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312" r:id="rId2"/>
    <p:sldId id="1194" r:id="rId3"/>
    <p:sldId id="1213" r:id="rId4"/>
    <p:sldId id="1141" r:id="rId5"/>
    <p:sldId id="1203" r:id="rId6"/>
    <p:sldId id="1209" r:id="rId7"/>
    <p:sldId id="1212" r:id="rId8"/>
    <p:sldId id="1159" r:id="rId9"/>
    <p:sldId id="1199" r:id="rId10"/>
    <p:sldId id="258" r:id="rId11"/>
    <p:sldId id="266" r:id="rId12"/>
    <p:sldId id="1201" r:id="rId13"/>
    <p:sldId id="1188" r:id="rId14"/>
    <p:sldId id="1210" r:id="rId15"/>
    <p:sldId id="1191" r:id="rId16"/>
    <p:sldId id="270" r:id="rId17"/>
    <p:sldId id="1211" r:id="rId18"/>
    <p:sldId id="1207" r:id="rId19"/>
    <p:sldId id="1158" r:id="rId20"/>
    <p:sldId id="1162" r:id="rId21"/>
    <p:sldId id="1208" r:id="rId22"/>
    <p:sldId id="1142" r:id="rId23"/>
    <p:sldId id="1143" r:id="rId24"/>
    <p:sldId id="1152" r:id="rId25"/>
    <p:sldId id="1145" r:id="rId26"/>
    <p:sldId id="1193" r:id="rId27"/>
    <p:sldId id="1186" r:id="rId28"/>
    <p:sldId id="259" r:id="rId29"/>
    <p:sldId id="1184" r:id="rId30"/>
    <p:sldId id="1192" r:id="rId31"/>
    <p:sldId id="1196" r:id="rId32"/>
    <p:sldId id="1206" r:id="rId33"/>
    <p:sldId id="1195" r:id="rId34"/>
    <p:sldId id="1185"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8"/>
    <p:restoredTop sz="95680"/>
  </p:normalViewPr>
  <p:slideViewPr>
    <p:cSldViewPr snapToGrid="0" snapToObjects="1">
      <p:cViewPr varScale="1">
        <p:scale>
          <a:sx n="84" d="100"/>
          <a:sy n="84" d="100"/>
        </p:scale>
        <p:origin x="108" y="6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B7715-CFF4-4DCC-9999-BF537B0CC6FA}" type="datetimeFigureOut">
              <a:rPr lang="zh-CN" altLang="en-US" smtClean="0"/>
              <a:t>2023/8/23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D10F3-C356-4E53-8746-E8A39CE8A8B0}" type="slidenum">
              <a:rPr lang="zh-CN" altLang="en-US" smtClean="0"/>
              <a:t>‹#›</a:t>
            </a:fld>
            <a:endParaRPr lang="zh-CN" altLang="en-US"/>
          </a:p>
        </p:txBody>
      </p:sp>
    </p:spTree>
    <p:extLst>
      <p:ext uri="{BB962C8B-B14F-4D97-AF65-F5344CB8AC3E}">
        <p14:creationId xmlns:p14="http://schemas.microsoft.com/office/powerpoint/2010/main" val="1661277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幻灯片图像占位符 1">
            <a:extLst>
              <a:ext uri="{FF2B5EF4-FFF2-40B4-BE49-F238E27FC236}">
                <a16:creationId xmlns:a16="http://schemas.microsoft.com/office/drawing/2014/main" id="{DADE2C25-8407-46D1-AE52-5A81AFFC2494}"/>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4098" name="备注占位符 2">
            <a:extLst>
              <a:ext uri="{FF2B5EF4-FFF2-40B4-BE49-F238E27FC236}">
                <a16:creationId xmlns:a16="http://schemas.microsoft.com/office/drawing/2014/main" id="{EDA168B2-38A8-4E40-8340-45F05EF56DBE}"/>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099" name="灯片编号占位符 3">
            <a:extLst>
              <a:ext uri="{FF2B5EF4-FFF2-40B4-BE49-F238E27FC236}">
                <a16:creationId xmlns:a16="http://schemas.microsoft.com/office/drawing/2014/main" id="{54F219C8-7D01-46A1-AA7E-261F5E71D0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A1A660B8-2755-4125-B445-E492BF2D0A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278539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幻灯片图像占位符 1">
            <a:extLst>
              <a:ext uri="{FF2B5EF4-FFF2-40B4-BE49-F238E27FC236}">
                <a16:creationId xmlns:a16="http://schemas.microsoft.com/office/drawing/2014/main" id="{DADE2C25-8407-46D1-AE52-5A81AFFC2494}"/>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4098" name="备注占位符 2">
            <a:extLst>
              <a:ext uri="{FF2B5EF4-FFF2-40B4-BE49-F238E27FC236}">
                <a16:creationId xmlns:a16="http://schemas.microsoft.com/office/drawing/2014/main" id="{EDA168B2-38A8-4E40-8340-45F05EF56DBE}"/>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099" name="灯片编号占位符 3">
            <a:extLst>
              <a:ext uri="{FF2B5EF4-FFF2-40B4-BE49-F238E27FC236}">
                <a16:creationId xmlns:a16="http://schemas.microsoft.com/office/drawing/2014/main" id="{54F219C8-7D01-46A1-AA7E-261F5E71D0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A1A660B8-2755-4125-B445-E492BF2D0A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995019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幻灯片图像占位符 1">
            <a:extLst>
              <a:ext uri="{FF2B5EF4-FFF2-40B4-BE49-F238E27FC236}">
                <a16:creationId xmlns:a16="http://schemas.microsoft.com/office/drawing/2014/main" id="{DADE2C25-8407-46D1-AE52-5A81AFFC2494}"/>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4098" name="备注占位符 2">
            <a:extLst>
              <a:ext uri="{FF2B5EF4-FFF2-40B4-BE49-F238E27FC236}">
                <a16:creationId xmlns:a16="http://schemas.microsoft.com/office/drawing/2014/main" id="{EDA168B2-38A8-4E40-8340-45F05EF56DBE}"/>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099" name="灯片编号占位符 3">
            <a:extLst>
              <a:ext uri="{FF2B5EF4-FFF2-40B4-BE49-F238E27FC236}">
                <a16:creationId xmlns:a16="http://schemas.microsoft.com/office/drawing/2014/main" id="{54F219C8-7D01-46A1-AA7E-261F5E71D0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A1A660B8-2755-4125-B445-E492BF2D0A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838662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幻灯片图像占位符 1">
            <a:extLst>
              <a:ext uri="{FF2B5EF4-FFF2-40B4-BE49-F238E27FC236}">
                <a16:creationId xmlns:a16="http://schemas.microsoft.com/office/drawing/2014/main" id="{DADE2C25-8407-46D1-AE52-5A81AFFC2494}"/>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4098" name="备注占位符 2">
            <a:extLst>
              <a:ext uri="{FF2B5EF4-FFF2-40B4-BE49-F238E27FC236}">
                <a16:creationId xmlns:a16="http://schemas.microsoft.com/office/drawing/2014/main" id="{EDA168B2-38A8-4E40-8340-45F05EF56DBE}"/>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099" name="灯片编号占位符 3">
            <a:extLst>
              <a:ext uri="{FF2B5EF4-FFF2-40B4-BE49-F238E27FC236}">
                <a16:creationId xmlns:a16="http://schemas.microsoft.com/office/drawing/2014/main" id="{54F219C8-7D01-46A1-AA7E-261F5E71D0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A1A660B8-2755-4125-B445-E492BF2D0A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082789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幻灯片图像占位符 1">
            <a:extLst>
              <a:ext uri="{FF2B5EF4-FFF2-40B4-BE49-F238E27FC236}">
                <a16:creationId xmlns:a16="http://schemas.microsoft.com/office/drawing/2014/main" id="{DADE2C25-8407-46D1-AE52-5A81AFFC2494}"/>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4098" name="备注占位符 2">
            <a:extLst>
              <a:ext uri="{FF2B5EF4-FFF2-40B4-BE49-F238E27FC236}">
                <a16:creationId xmlns:a16="http://schemas.microsoft.com/office/drawing/2014/main" id="{EDA168B2-38A8-4E40-8340-45F05EF56DBE}"/>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099" name="灯片编号占位符 3">
            <a:extLst>
              <a:ext uri="{FF2B5EF4-FFF2-40B4-BE49-F238E27FC236}">
                <a16:creationId xmlns:a16="http://schemas.microsoft.com/office/drawing/2014/main" id="{54F219C8-7D01-46A1-AA7E-261F5E71D0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A1A660B8-2755-4125-B445-E492BF2D0A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594931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幻灯片图像占位符 1">
            <a:extLst>
              <a:ext uri="{FF2B5EF4-FFF2-40B4-BE49-F238E27FC236}">
                <a16:creationId xmlns:a16="http://schemas.microsoft.com/office/drawing/2014/main" id="{DADE2C25-8407-46D1-AE52-5A81AFFC2494}"/>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4098" name="备注占位符 2">
            <a:extLst>
              <a:ext uri="{FF2B5EF4-FFF2-40B4-BE49-F238E27FC236}">
                <a16:creationId xmlns:a16="http://schemas.microsoft.com/office/drawing/2014/main" id="{EDA168B2-38A8-4E40-8340-45F05EF56DBE}"/>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099" name="灯片编号占位符 3">
            <a:extLst>
              <a:ext uri="{FF2B5EF4-FFF2-40B4-BE49-F238E27FC236}">
                <a16:creationId xmlns:a16="http://schemas.microsoft.com/office/drawing/2014/main" id="{54F219C8-7D01-46A1-AA7E-261F5E71D0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A1A660B8-2755-4125-B445-E492BF2D0A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273868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7E9CCF52-6B66-42D2-8859-0EADF702CDB0}" type="slidenum">
              <a:rPr lang="zh-CN" altLang="en-US" smtClean="0"/>
              <a:t>24</a:t>
            </a:fld>
            <a:endParaRPr lang="zh-CN" altLang="en-US"/>
          </a:p>
        </p:txBody>
      </p:sp>
    </p:spTree>
    <p:extLst>
      <p:ext uri="{BB962C8B-B14F-4D97-AF65-F5344CB8AC3E}">
        <p14:creationId xmlns:p14="http://schemas.microsoft.com/office/powerpoint/2010/main" val="3051713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488410-2F44-0046-AC8C-239793839A5D}"/>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04E31BA0-7250-8F4C-9497-65E948731C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DF29E466-C54C-6D4A-93B5-172A9D3AA2DC}"/>
              </a:ext>
            </a:extLst>
          </p:cNvPr>
          <p:cNvSpPr>
            <a:spLocks noGrp="1"/>
          </p:cNvSpPr>
          <p:nvPr>
            <p:ph type="dt" sz="half" idx="10"/>
          </p:nvPr>
        </p:nvSpPr>
        <p:spPr/>
        <p:txBody>
          <a:bodyPr/>
          <a:lstStyle/>
          <a:p>
            <a:fld id="{0FC62F65-8982-CE45-B205-278B363774EE}" type="datetimeFigureOut">
              <a:rPr kumimoji="1" lang="zh-CN" altLang="en-US" smtClean="0"/>
              <a:t>2023/8/23</a:t>
            </a:fld>
            <a:endParaRPr kumimoji="1" lang="zh-CN" altLang="en-US"/>
          </a:p>
        </p:txBody>
      </p:sp>
      <p:sp>
        <p:nvSpPr>
          <p:cNvPr id="5" name="页脚占位符 4">
            <a:extLst>
              <a:ext uri="{FF2B5EF4-FFF2-40B4-BE49-F238E27FC236}">
                <a16:creationId xmlns:a16="http://schemas.microsoft.com/office/drawing/2014/main" id="{7ACA22BB-1D4E-9848-AEBF-9CF7C3A5F23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1357645-BA55-B545-930E-9A2B1C75FBED}"/>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163907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8C9040-007D-8044-8A9C-351E755F5DD7}"/>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339A45DD-88B6-F642-B8D4-D05C04B5EEDB}"/>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C691D07-0150-B940-A5EB-A35D79523B42}"/>
              </a:ext>
            </a:extLst>
          </p:cNvPr>
          <p:cNvSpPr>
            <a:spLocks noGrp="1"/>
          </p:cNvSpPr>
          <p:nvPr>
            <p:ph type="dt" sz="half" idx="10"/>
          </p:nvPr>
        </p:nvSpPr>
        <p:spPr/>
        <p:txBody>
          <a:bodyPr/>
          <a:lstStyle/>
          <a:p>
            <a:fld id="{0FC62F65-8982-CE45-B205-278B363774EE}" type="datetimeFigureOut">
              <a:rPr kumimoji="1" lang="zh-CN" altLang="en-US" smtClean="0"/>
              <a:t>2023/8/23</a:t>
            </a:fld>
            <a:endParaRPr kumimoji="1" lang="zh-CN" altLang="en-US"/>
          </a:p>
        </p:txBody>
      </p:sp>
      <p:sp>
        <p:nvSpPr>
          <p:cNvPr id="5" name="页脚占位符 4">
            <a:extLst>
              <a:ext uri="{FF2B5EF4-FFF2-40B4-BE49-F238E27FC236}">
                <a16:creationId xmlns:a16="http://schemas.microsoft.com/office/drawing/2014/main" id="{970C93BA-5E8F-EE42-A3A8-6131C2986076}"/>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5230874-15B4-B845-89DB-DB75C610F380}"/>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203741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4793536-0195-1248-875E-FB38A6ED0CF1}"/>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A2F99F34-58A5-734A-BDEA-661B3E3971C5}"/>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8613FF9-2791-8A48-A5D0-2B9C1EBEFC92}"/>
              </a:ext>
            </a:extLst>
          </p:cNvPr>
          <p:cNvSpPr>
            <a:spLocks noGrp="1"/>
          </p:cNvSpPr>
          <p:nvPr>
            <p:ph type="dt" sz="half" idx="10"/>
          </p:nvPr>
        </p:nvSpPr>
        <p:spPr/>
        <p:txBody>
          <a:bodyPr/>
          <a:lstStyle/>
          <a:p>
            <a:fld id="{0FC62F65-8982-CE45-B205-278B363774EE}" type="datetimeFigureOut">
              <a:rPr kumimoji="1" lang="zh-CN" altLang="en-US" smtClean="0"/>
              <a:t>2023/8/23</a:t>
            </a:fld>
            <a:endParaRPr kumimoji="1" lang="zh-CN" altLang="en-US"/>
          </a:p>
        </p:txBody>
      </p:sp>
      <p:sp>
        <p:nvSpPr>
          <p:cNvPr id="5" name="页脚占位符 4">
            <a:extLst>
              <a:ext uri="{FF2B5EF4-FFF2-40B4-BE49-F238E27FC236}">
                <a16:creationId xmlns:a16="http://schemas.microsoft.com/office/drawing/2014/main" id="{C703214F-ED72-AB4F-A320-D4D9B2B8841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EF3C299-1139-9C44-AE40-1B681FA6CB78}"/>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299344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FC6950-A045-8640-84C6-8234F145B592}"/>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CC2B330A-7B10-4542-A7DD-922673DD1B97}"/>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DB3A9818-BF51-3E41-92FC-F94A5C8C25DD}"/>
              </a:ext>
            </a:extLst>
          </p:cNvPr>
          <p:cNvSpPr>
            <a:spLocks noGrp="1"/>
          </p:cNvSpPr>
          <p:nvPr>
            <p:ph type="dt" sz="half" idx="10"/>
          </p:nvPr>
        </p:nvSpPr>
        <p:spPr/>
        <p:txBody>
          <a:bodyPr/>
          <a:lstStyle/>
          <a:p>
            <a:fld id="{0FC62F65-8982-CE45-B205-278B363774EE}" type="datetimeFigureOut">
              <a:rPr kumimoji="1" lang="zh-CN" altLang="en-US" smtClean="0"/>
              <a:t>2023/8/23</a:t>
            </a:fld>
            <a:endParaRPr kumimoji="1" lang="zh-CN" altLang="en-US"/>
          </a:p>
        </p:txBody>
      </p:sp>
      <p:sp>
        <p:nvSpPr>
          <p:cNvPr id="5" name="页脚占位符 4">
            <a:extLst>
              <a:ext uri="{FF2B5EF4-FFF2-40B4-BE49-F238E27FC236}">
                <a16:creationId xmlns:a16="http://schemas.microsoft.com/office/drawing/2014/main" id="{8DB11832-642B-0B43-B97F-BBBC3C82A97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EAC2905E-7AD7-F04F-9442-81B22084EAAD}"/>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106563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F6ADEC-E037-7B4B-9527-34028CBD664A}"/>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2113226A-7659-1B4F-88FE-9A599FF4C9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2E480B7D-E70B-9A43-93DD-36CBCA1F1A3E}"/>
              </a:ext>
            </a:extLst>
          </p:cNvPr>
          <p:cNvSpPr>
            <a:spLocks noGrp="1"/>
          </p:cNvSpPr>
          <p:nvPr>
            <p:ph type="dt" sz="half" idx="10"/>
          </p:nvPr>
        </p:nvSpPr>
        <p:spPr/>
        <p:txBody>
          <a:bodyPr/>
          <a:lstStyle/>
          <a:p>
            <a:fld id="{0FC62F65-8982-CE45-B205-278B363774EE}" type="datetimeFigureOut">
              <a:rPr kumimoji="1" lang="zh-CN" altLang="en-US" smtClean="0"/>
              <a:t>2023/8/23</a:t>
            </a:fld>
            <a:endParaRPr kumimoji="1" lang="zh-CN" altLang="en-US"/>
          </a:p>
        </p:txBody>
      </p:sp>
      <p:sp>
        <p:nvSpPr>
          <p:cNvPr id="5" name="页脚占位符 4">
            <a:extLst>
              <a:ext uri="{FF2B5EF4-FFF2-40B4-BE49-F238E27FC236}">
                <a16:creationId xmlns:a16="http://schemas.microsoft.com/office/drawing/2014/main" id="{8C89E093-5880-EC44-B556-BF39AB870FE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F8B645EB-B076-4049-AE85-E6309624D4FA}"/>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367352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B39BF5-8A35-B942-A185-97346E68BB92}"/>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0D53CD6-78D3-E54D-9CA3-5FF7D271C8FB}"/>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29B016AF-F8DE-6C45-BB2E-0E6629926398}"/>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C0CDC2C5-4C3F-4741-8094-F1B1AF883FDE}"/>
              </a:ext>
            </a:extLst>
          </p:cNvPr>
          <p:cNvSpPr>
            <a:spLocks noGrp="1"/>
          </p:cNvSpPr>
          <p:nvPr>
            <p:ph type="dt" sz="half" idx="10"/>
          </p:nvPr>
        </p:nvSpPr>
        <p:spPr/>
        <p:txBody>
          <a:bodyPr/>
          <a:lstStyle/>
          <a:p>
            <a:fld id="{0FC62F65-8982-CE45-B205-278B363774EE}" type="datetimeFigureOut">
              <a:rPr kumimoji="1" lang="zh-CN" altLang="en-US" smtClean="0"/>
              <a:t>2023/8/23</a:t>
            </a:fld>
            <a:endParaRPr kumimoji="1" lang="zh-CN" altLang="en-US"/>
          </a:p>
        </p:txBody>
      </p:sp>
      <p:sp>
        <p:nvSpPr>
          <p:cNvPr id="6" name="页脚占位符 5">
            <a:extLst>
              <a:ext uri="{FF2B5EF4-FFF2-40B4-BE49-F238E27FC236}">
                <a16:creationId xmlns:a16="http://schemas.microsoft.com/office/drawing/2014/main" id="{8FDB32CD-AECF-7940-9AF6-52F53C957CB8}"/>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329E2D4E-E1A5-8C45-9284-B186BD6D8617}"/>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153772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65C7C5-3D25-9E4C-ABF0-A96F294EA830}"/>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4371B720-A97D-D54A-8A07-6488EE8801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B569F740-0DF5-1F4D-8EDF-034E1F790855}"/>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FFCC453F-CE63-B34F-B3C6-D832C1E6FF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6A1638B6-E7C5-EF40-8204-2634BEF7847F}"/>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315CBF54-199E-F147-8BCE-26637DAC194F}"/>
              </a:ext>
            </a:extLst>
          </p:cNvPr>
          <p:cNvSpPr>
            <a:spLocks noGrp="1"/>
          </p:cNvSpPr>
          <p:nvPr>
            <p:ph type="dt" sz="half" idx="10"/>
          </p:nvPr>
        </p:nvSpPr>
        <p:spPr/>
        <p:txBody>
          <a:bodyPr/>
          <a:lstStyle/>
          <a:p>
            <a:fld id="{0FC62F65-8982-CE45-B205-278B363774EE}" type="datetimeFigureOut">
              <a:rPr kumimoji="1" lang="zh-CN" altLang="en-US" smtClean="0"/>
              <a:t>2023/8/23</a:t>
            </a:fld>
            <a:endParaRPr kumimoji="1" lang="zh-CN" altLang="en-US"/>
          </a:p>
        </p:txBody>
      </p:sp>
      <p:sp>
        <p:nvSpPr>
          <p:cNvPr id="8" name="页脚占位符 7">
            <a:extLst>
              <a:ext uri="{FF2B5EF4-FFF2-40B4-BE49-F238E27FC236}">
                <a16:creationId xmlns:a16="http://schemas.microsoft.com/office/drawing/2014/main" id="{FE4714E6-00C8-8D4E-8B56-FA173469EE95}"/>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384CC1A7-C3D6-5145-B920-424CA7C06A0B}"/>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917473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77282E-C0D4-ED48-A417-F0554DB8EBBC}"/>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9F604F45-8B0A-4048-9439-EBB145070F79}"/>
              </a:ext>
            </a:extLst>
          </p:cNvPr>
          <p:cNvSpPr>
            <a:spLocks noGrp="1"/>
          </p:cNvSpPr>
          <p:nvPr>
            <p:ph type="dt" sz="half" idx="10"/>
          </p:nvPr>
        </p:nvSpPr>
        <p:spPr/>
        <p:txBody>
          <a:bodyPr/>
          <a:lstStyle/>
          <a:p>
            <a:fld id="{0FC62F65-8982-CE45-B205-278B363774EE}" type="datetimeFigureOut">
              <a:rPr kumimoji="1" lang="zh-CN" altLang="en-US" smtClean="0"/>
              <a:t>2023/8/23</a:t>
            </a:fld>
            <a:endParaRPr kumimoji="1" lang="zh-CN" altLang="en-US"/>
          </a:p>
        </p:txBody>
      </p:sp>
      <p:sp>
        <p:nvSpPr>
          <p:cNvPr id="4" name="页脚占位符 3">
            <a:extLst>
              <a:ext uri="{FF2B5EF4-FFF2-40B4-BE49-F238E27FC236}">
                <a16:creationId xmlns:a16="http://schemas.microsoft.com/office/drawing/2014/main" id="{ADD23281-4E63-D74C-9EBB-D045753E7E47}"/>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E2A1FC8E-B400-1545-98C1-F7870FCB5F3B}"/>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4240637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61DD4E6-7700-824F-BFEB-259FADCB5841}"/>
              </a:ext>
            </a:extLst>
          </p:cNvPr>
          <p:cNvSpPr>
            <a:spLocks noGrp="1"/>
          </p:cNvSpPr>
          <p:nvPr>
            <p:ph type="dt" sz="half" idx="10"/>
          </p:nvPr>
        </p:nvSpPr>
        <p:spPr/>
        <p:txBody>
          <a:bodyPr/>
          <a:lstStyle/>
          <a:p>
            <a:fld id="{0FC62F65-8982-CE45-B205-278B363774EE}" type="datetimeFigureOut">
              <a:rPr kumimoji="1" lang="zh-CN" altLang="en-US" smtClean="0"/>
              <a:t>2023/8/23</a:t>
            </a:fld>
            <a:endParaRPr kumimoji="1" lang="zh-CN" altLang="en-US"/>
          </a:p>
        </p:txBody>
      </p:sp>
      <p:sp>
        <p:nvSpPr>
          <p:cNvPr id="3" name="页脚占位符 2">
            <a:extLst>
              <a:ext uri="{FF2B5EF4-FFF2-40B4-BE49-F238E27FC236}">
                <a16:creationId xmlns:a16="http://schemas.microsoft.com/office/drawing/2014/main" id="{65573BF0-7477-4544-B407-2EA2E427AB04}"/>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69441408-8DBF-064A-96BE-29942AA8872C}"/>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687462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1496C8-74E6-534F-946E-D72D143326CC}"/>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8B5E6337-6D93-5D43-8C99-0D23EAA58D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37ACCB58-52B1-BB4D-AD81-5ED6F1E5E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F79DE405-DF9A-654F-A72D-507EA73DBCDA}"/>
              </a:ext>
            </a:extLst>
          </p:cNvPr>
          <p:cNvSpPr>
            <a:spLocks noGrp="1"/>
          </p:cNvSpPr>
          <p:nvPr>
            <p:ph type="dt" sz="half" idx="10"/>
          </p:nvPr>
        </p:nvSpPr>
        <p:spPr/>
        <p:txBody>
          <a:bodyPr/>
          <a:lstStyle/>
          <a:p>
            <a:fld id="{0FC62F65-8982-CE45-B205-278B363774EE}" type="datetimeFigureOut">
              <a:rPr kumimoji="1" lang="zh-CN" altLang="en-US" smtClean="0"/>
              <a:t>2023/8/23</a:t>
            </a:fld>
            <a:endParaRPr kumimoji="1" lang="zh-CN" altLang="en-US"/>
          </a:p>
        </p:txBody>
      </p:sp>
      <p:sp>
        <p:nvSpPr>
          <p:cNvPr id="6" name="页脚占位符 5">
            <a:extLst>
              <a:ext uri="{FF2B5EF4-FFF2-40B4-BE49-F238E27FC236}">
                <a16:creationId xmlns:a16="http://schemas.microsoft.com/office/drawing/2014/main" id="{E0FFA25A-6205-FD4F-BC0F-AA56203F8EEB}"/>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30121789-0B55-0D4A-8160-7D40AEF8064C}"/>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899879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AA1376-AB25-1349-84DC-7FAFA06C65EE}"/>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60EA99D4-466A-C946-B112-62B84F1B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DFF4F276-284B-D34C-91D6-B392EA9E1F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8685FD8C-544C-194F-92FE-80248E569326}"/>
              </a:ext>
            </a:extLst>
          </p:cNvPr>
          <p:cNvSpPr>
            <a:spLocks noGrp="1"/>
          </p:cNvSpPr>
          <p:nvPr>
            <p:ph type="dt" sz="half" idx="10"/>
          </p:nvPr>
        </p:nvSpPr>
        <p:spPr/>
        <p:txBody>
          <a:bodyPr/>
          <a:lstStyle/>
          <a:p>
            <a:fld id="{0FC62F65-8982-CE45-B205-278B363774EE}" type="datetimeFigureOut">
              <a:rPr kumimoji="1" lang="zh-CN" altLang="en-US" smtClean="0"/>
              <a:t>2023/8/23</a:t>
            </a:fld>
            <a:endParaRPr kumimoji="1" lang="zh-CN" altLang="en-US"/>
          </a:p>
        </p:txBody>
      </p:sp>
      <p:sp>
        <p:nvSpPr>
          <p:cNvPr id="6" name="页脚占位符 5">
            <a:extLst>
              <a:ext uri="{FF2B5EF4-FFF2-40B4-BE49-F238E27FC236}">
                <a16:creationId xmlns:a16="http://schemas.microsoft.com/office/drawing/2014/main" id="{D4002456-E2BF-AA4D-9F21-3DA42F2026C1}"/>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C94DB9EB-F4A0-8449-AF92-BD39F42ADDF1}"/>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1434256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CE2068C-735D-9040-B3E2-3084751004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DE9AEFBB-328D-384B-B3F6-84C4A9E13D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95BA8A5F-B113-614E-B107-94232DB763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62F65-8982-CE45-B205-278B363774EE}" type="datetimeFigureOut">
              <a:rPr kumimoji="1" lang="zh-CN" altLang="en-US" smtClean="0"/>
              <a:t>2023/8/23</a:t>
            </a:fld>
            <a:endParaRPr kumimoji="1" lang="zh-CN" altLang="en-US"/>
          </a:p>
        </p:txBody>
      </p:sp>
      <p:sp>
        <p:nvSpPr>
          <p:cNvPr id="5" name="页脚占位符 4">
            <a:extLst>
              <a:ext uri="{FF2B5EF4-FFF2-40B4-BE49-F238E27FC236}">
                <a16:creationId xmlns:a16="http://schemas.microsoft.com/office/drawing/2014/main" id="{E4DED535-81A2-A043-A622-E2864E0528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82DEC981-5DD4-1E47-8233-9BF8BF7DD3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2470325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13" Type="http://schemas.openxmlformats.org/officeDocument/2006/relationships/image" Target="../media/image29.png"/><Relationship Id="rId18" Type="http://schemas.openxmlformats.org/officeDocument/2006/relationships/image" Target="../media/image46.png"/><Relationship Id="rId3" Type="http://schemas.openxmlformats.org/officeDocument/2006/relationships/image" Target="../media/image28.png"/><Relationship Id="rId7" Type="http://schemas.openxmlformats.org/officeDocument/2006/relationships/image" Target="../media/image42.png"/><Relationship Id="rId12" Type="http://schemas.openxmlformats.org/officeDocument/2006/relationships/image" Target="../media/image54.png"/><Relationship Id="rId17" Type="http://schemas.openxmlformats.org/officeDocument/2006/relationships/image" Target="../media/image56.png"/><Relationship Id="rId2" Type="http://schemas.openxmlformats.org/officeDocument/2006/relationships/image" Target="../media/image27.png"/><Relationship Id="rId16" Type="http://schemas.openxmlformats.org/officeDocument/2006/relationships/image" Target="../media/image270.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380.png"/><Relationship Id="rId5" Type="http://schemas.openxmlformats.org/officeDocument/2006/relationships/image" Target="../media/image52.png"/><Relationship Id="rId15" Type="http://schemas.openxmlformats.org/officeDocument/2006/relationships/image" Target="../media/image31.png"/><Relationship Id="rId4" Type="http://schemas.openxmlformats.org/officeDocument/2006/relationships/image" Target="../media/image51.png"/><Relationship Id="rId1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70.png"/><Relationship Id="rId3" Type="http://schemas.openxmlformats.org/officeDocument/2006/relationships/image" Target="../media/image31.png"/><Relationship Id="rId7" Type="http://schemas.openxmlformats.org/officeDocument/2006/relationships/image" Target="../media/image460.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70.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48.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61.png"/><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9.jpeg"/><Relationship Id="rId7" Type="http://schemas.openxmlformats.org/officeDocument/2006/relationships/image" Target="../media/image41.jpeg"/><Relationship Id="rId12" Type="http://schemas.openxmlformats.org/officeDocument/2006/relationships/image" Target="../media/image211.png"/><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40.jpg"/><Relationship Id="rId11" Type="http://schemas.openxmlformats.org/officeDocument/2006/relationships/image" Target="../media/image201.png"/><Relationship Id="rId5" Type="http://schemas.openxmlformats.org/officeDocument/2006/relationships/image" Target="../media/image141.png"/><Relationship Id="rId10" Type="http://schemas.openxmlformats.org/officeDocument/2006/relationships/image" Target="../media/image191.png"/><Relationship Id="rId4" Type="http://schemas.openxmlformats.org/officeDocument/2006/relationships/image" Target="../media/image131.png"/><Relationship Id="rId9" Type="http://schemas.openxmlformats.org/officeDocument/2006/relationships/image" Target="../media/image18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231.png"/><Relationship Id="rId7" Type="http://schemas.openxmlformats.org/officeDocument/2006/relationships/image" Target="../media/image44.png"/><Relationship Id="rId2" Type="http://schemas.openxmlformats.org/officeDocument/2006/relationships/image" Target="../media/image221.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250.png"/><Relationship Id="rId4" Type="http://schemas.openxmlformats.org/officeDocument/2006/relationships/image" Target="../media/image241.png"/></Relationships>
</file>

<file path=ppt/slides/_rels/slide2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300.png"/><Relationship Id="rId7" Type="http://schemas.openxmlformats.org/officeDocument/2006/relationships/image" Target="../media/image44.png"/><Relationship Id="rId2" Type="http://schemas.openxmlformats.org/officeDocument/2006/relationships/image" Target="../media/image290.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20.png"/><Relationship Id="rId4" Type="http://schemas.openxmlformats.org/officeDocument/2006/relationships/image" Target="../media/image310.png"/></Relationships>
</file>

<file path=ppt/slides/_rels/slide22.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50.emf"/><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40.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50.png"/><Relationship Id="rId18" Type="http://schemas.openxmlformats.org/officeDocument/2006/relationships/image" Target="../media/image200.png"/><Relationship Id="rId3" Type="http://schemas.openxmlformats.org/officeDocument/2006/relationships/image" Target="../media/image510.png"/><Relationship Id="rId21" Type="http://schemas.openxmlformats.org/officeDocument/2006/relationships/image" Target="../media/image230.png"/><Relationship Id="rId7" Type="http://schemas.openxmlformats.org/officeDocument/2006/relationships/image" Target="../media/image90.png"/><Relationship Id="rId12" Type="http://schemas.openxmlformats.org/officeDocument/2006/relationships/image" Target="../media/image140.png"/><Relationship Id="rId17" Type="http://schemas.openxmlformats.org/officeDocument/2006/relationships/image" Target="../media/image190.png"/><Relationship Id="rId2" Type="http://schemas.openxmlformats.org/officeDocument/2006/relationships/image" Target="../media/image400.png"/><Relationship Id="rId16" Type="http://schemas.openxmlformats.org/officeDocument/2006/relationships/image" Target="../media/image180.png"/><Relationship Id="rId20"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130.png"/><Relationship Id="rId5" Type="http://schemas.openxmlformats.org/officeDocument/2006/relationships/image" Target="../media/image78.png"/><Relationship Id="rId15" Type="http://schemas.openxmlformats.org/officeDocument/2006/relationships/image" Target="../media/image66.jpeg"/><Relationship Id="rId10" Type="http://schemas.openxmlformats.org/officeDocument/2006/relationships/image" Target="../media/image120.png"/><Relationship Id="rId19" Type="http://schemas.openxmlformats.org/officeDocument/2006/relationships/image" Target="../media/image210.png"/><Relationship Id="rId4" Type="http://schemas.openxmlformats.org/officeDocument/2006/relationships/image" Target="../media/image640.png"/><Relationship Id="rId9" Type="http://schemas.openxmlformats.org/officeDocument/2006/relationships/image" Target="../media/image110.png"/><Relationship Id="rId14" Type="http://schemas.openxmlformats.org/officeDocument/2006/relationships/image" Target="../media/image160.png"/></Relationships>
</file>

<file path=ppt/slides/_rels/slide2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8" Type="http://schemas.openxmlformats.org/officeDocument/2006/relationships/image" Target="../media/image470.png"/><Relationship Id="rId3" Type="http://schemas.openxmlformats.org/officeDocument/2006/relationships/image" Target="../media/image31.png"/><Relationship Id="rId7" Type="http://schemas.openxmlformats.org/officeDocument/2006/relationships/image" Target="../media/image460.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70.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480.png"/></Relationships>
</file>

<file path=ppt/slides/_rels/slide3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12.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image" Target="../media/image161.png"/><Relationship Id="rId7" Type="http://schemas.openxmlformats.org/officeDocument/2006/relationships/image" Target="../media/image20.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192.png"/><Relationship Id="rId5" Type="http://schemas.openxmlformats.org/officeDocument/2006/relationships/image" Target="../media/image182.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7.png"/><Relationship Id="rId7" Type="http://schemas.openxmlformats.org/officeDocument/2006/relationships/image" Target="../media/image51.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70.png"/><Relationship Id="rId4" Type="http://schemas.openxmlformats.org/officeDocument/2006/relationships/image" Target="../media/image28.png"/><Relationship Id="rId9" Type="http://schemas.openxmlformats.org/officeDocument/2006/relationships/image" Target="../media/image530.pn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组合 9">
            <a:extLst>
              <a:ext uri="{FF2B5EF4-FFF2-40B4-BE49-F238E27FC236}">
                <a16:creationId xmlns:a16="http://schemas.microsoft.com/office/drawing/2014/main" id="{D2DF9174-5C89-4860-B230-DE986DD13916}"/>
              </a:ext>
            </a:extLst>
          </p:cNvPr>
          <p:cNvGrpSpPr>
            <a:grpSpLocks/>
          </p:cNvGrpSpPr>
          <p:nvPr/>
        </p:nvGrpSpPr>
        <p:grpSpPr bwMode="auto">
          <a:xfrm>
            <a:off x="914400" y="2536924"/>
            <a:ext cx="10363200" cy="65616"/>
            <a:chOff x="30834" y="1305568"/>
            <a:chExt cx="8816454" cy="66133"/>
          </a:xfrm>
        </p:grpSpPr>
        <p:sp>
          <p:nvSpPr>
            <p:cNvPr id="11" name="矩形 10">
              <a:extLst>
                <a:ext uri="{FF2B5EF4-FFF2-40B4-BE49-F238E27FC236}">
                  <a16:creationId xmlns:a16="http://schemas.microsoft.com/office/drawing/2014/main" id="{59AB7239-9A36-4AE4-92DD-3A6A863B0D9D}"/>
                </a:ext>
              </a:extLst>
            </p:cNvPr>
            <p:cNvSpPr/>
            <p:nvPr/>
          </p:nvSpPr>
          <p:spPr>
            <a:xfrm>
              <a:off x="30834" y="1305568"/>
              <a:ext cx="5800203" cy="66133"/>
            </a:xfrm>
            <a:prstGeom prst="rect">
              <a:avLst/>
            </a:prstGeom>
            <a:solidFill>
              <a:sysClr val="window" lastClr="FFFFFF">
                <a:lumMod val="75000"/>
              </a:sysClr>
            </a:solidFill>
            <a:ln w="12700" cap="flat" cmpd="sng" algn="ctr">
              <a:noFill/>
              <a:prstDash val="solid"/>
              <a:miter lim="800000"/>
            </a:ln>
            <a:effectLst/>
          </p:spPr>
          <p:txBody>
            <a:bodyPr anchor="ctr"/>
            <a:lstStyle/>
            <a:p>
              <a:pPr algn="ctr" defTabSz="1219170">
                <a:defRPr/>
              </a:pPr>
              <a:endParaRPr lang="zh-CN" altLang="en-US" sz="2400" kern="0">
                <a:solidFill>
                  <a:prstClr val="white"/>
                </a:solidFill>
                <a:latin typeface="Calibri" panose="020F0502020204030204"/>
                <a:ea typeface="宋体" panose="02010600030101010101" pitchFamily="2" charset="-122"/>
              </a:endParaRPr>
            </a:p>
          </p:txBody>
        </p:sp>
        <p:sp>
          <p:nvSpPr>
            <p:cNvPr id="12" name="矩形 11">
              <a:extLst>
                <a:ext uri="{FF2B5EF4-FFF2-40B4-BE49-F238E27FC236}">
                  <a16:creationId xmlns:a16="http://schemas.microsoft.com/office/drawing/2014/main" id="{639431F8-D46C-4D8B-BFE4-0ABFD99D8FC0}"/>
                </a:ext>
              </a:extLst>
            </p:cNvPr>
            <p:cNvSpPr/>
            <p:nvPr/>
          </p:nvSpPr>
          <p:spPr>
            <a:xfrm>
              <a:off x="5886861" y="1305568"/>
              <a:ext cx="2960427" cy="66133"/>
            </a:xfrm>
            <a:prstGeom prst="rect">
              <a:avLst/>
            </a:prstGeom>
            <a:solidFill>
              <a:srgbClr val="113879"/>
            </a:solidFill>
            <a:ln w="12700" cap="flat" cmpd="sng" algn="ctr">
              <a:noFill/>
              <a:prstDash val="solid"/>
              <a:miter lim="800000"/>
            </a:ln>
            <a:effectLst/>
          </p:spPr>
          <p:txBody>
            <a:bodyPr anchor="ctr"/>
            <a:lstStyle/>
            <a:p>
              <a:pPr algn="ctr" defTabSz="1219170">
                <a:defRPr/>
              </a:pPr>
              <a:endParaRPr lang="zh-CN" altLang="en-US" sz="2400" kern="0">
                <a:solidFill>
                  <a:prstClr val="white"/>
                </a:solidFill>
                <a:latin typeface="Calibri" panose="020F0502020204030204"/>
                <a:ea typeface="宋体" panose="02010600030101010101" pitchFamily="2" charset="-122"/>
              </a:endParaRPr>
            </a:p>
          </p:txBody>
        </p:sp>
      </p:grpSp>
      <p:grpSp>
        <p:nvGrpSpPr>
          <p:cNvPr id="2" name="组合 1">
            <a:extLst>
              <a:ext uri="{FF2B5EF4-FFF2-40B4-BE49-F238E27FC236}">
                <a16:creationId xmlns:a16="http://schemas.microsoft.com/office/drawing/2014/main" id="{8DC6269C-9C95-E5EA-689C-243C0F8A4330}"/>
              </a:ext>
            </a:extLst>
          </p:cNvPr>
          <p:cNvGrpSpPr/>
          <p:nvPr/>
        </p:nvGrpSpPr>
        <p:grpSpPr>
          <a:xfrm>
            <a:off x="1131570" y="5157853"/>
            <a:ext cx="7101416" cy="565151"/>
            <a:chOff x="914400" y="5571214"/>
            <a:chExt cx="7101416" cy="565151"/>
          </a:xfrm>
        </p:grpSpPr>
        <p:sp>
          <p:nvSpPr>
            <p:cNvPr id="13" name="矩形 12">
              <a:extLst>
                <a:ext uri="{FF2B5EF4-FFF2-40B4-BE49-F238E27FC236}">
                  <a16:creationId xmlns:a16="http://schemas.microsoft.com/office/drawing/2014/main" id="{7AC75606-7ECC-40DE-AF9E-1775BF88A4B2}"/>
                </a:ext>
              </a:extLst>
            </p:cNvPr>
            <p:cNvSpPr/>
            <p:nvPr/>
          </p:nvSpPr>
          <p:spPr>
            <a:xfrm>
              <a:off x="914400" y="5571214"/>
              <a:ext cx="567267" cy="565151"/>
            </a:xfrm>
            <a:prstGeom prst="rect">
              <a:avLst/>
            </a:prstGeom>
            <a:solidFill>
              <a:srgbClr val="11387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0" fontAlgn="base" hangingPunct="0">
                <a:spcBef>
                  <a:spcPct val="0"/>
                </a:spcBef>
                <a:spcAft>
                  <a:spcPct val="0"/>
                </a:spcAft>
                <a:defRPr/>
              </a:pPr>
              <a:endParaRPr lang="zh-CN" altLang="en-US" sz="2400">
                <a:solidFill>
                  <a:prstClr val="white"/>
                </a:solidFill>
                <a:latin typeface="Calibri"/>
                <a:ea typeface="宋体" panose="02010600030101010101" pitchFamily="2" charset="-122"/>
              </a:endParaRPr>
            </a:p>
          </p:txBody>
        </p:sp>
        <p:cxnSp>
          <p:nvCxnSpPr>
            <p:cNvPr id="14" name="直接连接符 13">
              <a:extLst>
                <a:ext uri="{FF2B5EF4-FFF2-40B4-BE49-F238E27FC236}">
                  <a16:creationId xmlns:a16="http://schemas.microsoft.com/office/drawing/2014/main" id="{04D5CB48-37D6-49B9-9B64-852C196F152A}"/>
                </a:ext>
              </a:extLst>
            </p:cNvPr>
            <p:cNvCxnSpPr>
              <a:cxnSpLocks/>
            </p:cNvCxnSpPr>
            <p:nvPr/>
          </p:nvCxnSpPr>
          <p:spPr>
            <a:xfrm>
              <a:off x="1481667" y="6136365"/>
              <a:ext cx="653414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0">
            <a:extLst>
              <a:ext uri="{FF2B5EF4-FFF2-40B4-BE49-F238E27FC236}">
                <a16:creationId xmlns:a16="http://schemas.microsoft.com/office/drawing/2014/main" id="{031CF353-49FA-4850-BF29-B8E61A763A44}"/>
              </a:ext>
            </a:extLst>
          </p:cNvPr>
          <p:cNvSpPr txBox="1">
            <a:spLocks noChangeArrowheads="1"/>
          </p:cNvSpPr>
          <p:nvPr/>
        </p:nvSpPr>
        <p:spPr bwMode="auto">
          <a:xfrm>
            <a:off x="1698837" y="3047115"/>
            <a:ext cx="8747126"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1219170" eaLnBrk="1" fontAlgn="base" hangingPunct="1">
              <a:spcBef>
                <a:spcPct val="0"/>
              </a:spcBef>
              <a:spcAft>
                <a:spcPct val="0"/>
              </a:spcAft>
            </a:pPr>
            <a:r>
              <a:rPr lang="en-US" altLang="zh-CN" sz="3300" b="1" i="0" dirty="0">
                <a:solidFill>
                  <a:schemeClr val="accent1">
                    <a:lumMod val="50000"/>
                  </a:schemeClr>
                </a:solidFill>
                <a:effectLst/>
                <a:latin typeface="Times New Roman" panose="02020603050405020304" pitchFamily="18" charset="0"/>
                <a:cs typeface="Times New Roman" panose="02020603050405020304" pitchFamily="18" charset="0"/>
              </a:rPr>
              <a:t>Preliminary Conceptual Design of Fast Luminosity Monitor at the CEPC</a:t>
            </a:r>
            <a:endParaRPr lang="en-US" altLang="zh-CN" sz="3300" b="1" dirty="0">
              <a:solidFill>
                <a:schemeClr val="accent1">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a:p>
            <a:pPr algn="ctr" defTabSz="1219170" eaLnBrk="1" fontAlgn="base" hangingPunct="1">
              <a:spcBef>
                <a:spcPct val="0"/>
              </a:spcBef>
              <a:spcAft>
                <a:spcPct val="0"/>
              </a:spcAft>
            </a:pPr>
            <a:endParaRPr lang="en-US" altLang="zh-CN" sz="2400" dirty="0">
              <a:solidFill>
                <a:schemeClr val="tx2"/>
              </a:solidFill>
              <a:latin typeface="华文新魏" panose="02010800040101010101" pitchFamily="2" charset="-122"/>
              <a:ea typeface="华文新魏" panose="02010800040101010101" pitchFamily="2" charset="-122"/>
            </a:endParaRPr>
          </a:p>
          <a:p>
            <a:pPr algn="ctr" defTabSz="1219170" eaLnBrk="1" fontAlgn="base" hangingPunct="1">
              <a:spcBef>
                <a:spcPct val="0"/>
              </a:spcBef>
              <a:spcAft>
                <a:spcPct val="0"/>
              </a:spcAft>
            </a:pPr>
            <a:endParaRPr lang="en-US" altLang="zh-CN" sz="2400" dirty="0">
              <a:solidFill>
                <a:schemeClr val="tx2"/>
              </a:solidFill>
              <a:latin typeface="华文新魏" panose="02010800040101010101" pitchFamily="2" charset="-122"/>
              <a:ea typeface="华文新魏" panose="02010800040101010101" pitchFamily="2" charset="-122"/>
            </a:endParaRPr>
          </a:p>
          <a:p>
            <a:pPr algn="ctr" defTabSz="1219170" eaLnBrk="1" fontAlgn="base" hangingPunct="1">
              <a:spcBef>
                <a:spcPct val="0"/>
              </a:spcBef>
              <a:spcAft>
                <a:spcPct val="0"/>
              </a:spcAft>
            </a:pPr>
            <a:r>
              <a:rPr lang="en-US" altLang="zh-CN" sz="2400" dirty="0">
                <a:solidFill>
                  <a:schemeClr val="accent1">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Li Meng</a:t>
            </a:r>
          </a:p>
          <a:p>
            <a:pPr algn="ctr" defTabSz="1219170" eaLnBrk="1" fontAlgn="base" hangingPunct="1">
              <a:spcBef>
                <a:spcPct val="0"/>
              </a:spcBef>
              <a:spcAft>
                <a:spcPct val="0"/>
              </a:spcAft>
            </a:pPr>
            <a:endParaRPr lang="en-US" altLang="zh-CN" sz="2400" dirty="0">
              <a:solidFill>
                <a:schemeClr val="tx2"/>
              </a:solidFill>
              <a:latin typeface="华文新魏" panose="02010800040101010101" pitchFamily="2" charset="-122"/>
              <a:ea typeface="华文新魏" panose="02010800040101010101" pitchFamily="2" charset="-122"/>
            </a:endParaRPr>
          </a:p>
        </p:txBody>
      </p:sp>
      <p:pic>
        <p:nvPicPr>
          <p:cNvPr id="8" name="图片 7">
            <a:extLst>
              <a:ext uri="{FF2B5EF4-FFF2-40B4-BE49-F238E27FC236}">
                <a16:creationId xmlns:a16="http://schemas.microsoft.com/office/drawing/2014/main" id="{4746C494-C6F7-47F4-B6D3-960281AEE2CF}"/>
              </a:ext>
            </a:extLst>
          </p:cNvPr>
          <p:cNvPicPr>
            <a:picLocks noChangeAspect="1"/>
          </p:cNvPicPr>
          <p:nvPr/>
        </p:nvPicPr>
        <p:blipFill rotWithShape="1">
          <a:blip r:embed="rId4">
            <a:extLst>
              <a:ext uri="{28A0092B-C50C-407E-A947-70E740481C1C}">
                <a14:useLocalDpi xmlns:a14="http://schemas.microsoft.com/office/drawing/2010/main" val="0"/>
              </a:ext>
            </a:extLst>
          </a:blip>
          <a:srcRect l="28849" r="30180" b="50000"/>
          <a:stretch/>
        </p:blipFill>
        <p:spPr>
          <a:xfrm>
            <a:off x="788321" y="589613"/>
            <a:ext cx="2240630" cy="1363030"/>
          </a:xfrm>
          <a:prstGeom prst="rect">
            <a:avLst/>
          </a:prstGeom>
        </p:spPr>
      </p:pic>
      <p:pic>
        <p:nvPicPr>
          <p:cNvPr id="10" name="图片 9">
            <a:extLst>
              <a:ext uri="{FF2B5EF4-FFF2-40B4-BE49-F238E27FC236}">
                <a16:creationId xmlns:a16="http://schemas.microsoft.com/office/drawing/2014/main" id="{0CD44DEA-5EF2-4377-A715-9C5041FAFB3F}"/>
              </a:ext>
            </a:extLst>
          </p:cNvPr>
          <p:cNvPicPr>
            <a:picLocks noChangeAspect="1"/>
          </p:cNvPicPr>
          <p:nvPr/>
        </p:nvPicPr>
        <p:blipFill rotWithShape="1">
          <a:blip r:embed="rId4">
            <a:extLst>
              <a:ext uri="{28A0092B-C50C-407E-A947-70E740481C1C}">
                <a14:useLocalDpi xmlns:a14="http://schemas.microsoft.com/office/drawing/2010/main" val="0"/>
              </a:ext>
            </a:extLst>
          </a:blip>
          <a:srcRect l="2887" t="53357" r="736"/>
          <a:stretch/>
        </p:blipFill>
        <p:spPr>
          <a:xfrm>
            <a:off x="3353721" y="767771"/>
            <a:ext cx="5676271" cy="1169017"/>
          </a:xfrm>
          <a:prstGeom prst="rect">
            <a:avLst/>
          </a:prstGeom>
        </p:spPr>
      </p:pic>
    </p:spTree>
    <p:custDataLst>
      <p:tags r:id="rId1"/>
    </p:custDataLst>
    <p:extLst>
      <p:ext uri="{BB962C8B-B14F-4D97-AF65-F5344CB8AC3E}">
        <p14:creationId xmlns:p14="http://schemas.microsoft.com/office/powerpoint/2010/main" val="3829577"/>
      </p:ext>
    </p:extLst>
  </p:cSld>
  <p:clrMapOvr>
    <a:masterClrMapping/>
  </p:clrMapOvr>
  <p:transition>
    <p:blinds/>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id="{071D7FF1-BC37-A34E-A4CD-E3161B70AF8A}"/>
              </a:ext>
            </a:extLst>
          </p:cNvPr>
          <p:cNvSpPr txBox="1"/>
          <p:nvPr/>
        </p:nvSpPr>
        <p:spPr>
          <a:xfrm>
            <a:off x="2180349" y="308099"/>
            <a:ext cx="7368210" cy="523220"/>
          </a:xfrm>
          <a:prstGeom prst="rect">
            <a:avLst/>
          </a:prstGeom>
          <a:noFill/>
        </p:spPr>
        <p:txBody>
          <a:bodyPr wrap="square" rtlCol="0">
            <a:spAutoFit/>
          </a:bodyPr>
          <a:lstStyle/>
          <a:p>
            <a:r>
              <a:rPr kumimoji="1" lang="en-US" altLang="zh-CN" sz="2800" b="1" dirty="0">
                <a:solidFill>
                  <a:schemeClr val="accent1">
                    <a:lumMod val="50000"/>
                  </a:schemeClr>
                </a:solidFill>
                <a:latin typeface="Times New Roman" panose="02020603050405020304" pitchFamily="18" charset="0"/>
                <a:cs typeface="Times New Roman" panose="02020603050405020304" pitchFamily="18" charset="0"/>
              </a:rPr>
              <a:t>Search a position for fast luminosity monitor</a:t>
            </a:r>
            <a:endParaRPr kumimoji="1" lang="zh-CN" altLang="en-US" sz="2800" b="1" dirty="0">
              <a:solidFill>
                <a:schemeClr val="accent1">
                  <a:lumMod val="50000"/>
                </a:schemeClr>
              </a:solidFill>
              <a:latin typeface="Times New Roman" panose="02020603050405020304" pitchFamily="18" charset="0"/>
              <a:cs typeface="Times New Roman" panose="02020603050405020304" pitchFamily="18" charset="0"/>
            </a:endParaRPr>
          </a:p>
        </p:txBody>
      </p:sp>
      <p:grpSp>
        <p:nvGrpSpPr>
          <p:cNvPr id="3" name="组合 2">
            <a:extLst>
              <a:ext uri="{FF2B5EF4-FFF2-40B4-BE49-F238E27FC236}">
                <a16:creationId xmlns:a16="http://schemas.microsoft.com/office/drawing/2014/main" id="{7246B788-4838-B2C3-6606-71A82030329A}"/>
              </a:ext>
            </a:extLst>
          </p:cNvPr>
          <p:cNvGrpSpPr/>
          <p:nvPr/>
        </p:nvGrpSpPr>
        <p:grpSpPr>
          <a:xfrm>
            <a:off x="804437" y="1121669"/>
            <a:ext cx="10015745" cy="3565900"/>
            <a:chOff x="661946" y="875535"/>
            <a:chExt cx="10015745" cy="3565900"/>
          </a:xfrm>
        </p:grpSpPr>
        <p:sp>
          <p:nvSpPr>
            <p:cNvPr id="2" name="文本框 1">
              <a:extLst>
                <a:ext uri="{FF2B5EF4-FFF2-40B4-BE49-F238E27FC236}">
                  <a16:creationId xmlns:a16="http://schemas.microsoft.com/office/drawing/2014/main" id="{A7DE05E2-06E8-E447-8DCD-405DA5B4C004}"/>
                </a:ext>
              </a:extLst>
            </p:cNvPr>
            <p:cNvSpPr txBox="1"/>
            <p:nvPr/>
          </p:nvSpPr>
          <p:spPr>
            <a:xfrm>
              <a:off x="718442" y="875535"/>
              <a:ext cx="9300337" cy="369332"/>
            </a:xfrm>
            <a:prstGeom prst="rect">
              <a:avLst/>
            </a:prstGeom>
            <a:noFill/>
            <a:ln>
              <a:noFill/>
            </a:ln>
          </p:spPr>
          <p:txBody>
            <a:bodyPr wrap="square" rtlCol="0">
              <a:spAutoFit/>
            </a:bodyPr>
            <a:lstStyle/>
            <a:p>
              <a:pPr algn="just"/>
              <a:r>
                <a:rPr kumimoji="1" lang="en-US" altLang="zh-CN" b="1" dirty="0">
                  <a:solidFill>
                    <a:schemeClr val="accent1">
                      <a:lumMod val="50000"/>
                    </a:schemeClr>
                  </a:solidFill>
                  <a:latin typeface="Times New Roman" panose="02020603050405020304" pitchFamily="18" charset="0"/>
                  <a:cs typeface="Times New Roman" panose="02020603050405020304" pitchFamily="18" charset="0"/>
                </a:rPr>
                <a:t>STEP1: </a:t>
              </a:r>
              <a:r>
                <a:rPr kumimoji="1" lang="en-US" altLang="zh-CN" dirty="0">
                  <a:latin typeface="Times New Roman" panose="02020603050405020304" pitchFamily="18" charset="0"/>
                  <a:cs typeface="Times New Roman" panose="02020603050405020304" pitchFamily="18" charset="0"/>
                </a:rPr>
                <a:t>Generating the Bhabha particles through the program( BBBREM or GUINEA-PIG</a:t>
              </a:r>
              <a:r>
                <a:rPr kumimoji="1" lang="en-US" altLang="zh-CN" dirty="0">
                  <a:solidFill>
                    <a:schemeClr val="accent5">
                      <a:lumMod val="50000"/>
                    </a:schemeClr>
                  </a:solidFill>
                  <a:latin typeface="Times New Roman" panose="02020603050405020304" pitchFamily="18" charset="0"/>
                  <a:cs typeface="Times New Roman" panose="02020603050405020304" pitchFamily="18" charset="0"/>
                </a:rPr>
                <a:t>)</a:t>
              </a:r>
              <a:endParaRPr kumimoji="1" lang="zh-CN" altLang="en-US"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3AE6A73B-29AB-2B4F-9607-979942D67FD8}"/>
                </a:ext>
              </a:extLst>
            </p:cNvPr>
            <p:cNvSpPr txBox="1"/>
            <p:nvPr/>
          </p:nvSpPr>
          <p:spPr>
            <a:xfrm>
              <a:off x="680778" y="1387923"/>
              <a:ext cx="9783771" cy="646331"/>
            </a:xfrm>
            <a:prstGeom prst="rect">
              <a:avLst/>
            </a:prstGeom>
            <a:noFill/>
            <a:ln>
              <a:noFill/>
            </a:ln>
          </p:spPr>
          <p:txBody>
            <a:bodyPr wrap="square" rtlCol="0">
              <a:spAutoFit/>
            </a:bodyPr>
            <a:lstStyle/>
            <a:p>
              <a:pPr algn="just"/>
              <a:r>
                <a:rPr kumimoji="1" lang="en-US" altLang="zh-CN" b="1" dirty="0">
                  <a:solidFill>
                    <a:schemeClr val="accent1">
                      <a:lumMod val="50000"/>
                    </a:schemeClr>
                  </a:solidFill>
                  <a:latin typeface="Times New Roman" panose="02020603050405020304" pitchFamily="18" charset="0"/>
                  <a:cs typeface="Times New Roman" panose="02020603050405020304" pitchFamily="18" charset="0"/>
                </a:rPr>
                <a:t>STEP2: </a:t>
              </a:r>
              <a:r>
                <a:rPr kumimoji="1" lang="en-US" altLang="zh-CN" dirty="0">
                  <a:latin typeface="Times New Roman" panose="02020603050405020304" pitchFamily="18" charset="0"/>
                  <a:cs typeface="Times New Roman" panose="02020603050405020304" pitchFamily="18" charset="0"/>
                </a:rPr>
                <a:t>Tracking Bhabha particles and calculate the </a:t>
              </a:r>
              <a:r>
                <a:rPr kumimoji="1" lang="en-US" altLang="zh-CN" dirty="0" err="1">
                  <a:latin typeface="Times New Roman" panose="02020603050405020304" pitchFamily="18" charset="0"/>
                  <a:cs typeface="Times New Roman" panose="02020603050405020304" pitchFamily="18" charset="0"/>
                </a:rPr>
                <a:t>lossmap</a:t>
              </a:r>
              <a:r>
                <a:rPr kumimoji="1" lang="en-US" altLang="zh-CN" dirty="0">
                  <a:latin typeface="Times New Roman" panose="02020603050405020304" pitchFamily="18" charset="0"/>
                  <a:cs typeface="Times New Roman" panose="02020603050405020304" pitchFamily="18" charset="0"/>
                </a:rPr>
                <a:t> with SAD, trying to </a:t>
              </a:r>
              <a:r>
                <a:rPr kumimoji="1" lang="en-US" altLang="zh-CN" b="1" dirty="0">
                  <a:latin typeface="Times New Roman" panose="02020603050405020304" pitchFamily="18" charset="0"/>
                  <a:cs typeface="Times New Roman" panose="02020603050405020304" pitchFamily="18" charset="0"/>
                </a:rPr>
                <a:t>find a possible 	position where the loss rate is sufficiently large</a:t>
              </a:r>
              <a:r>
                <a:rPr kumimoji="1" lang="en-US" altLang="zh-CN" dirty="0">
                  <a:latin typeface="Times New Roman" panose="02020603050405020304" pitchFamily="18" charset="0"/>
                  <a:cs typeface="Times New Roman" panose="02020603050405020304" pitchFamily="18" charset="0"/>
                </a:rPr>
                <a:t>.</a:t>
              </a:r>
              <a:endParaRPr kumimoji="1" lang="zh-CN" altLang="en-US"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081AAD64-BBE4-7248-A523-28DEEEEF7BA2}"/>
                </a:ext>
              </a:extLst>
            </p:cNvPr>
            <p:cNvSpPr txBox="1"/>
            <p:nvPr/>
          </p:nvSpPr>
          <p:spPr>
            <a:xfrm>
              <a:off x="680778" y="2096073"/>
              <a:ext cx="9996913" cy="1231106"/>
            </a:xfrm>
            <a:prstGeom prst="rect">
              <a:avLst/>
            </a:prstGeom>
            <a:noFill/>
            <a:ln>
              <a:noFill/>
            </a:ln>
          </p:spPr>
          <p:txBody>
            <a:bodyPr wrap="square" rtlCol="0">
              <a:spAutoFit/>
            </a:bodyPr>
            <a:lstStyle/>
            <a:p>
              <a:pPr algn="just"/>
              <a:r>
                <a:rPr kumimoji="1" lang="en-US" altLang="zh-CN" b="1" dirty="0">
                  <a:solidFill>
                    <a:schemeClr val="accent1">
                      <a:lumMod val="50000"/>
                    </a:schemeClr>
                  </a:solidFill>
                  <a:latin typeface="Times New Roman" panose="02020603050405020304" pitchFamily="18" charset="0"/>
                  <a:cs typeface="Times New Roman" panose="02020603050405020304" pitchFamily="18" charset="0"/>
                </a:rPr>
                <a:t>STEP3: </a:t>
              </a:r>
              <a:r>
                <a:rPr kumimoji="1" lang="en-US" altLang="zh-CN" dirty="0">
                  <a:latin typeface="Times New Roman" panose="02020603050405020304" pitchFamily="18" charset="0"/>
                  <a:cs typeface="Times New Roman" panose="02020603050405020304" pitchFamily="18" charset="0"/>
                </a:rPr>
                <a:t>Evaluate the level of background from beamstrahlung, beam-gas,</a:t>
              </a:r>
              <a:r>
                <a:rPr lang="en" altLang="zh-CN" i="0" u="none" strike="noStrike" dirty="0">
                  <a:effectLst/>
                  <a:latin typeface="Times New Roman" panose="02020603050405020304" pitchFamily="18" charset="0"/>
                  <a:cs typeface="Times New Roman" panose="02020603050405020304" pitchFamily="18" charset="0"/>
                </a:rPr>
                <a:t> beam thermal photons</a:t>
              </a:r>
              <a:r>
                <a:rPr lang="en" altLang="zh-CN" dirty="0">
                  <a:latin typeface="Times New Roman" panose="02020603050405020304" pitchFamily="18" charset="0"/>
                  <a:cs typeface="Times New Roman" panose="02020603050405020304" pitchFamily="18" charset="0"/>
                </a:rPr>
                <a:t> process</a:t>
              </a:r>
              <a:r>
                <a:rPr kumimoji="1" lang="en-US" altLang="zh-CN" dirty="0">
                  <a:latin typeface="Times New Roman" panose="02020603050405020304" pitchFamily="18" charset="0"/>
                  <a:cs typeface="Times New Roman" panose="02020603050405020304" pitchFamily="18" charset="0"/>
                </a:rPr>
                <a:t>, 	and then to </a:t>
              </a:r>
              <a:r>
                <a:rPr kumimoji="1" lang="en-US" altLang="zh-CN" b="1" dirty="0">
                  <a:latin typeface="Times New Roman" panose="02020603050405020304" pitchFamily="18" charset="0"/>
                  <a:cs typeface="Times New Roman" panose="02020603050405020304" pitchFamily="18" charset="0"/>
                </a:rPr>
                <a:t>check if the radiative Bhabha at zero angle </a:t>
              </a:r>
              <a:r>
                <a:rPr lang="en" altLang="zh-CN" b="1" i="0" u="none" strike="noStrike" dirty="0">
                  <a:effectLst/>
                  <a:latin typeface="Times New Roman" panose="02020603050405020304" pitchFamily="18" charset="0"/>
                  <a:cs typeface="Times New Roman" panose="02020603050405020304" pitchFamily="18" charset="0"/>
                </a:rPr>
                <a:t>process dominates over the sum of 	all the other processes at </a:t>
              </a:r>
              <a:r>
                <a:rPr lang="en" altLang="zh-CN" b="1" dirty="0">
                  <a:latin typeface="Times New Roman" panose="02020603050405020304" pitchFamily="18" charset="0"/>
                  <a:cs typeface="Times New Roman" panose="02020603050405020304" pitchFamily="18" charset="0"/>
                </a:rPr>
                <a:t>this possible </a:t>
              </a:r>
              <a:r>
                <a:rPr lang="en-US" altLang="zh-CN" b="1" i="0" u="none" strike="noStrike" dirty="0">
                  <a:effectLst/>
                  <a:latin typeface="Times New Roman" panose="02020603050405020304" pitchFamily="18" charset="0"/>
                  <a:cs typeface="Times New Roman" panose="02020603050405020304" pitchFamily="18" charset="0"/>
                </a:rPr>
                <a:t>position</a:t>
              </a:r>
              <a:r>
                <a:rPr lang="en" altLang="zh-CN" b="1" i="0" u="none" strike="noStrike" dirty="0">
                  <a:effectLst/>
                  <a:latin typeface="Times New Roman" panose="02020603050405020304" pitchFamily="18" charset="0"/>
                  <a:cs typeface="Times New Roman" panose="02020603050405020304" pitchFamily="18" charset="0"/>
                </a:rPr>
                <a:t>.</a:t>
              </a:r>
              <a:r>
                <a:rPr kumimoji="1" lang="en-US" altLang="zh-CN" b="1"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Because we expect 	only the radiative Bhabha     	at zero angle, which is </a:t>
              </a:r>
              <a:r>
                <a:rPr lang="en" altLang="zh-CN" b="0" i="0" u="none" strike="noStrike" dirty="0">
                  <a:effectLst/>
                  <a:latin typeface="Times New Roman" panose="02020603050405020304" pitchFamily="18" charset="0"/>
                  <a:cs typeface="Times New Roman" panose="02020603050405020304" pitchFamily="18" charset="0"/>
                </a:rPr>
                <a:t>proportional to luminosity.</a:t>
              </a:r>
              <a:endParaRPr kumimoji="1" lang="zh-CN" altLang="en-US" b="1"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EED7D9EA-49FE-5D4C-8AF2-9F893E84954F}"/>
                </a:ext>
              </a:extLst>
            </p:cNvPr>
            <p:cNvSpPr txBox="1"/>
            <p:nvPr/>
          </p:nvSpPr>
          <p:spPr>
            <a:xfrm>
              <a:off x="661946" y="3487328"/>
              <a:ext cx="9996913" cy="954107"/>
            </a:xfrm>
            <a:prstGeom prst="rect">
              <a:avLst/>
            </a:prstGeom>
            <a:noFill/>
            <a:ln>
              <a:noFill/>
            </a:ln>
          </p:spPr>
          <p:txBody>
            <a:bodyPr wrap="square" rtlCol="0">
              <a:spAutoFit/>
            </a:bodyPr>
            <a:lstStyle/>
            <a:p>
              <a:pPr algn="just"/>
              <a:r>
                <a:rPr kumimoji="1" lang="en-US" altLang="zh-CN" b="1" dirty="0">
                  <a:solidFill>
                    <a:schemeClr val="bg1">
                      <a:lumMod val="50000"/>
                    </a:schemeClr>
                  </a:solidFill>
                  <a:latin typeface="Times New Roman" panose="02020603050405020304" pitchFamily="18" charset="0"/>
                  <a:cs typeface="Times New Roman" panose="02020603050405020304" pitchFamily="18" charset="0"/>
                </a:rPr>
                <a:t>STEP4:</a:t>
              </a:r>
              <a:r>
                <a:rPr kumimoji="1" lang="en-US" altLang="zh-CN" b="1" dirty="0">
                  <a:solidFill>
                    <a:schemeClr val="accent1">
                      <a:lumMod val="50000"/>
                    </a:schemeClr>
                  </a:solidFill>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After finding the best candidate of the monitor, should </a:t>
              </a:r>
              <a:r>
                <a:rPr kumimoji="1" lang="en-US" altLang="zh-CN" b="1" dirty="0">
                  <a:latin typeface="Times New Roman" panose="02020603050405020304" pitchFamily="18" charset="0"/>
                  <a:cs typeface="Times New Roman" panose="02020603050405020304" pitchFamily="18" charset="0"/>
                </a:rPr>
                <a:t>do a detailed simulation in Geant4</a:t>
              </a:r>
              <a:r>
                <a:rPr kumimoji="1" lang="zh-CN" altLang="en-US" b="1" dirty="0">
                  <a:latin typeface="Times New Roman" panose="02020603050405020304" pitchFamily="18" charset="0"/>
                  <a:cs typeface="Times New Roman" panose="02020603050405020304" pitchFamily="18" charset="0"/>
                </a:rPr>
                <a:t> </a:t>
              </a:r>
              <a:r>
                <a:rPr kumimoji="1" lang="en-US" altLang="zh-CN" b="1" dirty="0">
                  <a:latin typeface="Times New Roman" panose="02020603050405020304" pitchFamily="18" charset="0"/>
                  <a:cs typeface="Times New Roman" panose="02020603050405020304" pitchFamily="18" charset="0"/>
                </a:rPr>
                <a:t>to 	estimate the signal in the detector </a:t>
              </a:r>
              <a:r>
                <a:rPr kumimoji="1" lang="en-US" altLang="zh-CN" dirty="0">
                  <a:latin typeface="Times New Roman" panose="02020603050405020304" pitchFamily="18" charset="0"/>
                  <a:cs typeface="Times New Roman" panose="02020603050405020304" pitchFamily="18" charset="0"/>
                </a:rPr>
                <a:t>and based on it to determine the specific</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location and 	geometry</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of detector and material of beam pipe.</a:t>
              </a:r>
              <a:endParaRPr kumimoji="1" lang="zh-CN" altLang="en-US" dirty="0">
                <a:latin typeface="Times New Roman" panose="02020603050405020304" pitchFamily="18" charset="0"/>
                <a:cs typeface="Times New Roman" panose="02020603050405020304" pitchFamily="18" charset="0"/>
              </a:endParaRPr>
            </a:p>
          </p:txBody>
        </p:sp>
      </p:grpSp>
      <p:sp>
        <p:nvSpPr>
          <p:cNvPr id="6" name="文本框 5">
            <a:extLst>
              <a:ext uri="{FF2B5EF4-FFF2-40B4-BE49-F238E27FC236}">
                <a16:creationId xmlns:a16="http://schemas.microsoft.com/office/drawing/2014/main" id="{65E3F406-1D02-4147-77BB-52A76E27CBBC}"/>
              </a:ext>
            </a:extLst>
          </p:cNvPr>
          <p:cNvSpPr txBox="1"/>
          <p:nvPr/>
        </p:nvSpPr>
        <p:spPr>
          <a:xfrm>
            <a:off x="804437" y="4847718"/>
            <a:ext cx="10115241" cy="1231106"/>
          </a:xfrm>
          <a:prstGeom prst="rect">
            <a:avLst/>
          </a:prstGeom>
          <a:noFill/>
        </p:spPr>
        <p:txBody>
          <a:bodyPr wrap="square" rtlCol="0">
            <a:spAutoFit/>
          </a:bodyPr>
          <a:lstStyle/>
          <a:p>
            <a:pPr algn="just"/>
            <a:r>
              <a:rPr kumimoji="1" lang="en-US" altLang="zh-CN" b="1" dirty="0">
                <a:solidFill>
                  <a:schemeClr val="bg1">
                    <a:lumMod val="50000"/>
                  </a:schemeClr>
                </a:solidFill>
                <a:latin typeface="Times New Roman" panose="02020603050405020304" pitchFamily="18" charset="0"/>
                <a:cs typeface="Times New Roman" panose="02020603050405020304" pitchFamily="18" charset="0"/>
              </a:rPr>
              <a:t>STEP5: </a:t>
            </a:r>
            <a:r>
              <a:rPr kumimoji="1" lang="en-US" altLang="zh-CN" sz="2000" b="1" dirty="0">
                <a:latin typeface="Times New Roman" panose="02020603050405020304" pitchFamily="18" charset="0"/>
                <a:cs typeface="Times New Roman" panose="02020603050405020304" pitchFamily="18" charset="0"/>
              </a:rPr>
              <a:t>c</a:t>
            </a:r>
            <a:r>
              <a:rPr kumimoji="1" lang="en-US" altLang="zh-CN" b="1" dirty="0">
                <a:latin typeface="Times New Roman" panose="02020603050405020304" pitchFamily="18" charset="0"/>
                <a:cs typeface="Times New Roman" panose="02020603050405020304" pitchFamily="18" charset="0"/>
              </a:rPr>
              <a:t>onsidering /selecting the detector technology </a:t>
            </a:r>
            <a:r>
              <a:rPr kumimoji="1" lang="en-US" altLang="zh-CN" dirty="0">
                <a:latin typeface="Times New Roman" panose="02020603050405020304" pitchFamily="18" charset="0"/>
                <a:cs typeface="Times New Roman" panose="02020603050405020304" pitchFamily="18" charset="0"/>
              </a:rPr>
              <a:t>(e.g., Cerenkov, array of pin </a:t>
            </a:r>
            <a:r>
              <a:rPr kumimoji="1" lang="en-US" altLang="zh-CN" dirty="0" err="1">
                <a:latin typeface="Times New Roman" panose="02020603050405020304" pitchFamily="18" charset="0"/>
                <a:cs typeface="Times New Roman" panose="02020603050405020304" pitchFamily="18" charset="0"/>
              </a:rPr>
              <a:t>diodes,etc</a:t>
            </a:r>
            <a:r>
              <a:rPr kumimoji="1" lang="en-US" altLang="zh-CN" dirty="0">
                <a:latin typeface="Times New Roman" panose="02020603050405020304" pitchFamily="18" charset="0"/>
                <a:cs typeface="Times New Roman" panose="02020603050405020304" pitchFamily="18" charset="0"/>
              </a:rPr>
              <a:t>...), The 	final precision will depend a lot on the efficiency for collecting the secondaries produced in the 	beam pipe. It could be that some extra material outside of the beam pipe and just in front of the 	detector will be needed to enhance the EM shower.</a:t>
            </a:r>
            <a:endParaRPr kumimoji="1"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882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a:extLst>
              <a:ext uri="{FF2B5EF4-FFF2-40B4-BE49-F238E27FC236}">
                <a16:creationId xmlns:a16="http://schemas.microsoft.com/office/drawing/2014/main" id="{619969E9-018E-9E4E-96E9-26468948626A}"/>
              </a:ext>
            </a:extLst>
          </p:cNvPr>
          <p:cNvSpPr txBox="1"/>
          <p:nvPr/>
        </p:nvSpPr>
        <p:spPr>
          <a:xfrm>
            <a:off x="1329026" y="206345"/>
            <a:ext cx="9533948" cy="492443"/>
          </a:xfrm>
          <a:prstGeom prst="rect">
            <a:avLst/>
          </a:prstGeom>
          <a:noFill/>
        </p:spPr>
        <p:txBody>
          <a:bodyPr wrap="square" rtlCol="0">
            <a:spAutoFit/>
          </a:bodyPr>
          <a:lstStyle/>
          <a:p>
            <a:r>
              <a:rPr kumimoji="1" lang="en-US" altLang="zh-CN" sz="2600" b="1" dirty="0">
                <a:solidFill>
                  <a:schemeClr val="accent1">
                    <a:lumMod val="50000"/>
                  </a:schemeClr>
                </a:solidFill>
                <a:latin typeface="Times New Roman" panose="02020603050405020304" pitchFamily="18" charset="0"/>
                <a:cs typeface="Times New Roman" panose="02020603050405020304" pitchFamily="18" charset="0"/>
              </a:rPr>
              <a:t>Tracking Bhabha particles and calculate the </a:t>
            </a:r>
            <a:r>
              <a:rPr kumimoji="1" lang="en-US" altLang="zh-CN" sz="2600" b="1" dirty="0" err="1">
                <a:solidFill>
                  <a:schemeClr val="accent1">
                    <a:lumMod val="50000"/>
                  </a:schemeClr>
                </a:solidFill>
                <a:latin typeface="Times New Roman" panose="02020603050405020304" pitchFamily="18" charset="0"/>
                <a:cs typeface="Times New Roman" panose="02020603050405020304" pitchFamily="18" charset="0"/>
              </a:rPr>
              <a:t>lossmap</a:t>
            </a:r>
            <a:r>
              <a:rPr kumimoji="1" lang="en-US" altLang="zh-CN" sz="2600" b="1" dirty="0">
                <a:solidFill>
                  <a:schemeClr val="accent1">
                    <a:lumMod val="50000"/>
                  </a:schemeClr>
                </a:solidFill>
                <a:latin typeface="Times New Roman" panose="02020603050405020304" pitchFamily="18" charset="0"/>
                <a:cs typeface="Times New Roman" panose="02020603050405020304" pitchFamily="18" charset="0"/>
              </a:rPr>
              <a:t> with SAD</a:t>
            </a:r>
            <a:endParaRPr kumimoji="1" lang="zh-CN" altLang="en-US" sz="26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4AD4A277-5689-1C23-F73A-2F33E78D21EF}"/>
              </a:ext>
            </a:extLst>
          </p:cNvPr>
          <p:cNvSpPr txBox="1"/>
          <p:nvPr/>
        </p:nvSpPr>
        <p:spPr>
          <a:xfrm>
            <a:off x="7268556" y="3572472"/>
            <a:ext cx="4003163" cy="2763129"/>
          </a:xfrm>
          <a:prstGeom prst="rect">
            <a:avLst/>
          </a:prstGeom>
          <a:noFill/>
        </p:spPr>
        <p:txBody>
          <a:bodyPr wrap="square">
            <a:spAutoFit/>
          </a:bodyPr>
          <a:lstStyle/>
          <a:p>
            <a:pPr marL="285750" indent="-285750" algn="just">
              <a:lnSpc>
                <a:spcPts val="2100"/>
              </a:lnSpc>
              <a:buFont typeface="Wingdings" panose="05000000000000000000" pitchFamily="2" charset="2"/>
              <a:buChar char="p"/>
            </a:pPr>
            <a:r>
              <a:rPr lang="en-US" altLang="zh-CN" sz="1500" dirty="0">
                <a:solidFill>
                  <a:schemeClr val="accent1">
                    <a:lumMod val="50000"/>
                  </a:schemeClr>
                </a:solidFill>
                <a:latin typeface="Times New Roman" panose="02020603050405020304" pitchFamily="18" charset="0"/>
                <a:cs typeface="Times New Roman" panose="02020603050405020304" pitchFamily="18" charset="0"/>
              </a:rPr>
              <a:t>We actually hope to place the detector behind the bend because the particles are deflected in one direction and have a more concentrated distribution.</a:t>
            </a:r>
          </a:p>
          <a:p>
            <a:pPr marL="285750" indent="-285750" algn="just">
              <a:lnSpc>
                <a:spcPts val="2100"/>
              </a:lnSpc>
              <a:buFont typeface="Wingdings" panose="05000000000000000000" pitchFamily="2" charset="2"/>
              <a:buChar char="p"/>
            </a:pPr>
            <a:r>
              <a:rPr lang="en-US" altLang="zh-CN" sz="1500" dirty="0">
                <a:solidFill>
                  <a:schemeClr val="accent1">
                    <a:lumMod val="50000"/>
                  </a:schemeClr>
                </a:solidFill>
                <a:latin typeface="Times New Roman" panose="02020603050405020304" pitchFamily="18" charset="0"/>
                <a:cs typeface="Times New Roman" panose="02020603050405020304" pitchFamily="18" charset="0"/>
              </a:rPr>
              <a:t>But the first Bend BMV01IRD downstream of IP is too long, if the detector is placed behind the Bend, the number of particles that can be detected is too small. </a:t>
            </a:r>
            <a:r>
              <a:rPr lang="en-US" altLang="zh-CN" sz="1500" b="1" dirty="0">
                <a:solidFill>
                  <a:schemeClr val="accent1">
                    <a:lumMod val="50000"/>
                  </a:schemeClr>
                </a:solidFill>
                <a:latin typeface="Times New Roman" panose="02020603050405020304" pitchFamily="18" charset="0"/>
                <a:cs typeface="Times New Roman" panose="02020603050405020304" pitchFamily="18" charset="0"/>
              </a:rPr>
              <a:t>We consider placing the detector in the drift tube DBMV01IRD before this first Bend.</a:t>
            </a:r>
          </a:p>
        </p:txBody>
      </p:sp>
      <p:grpSp>
        <p:nvGrpSpPr>
          <p:cNvPr id="39" name="组合 38">
            <a:extLst>
              <a:ext uri="{FF2B5EF4-FFF2-40B4-BE49-F238E27FC236}">
                <a16:creationId xmlns:a16="http://schemas.microsoft.com/office/drawing/2014/main" id="{63F09BF3-F522-BB09-3F6B-5CCF25FB59FC}"/>
              </a:ext>
            </a:extLst>
          </p:cNvPr>
          <p:cNvGrpSpPr/>
          <p:nvPr/>
        </p:nvGrpSpPr>
        <p:grpSpPr>
          <a:xfrm>
            <a:off x="751820" y="966742"/>
            <a:ext cx="9834044" cy="5263747"/>
            <a:chOff x="1028930" y="771182"/>
            <a:chExt cx="9834044" cy="5263747"/>
          </a:xfrm>
        </p:grpSpPr>
        <p:pic>
          <p:nvPicPr>
            <p:cNvPr id="11" name="图片 10" descr="图表&#10;&#10;描述已自动生成">
              <a:extLst>
                <a:ext uri="{FF2B5EF4-FFF2-40B4-BE49-F238E27FC236}">
                  <a16:creationId xmlns:a16="http://schemas.microsoft.com/office/drawing/2014/main" id="{FC23D995-4721-8F06-A0B7-8466DBE14F36}"/>
                </a:ext>
              </a:extLst>
            </p:cNvPr>
            <p:cNvPicPr>
              <a:picLocks noChangeAspect="1"/>
            </p:cNvPicPr>
            <p:nvPr/>
          </p:nvPicPr>
          <p:blipFill rotWithShape="1">
            <a:blip r:embed="rId2"/>
            <a:srcRect b="14023"/>
            <a:stretch/>
          </p:blipFill>
          <p:spPr>
            <a:xfrm>
              <a:off x="1028930" y="782598"/>
              <a:ext cx="4550191" cy="2401704"/>
            </a:xfrm>
            <a:prstGeom prst="rect">
              <a:avLst/>
            </a:prstGeom>
          </p:spPr>
        </p:pic>
        <p:pic>
          <p:nvPicPr>
            <p:cNvPr id="12" name="图片 11" descr="表格&#10;&#10;描述已自动生成">
              <a:extLst>
                <a:ext uri="{FF2B5EF4-FFF2-40B4-BE49-F238E27FC236}">
                  <a16:creationId xmlns:a16="http://schemas.microsoft.com/office/drawing/2014/main" id="{B913750C-9782-B54F-FD9F-B00C7115D5A9}"/>
                </a:ext>
              </a:extLst>
            </p:cNvPr>
            <p:cNvPicPr>
              <a:picLocks noChangeAspect="1"/>
            </p:cNvPicPr>
            <p:nvPr/>
          </p:nvPicPr>
          <p:blipFill rotWithShape="1">
            <a:blip r:embed="rId3"/>
            <a:srcRect r="25441"/>
            <a:stretch/>
          </p:blipFill>
          <p:spPr>
            <a:xfrm>
              <a:off x="5608129" y="771182"/>
              <a:ext cx="5254845" cy="2318787"/>
            </a:xfrm>
            <a:prstGeom prst="rect">
              <a:avLst/>
            </a:prstGeom>
          </p:spPr>
        </p:pic>
        <p:grpSp>
          <p:nvGrpSpPr>
            <p:cNvPr id="13" name="组合 12">
              <a:extLst>
                <a:ext uri="{FF2B5EF4-FFF2-40B4-BE49-F238E27FC236}">
                  <a16:creationId xmlns:a16="http://schemas.microsoft.com/office/drawing/2014/main" id="{797FE849-9664-33FD-201A-558110E3986C}"/>
                </a:ext>
              </a:extLst>
            </p:cNvPr>
            <p:cNvGrpSpPr/>
            <p:nvPr/>
          </p:nvGrpSpPr>
          <p:grpSpPr>
            <a:xfrm>
              <a:off x="1137777" y="3633226"/>
              <a:ext cx="3556001" cy="2401703"/>
              <a:chOff x="6095999" y="1452265"/>
              <a:chExt cx="4005261" cy="2667000"/>
            </a:xfrm>
          </p:grpSpPr>
          <p:pic>
            <p:nvPicPr>
              <p:cNvPr id="14" name="图片 13">
                <a:extLst>
                  <a:ext uri="{FF2B5EF4-FFF2-40B4-BE49-F238E27FC236}">
                    <a16:creationId xmlns:a16="http://schemas.microsoft.com/office/drawing/2014/main" id="{EE23BEE2-F845-29EA-F97A-D2E6160C06FE}"/>
                  </a:ext>
                </a:extLst>
              </p:cNvPr>
              <p:cNvPicPr>
                <a:picLocks noChangeAspect="1"/>
              </p:cNvPicPr>
              <p:nvPr/>
            </p:nvPicPr>
            <p:blipFill>
              <a:blip r:embed="rId4"/>
              <a:stretch>
                <a:fillRect/>
              </a:stretch>
            </p:blipFill>
            <p:spPr>
              <a:xfrm>
                <a:off x="6095999" y="1452265"/>
                <a:ext cx="4005261" cy="2667000"/>
              </a:xfrm>
              <a:prstGeom prst="rect">
                <a:avLst/>
              </a:prstGeom>
            </p:spPr>
          </p:pic>
          <p:cxnSp>
            <p:nvCxnSpPr>
              <p:cNvPr id="15" name="直线连接符 33">
                <a:extLst>
                  <a:ext uri="{FF2B5EF4-FFF2-40B4-BE49-F238E27FC236}">
                    <a16:creationId xmlns:a16="http://schemas.microsoft.com/office/drawing/2014/main" id="{A506F92F-6338-12B4-A7C1-DC22CA77CFF2}"/>
                  </a:ext>
                </a:extLst>
              </p:cNvPr>
              <p:cNvCxnSpPr/>
              <p:nvPr/>
            </p:nvCxnSpPr>
            <p:spPr>
              <a:xfrm>
                <a:off x="7143750" y="2671763"/>
                <a:ext cx="0" cy="757237"/>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6" name="图片 15">
              <a:extLst>
                <a:ext uri="{FF2B5EF4-FFF2-40B4-BE49-F238E27FC236}">
                  <a16:creationId xmlns:a16="http://schemas.microsoft.com/office/drawing/2014/main" id="{82A6697D-A0DA-B099-7FE5-3A773E27C92B}"/>
                </a:ext>
              </a:extLst>
            </p:cNvPr>
            <p:cNvPicPr>
              <a:picLocks noChangeAspect="1"/>
            </p:cNvPicPr>
            <p:nvPr/>
          </p:nvPicPr>
          <p:blipFill>
            <a:blip r:embed="rId5"/>
            <a:stretch>
              <a:fillRect/>
            </a:stretch>
          </p:blipFill>
          <p:spPr>
            <a:xfrm>
              <a:off x="4408050" y="3532454"/>
              <a:ext cx="3197230" cy="2397923"/>
            </a:xfrm>
            <a:prstGeom prst="rect">
              <a:avLst/>
            </a:prstGeom>
          </p:spPr>
        </p:pic>
        <p:cxnSp>
          <p:nvCxnSpPr>
            <p:cNvPr id="21" name="直接箭头连接符 20">
              <a:extLst>
                <a:ext uri="{FF2B5EF4-FFF2-40B4-BE49-F238E27FC236}">
                  <a16:creationId xmlns:a16="http://schemas.microsoft.com/office/drawing/2014/main" id="{61E60799-344A-DF3F-FDCE-CF4FD446407E}"/>
                </a:ext>
              </a:extLst>
            </p:cNvPr>
            <p:cNvCxnSpPr>
              <a:cxnSpLocks/>
            </p:cNvCxnSpPr>
            <p:nvPr/>
          </p:nvCxnSpPr>
          <p:spPr>
            <a:xfrm flipH="1">
              <a:off x="3977640" y="2404024"/>
              <a:ext cx="2299335" cy="1560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42337922-1A1B-B711-4031-D97470E8B5D4}"/>
                </a:ext>
              </a:extLst>
            </p:cNvPr>
            <p:cNvCxnSpPr>
              <a:cxnSpLocks/>
              <a:endCxn id="16" idx="0"/>
            </p:cNvCxnSpPr>
            <p:nvPr/>
          </p:nvCxnSpPr>
          <p:spPr>
            <a:xfrm flipH="1">
              <a:off x="6006665" y="2799100"/>
              <a:ext cx="366445" cy="733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09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id="{6C5B97A9-F47B-C743-8957-144EC5A84F1C}"/>
              </a:ext>
            </a:extLst>
          </p:cNvPr>
          <p:cNvSpPr txBox="1"/>
          <p:nvPr/>
        </p:nvSpPr>
        <p:spPr>
          <a:xfrm>
            <a:off x="1750961" y="145354"/>
            <a:ext cx="8154735" cy="461665"/>
          </a:xfrm>
          <a:prstGeom prst="rect">
            <a:avLst/>
          </a:prstGeom>
          <a:noFill/>
        </p:spPr>
        <p:txBody>
          <a:bodyPr wrap="square" rtlCol="0">
            <a:spAutoFit/>
          </a:bodyPr>
          <a:lstStyle/>
          <a:p>
            <a:r>
              <a:rPr kumimoji="1" lang="en-US" altLang="zh-CN" sz="2400" b="1" dirty="0">
                <a:solidFill>
                  <a:schemeClr val="accent1">
                    <a:lumMod val="50000"/>
                  </a:schemeClr>
                </a:solidFill>
                <a:latin typeface="Times New Roman" panose="02020603050405020304" pitchFamily="18" charset="0"/>
                <a:cs typeface="Times New Roman" panose="02020603050405020304" pitchFamily="18" charset="0"/>
              </a:rPr>
              <a:t>Distribution of particles lost on DBMV01IRD (L=33.4m)</a:t>
            </a:r>
            <a:endParaRPr kumimoji="1" lang="zh-CN" alt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grpSp>
        <p:nvGrpSpPr>
          <p:cNvPr id="2" name="组合 1">
            <a:extLst>
              <a:ext uri="{FF2B5EF4-FFF2-40B4-BE49-F238E27FC236}">
                <a16:creationId xmlns:a16="http://schemas.microsoft.com/office/drawing/2014/main" id="{4BB50581-7DC2-94A1-7084-7DF8A30830A7}"/>
              </a:ext>
            </a:extLst>
          </p:cNvPr>
          <p:cNvGrpSpPr/>
          <p:nvPr/>
        </p:nvGrpSpPr>
        <p:grpSpPr>
          <a:xfrm>
            <a:off x="981382" y="821669"/>
            <a:ext cx="9735241" cy="4636032"/>
            <a:chOff x="563102" y="798443"/>
            <a:chExt cx="10878494" cy="5596461"/>
          </a:xfrm>
        </p:grpSpPr>
        <p:pic>
          <p:nvPicPr>
            <p:cNvPr id="16" name="图片 15" descr="图表, 直方图&#10;&#10;描述已自动生成">
              <a:extLst>
                <a:ext uri="{FF2B5EF4-FFF2-40B4-BE49-F238E27FC236}">
                  <a16:creationId xmlns:a16="http://schemas.microsoft.com/office/drawing/2014/main" id="{AD3E67D5-C02D-5A47-BA5A-D5154A38F005}"/>
                </a:ext>
              </a:extLst>
            </p:cNvPr>
            <p:cNvPicPr>
              <a:picLocks noChangeAspect="1"/>
            </p:cNvPicPr>
            <p:nvPr/>
          </p:nvPicPr>
          <p:blipFill>
            <a:blip r:embed="rId2"/>
            <a:stretch>
              <a:fillRect/>
            </a:stretch>
          </p:blipFill>
          <p:spPr>
            <a:xfrm>
              <a:off x="787732" y="3727904"/>
              <a:ext cx="3556000" cy="2667000"/>
            </a:xfrm>
            <a:prstGeom prst="rect">
              <a:avLst/>
            </a:prstGeom>
          </p:spPr>
        </p:pic>
        <p:grpSp>
          <p:nvGrpSpPr>
            <p:cNvPr id="37" name="组合 36">
              <a:extLst>
                <a:ext uri="{FF2B5EF4-FFF2-40B4-BE49-F238E27FC236}">
                  <a16:creationId xmlns:a16="http://schemas.microsoft.com/office/drawing/2014/main" id="{E5E81797-307F-F94A-ADA7-74E58D34BCD3}"/>
                </a:ext>
              </a:extLst>
            </p:cNvPr>
            <p:cNvGrpSpPr/>
            <p:nvPr/>
          </p:nvGrpSpPr>
          <p:grpSpPr>
            <a:xfrm>
              <a:off x="563102" y="889891"/>
              <a:ext cx="4005261" cy="2667000"/>
              <a:chOff x="6095999" y="1452265"/>
              <a:chExt cx="4005261" cy="2667000"/>
            </a:xfrm>
          </p:grpSpPr>
          <p:pic>
            <p:nvPicPr>
              <p:cNvPr id="31" name="图片 30">
                <a:extLst>
                  <a:ext uri="{FF2B5EF4-FFF2-40B4-BE49-F238E27FC236}">
                    <a16:creationId xmlns:a16="http://schemas.microsoft.com/office/drawing/2014/main" id="{A542A6BE-CD9F-8D45-9B05-D22163595D1C}"/>
                  </a:ext>
                </a:extLst>
              </p:cNvPr>
              <p:cNvPicPr>
                <a:picLocks noChangeAspect="1"/>
              </p:cNvPicPr>
              <p:nvPr/>
            </p:nvPicPr>
            <p:blipFill>
              <a:blip r:embed="rId3"/>
              <a:stretch>
                <a:fillRect/>
              </a:stretch>
            </p:blipFill>
            <p:spPr>
              <a:xfrm>
                <a:off x="6095999" y="1452265"/>
                <a:ext cx="4005261" cy="2667000"/>
              </a:xfrm>
              <a:prstGeom prst="rect">
                <a:avLst/>
              </a:prstGeom>
            </p:spPr>
          </p:pic>
          <p:cxnSp>
            <p:nvCxnSpPr>
              <p:cNvPr id="34" name="直线连接符 33">
                <a:extLst>
                  <a:ext uri="{FF2B5EF4-FFF2-40B4-BE49-F238E27FC236}">
                    <a16:creationId xmlns:a16="http://schemas.microsoft.com/office/drawing/2014/main" id="{8D977B50-12BE-1949-AB54-E0DA5C64DB1F}"/>
                  </a:ext>
                </a:extLst>
              </p:cNvPr>
              <p:cNvCxnSpPr/>
              <p:nvPr/>
            </p:nvCxnSpPr>
            <p:spPr>
              <a:xfrm>
                <a:off x="7143750" y="2671763"/>
                <a:ext cx="0" cy="75723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0" name="组合 49">
              <a:extLst>
                <a:ext uri="{FF2B5EF4-FFF2-40B4-BE49-F238E27FC236}">
                  <a16:creationId xmlns:a16="http://schemas.microsoft.com/office/drawing/2014/main" id="{C3033DD0-088C-F54C-B415-85759CDDFE7F}"/>
                </a:ext>
              </a:extLst>
            </p:cNvPr>
            <p:cNvGrpSpPr/>
            <p:nvPr/>
          </p:nvGrpSpPr>
          <p:grpSpPr>
            <a:xfrm>
              <a:off x="4379012" y="3604269"/>
              <a:ext cx="3720846" cy="2790635"/>
              <a:chOff x="4718580" y="3895610"/>
              <a:chExt cx="3720846" cy="2790635"/>
            </a:xfrm>
          </p:grpSpPr>
          <p:pic>
            <p:nvPicPr>
              <p:cNvPr id="14" name="图片 13" descr="图表, 直方图&#10;&#10;描述已自动生成">
                <a:extLst>
                  <a:ext uri="{FF2B5EF4-FFF2-40B4-BE49-F238E27FC236}">
                    <a16:creationId xmlns:a16="http://schemas.microsoft.com/office/drawing/2014/main" id="{9ACB7367-3A50-564B-B1C0-AD93A8D67242}"/>
                  </a:ext>
                </a:extLst>
              </p:cNvPr>
              <p:cNvPicPr>
                <a:picLocks noChangeAspect="1"/>
              </p:cNvPicPr>
              <p:nvPr/>
            </p:nvPicPr>
            <p:blipFill>
              <a:blip r:embed="rId4"/>
              <a:stretch>
                <a:fillRect/>
              </a:stretch>
            </p:blipFill>
            <p:spPr>
              <a:xfrm>
                <a:off x="4718580" y="3895610"/>
                <a:ext cx="3720846" cy="2790635"/>
              </a:xfrm>
              <a:prstGeom prst="rect">
                <a:avLst/>
              </a:prstGeom>
            </p:spPr>
          </p:pic>
          <p:sp>
            <p:nvSpPr>
              <p:cNvPr id="46" name="矩形 45">
                <a:extLst>
                  <a:ext uri="{FF2B5EF4-FFF2-40B4-BE49-F238E27FC236}">
                    <a16:creationId xmlns:a16="http://schemas.microsoft.com/office/drawing/2014/main" id="{E176A52A-E917-794E-9ED0-D9ADE9A3BE7F}"/>
                  </a:ext>
                </a:extLst>
              </p:cNvPr>
              <p:cNvSpPr/>
              <p:nvPr/>
            </p:nvSpPr>
            <p:spPr>
              <a:xfrm>
                <a:off x="6239435" y="4222376"/>
                <a:ext cx="900953" cy="24638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52" name="组合 51">
              <a:extLst>
                <a:ext uri="{FF2B5EF4-FFF2-40B4-BE49-F238E27FC236}">
                  <a16:creationId xmlns:a16="http://schemas.microsoft.com/office/drawing/2014/main" id="{D908E962-EF37-E84E-96BB-DC0E3E804190}"/>
                </a:ext>
              </a:extLst>
            </p:cNvPr>
            <p:cNvGrpSpPr/>
            <p:nvPr/>
          </p:nvGrpSpPr>
          <p:grpSpPr>
            <a:xfrm>
              <a:off x="8017435" y="835283"/>
              <a:ext cx="3292323" cy="2667000"/>
              <a:chOff x="8537727" y="1086945"/>
              <a:chExt cx="3292323" cy="2667000"/>
            </a:xfrm>
          </p:grpSpPr>
          <p:grpSp>
            <p:nvGrpSpPr>
              <p:cNvPr id="11" name="组合 10">
                <a:extLst>
                  <a:ext uri="{FF2B5EF4-FFF2-40B4-BE49-F238E27FC236}">
                    <a16:creationId xmlns:a16="http://schemas.microsoft.com/office/drawing/2014/main" id="{E82DA1C9-EEB1-FE41-97A9-A097F66E7E3B}"/>
                  </a:ext>
                </a:extLst>
              </p:cNvPr>
              <p:cNvGrpSpPr/>
              <p:nvPr/>
            </p:nvGrpSpPr>
            <p:grpSpPr>
              <a:xfrm>
                <a:off x="8537727" y="1086945"/>
                <a:ext cx="3292323" cy="2667000"/>
                <a:chOff x="5084522" y="212157"/>
                <a:chExt cx="2986221" cy="3326495"/>
              </a:xfrm>
            </p:grpSpPr>
            <p:pic>
              <p:nvPicPr>
                <p:cNvPr id="12" name="图片 11" descr="图表, 直方图&#10;&#10;描述已自动生成">
                  <a:extLst>
                    <a:ext uri="{FF2B5EF4-FFF2-40B4-BE49-F238E27FC236}">
                      <a16:creationId xmlns:a16="http://schemas.microsoft.com/office/drawing/2014/main" id="{F93CE88D-0E0B-D945-84AC-A6E9DD0544C2}"/>
                    </a:ext>
                  </a:extLst>
                </p:cNvPr>
                <p:cNvPicPr>
                  <a:picLocks noChangeAspect="1"/>
                </p:cNvPicPr>
                <p:nvPr/>
              </p:nvPicPr>
              <p:blipFill rotWithShape="1">
                <a:blip r:embed="rId5"/>
                <a:srcRect l="7491" r="7741" b="2317"/>
                <a:stretch/>
              </p:blipFill>
              <p:spPr>
                <a:xfrm>
                  <a:off x="5084522" y="212157"/>
                  <a:ext cx="2986221" cy="3326495"/>
                </a:xfrm>
                <a:prstGeom prst="rect">
                  <a:avLst/>
                </a:prstGeom>
              </p:spPr>
            </p:pic>
            <p:sp>
              <p:nvSpPr>
                <p:cNvPr id="13" name="文本框 12">
                  <a:extLst>
                    <a:ext uri="{FF2B5EF4-FFF2-40B4-BE49-F238E27FC236}">
                      <a16:creationId xmlns:a16="http://schemas.microsoft.com/office/drawing/2014/main" id="{28FC0183-6611-6546-B219-F89CEA3B42A4}"/>
                    </a:ext>
                  </a:extLst>
                </p:cNvPr>
                <p:cNvSpPr txBox="1"/>
                <p:nvPr/>
              </p:nvSpPr>
              <p:spPr>
                <a:xfrm>
                  <a:off x="6811736" y="601579"/>
                  <a:ext cx="1144708" cy="347558"/>
                </a:xfrm>
                <a:prstGeom prst="rect">
                  <a:avLst/>
                </a:prstGeom>
                <a:noFill/>
              </p:spPr>
              <p:txBody>
                <a:bodyPr wrap="square" rtlCol="0">
                  <a:spAutoFit/>
                </a:bodyPr>
                <a:lstStyle/>
                <a:p>
                  <a:r>
                    <a:rPr kumimoji="1" lang="en-US" altLang="zh-CN" sz="900" dirty="0"/>
                    <a:t>Mean: 32.68GeV</a:t>
                  </a:r>
                  <a:endParaRPr kumimoji="1" lang="zh-CN" altLang="en-US" sz="900" dirty="0"/>
                </a:p>
              </p:txBody>
            </p:sp>
          </p:grpSp>
          <p:sp>
            <p:nvSpPr>
              <p:cNvPr id="47" name="矩形 46">
                <a:extLst>
                  <a:ext uri="{FF2B5EF4-FFF2-40B4-BE49-F238E27FC236}">
                    <a16:creationId xmlns:a16="http://schemas.microsoft.com/office/drawing/2014/main" id="{79B162FE-8CEE-674C-8D3E-BD4B19401237}"/>
                  </a:ext>
                </a:extLst>
              </p:cNvPr>
              <p:cNvSpPr/>
              <p:nvPr/>
            </p:nvSpPr>
            <p:spPr>
              <a:xfrm>
                <a:off x="10441988" y="1399160"/>
                <a:ext cx="1162824" cy="2786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51" name="组合 50">
              <a:extLst>
                <a:ext uri="{FF2B5EF4-FFF2-40B4-BE49-F238E27FC236}">
                  <a16:creationId xmlns:a16="http://schemas.microsoft.com/office/drawing/2014/main" id="{1CD46AF8-E878-B041-85E0-189DA3DEA914}"/>
                </a:ext>
              </a:extLst>
            </p:cNvPr>
            <p:cNvGrpSpPr/>
            <p:nvPr/>
          </p:nvGrpSpPr>
          <p:grpSpPr>
            <a:xfrm>
              <a:off x="7885596" y="3680988"/>
              <a:ext cx="3556000" cy="2667000"/>
              <a:chOff x="8439426" y="4066161"/>
              <a:chExt cx="3556000" cy="2667000"/>
            </a:xfrm>
          </p:grpSpPr>
          <p:pic>
            <p:nvPicPr>
              <p:cNvPr id="39" name="图片 38">
                <a:extLst>
                  <a:ext uri="{FF2B5EF4-FFF2-40B4-BE49-F238E27FC236}">
                    <a16:creationId xmlns:a16="http://schemas.microsoft.com/office/drawing/2014/main" id="{32359F07-57C7-6944-A8F2-4A0C3700809A}"/>
                  </a:ext>
                </a:extLst>
              </p:cNvPr>
              <p:cNvPicPr>
                <a:picLocks noChangeAspect="1"/>
              </p:cNvPicPr>
              <p:nvPr/>
            </p:nvPicPr>
            <p:blipFill>
              <a:blip r:embed="rId6"/>
              <a:stretch>
                <a:fillRect/>
              </a:stretch>
            </p:blipFill>
            <p:spPr>
              <a:xfrm>
                <a:off x="8439426" y="4066161"/>
                <a:ext cx="3556000" cy="2667000"/>
              </a:xfrm>
              <a:prstGeom prst="rect">
                <a:avLst/>
              </a:prstGeom>
            </p:spPr>
          </p:pic>
          <p:sp>
            <p:nvSpPr>
              <p:cNvPr id="48" name="矩形 47">
                <a:extLst>
                  <a:ext uri="{FF2B5EF4-FFF2-40B4-BE49-F238E27FC236}">
                    <a16:creationId xmlns:a16="http://schemas.microsoft.com/office/drawing/2014/main" id="{F5B3044B-A808-CE48-B67B-ACE96E943BF3}"/>
                  </a:ext>
                </a:extLst>
              </p:cNvPr>
              <p:cNvSpPr/>
              <p:nvPr/>
            </p:nvSpPr>
            <p:spPr>
              <a:xfrm>
                <a:off x="9866152" y="4350272"/>
                <a:ext cx="900953" cy="23359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53" name="组合 52">
              <a:extLst>
                <a:ext uri="{FF2B5EF4-FFF2-40B4-BE49-F238E27FC236}">
                  <a16:creationId xmlns:a16="http://schemas.microsoft.com/office/drawing/2014/main" id="{CAE0F73D-51FC-084D-A06C-AE1A918006C9}"/>
                </a:ext>
              </a:extLst>
            </p:cNvPr>
            <p:cNvGrpSpPr/>
            <p:nvPr/>
          </p:nvGrpSpPr>
          <p:grpSpPr>
            <a:xfrm>
              <a:off x="4461435" y="798443"/>
              <a:ext cx="3556000" cy="2667000"/>
              <a:chOff x="4775045" y="1104191"/>
              <a:chExt cx="3556000" cy="2667000"/>
            </a:xfrm>
          </p:grpSpPr>
          <p:pic>
            <p:nvPicPr>
              <p:cNvPr id="38" name="图片 37">
                <a:extLst>
                  <a:ext uri="{FF2B5EF4-FFF2-40B4-BE49-F238E27FC236}">
                    <a16:creationId xmlns:a16="http://schemas.microsoft.com/office/drawing/2014/main" id="{67FA2042-4D56-3542-A4A4-6930B7B88090}"/>
                  </a:ext>
                </a:extLst>
              </p:cNvPr>
              <p:cNvPicPr>
                <a:picLocks noChangeAspect="1"/>
              </p:cNvPicPr>
              <p:nvPr/>
            </p:nvPicPr>
            <p:blipFill>
              <a:blip r:embed="rId7"/>
              <a:stretch>
                <a:fillRect/>
              </a:stretch>
            </p:blipFill>
            <p:spPr>
              <a:xfrm>
                <a:off x="4775045" y="1104191"/>
                <a:ext cx="3556000" cy="2667000"/>
              </a:xfrm>
              <a:prstGeom prst="rect">
                <a:avLst/>
              </a:prstGeom>
            </p:spPr>
          </p:pic>
          <p:sp>
            <p:nvSpPr>
              <p:cNvPr id="49" name="矩形 48">
                <a:extLst>
                  <a:ext uri="{FF2B5EF4-FFF2-40B4-BE49-F238E27FC236}">
                    <a16:creationId xmlns:a16="http://schemas.microsoft.com/office/drawing/2014/main" id="{5DAECCCC-5B15-B145-9559-EEC7EC5B2525}"/>
                  </a:ext>
                </a:extLst>
              </p:cNvPr>
              <p:cNvSpPr/>
              <p:nvPr/>
            </p:nvSpPr>
            <p:spPr>
              <a:xfrm>
                <a:off x="5476851" y="1330781"/>
                <a:ext cx="619149" cy="23268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sp>
        <p:nvSpPr>
          <p:cNvPr id="8" name="文本框 7">
            <a:extLst>
              <a:ext uri="{FF2B5EF4-FFF2-40B4-BE49-F238E27FC236}">
                <a16:creationId xmlns:a16="http://schemas.microsoft.com/office/drawing/2014/main" id="{2861F523-8A57-5811-7314-F47D17D78107}"/>
              </a:ext>
            </a:extLst>
          </p:cNvPr>
          <p:cNvSpPr txBox="1"/>
          <p:nvPr/>
        </p:nvSpPr>
        <p:spPr>
          <a:xfrm>
            <a:off x="485869" y="5639212"/>
            <a:ext cx="10332582" cy="523220"/>
          </a:xfrm>
          <a:prstGeom prst="rect">
            <a:avLst/>
          </a:prstGeom>
          <a:noFill/>
        </p:spPr>
        <p:txBody>
          <a:bodyPr wrap="square">
            <a:spAutoFit/>
          </a:bodyPr>
          <a:lstStyle/>
          <a:p>
            <a:pPr marL="285750" indent="-285750" algn="just">
              <a:buFont typeface="Arial" panose="020B0604020202020204" pitchFamily="34" charset="0"/>
              <a:buChar char="•"/>
            </a:pPr>
            <a:r>
              <a:rPr lang="en-US" altLang="zh-CN" sz="1400" dirty="0">
                <a:latin typeface="Times New Roman" panose="02020603050405020304" pitchFamily="18" charset="0"/>
                <a:cs typeface="Times New Roman" panose="02020603050405020304" pitchFamily="18" charset="0"/>
              </a:rPr>
              <a:t>Of course, we won't let the detector be as long as 30m, it will definitely be placed in the position with a high counting rate in the first 10m of drift tube. But </a:t>
            </a:r>
            <a:r>
              <a:rPr lang="en-US" altLang="zh-CN" sz="1400" b="1" dirty="0">
                <a:solidFill>
                  <a:schemeClr val="accent5">
                    <a:lumMod val="50000"/>
                  </a:schemeClr>
                </a:solidFill>
                <a:latin typeface="Times New Roman" panose="02020603050405020304" pitchFamily="18" charset="0"/>
                <a:cs typeface="Times New Roman" panose="02020603050405020304" pitchFamily="18" charset="0"/>
              </a:rPr>
              <a:t>need to determine the specific geometric size and position of the detector.</a:t>
            </a:r>
          </a:p>
        </p:txBody>
      </p:sp>
      <p:sp>
        <p:nvSpPr>
          <p:cNvPr id="3" name="矩形 2">
            <a:extLst>
              <a:ext uri="{FF2B5EF4-FFF2-40B4-BE49-F238E27FC236}">
                <a16:creationId xmlns:a16="http://schemas.microsoft.com/office/drawing/2014/main" id="{EAFDDC0D-D4D3-867E-53B5-7E536E0B9234}"/>
              </a:ext>
            </a:extLst>
          </p:cNvPr>
          <p:cNvSpPr/>
          <p:nvPr/>
        </p:nvSpPr>
        <p:spPr>
          <a:xfrm rot="21272864">
            <a:off x="2994556" y="1992803"/>
            <a:ext cx="183272" cy="16119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FCE3DF57-08F5-1B43-1029-042DA9D2BEEC}"/>
              </a:ext>
            </a:extLst>
          </p:cNvPr>
          <p:cNvSpPr txBox="1"/>
          <p:nvPr/>
        </p:nvSpPr>
        <p:spPr>
          <a:xfrm>
            <a:off x="521201" y="6190054"/>
            <a:ext cx="10195422" cy="307777"/>
          </a:xfrm>
          <a:prstGeom prst="rect">
            <a:avLst/>
          </a:prstGeom>
          <a:noFill/>
        </p:spPr>
        <p:txBody>
          <a:bodyPr wrap="square">
            <a:spAutoFit/>
          </a:bodyPr>
          <a:lstStyle/>
          <a:p>
            <a:pPr marL="285750" indent="-285750" algn="just">
              <a:buFont typeface="Arial" panose="020B0604020202020204" pitchFamily="34" charset="0"/>
              <a:buChar char="•"/>
            </a:pPr>
            <a:r>
              <a:rPr lang="en-US" altLang="zh-CN" sz="1400" dirty="0">
                <a:latin typeface="Times New Roman" panose="02020603050405020304" pitchFamily="18" charset="0"/>
                <a:cs typeface="Times New Roman" panose="02020603050405020304" pitchFamily="18" charset="0"/>
              </a:rPr>
              <a:t>Also </a:t>
            </a:r>
            <a:r>
              <a:rPr lang="en-US" altLang="zh-CN" sz="1400" b="1" dirty="0">
                <a:solidFill>
                  <a:schemeClr val="accent5">
                    <a:lumMod val="50000"/>
                  </a:schemeClr>
                </a:solidFill>
                <a:latin typeface="Times New Roman" panose="02020603050405020304" pitchFamily="18" charset="0"/>
                <a:cs typeface="Times New Roman" panose="02020603050405020304" pitchFamily="18" charset="0"/>
              </a:rPr>
              <a:t>need to  check if the beam-beam deflection will affect the distribution </a:t>
            </a:r>
            <a:r>
              <a:rPr lang="en-US" altLang="zh-CN" sz="1400" dirty="0">
                <a:latin typeface="Times New Roman" panose="02020603050405020304" pitchFamily="18" charset="0"/>
                <a:cs typeface="Times New Roman" panose="02020603050405020304" pitchFamily="18" charset="0"/>
              </a:rPr>
              <a:t>of lost particles</a:t>
            </a:r>
            <a:r>
              <a:rPr lang="en-US" altLang="zh-CN" sz="1400" dirty="0">
                <a:solidFill>
                  <a:schemeClr val="accent6">
                    <a:lumMod val="50000"/>
                  </a:schemeClr>
                </a:solidFill>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to determine the number of detectors.</a:t>
            </a:r>
          </a:p>
        </p:txBody>
      </p:sp>
    </p:spTree>
    <p:extLst>
      <p:ext uri="{BB962C8B-B14F-4D97-AF65-F5344CB8AC3E}">
        <p14:creationId xmlns:p14="http://schemas.microsoft.com/office/powerpoint/2010/main" val="1348956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6E0B3397-7C7B-72AB-4197-5DADBD000396}"/>
              </a:ext>
            </a:extLst>
          </p:cNvPr>
          <p:cNvSpPr txBox="1"/>
          <p:nvPr/>
        </p:nvSpPr>
        <p:spPr>
          <a:xfrm>
            <a:off x="3117766" y="156193"/>
            <a:ext cx="6159454" cy="461665"/>
          </a:xfrm>
          <a:prstGeom prst="rect">
            <a:avLst/>
          </a:prstGeom>
          <a:noFill/>
        </p:spPr>
        <p:txBody>
          <a:bodyPr wrap="square" rtlCol="0">
            <a:spAutoFit/>
          </a:bodyPr>
          <a:lstStyle/>
          <a:p>
            <a:r>
              <a:rPr lang="en-US" altLang="zh-CN" sz="2400" b="1" dirty="0">
                <a:solidFill>
                  <a:schemeClr val="accent1">
                    <a:lumMod val="50000"/>
                  </a:schemeClr>
                </a:solidFill>
                <a:latin typeface="Times New Roman" panose="02020603050405020304" pitchFamily="18" charset="0"/>
                <a:cs typeface="Times New Roman" panose="02020603050405020304" pitchFamily="18" charset="0"/>
              </a:rPr>
              <a:t>Select a best position to place the detector</a:t>
            </a:r>
            <a:endParaRPr lang="zh-CN" alt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grpSp>
        <p:nvGrpSpPr>
          <p:cNvPr id="45" name="组合 44">
            <a:extLst>
              <a:ext uri="{FF2B5EF4-FFF2-40B4-BE49-F238E27FC236}">
                <a16:creationId xmlns:a16="http://schemas.microsoft.com/office/drawing/2014/main" id="{D86C70EB-93B4-9670-6F43-6848260B60D4}"/>
              </a:ext>
            </a:extLst>
          </p:cNvPr>
          <p:cNvGrpSpPr/>
          <p:nvPr/>
        </p:nvGrpSpPr>
        <p:grpSpPr>
          <a:xfrm>
            <a:off x="479626" y="905518"/>
            <a:ext cx="3886858" cy="1797676"/>
            <a:chOff x="15532" y="411480"/>
            <a:chExt cx="5961462" cy="2243511"/>
          </a:xfrm>
        </p:grpSpPr>
        <p:pic>
          <p:nvPicPr>
            <p:cNvPr id="3" name="图片 2" descr="图表, 图示&#10;&#10;描述已自动生成">
              <a:extLst>
                <a:ext uri="{FF2B5EF4-FFF2-40B4-BE49-F238E27FC236}">
                  <a16:creationId xmlns:a16="http://schemas.microsoft.com/office/drawing/2014/main" id="{F7CC434C-1A6F-5266-BCC8-0F1C06E4EEB8}"/>
                </a:ext>
              </a:extLst>
            </p:cNvPr>
            <p:cNvPicPr>
              <a:picLocks noChangeAspect="1"/>
            </p:cNvPicPr>
            <p:nvPr/>
          </p:nvPicPr>
          <p:blipFill rotWithShape="1">
            <a:blip r:embed="rId2"/>
            <a:srcRect l="3299" t="4019" r="2726" b="3659"/>
            <a:stretch/>
          </p:blipFill>
          <p:spPr>
            <a:xfrm>
              <a:off x="207056" y="625257"/>
              <a:ext cx="3085009" cy="1902644"/>
            </a:xfrm>
            <a:prstGeom prst="rect">
              <a:avLst/>
            </a:prstGeom>
          </p:spPr>
        </p:pic>
        <p:pic>
          <p:nvPicPr>
            <p:cNvPr id="43" name="图片 42" descr="图示, 工程绘图&#10;&#10;描述已自动生成">
              <a:extLst>
                <a:ext uri="{FF2B5EF4-FFF2-40B4-BE49-F238E27FC236}">
                  <a16:creationId xmlns:a16="http://schemas.microsoft.com/office/drawing/2014/main" id="{051D16A7-BB6F-5952-5122-6A9FD3AAEAFD}"/>
                </a:ext>
              </a:extLst>
            </p:cNvPr>
            <p:cNvPicPr>
              <a:picLocks noChangeAspect="1"/>
            </p:cNvPicPr>
            <p:nvPr/>
          </p:nvPicPr>
          <p:blipFill rotWithShape="1">
            <a:blip r:embed="rId3"/>
            <a:srcRect l="5237" r="49317"/>
            <a:stretch/>
          </p:blipFill>
          <p:spPr>
            <a:xfrm>
              <a:off x="3530813" y="625257"/>
              <a:ext cx="2335529" cy="1806729"/>
            </a:xfrm>
            <a:prstGeom prst="rect">
              <a:avLst/>
            </a:prstGeom>
          </p:spPr>
        </p:pic>
        <p:sp>
          <p:nvSpPr>
            <p:cNvPr id="44" name="矩形 43">
              <a:extLst>
                <a:ext uri="{FF2B5EF4-FFF2-40B4-BE49-F238E27FC236}">
                  <a16:creationId xmlns:a16="http://schemas.microsoft.com/office/drawing/2014/main" id="{F7557567-DBD6-D428-404D-BEBF0861AD29}"/>
                </a:ext>
              </a:extLst>
            </p:cNvPr>
            <p:cNvSpPr/>
            <p:nvPr/>
          </p:nvSpPr>
          <p:spPr>
            <a:xfrm>
              <a:off x="15532" y="411480"/>
              <a:ext cx="5961462" cy="22435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a:extLst>
              <a:ext uri="{FF2B5EF4-FFF2-40B4-BE49-F238E27FC236}">
                <a16:creationId xmlns:a16="http://schemas.microsoft.com/office/drawing/2014/main" id="{D946FEDC-68CF-2F13-8735-E59FB632888B}"/>
              </a:ext>
            </a:extLst>
          </p:cNvPr>
          <p:cNvGrpSpPr/>
          <p:nvPr/>
        </p:nvGrpSpPr>
        <p:grpSpPr>
          <a:xfrm>
            <a:off x="365463" y="2961339"/>
            <a:ext cx="4213483" cy="1569502"/>
            <a:chOff x="252617" y="3271747"/>
            <a:chExt cx="4213483" cy="1569502"/>
          </a:xfrm>
        </p:grpSpPr>
        <p:grpSp>
          <p:nvGrpSpPr>
            <p:cNvPr id="6" name="组合 5">
              <a:extLst>
                <a:ext uri="{FF2B5EF4-FFF2-40B4-BE49-F238E27FC236}">
                  <a16:creationId xmlns:a16="http://schemas.microsoft.com/office/drawing/2014/main" id="{86BDC677-C25C-693F-A397-1F07535428BE}"/>
                </a:ext>
              </a:extLst>
            </p:cNvPr>
            <p:cNvGrpSpPr/>
            <p:nvPr/>
          </p:nvGrpSpPr>
          <p:grpSpPr>
            <a:xfrm>
              <a:off x="355748" y="3801068"/>
              <a:ext cx="4110352" cy="1025214"/>
              <a:chOff x="6740502" y="3419772"/>
              <a:chExt cx="4110352" cy="1025214"/>
            </a:xfrm>
          </p:grpSpPr>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8194E95C-BE96-E19D-26A0-E1ADF932B43F}"/>
                      </a:ext>
                    </a:extLst>
                  </p:cNvPr>
                  <p:cNvSpPr txBox="1"/>
                  <p:nvPr/>
                </p:nvSpPr>
                <p:spPr>
                  <a:xfrm>
                    <a:off x="7075882" y="3611873"/>
                    <a:ext cx="3774972" cy="83311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kumimoji="1" lang="en-US" altLang="zh-CN" sz="1200" b="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rPr>
                            <m:t>5</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34</m:t>
                              </m:r>
                            </m:sup>
                          </m:sSup>
                          <m:r>
                            <a:rPr lang="en-US" altLang="zh-CN" sz="120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0.5×</m:t>
                          </m:r>
                          <m:r>
                            <a:rPr lang="en-US" altLang="zh-CN" sz="1200" i="1">
                              <a:latin typeface="Cambria Math" panose="02040503050406030204" pitchFamily="18" charset="0"/>
                            </a:rPr>
                            <m:t>1.27</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−25</m:t>
                              </m:r>
                            </m:sup>
                          </m:sSup>
                          <m:r>
                            <a:rPr lang="en-US" altLang="zh-CN" sz="120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rPr>
                            <m:t>4</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−4</m:t>
                              </m:r>
                            </m:sup>
                          </m:sSup>
                          <m:r>
                            <a:rPr lang="en-US" altLang="zh-CN" sz="120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1</m:t>
                          </m:r>
                          <m:r>
                            <a:rPr lang="en-US" altLang="zh-CN" sz="1200" b="0" i="1" smtClean="0">
                              <a:latin typeface="Cambria Math" panose="02040503050406030204" pitchFamily="18" charset="0"/>
                              <a:ea typeface="Cambria Math" panose="02040503050406030204" pitchFamily="18" charset="0"/>
                            </a:rPr>
                            <m:t>𝑠</m:t>
                          </m:r>
                        </m:oMath>
                      </m:oMathPara>
                    </a14:m>
                    <a:endParaRPr lang="en-US" altLang="zh-CN" sz="1200" b="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m:t>
                          </m:r>
                          <m:r>
                            <a:rPr lang="en-US" altLang="zh-CN" sz="1200" b="0" i="1" smtClean="0">
                              <a:solidFill>
                                <a:schemeClr val="accent1">
                                  <a:lumMod val="75000"/>
                                </a:schemeClr>
                              </a:solidFill>
                              <a:latin typeface="Cambria Math" panose="02040503050406030204" pitchFamily="18" charset="0"/>
                            </a:rPr>
                            <m:t>1.27</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m:t>
                          </m:r>
                          <m:sSup>
                            <m:sSupPr>
                              <m:ctrlP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ctrlPr>
                            </m:sSupPr>
                            <m:e>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10</m:t>
                              </m:r>
                            </m:e>
                            <m: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6</m:t>
                              </m:r>
                            </m:sup>
                          </m:s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 </m:t>
                          </m:r>
                          <m:r>
                            <m:rPr>
                              <m:sty m:val="p"/>
                            </m:rPr>
                            <a:rPr lang="en-US" altLang="zh-CN" sz="1200" i="1">
                              <a:solidFill>
                                <a:schemeClr val="accent1">
                                  <a:lumMod val="75000"/>
                                </a:schemeClr>
                              </a:solidFill>
                              <a:latin typeface="Cambria Math" panose="02040503050406030204" pitchFamily="18" charset="0"/>
                              <a:ea typeface="Cambria Math" panose="02040503050406030204" pitchFamily="18" charset="0"/>
                            </a:rPr>
                            <m:t>per</m:t>
                          </m:r>
                          <m:r>
                            <a:rPr lang="en-US" altLang="zh-CN" sz="1200" b="0" i="0" smtClean="0">
                              <a:solidFill>
                                <a:schemeClr val="accent1">
                                  <a:lumMod val="75000"/>
                                </a:schemeClr>
                              </a:solidFill>
                              <a:latin typeface="Cambria Math" panose="02040503050406030204" pitchFamily="18" charset="0"/>
                              <a:ea typeface="Cambria Math" panose="02040503050406030204" pitchFamily="18" charset="0"/>
                            </a:rPr>
                            <m:t> </m:t>
                          </m:r>
                          <m:r>
                            <m:rPr>
                              <m:sty m:val="p"/>
                            </m:rPr>
                            <a:rPr lang="en-US" altLang="zh-CN" sz="1200" b="0" i="0" smtClean="0">
                              <a:solidFill>
                                <a:schemeClr val="accent1">
                                  <a:lumMod val="75000"/>
                                </a:schemeClr>
                              </a:solidFill>
                              <a:latin typeface="Cambria Math" panose="02040503050406030204" pitchFamily="18" charset="0"/>
                              <a:ea typeface="Cambria Math" panose="02040503050406030204" pitchFamily="18" charset="0"/>
                            </a:rPr>
                            <m:t>s</m:t>
                          </m:r>
                          <m:r>
                            <a:rPr lang="en-US" altLang="zh-CN" sz="1200" b="0" i="1" smtClean="0">
                              <a:latin typeface="Cambria Math" panose="02040503050406030204" pitchFamily="18" charset="0"/>
                              <a:ea typeface="Cambria Math" panose="02040503050406030204" pitchFamily="18" charset="0"/>
                            </a:rPr>
                            <m:t>→</m:t>
                          </m:r>
                          <m:r>
                            <a:rPr lang="zh-CN" altLang="en-US" sz="1200" b="0" i="1" smtClean="0">
                              <a:solidFill>
                                <a:schemeClr val="accent1">
                                  <a:lumMod val="75000"/>
                                </a:schemeClr>
                              </a:solidFill>
                              <a:latin typeface="Cambria Math" panose="02040503050406030204" pitchFamily="18" charset="0"/>
                              <a:ea typeface="Cambria Math" panose="02040503050406030204" pitchFamily="18" charset="0"/>
                            </a:rPr>
                            <m:t>𝜈</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=8.9×</m:t>
                          </m:r>
                          <m:sSup>
                            <m:sSupPr>
                              <m:ctrlP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ctrlPr>
                            </m:sSupPr>
                            <m:e>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10</m:t>
                              </m:r>
                            </m:e>
                            <m: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−4</m:t>
                              </m:r>
                            </m:sup>
                          </m:s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𝐻𝑧</m:t>
                          </m:r>
                        </m:oMath>
                      </m:oMathPara>
                    </a14:m>
                    <a:endParaRPr lang="en-US" altLang="zh-CN" sz="1200" b="0" dirty="0">
                      <a:solidFill>
                        <a:schemeClr val="accent1">
                          <a:lumMod val="75000"/>
                        </a:schemeClr>
                      </a:solidFill>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200" b="0" i="1" smtClean="0">
                              <a:solidFill>
                                <a:schemeClr val="accent1">
                                  <a:lumMod val="75000"/>
                                </a:schemeClr>
                              </a:solidFill>
                              <a:latin typeface="Cambria Math" panose="02040503050406030204" pitchFamily="18" charset="0"/>
                            </a:rPr>
                            <m:t>=</m:t>
                          </m:r>
                          <m:r>
                            <a:rPr lang="en-US" altLang="zh-CN" sz="1200" b="0" i="1" smtClean="0">
                              <a:latin typeface="Cambria Math" panose="02040503050406030204" pitchFamily="18" charset="0"/>
                            </a:rPr>
                            <m:t>1.27</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4</m:t>
                              </m:r>
                            </m:sup>
                          </m:sSup>
                          <m:r>
                            <a:rPr lang="en-US" altLang="zh-CN" sz="1200" b="0" i="1" smtClean="0">
                              <a:latin typeface="Cambria Math" panose="02040503050406030204" pitchFamily="18" charset="0"/>
                              <a:ea typeface="Cambria Math" panose="02040503050406030204" pitchFamily="18" charset="0"/>
                            </a:rPr>
                            <m:t> </m:t>
                          </m:r>
                          <m:r>
                            <m:rPr>
                              <m:sty m:val="p"/>
                            </m:rPr>
                            <a:rPr lang="en-US" altLang="zh-CN" sz="1200" i="1">
                              <a:latin typeface="Cambria Math" panose="02040503050406030204" pitchFamily="18" charset="0"/>
                              <a:ea typeface="Cambria Math" panose="02040503050406030204" pitchFamily="18" charset="0"/>
                            </a:rPr>
                            <m:t>per</m:t>
                          </m:r>
                          <m:r>
                            <a:rPr lang="en-US" altLang="zh-CN" sz="1200" b="0" i="0" smtClean="0">
                              <a:latin typeface="Cambria Math" panose="02040503050406030204" pitchFamily="18" charset="0"/>
                              <a:ea typeface="Cambria Math" panose="02040503050406030204" pitchFamily="18" charset="0"/>
                            </a:rPr>
                            <m:t> 10</m:t>
                          </m:r>
                          <m:r>
                            <m:rPr>
                              <m:sty m:val="p"/>
                            </m:rPr>
                            <a:rPr lang="en-US" altLang="zh-CN" sz="1200" i="1">
                              <a:latin typeface="Cambria Math" panose="02040503050406030204" pitchFamily="18" charset="0"/>
                              <a:ea typeface="Cambria Math" panose="02040503050406030204" pitchFamily="18" charset="0"/>
                            </a:rPr>
                            <m:t>m</m:t>
                          </m:r>
                          <m:r>
                            <m:rPr>
                              <m:sty m:val="p"/>
                            </m:rPr>
                            <a:rPr lang="en-US" altLang="zh-CN" sz="1200" b="0" i="0" smtClean="0">
                              <a:latin typeface="Cambria Math" panose="02040503050406030204" pitchFamily="18" charset="0"/>
                              <a:ea typeface="Cambria Math" panose="02040503050406030204" pitchFamily="18" charset="0"/>
                            </a:rPr>
                            <m:t>s</m:t>
                          </m:r>
                          <m:r>
                            <a:rPr lang="en-US" altLang="zh-CN" sz="1200" b="0" i="1" smtClean="0">
                              <a:latin typeface="Cambria Math" panose="02040503050406030204" pitchFamily="18" charset="0"/>
                              <a:ea typeface="Cambria Math" panose="02040503050406030204" pitchFamily="18" charset="0"/>
                            </a:rPr>
                            <m:t>→</m:t>
                          </m:r>
                          <m:r>
                            <a:rPr lang="zh-CN" altLang="en-US" sz="1200" b="0" i="1" smtClean="0">
                              <a:latin typeface="Cambria Math" panose="02040503050406030204" pitchFamily="18" charset="0"/>
                              <a:ea typeface="Cambria Math" panose="02040503050406030204" pitchFamily="18" charset="0"/>
                            </a:rPr>
                            <m:t>𝜈</m:t>
                          </m:r>
                          <m:r>
                            <a:rPr lang="en-US" altLang="zh-CN" sz="1200" b="0" i="1" smtClean="0">
                              <a:latin typeface="Cambria Math" panose="02040503050406030204" pitchFamily="18" charset="0"/>
                              <a:ea typeface="Cambria Math" panose="02040503050406030204" pitchFamily="18" charset="0"/>
                            </a:rPr>
                            <m:t>=8.9×</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−3</m:t>
                              </m:r>
                            </m:sup>
                          </m:sSup>
                          <m:r>
                            <a:rPr lang="en-US" altLang="zh-CN" sz="1200" b="0" i="1" smtClean="0">
                              <a:latin typeface="Cambria Math" panose="02040503050406030204" pitchFamily="18" charset="0"/>
                              <a:ea typeface="Cambria Math" panose="02040503050406030204" pitchFamily="18" charset="0"/>
                            </a:rPr>
                            <m:t>@100</m:t>
                          </m:r>
                          <m:r>
                            <a:rPr lang="en-US" altLang="zh-CN" sz="1200" b="0" i="1" smtClean="0">
                              <a:latin typeface="Cambria Math" panose="02040503050406030204" pitchFamily="18" charset="0"/>
                              <a:ea typeface="Cambria Math" panose="02040503050406030204" pitchFamily="18" charset="0"/>
                            </a:rPr>
                            <m:t>𝐻𝑧</m:t>
                          </m:r>
                        </m:oMath>
                      </m:oMathPara>
                    </a14:m>
                    <a:endParaRPr lang="en-US" altLang="zh-CN" sz="1200" dirty="0"/>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=1.27</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3</m:t>
                              </m:r>
                            </m:sup>
                          </m:sSup>
                          <m:r>
                            <a:rPr lang="en-US" altLang="zh-CN" sz="1200" b="0" i="1" smtClean="0">
                              <a:latin typeface="Cambria Math" panose="02040503050406030204" pitchFamily="18" charset="0"/>
                              <a:ea typeface="Cambria Math" panose="02040503050406030204" pitchFamily="18" charset="0"/>
                            </a:rPr>
                            <m:t> </m:t>
                          </m:r>
                          <m:r>
                            <a:rPr lang="en-US" altLang="zh-CN" sz="1200" b="0" i="1" smtClean="0">
                              <a:latin typeface="Cambria Math" panose="02040503050406030204" pitchFamily="18" charset="0"/>
                              <a:ea typeface="Cambria Math" panose="02040503050406030204" pitchFamily="18" charset="0"/>
                            </a:rPr>
                            <m:t>𝑝𝑒𝑟</m:t>
                          </m:r>
                          <m:r>
                            <a:rPr lang="en-US" altLang="zh-CN" sz="1200" b="0" i="1" smtClean="0">
                              <a:latin typeface="Cambria Math" panose="02040503050406030204" pitchFamily="18" charset="0"/>
                              <a:ea typeface="Cambria Math" panose="02040503050406030204" pitchFamily="18" charset="0"/>
                            </a:rPr>
                            <m:t> </m:t>
                          </m:r>
                          <m:r>
                            <a:rPr lang="en-US" altLang="zh-CN" sz="1200" b="0" i="1" smtClean="0">
                              <a:latin typeface="Cambria Math" panose="02040503050406030204" pitchFamily="18" charset="0"/>
                              <a:ea typeface="Cambria Math" panose="02040503050406030204" pitchFamily="18" charset="0"/>
                            </a:rPr>
                            <m:t>𝑚𝑠</m:t>
                          </m:r>
                          <m:r>
                            <a:rPr lang="en-US" altLang="zh-CN" sz="1200" b="0" i="1" smtClean="0">
                              <a:latin typeface="Cambria Math" panose="02040503050406030204" pitchFamily="18" charset="0"/>
                              <a:ea typeface="Cambria Math" panose="02040503050406030204" pitchFamily="18" charset="0"/>
                            </a:rPr>
                            <m:t>→</m:t>
                          </m:r>
                          <m:r>
                            <a:rPr lang="zh-CN" altLang="en-US" sz="1200" b="0" i="1" smtClean="0">
                              <a:latin typeface="Cambria Math" panose="02040503050406030204" pitchFamily="18" charset="0"/>
                              <a:ea typeface="Cambria Math" panose="02040503050406030204" pitchFamily="18" charset="0"/>
                            </a:rPr>
                            <m:t>𝜐</m:t>
                          </m:r>
                          <m:r>
                            <a:rPr lang="en-US" altLang="zh-CN" sz="1200" b="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ea typeface="Cambria Math" panose="02040503050406030204" pitchFamily="18" charset="0"/>
                            </a:rPr>
                            <m:t>2</m:t>
                          </m:r>
                          <m:r>
                            <a:rPr lang="en-US" altLang="zh-CN" sz="1200" b="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ea typeface="Cambria Math" panose="02040503050406030204" pitchFamily="18" charset="0"/>
                            </a:rPr>
                            <m:t>8×</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2</m:t>
                              </m:r>
                            </m:sup>
                          </m:sSup>
                          <m:r>
                            <a:rPr lang="en-US" altLang="zh-CN" sz="1200" b="0" i="1" smtClean="0">
                              <a:latin typeface="Cambria Math" panose="02040503050406030204" pitchFamily="18" charset="0"/>
                              <a:ea typeface="Cambria Math" panose="02040503050406030204" pitchFamily="18" charset="0"/>
                            </a:rPr>
                            <m:t>@1</m:t>
                          </m:r>
                          <m:r>
                            <a:rPr lang="en-US" altLang="zh-CN" sz="1200" b="0" i="1" smtClean="0">
                              <a:latin typeface="Cambria Math" panose="02040503050406030204" pitchFamily="18" charset="0"/>
                              <a:ea typeface="Cambria Math" panose="02040503050406030204" pitchFamily="18" charset="0"/>
                            </a:rPr>
                            <m:t>𝑘𝐻𝑧</m:t>
                          </m:r>
                        </m:oMath>
                      </m:oMathPara>
                    </a14:m>
                    <a:endParaRPr lang="en-US" altLang="zh-CN" sz="1200" dirty="0"/>
                  </a:p>
                </p:txBody>
              </p:sp>
            </mc:Choice>
            <mc:Fallback xmlns="">
              <p:sp>
                <p:nvSpPr>
                  <p:cNvPr id="53" name="文本框 52">
                    <a:extLst>
                      <a:ext uri="{FF2B5EF4-FFF2-40B4-BE49-F238E27FC236}">
                        <a16:creationId xmlns:a16="http://schemas.microsoft.com/office/drawing/2014/main" id="{8194E95C-BE96-E19D-26A0-E1ADF932B43F}"/>
                      </a:ext>
                    </a:extLst>
                  </p:cNvPr>
                  <p:cNvSpPr txBox="1">
                    <a:spLocks noRot="1" noChangeAspect="1" noMove="1" noResize="1" noEditPoints="1" noAdjustHandles="1" noChangeArrowheads="1" noChangeShapeType="1" noTextEdit="1"/>
                  </p:cNvSpPr>
                  <p:nvPr/>
                </p:nvSpPr>
                <p:spPr>
                  <a:xfrm>
                    <a:off x="7075882" y="3611873"/>
                    <a:ext cx="3774972" cy="833113"/>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7B829100-4A48-58B3-1533-9EDBB7D879A0}"/>
                      </a:ext>
                    </a:extLst>
                  </p:cNvPr>
                  <p:cNvSpPr txBox="1"/>
                  <p:nvPr/>
                </p:nvSpPr>
                <p:spPr>
                  <a:xfrm>
                    <a:off x="6740502" y="3419772"/>
                    <a:ext cx="1725139" cy="2227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200" b="0" i="1" smtClean="0">
                              <a:latin typeface="Cambria Math" panose="02040503050406030204" pitchFamily="18" charset="0"/>
                            </a:rPr>
                            <m:t> </m:t>
                          </m:r>
                          <m:r>
                            <a:rPr kumimoji="1" lang="en-US" altLang="zh-CN" sz="1200" b="0" i="1" smtClean="0">
                              <a:latin typeface="Cambria Math" panose="02040503050406030204" pitchFamily="18" charset="0"/>
                            </a:rPr>
                            <m:t>𝑁</m:t>
                          </m:r>
                          <m:r>
                            <a:rPr kumimoji="1" lang="en-US" altLang="zh-CN" sz="1200" b="0" i="1" smtClean="0">
                              <a:latin typeface="Cambria Math" panose="02040503050406030204" pitchFamily="18" charset="0"/>
                            </a:rPr>
                            <m:t>=</m:t>
                          </m:r>
                          <m:r>
                            <a:rPr kumimoji="1" lang="en-US" altLang="zh-CN" sz="1200" b="0" i="1" smtClean="0">
                              <a:latin typeface="Cambria Math" panose="02040503050406030204" pitchFamily="18" charset="0"/>
                            </a:rPr>
                            <m:t>𝐿</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𝜎</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𝑇</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𝑓</m:t>
                          </m:r>
                        </m:oMath>
                      </m:oMathPara>
                    </a14:m>
                    <a:endParaRPr kumimoji="1" lang="zh-CN" altLang="en-US" sz="1200" dirty="0"/>
                  </a:p>
                </p:txBody>
              </p:sp>
            </mc:Choice>
            <mc:Fallback xmlns="">
              <p:sp>
                <p:nvSpPr>
                  <p:cNvPr id="4" name="文本框 3">
                    <a:extLst>
                      <a:ext uri="{FF2B5EF4-FFF2-40B4-BE49-F238E27FC236}">
                        <a16:creationId xmlns:a16="http://schemas.microsoft.com/office/drawing/2014/main" id="{7B829100-4A48-58B3-1533-9EDBB7D879A0}"/>
                      </a:ext>
                    </a:extLst>
                  </p:cNvPr>
                  <p:cNvSpPr txBox="1">
                    <a:spLocks noRot="1" noChangeAspect="1" noMove="1" noResize="1" noEditPoints="1" noAdjustHandles="1" noChangeArrowheads="1" noChangeShapeType="1" noTextEdit="1"/>
                  </p:cNvSpPr>
                  <p:nvPr/>
                </p:nvSpPr>
                <p:spPr>
                  <a:xfrm>
                    <a:off x="6740502" y="3419772"/>
                    <a:ext cx="1725139" cy="222780"/>
                  </a:xfrm>
                  <a:prstGeom prst="rect">
                    <a:avLst/>
                  </a:prstGeom>
                  <a:blipFill>
                    <a:blip r:embed="rId5"/>
                    <a:stretch>
                      <a:fillRect t="-5556" b="-11111"/>
                    </a:stretch>
                  </a:blipFill>
                </p:spPr>
                <p:txBody>
                  <a:bodyPr/>
                  <a:lstStyle/>
                  <a:p>
                    <a:r>
                      <a:rPr lang="zh-CN" altLang="en-US">
                        <a:noFill/>
                      </a:rPr>
                      <a:t> </a:t>
                    </a:r>
                  </a:p>
                </p:txBody>
              </p:sp>
            </mc:Fallback>
          </mc:AlternateContent>
        </p:grpSp>
        <p:sp>
          <p:nvSpPr>
            <p:cNvPr id="7" name="矩形 6">
              <a:extLst>
                <a:ext uri="{FF2B5EF4-FFF2-40B4-BE49-F238E27FC236}">
                  <a16:creationId xmlns:a16="http://schemas.microsoft.com/office/drawing/2014/main" id="{8E4C6AC1-4CE7-0674-6EB1-ABEA4B5BD920}"/>
                </a:ext>
              </a:extLst>
            </p:cNvPr>
            <p:cNvSpPr/>
            <p:nvPr/>
          </p:nvSpPr>
          <p:spPr>
            <a:xfrm>
              <a:off x="437278" y="3271747"/>
              <a:ext cx="3625598" cy="15695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DFEE3F96-BC92-13CA-8CD2-2B32E6B36E10}"/>
                    </a:ext>
                  </a:extLst>
                </p:cNvPr>
                <p:cNvSpPr txBox="1"/>
                <p:nvPr/>
              </p:nvSpPr>
              <p:spPr>
                <a:xfrm>
                  <a:off x="252617" y="3326900"/>
                  <a:ext cx="2955438" cy="37811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𝑓</m:t>
                        </m:r>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𝑁</m:t>
                                </m:r>
                              </m:e>
                              <m:sub>
                                <m:r>
                                  <a:rPr lang="en-US" altLang="zh-CN" sz="1200" b="0" i="1" smtClean="0">
                                    <a:latin typeface="Cambria Math" panose="02040503050406030204" pitchFamily="18" charset="0"/>
                                  </a:rPr>
                                  <m:t>𝑙𝑜𝑠𝑠</m:t>
                                </m:r>
                              </m:sub>
                            </m:sSub>
                          </m:num>
                          <m:den>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𝑁</m:t>
                                </m:r>
                              </m:e>
                              <m:sub>
                                <m:r>
                                  <a:rPr lang="en-US" altLang="zh-CN" sz="1200" b="0" i="1" smtClean="0">
                                    <a:latin typeface="Cambria Math" panose="02040503050406030204" pitchFamily="18" charset="0"/>
                                  </a:rPr>
                                  <m:t>𝑡𝑜𝑡𝑎𝑙</m:t>
                                </m:r>
                              </m:sub>
                            </m:sSub>
                          </m:den>
                        </m:f>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r>
                              <a:rPr lang="en-US" altLang="zh-CN" sz="1200" b="0" i="1" smtClean="0">
                                <a:latin typeface="Cambria Math" panose="02040503050406030204" pitchFamily="18" charset="0"/>
                              </a:rPr>
                              <m:t>78</m:t>
                            </m:r>
                          </m:num>
                          <m:den>
                            <m:r>
                              <a:rPr lang="en-US" altLang="zh-CN" sz="1200" b="0" i="1" smtClean="0">
                                <a:latin typeface="Cambria Math" panose="02040503050406030204" pitchFamily="18" charset="0"/>
                              </a:rPr>
                              <m:t>2</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5</m:t>
                                </m:r>
                              </m:sup>
                            </m:sSup>
                          </m:den>
                        </m:f>
                        <m:r>
                          <a:rPr lang="en-US" altLang="zh-CN" sz="1200" b="0" i="1" smtClean="0">
                            <a:latin typeface="Cambria Math" panose="02040503050406030204" pitchFamily="18" charset="0"/>
                          </a:rPr>
                          <m:t>=</m:t>
                        </m:r>
                        <m:r>
                          <a:rPr lang="en-US" altLang="zh-CN" sz="1200" b="1" i="1" smtClean="0">
                            <a:latin typeface="Cambria Math" panose="02040503050406030204" pitchFamily="18" charset="0"/>
                          </a:rPr>
                          <m:t>𝟒</m:t>
                        </m:r>
                        <m:r>
                          <a:rPr lang="en-US" altLang="zh-CN" sz="1200" b="1" i="1" smtClean="0">
                            <a:latin typeface="Cambria Math" panose="02040503050406030204" pitchFamily="18" charset="0"/>
                            <a:ea typeface="Cambria Math" panose="02040503050406030204" pitchFamily="18" charset="0"/>
                          </a:rPr>
                          <m:t>×</m:t>
                        </m:r>
                        <m:sSup>
                          <m:sSupPr>
                            <m:ctrlPr>
                              <a:rPr lang="en-US" altLang="zh-CN" sz="1200" b="1" i="1" smtClean="0">
                                <a:latin typeface="Cambria Math" panose="02040503050406030204" pitchFamily="18" charset="0"/>
                                <a:ea typeface="Cambria Math" panose="02040503050406030204" pitchFamily="18" charset="0"/>
                              </a:rPr>
                            </m:ctrlPr>
                          </m:sSupPr>
                          <m:e>
                            <m:r>
                              <a:rPr lang="en-US" altLang="zh-CN" sz="1200" b="1" i="1" smtClean="0">
                                <a:latin typeface="Cambria Math" panose="02040503050406030204" pitchFamily="18" charset="0"/>
                                <a:ea typeface="Cambria Math" panose="02040503050406030204" pitchFamily="18" charset="0"/>
                              </a:rPr>
                              <m:t>𝟏𝟎</m:t>
                            </m:r>
                          </m:e>
                          <m:sup>
                            <m:r>
                              <a:rPr lang="en-US" altLang="zh-CN" sz="1200" b="1" i="1" smtClean="0">
                                <a:latin typeface="Cambria Math" panose="02040503050406030204" pitchFamily="18" charset="0"/>
                                <a:ea typeface="Cambria Math" panose="02040503050406030204" pitchFamily="18" charset="0"/>
                              </a:rPr>
                              <m:t>−</m:t>
                            </m:r>
                            <m:r>
                              <a:rPr lang="en-US" altLang="zh-CN" sz="1200" b="1" i="1" smtClean="0">
                                <a:latin typeface="Cambria Math" panose="02040503050406030204" pitchFamily="18" charset="0"/>
                                <a:ea typeface="Cambria Math" panose="02040503050406030204" pitchFamily="18" charset="0"/>
                              </a:rPr>
                              <m:t>𝟒</m:t>
                            </m:r>
                          </m:sup>
                        </m:sSup>
                      </m:oMath>
                    </m:oMathPara>
                  </a14:m>
                  <a:endParaRPr lang="zh-CN" altLang="en-US" sz="1200" b="1" dirty="0"/>
                </a:p>
              </p:txBody>
            </p:sp>
          </mc:Choice>
          <mc:Fallback xmlns="">
            <p:sp>
              <p:nvSpPr>
                <p:cNvPr id="22" name="文本框 21">
                  <a:extLst>
                    <a:ext uri="{FF2B5EF4-FFF2-40B4-BE49-F238E27FC236}">
                      <a16:creationId xmlns:a16="http://schemas.microsoft.com/office/drawing/2014/main" id="{DFEE3F96-BC92-13CA-8CD2-2B32E6B36E10}"/>
                    </a:ext>
                  </a:extLst>
                </p:cNvPr>
                <p:cNvSpPr txBox="1">
                  <a:spLocks noRot="1" noChangeAspect="1" noMove="1" noResize="1" noEditPoints="1" noAdjustHandles="1" noChangeArrowheads="1" noChangeShapeType="1" noTextEdit="1"/>
                </p:cNvSpPr>
                <p:nvPr/>
              </p:nvSpPr>
              <p:spPr>
                <a:xfrm>
                  <a:off x="252617" y="3326900"/>
                  <a:ext cx="2955438" cy="378117"/>
                </a:xfrm>
                <a:prstGeom prst="rect">
                  <a:avLst/>
                </a:prstGeom>
                <a:blipFill>
                  <a:blip r:embed="rId6"/>
                  <a:stretch>
                    <a:fillRect t="-3226" b="-8065"/>
                  </a:stretch>
                </a:blipFill>
              </p:spPr>
              <p:txBody>
                <a:bodyPr/>
                <a:lstStyle/>
                <a:p>
                  <a:r>
                    <a:rPr lang="zh-CN" altLang="en-US">
                      <a:noFill/>
                    </a:rPr>
                    <a:t> </a:t>
                  </a:r>
                </a:p>
              </p:txBody>
            </p:sp>
          </mc:Fallback>
        </mc:AlternateContent>
      </p:grpSp>
      <p:sp>
        <p:nvSpPr>
          <p:cNvPr id="35" name="文本框 34">
            <a:extLst>
              <a:ext uri="{FF2B5EF4-FFF2-40B4-BE49-F238E27FC236}">
                <a16:creationId xmlns:a16="http://schemas.microsoft.com/office/drawing/2014/main" id="{98626FCF-3050-72CB-A6E9-2046408EBC66}"/>
              </a:ext>
            </a:extLst>
          </p:cNvPr>
          <p:cNvSpPr txBox="1"/>
          <p:nvPr/>
        </p:nvSpPr>
        <p:spPr>
          <a:xfrm>
            <a:off x="551995" y="4937471"/>
            <a:ext cx="10510748" cy="830997"/>
          </a:xfrm>
          <a:prstGeom prst="rect">
            <a:avLst/>
          </a:prstGeom>
          <a:noFill/>
        </p:spPr>
        <p:txBody>
          <a:bodyPr wrap="square">
            <a:spAutoFit/>
          </a:bodyPr>
          <a:lstStyle/>
          <a:p>
            <a:pPr marL="285750" indent="-285750" algn="just">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We assumed several different detector sizes and try to find a position with the high counting rate of lost scattered particles.</a:t>
            </a:r>
          </a:p>
          <a:p>
            <a:pPr marL="285750" indent="-285750" algn="just">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 If the detector is 20cm long and 5cm high, the loss rate in a certain area becomes two times larger compared to other types. So only based on the counting rate, this size is better.</a:t>
            </a:r>
            <a:endParaRPr lang="zh-CN" altLang="en-US" sz="1600" dirty="0">
              <a:latin typeface="Times New Roman" panose="02020603050405020304" pitchFamily="18" charset="0"/>
              <a:cs typeface="Times New Roman" panose="02020603050405020304" pitchFamily="18" charset="0"/>
            </a:endParaRPr>
          </a:p>
        </p:txBody>
      </p:sp>
      <p:cxnSp>
        <p:nvCxnSpPr>
          <p:cNvPr id="13" name="直接箭头连接符 12">
            <a:extLst>
              <a:ext uri="{FF2B5EF4-FFF2-40B4-BE49-F238E27FC236}">
                <a16:creationId xmlns:a16="http://schemas.microsoft.com/office/drawing/2014/main" id="{321BA9B3-2320-1BDD-DDEC-DDB519CB5B66}"/>
              </a:ext>
            </a:extLst>
          </p:cNvPr>
          <p:cNvCxnSpPr/>
          <p:nvPr/>
        </p:nvCxnSpPr>
        <p:spPr>
          <a:xfrm>
            <a:off x="2635979" y="2727892"/>
            <a:ext cx="0" cy="357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5" name="组合 54">
            <a:extLst>
              <a:ext uri="{FF2B5EF4-FFF2-40B4-BE49-F238E27FC236}">
                <a16:creationId xmlns:a16="http://schemas.microsoft.com/office/drawing/2014/main" id="{B1003EF0-D9E3-6EFD-FC2E-68582E2C6408}"/>
              </a:ext>
            </a:extLst>
          </p:cNvPr>
          <p:cNvGrpSpPr/>
          <p:nvPr/>
        </p:nvGrpSpPr>
        <p:grpSpPr>
          <a:xfrm>
            <a:off x="4517402" y="967018"/>
            <a:ext cx="3819850" cy="3521748"/>
            <a:chOff x="4578946" y="949741"/>
            <a:chExt cx="3819850" cy="3521748"/>
          </a:xfrm>
        </p:grpSpPr>
        <p:grpSp>
          <p:nvGrpSpPr>
            <p:cNvPr id="26" name="组合 25">
              <a:extLst>
                <a:ext uri="{FF2B5EF4-FFF2-40B4-BE49-F238E27FC236}">
                  <a16:creationId xmlns:a16="http://schemas.microsoft.com/office/drawing/2014/main" id="{BA424ABD-2B9E-0C8F-182B-A0C43059B69D}"/>
                </a:ext>
              </a:extLst>
            </p:cNvPr>
            <p:cNvGrpSpPr/>
            <p:nvPr/>
          </p:nvGrpSpPr>
          <p:grpSpPr>
            <a:xfrm>
              <a:off x="4578946" y="2964527"/>
              <a:ext cx="3819850" cy="1506962"/>
              <a:chOff x="7825228" y="3238282"/>
              <a:chExt cx="3819850" cy="1506962"/>
            </a:xfrm>
          </p:grpSpPr>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C857DFC0-FA1E-17DB-580E-AE5CA2F6DF84}"/>
                      </a:ext>
                    </a:extLst>
                  </p:cNvPr>
                  <p:cNvSpPr txBox="1"/>
                  <p:nvPr/>
                </p:nvSpPr>
                <p:spPr>
                  <a:xfrm>
                    <a:off x="7950133" y="3302779"/>
                    <a:ext cx="2383025" cy="3781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𝑓</m:t>
                          </m:r>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𝑁</m:t>
                                  </m:r>
                                </m:e>
                                <m:sub>
                                  <m:r>
                                    <a:rPr lang="en-US" altLang="zh-CN" sz="1200" b="0" i="1" smtClean="0">
                                      <a:latin typeface="Cambria Math" panose="02040503050406030204" pitchFamily="18" charset="0"/>
                                    </a:rPr>
                                    <m:t>𝑙𝑜𝑠𝑠</m:t>
                                  </m:r>
                                </m:sub>
                              </m:sSub>
                            </m:num>
                            <m:den>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𝑁</m:t>
                                  </m:r>
                                </m:e>
                                <m:sub>
                                  <m:r>
                                    <a:rPr lang="en-US" altLang="zh-CN" sz="1200" b="0" i="1" smtClean="0">
                                      <a:latin typeface="Cambria Math" panose="02040503050406030204" pitchFamily="18" charset="0"/>
                                    </a:rPr>
                                    <m:t>𝑡𝑜𝑡𝑎𝑙</m:t>
                                  </m:r>
                                </m:sub>
                              </m:sSub>
                            </m:den>
                          </m:f>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r>
                                <a:rPr lang="en-US" altLang="zh-CN" sz="1200" b="0" i="1" smtClean="0">
                                  <a:latin typeface="Cambria Math" panose="02040503050406030204" pitchFamily="18" charset="0"/>
                                </a:rPr>
                                <m:t>90</m:t>
                              </m:r>
                            </m:num>
                            <m:den>
                              <m:r>
                                <a:rPr lang="en-US" altLang="zh-CN" sz="1200" b="0" i="1" smtClean="0">
                                  <a:latin typeface="Cambria Math" panose="02040503050406030204" pitchFamily="18" charset="0"/>
                                </a:rPr>
                                <m:t>2</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5</m:t>
                                  </m:r>
                                </m:sup>
                              </m:sSup>
                            </m:den>
                          </m:f>
                          <m:r>
                            <a:rPr lang="en-US" altLang="zh-CN" sz="1200" b="0" i="1" smtClean="0">
                              <a:latin typeface="Cambria Math" panose="02040503050406030204" pitchFamily="18" charset="0"/>
                            </a:rPr>
                            <m:t>=</m:t>
                          </m:r>
                          <m:r>
                            <a:rPr lang="en-US" altLang="zh-CN" sz="1200" b="1" i="1" smtClean="0">
                              <a:latin typeface="Cambria Math" panose="02040503050406030204" pitchFamily="18" charset="0"/>
                            </a:rPr>
                            <m:t>𝟒</m:t>
                          </m:r>
                          <m:r>
                            <a:rPr lang="en-US" altLang="zh-CN" sz="1200" b="1" i="1" smtClean="0">
                              <a:latin typeface="Cambria Math" panose="02040503050406030204" pitchFamily="18" charset="0"/>
                            </a:rPr>
                            <m:t>.</m:t>
                          </m:r>
                          <m:r>
                            <a:rPr lang="en-US" altLang="zh-CN" sz="1200" b="1" i="1" smtClean="0">
                              <a:latin typeface="Cambria Math" panose="02040503050406030204" pitchFamily="18" charset="0"/>
                            </a:rPr>
                            <m:t>𝟓</m:t>
                          </m:r>
                          <m:r>
                            <a:rPr lang="en-US" altLang="zh-CN" sz="1200" b="1" i="1" smtClean="0">
                              <a:latin typeface="Cambria Math" panose="02040503050406030204" pitchFamily="18" charset="0"/>
                              <a:ea typeface="Cambria Math" panose="02040503050406030204" pitchFamily="18" charset="0"/>
                            </a:rPr>
                            <m:t>×</m:t>
                          </m:r>
                          <m:sSup>
                            <m:sSupPr>
                              <m:ctrlPr>
                                <a:rPr lang="en-US" altLang="zh-CN" sz="1200" b="1" i="1" smtClean="0">
                                  <a:latin typeface="Cambria Math" panose="02040503050406030204" pitchFamily="18" charset="0"/>
                                  <a:ea typeface="Cambria Math" panose="02040503050406030204" pitchFamily="18" charset="0"/>
                                </a:rPr>
                              </m:ctrlPr>
                            </m:sSupPr>
                            <m:e>
                              <m:r>
                                <a:rPr lang="en-US" altLang="zh-CN" sz="1200" b="1" i="1" smtClean="0">
                                  <a:latin typeface="Cambria Math" panose="02040503050406030204" pitchFamily="18" charset="0"/>
                                  <a:ea typeface="Cambria Math" panose="02040503050406030204" pitchFamily="18" charset="0"/>
                                </a:rPr>
                                <m:t>𝟏𝟎</m:t>
                              </m:r>
                            </m:e>
                            <m:sup>
                              <m:r>
                                <a:rPr lang="en-US" altLang="zh-CN" sz="1200" b="1" i="1" smtClean="0">
                                  <a:latin typeface="Cambria Math" panose="02040503050406030204" pitchFamily="18" charset="0"/>
                                  <a:ea typeface="Cambria Math" panose="02040503050406030204" pitchFamily="18" charset="0"/>
                                </a:rPr>
                                <m:t>−</m:t>
                              </m:r>
                              <m:r>
                                <a:rPr lang="en-US" altLang="zh-CN" sz="1200" b="1" i="1" smtClean="0">
                                  <a:latin typeface="Cambria Math" panose="02040503050406030204" pitchFamily="18" charset="0"/>
                                  <a:ea typeface="Cambria Math" panose="02040503050406030204" pitchFamily="18" charset="0"/>
                                </a:rPr>
                                <m:t>𝟒</m:t>
                              </m:r>
                            </m:sup>
                          </m:sSup>
                        </m:oMath>
                      </m:oMathPara>
                    </a14:m>
                    <a:endParaRPr lang="zh-CN" altLang="en-US" sz="1200" b="1" dirty="0"/>
                  </a:p>
                </p:txBody>
              </p:sp>
            </mc:Choice>
            <mc:Fallback xmlns="">
              <p:sp>
                <p:nvSpPr>
                  <p:cNvPr id="19" name="文本框 18">
                    <a:extLst>
                      <a:ext uri="{FF2B5EF4-FFF2-40B4-BE49-F238E27FC236}">
                        <a16:creationId xmlns:a16="http://schemas.microsoft.com/office/drawing/2014/main" id="{C857DFC0-FA1E-17DB-580E-AE5CA2F6DF84}"/>
                      </a:ext>
                    </a:extLst>
                  </p:cNvPr>
                  <p:cNvSpPr txBox="1">
                    <a:spLocks noRot="1" noChangeAspect="1" noMove="1" noResize="1" noEditPoints="1" noAdjustHandles="1" noChangeArrowheads="1" noChangeShapeType="1" noTextEdit="1"/>
                  </p:cNvSpPr>
                  <p:nvPr/>
                </p:nvSpPr>
                <p:spPr>
                  <a:xfrm>
                    <a:off x="7950133" y="3302779"/>
                    <a:ext cx="2383025" cy="378117"/>
                  </a:xfrm>
                  <a:prstGeom prst="rect">
                    <a:avLst/>
                  </a:prstGeom>
                  <a:blipFill>
                    <a:blip r:embed="rId7"/>
                    <a:stretch>
                      <a:fillRect l="-1795" t="-3226" r="-256" b="-806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E322A4E8-608B-B2F5-E3FE-0FD1D47875D5}"/>
                      </a:ext>
                    </a:extLst>
                  </p:cNvPr>
                  <p:cNvSpPr txBox="1"/>
                  <p:nvPr/>
                </p:nvSpPr>
                <p:spPr>
                  <a:xfrm>
                    <a:off x="7897433" y="3750301"/>
                    <a:ext cx="129182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200" b="0" i="1" smtClean="0">
                              <a:latin typeface="Cambria Math" panose="02040503050406030204" pitchFamily="18" charset="0"/>
                            </a:rPr>
                            <m:t> </m:t>
                          </m:r>
                          <m:r>
                            <a:rPr kumimoji="1" lang="en-US" altLang="zh-CN" sz="1200" b="0" i="1" smtClean="0">
                              <a:latin typeface="Cambria Math" panose="02040503050406030204" pitchFamily="18" charset="0"/>
                            </a:rPr>
                            <m:t>𝑁</m:t>
                          </m:r>
                          <m:r>
                            <a:rPr kumimoji="1" lang="en-US" altLang="zh-CN" sz="1200" b="0" i="1" smtClean="0">
                              <a:latin typeface="Cambria Math" panose="02040503050406030204" pitchFamily="18" charset="0"/>
                            </a:rPr>
                            <m:t>=</m:t>
                          </m:r>
                          <m:r>
                            <a:rPr kumimoji="1" lang="en-US" altLang="zh-CN" sz="1200" b="0" i="1" smtClean="0">
                              <a:latin typeface="Cambria Math" panose="02040503050406030204" pitchFamily="18" charset="0"/>
                            </a:rPr>
                            <m:t>𝐿</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𝜎</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𝑇</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𝑓</m:t>
                          </m:r>
                        </m:oMath>
                      </m:oMathPara>
                    </a14:m>
                    <a:endParaRPr kumimoji="1" lang="zh-CN" altLang="en-US" sz="1200" dirty="0"/>
                  </a:p>
                </p:txBody>
              </p:sp>
            </mc:Choice>
            <mc:Fallback xmlns="">
              <p:sp>
                <p:nvSpPr>
                  <p:cNvPr id="20" name="文本框 19">
                    <a:extLst>
                      <a:ext uri="{FF2B5EF4-FFF2-40B4-BE49-F238E27FC236}">
                        <a16:creationId xmlns:a16="http://schemas.microsoft.com/office/drawing/2014/main" id="{E322A4E8-608B-B2F5-E3FE-0FD1D47875D5}"/>
                      </a:ext>
                    </a:extLst>
                  </p:cNvPr>
                  <p:cNvSpPr txBox="1">
                    <a:spLocks noRot="1" noChangeAspect="1" noMove="1" noResize="1" noEditPoints="1" noAdjustHandles="1" noChangeArrowheads="1" noChangeShapeType="1" noTextEdit="1"/>
                  </p:cNvSpPr>
                  <p:nvPr/>
                </p:nvSpPr>
                <p:spPr>
                  <a:xfrm>
                    <a:off x="7897433" y="3750301"/>
                    <a:ext cx="1291827" cy="184666"/>
                  </a:xfrm>
                  <a:prstGeom prst="rect">
                    <a:avLst/>
                  </a:prstGeom>
                  <a:blipFill>
                    <a:blip r:embed="rId11"/>
                    <a:stretch>
                      <a:fillRect t="-3226" r="-3791" b="-290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EE7F9F0B-E96E-3FB9-AA23-10799CCB7827}"/>
                      </a:ext>
                    </a:extLst>
                  </p:cNvPr>
                  <p:cNvSpPr txBox="1"/>
                  <p:nvPr/>
                </p:nvSpPr>
                <p:spPr>
                  <a:xfrm>
                    <a:off x="8032717" y="3912131"/>
                    <a:ext cx="3612361" cy="83311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kumimoji="1" lang="en-US" altLang="zh-CN" sz="1200" b="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rPr>
                            <m:t>5</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34</m:t>
                              </m:r>
                            </m:sup>
                          </m:sSup>
                          <m:r>
                            <a:rPr lang="en-US" altLang="zh-CN" sz="120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0.5×</m:t>
                          </m:r>
                          <m:r>
                            <a:rPr lang="en-US" altLang="zh-CN" sz="1200" i="1">
                              <a:latin typeface="Cambria Math" panose="02040503050406030204" pitchFamily="18" charset="0"/>
                            </a:rPr>
                            <m:t>1.27</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−25</m:t>
                              </m:r>
                            </m:sup>
                          </m:sSup>
                          <m:r>
                            <a:rPr lang="en-US" altLang="zh-CN" sz="120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rPr>
                            <m:t>4</m:t>
                          </m:r>
                          <m:r>
                            <a:rPr lang="en-US" altLang="zh-CN" sz="1200" b="0" i="1" smtClean="0">
                              <a:latin typeface="Cambria Math" panose="02040503050406030204" pitchFamily="18" charset="0"/>
                            </a:rPr>
                            <m:t>.5</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−4</m:t>
                              </m:r>
                            </m:sup>
                          </m:sSup>
                          <m:r>
                            <a:rPr lang="en-US" altLang="zh-CN" sz="120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1</m:t>
                          </m:r>
                          <m:r>
                            <a:rPr lang="en-US" altLang="zh-CN" sz="1200" b="0" i="1" smtClean="0">
                              <a:latin typeface="Cambria Math" panose="02040503050406030204" pitchFamily="18" charset="0"/>
                              <a:ea typeface="Cambria Math" panose="02040503050406030204" pitchFamily="18" charset="0"/>
                            </a:rPr>
                            <m:t>𝑠</m:t>
                          </m:r>
                        </m:oMath>
                      </m:oMathPara>
                    </a14:m>
                    <a:endParaRPr lang="en-US" altLang="zh-CN" sz="1200" b="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m:t>
                          </m:r>
                          <m:r>
                            <a:rPr lang="en-US" altLang="zh-CN" sz="1200" b="0" i="1" smtClean="0">
                              <a:solidFill>
                                <a:schemeClr val="accent1">
                                  <a:lumMod val="75000"/>
                                </a:schemeClr>
                              </a:solidFill>
                              <a:latin typeface="Cambria Math" panose="02040503050406030204" pitchFamily="18" charset="0"/>
                            </a:rPr>
                            <m:t>1.43</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m:t>
                          </m:r>
                          <m:sSup>
                            <m:sSupPr>
                              <m:ctrlP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ctrlPr>
                            </m:sSupPr>
                            <m:e>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10</m:t>
                              </m:r>
                            </m:e>
                            <m: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6</m:t>
                              </m:r>
                            </m:sup>
                          </m:s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 </m:t>
                          </m:r>
                          <m:r>
                            <m:rPr>
                              <m:sty m:val="p"/>
                            </m:rPr>
                            <a:rPr lang="en-US" altLang="zh-CN" sz="1200" i="1">
                              <a:solidFill>
                                <a:schemeClr val="accent1">
                                  <a:lumMod val="75000"/>
                                </a:schemeClr>
                              </a:solidFill>
                              <a:latin typeface="Cambria Math" panose="02040503050406030204" pitchFamily="18" charset="0"/>
                              <a:ea typeface="Cambria Math" panose="02040503050406030204" pitchFamily="18" charset="0"/>
                            </a:rPr>
                            <m:t>per</m:t>
                          </m:r>
                          <m:r>
                            <a:rPr lang="en-US" altLang="zh-CN" sz="1200" b="0" i="0" smtClean="0">
                              <a:solidFill>
                                <a:schemeClr val="accent1">
                                  <a:lumMod val="75000"/>
                                </a:schemeClr>
                              </a:solidFill>
                              <a:latin typeface="Cambria Math" panose="02040503050406030204" pitchFamily="18" charset="0"/>
                              <a:ea typeface="Cambria Math" panose="02040503050406030204" pitchFamily="18" charset="0"/>
                            </a:rPr>
                            <m:t> </m:t>
                          </m:r>
                          <m:r>
                            <m:rPr>
                              <m:sty m:val="p"/>
                            </m:rPr>
                            <a:rPr lang="en-US" altLang="zh-CN" sz="1200" b="0" i="0" smtClean="0">
                              <a:solidFill>
                                <a:schemeClr val="accent1">
                                  <a:lumMod val="75000"/>
                                </a:schemeClr>
                              </a:solidFill>
                              <a:latin typeface="Cambria Math" panose="02040503050406030204" pitchFamily="18" charset="0"/>
                              <a:ea typeface="Cambria Math" panose="02040503050406030204" pitchFamily="18" charset="0"/>
                            </a:rPr>
                            <m:t>s</m:t>
                          </m:r>
                          <m:r>
                            <a:rPr lang="en-US" altLang="zh-CN" sz="1200" b="0" i="1" smtClean="0">
                              <a:latin typeface="Cambria Math" panose="02040503050406030204" pitchFamily="18" charset="0"/>
                              <a:ea typeface="Cambria Math" panose="02040503050406030204" pitchFamily="18" charset="0"/>
                            </a:rPr>
                            <m:t>→</m:t>
                          </m:r>
                          <m:r>
                            <a:rPr lang="zh-CN" altLang="en-US" sz="1200" b="0" i="1" smtClean="0">
                              <a:solidFill>
                                <a:schemeClr val="accent1">
                                  <a:lumMod val="75000"/>
                                </a:schemeClr>
                              </a:solidFill>
                              <a:latin typeface="Cambria Math" panose="02040503050406030204" pitchFamily="18" charset="0"/>
                              <a:ea typeface="Cambria Math" panose="02040503050406030204" pitchFamily="18" charset="0"/>
                            </a:rPr>
                            <m:t>𝜈</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=8.4×</m:t>
                          </m:r>
                          <m:sSup>
                            <m:sSupPr>
                              <m:ctrlP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ctrlPr>
                            </m:sSupPr>
                            <m:e>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10</m:t>
                              </m:r>
                            </m:e>
                            <m: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−4</m:t>
                              </m:r>
                            </m:sup>
                          </m:s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𝐻𝑧</m:t>
                          </m:r>
                        </m:oMath>
                      </m:oMathPara>
                    </a14:m>
                    <a:endParaRPr lang="en-US" altLang="zh-CN" sz="1200" b="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=1.43</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4</m:t>
                              </m:r>
                            </m:sup>
                          </m:sSup>
                          <m:r>
                            <a:rPr lang="en-US" altLang="zh-CN" sz="1200" b="0" i="1" smtClean="0">
                              <a:latin typeface="Cambria Math" panose="02040503050406030204" pitchFamily="18" charset="0"/>
                              <a:ea typeface="Cambria Math" panose="02040503050406030204" pitchFamily="18" charset="0"/>
                            </a:rPr>
                            <m:t> </m:t>
                          </m:r>
                          <m:r>
                            <m:rPr>
                              <m:sty m:val="p"/>
                            </m:rPr>
                            <a:rPr lang="en-US" altLang="zh-CN" sz="1200" i="1">
                              <a:latin typeface="Cambria Math" panose="02040503050406030204" pitchFamily="18" charset="0"/>
                              <a:ea typeface="Cambria Math" panose="02040503050406030204" pitchFamily="18" charset="0"/>
                            </a:rPr>
                            <m:t>per</m:t>
                          </m:r>
                          <m:r>
                            <a:rPr lang="en-US" altLang="zh-CN" sz="1200" b="0" i="0" smtClean="0">
                              <a:latin typeface="Cambria Math" panose="02040503050406030204" pitchFamily="18" charset="0"/>
                              <a:ea typeface="Cambria Math" panose="02040503050406030204" pitchFamily="18" charset="0"/>
                            </a:rPr>
                            <m:t> 10</m:t>
                          </m:r>
                          <m:r>
                            <m:rPr>
                              <m:sty m:val="p"/>
                            </m:rPr>
                            <a:rPr lang="en-US" altLang="zh-CN" sz="1200" b="0" i="0" smtClean="0">
                              <a:latin typeface="Cambria Math" panose="02040503050406030204" pitchFamily="18" charset="0"/>
                              <a:ea typeface="Cambria Math" panose="02040503050406030204" pitchFamily="18" charset="0"/>
                            </a:rPr>
                            <m:t>ms</m:t>
                          </m:r>
                          <m:r>
                            <a:rPr lang="en-US" altLang="zh-CN" sz="1200" b="0" i="1" smtClean="0">
                              <a:latin typeface="Cambria Math" panose="02040503050406030204" pitchFamily="18" charset="0"/>
                              <a:ea typeface="Cambria Math" panose="02040503050406030204" pitchFamily="18" charset="0"/>
                            </a:rPr>
                            <m:t>→</m:t>
                          </m:r>
                          <m:r>
                            <a:rPr lang="zh-CN" altLang="en-US" sz="1200" b="0" i="1" smtClean="0">
                              <a:latin typeface="Cambria Math" panose="02040503050406030204" pitchFamily="18" charset="0"/>
                              <a:ea typeface="Cambria Math" panose="02040503050406030204" pitchFamily="18" charset="0"/>
                            </a:rPr>
                            <m:t>𝜈</m:t>
                          </m:r>
                          <m:r>
                            <a:rPr lang="en-US" altLang="zh-CN" sz="1200" b="0" i="1" smtClean="0">
                              <a:latin typeface="Cambria Math" panose="02040503050406030204" pitchFamily="18" charset="0"/>
                              <a:ea typeface="Cambria Math" panose="02040503050406030204" pitchFamily="18" charset="0"/>
                            </a:rPr>
                            <m:t>=8.4×</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−3</m:t>
                              </m:r>
                            </m:sup>
                          </m:sSup>
                          <m:r>
                            <a:rPr lang="en-US" altLang="zh-CN" sz="1200" b="0" i="1" smtClean="0">
                              <a:latin typeface="Cambria Math" panose="02040503050406030204" pitchFamily="18" charset="0"/>
                              <a:ea typeface="Cambria Math" panose="02040503050406030204" pitchFamily="18" charset="0"/>
                            </a:rPr>
                            <m:t>@100</m:t>
                          </m:r>
                          <m:r>
                            <a:rPr lang="en-US" altLang="zh-CN" sz="1200" b="0" i="1" smtClean="0">
                              <a:latin typeface="Cambria Math" panose="02040503050406030204" pitchFamily="18" charset="0"/>
                              <a:ea typeface="Cambria Math" panose="02040503050406030204" pitchFamily="18" charset="0"/>
                            </a:rPr>
                            <m:t>𝐻𝑧</m:t>
                          </m:r>
                        </m:oMath>
                      </m:oMathPara>
                    </a14:m>
                    <a:endParaRPr lang="en-US" altLang="zh-CN" sz="1200" dirty="0"/>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=1.43</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3</m:t>
                              </m:r>
                            </m:sup>
                          </m:sSup>
                          <m:r>
                            <a:rPr lang="en-US" altLang="zh-CN" sz="1200" b="0" i="1" smtClean="0">
                              <a:latin typeface="Cambria Math" panose="02040503050406030204" pitchFamily="18" charset="0"/>
                              <a:ea typeface="Cambria Math" panose="02040503050406030204" pitchFamily="18" charset="0"/>
                            </a:rPr>
                            <m:t> </m:t>
                          </m:r>
                          <m:r>
                            <a:rPr lang="en-US" altLang="zh-CN" sz="1200" b="0" i="1" smtClean="0">
                              <a:latin typeface="Cambria Math" panose="02040503050406030204" pitchFamily="18" charset="0"/>
                              <a:ea typeface="Cambria Math" panose="02040503050406030204" pitchFamily="18" charset="0"/>
                            </a:rPr>
                            <m:t>𝑝𝑒𝑟</m:t>
                          </m:r>
                          <m:r>
                            <a:rPr lang="en-US" altLang="zh-CN" sz="1200" b="0" i="1" smtClean="0">
                              <a:latin typeface="Cambria Math" panose="02040503050406030204" pitchFamily="18" charset="0"/>
                              <a:ea typeface="Cambria Math" panose="02040503050406030204" pitchFamily="18" charset="0"/>
                            </a:rPr>
                            <m:t> </m:t>
                          </m:r>
                          <m:r>
                            <a:rPr lang="en-US" altLang="zh-CN" sz="1200" b="0" i="1" smtClean="0">
                              <a:latin typeface="Cambria Math" panose="02040503050406030204" pitchFamily="18" charset="0"/>
                              <a:ea typeface="Cambria Math" panose="02040503050406030204" pitchFamily="18" charset="0"/>
                            </a:rPr>
                            <m:t>𝑚𝑠</m:t>
                          </m:r>
                          <m:r>
                            <a:rPr lang="en-US" altLang="zh-CN" sz="1200" b="0" i="1" smtClean="0">
                              <a:latin typeface="Cambria Math" panose="02040503050406030204" pitchFamily="18" charset="0"/>
                              <a:ea typeface="Cambria Math" panose="02040503050406030204" pitchFamily="18" charset="0"/>
                            </a:rPr>
                            <m:t>→</m:t>
                          </m:r>
                          <m:r>
                            <a:rPr lang="zh-CN" altLang="en-US" sz="1200" b="0" i="1" smtClean="0">
                              <a:latin typeface="Cambria Math" panose="02040503050406030204" pitchFamily="18" charset="0"/>
                              <a:ea typeface="Cambria Math" panose="02040503050406030204" pitchFamily="18" charset="0"/>
                            </a:rPr>
                            <m:t>𝜐</m:t>
                          </m:r>
                          <m:r>
                            <a:rPr lang="en-US" altLang="zh-CN" sz="1200" b="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ea typeface="Cambria Math" panose="02040503050406030204" pitchFamily="18" charset="0"/>
                            </a:rPr>
                            <m:t>2</m:t>
                          </m:r>
                          <m:r>
                            <a:rPr lang="en-US" altLang="zh-CN" sz="1200" b="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ea typeface="Cambria Math" panose="02040503050406030204" pitchFamily="18" charset="0"/>
                            </a:rPr>
                            <m:t>6×</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2</m:t>
                              </m:r>
                            </m:sup>
                          </m:sSup>
                          <m:r>
                            <a:rPr lang="en-US" altLang="zh-CN" sz="1200" b="0" i="1" smtClean="0">
                              <a:latin typeface="Cambria Math" panose="02040503050406030204" pitchFamily="18" charset="0"/>
                              <a:ea typeface="Cambria Math" panose="02040503050406030204" pitchFamily="18" charset="0"/>
                            </a:rPr>
                            <m:t>@1</m:t>
                          </m:r>
                          <m:r>
                            <a:rPr lang="en-US" altLang="zh-CN" sz="1200" b="0" i="1" smtClean="0">
                              <a:latin typeface="Cambria Math" panose="02040503050406030204" pitchFamily="18" charset="0"/>
                              <a:ea typeface="Cambria Math" panose="02040503050406030204" pitchFamily="18" charset="0"/>
                            </a:rPr>
                            <m:t>𝑘𝐻𝑧</m:t>
                          </m:r>
                        </m:oMath>
                      </m:oMathPara>
                    </a14:m>
                    <a:endParaRPr lang="en-US" altLang="zh-CN" sz="1200" dirty="0"/>
                  </a:p>
                </p:txBody>
              </p:sp>
            </mc:Choice>
            <mc:Fallback xmlns="">
              <p:sp>
                <p:nvSpPr>
                  <p:cNvPr id="21" name="文本框 20">
                    <a:extLst>
                      <a:ext uri="{FF2B5EF4-FFF2-40B4-BE49-F238E27FC236}">
                        <a16:creationId xmlns:a16="http://schemas.microsoft.com/office/drawing/2014/main" id="{EE7F9F0B-E96E-3FB9-AA23-10799CCB7827}"/>
                      </a:ext>
                    </a:extLst>
                  </p:cNvPr>
                  <p:cNvSpPr txBox="1">
                    <a:spLocks noRot="1" noChangeAspect="1" noMove="1" noResize="1" noEditPoints="1" noAdjustHandles="1" noChangeArrowheads="1" noChangeShapeType="1" noTextEdit="1"/>
                  </p:cNvSpPr>
                  <p:nvPr/>
                </p:nvSpPr>
                <p:spPr>
                  <a:xfrm>
                    <a:off x="8032717" y="3912131"/>
                    <a:ext cx="3612361" cy="833113"/>
                  </a:xfrm>
                  <a:prstGeom prst="rect">
                    <a:avLst/>
                  </a:prstGeom>
                  <a:blipFill>
                    <a:blip r:embed="rId12"/>
                    <a:stretch>
                      <a:fillRect/>
                    </a:stretch>
                  </a:blipFill>
                </p:spPr>
                <p:txBody>
                  <a:bodyPr/>
                  <a:lstStyle/>
                  <a:p>
                    <a:r>
                      <a:rPr lang="zh-CN" altLang="en-US">
                        <a:noFill/>
                      </a:rPr>
                      <a:t> </a:t>
                    </a:r>
                  </a:p>
                </p:txBody>
              </p:sp>
            </mc:Fallback>
          </mc:AlternateContent>
          <p:sp>
            <p:nvSpPr>
              <p:cNvPr id="25" name="矩形 24">
                <a:extLst>
                  <a:ext uri="{FF2B5EF4-FFF2-40B4-BE49-F238E27FC236}">
                    <a16:creationId xmlns:a16="http://schemas.microsoft.com/office/drawing/2014/main" id="{9AA3B6E8-3A7B-01DF-19BA-67F3EB7B5FC9}"/>
                  </a:ext>
                </a:extLst>
              </p:cNvPr>
              <p:cNvSpPr/>
              <p:nvPr/>
            </p:nvSpPr>
            <p:spPr>
              <a:xfrm>
                <a:off x="7825228" y="3238282"/>
                <a:ext cx="3625598" cy="15069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7" name="直接箭头连接符 16">
              <a:extLst>
                <a:ext uri="{FF2B5EF4-FFF2-40B4-BE49-F238E27FC236}">
                  <a16:creationId xmlns:a16="http://schemas.microsoft.com/office/drawing/2014/main" id="{4473A8DA-48E1-6A01-24D5-E60A02F48413}"/>
                </a:ext>
              </a:extLst>
            </p:cNvPr>
            <p:cNvCxnSpPr>
              <a:cxnSpLocks/>
            </p:cNvCxnSpPr>
            <p:nvPr/>
          </p:nvCxnSpPr>
          <p:spPr>
            <a:xfrm>
              <a:off x="6428328" y="2598450"/>
              <a:ext cx="0" cy="487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 name="组合 36">
              <a:extLst>
                <a:ext uri="{FF2B5EF4-FFF2-40B4-BE49-F238E27FC236}">
                  <a16:creationId xmlns:a16="http://schemas.microsoft.com/office/drawing/2014/main" id="{9174B40E-5F96-FD0C-C4FB-D096DAA0DA4B}"/>
                </a:ext>
              </a:extLst>
            </p:cNvPr>
            <p:cNvGrpSpPr/>
            <p:nvPr/>
          </p:nvGrpSpPr>
          <p:grpSpPr>
            <a:xfrm>
              <a:off x="4937216" y="949741"/>
              <a:ext cx="2955633" cy="1797676"/>
              <a:chOff x="4574592" y="907810"/>
              <a:chExt cx="3751014" cy="1910408"/>
            </a:xfrm>
          </p:grpSpPr>
          <p:grpSp>
            <p:nvGrpSpPr>
              <p:cNvPr id="29" name="组合 28">
                <a:extLst>
                  <a:ext uri="{FF2B5EF4-FFF2-40B4-BE49-F238E27FC236}">
                    <a16:creationId xmlns:a16="http://schemas.microsoft.com/office/drawing/2014/main" id="{67429F37-A510-FE9F-0F35-5337D8D1CA7D}"/>
                  </a:ext>
                </a:extLst>
              </p:cNvPr>
              <p:cNvGrpSpPr/>
              <p:nvPr/>
            </p:nvGrpSpPr>
            <p:grpSpPr>
              <a:xfrm>
                <a:off x="4574592" y="907810"/>
                <a:ext cx="3751014" cy="1910408"/>
                <a:chOff x="7079534" y="846693"/>
                <a:chExt cx="3751014" cy="1910408"/>
              </a:xfrm>
            </p:grpSpPr>
            <p:pic>
              <p:nvPicPr>
                <p:cNvPr id="14" name="图片 13" descr="图表&#10;&#10;描述已自动生成">
                  <a:extLst>
                    <a:ext uri="{FF2B5EF4-FFF2-40B4-BE49-F238E27FC236}">
                      <a16:creationId xmlns:a16="http://schemas.microsoft.com/office/drawing/2014/main" id="{1486E27C-3B17-0949-E257-04B3F72EF616}"/>
                    </a:ext>
                  </a:extLst>
                </p:cNvPr>
                <p:cNvPicPr>
                  <a:picLocks noChangeAspect="1"/>
                </p:cNvPicPr>
                <p:nvPr/>
              </p:nvPicPr>
              <p:blipFill rotWithShape="1">
                <a:blip r:embed="rId13"/>
                <a:srcRect r="31886"/>
                <a:stretch/>
              </p:blipFill>
              <p:spPr>
                <a:xfrm>
                  <a:off x="7079535" y="846693"/>
                  <a:ext cx="2660598" cy="1910408"/>
                </a:xfrm>
                <a:prstGeom prst="rect">
                  <a:avLst/>
                </a:prstGeom>
              </p:spPr>
            </p:pic>
            <p:sp>
              <p:nvSpPr>
                <p:cNvPr id="28" name="矩形 27">
                  <a:extLst>
                    <a:ext uri="{FF2B5EF4-FFF2-40B4-BE49-F238E27FC236}">
                      <a16:creationId xmlns:a16="http://schemas.microsoft.com/office/drawing/2014/main" id="{EF17AAB9-285B-46B1-49C3-FC3C33E788E5}"/>
                    </a:ext>
                  </a:extLst>
                </p:cNvPr>
                <p:cNvSpPr/>
                <p:nvPr/>
              </p:nvSpPr>
              <p:spPr>
                <a:xfrm>
                  <a:off x="7079534" y="846693"/>
                  <a:ext cx="3751014" cy="19104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4" name="图片 33" descr="图表&#10;&#10;描述已自动生成">
                <a:extLst>
                  <a:ext uri="{FF2B5EF4-FFF2-40B4-BE49-F238E27FC236}">
                    <a16:creationId xmlns:a16="http://schemas.microsoft.com/office/drawing/2014/main" id="{5CC3F0ED-E826-FC0A-A710-94AEB7579004}"/>
                  </a:ext>
                </a:extLst>
              </p:cNvPr>
              <p:cNvPicPr>
                <a:picLocks noChangeAspect="1"/>
              </p:cNvPicPr>
              <p:nvPr/>
            </p:nvPicPr>
            <p:blipFill rotWithShape="1">
              <a:blip r:embed="rId13"/>
              <a:srcRect l="72866" t="15511"/>
              <a:stretch/>
            </p:blipFill>
            <p:spPr>
              <a:xfrm>
                <a:off x="7148917" y="1100582"/>
                <a:ext cx="1059883" cy="1614086"/>
              </a:xfrm>
              <a:prstGeom prst="rect">
                <a:avLst/>
              </a:prstGeom>
            </p:spPr>
          </p:pic>
        </p:grpSp>
      </p:grpSp>
      <p:sp>
        <p:nvSpPr>
          <p:cNvPr id="40" name="矩形 39">
            <a:extLst>
              <a:ext uri="{FF2B5EF4-FFF2-40B4-BE49-F238E27FC236}">
                <a16:creationId xmlns:a16="http://schemas.microsoft.com/office/drawing/2014/main" id="{E54021C8-174F-7A4D-7DCA-480FC307D82C}"/>
              </a:ext>
            </a:extLst>
          </p:cNvPr>
          <p:cNvSpPr/>
          <p:nvPr/>
        </p:nvSpPr>
        <p:spPr>
          <a:xfrm>
            <a:off x="8276608" y="905518"/>
            <a:ext cx="3507830" cy="18493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a:extLst>
              <a:ext uri="{FF2B5EF4-FFF2-40B4-BE49-F238E27FC236}">
                <a16:creationId xmlns:a16="http://schemas.microsoft.com/office/drawing/2014/main" id="{2E7B38F1-B073-8C64-6326-3D46DC3368D8}"/>
              </a:ext>
            </a:extLst>
          </p:cNvPr>
          <p:cNvGrpSpPr/>
          <p:nvPr/>
        </p:nvGrpSpPr>
        <p:grpSpPr>
          <a:xfrm>
            <a:off x="8025143" y="921039"/>
            <a:ext cx="3973866" cy="3575327"/>
            <a:chOff x="7934028" y="932268"/>
            <a:chExt cx="3973866" cy="3575327"/>
          </a:xfrm>
        </p:grpSpPr>
        <p:grpSp>
          <p:nvGrpSpPr>
            <p:cNvPr id="38" name="组合 37">
              <a:extLst>
                <a:ext uri="{FF2B5EF4-FFF2-40B4-BE49-F238E27FC236}">
                  <a16:creationId xmlns:a16="http://schemas.microsoft.com/office/drawing/2014/main" id="{24CDAD79-9D54-583E-DC70-B0C188941FB9}"/>
                </a:ext>
              </a:extLst>
            </p:cNvPr>
            <p:cNvGrpSpPr/>
            <p:nvPr/>
          </p:nvGrpSpPr>
          <p:grpSpPr>
            <a:xfrm>
              <a:off x="8296134" y="932268"/>
              <a:ext cx="3291367" cy="1756868"/>
              <a:chOff x="7951053" y="910419"/>
              <a:chExt cx="3291367" cy="1756868"/>
            </a:xfrm>
          </p:grpSpPr>
          <p:pic>
            <p:nvPicPr>
              <p:cNvPr id="18" name="图片 17" descr="图表, 图示&#10;&#10;描述已自动生成">
                <a:extLst>
                  <a:ext uri="{FF2B5EF4-FFF2-40B4-BE49-F238E27FC236}">
                    <a16:creationId xmlns:a16="http://schemas.microsoft.com/office/drawing/2014/main" id="{C0953636-2E3E-E5FD-F404-900B0FB0276C}"/>
                  </a:ext>
                </a:extLst>
              </p:cNvPr>
              <p:cNvPicPr>
                <a:picLocks noChangeAspect="1"/>
              </p:cNvPicPr>
              <p:nvPr/>
            </p:nvPicPr>
            <p:blipFill>
              <a:blip r:embed="rId14"/>
              <a:stretch>
                <a:fillRect/>
              </a:stretch>
            </p:blipFill>
            <p:spPr>
              <a:xfrm>
                <a:off x="7951053" y="960032"/>
                <a:ext cx="2127084" cy="1707255"/>
              </a:xfrm>
              <a:prstGeom prst="rect">
                <a:avLst/>
              </a:prstGeom>
            </p:spPr>
          </p:pic>
          <p:pic>
            <p:nvPicPr>
              <p:cNvPr id="24" name="图片 23">
                <a:extLst>
                  <a:ext uri="{FF2B5EF4-FFF2-40B4-BE49-F238E27FC236}">
                    <a16:creationId xmlns:a16="http://schemas.microsoft.com/office/drawing/2014/main" id="{9210FB92-2AD1-8999-5E7F-C0B69A6A7E4F}"/>
                  </a:ext>
                </a:extLst>
              </p:cNvPr>
              <p:cNvPicPr>
                <a:picLocks noChangeAspect="1"/>
              </p:cNvPicPr>
              <p:nvPr/>
            </p:nvPicPr>
            <p:blipFill rotWithShape="1">
              <a:blip r:embed="rId15"/>
              <a:srcRect r="57506"/>
              <a:stretch/>
            </p:blipFill>
            <p:spPr>
              <a:xfrm>
                <a:off x="9985765" y="910419"/>
                <a:ext cx="1256655" cy="1614086"/>
              </a:xfrm>
              <a:prstGeom prst="rect">
                <a:avLst/>
              </a:prstGeom>
            </p:spPr>
          </p:pic>
        </p:grpSp>
        <p:grpSp>
          <p:nvGrpSpPr>
            <p:cNvPr id="41" name="组合 40">
              <a:extLst>
                <a:ext uri="{FF2B5EF4-FFF2-40B4-BE49-F238E27FC236}">
                  <a16:creationId xmlns:a16="http://schemas.microsoft.com/office/drawing/2014/main" id="{FD2CCC77-D6CB-513D-F81F-8B11EC314BF7}"/>
                </a:ext>
              </a:extLst>
            </p:cNvPr>
            <p:cNvGrpSpPr/>
            <p:nvPr/>
          </p:nvGrpSpPr>
          <p:grpSpPr>
            <a:xfrm>
              <a:off x="7934028" y="2935999"/>
              <a:ext cx="3973866" cy="1571596"/>
              <a:chOff x="7483227" y="4085823"/>
              <a:chExt cx="3973866" cy="1571596"/>
            </a:xfrm>
          </p:grpSpPr>
          <p:grpSp>
            <p:nvGrpSpPr>
              <p:cNvPr id="42" name="组合 41">
                <a:extLst>
                  <a:ext uri="{FF2B5EF4-FFF2-40B4-BE49-F238E27FC236}">
                    <a16:creationId xmlns:a16="http://schemas.microsoft.com/office/drawing/2014/main" id="{14553D0D-E048-7CDC-C426-079D3CF39E30}"/>
                  </a:ext>
                </a:extLst>
              </p:cNvPr>
              <p:cNvGrpSpPr/>
              <p:nvPr/>
            </p:nvGrpSpPr>
            <p:grpSpPr>
              <a:xfrm>
                <a:off x="7483227" y="4140679"/>
                <a:ext cx="3973866" cy="1480909"/>
                <a:chOff x="7483227" y="3620770"/>
                <a:chExt cx="3973866" cy="1480909"/>
              </a:xfrm>
            </p:grpSpPr>
            <p:grpSp>
              <p:nvGrpSpPr>
                <p:cNvPr id="50" name="组合 49">
                  <a:extLst>
                    <a:ext uri="{FF2B5EF4-FFF2-40B4-BE49-F238E27FC236}">
                      <a16:creationId xmlns:a16="http://schemas.microsoft.com/office/drawing/2014/main" id="{08560A26-E9CA-56D7-A1A0-E973114552F6}"/>
                    </a:ext>
                  </a:extLst>
                </p:cNvPr>
                <p:cNvGrpSpPr/>
                <p:nvPr/>
              </p:nvGrpSpPr>
              <p:grpSpPr>
                <a:xfrm>
                  <a:off x="7483227" y="4068384"/>
                  <a:ext cx="3973866" cy="1033295"/>
                  <a:chOff x="7483227" y="4068384"/>
                  <a:chExt cx="3973866" cy="1033295"/>
                </a:xfrm>
              </p:grpSpPr>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6935863D-D2FE-D721-95DC-EC09E8CBC358}"/>
                          </a:ext>
                        </a:extLst>
                      </p:cNvPr>
                      <p:cNvSpPr txBox="1"/>
                      <p:nvPr/>
                    </p:nvSpPr>
                    <p:spPr>
                      <a:xfrm>
                        <a:off x="7483227" y="4068384"/>
                        <a:ext cx="1725139"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200" b="0" i="1" smtClean="0">
                                  <a:latin typeface="Cambria Math" panose="02040503050406030204" pitchFamily="18" charset="0"/>
                                </a:rPr>
                                <m:t> </m:t>
                              </m:r>
                              <m:r>
                                <a:rPr kumimoji="1" lang="en-US" altLang="zh-CN" sz="1200" b="0" i="1" smtClean="0">
                                  <a:latin typeface="Cambria Math" panose="02040503050406030204" pitchFamily="18" charset="0"/>
                                </a:rPr>
                                <m:t>𝑁</m:t>
                              </m:r>
                              <m:r>
                                <a:rPr kumimoji="1" lang="en-US" altLang="zh-CN" sz="1200" b="0" i="1" smtClean="0">
                                  <a:latin typeface="Cambria Math" panose="02040503050406030204" pitchFamily="18" charset="0"/>
                                </a:rPr>
                                <m:t>=</m:t>
                              </m:r>
                              <m:r>
                                <a:rPr kumimoji="1" lang="en-US" altLang="zh-CN" sz="1200" b="0" i="1" smtClean="0">
                                  <a:latin typeface="Cambria Math" panose="02040503050406030204" pitchFamily="18" charset="0"/>
                                </a:rPr>
                                <m:t>𝐿</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𝜎</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𝑇</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𝑓</m:t>
                              </m:r>
                            </m:oMath>
                          </m:oMathPara>
                        </a14:m>
                        <a:endParaRPr kumimoji="1" lang="zh-CN" altLang="en-US" sz="1200" dirty="0"/>
                      </a:p>
                    </p:txBody>
                  </p:sp>
                </mc:Choice>
                <mc:Fallback xmlns="">
                  <p:sp>
                    <p:nvSpPr>
                      <p:cNvPr id="52" name="文本框 51">
                        <a:extLst>
                          <a:ext uri="{FF2B5EF4-FFF2-40B4-BE49-F238E27FC236}">
                            <a16:creationId xmlns:a16="http://schemas.microsoft.com/office/drawing/2014/main" id="{6935863D-D2FE-D721-95DC-EC09E8CBC358}"/>
                          </a:ext>
                        </a:extLst>
                      </p:cNvPr>
                      <p:cNvSpPr txBox="1">
                        <a:spLocks noRot="1" noChangeAspect="1" noMove="1" noResize="1" noEditPoints="1" noAdjustHandles="1" noChangeArrowheads="1" noChangeShapeType="1" noTextEdit="1"/>
                      </p:cNvSpPr>
                      <p:nvPr/>
                    </p:nvSpPr>
                    <p:spPr>
                      <a:xfrm>
                        <a:off x="7483227" y="4068384"/>
                        <a:ext cx="1725139" cy="184666"/>
                      </a:xfrm>
                      <a:prstGeom prst="rect">
                        <a:avLst/>
                      </a:prstGeom>
                      <a:blipFill>
                        <a:blip r:embed="rId16"/>
                        <a:stretch>
                          <a:fillRect t="-3333" b="-3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F48633BB-4263-E93A-8D4F-B9D7953E6CF6}"/>
                          </a:ext>
                        </a:extLst>
                      </p:cNvPr>
                      <p:cNvSpPr txBox="1"/>
                      <p:nvPr/>
                    </p:nvSpPr>
                    <p:spPr>
                      <a:xfrm>
                        <a:off x="7814334" y="4268566"/>
                        <a:ext cx="3642759" cy="83311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kumimoji="1" lang="en-US" altLang="zh-CN" sz="1200" b="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rPr>
                                <m:t>5</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34</m:t>
                                  </m:r>
                                </m:sup>
                              </m:sSup>
                              <m:r>
                                <a:rPr lang="en-US" altLang="zh-CN" sz="120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0.5×</m:t>
                              </m:r>
                              <m:r>
                                <a:rPr lang="en-US" altLang="zh-CN" sz="1200" i="1">
                                  <a:latin typeface="Cambria Math" panose="02040503050406030204" pitchFamily="18" charset="0"/>
                                </a:rPr>
                                <m:t>1.27</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−25</m:t>
                                  </m:r>
                                </m:sup>
                              </m:sSup>
                              <m:r>
                                <a:rPr lang="en-US" altLang="zh-CN" sz="120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8.9</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−4</m:t>
                                  </m:r>
                                </m:sup>
                              </m:sSup>
                              <m:r>
                                <a:rPr lang="en-US" altLang="zh-CN" sz="120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1</m:t>
                              </m:r>
                              <m:r>
                                <a:rPr lang="en-US" altLang="zh-CN" sz="1200" b="0" i="1" smtClean="0">
                                  <a:latin typeface="Cambria Math" panose="02040503050406030204" pitchFamily="18" charset="0"/>
                                  <a:ea typeface="Cambria Math" panose="02040503050406030204" pitchFamily="18" charset="0"/>
                                </a:rPr>
                                <m:t>𝑠</m:t>
                              </m:r>
                            </m:oMath>
                          </m:oMathPara>
                        </a14:m>
                        <a:endParaRPr lang="en-US" altLang="zh-CN" sz="1200" b="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m:t>
                              </m:r>
                              <m:r>
                                <a:rPr lang="en-US" altLang="zh-CN" sz="1200" b="0" i="1" smtClean="0">
                                  <a:solidFill>
                                    <a:schemeClr val="accent1">
                                      <a:lumMod val="75000"/>
                                    </a:schemeClr>
                                  </a:solidFill>
                                  <a:latin typeface="Cambria Math" panose="02040503050406030204" pitchFamily="18" charset="0"/>
                                </a:rPr>
                                <m:t>2.83</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m:t>
                              </m:r>
                              <m:sSup>
                                <m:sSupPr>
                                  <m:ctrlP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ctrlPr>
                                </m:sSupPr>
                                <m:e>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10</m:t>
                                  </m:r>
                                </m:e>
                                <m: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6</m:t>
                                  </m:r>
                                </m:sup>
                              </m:s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 </m:t>
                              </m:r>
                              <m:r>
                                <m:rPr>
                                  <m:sty m:val="p"/>
                                </m:rPr>
                                <a:rPr lang="en-US" altLang="zh-CN" sz="1200" i="1">
                                  <a:solidFill>
                                    <a:schemeClr val="accent1">
                                      <a:lumMod val="75000"/>
                                    </a:schemeClr>
                                  </a:solidFill>
                                  <a:latin typeface="Cambria Math" panose="02040503050406030204" pitchFamily="18" charset="0"/>
                                  <a:ea typeface="Cambria Math" panose="02040503050406030204" pitchFamily="18" charset="0"/>
                                </a:rPr>
                                <m:t>per</m:t>
                              </m:r>
                              <m:r>
                                <a:rPr lang="en-US" altLang="zh-CN" sz="1200" b="0" i="0" smtClean="0">
                                  <a:solidFill>
                                    <a:schemeClr val="accent1">
                                      <a:lumMod val="75000"/>
                                    </a:schemeClr>
                                  </a:solidFill>
                                  <a:latin typeface="Cambria Math" panose="02040503050406030204" pitchFamily="18" charset="0"/>
                                  <a:ea typeface="Cambria Math" panose="02040503050406030204" pitchFamily="18" charset="0"/>
                                </a:rPr>
                                <m:t> </m:t>
                              </m:r>
                              <m:r>
                                <m:rPr>
                                  <m:sty m:val="p"/>
                                </m:rPr>
                                <a:rPr lang="en-US" altLang="zh-CN" sz="1200" b="0" i="0" smtClean="0">
                                  <a:solidFill>
                                    <a:schemeClr val="accent1">
                                      <a:lumMod val="75000"/>
                                    </a:schemeClr>
                                  </a:solidFill>
                                  <a:latin typeface="Cambria Math" panose="02040503050406030204" pitchFamily="18" charset="0"/>
                                  <a:ea typeface="Cambria Math" panose="02040503050406030204" pitchFamily="18" charset="0"/>
                                </a:rPr>
                                <m:t>s</m:t>
                              </m:r>
                              <m:r>
                                <a:rPr lang="en-US" altLang="zh-CN" sz="1200" b="0" i="1" smtClean="0">
                                  <a:latin typeface="Cambria Math" panose="02040503050406030204" pitchFamily="18" charset="0"/>
                                  <a:ea typeface="Cambria Math" panose="02040503050406030204" pitchFamily="18" charset="0"/>
                                </a:rPr>
                                <m:t>→</m:t>
                              </m:r>
                              <m:r>
                                <a:rPr lang="zh-CN" altLang="en-US" sz="1200" b="0" i="1" smtClean="0">
                                  <a:solidFill>
                                    <a:schemeClr val="accent1">
                                      <a:lumMod val="75000"/>
                                    </a:schemeClr>
                                  </a:solidFill>
                                  <a:latin typeface="Cambria Math" panose="02040503050406030204" pitchFamily="18" charset="0"/>
                                  <a:ea typeface="Cambria Math" panose="02040503050406030204" pitchFamily="18" charset="0"/>
                                </a:rPr>
                                <m:t>𝜈</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=6×</m:t>
                              </m:r>
                              <m:sSup>
                                <m:sSupPr>
                                  <m:ctrlP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ctrlPr>
                                </m:sSupPr>
                                <m:e>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10</m:t>
                                  </m:r>
                                </m:e>
                                <m: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−4</m:t>
                                  </m:r>
                                </m:sup>
                              </m:s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𝐻𝑧</m:t>
                              </m:r>
                            </m:oMath>
                          </m:oMathPara>
                        </a14:m>
                        <a:endParaRPr lang="en-US" altLang="zh-CN" sz="1200" b="0" dirty="0">
                          <a:solidFill>
                            <a:schemeClr val="tx1"/>
                          </a:solidFill>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=2.83</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4</m:t>
                                  </m:r>
                                </m:sup>
                              </m:sSup>
                              <m:r>
                                <a:rPr lang="en-US" altLang="zh-CN" sz="1200" b="0" i="1" smtClean="0">
                                  <a:latin typeface="Cambria Math" panose="02040503050406030204" pitchFamily="18" charset="0"/>
                                  <a:ea typeface="Cambria Math" panose="02040503050406030204" pitchFamily="18" charset="0"/>
                                </a:rPr>
                                <m:t> </m:t>
                              </m:r>
                              <m:r>
                                <m:rPr>
                                  <m:sty m:val="p"/>
                                </m:rPr>
                                <a:rPr lang="en-US" altLang="zh-CN" sz="1200" i="1">
                                  <a:latin typeface="Cambria Math" panose="02040503050406030204" pitchFamily="18" charset="0"/>
                                  <a:ea typeface="Cambria Math" panose="02040503050406030204" pitchFamily="18" charset="0"/>
                                </a:rPr>
                                <m:t>per</m:t>
                              </m:r>
                              <m:r>
                                <a:rPr lang="en-US" altLang="zh-CN" sz="1200" b="0" i="0" smtClean="0">
                                  <a:latin typeface="Cambria Math" panose="02040503050406030204" pitchFamily="18" charset="0"/>
                                  <a:ea typeface="Cambria Math" panose="02040503050406030204" pitchFamily="18" charset="0"/>
                                </a:rPr>
                                <m:t> 10</m:t>
                              </m:r>
                              <m:r>
                                <m:rPr>
                                  <m:sty m:val="p"/>
                                </m:rPr>
                                <a:rPr lang="en-US" altLang="zh-CN" sz="1200" i="1">
                                  <a:latin typeface="Cambria Math" panose="02040503050406030204" pitchFamily="18" charset="0"/>
                                  <a:ea typeface="Cambria Math" panose="02040503050406030204" pitchFamily="18" charset="0"/>
                                </a:rPr>
                                <m:t>m</m:t>
                              </m:r>
                              <m:r>
                                <m:rPr>
                                  <m:sty m:val="p"/>
                                </m:rPr>
                                <a:rPr lang="en-US" altLang="zh-CN" sz="1200" b="0" i="0" smtClean="0">
                                  <a:latin typeface="Cambria Math" panose="02040503050406030204" pitchFamily="18" charset="0"/>
                                  <a:ea typeface="Cambria Math" panose="02040503050406030204" pitchFamily="18" charset="0"/>
                                </a:rPr>
                                <m:t>s</m:t>
                              </m:r>
                              <m:r>
                                <a:rPr lang="en-US" altLang="zh-CN" sz="1200" b="0" i="1" smtClean="0">
                                  <a:latin typeface="Cambria Math" panose="02040503050406030204" pitchFamily="18" charset="0"/>
                                  <a:ea typeface="Cambria Math" panose="02040503050406030204" pitchFamily="18" charset="0"/>
                                </a:rPr>
                                <m:t>→</m:t>
                              </m:r>
                              <m:r>
                                <a:rPr lang="zh-CN" altLang="en-US" sz="1200" b="0" i="1" smtClean="0">
                                  <a:latin typeface="Cambria Math" panose="02040503050406030204" pitchFamily="18" charset="0"/>
                                  <a:ea typeface="Cambria Math" panose="02040503050406030204" pitchFamily="18" charset="0"/>
                                </a:rPr>
                                <m:t>𝜈</m:t>
                              </m:r>
                              <m:r>
                                <a:rPr lang="en-US" altLang="zh-CN" sz="1200" b="0" i="1" smtClean="0">
                                  <a:latin typeface="Cambria Math" panose="02040503050406030204" pitchFamily="18" charset="0"/>
                                  <a:ea typeface="Cambria Math" panose="02040503050406030204" pitchFamily="18" charset="0"/>
                                </a:rPr>
                                <m:t>=6×</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−3</m:t>
                                  </m:r>
                                </m:sup>
                              </m:sSup>
                              <m:r>
                                <a:rPr lang="en-US" altLang="zh-CN" sz="1200" b="0" i="1" smtClean="0">
                                  <a:latin typeface="Cambria Math" panose="02040503050406030204" pitchFamily="18" charset="0"/>
                                  <a:ea typeface="Cambria Math" panose="02040503050406030204" pitchFamily="18" charset="0"/>
                                </a:rPr>
                                <m:t>@100</m:t>
                              </m:r>
                              <m:r>
                                <a:rPr lang="en-US" altLang="zh-CN" sz="1200" b="0" i="1" smtClean="0">
                                  <a:latin typeface="Cambria Math" panose="02040503050406030204" pitchFamily="18" charset="0"/>
                                  <a:ea typeface="Cambria Math" panose="02040503050406030204" pitchFamily="18" charset="0"/>
                                </a:rPr>
                                <m:t>𝐻𝑧</m:t>
                              </m:r>
                            </m:oMath>
                          </m:oMathPara>
                        </a14:m>
                        <a:endParaRPr lang="en-US" altLang="zh-CN" sz="1200" dirty="0"/>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=2.83</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3</m:t>
                                  </m:r>
                                </m:sup>
                              </m:sSup>
                              <m:r>
                                <a:rPr lang="en-US" altLang="zh-CN" sz="1200" b="0" i="1" smtClean="0">
                                  <a:latin typeface="Cambria Math" panose="02040503050406030204" pitchFamily="18" charset="0"/>
                                  <a:ea typeface="Cambria Math" panose="02040503050406030204" pitchFamily="18" charset="0"/>
                                </a:rPr>
                                <m:t> </m:t>
                              </m:r>
                              <m:r>
                                <a:rPr lang="en-US" altLang="zh-CN" sz="1200" b="0" i="1" smtClean="0">
                                  <a:latin typeface="Cambria Math" panose="02040503050406030204" pitchFamily="18" charset="0"/>
                                  <a:ea typeface="Cambria Math" panose="02040503050406030204" pitchFamily="18" charset="0"/>
                                </a:rPr>
                                <m:t>𝑝𝑒𝑟</m:t>
                              </m:r>
                              <m:r>
                                <a:rPr lang="en-US" altLang="zh-CN" sz="1200" b="0" i="1" smtClean="0">
                                  <a:latin typeface="Cambria Math" panose="02040503050406030204" pitchFamily="18" charset="0"/>
                                  <a:ea typeface="Cambria Math" panose="02040503050406030204" pitchFamily="18" charset="0"/>
                                </a:rPr>
                                <m:t> </m:t>
                              </m:r>
                              <m:r>
                                <a:rPr lang="en-US" altLang="zh-CN" sz="1200" b="0" i="1" smtClean="0">
                                  <a:latin typeface="Cambria Math" panose="02040503050406030204" pitchFamily="18" charset="0"/>
                                  <a:ea typeface="Cambria Math" panose="02040503050406030204" pitchFamily="18" charset="0"/>
                                </a:rPr>
                                <m:t>𝑚𝑠</m:t>
                              </m:r>
                              <m:r>
                                <a:rPr lang="en-US" altLang="zh-CN" sz="1200" b="0" i="1" smtClean="0">
                                  <a:latin typeface="Cambria Math" panose="02040503050406030204" pitchFamily="18" charset="0"/>
                                  <a:ea typeface="Cambria Math" panose="02040503050406030204" pitchFamily="18" charset="0"/>
                                </a:rPr>
                                <m:t>→</m:t>
                              </m:r>
                              <m:r>
                                <a:rPr lang="zh-CN" altLang="en-US" sz="1200" i="1">
                                  <a:latin typeface="Cambria Math" panose="02040503050406030204" pitchFamily="18" charset="0"/>
                                  <a:ea typeface="Cambria Math" panose="02040503050406030204" pitchFamily="18" charset="0"/>
                                </a:rPr>
                                <m:t>𝜈</m:t>
                              </m:r>
                              <m:r>
                                <a:rPr lang="en-US" altLang="zh-CN" sz="1200" b="0" i="1" smtClean="0">
                                  <a:latin typeface="Cambria Math" panose="02040503050406030204" pitchFamily="18" charset="0"/>
                                  <a:ea typeface="Cambria Math" panose="02040503050406030204" pitchFamily="18" charset="0"/>
                                </a:rPr>
                                <m:t>=1.9</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−2</m:t>
                                  </m:r>
                                </m:sup>
                              </m:sSup>
                              <m:r>
                                <a:rPr lang="en-US" altLang="zh-CN" sz="1200" b="0" i="1" smtClean="0">
                                  <a:latin typeface="Cambria Math" panose="02040503050406030204" pitchFamily="18" charset="0"/>
                                  <a:ea typeface="Cambria Math" panose="02040503050406030204" pitchFamily="18" charset="0"/>
                                </a:rPr>
                                <m:t>@1</m:t>
                              </m:r>
                              <m:r>
                                <a:rPr lang="en-US" altLang="zh-CN" sz="1200" b="0" i="1" smtClean="0">
                                  <a:latin typeface="Cambria Math" panose="02040503050406030204" pitchFamily="18" charset="0"/>
                                  <a:ea typeface="Cambria Math" panose="02040503050406030204" pitchFamily="18" charset="0"/>
                                </a:rPr>
                                <m:t>𝑘𝐻𝑧</m:t>
                              </m:r>
                            </m:oMath>
                          </m:oMathPara>
                        </a14:m>
                        <a:endParaRPr lang="en-US" altLang="zh-CN" sz="1200" dirty="0"/>
                      </a:p>
                    </p:txBody>
                  </p:sp>
                </mc:Choice>
                <mc:Fallback xmlns="">
                  <p:sp>
                    <p:nvSpPr>
                      <p:cNvPr id="54" name="文本框 53">
                        <a:extLst>
                          <a:ext uri="{FF2B5EF4-FFF2-40B4-BE49-F238E27FC236}">
                            <a16:creationId xmlns:a16="http://schemas.microsoft.com/office/drawing/2014/main" id="{F48633BB-4263-E93A-8D4F-B9D7953E6CF6}"/>
                          </a:ext>
                        </a:extLst>
                      </p:cNvPr>
                      <p:cNvSpPr txBox="1">
                        <a:spLocks noRot="1" noChangeAspect="1" noMove="1" noResize="1" noEditPoints="1" noAdjustHandles="1" noChangeArrowheads="1" noChangeShapeType="1" noTextEdit="1"/>
                      </p:cNvSpPr>
                      <p:nvPr/>
                    </p:nvSpPr>
                    <p:spPr>
                      <a:xfrm>
                        <a:off x="7814334" y="4268566"/>
                        <a:ext cx="3642759" cy="833113"/>
                      </a:xfrm>
                      <a:prstGeom prst="rect">
                        <a:avLst/>
                      </a:prstGeom>
                      <a:blipFill>
                        <a:blip r:embed="rId17"/>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8E067D10-9606-77F9-122A-474036B9A6D6}"/>
                        </a:ext>
                      </a:extLst>
                    </p:cNvPr>
                    <p:cNvSpPr txBox="1"/>
                    <p:nvPr/>
                  </p:nvSpPr>
                  <p:spPr>
                    <a:xfrm>
                      <a:off x="7726618" y="3620770"/>
                      <a:ext cx="2383025" cy="3781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𝑓</m:t>
                            </m:r>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𝑁</m:t>
                                    </m:r>
                                  </m:e>
                                  <m:sub>
                                    <m:r>
                                      <a:rPr lang="en-US" altLang="zh-CN" sz="1200" b="0" i="1" smtClean="0">
                                        <a:latin typeface="Cambria Math" panose="02040503050406030204" pitchFamily="18" charset="0"/>
                                      </a:rPr>
                                      <m:t>𝑙𝑜𝑠𝑠</m:t>
                                    </m:r>
                                  </m:sub>
                                </m:sSub>
                              </m:num>
                              <m:den>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𝑁</m:t>
                                    </m:r>
                                  </m:e>
                                  <m:sub>
                                    <m:r>
                                      <a:rPr lang="en-US" altLang="zh-CN" sz="1200" b="0" i="1" smtClean="0">
                                        <a:latin typeface="Cambria Math" panose="02040503050406030204" pitchFamily="18" charset="0"/>
                                      </a:rPr>
                                      <m:t>𝑡𝑜𝑡𝑎𝑙</m:t>
                                    </m:r>
                                  </m:sub>
                                </m:sSub>
                              </m:den>
                            </m:f>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r>
                                  <a:rPr lang="en-US" altLang="zh-CN" sz="1200" b="0" i="1" smtClean="0">
                                    <a:latin typeface="Cambria Math" panose="02040503050406030204" pitchFamily="18" charset="0"/>
                                  </a:rPr>
                                  <m:t>177</m:t>
                                </m:r>
                              </m:num>
                              <m:den>
                                <m:r>
                                  <a:rPr lang="en-US" altLang="zh-CN" sz="1200" b="0" i="1" smtClean="0">
                                    <a:latin typeface="Cambria Math" panose="02040503050406030204" pitchFamily="18" charset="0"/>
                                  </a:rPr>
                                  <m:t>2</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5</m:t>
                                    </m:r>
                                  </m:sup>
                                </m:sSup>
                              </m:den>
                            </m:f>
                            <m:r>
                              <a:rPr lang="en-US" altLang="zh-CN" sz="1200" b="0" i="1" smtClean="0">
                                <a:latin typeface="Cambria Math" panose="02040503050406030204" pitchFamily="18" charset="0"/>
                              </a:rPr>
                              <m:t>=</m:t>
                            </m:r>
                            <m:r>
                              <a:rPr lang="en-US" altLang="zh-CN" sz="1200" b="1" i="1" smtClean="0">
                                <a:latin typeface="Cambria Math" panose="02040503050406030204" pitchFamily="18" charset="0"/>
                              </a:rPr>
                              <m:t>𝟖</m:t>
                            </m:r>
                            <m:r>
                              <a:rPr lang="en-US" altLang="zh-CN" sz="1200" b="1" i="1" smtClean="0">
                                <a:latin typeface="Cambria Math" panose="02040503050406030204" pitchFamily="18" charset="0"/>
                              </a:rPr>
                              <m:t>.</m:t>
                            </m:r>
                            <m:r>
                              <a:rPr lang="en-US" altLang="zh-CN" sz="1200" b="1" i="1" smtClean="0">
                                <a:latin typeface="Cambria Math" panose="02040503050406030204" pitchFamily="18" charset="0"/>
                              </a:rPr>
                              <m:t>𝟗</m:t>
                            </m:r>
                            <m:r>
                              <a:rPr lang="en-US" altLang="zh-CN" sz="1200" b="1" i="1" smtClean="0">
                                <a:latin typeface="Cambria Math" panose="02040503050406030204" pitchFamily="18" charset="0"/>
                                <a:ea typeface="Cambria Math" panose="02040503050406030204" pitchFamily="18" charset="0"/>
                              </a:rPr>
                              <m:t>×</m:t>
                            </m:r>
                            <m:sSup>
                              <m:sSupPr>
                                <m:ctrlPr>
                                  <a:rPr lang="en-US" altLang="zh-CN" sz="1200" b="1" i="1" smtClean="0">
                                    <a:latin typeface="Cambria Math" panose="02040503050406030204" pitchFamily="18" charset="0"/>
                                    <a:ea typeface="Cambria Math" panose="02040503050406030204" pitchFamily="18" charset="0"/>
                                  </a:rPr>
                                </m:ctrlPr>
                              </m:sSupPr>
                              <m:e>
                                <m:r>
                                  <a:rPr lang="en-US" altLang="zh-CN" sz="1200" b="1" i="1" smtClean="0">
                                    <a:latin typeface="Cambria Math" panose="02040503050406030204" pitchFamily="18" charset="0"/>
                                    <a:ea typeface="Cambria Math" panose="02040503050406030204" pitchFamily="18" charset="0"/>
                                  </a:rPr>
                                  <m:t>𝟏𝟎</m:t>
                                </m:r>
                              </m:e>
                              <m:sup>
                                <m:r>
                                  <a:rPr lang="en-US" altLang="zh-CN" sz="1200" b="1" i="1" smtClean="0">
                                    <a:latin typeface="Cambria Math" panose="02040503050406030204" pitchFamily="18" charset="0"/>
                                    <a:ea typeface="Cambria Math" panose="02040503050406030204" pitchFamily="18" charset="0"/>
                                  </a:rPr>
                                  <m:t>−</m:t>
                                </m:r>
                                <m:r>
                                  <a:rPr lang="en-US" altLang="zh-CN" sz="1200" b="1" i="1" smtClean="0">
                                    <a:latin typeface="Cambria Math" panose="02040503050406030204" pitchFamily="18" charset="0"/>
                                    <a:ea typeface="Cambria Math" panose="02040503050406030204" pitchFamily="18" charset="0"/>
                                  </a:rPr>
                                  <m:t>𝟒</m:t>
                                </m:r>
                              </m:sup>
                            </m:sSup>
                          </m:oMath>
                        </m:oMathPara>
                      </a14:m>
                      <a:endParaRPr lang="zh-CN" altLang="en-US" sz="1200" b="1" dirty="0"/>
                    </a:p>
                  </p:txBody>
                </p:sp>
              </mc:Choice>
              <mc:Fallback xmlns="">
                <p:sp>
                  <p:nvSpPr>
                    <p:cNvPr id="51" name="文本框 50">
                      <a:extLst>
                        <a:ext uri="{FF2B5EF4-FFF2-40B4-BE49-F238E27FC236}">
                          <a16:creationId xmlns:a16="http://schemas.microsoft.com/office/drawing/2014/main" id="{8E067D10-9606-77F9-122A-474036B9A6D6}"/>
                        </a:ext>
                      </a:extLst>
                    </p:cNvPr>
                    <p:cNvSpPr txBox="1">
                      <a:spLocks noRot="1" noChangeAspect="1" noMove="1" noResize="1" noEditPoints="1" noAdjustHandles="1" noChangeArrowheads="1" noChangeShapeType="1" noTextEdit="1"/>
                    </p:cNvSpPr>
                    <p:nvPr/>
                  </p:nvSpPr>
                  <p:spPr>
                    <a:xfrm>
                      <a:off x="7726618" y="3620770"/>
                      <a:ext cx="2383025" cy="378117"/>
                    </a:xfrm>
                    <a:prstGeom prst="rect">
                      <a:avLst/>
                    </a:prstGeom>
                    <a:blipFill>
                      <a:blip r:embed="rId18"/>
                      <a:stretch>
                        <a:fillRect l="-1790" t="-3226" r="-256" b="-8065"/>
                      </a:stretch>
                    </a:blipFill>
                  </p:spPr>
                  <p:txBody>
                    <a:bodyPr/>
                    <a:lstStyle/>
                    <a:p>
                      <a:r>
                        <a:rPr lang="zh-CN" altLang="en-US">
                          <a:noFill/>
                        </a:rPr>
                        <a:t> </a:t>
                      </a:r>
                    </a:p>
                  </p:txBody>
                </p:sp>
              </mc:Fallback>
            </mc:AlternateContent>
          </p:grpSp>
          <p:sp>
            <p:nvSpPr>
              <p:cNvPr id="46" name="矩形 45">
                <a:extLst>
                  <a:ext uri="{FF2B5EF4-FFF2-40B4-BE49-F238E27FC236}">
                    <a16:creationId xmlns:a16="http://schemas.microsoft.com/office/drawing/2014/main" id="{0742F690-C9B3-F836-0A96-692D2401557E}"/>
                  </a:ext>
                </a:extLst>
              </p:cNvPr>
              <p:cNvSpPr/>
              <p:nvPr/>
            </p:nvSpPr>
            <p:spPr>
              <a:xfrm>
                <a:off x="7684942" y="4085823"/>
                <a:ext cx="3625598" cy="1571596"/>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57" name="直接箭头连接符 56">
            <a:extLst>
              <a:ext uri="{FF2B5EF4-FFF2-40B4-BE49-F238E27FC236}">
                <a16:creationId xmlns:a16="http://schemas.microsoft.com/office/drawing/2014/main" id="{FBECD379-1281-0FFB-5EFB-9B354A7049DB}"/>
              </a:ext>
            </a:extLst>
          </p:cNvPr>
          <p:cNvCxnSpPr/>
          <p:nvPr/>
        </p:nvCxnSpPr>
        <p:spPr>
          <a:xfrm>
            <a:off x="9958459" y="2658564"/>
            <a:ext cx="0" cy="357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348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6E0B3397-7C7B-72AB-4197-5DADBD000396}"/>
              </a:ext>
            </a:extLst>
          </p:cNvPr>
          <p:cNvSpPr txBox="1"/>
          <p:nvPr/>
        </p:nvSpPr>
        <p:spPr>
          <a:xfrm>
            <a:off x="2947301" y="111758"/>
            <a:ext cx="6159454" cy="461665"/>
          </a:xfrm>
          <a:prstGeom prst="rect">
            <a:avLst/>
          </a:prstGeom>
          <a:noFill/>
        </p:spPr>
        <p:txBody>
          <a:bodyPr wrap="square" rtlCol="0">
            <a:spAutoFit/>
          </a:bodyPr>
          <a:lstStyle/>
          <a:p>
            <a:r>
              <a:rPr lang="en-US" altLang="zh-CN" sz="2400" b="1" dirty="0">
                <a:solidFill>
                  <a:schemeClr val="accent1">
                    <a:lumMod val="50000"/>
                  </a:schemeClr>
                </a:solidFill>
                <a:latin typeface="Times New Roman" panose="02020603050405020304" pitchFamily="18" charset="0"/>
                <a:cs typeface="Times New Roman" panose="02020603050405020304" pitchFamily="18" charset="0"/>
              </a:rPr>
              <a:t>Select a best position to place the detector</a:t>
            </a:r>
            <a:endParaRPr lang="zh-CN" alt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grpSp>
        <p:nvGrpSpPr>
          <p:cNvPr id="9" name="组合 8">
            <a:extLst>
              <a:ext uri="{FF2B5EF4-FFF2-40B4-BE49-F238E27FC236}">
                <a16:creationId xmlns:a16="http://schemas.microsoft.com/office/drawing/2014/main" id="{829474EF-AACF-B534-501C-813833C890C2}"/>
              </a:ext>
            </a:extLst>
          </p:cNvPr>
          <p:cNvGrpSpPr/>
          <p:nvPr/>
        </p:nvGrpSpPr>
        <p:grpSpPr>
          <a:xfrm>
            <a:off x="644065" y="763995"/>
            <a:ext cx="6499685" cy="1934290"/>
            <a:chOff x="381175" y="795015"/>
            <a:chExt cx="6499685" cy="1934290"/>
          </a:xfrm>
        </p:grpSpPr>
        <p:sp>
          <p:nvSpPr>
            <p:cNvPr id="44" name="矩形 43">
              <a:extLst>
                <a:ext uri="{FF2B5EF4-FFF2-40B4-BE49-F238E27FC236}">
                  <a16:creationId xmlns:a16="http://schemas.microsoft.com/office/drawing/2014/main" id="{F7557567-DBD6-D428-404D-BEBF0861AD29}"/>
                </a:ext>
              </a:extLst>
            </p:cNvPr>
            <p:cNvSpPr/>
            <p:nvPr/>
          </p:nvSpPr>
          <p:spPr>
            <a:xfrm>
              <a:off x="381175" y="795015"/>
              <a:ext cx="6499685" cy="19318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图表, 图示&#10;&#10;描述已自动生成">
              <a:extLst>
                <a:ext uri="{FF2B5EF4-FFF2-40B4-BE49-F238E27FC236}">
                  <a16:creationId xmlns:a16="http://schemas.microsoft.com/office/drawing/2014/main" id="{8737CB8E-CB6F-9212-64A4-1A63C96A0264}"/>
                </a:ext>
              </a:extLst>
            </p:cNvPr>
            <p:cNvPicPr>
              <a:picLocks noChangeAspect="1"/>
            </p:cNvPicPr>
            <p:nvPr/>
          </p:nvPicPr>
          <p:blipFill>
            <a:blip r:embed="rId2"/>
            <a:stretch>
              <a:fillRect/>
            </a:stretch>
          </p:blipFill>
          <p:spPr>
            <a:xfrm>
              <a:off x="538984" y="879921"/>
              <a:ext cx="2592392" cy="1849384"/>
            </a:xfrm>
            <a:prstGeom prst="rect">
              <a:avLst/>
            </a:prstGeom>
          </p:spPr>
        </p:pic>
        <p:pic>
          <p:nvPicPr>
            <p:cNvPr id="2" name="图片 1">
              <a:extLst>
                <a:ext uri="{FF2B5EF4-FFF2-40B4-BE49-F238E27FC236}">
                  <a16:creationId xmlns:a16="http://schemas.microsoft.com/office/drawing/2014/main" id="{3DC93D6A-593B-00DE-6E0E-5728784D044C}"/>
                </a:ext>
              </a:extLst>
            </p:cNvPr>
            <p:cNvPicPr>
              <a:picLocks noChangeAspect="1"/>
            </p:cNvPicPr>
            <p:nvPr/>
          </p:nvPicPr>
          <p:blipFill>
            <a:blip r:embed="rId3"/>
            <a:stretch>
              <a:fillRect/>
            </a:stretch>
          </p:blipFill>
          <p:spPr>
            <a:xfrm>
              <a:off x="3289185" y="945896"/>
              <a:ext cx="3547084" cy="1614086"/>
            </a:xfrm>
            <a:prstGeom prst="rect">
              <a:avLst/>
            </a:prstGeom>
          </p:spPr>
        </p:pic>
      </p:grpSp>
      <p:pic>
        <p:nvPicPr>
          <p:cNvPr id="13" name="图片 12">
            <a:extLst>
              <a:ext uri="{FF2B5EF4-FFF2-40B4-BE49-F238E27FC236}">
                <a16:creationId xmlns:a16="http://schemas.microsoft.com/office/drawing/2014/main" id="{60E8B182-15FB-B0CA-B70D-6409795B97C0}"/>
              </a:ext>
            </a:extLst>
          </p:cNvPr>
          <p:cNvPicPr>
            <a:picLocks noChangeAspect="1"/>
          </p:cNvPicPr>
          <p:nvPr/>
        </p:nvPicPr>
        <p:blipFill>
          <a:blip r:embed="rId4"/>
          <a:stretch>
            <a:fillRect/>
          </a:stretch>
        </p:blipFill>
        <p:spPr>
          <a:xfrm>
            <a:off x="644065" y="2818725"/>
            <a:ext cx="6625415" cy="3585849"/>
          </a:xfrm>
          <a:prstGeom prst="rect">
            <a:avLst/>
          </a:prstGeom>
        </p:spPr>
      </p:pic>
      <p:pic>
        <p:nvPicPr>
          <p:cNvPr id="16" name="图片 15">
            <a:extLst>
              <a:ext uri="{FF2B5EF4-FFF2-40B4-BE49-F238E27FC236}">
                <a16:creationId xmlns:a16="http://schemas.microsoft.com/office/drawing/2014/main" id="{280B51E8-2382-24EB-E72F-37AAC891E7DE}"/>
              </a:ext>
            </a:extLst>
          </p:cNvPr>
          <p:cNvPicPr>
            <a:picLocks noChangeAspect="1"/>
          </p:cNvPicPr>
          <p:nvPr/>
        </p:nvPicPr>
        <p:blipFill>
          <a:blip r:embed="rId5"/>
          <a:stretch>
            <a:fillRect/>
          </a:stretch>
        </p:blipFill>
        <p:spPr>
          <a:xfrm>
            <a:off x="2840923" y="4430222"/>
            <a:ext cx="2828357" cy="2030453"/>
          </a:xfrm>
          <a:prstGeom prst="rect">
            <a:avLst/>
          </a:prstGeom>
        </p:spPr>
      </p:pic>
      <p:grpSp>
        <p:nvGrpSpPr>
          <p:cNvPr id="38" name="组合 37">
            <a:extLst>
              <a:ext uri="{FF2B5EF4-FFF2-40B4-BE49-F238E27FC236}">
                <a16:creationId xmlns:a16="http://schemas.microsoft.com/office/drawing/2014/main" id="{B5437CA0-5B36-9600-654F-E2A9BACB1C81}"/>
              </a:ext>
            </a:extLst>
          </p:cNvPr>
          <p:cNvGrpSpPr/>
          <p:nvPr/>
        </p:nvGrpSpPr>
        <p:grpSpPr>
          <a:xfrm>
            <a:off x="7381616" y="806189"/>
            <a:ext cx="3981980" cy="1764967"/>
            <a:chOff x="7570594" y="4038180"/>
            <a:chExt cx="3981980" cy="1764967"/>
          </a:xfrm>
        </p:grpSpPr>
        <p:grpSp>
          <p:nvGrpSpPr>
            <p:cNvPr id="34" name="组合 33">
              <a:extLst>
                <a:ext uri="{FF2B5EF4-FFF2-40B4-BE49-F238E27FC236}">
                  <a16:creationId xmlns:a16="http://schemas.microsoft.com/office/drawing/2014/main" id="{09051D88-A951-0A2D-4D8B-A5762995B46B}"/>
                </a:ext>
              </a:extLst>
            </p:cNvPr>
            <p:cNvGrpSpPr/>
            <p:nvPr/>
          </p:nvGrpSpPr>
          <p:grpSpPr>
            <a:xfrm>
              <a:off x="7570594" y="4201064"/>
              <a:ext cx="3981980" cy="1513039"/>
              <a:chOff x="7570594" y="3681155"/>
              <a:chExt cx="3981980" cy="1513039"/>
            </a:xfrm>
          </p:grpSpPr>
          <p:grpSp>
            <p:nvGrpSpPr>
              <p:cNvPr id="30" name="组合 29">
                <a:extLst>
                  <a:ext uri="{FF2B5EF4-FFF2-40B4-BE49-F238E27FC236}">
                    <a16:creationId xmlns:a16="http://schemas.microsoft.com/office/drawing/2014/main" id="{53BF0502-10A1-F6AF-9184-8A7F6B415015}"/>
                  </a:ext>
                </a:extLst>
              </p:cNvPr>
              <p:cNvGrpSpPr/>
              <p:nvPr/>
            </p:nvGrpSpPr>
            <p:grpSpPr>
              <a:xfrm>
                <a:off x="7570594" y="4179984"/>
                <a:ext cx="3981980" cy="1014210"/>
                <a:chOff x="7570594" y="4179984"/>
                <a:chExt cx="3981980" cy="1014210"/>
              </a:xfrm>
            </p:grpSpPr>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638E74D6-07E2-8FA9-E192-CCBA6711F690}"/>
                        </a:ext>
                      </a:extLst>
                    </p:cNvPr>
                    <p:cNvSpPr txBox="1"/>
                    <p:nvPr/>
                  </p:nvSpPr>
                  <p:spPr>
                    <a:xfrm>
                      <a:off x="7570594" y="4179984"/>
                      <a:ext cx="1725139"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200" b="0" i="1" smtClean="0">
                                <a:latin typeface="Cambria Math" panose="02040503050406030204" pitchFamily="18" charset="0"/>
                              </a:rPr>
                              <m:t> </m:t>
                            </m:r>
                            <m:r>
                              <a:rPr kumimoji="1" lang="en-US" altLang="zh-CN" sz="1200" b="0" i="1" smtClean="0">
                                <a:latin typeface="Cambria Math" panose="02040503050406030204" pitchFamily="18" charset="0"/>
                              </a:rPr>
                              <m:t>𝑁</m:t>
                            </m:r>
                            <m:r>
                              <a:rPr kumimoji="1" lang="en-US" altLang="zh-CN" sz="1200" b="0" i="1" smtClean="0">
                                <a:latin typeface="Cambria Math" panose="02040503050406030204" pitchFamily="18" charset="0"/>
                              </a:rPr>
                              <m:t>=</m:t>
                            </m:r>
                            <m:r>
                              <a:rPr kumimoji="1" lang="en-US" altLang="zh-CN" sz="1200" b="0" i="1" smtClean="0">
                                <a:latin typeface="Cambria Math" panose="02040503050406030204" pitchFamily="18" charset="0"/>
                              </a:rPr>
                              <m:t>𝐿</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𝜎</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𝑇</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𝑓</m:t>
                            </m:r>
                          </m:oMath>
                        </m:oMathPara>
                      </a14:m>
                      <a:endParaRPr kumimoji="1" lang="zh-CN" altLang="en-US" sz="1200" dirty="0"/>
                    </a:p>
                  </p:txBody>
                </p:sp>
              </mc:Choice>
              <mc:Fallback xmlns="">
                <p:sp>
                  <p:nvSpPr>
                    <p:cNvPr id="17" name="文本框 16">
                      <a:extLst>
                        <a:ext uri="{FF2B5EF4-FFF2-40B4-BE49-F238E27FC236}">
                          <a16:creationId xmlns:a16="http://schemas.microsoft.com/office/drawing/2014/main" id="{638E74D6-07E2-8FA9-E192-CCBA6711F690}"/>
                        </a:ext>
                      </a:extLst>
                    </p:cNvPr>
                    <p:cNvSpPr txBox="1">
                      <a:spLocks noRot="1" noChangeAspect="1" noMove="1" noResize="1" noEditPoints="1" noAdjustHandles="1" noChangeArrowheads="1" noChangeShapeType="1" noTextEdit="1"/>
                    </p:cNvSpPr>
                    <p:nvPr/>
                  </p:nvSpPr>
                  <p:spPr>
                    <a:xfrm>
                      <a:off x="7570594" y="4179984"/>
                      <a:ext cx="1725139" cy="184666"/>
                    </a:xfrm>
                    <a:prstGeom prst="rect">
                      <a:avLst/>
                    </a:prstGeom>
                    <a:blipFill>
                      <a:blip r:embed="rId6"/>
                      <a:stretch>
                        <a:fillRect t="-3333" b="-3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E74FE8FF-6FA7-2681-C659-D0044B72D7AC}"/>
                        </a:ext>
                      </a:extLst>
                    </p:cNvPr>
                    <p:cNvSpPr txBox="1"/>
                    <p:nvPr/>
                  </p:nvSpPr>
                  <p:spPr>
                    <a:xfrm>
                      <a:off x="7909815" y="4361081"/>
                      <a:ext cx="3642759" cy="83311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kumimoji="1" lang="en-US" altLang="zh-CN" sz="1200" b="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rPr>
                              <m:t>5</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34</m:t>
                                </m:r>
                              </m:sup>
                            </m:sSup>
                            <m:r>
                              <a:rPr lang="en-US" altLang="zh-CN" sz="120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0.5×</m:t>
                            </m:r>
                            <m:r>
                              <a:rPr lang="en-US" altLang="zh-CN" sz="1200" i="1">
                                <a:latin typeface="Cambria Math" panose="02040503050406030204" pitchFamily="18" charset="0"/>
                              </a:rPr>
                              <m:t>1.27</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−25</m:t>
                                </m:r>
                              </m:sup>
                            </m:sSup>
                            <m:r>
                              <a:rPr lang="en-US" altLang="zh-CN" sz="120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8.9</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−4</m:t>
                                </m:r>
                              </m:sup>
                            </m:sSup>
                            <m:r>
                              <a:rPr lang="en-US" altLang="zh-CN" sz="120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1</m:t>
                            </m:r>
                            <m:r>
                              <a:rPr lang="en-US" altLang="zh-CN" sz="1200" b="0" i="1" smtClean="0">
                                <a:latin typeface="Cambria Math" panose="02040503050406030204" pitchFamily="18" charset="0"/>
                                <a:ea typeface="Cambria Math" panose="02040503050406030204" pitchFamily="18" charset="0"/>
                              </a:rPr>
                              <m:t>𝑠</m:t>
                            </m:r>
                          </m:oMath>
                        </m:oMathPara>
                      </a14:m>
                      <a:endParaRPr lang="en-US" altLang="zh-CN" sz="1200" b="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m:t>
                            </m:r>
                            <m:r>
                              <a:rPr lang="en-US" altLang="zh-CN" sz="1200" b="0" i="1" smtClean="0">
                                <a:solidFill>
                                  <a:schemeClr val="accent1">
                                    <a:lumMod val="75000"/>
                                  </a:schemeClr>
                                </a:solidFill>
                                <a:latin typeface="Cambria Math" panose="02040503050406030204" pitchFamily="18" charset="0"/>
                              </a:rPr>
                              <m:t>2.83</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m:t>
                            </m:r>
                            <m:sSup>
                              <m:sSupPr>
                                <m:ctrlP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ctrlPr>
                              </m:sSupPr>
                              <m:e>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10</m:t>
                                </m:r>
                              </m:e>
                              <m: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6</m:t>
                                </m:r>
                              </m:sup>
                            </m:s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 </m:t>
                            </m:r>
                            <m:r>
                              <m:rPr>
                                <m:sty m:val="p"/>
                              </m:rPr>
                              <a:rPr lang="en-US" altLang="zh-CN" sz="1200" i="1">
                                <a:solidFill>
                                  <a:schemeClr val="accent1">
                                    <a:lumMod val="75000"/>
                                  </a:schemeClr>
                                </a:solidFill>
                                <a:latin typeface="Cambria Math" panose="02040503050406030204" pitchFamily="18" charset="0"/>
                                <a:ea typeface="Cambria Math" panose="02040503050406030204" pitchFamily="18" charset="0"/>
                              </a:rPr>
                              <m:t>per</m:t>
                            </m:r>
                            <m:r>
                              <a:rPr lang="en-US" altLang="zh-CN" sz="1200" b="0" i="0" smtClean="0">
                                <a:solidFill>
                                  <a:schemeClr val="accent1">
                                    <a:lumMod val="75000"/>
                                  </a:schemeClr>
                                </a:solidFill>
                                <a:latin typeface="Cambria Math" panose="02040503050406030204" pitchFamily="18" charset="0"/>
                                <a:ea typeface="Cambria Math" panose="02040503050406030204" pitchFamily="18" charset="0"/>
                              </a:rPr>
                              <m:t> </m:t>
                            </m:r>
                            <m:r>
                              <m:rPr>
                                <m:sty m:val="p"/>
                              </m:rPr>
                              <a:rPr lang="en-US" altLang="zh-CN" sz="1200" b="0" i="0" smtClean="0">
                                <a:solidFill>
                                  <a:schemeClr val="accent1">
                                    <a:lumMod val="75000"/>
                                  </a:schemeClr>
                                </a:solidFill>
                                <a:latin typeface="Cambria Math" panose="02040503050406030204" pitchFamily="18" charset="0"/>
                                <a:ea typeface="Cambria Math" panose="02040503050406030204" pitchFamily="18" charset="0"/>
                              </a:rPr>
                              <m:t>s</m:t>
                            </m:r>
                            <m:r>
                              <a:rPr lang="en-US" altLang="zh-CN" sz="1200" b="0" i="1" smtClean="0">
                                <a:latin typeface="Cambria Math" panose="02040503050406030204" pitchFamily="18" charset="0"/>
                                <a:ea typeface="Cambria Math" panose="02040503050406030204" pitchFamily="18" charset="0"/>
                              </a:rPr>
                              <m:t>→</m:t>
                            </m:r>
                            <m:r>
                              <a:rPr lang="zh-CN" altLang="en-US" sz="1200" b="0" i="1" smtClean="0">
                                <a:solidFill>
                                  <a:schemeClr val="accent1">
                                    <a:lumMod val="75000"/>
                                  </a:schemeClr>
                                </a:solidFill>
                                <a:latin typeface="Cambria Math" panose="02040503050406030204" pitchFamily="18" charset="0"/>
                                <a:ea typeface="Cambria Math" panose="02040503050406030204" pitchFamily="18" charset="0"/>
                              </a:rPr>
                              <m:t>𝜈</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=6×</m:t>
                            </m:r>
                            <m:sSup>
                              <m:sSupPr>
                                <m:ctrlP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ctrlPr>
                              </m:sSupPr>
                              <m:e>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10</m:t>
                                </m:r>
                              </m:e>
                              <m: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−4</m:t>
                                </m:r>
                              </m:sup>
                            </m:s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𝐻𝑧</m:t>
                            </m:r>
                          </m:oMath>
                        </m:oMathPara>
                      </a14:m>
                      <a:endParaRPr lang="en-US" altLang="zh-CN" sz="1200" b="0" dirty="0">
                        <a:solidFill>
                          <a:schemeClr val="tx1"/>
                        </a:solidFill>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=2.83</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4</m:t>
                                </m:r>
                              </m:sup>
                            </m:sSup>
                            <m:r>
                              <a:rPr lang="en-US" altLang="zh-CN" sz="1200" b="0" i="1" smtClean="0">
                                <a:latin typeface="Cambria Math" panose="02040503050406030204" pitchFamily="18" charset="0"/>
                                <a:ea typeface="Cambria Math" panose="02040503050406030204" pitchFamily="18" charset="0"/>
                              </a:rPr>
                              <m:t> </m:t>
                            </m:r>
                            <m:r>
                              <m:rPr>
                                <m:sty m:val="p"/>
                              </m:rPr>
                              <a:rPr lang="en-US" altLang="zh-CN" sz="1200" i="1">
                                <a:latin typeface="Cambria Math" panose="02040503050406030204" pitchFamily="18" charset="0"/>
                                <a:ea typeface="Cambria Math" panose="02040503050406030204" pitchFamily="18" charset="0"/>
                              </a:rPr>
                              <m:t>per</m:t>
                            </m:r>
                            <m:r>
                              <a:rPr lang="en-US" altLang="zh-CN" sz="1200" b="0" i="0" smtClean="0">
                                <a:latin typeface="Cambria Math" panose="02040503050406030204" pitchFamily="18" charset="0"/>
                                <a:ea typeface="Cambria Math" panose="02040503050406030204" pitchFamily="18" charset="0"/>
                              </a:rPr>
                              <m:t> 10</m:t>
                            </m:r>
                            <m:r>
                              <m:rPr>
                                <m:sty m:val="p"/>
                              </m:rPr>
                              <a:rPr lang="en-US" altLang="zh-CN" sz="1200" i="1">
                                <a:latin typeface="Cambria Math" panose="02040503050406030204" pitchFamily="18" charset="0"/>
                                <a:ea typeface="Cambria Math" panose="02040503050406030204" pitchFamily="18" charset="0"/>
                              </a:rPr>
                              <m:t>m</m:t>
                            </m:r>
                            <m:r>
                              <m:rPr>
                                <m:sty m:val="p"/>
                              </m:rPr>
                              <a:rPr lang="en-US" altLang="zh-CN" sz="1200" b="0" i="0" smtClean="0">
                                <a:latin typeface="Cambria Math" panose="02040503050406030204" pitchFamily="18" charset="0"/>
                                <a:ea typeface="Cambria Math" panose="02040503050406030204" pitchFamily="18" charset="0"/>
                              </a:rPr>
                              <m:t>s</m:t>
                            </m:r>
                            <m:r>
                              <a:rPr lang="en-US" altLang="zh-CN" sz="1200" b="0" i="1" smtClean="0">
                                <a:latin typeface="Cambria Math" panose="02040503050406030204" pitchFamily="18" charset="0"/>
                                <a:ea typeface="Cambria Math" panose="02040503050406030204" pitchFamily="18" charset="0"/>
                              </a:rPr>
                              <m:t>→</m:t>
                            </m:r>
                            <m:r>
                              <a:rPr lang="zh-CN" altLang="en-US" sz="1200" b="0" i="1" smtClean="0">
                                <a:latin typeface="Cambria Math" panose="02040503050406030204" pitchFamily="18" charset="0"/>
                                <a:ea typeface="Cambria Math" panose="02040503050406030204" pitchFamily="18" charset="0"/>
                              </a:rPr>
                              <m:t>𝜈</m:t>
                            </m:r>
                            <m:r>
                              <a:rPr lang="en-US" altLang="zh-CN" sz="1200" b="0" i="1" smtClean="0">
                                <a:latin typeface="Cambria Math" panose="02040503050406030204" pitchFamily="18" charset="0"/>
                                <a:ea typeface="Cambria Math" panose="02040503050406030204" pitchFamily="18" charset="0"/>
                              </a:rPr>
                              <m:t>=6×</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−3</m:t>
                                </m:r>
                              </m:sup>
                            </m:sSup>
                            <m:r>
                              <a:rPr lang="en-US" altLang="zh-CN" sz="1200" b="0" i="1" smtClean="0">
                                <a:latin typeface="Cambria Math" panose="02040503050406030204" pitchFamily="18" charset="0"/>
                                <a:ea typeface="Cambria Math" panose="02040503050406030204" pitchFamily="18" charset="0"/>
                              </a:rPr>
                              <m:t>@100</m:t>
                            </m:r>
                            <m:r>
                              <a:rPr lang="en-US" altLang="zh-CN" sz="1200" b="0" i="1" smtClean="0">
                                <a:latin typeface="Cambria Math" panose="02040503050406030204" pitchFamily="18" charset="0"/>
                                <a:ea typeface="Cambria Math" panose="02040503050406030204" pitchFamily="18" charset="0"/>
                              </a:rPr>
                              <m:t>𝐻𝑧</m:t>
                            </m:r>
                          </m:oMath>
                        </m:oMathPara>
                      </a14:m>
                      <a:endParaRPr lang="en-US" altLang="zh-CN" sz="1200" dirty="0"/>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=2.83</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3</m:t>
                                </m:r>
                              </m:sup>
                            </m:sSup>
                            <m:r>
                              <a:rPr lang="en-US" altLang="zh-CN" sz="1200" b="0" i="1" smtClean="0">
                                <a:latin typeface="Cambria Math" panose="02040503050406030204" pitchFamily="18" charset="0"/>
                                <a:ea typeface="Cambria Math" panose="02040503050406030204" pitchFamily="18" charset="0"/>
                              </a:rPr>
                              <m:t> </m:t>
                            </m:r>
                            <m:r>
                              <a:rPr lang="en-US" altLang="zh-CN" sz="1200" b="0" i="1" smtClean="0">
                                <a:latin typeface="Cambria Math" panose="02040503050406030204" pitchFamily="18" charset="0"/>
                                <a:ea typeface="Cambria Math" panose="02040503050406030204" pitchFamily="18" charset="0"/>
                              </a:rPr>
                              <m:t>𝑝𝑒𝑟</m:t>
                            </m:r>
                            <m:r>
                              <a:rPr lang="en-US" altLang="zh-CN" sz="1200" b="0" i="1" smtClean="0">
                                <a:latin typeface="Cambria Math" panose="02040503050406030204" pitchFamily="18" charset="0"/>
                                <a:ea typeface="Cambria Math" panose="02040503050406030204" pitchFamily="18" charset="0"/>
                              </a:rPr>
                              <m:t> </m:t>
                            </m:r>
                            <m:r>
                              <a:rPr lang="en-US" altLang="zh-CN" sz="1200" b="0" i="1" smtClean="0">
                                <a:latin typeface="Cambria Math" panose="02040503050406030204" pitchFamily="18" charset="0"/>
                                <a:ea typeface="Cambria Math" panose="02040503050406030204" pitchFamily="18" charset="0"/>
                              </a:rPr>
                              <m:t>𝑚𝑠</m:t>
                            </m:r>
                            <m:r>
                              <a:rPr lang="en-US" altLang="zh-CN" sz="1200" b="0" i="1" smtClean="0">
                                <a:latin typeface="Cambria Math" panose="02040503050406030204" pitchFamily="18" charset="0"/>
                                <a:ea typeface="Cambria Math" panose="02040503050406030204" pitchFamily="18" charset="0"/>
                              </a:rPr>
                              <m:t>→</m:t>
                            </m:r>
                            <m:r>
                              <a:rPr lang="zh-CN" altLang="en-US" sz="1200" i="1">
                                <a:latin typeface="Cambria Math" panose="02040503050406030204" pitchFamily="18" charset="0"/>
                                <a:ea typeface="Cambria Math" panose="02040503050406030204" pitchFamily="18" charset="0"/>
                              </a:rPr>
                              <m:t>𝜈</m:t>
                            </m:r>
                            <m:r>
                              <a:rPr lang="en-US" altLang="zh-CN" sz="1200" b="0" i="1" smtClean="0">
                                <a:latin typeface="Cambria Math" panose="02040503050406030204" pitchFamily="18" charset="0"/>
                                <a:ea typeface="Cambria Math" panose="02040503050406030204" pitchFamily="18" charset="0"/>
                              </a:rPr>
                              <m:t>=1.9</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−2</m:t>
                                </m:r>
                              </m:sup>
                            </m:sSup>
                            <m:r>
                              <a:rPr lang="en-US" altLang="zh-CN" sz="1200" b="0" i="1" smtClean="0">
                                <a:latin typeface="Cambria Math" panose="02040503050406030204" pitchFamily="18" charset="0"/>
                                <a:ea typeface="Cambria Math" panose="02040503050406030204" pitchFamily="18" charset="0"/>
                              </a:rPr>
                              <m:t>@1</m:t>
                            </m:r>
                            <m:r>
                              <a:rPr lang="en-US" altLang="zh-CN" sz="1200" b="0" i="1" smtClean="0">
                                <a:latin typeface="Cambria Math" panose="02040503050406030204" pitchFamily="18" charset="0"/>
                                <a:ea typeface="Cambria Math" panose="02040503050406030204" pitchFamily="18" charset="0"/>
                              </a:rPr>
                              <m:t>𝑘𝐻𝑧</m:t>
                            </m:r>
                          </m:oMath>
                        </m:oMathPara>
                      </a14:m>
                      <a:endParaRPr lang="en-US" altLang="zh-CN" sz="1200" dirty="0"/>
                    </a:p>
                  </p:txBody>
                </p:sp>
              </mc:Choice>
              <mc:Fallback xmlns="">
                <p:sp>
                  <p:nvSpPr>
                    <p:cNvPr id="18" name="文本框 17">
                      <a:extLst>
                        <a:ext uri="{FF2B5EF4-FFF2-40B4-BE49-F238E27FC236}">
                          <a16:creationId xmlns:a16="http://schemas.microsoft.com/office/drawing/2014/main" id="{E74FE8FF-6FA7-2681-C659-D0044B72D7AC}"/>
                        </a:ext>
                      </a:extLst>
                    </p:cNvPr>
                    <p:cNvSpPr txBox="1">
                      <a:spLocks noRot="1" noChangeAspect="1" noMove="1" noResize="1" noEditPoints="1" noAdjustHandles="1" noChangeArrowheads="1" noChangeShapeType="1" noTextEdit="1"/>
                    </p:cNvSpPr>
                    <p:nvPr/>
                  </p:nvSpPr>
                  <p:spPr>
                    <a:xfrm>
                      <a:off x="7909815" y="4361081"/>
                      <a:ext cx="3642759" cy="833113"/>
                    </a:xfrm>
                    <a:prstGeom prst="rect">
                      <a:avLst/>
                    </a:prstGeom>
                    <a:blipFill>
                      <a:blip r:embed="rId7"/>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7D4C7DF3-00F7-427F-6BF1-5DC7BC729606}"/>
                      </a:ext>
                    </a:extLst>
                  </p:cNvPr>
                  <p:cNvSpPr txBox="1"/>
                  <p:nvPr/>
                </p:nvSpPr>
                <p:spPr>
                  <a:xfrm>
                    <a:off x="7801556" y="3681155"/>
                    <a:ext cx="2330125" cy="3781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𝑓</m:t>
                          </m:r>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𝑁</m:t>
                                  </m:r>
                                </m:e>
                                <m:sub>
                                  <m:r>
                                    <a:rPr lang="en-US" altLang="zh-CN" sz="1200" b="0" i="1" smtClean="0">
                                      <a:latin typeface="Cambria Math" panose="02040503050406030204" pitchFamily="18" charset="0"/>
                                    </a:rPr>
                                    <m:t>𝑙𝑜𝑠𝑠</m:t>
                                  </m:r>
                                </m:sub>
                              </m:sSub>
                            </m:num>
                            <m:den>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𝑁</m:t>
                                  </m:r>
                                </m:e>
                                <m:sub>
                                  <m:r>
                                    <a:rPr lang="en-US" altLang="zh-CN" sz="1200" b="0" i="1" smtClean="0">
                                      <a:latin typeface="Cambria Math" panose="02040503050406030204" pitchFamily="18" charset="0"/>
                                    </a:rPr>
                                    <m:t>𝑡𝑜𝑡𝑎𝑙</m:t>
                                  </m:r>
                                </m:sub>
                              </m:sSub>
                            </m:den>
                          </m:f>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r>
                                <a:rPr lang="en-US" altLang="zh-CN" sz="1200" b="0" i="1" smtClean="0">
                                  <a:latin typeface="Cambria Math" panose="02040503050406030204" pitchFamily="18" charset="0"/>
                                </a:rPr>
                                <m:t>177</m:t>
                              </m:r>
                            </m:num>
                            <m:den>
                              <m:r>
                                <a:rPr lang="en-US" altLang="zh-CN" sz="1200" b="0" i="1" smtClean="0">
                                  <a:latin typeface="Cambria Math" panose="02040503050406030204" pitchFamily="18" charset="0"/>
                                </a:rPr>
                                <m:t>2</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5</m:t>
                                  </m:r>
                                </m:sup>
                              </m:sSup>
                            </m:den>
                          </m:f>
                          <m:r>
                            <a:rPr lang="en-US" altLang="zh-CN" sz="1200" b="0" i="1" smtClean="0">
                              <a:latin typeface="Cambria Math" panose="02040503050406030204" pitchFamily="18" charset="0"/>
                            </a:rPr>
                            <m:t>=8.9</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−4</m:t>
                              </m:r>
                            </m:sup>
                          </m:sSup>
                        </m:oMath>
                      </m:oMathPara>
                    </a14:m>
                    <a:endParaRPr lang="zh-CN" altLang="en-US" sz="1200" dirty="0"/>
                  </a:p>
                </p:txBody>
              </p:sp>
            </mc:Choice>
            <mc:Fallback xmlns="">
              <p:sp>
                <p:nvSpPr>
                  <p:cNvPr id="24" name="文本框 23">
                    <a:extLst>
                      <a:ext uri="{FF2B5EF4-FFF2-40B4-BE49-F238E27FC236}">
                        <a16:creationId xmlns:a16="http://schemas.microsoft.com/office/drawing/2014/main" id="{7D4C7DF3-00F7-427F-6BF1-5DC7BC729606}"/>
                      </a:ext>
                    </a:extLst>
                  </p:cNvPr>
                  <p:cNvSpPr txBox="1">
                    <a:spLocks noRot="1" noChangeAspect="1" noMove="1" noResize="1" noEditPoints="1" noAdjustHandles="1" noChangeArrowheads="1" noChangeShapeType="1" noTextEdit="1"/>
                  </p:cNvSpPr>
                  <p:nvPr/>
                </p:nvSpPr>
                <p:spPr>
                  <a:xfrm>
                    <a:off x="7801556" y="3681155"/>
                    <a:ext cx="2330125" cy="378117"/>
                  </a:xfrm>
                  <a:prstGeom prst="rect">
                    <a:avLst/>
                  </a:prstGeom>
                  <a:blipFill>
                    <a:blip r:embed="rId8"/>
                    <a:stretch>
                      <a:fillRect l="-1832" t="-3226" b="-8065"/>
                    </a:stretch>
                  </a:blipFill>
                </p:spPr>
                <p:txBody>
                  <a:bodyPr/>
                  <a:lstStyle/>
                  <a:p>
                    <a:r>
                      <a:rPr lang="zh-CN" altLang="en-US">
                        <a:noFill/>
                      </a:rPr>
                      <a:t> </a:t>
                    </a:r>
                  </a:p>
                </p:txBody>
              </p:sp>
            </mc:Fallback>
          </mc:AlternateContent>
        </p:grpSp>
        <p:sp>
          <p:nvSpPr>
            <p:cNvPr id="37" name="矩形 36">
              <a:extLst>
                <a:ext uri="{FF2B5EF4-FFF2-40B4-BE49-F238E27FC236}">
                  <a16:creationId xmlns:a16="http://schemas.microsoft.com/office/drawing/2014/main" id="{A31B583A-CC3A-B8CF-2E8C-5CC1524C831B}"/>
                </a:ext>
              </a:extLst>
            </p:cNvPr>
            <p:cNvSpPr/>
            <p:nvPr/>
          </p:nvSpPr>
          <p:spPr>
            <a:xfrm>
              <a:off x="7684942" y="4038180"/>
              <a:ext cx="3746380" cy="1764967"/>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箭头连接符 38">
            <a:extLst>
              <a:ext uri="{FF2B5EF4-FFF2-40B4-BE49-F238E27FC236}">
                <a16:creationId xmlns:a16="http://schemas.microsoft.com/office/drawing/2014/main" id="{90ECE2A8-F7BA-4517-7D14-E0C9BD0747FC}"/>
              </a:ext>
            </a:extLst>
          </p:cNvPr>
          <p:cNvCxnSpPr>
            <a:cxnSpLocks/>
          </p:cNvCxnSpPr>
          <p:nvPr/>
        </p:nvCxnSpPr>
        <p:spPr>
          <a:xfrm flipV="1">
            <a:off x="6841002" y="2611458"/>
            <a:ext cx="654962" cy="15848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2EC3D948-F1F6-6EE5-9154-E39E114F4176}"/>
              </a:ext>
            </a:extLst>
          </p:cNvPr>
          <p:cNvCxnSpPr>
            <a:cxnSpLocks/>
          </p:cNvCxnSpPr>
          <p:nvPr/>
        </p:nvCxnSpPr>
        <p:spPr>
          <a:xfrm flipH="1">
            <a:off x="5669280" y="4172456"/>
            <a:ext cx="1167210" cy="5155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1" name="文本框 60">
                <a:extLst>
                  <a:ext uri="{FF2B5EF4-FFF2-40B4-BE49-F238E27FC236}">
                    <a16:creationId xmlns:a16="http://schemas.microsoft.com/office/drawing/2014/main" id="{D0073BA7-84B7-D302-47B5-C079FF43FF83}"/>
                  </a:ext>
                </a:extLst>
              </p:cNvPr>
              <p:cNvSpPr txBox="1"/>
              <p:nvPr/>
            </p:nvSpPr>
            <p:spPr>
              <a:xfrm>
                <a:off x="7353632" y="2955879"/>
                <a:ext cx="3935357" cy="3539430"/>
              </a:xfrm>
              <a:prstGeom prst="rect">
                <a:avLst/>
              </a:prstGeom>
              <a:noFill/>
            </p:spPr>
            <p:txBody>
              <a:bodyPr wrap="square">
                <a:spAutoFit/>
              </a:bodyPr>
              <a:lstStyle/>
              <a:p>
                <a:pPr marL="285750" indent="-285750" algn="just">
                  <a:buFont typeface="Arial" panose="020B0604020202020204" pitchFamily="34" charset="0"/>
                  <a:buChar char="•"/>
                </a:pPr>
                <a:r>
                  <a:rPr lang="en-US" altLang="zh-CN" sz="1400" dirty="0">
                    <a:latin typeface="Times" panose="02020603050405020304" pitchFamily="18" charset="0"/>
                    <a:cs typeface="Times" panose="02020603050405020304" pitchFamily="18" charset="0"/>
                  </a:rPr>
                  <a:t>By analyzing the distribution of particle loss, if the detector is 20cm long and 5cm high, and symmetrical about Y=0. </a:t>
                </a:r>
                <a:r>
                  <a:rPr lang="en-US" altLang="zh-CN" sz="1400" u="sng" dirty="0">
                    <a:solidFill>
                      <a:schemeClr val="tx1"/>
                    </a:solidFill>
                    <a:latin typeface="Times" panose="02020603050405020304" pitchFamily="18" charset="0"/>
                    <a:cs typeface="Times" panose="02020603050405020304" pitchFamily="18" charset="0"/>
                  </a:rPr>
                  <a:t>Maybe the 10m downstream of the IP (first 3.8m of the BDMV01IRD) is the best place for detector</a:t>
                </a:r>
                <a:r>
                  <a:rPr lang="en-US" altLang="zh-CN" sz="1400" u="sng" dirty="0">
                    <a:latin typeface="Times" panose="02020603050405020304" pitchFamily="18" charset="0"/>
                    <a:cs typeface="Times" panose="02020603050405020304" pitchFamily="18" charset="0"/>
                  </a:rPr>
                  <a:t>. </a:t>
                </a:r>
                <a:r>
                  <a:rPr lang="en-US" altLang="zh-CN" sz="1400" dirty="0">
                    <a:latin typeface="Times" panose="02020603050405020304" pitchFamily="18" charset="0"/>
                    <a:cs typeface="Times" panose="02020603050405020304" pitchFamily="18" charset="0"/>
                  </a:rPr>
                  <a:t>The fraction of loss particles here is</a:t>
                </a:r>
                <a14:m>
                  <m:oMath xmlns:m="http://schemas.openxmlformats.org/officeDocument/2006/math">
                    <m:r>
                      <a:rPr lang="en-US" altLang="zh-CN" sz="1400" b="0" i="0" u="sng" smtClean="0">
                        <a:latin typeface="Cambria Math" panose="02040503050406030204" pitchFamily="18" charset="0"/>
                      </a:rPr>
                      <m:t> </m:t>
                    </m:r>
                    <m:r>
                      <a:rPr lang="en-US" altLang="zh-CN" sz="1400" i="1" u="sng">
                        <a:latin typeface="Cambria Math" panose="02040503050406030204" pitchFamily="18" charset="0"/>
                      </a:rPr>
                      <m:t>9</m:t>
                    </m:r>
                    <m:r>
                      <a:rPr lang="en-US" altLang="zh-CN" sz="1400" i="1" u="sng">
                        <a:latin typeface="Cambria Math" panose="02040503050406030204" pitchFamily="18" charset="0"/>
                        <a:ea typeface="Cambria Math" panose="02040503050406030204" pitchFamily="18" charset="0"/>
                      </a:rPr>
                      <m:t>×</m:t>
                    </m:r>
                    <m:sSup>
                      <m:sSupPr>
                        <m:ctrlPr>
                          <a:rPr lang="en-US" altLang="zh-CN" sz="1400" i="1" u="sng">
                            <a:latin typeface="Cambria Math" panose="02040503050406030204" pitchFamily="18" charset="0"/>
                            <a:ea typeface="Cambria Math" panose="02040503050406030204" pitchFamily="18" charset="0"/>
                          </a:rPr>
                        </m:ctrlPr>
                      </m:sSupPr>
                      <m:e>
                        <m:r>
                          <a:rPr lang="en-US" altLang="zh-CN" sz="1400" i="1" u="sng">
                            <a:latin typeface="Cambria Math" panose="02040503050406030204" pitchFamily="18" charset="0"/>
                            <a:ea typeface="Cambria Math" panose="02040503050406030204" pitchFamily="18" charset="0"/>
                          </a:rPr>
                          <m:t>10</m:t>
                        </m:r>
                      </m:e>
                      <m:sup>
                        <m:r>
                          <a:rPr lang="en-US" altLang="zh-CN" sz="1400" i="1" u="sng">
                            <a:latin typeface="Cambria Math" panose="02040503050406030204" pitchFamily="18" charset="0"/>
                            <a:ea typeface="Cambria Math" panose="02040503050406030204" pitchFamily="18" charset="0"/>
                          </a:rPr>
                          <m:t>−4</m:t>
                        </m:r>
                      </m:sup>
                    </m:sSup>
                  </m:oMath>
                </a14:m>
                <a:r>
                  <a:rPr lang="en-US" altLang="zh-CN" sz="1400" dirty="0">
                    <a:latin typeface="Times" panose="02020603050405020304" pitchFamily="18" charset="0"/>
                    <a:cs typeface="Times" panose="02020603050405020304" pitchFamily="18" charset="0"/>
                  </a:rPr>
                  <a:t>, the precise could reach 2% at 1kHz. </a:t>
                </a:r>
                <a:endParaRPr lang="en-US" altLang="zh-CN" sz="1400" u="sng" dirty="0">
                  <a:latin typeface="Times" panose="02020603050405020304" pitchFamily="18" charset="0"/>
                  <a:cs typeface="Times" panose="02020603050405020304" pitchFamily="18" charset="0"/>
                </a:endParaRPr>
              </a:p>
              <a:p>
                <a:pPr marL="285750" indent="-285750" algn="just">
                  <a:buFont typeface="Arial" panose="020B0604020202020204" pitchFamily="34" charset="0"/>
                  <a:buChar char="•"/>
                </a:pPr>
                <a:endParaRPr lang="en-US" altLang="zh-CN" sz="1400" u="sng" dirty="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altLang="zh-CN" sz="1400" u="sng" dirty="0">
                    <a:solidFill>
                      <a:schemeClr val="tx1"/>
                    </a:solidFill>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And this area is the least affected by beam-beam deflection angle, the sum of lost particles on both sides has a very little change. </a:t>
                </a:r>
                <a:r>
                  <a:rPr lang="en-US" altLang="zh-CN" sz="1400" dirty="0">
                    <a:solidFill>
                      <a:schemeClr val="accent5">
                        <a:lumMod val="50000"/>
                      </a:schemeClr>
                    </a:solidFill>
                    <a:latin typeface="Times New Roman" panose="02020603050405020304" pitchFamily="18" charset="0"/>
                    <a:cs typeface="Times New Roman" panose="02020603050405020304" pitchFamily="18" charset="0"/>
                  </a:rPr>
                  <a:t>But the distribution is no longer be symmetrical. </a:t>
                </a:r>
                <a:r>
                  <a:rPr lang="en-US" altLang="zh-CN" sz="1400" dirty="0">
                    <a:solidFill>
                      <a:schemeClr val="accent6">
                        <a:lumMod val="50000"/>
                      </a:schemeClr>
                    </a:solidFill>
                    <a:latin typeface="Times New Roman" panose="02020603050405020304" pitchFamily="18" charset="0"/>
                    <a:cs typeface="Times New Roman" panose="02020603050405020304" pitchFamily="18" charset="0"/>
                  </a:rPr>
                  <a:t>Therefore, we should put two detectors at both the left and right sides, and then sum them to eliminate the influence of deflect angle on the measurement results.</a:t>
                </a:r>
                <a:endParaRPr lang="zh-CN" altLang="en-US" sz="1400" dirty="0">
                  <a:solidFill>
                    <a:schemeClr val="accent6">
                      <a:lumMod val="50000"/>
                    </a:schemeClr>
                  </a:solidFill>
                  <a:latin typeface="Times New Roman" panose="02020603050405020304" pitchFamily="18" charset="0"/>
                  <a:cs typeface="Times New Roman" panose="02020603050405020304" pitchFamily="18" charset="0"/>
                </a:endParaRPr>
              </a:p>
            </p:txBody>
          </p:sp>
        </mc:Choice>
        <mc:Fallback>
          <p:sp>
            <p:nvSpPr>
              <p:cNvPr id="61" name="文本框 60">
                <a:extLst>
                  <a:ext uri="{FF2B5EF4-FFF2-40B4-BE49-F238E27FC236}">
                    <a16:creationId xmlns:a16="http://schemas.microsoft.com/office/drawing/2014/main" id="{D0073BA7-84B7-D302-47B5-C079FF43FF83}"/>
                  </a:ext>
                </a:extLst>
              </p:cNvPr>
              <p:cNvSpPr txBox="1">
                <a:spLocks noRot="1" noChangeAspect="1" noMove="1" noResize="1" noEditPoints="1" noAdjustHandles="1" noChangeArrowheads="1" noChangeShapeType="1" noTextEdit="1"/>
              </p:cNvSpPr>
              <p:nvPr/>
            </p:nvSpPr>
            <p:spPr>
              <a:xfrm>
                <a:off x="7353632" y="2955879"/>
                <a:ext cx="3935357" cy="3539430"/>
              </a:xfrm>
              <a:prstGeom prst="rect">
                <a:avLst/>
              </a:prstGeom>
              <a:blipFill>
                <a:blip r:embed="rId9"/>
                <a:stretch>
                  <a:fillRect l="-155" t="-344" r="-310" b="-68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31002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表格 2">
                <a:extLst>
                  <a:ext uri="{FF2B5EF4-FFF2-40B4-BE49-F238E27FC236}">
                    <a16:creationId xmlns:a16="http://schemas.microsoft.com/office/drawing/2014/main" id="{3E9A268A-DA6D-5F46-F0B1-A2B5BB3710DE}"/>
                  </a:ext>
                </a:extLst>
              </p:cNvPr>
              <p:cNvGraphicFramePr>
                <a:graphicFrameLocks noGrp="1"/>
              </p:cNvGraphicFramePr>
              <p:nvPr>
                <p:extLst>
                  <p:ext uri="{D42A27DB-BD31-4B8C-83A1-F6EECF244321}">
                    <p14:modId xmlns:p14="http://schemas.microsoft.com/office/powerpoint/2010/main" val="1051717803"/>
                  </p:ext>
                </p:extLst>
              </p:nvPr>
            </p:nvGraphicFramePr>
            <p:xfrm>
              <a:off x="1299838" y="826727"/>
              <a:ext cx="8575682" cy="3035273"/>
            </p:xfrm>
            <a:graphic>
              <a:graphicData uri="http://schemas.openxmlformats.org/drawingml/2006/table">
                <a:tbl>
                  <a:tblPr firstRow="1" bandRow="1">
                    <a:tableStyleId>{5940675A-B579-460E-94D1-54222C63F5DA}</a:tableStyleId>
                  </a:tblPr>
                  <a:tblGrid>
                    <a:gridCol w="2206514">
                      <a:extLst>
                        <a:ext uri="{9D8B030D-6E8A-4147-A177-3AD203B41FA5}">
                          <a16:colId xmlns:a16="http://schemas.microsoft.com/office/drawing/2014/main" val="1021840552"/>
                        </a:ext>
                      </a:extLst>
                    </a:gridCol>
                    <a:gridCol w="937260">
                      <a:extLst>
                        <a:ext uri="{9D8B030D-6E8A-4147-A177-3AD203B41FA5}">
                          <a16:colId xmlns:a16="http://schemas.microsoft.com/office/drawing/2014/main" val="510564697"/>
                        </a:ext>
                      </a:extLst>
                    </a:gridCol>
                    <a:gridCol w="880110">
                      <a:extLst>
                        <a:ext uri="{9D8B030D-6E8A-4147-A177-3AD203B41FA5}">
                          <a16:colId xmlns:a16="http://schemas.microsoft.com/office/drawing/2014/main" val="1357258185"/>
                        </a:ext>
                      </a:extLst>
                    </a:gridCol>
                    <a:gridCol w="1097280">
                      <a:extLst>
                        <a:ext uri="{9D8B030D-6E8A-4147-A177-3AD203B41FA5}">
                          <a16:colId xmlns:a16="http://schemas.microsoft.com/office/drawing/2014/main" val="514063572"/>
                        </a:ext>
                      </a:extLst>
                    </a:gridCol>
                    <a:gridCol w="1257300">
                      <a:extLst>
                        <a:ext uri="{9D8B030D-6E8A-4147-A177-3AD203B41FA5}">
                          <a16:colId xmlns:a16="http://schemas.microsoft.com/office/drawing/2014/main" val="4261168048"/>
                        </a:ext>
                      </a:extLst>
                    </a:gridCol>
                    <a:gridCol w="1017270">
                      <a:extLst>
                        <a:ext uri="{9D8B030D-6E8A-4147-A177-3AD203B41FA5}">
                          <a16:colId xmlns:a16="http://schemas.microsoft.com/office/drawing/2014/main" val="796904569"/>
                        </a:ext>
                      </a:extLst>
                    </a:gridCol>
                    <a:gridCol w="1179948">
                      <a:extLst>
                        <a:ext uri="{9D8B030D-6E8A-4147-A177-3AD203B41FA5}">
                          <a16:colId xmlns:a16="http://schemas.microsoft.com/office/drawing/2014/main" val="282349585"/>
                        </a:ext>
                      </a:extLst>
                    </a:gridCol>
                  </a:tblGrid>
                  <a:tr h="546253">
                    <a:tc>
                      <a:txBody>
                        <a:bodyPr/>
                        <a:lstStyle/>
                        <a:p>
                          <a:pPr algn="l"/>
                          <a:r>
                            <a:rPr lang="en-US" altLang="zh-CN" sz="1600" b="1" dirty="0">
                              <a:latin typeface="Times New Roman" panose="02020603050405020304" pitchFamily="18" charset="0"/>
                              <a:cs typeface="Times New Roman" panose="02020603050405020304" pitchFamily="18" charset="0"/>
                            </a:rPr>
                            <a:t>Background source</a:t>
                          </a:r>
                          <a:endParaRPr lang="zh-CN" altLang="en-US"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600" b="1" dirty="0">
                              <a:latin typeface="Times New Roman" panose="02020603050405020304" pitchFamily="18" charset="0"/>
                              <a:cs typeface="Times New Roman" panose="02020603050405020304" pitchFamily="18" charset="0"/>
                            </a:rPr>
                            <a:t>lifetime</a:t>
                          </a:r>
                          <a:endParaRPr lang="zh-CN" altLang="en-US"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600" b="1" dirty="0">
                              <a:latin typeface="Times New Roman" panose="02020603050405020304" pitchFamily="18" charset="0"/>
                              <a:cs typeface="Times New Roman" panose="02020603050405020304" pitchFamily="18" charset="0"/>
                            </a:rPr>
                            <a:t>events</a:t>
                          </a:r>
                          <a:endParaRPr lang="zh-CN" altLang="en-US"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b="1" dirty="0">
                              <a:latin typeface="Times New Roman" panose="02020603050405020304" pitchFamily="18" charset="0"/>
                              <a:cs typeface="Times New Roman" panose="02020603050405020304" pitchFamily="18" charset="0"/>
                            </a:rPr>
                            <a:t>Lost on </a:t>
                          </a:r>
                          <a:r>
                            <a:rPr lang="en-US" altLang="zh-CN" sz="1200" b="1" dirty="0">
                              <a:latin typeface="Times New Roman" panose="02020603050405020304" pitchFamily="18" charset="0"/>
                              <a:cs typeface="Times New Roman" panose="02020603050405020304" pitchFamily="18" charset="0"/>
                            </a:rPr>
                            <a:t>BDMV01IRD</a:t>
                          </a:r>
                          <a:endParaRPr lang="zh-CN" altLang="en-US" sz="12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b="1" dirty="0">
                              <a:latin typeface="Times New Roman" panose="02020603050405020304" pitchFamily="18" charset="0"/>
                              <a:cs typeface="Times New Roman" panose="02020603050405020304" pitchFamily="18" charset="0"/>
                            </a:rPr>
                            <a:t>Nloss/</a:t>
                          </a:r>
                          <a:r>
                            <a:rPr lang="en-US" altLang="zh-CN" sz="1400" b="1" dirty="0" err="1">
                              <a:latin typeface="Times New Roman" panose="02020603050405020304" pitchFamily="18" charset="0"/>
                              <a:cs typeface="Times New Roman" panose="02020603050405020304" pitchFamily="18" charset="0"/>
                            </a:rPr>
                            <a:t>Nevents</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b="1" dirty="0">
                              <a:latin typeface="Times New Roman" panose="02020603050405020304" pitchFamily="18" charset="0"/>
                              <a:cs typeface="Times New Roman" panose="02020603050405020304" pitchFamily="18" charset="0"/>
                            </a:rPr>
                            <a:t>Nloss /s</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dirty="0" err="1">
                              <a:latin typeface="Times New Roman" panose="02020603050405020304" pitchFamily="18" charset="0"/>
                              <a:cs typeface="Times New Roman" panose="02020603050405020304" pitchFamily="18" charset="0"/>
                            </a:rPr>
                            <a:t>NlossBDM</a:t>
                          </a:r>
                          <a:r>
                            <a:rPr lang="en-US" altLang="zh-CN" sz="1400" b="1" dirty="0">
                              <a:latin typeface="Times New Roman" panose="02020603050405020304" pitchFamily="18" charset="0"/>
                              <a:cs typeface="Times New Roman" panose="02020603050405020304" pitchFamily="18" charset="0"/>
                            </a:rPr>
                            <a:t> /s</a:t>
                          </a:r>
                          <a:endParaRPr lang="zh-CN" altLang="en-US" sz="14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788454398"/>
                      </a:ext>
                    </a:extLst>
                  </a:tr>
                  <a:tr h="497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solidFill>
                                <a:schemeClr val="accent6">
                                  <a:lumMod val="50000"/>
                                </a:schemeClr>
                              </a:solidFill>
                              <a:latin typeface="Times New Roman" panose="02020603050405020304" pitchFamily="18" charset="0"/>
                              <a:cs typeface="Times New Roman" panose="02020603050405020304" pitchFamily="18" charset="0"/>
                            </a:rPr>
                            <a:t>Bhabha at zero</a:t>
                          </a:r>
                          <a:endParaRPr lang="zh-CN" altLang="en-US" sz="1400" b="1"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solidFill>
                                <a:schemeClr val="accent6">
                                  <a:lumMod val="50000"/>
                                </a:schemeClr>
                              </a:solidFill>
                              <a:latin typeface="Times New Roman" panose="02020603050405020304" pitchFamily="18" charset="0"/>
                              <a:cs typeface="Times New Roman" panose="02020603050405020304" pitchFamily="18" charset="0"/>
                            </a:rPr>
                            <a:t>40 [min]</a:t>
                          </a:r>
                          <a:endParaRPr lang="zh-CN" altLang="en-US" sz="1200"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solidFill>
                                <a:schemeClr val="accent6">
                                  <a:lumMod val="50000"/>
                                </a:schemeClr>
                              </a:solidFill>
                              <a:latin typeface="Times New Roman" panose="02020603050405020304" pitchFamily="18" charset="0"/>
                              <a:cs typeface="Times New Roman" panose="02020603050405020304" pitchFamily="18" charset="0"/>
                            </a:rPr>
                            <a:t>200000</a:t>
                          </a:r>
                          <a:endParaRPr lang="zh-CN" altLang="en-US" sz="1200"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solidFill>
                                <a:schemeClr val="accent6">
                                  <a:lumMod val="50000"/>
                                </a:schemeClr>
                              </a:solidFill>
                              <a:latin typeface="Times New Roman" panose="02020603050405020304" pitchFamily="18" charset="0"/>
                              <a:cs typeface="Times New Roman" panose="02020603050405020304" pitchFamily="18" charset="0"/>
                            </a:rPr>
                            <a:t>17053</a:t>
                          </a:r>
                          <a:endParaRPr lang="zh-CN" altLang="en-US" sz="1200"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solidFill>
                                      <a:schemeClr val="accent6">
                                        <a:lumMod val="50000"/>
                                      </a:schemeClr>
                                    </a:solidFill>
                                    <a:latin typeface="Cambria Math" panose="02040503050406030204" pitchFamily="18" charset="0"/>
                                  </a:rPr>
                                  <m:t>8.5×</m:t>
                                </m:r>
                                <m:sSup>
                                  <m:sSupPr>
                                    <m:ctrlPr>
                                      <a:rPr lang="en-US" altLang="zh-CN" sz="1200" b="0" i="1" smtClean="0">
                                        <a:solidFill>
                                          <a:schemeClr val="accent6">
                                            <a:lumMod val="50000"/>
                                          </a:schemeClr>
                                        </a:solidFill>
                                        <a:latin typeface="Cambria Math" panose="02040503050406030204" pitchFamily="18" charset="0"/>
                                      </a:rPr>
                                    </m:ctrlPr>
                                  </m:sSupPr>
                                  <m:e>
                                    <m:r>
                                      <a:rPr lang="en-US" altLang="zh-CN" sz="1200" b="0" smtClean="0">
                                        <a:solidFill>
                                          <a:schemeClr val="accent6">
                                            <a:lumMod val="50000"/>
                                          </a:schemeClr>
                                        </a:solidFill>
                                        <a:latin typeface="Cambria Math" panose="02040503050406030204" pitchFamily="18" charset="0"/>
                                      </a:rPr>
                                      <m:t>10</m:t>
                                    </m:r>
                                  </m:e>
                                  <m:sup>
                                    <m:r>
                                      <a:rPr lang="en-US" altLang="zh-CN" sz="1200" b="0" smtClean="0">
                                        <a:solidFill>
                                          <a:schemeClr val="accent6">
                                            <a:lumMod val="50000"/>
                                          </a:schemeClr>
                                        </a:solidFill>
                                        <a:latin typeface="Cambria Math" panose="02040503050406030204" pitchFamily="18" charset="0"/>
                                      </a:rPr>
                                      <m:t>−2</m:t>
                                    </m:r>
                                  </m:sup>
                                </m:sSup>
                              </m:oMath>
                            </m:oMathPara>
                          </a14:m>
                          <a:endParaRPr lang="zh-CN" altLang="en-US" sz="1200"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solidFill>
                                      <a:schemeClr val="accent6">
                                        <a:lumMod val="50000"/>
                                      </a:schemeClr>
                                    </a:solidFill>
                                    <a:latin typeface="Cambria Math" panose="02040503050406030204" pitchFamily="18" charset="0"/>
                                  </a:rPr>
                                  <m:t>1.45×</m:t>
                                </m:r>
                                <m:sSup>
                                  <m:sSupPr>
                                    <m:ctrlPr>
                                      <a:rPr lang="en-US" altLang="zh-CN" sz="1200" b="0" i="1" smtClean="0">
                                        <a:solidFill>
                                          <a:schemeClr val="accent6">
                                            <a:lumMod val="50000"/>
                                          </a:schemeClr>
                                        </a:solidFill>
                                        <a:latin typeface="Cambria Math" panose="02040503050406030204" pitchFamily="18" charset="0"/>
                                      </a:rPr>
                                    </m:ctrlPr>
                                  </m:sSupPr>
                                  <m:e>
                                    <m:r>
                                      <a:rPr lang="en-US" altLang="zh-CN" sz="1200" b="0" smtClean="0">
                                        <a:solidFill>
                                          <a:schemeClr val="accent6">
                                            <a:lumMod val="50000"/>
                                          </a:schemeClr>
                                        </a:solidFill>
                                        <a:latin typeface="Cambria Math" panose="02040503050406030204" pitchFamily="18" charset="0"/>
                                      </a:rPr>
                                      <m:t>10</m:t>
                                    </m:r>
                                  </m:e>
                                  <m:sup>
                                    <m:r>
                                      <a:rPr lang="en-US" altLang="zh-CN" sz="1200" b="0" smtClean="0">
                                        <a:solidFill>
                                          <a:schemeClr val="accent6">
                                            <a:lumMod val="50000"/>
                                          </a:schemeClr>
                                        </a:solidFill>
                                        <a:latin typeface="Cambria Math" panose="02040503050406030204" pitchFamily="18" charset="0"/>
                                      </a:rPr>
                                      <m:t>10</m:t>
                                    </m:r>
                                  </m:sup>
                                </m:sSup>
                              </m:oMath>
                            </m:oMathPara>
                          </a14:m>
                          <a:endParaRPr lang="zh-CN" altLang="en-US" sz="1200"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1" smtClean="0">
                                    <a:solidFill>
                                      <a:schemeClr val="accent6">
                                        <a:lumMod val="50000"/>
                                      </a:schemeClr>
                                    </a:solidFill>
                                    <a:latin typeface="Cambria Math" panose="02040503050406030204" pitchFamily="18" charset="0"/>
                                  </a:rPr>
                                  <m:t>𝟏</m:t>
                                </m:r>
                                <m:r>
                                  <a:rPr lang="en-US" altLang="zh-CN" sz="1200" b="1" smtClean="0">
                                    <a:solidFill>
                                      <a:schemeClr val="accent6">
                                        <a:lumMod val="50000"/>
                                      </a:schemeClr>
                                    </a:solidFill>
                                    <a:latin typeface="Cambria Math" panose="02040503050406030204" pitchFamily="18" charset="0"/>
                                  </a:rPr>
                                  <m:t>.</m:t>
                                </m:r>
                                <m:r>
                                  <a:rPr lang="en-US" altLang="zh-CN" sz="1200" b="1" smtClean="0">
                                    <a:solidFill>
                                      <a:schemeClr val="accent6">
                                        <a:lumMod val="50000"/>
                                      </a:schemeClr>
                                    </a:solidFill>
                                    <a:latin typeface="Cambria Math" panose="02040503050406030204" pitchFamily="18" charset="0"/>
                                  </a:rPr>
                                  <m:t>𝟐</m:t>
                                </m:r>
                                <m:r>
                                  <a:rPr lang="en-US" altLang="zh-CN" sz="1200" b="1" smtClean="0">
                                    <a:solidFill>
                                      <a:schemeClr val="accent6">
                                        <a:lumMod val="50000"/>
                                      </a:schemeClr>
                                    </a:solidFill>
                                    <a:latin typeface="Cambria Math" panose="02040503050406030204" pitchFamily="18" charset="0"/>
                                  </a:rPr>
                                  <m:t>×</m:t>
                                </m:r>
                                <m:sSup>
                                  <m:sSupPr>
                                    <m:ctrlPr>
                                      <a:rPr lang="en-US" altLang="zh-CN" sz="1200" b="1" i="1" smtClean="0">
                                        <a:solidFill>
                                          <a:schemeClr val="accent6">
                                            <a:lumMod val="50000"/>
                                          </a:schemeClr>
                                        </a:solidFill>
                                        <a:latin typeface="Cambria Math" panose="02040503050406030204" pitchFamily="18" charset="0"/>
                                      </a:rPr>
                                    </m:ctrlPr>
                                  </m:sSupPr>
                                  <m:e>
                                    <m:r>
                                      <a:rPr lang="en-US" altLang="zh-CN" sz="1200" b="1" smtClean="0">
                                        <a:solidFill>
                                          <a:schemeClr val="accent6">
                                            <a:lumMod val="50000"/>
                                          </a:schemeClr>
                                        </a:solidFill>
                                        <a:latin typeface="Cambria Math" panose="02040503050406030204" pitchFamily="18" charset="0"/>
                                      </a:rPr>
                                      <m:t>𝟏𝟎</m:t>
                                    </m:r>
                                  </m:e>
                                  <m:sup>
                                    <m:r>
                                      <a:rPr lang="en-US" altLang="zh-CN" sz="1200" b="1" smtClean="0">
                                        <a:solidFill>
                                          <a:schemeClr val="accent6">
                                            <a:lumMod val="50000"/>
                                          </a:schemeClr>
                                        </a:solidFill>
                                        <a:latin typeface="Cambria Math" panose="02040503050406030204" pitchFamily="18" charset="0"/>
                                      </a:rPr>
                                      <m:t>𝟗</m:t>
                                    </m:r>
                                  </m:sup>
                                </m:sSup>
                              </m:oMath>
                            </m:oMathPara>
                          </a14:m>
                          <a:endParaRPr lang="zh-CN" altLang="en-US" sz="1200" b="1"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92952626"/>
                      </a:ext>
                    </a:extLst>
                  </a:tr>
                  <a:tr h="497804">
                    <a:tc>
                      <a:txBody>
                        <a:bodyPr/>
                        <a:lstStyle/>
                        <a:p>
                          <a:pPr algn="l"/>
                          <a:r>
                            <a:rPr lang="en-US" altLang="zh-CN" sz="1400" b="1" dirty="0">
                              <a:latin typeface="Times New Roman" panose="02020603050405020304" pitchFamily="18" charset="0"/>
                              <a:cs typeface="Times New Roman" panose="02020603050405020304" pitchFamily="18" charset="0"/>
                            </a:rPr>
                            <a:t>Beamstrahlung</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latin typeface="Times New Roman" panose="02020603050405020304" pitchFamily="18" charset="0"/>
                              <a:cs typeface="Times New Roman" panose="02020603050405020304" pitchFamily="18" charset="0"/>
                            </a:rPr>
                            <a:t>40 [min]</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200000</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1.45×</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10</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0981904"/>
                      </a:ext>
                    </a:extLst>
                  </a:tr>
                  <a:tr h="497804">
                    <a:tc>
                      <a:txBody>
                        <a:bodyPr/>
                        <a:lstStyle/>
                        <a:p>
                          <a:pPr algn="l"/>
                          <a:r>
                            <a:rPr lang="en-US" altLang="zh-CN" sz="1400" b="1" dirty="0">
                              <a:latin typeface="Times New Roman" panose="02020603050405020304" pitchFamily="18" charset="0"/>
                              <a:cs typeface="Times New Roman" panose="02020603050405020304" pitchFamily="18" charset="0"/>
                            </a:rPr>
                            <a:t>Beam-gas bremsstrahlung</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latin typeface="Times New Roman" panose="02020603050405020304" pitchFamily="18" charset="0"/>
                              <a:cs typeface="Times New Roman" panose="02020603050405020304" pitchFamily="18" charset="0"/>
                            </a:rPr>
                            <a:t>486 [hour]</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53896132</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2034</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3.8×</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−5</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1.</m:t>
                                </m:r>
                                <m:r>
                                  <a:rPr lang="en-US" altLang="zh-CN" sz="1200" b="0" i="0" smtClean="0">
                                    <a:latin typeface="Cambria Math" panose="02040503050406030204" pitchFamily="18" charset="0"/>
                                  </a:rPr>
                                  <m:t>9</m:t>
                                </m:r>
                                <m:r>
                                  <a:rPr lang="en-US" altLang="zh-CN" sz="1200" b="0" smtClean="0">
                                    <a:latin typeface="Cambria Math" panose="02040503050406030204" pitchFamily="18" charset="0"/>
                                  </a:rPr>
                                  <m:t>9×</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i="0" smtClean="0">
                                        <a:latin typeface="Cambria Math" panose="02040503050406030204" pitchFamily="18" charset="0"/>
                                      </a:rPr>
                                      <m:t>7</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7</m:t>
                                </m:r>
                                <m:r>
                                  <a:rPr lang="en-US" altLang="zh-CN" sz="1200" b="0" i="0" smtClean="0">
                                    <a:latin typeface="Cambria Math" panose="02040503050406030204" pitchFamily="18" charset="0"/>
                                  </a:rPr>
                                  <m:t>.5</m:t>
                                </m:r>
                                <m:r>
                                  <a:rPr lang="en-US" altLang="zh-CN" sz="1200" b="0"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i="0" smtClean="0">
                                        <a:latin typeface="Cambria Math" panose="02040503050406030204" pitchFamily="18" charset="0"/>
                                      </a:rPr>
                                      <m:t>2</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81693063"/>
                      </a:ext>
                    </a:extLst>
                  </a:tr>
                  <a:tr h="497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latin typeface="Times New Roman" panose="02020603050405020304" pitchFamily="18" charset="0"/>
                              <a:cs typeface="Times New Roman" panose="02020603050405020304" pitchFamily="18" charset="0"/>
                            </a:rPr>
                            <a:t>Beam-gas Coulomb</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latin typeface="Times New Roman" panose="02020603050405020304" pitchFamily="18" charset="0"/>
                              <a:cs typeface="Times New Roman" panose="02020603050405020304" pitchFamily="18" charset="0"/>
                            </a:rPr>
                            <a:t>28 [hour]</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552608</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767</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1.4×</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−3</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3</m:t>
                                </m:r>
                                <m:r>
                                  <a:rPr lang="en-US" altLang="zh-CN" sz="1200" b="0" i="0" smtClean="0">
                                    <a:latin typeface="Cambria Math" panose="02040503050406030204" pitchFamily="18" charset="0"/>
                                  </a:rPr>
                                  <m:t>.45</m:t>
                                </m:r>
                                <m:r>
                                  <a:rPr lang="en-US" altLang="zh-CN" sz="1200" b="0"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i="0" smtClean="0">
                                        <a:latin typeface="Cambria Math" panose="02040503050406030204" pitchFamily="18" charset="0"/>
                                      </a:rPr>
                                      <m:t>8</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4</m:t>
                                </m:r>
                                <m:r>
                                  <a:rPr lang="en-US" altLang="zh-CN" sz="1200" b="0" i="0" smtClean="0">
                                    <a:latin typeface="Cambria Math" panose="02040503050406030204" pitchFamily="18" charset="0"/>
                                  </a:rPr>
                                  <m:t>.8</m:t>
                                </m:r>
                                <m:r>
                                  <a:rPr lang="en-US" altLang="zh-CN" sz="1200" b="0"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i="0" smtClean="0">
                                        <a:latin typeface="Cambria Math" panose="02040503050406030204" pitchFamily="18" charset="0"/>
                                      </a:rPr>
                                      <m:t>5</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568384070"/>
                      </a:ext>
                    </a:extLst>
                  </a:tr>
                  <a:tr h="497804">
                    <a:tc>
                      <a:txBody>
                        <a:bodyPr/>
                        <a:lstStyle/>
                        <a:p>
                          <a:pPr algn="l"/>
                          <a:r>
                            <a:rPr lang="en-US" altLang="zh-CN" sz="1400" b="1" dirty="0">
                              <a:latin typeface="Times New Roman" panose="02020603050405020304" pitchFamily="18" charset="0"/>
                              <a:cs typeface="Times New Roman" panose="02020603050405020304" pitchFamily="18" charset="0"/>
                            </a:rPr>
                            <a:t>Beam-thermal photon</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latin typeface="Times New Roman" panose="02020603050405020304" pitchFamily="18" charset="0"/>
                              <a:cs typeface="Times New Roman" panose="02020603050405020304" pitchFamily="18" charset="0"/>
                            </a:rPr>
                            <a:t>50 [hour]</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65804508</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137</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2×</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−6</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1.94×</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8</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3.9×</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2</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12149995"/>
                      </a:ext>
                    </a:extLst>
                  </a:tr>
                </a:tbl>
              </a:graphicData>
            </a:graphic>
          </p:graphicFrame>
        </mc:Choice>
        <mc:Fallback xmlns="">
          <p:graphicFrame>
            <p:nvGraphicFramePr>
              <p:cNvPr id="2" name="表格 2">
                <a:extLst>
                  <a:ext uri="{FF2B5EF4-FFF2-40B4-BE49-F238E27FC236}">
                    <a16:creationId xmlns:a16="http://schemas.microsoft.com/office/drawing/2014/main" id="{3E9A268A-DA6D-5F46-F0B1-A2B5BB3710DE}"/>
                  </a:ext>
                </a:extLst>
              </p:cNvPr>
              <p:cNvGraphicFramePr>
                <a:graphicFrameLocks noGrp="1"/>
              </p:cNvGraphicFramePr>
              <p:nvPr>
                <p:extLst>
                  <p:ext uri="{D42A27DB-BD31-4B8C-83A1-F6EECF244321}">
                    <p14:modId xmlns:p14="http://schemas.microsoft.com/office/powerpoint/2010/main" val="1051717803"/>
                  </p:ext>
                </p:extLst>
              </p:nvPr>
            </p:nvGraphicFramePr>
            <p:xfrm>
              <a:off x="1299838" y="826727"/>
              <a:ext cx="8575682" cy="3035273"/>
            </p:xfrm>
            <a:graphic>
              <a:graphicData uri="http://schemas.openxmlformats.org/drawingml/2006/table">
                <a:tbl>
                  <a:tblPr firstRow="1" bandRow="1">
                    <a:tableStyleId>{5940675A-B579-460E-94D1-54222C63F5DA}</a:tableStyleId>
                  </a:tblPr>
                  <a:tblGrid>
                    <a:gridCol w="2206514">
                      <a:extLst>
                        <a:ext uri="{9D8B030D-6E8A-4147-A177-3AD203B41FA5}">
                          <a16:colId xmlns:a16="http://schemas.microsoft.com/office/drawing/2014/main" val="1021840552"/>
                        </a:ext>
                      </a:extLst>
                    </a:gridCol>
                    <a:gridCol w="937260">
                      <a:extLst>
                        <a:ext uri="{9D8B030D-6E8A-4147-A177-3AD203B41FA5}">
                          <a16:colId xmlns:a16="http://schemas.microsoft.com/office/drawing/2014/main" val="510564697"/>
                        </a:ext>
                      </a:extLst>
                    </a:gridCol>
                    <a:gridCol w="880110">
                      <a:extLst>
                        <a:ext uri="{9D8B030D-6E8A-4147-A177-3AD203B41FA5}">
                          <a16:colId xmlns:a16="http://schemas.microsoft.com/office/drawing/2014/main" val="1357258185"/>
                        </a:ext>
                      </a:extLst>
                    </a:gridCol>
                    <a:gridCol w="1097280">
                      <a:extLst>
                        <a:ext uri="{9D8B030D-6E8A-4147-A177-3AD203B41FA5}">
                          <a16:colId xmlns:a16="http://schemas.microsoft.com/office/drawing/2014/main" val="514063572"/>
                        </a:ext>
                      </a:extLst>
                    </a:gridCol>
                    <a:gridCol w="1257300">
                      <a:extLst>
                        <a:ext uri="{9D8B030D-6E8A-4147-A177-3AD203B41FA5}">
                          <a16:colId xmlns:a16="http://schemas.microsoft.com/office/drawing/2014/main" val="4261168048"/>
                        </a:ext>
                      </a:extLst>
                    </a:gridCol>
                    <a:gridCol w="1017270">
                      <a:extLst>
                        <a:ext uri="{9D8B030D-6E8A-4147-A177-3AD203B41FA5}">
                          <a16:colId xmlns:a16="http://schemas.microsoft.com/office/drawing/2014/main" val="796904569"/>
                        </a:ext>
                      </a:extLst>
                    </a:gridCol>
                    <a:gridCol w="1179948">
                      <a:extLst>
                        <a:ext uri="{9D8B030D-6E8A-4147-A177-3AD203B41FA5}">
                          <a16:colId xmlns:a16="http://schemas.microsoft.com/office/drawing/2014/main" val="282349585"/>
                        </a:ext>
                      </a:extLst>
                    </a:gridCol>
                  </a:tblGrid>
                  <a:tr h="546253">
                    <a:tc>
                      <a:txBody>
                        <a:bodyPr/>
                        <a:lstStyle/>
                        <a:p>
                          <a:pPr algn="l"/>
                          <a:r>
                            <a:rPr lang="en-US" altLang="zh-CN" sz="1600" b="1" dirty="0">
                              <a:latin typeface="Times New Roman" panose="02020603050405020304" pitchFamily="18" charset="0"/>
                              <a:cs typeface="Times New Roman" panose="02020603050405020304" pitchFamily="18" charset="0"/>
                            </a:rPr>
                            <a:t>Background source</a:t>
                          </a:r>
                          <a:endParaRPr lang="zh-CN" altLang="en-US"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600" b="1" dirty="0">
                              <a:latin typeface="Times New Roman" panose="02020603050405020304" pitchFamily="18" charset="0"/>
                              <a:cs typeface="Times New Roman" panose="02020603050405020304" pitchFamily="18" charset="0"/>
                            </a:rPr>
                            <a:t>lifetime</a:t>
                          </a:r>
                          <a:endParaRPr lang="zh-CN" altLang="en-US"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600" b="1" dirty="0">
                              <a:latin typeface="Times New Roman" panose="02020603050405020304" pitchFamily="18" charset="0"/>
                              <a:cs typeface="Times New Roman" panose="02020603050405020304" pitchFamily="18" charset="0"/>
                            </a:rPr>
                            <a:t>events</a:t>
                          </a:r>
                          <a:endParaRPr lang="zh-CN" altLang="en-US"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b="1" dirty="0">
                              <a:latin typeface="Times New Roman" panose="02020603050405020304" pitchFamily="18" charset="0"/>
                              <a:cs typeface="Times New Roman" panose="02020603050405020304" pitchFamily="18" charset="0"/>
                            </a:rPr>
                            <a:t>Lost on </a:t>
                          </a:r>
                          <a:r>
                            <a:rPr lang="en-US" altLang="zh-CN" sz="1200" b="1" dirty="0">
                              <a:latin typeface="Times New Roman" panose="02020603050405020304" pitchFamily="18" charset="0"/>
                              <a:cs typeface="Times New Roman" panose="02020603050405020304" pitchFamily="18" charset="0"/>
                            </a:rPr>
                            <a:t>BDMV01IRD</a:t>
                          </a:r>
                          <a:endParaRPr lang="zh-CN" altLang="en-US" sz="12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b="1" dirty="0">
                              <a:latin typeface="Times New Roman" panose="02020603050405020304" pitchFamily="18" charset="0"/>
                              <a:cs typeface="Times New Roman" panose="02020603050405020304" pitchFamily="18" charset="0"/>
                            </a:rPr>
                            <a:t>Nloss/</a:t>
                          </a:r>
                          <a:r>
                            <a:rPr lang="en-US" altLang="zh-CN" sz="1400" b="1" dirty="0" err="1">
                              <a:latin typeface="Times New Roman" panose="02020603050405020304" pitchFamily="18" charset="0"/>
                              <a:cs typeface="Times New Roman" panose="02020603050405020304" pitchFamily="18" charset="0"/>
                            </a:rPr>
                            <a:t>Nevents</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b="1" dirty="0">
                              <a:latin typeface="Times New Roman" panose="02020603050405020304" pitchFamily="18" charset="0"/>
                              <a:cs typeface="Times New Roman" panose="02020603050405020304" pitchFamily="18" charset="0"/>
                            </a:rPr>
                            <a:t>Nloss /s</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dirty="0" err="1">
                              <a:latin typeface="Times New Roman" panose="02020603050405020304" pitchFamily="18" charset="0"/>
                              <a:cs typeface="Times New Roman" panose="02020603050405020304" pitchFamily="18" charset="0"/>
                            </a:rPr>
                            <a:t>NlossBDM</a:t>
                          </a:r>
                          <a:r>
                            <a:rPr lang="en-US" altLang="zh-CN" sz="1400" b="1" dirty="0">
                              <a:latin typeface="Times New Roman" panose="02020603050405020304" pitchFamily="18" charset="0"/>
                              <a:cs typeface="Times New Roman" panose="02020603050405020304" pitchFamily="18" charset="0"/>
                            </a:rPr>
                            <a:t> /s</a:t>
                          </a:r>
                          <a:endParaRPr lang="zh-CN" altLang="en-US" sz="14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788454398"/>
                      </a:ext>
                    </a:extLst>
                  </a:tr>
                  <a:tr h="497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solidFill>
                                <a:schemeClr val="accent6">
                                  <a:lumMod val="50000"/>
                                </a:schemeClr>
                              </a:solidFill>
                              <a:latin typeface="Times New Roman" panose="02020603050405020304" pitchFamily="18" charset="0"/>
                              <a:cs typeface="Times New Roman" panose="02020603050405020304" pitchFamily="18" charset="0"/>
                            </a:rPr>
                            <a:t>Bhabha at zero</a:t>
                          </a:r>
                          <a:endParaRPr lang="zh-CN" altLang="en-US" sz="1400" b="1"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solidFill>
                                <a:schemeClr val="accent6">
                                  <a:lumMod val="50000"/>
                                </a:schemeClr>
                              </a:solidFill>
                              <a:latin typeface="Times New Roman" panose="02020603050405020304" pitchFamily="18" charset="0"/>
                              <a:cs typeface="Times New Roman" panose="02020603050405020304" pitchFamily="18" charset="0"/>
                            </a:rPr>
                            <a:t>40 [min]</a:t>
                          </a:r>
                          <a:endParaRPr lang="zh-CN" altLang="en-US" sz="1200"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solidFill>
                                <a:schemeClr val="accent6">
                                  <a:lumMod val="50000"/>
                                </a:schemeClr>
                              </a:solidFill>
                              <a:latin typeface="Times New Roman" panose="02020603050405020304" pitchFamily="18" charset="0"/>
                              <a:cs typeface="Times New Roman" panose="02020603050405020304" pitchFamily="18" charset="0"/>
                            </a:rPr>
                            <a:t>200000</a:t>
                          </a:r>
                          <a:endParaRPr lang="zh-CN" altLang="en-US" sz="1200"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solidFill>
                                <a:schemeClr val="accent6">
                                  <a:lumMod val="50000"/>
                                </a:schemeClr>
                              </a:solidFill>
                              <a:latin typeface="Times New Roman" panose="02020603050405020304" pitchFamily="18" charset="0"/>
                              <a:cs typeface="Times New Roman" panose="02020603050405020304" pitchFamily="18" charset="0"/>
                            </a:rPr>
                            <a:t>17053</a:t>
                          </a:r>
                          <a:endParaRPr lang="zh-CN" altLang="en-US" sz="1200"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endParaRPr lang="zh-CN"/>
                        </a:p>
                      </a:txBody>
                      <a:tcPr anchor="ctr">
                        <a:blipFill>
                          <a:blip r:embed="rId2"/>
                          <a:stretch>
                            <a:fillRect l="-406280" t="-110976" r="-175362" b="-401220"/>
                          </a:stretch>
                        </a:blipFill>
                      </a:tcPr>
                    </a:tc>
                    <a:tc>
                      <a:txBody>
                        <a:bodyPr/>
                        <a:lstStyle/>
                        <a:p>
                          <a:endParaRPr lang="zh-CN"/>
                        </a:p>
                      </a:txBody>
                      <a:tcPr anchor="ctr">
                        <a:blipFill>
                          <a:blip r:embed="rId2"/>
                          <a:stretch>
                            <a:fillRect l="-631325" t="-110976" r="-118675" b="-401220"/>
                          </a:stretch>
                        </a:blipFill>
                      </a:tcPr>
                    </a:tc>
                    <a:tc>
                      <a:txBody>
                        <a:bodyPr/>
                        <a:lstStyle/>
                        <a:p>
                          <a:endParaRPr lang="zh-CN"/>
                        </a:p>
                      </a:txBody>
                      <a:tcPr anchor="ctr">
                        <a:blipFill>
                          <a:blip r:embed="rId2"/>
                          <a:stretch>
                            <a:fillRect l="-625773" t="-110976" r="-1546" b="-401220"/>
                          </a:stretch>
                        </a:blipFill>
                      </a:tcPr>
                    </a:tc>
                    <a:extLst>
                      <a:ext uri="{0D108BD9-81ED-4DB2-BD59-A6C34878D82A}">
                        <a16:rowId xmlns:a16="http://schemas.microsoft.com/office/drawing/2014/main" val="2692952626"/>
                      </a:ext>
                    </a:extLst>
                  </a:tr>
                  <a:tr h="497804">
                    <a:tc>
                      <a:txBody>
                        <a:bodyPr/>
                        <a:lstStyle/>
                        <a:p>
                          <a:pPr algn="l"/>
                          <a:r>
                            <a:rPr lang="en-US" altLang="zh-CN" sz="1400" b="1" dirty="0">
                              <a:latin typeface="Times New Roman" panose="02020603050405020304" pitchFamily="18" charset="0"/>
                              <a:cs typeface="Times New Roman" panose="02020603050405020304" pitchFamily="18" charset="0"/>
                            </a:rPr>
                            <a:t>Beamstrahlung</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latin typeface="Times New Roman" panose="02020603050405020304" pitchFamily="18" charset="0"/>
                              <a:cs typeface="Times New Roman" panose="02020603050405020304" pitchFamily="18" charset="0"/>
                            </a:rPr>
                            <a:t>40 [min]</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200000</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endParaRPr lang="zh-CN"/>
                        </a:p>
                      </a:txBody>
                      <a:tcPr anchor="ctr">
                        <a:blipFill>
                          <a:blip r:embed="rId2"/>
                          <a:stretch>
                            <a:fillRect l="-631325" t="-213580" r="-118675" b="-306173"/>
                          </a:stretch>
                        </a:blipFill>
                      </a:tcPr>
                    </a:tc>
                    <a:tc>
                      <a:txBody>
                        <a:bodyPr/>
                        <a:lstStyle/>
                        <a:p>
                          <a:pPr algn="ctr"/>
                          <a:r>
                            <a:rPr lang="en-US" altLang="zh-CN" sz="1200" dirty="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0981904"/>
                      </a:ext>
                    </a:extLst>
                  </a:tr>
                  <a:tr h="497804">
                    <a:tc>
                      <a:txBody>
                        <a:bodyPr/>
                        <a:lstStyle/>
                        <a:p>
                          <a:pPr algn="l"/>
                          <a:r>
                            <a:rPr lang="en-US" altLang="zh-CN" sz="1400" b="1" dirty="0">
                              <a:latin typeface="Times New Roman" panose="02020603050405020304" pitchFamily="18" charset="0"/>
                              <a:cs typeface="Times New Roman" panose="02020603050405020304" pitchFamily="18" charset="0"/>
                            </a:rPr>
                            <a:t>Beam-gas bremsstrahlung</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latin typeface="Times New Roman" panose="02020603050405020304" pitchFamily="18" charset="0"/>
                              <a:cs typeface="Times New Roman" panose="02020603050405020304" pitchFamily="18" charset="0"/>
                            </a:rPr>
                            <a:t>486 [hour]</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53896132</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2034</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endParaRPr lang="zh-CN"/>
                        </a:p>
                      </a:txBody>
                      <a:tcPr anchor="ctr">
                        <a:blipFill>
                          <a:blip r:embed="rId2"/>
                          <a:stretch>
                            <a:fillRect l="-406280" t="-309756" r="-175362" b="-202439"/>
                          </a:stretch>
                        </a:blipFill>
                      </a:tcPr>
                    </a:tc>
                    <a:tc>
                      <a:txBody>
                        <a:bodyPr/>
                        <a:lstStyle/>
                        <a:p>
                          <a:endParaRPr lang="zh-CN"/>
                        </a:p>
                      </a:txBody>
                      <a:tcPr anchor="ctr">
                        <a:blipFill>
                          <a:blip r:embed="rId2"/>
                          <a:stretch>
                            <a:fillRect l="-631325" t="-309756" r="-118675" b="-202439"/>
                          </a:stretch>
                        </a:blipFill>
                      </a:tcPr>
                    </a:tc>
                    <a:tc>
                      <a:txBody>
                        <a:bodyPr/>
                        <a:lstStyle/>
                        <a:p>
                          <a:endParaRPr lang="zh-CN"/>
                        </a:p>
                      </a:txBody>
                      <a:tcPr anchor="ctr">
                        <a:blipFill>
                          <a:blip r:embed="rId2"/>
                          <a:stretch>
                            <a:fillRect l="-625773" t="-309756" r="-1546" b="-202439"/>
                          </a:stretch>
                        </a:blipFill>
                      </a:tcPr>
                    </a:tc>
                    <a:extLst>
                      <a:ext uri="{0D108BD9-81ED-4DB2-BD59-A6C34878D82A}">
                        <a16:rowId xmlns:a16="http://schemas.microsoft.com/office/drawing/2014/main" val="81693063"/>
                      </a:ext>
                    </a:extLst>
                  </a:tr>
                  <a:tr h="497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latin typeface="Times New Roman" panose="02020603050405020304" pitchFamily="18" charset="0"/>
                              <a:cs typeface="Times New Roman" panose="02020603050405020304" pitchFamily="18" charset="0"/>
                            </a:rPr>
                            <a:t>Beam-gas Coulomb</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latin typeface="Times New Roman" panose="02020603050405020304" pitchFamily="18" charset="0"/>
                              <a:cs typeface="Times New Roman" panose="02020603050405020304" pitchFamily="18" charset="0"/>
                            </a:rPr>
                            <a:t>28 [hour]</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552608</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767</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endParaRPr lang="zh-CN"/>
                        </a:p>
                      </a:txBody>
                      <a:tcPr anchor="ctr">
                        <a:blipFill>
                          <a:blip r:embed="rId2"/>
                          <a:stretch>
                            <a:fillRect l="-406280" t="-409756" r="-175362" b="-102439"/>
                          </a:stretch>
                        </a:blipFill>
                      </a:tcPr>
                    </a:tc>
                    <a:tc>
                      <a:txBody>
                        <a:bodyPr/>
                        <a:lstStyle/>
                        <a:p>
                          <a:endParaRPr lang="zh-CN"/>
                        </a:p>
                      </a:txBody>
                      <a:tcPr anchor="ctr">
                        <a:blipFill>
                          <a:blip r:embed="rId2"/>
                          <a:stretch>
                            <a:fillRect l="-631325" t="-409756" r="-118675" b="-102439"/>
                          </a:stretch>
                        </a:blipFill>
                      </a:tcPr>
                    </a:tc>
                    <a:tc>
                      <a:txBody>
                        <a:bodyPr/>
                        <a:lstStyle/>
                        <a:p>
                          <a:endParaRPr lang="zh-CN"/>
                        </a:p>
                      </a:txBody>
                      <a:tcPr anchor="ctr">
                        <a:blipFill>
                          <a:blip r:embed="rId2"/>
                          <a:stretch>
                            <a:fillRect l="-625773" t="-409756" r="-1546" b="-102439"/>
                          </a:stretch>
                        </a:blipFill>
                      </a:tcPr>
                    </a:tc>
                    <a:extLst>
                      <a:ext uri="{0D108BD9-81ED-4DB2-BD59-A6C34878D82A}">
                        <a16:rowId xmlns:a16="http://schemas.microsoft.com/office/drawing/2014/main" val="1568384070"/>
                      </a:ext>
                    </a:extLst>
                  </a:tr>
                  <a:tr h="497804">
                    <a:tc>
                      <a:txBody>
                        <a:bodyPr/>
                        <a:lstStyle/>
                        <a:p>
                          <a:pPr algn="l"/>
                          <a:r>
                            <a:rPr lang="en-US" altLang="zh-CN" sz="1400" b="1" dirty="0">
                              <a:latin typeface="Times New Roman" panose="02020603050405020304" pitchFamily="18" charset="0"/>
                              <a:cs typeface="Times New Roman" panose="02020603050405020304" pitchFamily="18" charset="0"/>
                            </a:rPr>
                            <a:t>Beam-thermal photon</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latin typeface="Times New Roman" panose="02020603050405020304" pitchFamily="18" charset="0"/>
                              <a:cs typeface="Times New Roman" panose="02020603050405020304" pitchFamily="18" charset="0"/>
                            </a:rPr>
                            <a:t>50 [hour]</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65804508</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137</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endParaRPr lang="zh-CN"/>
                        </a:p>
                      </a:txBody>
                      <a:tcPr anchor="ctr">
                        <a:blipFill>
                          <a:blip r:embed="rId2"/>
                          <a:stretch>
                            <a:fillRect l="-406280" t="-509756" r="-175362" b="-2439"/>
                          </a:stretch>
                        </a:blipFill>
                      </a:tcPr>
                    </a:tc>
                    <a:tc>
                      <a:txBody>
                        <a:bodyPr/>
                        <a:lstStyle/>
                        <a:p>
                          <a:endParaRPr lang="zh-CN"/>
                        </a:p>
                      </a:txBody>
                      <a:tcPr anchor="ctr">
                        <a:blipFill>
                          <a:blip r:embed="rId2"/>
                          <a:stretch>
                            <a:fillRect l="-631325" t="-509756" r="-118675" b="-2439"/>
                          </a:stretch>
                        </a:blipFill>
                      </a:tcPr>
                    </a:tc>
                    <a:tc>
                      <a:txBody>
                        <a:bodyPr/>
                        <a:lstStyle/>
                        <a:p>
                          <a:endParaRPr lang="zh-CN"/>
                        </a:p>
                      </a:txBody>
                      <a:tcPr anchor="ctr">
                        <a:blipFill>
                          <a:blip r:embed="rId2"/>
                          <a:stretch>
                            <a:fillRect l="-625773" t="-509756" r="-1546" b="-2439"/>
                          </a:stretch>
                        </a:blipFill>
                      </a:tcPr>
                    </a:tc>
                    <a:extLst>
                      <a:ext uri="{0D108BD9-81ED-4DB2-BD59-A6C34878D82A}">
                        <a16:rowId xmlns:a16="http://schemas.microsoft.com/office/drawing/2014/main" val="212149995"/>
                      </a:ext>
                    </a:extLst>
                  </a:tr>
                </a:tbl>
              </a:graphicData>
            </a:graphic>
          </p:graphicFrame>
        </mc:Fallback>
      </mc:AlternateContent>
      <p:grpSp>
        <p:nvGrpSpPr>
          <p:cNvPr id="29" name="组合 28">
            <a:extLst>
              <a:ext uri="{FF2B5EF4-FFF2-40B4-BE49-F238E27FC236}">
                <a16:creationId xmlns:a16="http://schemas.microsoft.com/office/drawing/2014/main" id="{6A0122CA-50F6-CAB2-334B-75F4812205DE}"/>
              </a:ext>
            </a:extLst>
          </p:cNvPr>
          <p:cNvGrpSpPr/>
          <p:nvPr/>
        </p:nvGrpSpPr>
        <p:grpSpPr>
          <a:xfrm>
            <a:off x="1039606" y="4102590"/>
            <a:ext cx="9377009" cy="1427510"/>
            <a:chOff x="1232511" y="3933764"/>
            <a:chExt cx="9377009" cy="1427510"/>
          </a:xfrm>
        </p:grpSpPr>
        <p:grpSp>
          <p:nvGrpSpPr>
            <p:cNvPr id="22" name="组合 21">
              <a:extLst>
                <a:ext uri="{FF2B5EF4-FFF2-40B4-BE49-F238E27FC236}">
                  <a16:creationId xmlns:a16="http://schemas.microsoft.com/office/drawing/2014/main" id="{24CEB9FB-DF9B-69A4-A219-A270328CB0F8}"/>
                </a:ext>
              </a:extLst>
            </p:cNvPr>
            <p:cNvGrpSpPr/>
            <p:nvPr/>
          </p:nvGrpSpPr>
          <p:grpSpPr>
            <a:xfrm>
              <a:off x="1553900" y="4262139"/>
              <a:ext cx="7506880" cy="346954"/>
              <a:chOff x="525643" y="3589178"/>
              <a:chExt cx="7506880" cy="346954"/>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0900C3E1-FD55-8BF7-06C9-4E8DC92048B6}"/>
                      </a:ext>
                    </a:extLst>
                  </p:cNvPr>
                  <p:cNvSpPr txBox="1"/>
                  <p:nvPr/>
                </p:nvSpPr>
                <p:spPr>
                  <a:xfrm>
                    <a:off x="6319515" y="3627773"/>
                    <a:ext cx="1713008" cy="22846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300" b="0" i="1" smtClean="0">
                                  <a:latin typeface="Cambria Math" panose="02040503050406030204" pitchFamily="18" charset="0"/>
                                </a:rPr>
                              </m:ctrlPr>
                            </m:sSubPr>
                            <m:e>
                              <m:r>
                                <a:rPr lang="en-US" altLang="zh-CN" sz="1300" b="0" i="1" smtClean="0">
                                  <a:latin typeface="Cambria Math" panose="02040503050406030204" pitchFamily="18" charset="0"/>
                                </a:rPr>
                                <m:t>𝑁</m:t>
                              </m:r>
                            </m:e>
                            <m:sub>
                              <m:r>
                                <a:rPr lang="en-US" altLang="zh-CN" sz="1300" b="0" i="1" smtClean="0">
                                  <a:latin typeface="Cambria Math" panose="02040503050406030204" pitchFamily="18" charset="0"/>
                                </a:rPr>
                                <m:t>𝑙𝑜𝑠𝑠</m:t>
                              </m:r>
                            </m:sub>
                          </m:sSub>
                          <m:r>
                            <a:rPr lang="en-US" altLang="zh-CN" sz="1300" b="0" i="1" smtClean="0">
                              <a:latin typeface="Cambria Math" panose="02040503050406030204" pitchFamily="18" charset="0"/>
                            </a:rPr>
                            <m:t>=</m:t>
                          </m:r>
                          <m:sSub>
                            <m:sSubPr>
                              <m:ctrlPr>
                                <a:rPr lang="en-US" altLang="zh-CN" sz="1300" b="0" i="1" smtClean="0">
                                  <a:latin typeface="Cambria Math" panose="02040503050406030204" pitchFamily="18" charset="0"/>
                                </a:rPr>
                              </m:ctrlPr>
                            </m:sSubPr>
                            <m:e>
                              <m:r>
                                <a:rPr lang="en-US" altLang="zh-CN" sz="1300" b="0" i="1" smtClean="0">
                                  <a:latin typeface="Cambria Math" panose="02040503050406030204" pitchFamily="18" charset="0"/>
                                </a:rPr>
                                <m:t>𝑁</m:t>
                              </m:r>
                            </m:e>
                            <m:sub>
                              <m:r>
                                <a:rPr lang="en-US" altLang="zh-CN" sz="1300" b="0" i="1" smtClean="0">
                                  <a:latin typeface="Cambria Math" panose="02040503050406030204" pitchFamily="18" charset="0"/>
                                </a:rPr>
                                <m:t>0</m:t>
                              </m:r>
                            </m:sub>
                          </m:sSub>
                          <m:d>
                            <m:dPr>
                              <m:ctrlPr>
                                <a:rPr lang="en-US" altLang="zh-CN" sz="1300" b="0" i="1" smtClean="0">
                                  <a:latin typeface="Cambria Math" panose="02040503050406030204" pitchFamily="18" charset="0"/>
                                </a:rPr>
                              </m:ctrlPr>
                            </m:dPr>
                            <m:e>
                              <m:r>
                                <a:rPr lang="en-US" altLang="zh-CN" sz="1300" i="1">
                                  <a:latin typeface="Cambria Math" panose="02040503050406030204" pitchFamily="18" charset="0"/>
                                </a:rPr>
                                <m:t>1−</m:t>
                              </m:r>
                              <m:sSup>
                                <m:sSupPr>
                                  <m:ctrlPr>
                                    <a:rPr lang="en-US" altLang="zh-CN" sz="1300" i="1">
                                      <a:latin typeface="Cambria Math" panose="02040503050406030204" pitchFamily="18" charset="0"/>
                                    </a:rPr>
                                  </m:ctrlPr>
                                </m:sSupPr>
                                <m:e>
                                  <m:r>
                                    <a:rPr lang="en-US" altLang="zh-CN" sz="1300" i="1">
                                      <a:latin typeface="Cambria Math" panose="02040503050406030204" pitchFamily="18" charset="0"/>
                                    </a:rPr>
                                    <m:t>𝑒</m:t>
                                  </m:r>
                                </m:e>
                                <m:sup>
                                  <m:r>
                                    <a:rPr lang="en-US" altLang="zh-CN" sz="1300" i="1">
                                      <a:latin typeface="Cambria Math" panose="02040503050406030204" pitchFamily="18" charset="0"/>
                                    </a:rPr>
                                    <m:t>−</m:t>
                                  </m:r>
                                  <m:f>
                                    <m:fPr>
                                      <m:type m:val="lin"/>
                                      <m:ctrlPr>
                                        <a:rPr lang="en-US" altLang="zh-CN" sz="1300" i="1">
                                          <a:latin typeface="Cambria Math" panose="02040503050406030204" pitchFamily="18" charset="0"/>
                                        </a:rPr>
                                      </m:ctrlPr>
                                    </m:fPr>
                                    <m:num>
                                      <m:r>
                                        <a:rPr lang="en-US" altLang="zh-CN" sz="1300" i="1">
                                          <a:latin typeface="Cambria Math" panose="02040503050406030204" pitchFamily="18" charset="0"/>
                                        </a:rPr>
                                        <m:t>𝑡</m:t>
                                      </m:r>
                                    </m:num>
                                    <m:den>
                                      <m:r>
                                        <a:rPr lang="zh-CN" altLang="en-US" sz="1300" i="1">
                                          <a:latin typeface="Cambria Math" panose="02040503050406030204" pitchFamily="18" charset="0"/>
                                        </a:rPr>
                                        <m:t>𝜏</m:t>
                                      </m:r>
                                    </m:den>
                                  </m:f>
                                </m:sup>
                              </m:sSup>
                            </m:e>
                          </m:d>
                        </m:oMath>
                      </m:oMathPara>
                    </a14:m>
                    <a:endParaRPr lang="zh-CN" altLang="en-US" sz="1300" dirty="0"/>
                  </a:p>
                </p:txBody>
              </p:sp>
            </mc:Choice>
            <mc:Fallback xmlns="">
              <p:sp>
                <p:nvSpPr>
                  <p:cNvPr id="4" name="文本框 3">
                    <a:extLst>
                      <a:ext uri="{FF2B5EF4-FFF2-40B4-BE49-F238E27FC236}">
                        <a16:creationId xmlns:a16="http://schemas.microsoft.com/office/drawing/2014/main" id="{0900C3E1-FD55-8BF7-06C9-4E8DC92048B6}"/>
                      </a:ext>
                    </a:extLst>
                  </p:cNvPr>
                  <p:cNvSpPr txBox="1">
                    <a:spLocks noRot="1" noChangeAspect="1" noMove="1" noResize="1" noEditPoints="1" noAdjustHandles="1" noChangeArrowheads="1" noChangeShapeType="1" noTextEdit="1"/>
                  </p:cNvSpPr>
                  <p:nvPr/>
                </p:nvSpPr>
                <p:spPr>
                  <a:xfrm>
                    <a:off x="6319515" y="3627773"/>
                    <a:ext cx="1713008" cy="228460"/>
                  </a:xfrm>
                  <a:prstGeom prst="rect">
                    <a:avLst/>
                  </a:prstGeom>
                  <a:blipFill>
                    <a:blip r:embed="rId3"/>
                    <a:stretch>
                      <a:fillRect t="-100000" r="-11032" b="-1157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195EDE22-8A47-BC2F-F721-70F0EBE097A1}"/>
                      </a:ext>
                    </a:extLst>
                  </p:cNvPr>
                  <p:cNvSpPr txBox="1"/>
                  <p:nvPr/>
                </p:nvSpPr>
                <p:spPr>
                  <a:xfrm>
                    <a:off x="525643" y="3694130"/>
                    <a:ext cx="3416769" cy="2195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300" i="1" smtClean="0">
                                  <a:latin typeface="Cambria Math" panose="02040503050406030204" pitchFamily="18" charset="0"/>
                                </a:rPr>
                              </m:ctrlPr>
                            </m:sSubPr>
                            <m:e>
                              <m:r>
                                <a:rPr lang="en-US" altLang="zh-CN" sz="1300" b="0" i="1" smtClean="0">
                                  <a:latin typeface="Cambria Math" panose="02040503050406030204" pitchFamily="18" charset="0"/>
                                </a:rPr>
                                <m:t>𝑁</m:t>
                              </m:r>
                            </m:e>
                            <m:sub>
                              <m:r>
                                <a:rPr lang="en-US" altLang="zh-CN" sz="1300" b="0" i="1" smtClean="0">
                                  <a:latin typeface="Cambria Math" panose="02040503050406030204" pitchFamily="18" charset="0"/>
                                </a:rPr>
                                <m:t>0</m:t>
                              </m:r>
                            </m:sub>
                          </m:sSub>
                          <m:r>
                            <a:rPr lang="en-US" altLang="zh-CN" sz="1300" b="0" i="1" smtClean="0">
                              <a:latin typeface="Cambria Math" panose="02040503050406030204" pitchFamily="18" charset="0"/>
                            </a:rPr>
                            <m:t>=</m:t>
                          </m:r>
                          <m:sSub>
                            <m:sSubPr>
                              <m:ctrlPr>
                                <a:rPr lang="en-US" altLang="zh-CN" sz="1300" b="0" i="1" smtClean="0">
                                  <a:latin typeface="Cambria Math" panose="02040503050406030204" pitchFamily="18" charset="0"/>
                                </a:rPr>
                              </m:ctrlPr>
                            </m:sSubPr>
                            <m:e>
                              <m:r>
                                <a:rPr lang="en-US" altLang="zh-CN" sz="1300" b="0" i="1" smtClean="0">
                                  <a:latin typeface="Cambria Math" panose="02040503050406030204" pitchFamily="18" charset="0"/>
                                </a:rPr>
                                <m:t>𝑁</m:t>
                              </m:r>
                            </m:e>
                            <m:sub>
                              <m:r>
                                <a:rPr lang="en-US" altLang="zh-CN" sz="1300" b="0" i="1" smtClean="0">
                                  <a:latin typeface="Cambria Math" panose="02040503050406030204" pitchFamily="18" charset="0"/>
                                </a:rPr>
                                <m:t>𝑝</m:t>
                              </m:r>
                            </m:sub>
                          </m:sSub>
                          <m:r>
                            <a:rPr lang="en-US" altLang="zh-CN" sz="1300" b="0" i="1" smtClean="0">
                              <a:latin typeface="Cambria Math" panose="02040503050406030204" pitchFamily="18" charset="0"/>
                              <a:ea typeface="Cambria Math" panose="02040503050406030204" pitchFamily="18" charset="0"/>
                            </a:rPr>
                            <m:t>×</m:t>
                          </m:r>
                          <m:sSub>
                            <m:sSubPr>
                              <m:ctrlPr>
                                <a:rPr lang="en-US" altLang="zh-CN" sz="1300" b="0" i="1" smtClean="0">
                                  <a:latin typeface="Cambria Math" panose="02040503050406030204" pitchFamily="18" charset="0"/>
                                  <a:ea typeface="Cambria Math" panose="02040503050406030204" pitchFamily="18" charset="0"/>
                                </a:rPr>
                              </m:ctrlPr>
                            </m:sSubPr>
                            <m:e>
                              <m:r>
                                <a:rPr lang="en-US" altLang="zh-CN" sz="1300" b="0" i="1" smtClean="0">
                                  <a:latin typeface="Cambria Math" panose="02040503050406030204" pitchFamily="18" charset="0"/>
                                  <a:ea typeface="Cambria Math" panose="02040503050406030204" pitchFamily="18" charset="0"/>
                                </a:rPr>
                                <m:t>𝑁</m:t>
                              </m:r>
                            </m:e>
                            <m:sub>
                              <m:r>
                                <a:rPr lang="en-US" altLang="zh-CN" sz="1300" b="0" i="1" smtClean="0">
                                  <a:latin typeface="Cambria Math" panose="02040503050406030204" pitchFamily="18" charset="0"/>
                                  <a:ea typeface="Cambria Math" panose="02040503050406030204" pitchFamily="18" charset="0"/>
                                </a:rPr>
                                <m:t>𝑏</m:t>
                              </m:r>
                            </m:sub>
                          </m:sSub>
                          <m:r>
                            <a:rPr lang="en-US" altLang="zh-CN" sz="1300" b="0" i="1" smtClean="0">
                              <a:latin typeface="Cambria Math" panose="02040503050406030204" pitchFamily="18" charset="0"/>
                              <a:ea typeface="Cambria Math" panose="02040503050406030204" pitchFamily="18" charset="0"/>
                            </a:rPr>
                            <m:t>=1.3×</m:t>
                          </m:r>
                          <m:sSup>
                            <m:sSupPr>
                              <m:ctrlPr>
                                <a:rPr lang="en-US" altLang="zh-CN" sz="1300" b="0" i="1" smtClean="0">
                                  <a:latin typeface="Cambria Math" panose="02040503050406030204" pitchFamily="18" charset="0"/>
                                  <a:ea typeface="Cambria Math" panose="02040503050406030204" pitchFamily="18" charset="0"/>
                                </a:rPr>
                              </m:ctrlPr>
                            </m:sSupPr>
                            <m:e>
                              <m:r>
                                <a:rPr lang="en-US" altLang="zh-CN" sz="1300" b="0" i="1" smtClean="0">
                                  <a:latin typeface="Cambria Math" panose="02040503050406030204" pitchFamily="18" charset="0"/>
                                  <a:ea typeface="Cambria Math" panose="02040503050406030204" pitchFamily="18" charset="0"/>
                                </a:rPr>
                                <m:t>10</m:t>
                              </m:r>
                            </m:e>
                            <m:sup>
                              <m:r>
                                <a:rPr lang="en-US" altLang="zh-CN" sz="1300" b="0" i="1" smtClean="0">
                                  <a:latin typeface="Cambria Math" panose="02040503050406030204" pitchFamily="18" charset="0"/>
                                  <a:ea typeface="Cambria Math" panose="02040503050406030204" pitchFamily="18" charset="0"/>
                                </a:rPr>
                                <m:t>11</m:t>
                              </m:r>
                            </m:sup>
                          </m:sSup>
                          <m:r>
                            <a:rPr lang="en-US" altLang="zh-CN" sz="1300" b="0" i="1" smtClean="0">
                              <a:latin typeface="Cambria Math" panose="02040503050406030204" pitchFamily="18" charset="0"/>
                              <a:ea typeface="Cambria Math" panose="02040503050406030204" pitchFamily="18" charset="0"/>
                            </a:rPr>
                            <m:t>×268=3.5×</m:t>
                          </m:r>
                          <m:sSup>
                            <m:sSupPr>
                              <m:ctrlPr>
                                <a:rPr lang="en-US" altLang="zh-CN" sz="1300" b="0" i="1" smtClean="0">
                                  <a:latin typeface="Cambria Math" panose="02040503050406030204" pitchFamily="18" charset="0"/>
                                  <a:ea typeface="Cambria Math" panose="02040503050406030204" pitchFamily="18" charset="0"/>
                                </a:rPr>
                              </m:ctrlPr>
                            </m:sSupPr>
                            <m:e>
                              <m:r>
                                <a:rPr lang="en-US" altLang="zh-CN" sz="1300" b="0" i="1" smtClean="0">
                                  <a:latin typeface="Cambria Math" panose="02040503050406030204" pitchFamily="18" charset="0"/>
                                  <a:ea typeface="Cambria Math" panose="02040503050406030204" pitchFamily="18" charset="0"/>
                                </a:rPr>
                                <m:t>10</m:t>
                              </m:r>
                            </m:e>
                            <m:sup>
                              <m:r>
                                <a:rPr lang="en-US" altLang="zh-CN" sz="1300" b="0" i="1" smtClean="0">
                                  <a:latin typeface="Cambria Math" panose="02040503050406030204" pitchFamily="18" charset="0"/>
                                  <a:ea typeface="Cambria Math" panose="02040503050406030204" pitchFamily="18" charset="0"/>
                                </a:rPr>
                                <m:t>13</m:t>
                              </m:r>
                            </m:sup>
                          </m:sSup>
                        </m:oMath>
                      </m:oMathPara>
                    </a14:m>
                    <a:endParaRPr lang="zh-CN" altLang="en-US" sz="1300" dirty="0"/>
                  </a:p>
                </p:txBody>
              </p:sp>
            </mc:Choice>
            <mc:Fallback xmlns="">
              <p:sp>
                <p:nvSpPr>
                  <p:cNvPr id="5" name="文本框 4">
                    <a:extLst>
                      <a:ext uri="{FF2B5EF4-FFF2-40B4-BE49-F238E27FC236}">
                        <a16:creationId xmlns:a16="http://schemas.microsoft.com/office/drawing/2014/main" id="{195EDE22-8A47-BC2F-F721-70F0EBE097A1}"/>
                      </a:ext>
                    </a:extLst>
                  </p:cNvPr>
                  <p:cNvSpPr txBox="1">
                    <a:spLocks noRot="1" noChangeAspect="1" noMove="1" noResize="1" noEditPoints="1" noAdjustHandles="1" noChangeArrowheads="1" noChangeShapeType="1" noTextEdit="1"/>
                  </p:cNvSpPr>
                  <p:nvPr/>
                </p:nvSpPr>
                <p:spPr>
                  <a:xfrm>
                    <a:off x="525643" y="3694130"/>
                    <a:ext cx="3416769" cy="219547"/>
                  </a:xfrm>
                  <a:prstGeom prst="rect">
                    <a:avLst/>
                  </a:prstGeom>
                  <a:blipFill>
                    <a:blip r:embed="rId4"/>
                    <a:stretch>
                      <a:fillRect l="-535" t="-2778" b="-222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830F3824-6539-B978-3E35-27439FF071A9}"/>
                      </a:ext>
                    </a:extLst>
                  </p:cNvPr>
                  <p:cNvSpPr txBox="1"/>
                  <p:nvPr/>
                </p:nvSpPr>
                <p:spPr>
                  <a:xfrm>
                    <a:off x="4033996" y="3589178"/>
                    <a:ext cx="2193934" cy="3469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𝑇</m:t>
                          </m:r>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r>
                                <a:rPr lang="en-US" altLang="zh-CN" sz="1200" b="0" i="1" smtClean="0">
                                  <a:latin typeface="Cambria Math" panose="02040503050406030204" pitchFamily="18" charset="0"/>
                                </a:rPr>
                                <m:t>𝐶</m:t>
                              </m:r>
                            </m:num>
                            <m:den>
                              <m:r>
                                <a:rPr lang="en-US" altLang="zh-CN" sz="1200" b="0" i="1" smtClean="0">
                                  <a:latin typeface="Cambria Math" panose="02040503050406030204" pitchFamily="18" charset="0"/>
                                </a:rPr>
                                <m:t>𝑣</m:t>
                              </m:r>
                            </m:den>
                          </m:f>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r>
                                <a:rPr lang="en-US" altLang="zh-CN" sz="1200" b="0" i="1" smtClean="0">
                                  <a:latin typeface="Cambria Math" panose="02040503050406030204" pitchFamily="18" charset="0"/>
                                </a:rPr>
                                <m:t>100</m:t>
                              </m:r>
                            </m:num>
                            <m:den>
                              <m:r>
                                <a:rPr lang="en-US" altLang="zh-CN" sz="1200" b="0" i="1" smtClean="0">
                                  <a:latin typeface="Cambria Math" panose="02040503050406030204" pitchFamily="18" charset="0"/>
                                </a:rPr>
                                <m:t>3</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5</m:t>
                                  </m:r>
                                </m:sup>
                              </m:sSup>
                            </m:den>
                          </m:f>
                          <m:r>
                            <a:rPr lang="en-US" altLang="zh-CN" sz="1200" b="0" i="1" smtClean="0">
                              <a:latin typeface="Cambria Math" panose="02040503050406030204" pitchFamily="18" charset="0"/>
                            </a:rPr>
                            <m:t>=3.3</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 −4</m:t>
                              </m:r>
                            </m:sup>
                          </m:sSup>
                          <m:r>
                            <a:rPr lang="en-US" altLang="zh-CN" sz="1200" b="0" i="1" smtClean="0">
                              <a:latin typeface="Cambria Math" panose="02040503050406030204" pitchFamily="18" charset="0"/>
                              <a:ea typeface="Cambria Math" panose="02040503050406030204" pitchFamily="18" charset="0"/>
                            </a:rPr>
                            <m:t>𝑠</m:t>
                          </m:r>
                        </m:oMath>
                      </m:oMathPara>
                    </a14:m>
                    <a:endParaRPr lang="zh-CN" altLang="en-US" sz="1200" dirty="0"/>
                  </a:p>
                </p:txBody>
              </p:sp>
            </mc:Choice>
            <mc:Fallback xmlns="">
              <p:sp>
                <p:nvSpPr>
                  <p:cNvPr id="8" name="文本框 7">
                    <a:extLst>
                      <a:ext uri="{FF2B5EF4-FFF2-40B4-BE49-F238E27FC236}">
                        <a16:creationId xmlns:a16="http://schemas.microsoft.com/office/drawing/2014/main" id="{830F3824-6539-B978-3E35-27439FF071A9}"/>
                      </a:ext>
                    </a:extLst>
                  </p:cNvPr>
                  <p:cNvSpPr txBox="1">
                    <a:spLocks noRot="1" noChangeAspect="1" noMove="1" noResize="1" noEditPoints="1" noAdjustHandles="1" noChangeArrowheads="1" noChangeShapeType="1" noTextEdit="1"/>
                  </p:cNvSpPr>
                  <p:nvPr/>
                </p:nvSpPr>
                <p:spPr>
                  <a:xfrm>
                    <a:off x="4033996" y="3589178"/>
                    <a:ext cx="2193934" cy="346954"/>
                  </a:xfrm>
                  <a:prstGeom prst="rect">
                    <a:avLst/>
                  </a:prstGeom>
                  <a:blipFill>
                    <a:blip r:embed="rId5"/>
                    <a:stretch>
                      <a:fillRect t="-3509" b="-14035"/>
                    </a:stretch>
                  </a:blipFill>
                </p:spPr>
                <p:txBody>
                  <a:bodyPr/>
                  <a:lstStyle/>
                  <a:p>
                    <a:r>
                      <a:rPr lang="zh-CN" altLang="en-US">
                        <a:noFill/>
                      </a:rPr>
                      <a:t> </a:t>
                    </a:r>
                  </a:p>
                </p:txBody>
              </p:sp>
            </mc:Fallback>
          </mc:AlternateContent>
        </p:grpSp>
        <p:grpSp>
          <p:nvGrpSpPr>
            <p:cNvPr id="16" name="组合 15">
              <a:extLst>
                <a:ext uri="{FF2B5EF4-FFF2-40B4-BE49-F238E27FC236}">
                  <a16:creationId xmlns:a16="http://schemas.microsoft.com/office/drawing/2014/main" id="{535F2C41-0D3A-D98B-F8B5-A7F481BC105D}"/>
                </a:ext>
              </a:extLst>
            </p:cNvPr>
            <p:cNvGrpSpPr/>
            <p:nvPr/>
          </p:nvGrpSpPr>
          <p:grpSpPr>
            <a:xfrm>
              <a:off x="1232513" y="4716540"/>
              <a:ext cx="9377007" cy="644734"/>
              <a:chOff x="6721100" y="2248293"/>
              <a:chExt cx="6280067" cy="644734"/>
            </a:xfrm>
          </p:grpSpPr>
          <p:sp>
            <p:nvSpPr>
              <p:cNvPr id="12" name="文本框 11">
                <a:extLst>
                  <a:ext uri="{FF2B5EF4-FFF2-40B4-BE49-F238E27FC236}">
                    <a16:creationId xmlns:a16="http://schemas.microsoft.com/office/drawing/2014/main" id="{FCF03FA5-B826-7145-268C-4FB2F3A58BAF}"/>
                  </a:ext>
                </a:extLst>
              </p:cNvPr>
              <p:cNvSpPr txBox="1"/>
              <p:nvPr/>
            </p:nvSpPr>
            <p:spPr>
              <a:xfrm>
                <a:off x="6721100" y="2248293"/>
                <a:ext cx="4724439" cy="307777"/>
              </a:xfrm>
              <a:prstGeom prst="rect">
                <a:avLst/>
              </a:prstGeom>
              <a:noFill/>
            </p:spPr>
            <p:txBody>
              <a:bodyPr wrap="square" rtlCol="0">
                <a:spAutoFit/>
              </a:bodyPr>
              <a:lstStyle/>
              <a:p>
                <a:pPr marL="285750" indent="-285750">
                  <a:buFont typeface="Arial" panose="020B0604020202020204" pitchFamily="34" charset="0"/>
                  <a:buChar char="•"/>
                </a:pPr>
                <a:r>
                  <a:rPr lang="en-US" altLang="zh-CN" sz="1400" dirty="0">
                    <a:latin typeface="Times New Roman" panose="02020603050405020304" pitchFamily="18" charset="0"/>
                    <a:cs typeface="Times New Roman" panose="02020603050405020304" pitchFamily="18" charset="0"/>
                  </a:rPr>
                  <a:t>The number of lost particles due to Bhabha at zero degree in 1s </a:t>
                </a:r>
                <a:r>
                  <a:rPr lang="en-US" altLang="zh-CN" sz="1400" dirty="0"/>
                  <a:t>:</a:t>
                </a:r>
                <a:endParaRPr lang="zh-CN" altLang="en-US" sz="1400" dirty="0"/>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B805F458-47C5-1EC3-9272-D470FD774237}"/>
                      </a:ext>
                    </a:extLst>
                  </p:cNvPr>
                  <p:cNvSpPr txBox="1"/>
                  <p:nvPr/>
                </p:nvSpPr>
                <p:spPr>
                  <a:xfrm>
                    <a:off x="10069263" y="2269168"/>
                    <a:ext cx="2931904" cy="2460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i="1">
                                  <a:latin typeface="Cambria Math" panose="02040503050406030204" pitchFamily="18" charset="0"/>
                                </a:rPr>
                                <m:t>𝑁</m:t>
                              </m:r>
                            </m:e>
                            <m:sub>
                              <m:r>
                                <a:rPr lang="en-US" altLang="zh-CN" sz="1400" i="1">
                                  <a:latin typeface="Cambria Math" panose="02040503050406030204" pitchFamily="18" charset="0"/>
                                </a:rPr>
                                <m:t>𝑙𝑜𝑠𝑠𝐵h𝑎</m:t>
                              </m:r>
                            </m:sub>
                          </m:sSub>
                          <m:r>
                            <a:rPr lang="en-US" altLang="zh-CN" sz="1400" b="0" i="1" smtClean="0">
                              <a:latin typeface="Cambria Math" panose="02040503050406030204" pitchFamily="18" charset="0"/>
                            </a:rPr>
                            <m:t>=3</m:t>
                          </m:r>
                          <m:r>
                            <a:rPr lang="en-US" altLang="zh-CN" sz="1400" i="1">
                              <a:latin typeface="Cambria Math" panose="02040503050406030204" pitchFamily="18" charset="0"/>
                              <a:ea typeface="Cambria Math" panose="02040503050406030204" pitchFamily="18" charset="0"/>
                            </a:rPr>
                            <m:t>.5×</m:t>
                          </m:r>
                          <m:sSup>
                            <m:sSupPr>
                              <m:ctrlPr>
                                <a:rPr lang="en-US" altLang="zh-CN" sz="1400" i="1">
                                  <a:latin typeface="Cambria Math" panose="02040503050406030204" pitchFamily="18" charset="0"/>
                                  <a:ea typeface="Cambria Math" panose="02040503050406030204" pitchFamily="18" charset="0"/>
                                </a:rPr>
                              </m:ctrlPr>
                            </m:sSupPr>
                            <m:e>
                              <m:r>
                                <a:rPr lang="en-US" altLang="zh-CN" sz="1400" i="1">
                                  <a:latin typeface="Cambria Math" panose="02040503050406030204" pitchFamily="18" charset="0"/>
                                  <a:ea typeface="Cambria Math" panose="02040503050406030204" pitchFamily="18" charset="0"/>
                                </a:rPr>
                                <m:t>10</m:t>
                              </m:r>
                            </m:e>
                            <m:sup>
                              <m:r>
                                <a:rPr lang="en-US" altLang="zh-CN" sz="1400" i="1">
                                  <a:latin typeface="Cambria Math" panose="02040503050406030204" pitchFamily="18" charset="0"/>
                                  <a:ea typeface="Cambria Math" panose="02040503050406030204" pitchFamily="18" charset="0"/>
                                </a:rPr>
                                <m:t>13</m:t>
                              </m:r>
                            </m:sup>
                          </m:sSup>
                          <m:r>
                            <a:rPr lang="en-US" altLang="zh-CN" sz="1400" i="1" smtClean="0">
                              <a:latin typeface="Cambria Math" panose="02040503050406030204" pitchFamily="18" charset="0"/>
                              <a:ea typeface="Cambria Math" panose="02040503050406030204" pitchFamily="18" charset="0"/>
                            </a:rPr>
                            <m:t>×</m:t>
                          </m:r>
                          <m:d>
                            <m:dPr>
                              <m:ctrlPr>
                                <a:rPr lang="en-US" altLang="zh-CN" sz="1400" i="1">
                                  <a:latin typeface="Cambria Math" panose="02040503050406030204" pitchFamily="18" charset="0"/>
                                </a:rPr>
                              </m:ctrlPr>
                            </m:dPr>
                            <m:e>
                              <m:r>
                                <a:rPr lang="en-US" altLang="zh-CN" sz="1400" i="1">
                                  <a:latin typeface="Cambria Math" panose="02040503050406030204" pitchFamily="18" charset="0"/>
                                </a:rPr>
                                <m:t>1−</m:t>
                              </m:r>
                              <m:sSup>
                                <m:sSupPr>
                                  <m:ctrlPr>
                                    <a:rPr lang="en-US" altLang="zh-CN" sz="1400" i="1">
                                      <a:latin typeface="Cambria Math" panose="02040503050406030204" pitchFamily="18" charset="0"/>
                                    </a:rPr>
                                  </m:ctrlPr>
                                </m:sSupPr>
                                <m:e>
                                  <m:r>
                                    <a:rPr lang="en-US" altLang="zh-CN" sz="1400" i="1">
                                      <a:latin typeface="Cambria Math" panose="02040503050406030204" pitchFamily="18" charset="0"/>
                                    </a:rPr>
                                    <m:t>𝑒</m:t>
                                  </m:r>
                                </m:e>
                                <m:sup>
                                  <m:r>
                                    <a:rPr lang="en-US" altLang="zh-CN" sz="1400" i="1" smtClean="0">
                                      <a:solidFill>
                                        <a:schemeClr val="tx1"/>
                                      </a:solidFill>
                                      <a:latin typeface="Cambria Math" panose="02040503050406030204" pitchFamily="18" charset="0"/>
                                    </a:rPr>
                                    <m:t>−</m:t>
                                  </m:r>
                                  <m:f>
                                    <m:fPr>
                                      <m:type m:val="lin"/>
                                      <m:ctrlPr>
                                        <a:rPr lang="en-US" altLang="zh-CN" sz="1400" i="1" smtClean="0">
                                          <a:solidFill>
                                            <a:schemeClr val="tx1"/>
                                          </a:solidFill>
                                          <a:latin typeface="Cambria Math" panose="02040503050406030204" pitchFamily="18" charset="0"/>
                                        </a:rPr>
                                      </m:ctrlPr>
                                    </m:fPr>
                                    <m:num>
                                      <m:r>
                                        <a:rPr lang="en-US" altLang="zh-CN" sz="1400" b="0" i="1" smtClean="0">
                                          <a:solidFill>
                                            <a:schemeClr val="tx1"/>
                                          </a:solidFill>
                                          <a:latin typeface="Cambria Math" panose="02040503050406030204" pitchFamily="18" charset="0"/>
                                        </a:rPr>
                                        <m:t>1</m:t>
                                      </m:r>
                                    </m:num>
                                    <m:den>
                                      <m:r>
                                        <a:rPr lang="en-US" altLang="zh-CN" sz="1400" b="0" i="1" smtClean="0">
                                          <a:solidFill>
                                            <a:schemeClr val="tx1"/>
                                          </a:solidFill>
                                          <a:latin typeface="Cambria Math" panose="02040503050406030204" pitchFamily="18" charset="0"/>
                                        </a:rPr>
                                        <m:t>(40</m:t>
                                      </m:r>
                                      <m:r>
                                        <a:rPr lang="en-US" altLang="zh-CN" sz="1400" b="0" i="1" smtClean="0">
                                          <a:solidFill>
                                            <a:schemeClr val="tx1"/>
                                          </a:solidFill>
                                          <a:latin typeface="Cambria Math" panose="02040503050406030204" pitchFamily="18" charset="0"/>
                                          <a:ea typeface="Cambria Math" panose="02040503050406030204" pitchFamily="18" charset="0"/>
                                        </a:rPr>
                                        <m:t>×60)</m:t>
                                      </m:r>
                                    </m:den>
                                  </m:f>
                                </m:sup>
                              </m:sSup>
                            </m:e>
                          </m:d>
                          <m:r>
                            <a:rPr lang="en-US" altLang="zh-CN" sz="1400" b="0" i="1" smtClean="0">
                              <a:latin typeface="Cambria Math" panose="02040503050406030204" pitchFamily="18" charset="0"/>
                            </a:rPr>
                            <m:t>=1.45</m:t>
                          </m:r>
                          <m:r>
                            <a:rPr lang="en-US" altLang="zh-CN" sz="1400" b="0" i="1" smtClean="0">
                              <a:latin typeface="Cambria Math" panose="02040503050406030204" pitchFamily="18" charset="0"/>
                              <a:ea typeface="Cambria Math" panose="02040503050406030204" pitchFamily="18" charset="0"/>
                            </a:rPr>
                            <m:t>×</m:t>
                          </m:r>
                          <m:sSup>
                            <m:sSupPr>
                              <m:ctrlPr>
                                <a:rPr lang="en-US" altLang="zh-CN" sz="1400" b="0" i="1" smtClean="0">
                                  <a:latin typeface="Cambria Math" panose="02040503050406030204" pitchFamily="18" charset="0"/>
                                  <a:ea typeface="Cambria Math" panose="02040503050406030204" pitchFamily="18" charset="0"/>
                                </a:rPr>
                              </m:ctrlPr>
                            </m:sSupPr>
                            <m:e>
                              <m:r>
                                <a:rPr lang="en-US" altLang="zh-CN" sz="1400" b="0" i="1" smtClean="0">
                                  <a:latin typeface="Cambria Math" panose="02040503050406030204" pitchFamily="18" charset="0"/>
                                  <a:ea typeface="Cambria Math" panose="02040503050406030204" pitchFamily="18" charset="0"/>
                                </a:rPr>
                                <m:t>10</m:t>
                              </m:r>
                            </m:e>
                            <m:sup>
                              <m:r>
                                <a:rPr lang="en-US" altLang="zh-CN" sz="1400" b="0" i="1" smtClean="0">
                                  <a:latin typeface="Cambria Math" panose="02040503050406030204" pitchFamily="18" charset="0"/>
                                  <a:ea typeface="Cambria Math" panose="02040503050406030204" pitchFamily="18" charset="0"/>
                                </a:rPr>
                                <m:t>10</m:t>
                              </m:r>
                            </m:sup>
                          </m:sSup>
                        </m:oMath>
                      </m:oMathPara>
                    </a14:m>
                    <a:endParaRPr lang="zh-CN" altLang="en-US" sz="1400" dirty="0"/>
                  </a:p>
                </p:txBody>
              </p:sp>
            </mc:Choice>
            <mc:Fallback xmlns="">
              <p:sp>
                <p:nvSpPr>
                  <p:cNvPr id="13" name="文本框 12">
                    <a:extLst>
                      <a:ext uri="{FF2B5EF4-FFF2-40B4-BE49-F238E27FC236}">
                        <a16:creationId xmlns:a16="http://schemas.microsoft.com/office/drawing/2014/main" id="{B805F458-47C5-1EC3-9272-D470FD774237}"/>
                      </a:ext>
                    </a:extLst>
                  </p:cNvPr>
                  <p:cNvSpPr txBox="1">
                    <a:spLocks noRot="1" noChangeAspect="1" noMove="1" noResize="1" noEditPoints="1" noAdjustHandles="1" noChangeArrowheads="1" noChangeShapeType="1" noTextEdit="1"/>
                  </p:cNvSpPr>
                  <p:nvPr/>
                </p:nvSpPr>
                <p:spPr>
                  <a:xfrm>
                    <a:off x="10069263" y="2269168"/>
                    <a:ext cx="2931904" cy="246029"/>
                  </a:xfrm>
                  <a:prstGeom prst="rect">
                    <a:avLst/>
                  </a:prstGeom>
                  <a:blipFill>
                    <a:blip r:embed="rId6"/>
                    <a:stretch>
                      <a:fillRect l="-418" t="-102500" b="-115000"/>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2C86F197-C96D-62A2-DDCF-1F16CBA67156}"/>
                  </a:ext>
                </a:extLst>
              </p:cNvPr>
              <p:cNvSpPr txBox="1"/>
              <p:nvPr/>
            </p:nvSpPr>
            <p:spPr>
              <a:xfrm>
                <a:off x="6721100" y="2585250"/>
                <a:ext cx="2510956" cy="307777"/>
              </a:xfrm>
              <a:prstGeom prst="rect">
                <a:avLst/>
              </a:prstGeom>
              <a:noFill/>
            </p:spPr>
            <p:txBody>
              <a:bodyPr wrap="square" rtlCol="0">
                <a:spAutoFit/>
              </a:bodyPr>
              <a:lstStyle/>
              <a:p>
                <a:pPr marL="285750" indent="-285750">
                  <a:buFont typeface="Arial" panose="020B0604020202020204" pitchFamily="34" charset="0"/>
                  <a:buChar char="•"/>
                </a:pPr>
                <a:r>
                  <a:rPr lang="en-US" altLang="zh-CN" sz="1400" dirty="0">
                    <a:latin typeface="Times New Roman" panose="02020603050405020304" pitchFamily="18" charset="0"/>
                    <a:cs typeface="Times New Roman" panose="02020603050405020304" pitchFamily="18" charset="0"/>
                  </a:rPr>
                  <a:t>The number lost on BDMV01IRD</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in</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which</a:t>
                </a:r>
                <a:r>
                  <a:rPr lang="zh-CN" altLang="en-US" sz="14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66CABEB6-5AAC-7D1B-558B-01DA9648FF0C}"/>
                      </a:ext>
                    </a:extLst>
                  </p:cNvPr>
                  <p:cNvSpPr txBox="1"/>
                  <p:nvPr/>
                </p:nvSpPr>
                <p:spPr>
                  <a:xfrm>
                    <a:off x="9130901" y="2616767"/>
                    <a:ext cx="231463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i="1">
                                  <a:latin typeface="Cambria Math" panose="02040503050406030204" pitchFamily="18" charset="0"/>
                                </a:rPr>
                                <m:t>𝑁</m:t>
                              </m:r>
                            </m:e>
                            <m:sub>
                              <m:r>
                                <a:rPr lang="en-US" altLang="zh-CN" sz="1400" i="1">
                                  <a:latin typeface="Cambria Math" panose="02040503050406030204" pitchFamily="18" charset="0"/>
                                </a:rPr>
                                <m:t>𝑙𝑜𝑠𝑠𝐵𝐷𝑀</m:t>
                              </m:r>
                            </m:sub>
                          </m:sSub>
                          <m:r>
                            <a:rPr lang="en-US" altLang="zh-CN" sz="1400" b="0" i="1" smtClean="0">
                              <a:latin typeface="Cambria Math" panose="02040503050406030204" pitchFamily="18" charset="0"/>
                              <a:ea typeface="Cambria Math" panose="02040503050406030204" pitchFamily="18" charset="0"/>
                            </a:rPr>
                            <m:t>=1.45</m:t>
                          </m:r>
                          <m:r>
                            <a:rPr lang="en-US" altLang="zh-CN" sz="1400" i="1">
                              <a:latin typeface="Cambria Math" panose="02040503050406030204" pitchFamily="18" charset="0"/>
                              <a:ea typeface="Cambria Math" panose="02040503050406030204" pitchFamily="18" charset="0"/>
                            </a:rPr>
                            <m:t>×</m:t>
                          </m:r>
                          <m:sSup>
                            <m:sSupPr>
                              <m:ctrlPr>
                                <a:rPr lang="en-US" altLang="zh-CN" sz="1400" i="1">
                                  <a:latin typeface="Cambria Math" panose="02040503050406030204" pitchFamily="18" charset="0"/>
                                  <a:ea typeface="Cambria Math" panose="02040503050406030204" pitchFamily="18" charset="0"/>
                                </a:rPr>
                              </m:ctrlPr>
                            </m:sSupPr>
                            <m:e>
                              <m:r>
                                <a:rPr lang="en-US" altLang="zh-CN" sz="1400" i="1">
                                  <a:latin typeface="Cambria Math" panose="02040503050406030204" pitchFamily="18" charset="0"/>
                                  <a:ea typeface="Cambria Math" panose="02040503050406030204" pitchFamily="18" charset="0"/>
                                </a:rPr>
                                <m:t>10</m:t>
                              </m:r>
                            </m:e>
                            <m:sup>
                              <m:r>
                                <a:rPr lang="en-US" altLang="zh-CN" sz="1400" b="0" i="1" smtClean="0">
                                  <a:latin typeface="Cambria Math" panose="02040503050406030204" pitchFamily="18" charset="0"/>
                                  <a:ea typeface="Cambria Math" panose="02040503050406030204" pitchFamily="18" charset="0"/>
                                </a:rPr>
                                <m:t>10</m:t>
                              </m:r>
                            </m:sup>
                          </m:sSup>
                          <m:r>
                            <a:rPr lang="en-US" altLang="zh-CN" sz="1400" i="1" smtClean="0">
                              <a:latin typeface="Cambria Math" panose="02040503050406030204" pitchFamily="18" charset="0"/>
                              <a:ea typeface="Cambria Math" panose="02040503050406030204" pitchFamily="18" charset="0"/>
                            </a:rPr>
                            <m:t>×</m:t>
                          </m:r>
                          <m:r>
                            <a:rPr lang="en-US" altLang="zh-CN" sz="1400" b="0" i="1" smtClean="0">
                              <a:solidFill>
                                <a:schemeClr val="tx1"/>
                              </a:solidFill>
                              <a:latin typeface="Cambria Math" panose="02040503050406030204" pitchFamily="18" charset="0"/>
                              <a:ea typeface="Cambria Math" panose="02040503050406030204" pitchFamily="18" charset="0"/>
                            </a:rPr>
                            <m:t>0.085</m:t>
                          </m:r>
                          <m:r>
                            <a:rPr lang="en-US" altLang="zh-CN" sz="1400" b="0" i="1" smtClean="0">
                              <a:latin typeface="Cambria Math" panose="02040503050406030204" pitchFamily="18" charset="0"/>
                              <a:ea typeface="Cambria Math" panose="02040503050406030204" pitchFamily="18" charset="0"/>
                            </a:rPr>
                            <m:t>=1.2×</m:t>
                          </m:r>
                          <m:sSup>
                            <m:sSupPr>
                              <m:ctrlPr>
                                <a:rPr lang="en-US" altLang="zh-CN" sz="1400" b="0" i="1" smtClean="0">
                                  <a:latin typeface="Cambria Math" panose="02040503050406030204" pitchFamily="18" charset="0"/>
                                  <a:ea typeface="Cambria Math" panose="02040503050406030204" pitchFamily="18" charset="0"/>
                                </a:rPr>
                              </m:ctrlPr>
                            </m:sSupPr>
                            <m:e>
                              <m:r>
                                <a:rPr lang="en-US" altLang="zh-CN" sz="1400" b="0" i="1" smtClean="0">
                                  <a:latin typeface="Cambria Math" panose="02040503050406030204" pitchFamily="18" charset="0"/>
                                  <a:ea typeface="Cambria Math" panose="02040503050406030204" pitchFamily="18" charset="0"/>
                                </a:rPr>
                                <m:t>10</m:t>
                              </m:r>
                            </m:e>
                            <m:sup>
                              <m:r>
                                <a:rPr lang="en-US" altLang="zh-CN" sz="1400" b="0" i="1" smtClean="0">
                                  <a:latin typeface="Cambria Math" panose="02040503050406030204" pitchFamily="18" charset="0"/>
                                  <a:ea typeface="Cambria Math" panose="02040503050406030204" pitchFamily="18" charset="0"/>
                                </a:rPr>
                                <m:t>9</m:t>
                              </m:r>
                            </m:sup>
                          </m:sSup>
                        </m:oMath>
                      </m:oMathPara>
                    </a14:m>
                    <a:endParaRPr lang="zh-CN" altLang="en-US" sz="1400" dirty="0"/>
                  </a:p>
                </p:txBody>
              </p:sp>
            </mc:Choice>
            <mc:Fallback xmlns="">
              <p:sp>
                <p:nvSpPr>
                  <p:cNvPr id="15" name="文本框 14">
                    <a:extLst>
                      <a:ext uri="{FF2B5EF4-FFF2-40B4-BE49-F238E27FC236}">
                        <a16:creationId xmlns:a16="http://schemas.microsoft.com/office/drawing/2014/main" id="{66CABEB6-5AAC-7D1B-558B-01DA9648FF0C}"/>
                      </a:ext>
                    </a:extLst>
                  </p:cNvPr>
                  <p:cNvSpPr txBox="1">
                    <a:spLocks noRot="1" noChangeAspect="1" noMove="1" noResize="1" noEditPoints="1" noAdjustHandles="1" noChangeArrowheads="1" noChangeShapeType="1" noTextEdit="1"/>
                  </p:cNvSpPr>
                  <p:nvPr/>
                </p:nvSpPr>
                <p:spPr>
                  <a:xfrm>
                    <a:off x="9130901" y="2616767"/>
                    <a:ext cx="2314638" cy="215444"/>
                  </a:xfrm>
                  <a:prstGeom prst="rect">
                    <a:avLst/>
                  </a:prstGeom>
                  <a:blipFill>
                    <a:blip r:embed="rId7"/>
                    <a:stretch>
                      <a:fillRect l="-529" t="-2857" b="-14286"/>
                    </a:stretch>
                  </a:blipFill>
                </p:spPr>
                <p:txBody>
                  <a:bodyPr/>
                  <a:lstStyle/>
                  <a:p>
                    <a:r>
                      <a:rPr lang="zh-CN" altLang="en-US">
                        <a:noFill/>
                      </a:rPr>
                      <a:t> </a:t>
                    </a:r>
                  </a:p>
                </p:txBody>
              </p:sp>
            </mc:Fallback>
          </mc:AlternateContent>
        </p:grpSp>
        <p:sp>
          <p:nvSpPr>
            <p:cNvPr id="26" name="文本框 25">
              <a:extLst>
                <a:ext uri="{FF2B5EF4-FFF2-40B4-BE49-F238E27FC236}">
                  <a16:creationId xmlns:a16="http://schemas.microsoft.com/office/drawing/2014/main" id="{5E1FEBD1-ECD4-159D-700E-7DDED09E0281}"/>
                </a:ext>
              </a:extLst>
            </p:cNvPr>
            <p:cNvSpPr txBox="1"/>
            <p:nvPr/>
          </p:nvSpPr>
          <p:spPr>
            <a:xfrm>
              <a:off x="1232511" y="3933764"/>
              <a:ext cx="7981129" cy="338554"/>
            </a:xfrm>
            <a:prstGeom prst="rect">
              <a:avLst/>
            </a:prstGeom>
            <a:noFill/>
          </p:spPr>
          <p:txBody>
            <a:bodyPr wrap="square">
              <a:spAutoFit/>
            </a:bodyPr>
            <a:lstStyle/>
            <a:p>
              <a:pPr marL="285750" indent="-285750">
                <a:buFont typeface="Wingdings" panose="05000000000000000000" pitchFamily="2" charset="2"/>
                <a:buChar char="p"/>
              </a:pPr>
              <a:r>
                <a:rPr lang="en-US" altLang="zh-CN" sz="1600" dirty="0">
                  <a:solidFill>
                    <a:schemeClr val="accent6">
                      <a:lumMod val="50000"/>
                    </a:schemeClr>
                  </a:solidFill>
                  <a:latin typeface="Times New Roman" panose="02020603050405020304" pitchFamily="18" charset="0"/>
                  <a:cs typeface="Times New Roman" panose="02020603050405020304" pitchFamily="18" charset="0"/>
                </a:rPr>
                <a:t>Assuming linear loss, i.e., the number of particles lost each turn is the same </a:t>
              </a:r>
              <a:endParaRPr lang="zh-CN" altLang="en-US" sz="1600" dirty="0">
                <a:solidFill>
                  <a:schemeClr val="accent6">
                    <a:lumMod val="50000"/>
                  </a:schemeClr>
                </a:solidFill>
                <a:latin typeface="Times New Roman" panose="02020603050405020304" pitchFamily="18" charset="0"/>
                <a:cs typeface="Times New Roman" panose="02020603050405020304" pitchFamily="18" charset="0"/>
              </a:endParaRPr>
            </a:p>
          </p:txBody>
        </p:sp>
      </p:grpSp>
      <p:sp>
        <p:nvSpPr>
          <p:cNvPr id="28" name="文本框 27">
            <a:extLst>
              <a:ext uri="{FF2B5EF4-FFF2-40B4-BE49-F238E27FC236}">
                <a16:creationId xmlns:a16="http://schemas.microsoft.com/office/drawing/2014/main" id="{D89A91A2-B7C7-783F-85AC-3F04ACAE72BA}"/>
              </a:ext>
            </a:extLst>
          </p:cNvPr>
          <p:cNvSpPr txBox="1"/>
          <p:nvPr/>
        </p:nvSpPr>
        <p:spPr>
          <a:xfrm>
            <a:off x="3466348" y="171378"/>
            <a:ext cx="6097904" cy="461665"/>
          </a:xfrm>
          <a:prstGeom prst="rect">
            <a:avLst/>
          </a:prstGeom>
          <a:noFill/>
        </p:spPr>
        <p:txBody>
          <a:bodyPr wrap="square">
            <a:spAutoFit/>
          </a:bodyPr>
          <a:lstStyle/>
          <a:p>
            <a:r>
              <a:rPr kumimoji="1" lang="en-US" altLang="zh-CN" sz="2400" b="1" dirty="0">
                <a:solidFill>
                  <a:schemeClr val="accent1">
                    <a:lumMod val="50000"/>
                  </a:schemeClr>
                </a:solidFill>
                <a:latin typeface="Times New Roman" panose="02020603050405020304" pitchFamily="18" charset="0"/>
                <a:cs typeface="Times New Roman" panose="02020603050405020304" pitchFamily="18" charset="0"/>
              </a:rPr>
              <a:t>Evaluate the level of background </a:t>
            </a:r>
            <a:endParaRPr lang="zh-CN" altLang="en-US" sz="2400" b="1" dirty="0">
              <a:solidFill>
                <a:schemeClr val="accent1">
                  <a:lumMod val="50000"/>
                </a:schemeClr>
              </a:solidFill>
            </a:endParaRPr>
          </a:p>
        </p:txBody>
      </p:sp>
      <p:sp>
        <p:nvSpPr>
          <p:cNvPr id="31" name="文本框 30">
            <a:extLst>
              <a:ext uri="{FF2B5EF4-FFF2-40B4-BE49-F238E27FC236}">
                <a16:creationId xmlns:a16="http://schemas.microsoft.com/office/drawing/2014/main" id="{D21A93A8-F906-EBC6-BF56-BFA1503A877D}"/>
              </a:ext>
            </a:extLst>
          </p:cNvPr>
          <p:cNvSpPr txBox="1"/>
          <p:nvPr/>
        </p:nvSpPr>
        <p:spPr>
          <a:xfrm>
            <a:off x="1039606" y="5669064"/>
            <a:ext cx="9998540" cy="584775"/>
          </a:xfrm>
          <a:prstGeom prst="rect">
            <a:avLst/>
          </a:prstGeom>
          <a:noFill/>
        </p:spPr>
        <p:txBody>
          <a:bodyPr wrap="square">
            <a:spAutoFit/>
          </a:bodyPr>
          <a:lstStyle/>
          <a:p>
            <a:pPr marL="285750" indent="-285750">
              <a:buFont typeface="Wingdings" panose="05000000000000000000" pitchFamily="2" charset="2"/>
              <a:buChar char="p"/>
            </a:pPr>
            <a:r>
              <a:rPr lang="en" altLang="zh-CN" sz="160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At </a:t>
            </a:r>
            <a:r>
              <a:rPr lang="en" altLang="zh-CN" sz="1600" dirty="0">
                <a:solidFill>
                  <a:schemeClr val="accent6">
                    <a:lumMod val="50000"/>
                  </a:schemeClr>
                </a:solidFill>
                <a:latin typeface="Times New Roman" panose="02020603050405020304" pitchFamily="18" charset="0"/>
                <a:cs typeface="Times New Roman" panose="02020603050405020304" pitchFamily="18" charset="0"/>
              </a:rPr>
              <a:t>BDMV01IRD, </a:t>
            </a:r>
            <a:r>
              <a:rPr kumimoji="1" lang="en-US" altLang="zh-CN" sz="1600" dirty="0">
                <a:solidFill>
                  <a:schemeClr val="accent6">
                    <a:lumMod val="50000"/>
                  </a:schemeClr>
                </a:solidFill>
                <a:latin typeface="Times New Roman" panose="02020603050405020304" pitchFamily="18" charset="0"/>
                <a:cs typeface="Times New Roman" panose="02020603050405020304" pitchFamily="18" charset="0"/>
              </a:rPr>
              <a:t>the radiative Bhabha at zero angle </a:t>
            </a:r>
            <a:r>
              <a:rPr lang="en" altLang="zh-CN" sz="160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process dominates over the sum of all the other processes</a:t>
            </a:r>
            <a:r>
              <a:rPr lang="en-US" altLang="zh-CN" sz="160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altLang="zh-CN" sz="1600" dirty="0">
                <a:solidFill>
                  <a:schemeClr val="accent6">
                    <a:lumMod val="50000"/>
                  </a:schemeClr>
                </a:solidFill>
                <a:latin typeface="Times New Roman" panose="02020603050405020304" pitchFamily="18" charset="0"/>
                <a:cs typeface="Times New Roman" panose="02020603050405020304" pitchFamily="18" charset="0"/>
              </a:rPr>
              <a:t>can be ignored</a:t>
            </a:r>
            <a:r>
              <a:rPr lang="en" altLang="zh-CN" sz="160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a:t>
            </a:r>
            <a:endParaRPr lang="zh-CN" altLang="en-US" sz="16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B9636A6F-6CA0-92AA-7938-1CF501ED974A}"/>
              </a:ext>
            </a:extLst>
          </p:cNvPr>
          <p:cNvSpPr txBox="1"/>
          <p:nvPr/>
        </p:nvSpPr>
        <p:spPr>
          <a:xfrm>
            <a:off x="10302315" y="434340"/>
            <a:ext cx="1775385" cy="307777"/>
          </a:xfrm>
          <a:prstGeom prst="rect">
            <a:avLst/>
          </a:prstGeom>
          <a:noFill/>
        </p:spPr>
        <p:txBody>
          <a:bodyPr wrap="square" rtlCol="0">
            <a:spAutoFit/>
          </a:bodyPr>
          <a:lstStyle/>
          <a:p>
            <a:r>
              <a:rPr lang="en-US" altLang="zh-CN" sz="1400" dirty="0" err="1"/>
              <a:t>Haoyu</a:t>
            </a:r>
            <a:r>
              <a:rPr lang="en-US" altLang="zh-CN" sz="1400" dirty="0"/>
              <a:t> Shi, Sha Bai</a:t>
            </a:r>
            <a:endParaRPr lang="zh-CN" altLang="en-US" sz="1400" dirty="0"/>
          </a:p>
        </p:txBody>
      </p:sp>
    </p:spTree>
    <p:extLst>
      <p:ext uri="{BB962C8B-B14F-4D97-AF65-F5344CB8AC3E}">
        <p14:creationId xmlns:p14="http://schemas.microsoft.com/office/powerpoint/2010/main" val="1728539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5D62C3A-8BF4-6942-80C6-F2FC0259F664}"/>
              </a:ext>
            </a:extLst>
          </p:cNvPr>
          <p:cNvSpPr txBox="1"/>
          <p:nvPr/>
        </p:nvSpPr>
        <p:spPr>
          <a:xfrm>
            <a:off x="2984032" y="256473"/>
            <a:ext cx="4399748" cy="461665"/>
          </a:xfrm>
          <a:prstGeom prst="rect">
            <a:avLst/>
          </a:prstGeom>
          <a:noFill/>
        </p:spPr>
        <p:txBody>
          <a:bodyPr wrap="square" rtlCol="0">
            <a:spAutoFit/>
          </a:bodyPr>
          <a:lstStyle/>
          <a:p>
            <a:r>
              <a:rPr lang="en-US" altLang="zh-CN" sz="2400" b="1" dirty="0">
                <a:latin typeface="Times" panose="02020603050405020304" pitchFamily="18" charset="0"/>
                <a:cs typeface="Times" panose="02020603050405020304" pitchFamily="18" charset="0"/>
              </a:rPr>
              <a:t>The requirements for detector</a:t>
            </a:r>
            <a:endParaRPr lang="zh-CN" altLang="en-US" sz="2400" b="1" dirty="0">
              <a:latin typeface="Times" panose="02020603050405020304" pitchFamily="18" charset="0"/>
              <a:cs typeface="Times" panose="02020603050405020304" pitchFamily="18" charset="0"/>
            </a:endParaRPr>
          </a:p>
        </p:txBody>
      </p:sp>
      <p:sp>
        <p:nvSpPr>
          <p:cNvPr id="9" name="文本框 8">
            <a:extLst>
              <a:ext uri="{FF2B5EF4-FFF2-40B4-BE49-F238E27FC236}">
                <a16:creationId xmlns:a16="http://schemas.microsoft.com/office/drawing/2014/main" id="{171481DC-3AD2-01E7-DE99-21BA339B4457}"/>
              </a:ext>
            </a:extLst>
          </p:cNvPr>
          <p:cNvSpPr txBox="1"/>
          <p:nvPr/>
        </p:nvSpPr>
        <p:spPr>
          <a:xfrm>
            <a:off x="685800" y="1211580"/>
            <a:ext cx="6012180"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b="1" dirty="0">
                <a:latin typeface="Times" panose="02020603050405020304" pitchFamily="18" charset="0"/>
                <a:cs typeface="Times" panose="02020603050405020304" pitchFamily="18" charset="0"/>
              </a:rPr>
              <a:t>Energy Range:  </a:t>
            </a:r>
            <a:r>
              <a:rPr lang="en-US" altLang="zh-CN" dirty="0">
                <a:latin typeface="Times" panose="02020603050405020304" pitchFamily="18" charset="0"/>
                <a:cs typeface="Times" panose="02020603050405020304" pitchFamily="18" charset="0"/>
              </a:rPr>
              <a:t>10-60GeV, average energy is 33GeV</a:t>
            </a:r>
            <a:endParaRPr lang="zh-CN" altLang="en-US" dirty="0">
              <a:latin typeface="Times" panose="02020603050405020304" pitchFamily="18" charset="0"/>
              <a:cs typeface="Times" panose="02020603050405020304" pitchFamily="18" charset="0"/>
            </a:endParaRPr>
          </a:p>
        </p:txBody>
      </p:sp>
      <p:grpSp>
        <p:nvGrpSpPr>
          <p:cNvPr id="17" name="组合 16">
            <a:extLst>
              <a:ext uri="{FF2B5EF4-FFF2-40B4-BE49-F238E27FC236}">
                <a16:creationId xmlns:a16="http://schemas.microsoft.com/office/drawing/2014/main" id="{AB8ECD5C-1885-E07C-292F-EFA4895800F6}"/>
              </a:ext>
            </a:extLst>
          </p:cNvPr>
          <p:cNvGrpSpPr/>
          <p:nvPr/>
        </p:nvGrpSpPr>
        <p:grpSpPr>
          <a:xfrm>
            <a:off x="685800" y="1889688"/>
            <a:ext cx="11167110" cy="779832"/>
            <a:chOff x="685800" y="1889688"/>
            <a:chExt cx="11167110" cy="779832"/>
          </a:xfrm>
        </p:grpSpPr>
        <p:sp>
          <p:nvSpPr>
            <p:cNvPr id="12" name="文本框 11">
              <a:extLst>
                <a:ext uri="{FF2B5EF4-FFF2-40B4-BE49-F238E27FC236}">
                  <a16:creationId xmlns:a16="http://schemas.microsoft.com/office/drawing/2014/main" id="{22C0AEDD-CB3B-1ED1-1ED2-AE097F3931C7}"/>
                </a:ext>
              </a:extLst>
            </p:cNvPr>
            <p:cNvSpPr txBox="1"/>
            <p:nvPr/>
          </p:nvSpPr>
          <p:spPr>
            <a:xfrm>
              <a:off x="685800" y="1889688"/>
              <a:ext cx="8583930" cy="369332"/>
            </a:xfrm>
            <a:prstGeom prst="rect">
              <a:avLst/>
            </a:prstGeom>
            <a:noFill/>
          </p:spPr>
          <p:txBody>
            <a:bodyPr wrap="square">
              <a:spAutoFit/>
            </a:bodyPr>
            <a:lstStyle/>
            <a:p>
              <a:pPr marL="285750" indent="-285750">
                <a:buFont typeface="Arial" panose="020B0604020202020204" pitchFamily="34" charset="0"/>
                <a:buChar char="•"/>
              </a:pPr>
              <a:r>
                <a:rPr lang="en-US" altLang="zh-CN" b="1" dirty="0">
                  <a:latin typeface="Times" panose="02020603050405020304" pitchFamily="18" charset="0"/>
                  <a:cs typeface="Times" panose="02020603050405020304" pitchFamily="18" charset="0"/>
                </a:rPr>
                <a:t>Time requirement:  </a:t>
              </a:r>
              <a:r>
                <a:rPr lang="en-US" altLang="zh-CN" dirty="0">
                  <a:latin typeface="Times" panose="02020603050405020304" pitchFamily="18" charset="0"/>
                  <a:cs typeface="Times" panose="02020603050405020304" pitchFamily="18" charset="0"/>
                </a:rPr>
                <a:t>each bunch crossing generates a corresponding signal </a:t>
              </a:r>
              <a:endParaRPr lang="zh-CN" altLang="en-US" dirty="0">
                <a:latin typeface="Times" panose="02020603050405020304" pitchFamily="18" charset="0"/>
                <a:cs typeface="Times" panose="02020603050405020304" pitchFamily="18" charset="0"/>
              </a:endParaRPr>
            </a:p>
          </p:txBody>
        </p:sp>
        <p:sp>
          <p:nvSpPr>
            <p:cNvPr id="14" name="文本框 13">
              <a:extLst>
                <a:ext uri="{FF2B5EF4-FFF2-40B4-BE49-F238E27FC236}">
                  <a16:creationId xmlns:a16="http://schemas.microsoft.com/office/drawing/2014/main" id="{F371BCB0-A329-7930-57F6-5741BDDA77D5}"/>
                </a:ext>
              </a:extLst>
            </p:cNvPr>
            <p:cNvSpPr txBox="1"/>
            <p:nvPr/>
          </p:nvSpPr>
          <p:spPr>
            <a:xfrm>
              <a:off x="2780348" y="2300188"/>
              <a:ext cx="9072562" cy="369332"/>
            </a:xfrm>
            <a:prstGeom prst="rect">
              <a:avLst/>
            </a:prstGeom>
            <a:noFill/>
          </p:spPr>
          <p:txBody>
            <a:bodyPr wrap="square">
              <a:spAutoFit/>
            </a:bodyPr>
            <a:lstStyle/>
            <a:p>
              <a:r>
                <a:rPr lang="en-US" altLang="zh-CN" dirty="0">
                  <a:latin typeface="Times" panose="02020603050405020304" pitchFamily="18" charset="0"/>
                  <a:cs typeface="Times" panose="02020603050405020304" pitchFamily="18" charset="0"/>
                </a:rPr>
                <a:t>the bunch spacing at Higgs energy is 600ns, so the time interval between signals is about 600ns</a:t>
              </a:r>
              <a:endParaRPr lang="zh-CN" altLang="en-US" dirty="0">
                <a:latin typeface="Times" panose="02020603050405020304" pitchFamily="18" charset="0"/>
                <a:cs typeface="Times" panose="02020603050405020304" pitchFamily="18" charset="0"/>
              </a:endParaRPr>
            </a:p>
          </p:txBody>
        </p:sp>
      </p:grpSp>
      <p:sp>
        <p:nvSpPr>
          <p:cNvPr id="16" name="文本框 15">
            <a:extLst>
              <a:ext uri="{FF2B5EF4-FFF2-40B4-BE49-F238E27FC236}">
                <a16:creationId xmlns:a16="http://schemas.microsoft.com/office/drawing/2014/main" id="{74174C86-1E55-DE19-F21B-B260EDE305A7}"/>
              </a:ext>
            </a:extLst>
          </p:cNvPr>
          <p:cNvSpPr txBox="1"/>
          <p:nvPr/>
        </p:nvSpPr>
        <p:spPr>
          <a:xfrm>
            <a:off x="685800" y="3072898"/>
            <a:ext cx="2423160" cy="369332"/>
          </a:xfrm>
          <a:prstGeom prst="rect">
            <a:avLst/>
          </a:prstGeom>
          <a:noFill/>
        </p:spPr>
        <p:txBody>
          <a:bodyPr wrap="square">
            <a:spAutoFit/>
          </a:bodyPr>
          <a:lstStyle/>
          <a:p>
            <a:pPr marL="285750" indent="-285750">
              <a:buFont typeface="Arial" panose="020B0604020202020204" pitchFamily="34" charset="0"/>
              <a:buChar char="•"/>
            </a:pPr>
            <a:r>
              <a:rPr lang="en-US" altLang="zh-CN" b="1" dirty="0">
                <a:latin typeface="Times" panose="02020603050405020304" pitchFamily="18" charset="0"/>
                <a:cs typeface="Times" panose="02020603050405020304" pitchFamily="18" charset="0"/>
              </a:rPr>
              <a:t>Measurement items:</a:t>
            </a:r>
            <a:endParaRPr lang="zh-CN" altLang="en-US" b="1" dirty="0">
              <a:latin typeface="Times" panose="02020603050405020304" pitchFamily="18" charset="0"/>
              <a:cs typeface="Times" panose="02020603050405020304" pitchFamily="18" charset="0"/>
            </a:endParaRPr>
          </a:p>
        </p:txBody>
      </p:sp>
      <p:grpSp>
        <p:nvGrpSpPr>
          <p:cNvPr id="24" name="组合 23">
            <a:extLst>
              <a:ext uri="{FF2B5EF4-FFF2-40B4-BE49-F238E27FC236}">
                <a16:creationId xmlns:a16="http://schemas.microsoft.com/office/drawing/2014/main" id="{2E597CD5-9557-4AE3-BCFD-2FF80CEBBC1E}"/>
              </a:ext>
            </a:extLst>
          </p:cNvPr>
          <p:cNvGrpSpPr/>
          <p:nvPr/>
        </p:nvGrpSpPr>
        <p:grpSpPr>
          <a:xfrm>
            <a:off x="110894" y="3597692"/>
            <a:ext cx="6295513" cy="1847423"/>
            <a:chOff x="236624" y="3578214"/>
            <a:chExt cx="6295513" cy="1847423"/>
          </a:xfrm>
        </p:grpSpPr>
        <p:grpSp>
          <p:nvGrpSpPr>
            <p:cNvPr id="21" name="组合 20">
              <a:extLst>
                <a:ext uri="{FF2B5EF4-FFF2-40B4-BE49-F238E27FC236}">
                  <a16:creationId xmlns:a16="http://schemas.microsoft.com/office/drawing/2014/main" id="{CE26FF35-8072-1F9A-E534-66196BC157D1}"/>
                </a:ext>
              </a:extLst>
            </p:cNvPr>
            <p:cNvGrpSpPr/>
            <p:nvPr/>
          </p:nvGrpSpPr>
          <p:grpSpPr>
            <a:xfrm>
              <a:off x="236624" y="3578214"/>
              <a:ext cx="5087447" cy="1283849"/>
              <a:chOff x="900993" y="3467936"/>
              <a:chExt cx="5087447" cy="1283849"/>
            </a:xfrm>
          </p:grpSpPr>
          <p:pic>
            <p:nvPicPr>
              <p:cNvPr id="19" name="图片 18">
                <a:extLst>
                  <a:ext uri="{FF2B5EF4-FFF2-40B4-BE49-F238E27FC236}">
                    <a16:creationId xmlns:a16="http://schemas.microsoft.com/office/drawing/2014/main" id="{982DE7D3-DDF9-ADB0-5F70-673854B9BCB8}"/>
                  </a:ext>
                </a:extLst>
              </p:cNvPr>
              <p:cNvPicPr>
                <a:picLocks noChangeAspect="1"/>
              </p:cNvPicPr>
              <p:nvPr/>
            </p:nvPicPr>
            <p:blipFill rotWithShape="1">
              <a:blip r:embed="rId2"/>
              <a:srcRect b="40571"/>
              <a:stretch/>
            </p:blipFill>
            <p:spPr>
              <a:xfrm>
                <a:off x="900993" y="3897914"/>
                <a:ext cx="5087447" cy="853871"/>
              </a:xfrm>
              <a:prstGeom prst="rect">
                <a:avLst/>
              </a:prstGeom>
            </p:spPr>
          </p:pic>
          <p:pic>
            <p:nvPicPr>
              <p:cNvPr id="20" name="图片 19">
                <a:extLst>
                  <a:ext uri="{FF2B5EF4-FFF2-40B4-BE49-F238E27FC236}">
                    <a16:creationId xmlns:a16="http://schemas.microsoft.com/office/drawing/2014/main" id="{3B1FF4BC-4E21-6861-CE58-97F21E7F7CFB}"/>
                  </a:ext>
                </a:extLst>
              </p:cNvPr>
              <p:cNvPicPr>
                <a:picLocks noChangeAspect="1"/>
              </p:cNvPicPr>
              <p:nvPr/>
            </p:nvPicPr>
            <p:blipFill>
              <a:blip r:embed="rId3"/>
              <a:stretch>
                <a:fillRect/>
              </a:stretch>
            </p:blipFill>
            <p:spPr>
              <a:xfrm>
                <a:off x="1970246" y="3467936"/>
                <a:ext cx="3443288" cy="508751"/>
              </a:xfrm>
              <a:prstGeom prst="rect">
                <a:avLst/>
              </a:prstGeom>
            </p:spPr>
          </p:pic>
        </p:grpSp>
        <p:pic>
          <p:nvPicPr>
            <p:cNvPr id="23" name="图片 22">
              <a:extLst>
                <a:ext uri="{FF2B5EF4-FFF2-40B4-BE49-F238E27FC236}">
                  <a16:creationId xmlns:a16="http://schemas.microsoft.com/office/drawing/2014/main" id="{98B5A08B-0F7C-B3B2-3A5B-4A4D8E95C94C}"/>
                </a:ext>
              </a:extLst>
            </p:cNvPr>
            <p:cNvPicPr>
              <a:picLocks noChangeAspect="1"/>
            </p:cNvPicPr>
            <p:nvPr/>
          </p:nvPicPr>
          <p:blipFill>
            <a:blip r:embed="rId4"/>
            <a:stretch>
              <a:fillRect/>
            </a:stretch>
          </p:blipFill>
          <p:spPr>
            <a:xfrm>
              <a:off x="1305877" y="4916886"/>
              <a:ext cx="5226260" cy="508751"/>
            </a:xfrm>
            <a:prstGeom prst="rect">
              <a:avLst/>
            </a:prstGeom>
          </p:spPr>
        </p:pic>
      </p:grpSp>
      <p:grpSp>
        <p:nvGrpSpPr>
          <p:cNvPr id="29" name="组合 28">
            <a:extLst>
              <a:ext uri="{FF2B5EF4-FFF2-40B4-BE49-F238E27FC236}">
                <a16:creationId xmlns:a16="http://schemas.microsoft.com/office/drawing/2014/main" id="{C03F034C-8DD7-CB36-8D1A-3399504C888D}"/>
              </a:ext>
            </a:extLst>
          </p:cNvPr>
          <p:cNvGrpSpPr/>
          <p:nvPr/>
        </p:nvGrpSpPr>
        <p:grpSpPr>
          <a:xfrm>
            <a:off x="9068276" y="3576833"/>
            <a:ext cx="3012830" cy="2099509"/>
            <a:chOff x="7801782" y="3364863"/>
            <a:chExt cx="3827435" cy="2376508"/>
          </a:xfrm>
        </p:grpSpPr>
        <p:pic>
          <p:nvPicPr>
            <p:cNvPr id="18" name="图片 17">
              <a:extLst>
                <a:ext uri="{FF2B5EF4-FFF2-40B4-BE49-F238E27FC236}">
                  <a16:creationId xmlns:a16="http://schemas.microsoft.com/office/drawing/2014/main" id="{7702DDFF-D704-FDE2-62A6-B03464A16874}"/>
                </a:ext>
              </a:extLst>
            </p:cNvPr>
            <p:cNvPicPr>
              <a:picLocks noChangeAspect="1"/>
            </p:cNvPicPr>
            <p:nvPr/>
          </p:nvPicPr>
          <p:blipFill>
            <a:blip r:embed="rId5"/>
            <a:stretch>
              <a:fillRect/>
            </a:stretch>
          </p:blipFill>
          <p:spPr>
            <a:xfrm>
              <a:off x="7801782" y="3364863"/>
              <a:ext cx="3827435" cy="2046923"/>
            </a:xfrm>
            <a:prstGeom prst="rect">
              <a:avLst/>
            </a:prstGeom>
          </p:spPr>
        </p:pic>
        <p:sp>
          <p:nvSpPr>
            <p:cNvPr id="25" name="文本框 24">
              <a:extLst>
                <a:ext uri="{FF2B5EF4-FFF2-40B4-BE49-F238E27FC236}">
                  <a16:creationId xmlns:a16="http://schemas.microsoft.com/office/drawing/2014/main" id="{18B31577-4FD9-1EE0-6061-90EC77FCCB4F}"/>
                </a:ext>
              </a:extLst>
            </p:cNvPr>
            <p:cNvSpPr txBox="1"/>
            <p:nvPr/>
          </p:nvSpPr>
          <p:spPr>
            <a:xfrm>
              <a:off x="9086850" y="5464372"/>
              <a:ext cx="1760220" cy="276999"/>
            </a:xfrm>
            <a:prstGeom prst="rect">
              <a:avLst/>
            </a:prstGeom>
            <a:noFill/>
          </p:spPr>
          <p:txBody>
            <a:bodyPr wrap="square" rtlCol="0">
              <a:spAutoFit/>
            </a:bodyPr>
            <a:lstStyle/>
            <a:p>
              <a:r>
                <a:rPr lang="en-US" altLang="zh-CN" sz="1200" dirty="0">
                  <a:latin typeface="Times" panose="02020603050405020304" pitchFamily="18" charset="0"/>
                  <a:cs typeface="Times" panose="02020603050405020304" pitchFamily="18" charset="0"/>
                </a:rPr>
                <a:t>From Pang’s thesis</a:t>
              </a:r>
              <a:endParaRPr lang="zh-CN" altLang="en-US" sz="1200" dirty="0">
                <a:latin typeface="Times" panose="02020603050405020304" pitchFamily="18" charset="0"/>
                <a:cs typeface="Times" panose="02020603050405020304" pitchFamily="18" charset="0"/>
              </a:endParaRPr>
            </a:p>
          </p:txBody>
        </p:sp>
      </p:grpSp>
      <p:sp>
        <p:nvSpPr>
          <p:cNvPr id="26" name="文本框 25">
            <a:extLst>
              <a:ext uri="{FF2B5EF4-FFF2-40B4-BE49-F238E27FC236}">
                <a16:creationId xmlns:a16="http://schemas.microsoft.com/office/drawing/2014/main" id="{461FCB49-DD54-9E50-A1DA-5128C45C61C6}"/>
              </a:ext>
            </a:extLst>
          </p:cNvPr>
          <p:cNvSpPr txBox="1"/>
          <p:nvPr/>
        </p:nvSpPr>
        <p:spPr>
          <a:xfrm>
            <a:off x="2780348" y="2567796"/>
            <a:ext cx="9072562" cy="369332"/>
          </a:xfrm>
          <a:prstGeom prst="rect">
            <a:avLst/>
          </a:prstGeom>
          <a:noFill/>
        </p:spPr>
        <p:txBody>
          <a:bodyPr wrap="square">
            <a:spAutoFit/>
          </a:bodyPr>
          <a:lstStyle/>
          <a:p>
            <a:r>
              <a:rPr lang="en-US" altLang="zh-CN" dirty="0">
                <a:latin typeface="Times" panose="02020603050405020304" pitchFamily="18" charset="0"/>
                <a:cs typeface="Times" panose="02020603050405020304" pitchFamily="18" charset="0"/>
              </a:rPr>
              <a:t>the bunch spacing at Z energy is 23ns, so the time interval between signals is about 23ns</a:t>
            </a:r>
            <a:endParaRPr lang="zh-CN" altLang="en-US" dirty="0">
              <a:latin typeface="Times" panose="02020603050405020304" pitchFamily="18" charset="0"/>
              <a:cs typeface="Times" panose="02020603050405020304" pitchFamily="18" charset="0"/>
            </a:endParaRPr>
          </a:p>
        </p:txBody>
      </p:sp>
      <p:sp>
        <p:nvSpPr>
          <p:cNvPr id="27" name="文本框 26">
            <a:extLst>
              <a:ext uri="{FF2B5EF4-FFF2-40B4-BE49-F238E27FC236}">
                <a16:creationId xmlns:a16="http://schemas.microsoft.com/office/drawing/2014/main" id="{9C91EE57-E8A2-DAAB-59F7-4447D4002CC7}"/>
              </a:ext>
            </a:extLst>
          </p:cNvPr>
          <p:cNvSpPr txBox="1"/>
          <p:nvPr/>
        </p:nvSpPr>
        <p:spPr>
          <a:xfrm>
            <a:off x="4370950" y="4595731"/>
            <a:ext cx="3012830" cy="307777"/>
          </a:xfrm>
          <a:prstGeom prst="rect">
            <a:avLst/>
          </a:prstGeom>
          <a:noFill/>
        </p:spPr>
        <p:txBody>
          <a:bodyPr wrap="square" rtlCol="0">
            <a:spAutoFit/>
          </a:bodyPr>
          <a:lstStyle/>
          <a:p>
            <a:r>
              <a:rPr lang="en-US" altLang="zh-CN" sz="1400" dirty="0">
                <a:solidFill>
                  <a:schemeClr val="accent1">
                    <a:lumMod val="75000"/>
                  </a:schemeClr>
                </a:solidFill>
              </a:rPr>
              <a:t>Gives the total number of pulse</a:t>
            </a:r>
            <a:endParaRPr lang="zh-CN" altLang="en-US" sz="1400" dirty="0">
              <a:solidFill>
                <a:schemeClr val="accent1">
                  <a:lumMod val="75000"/>
                </a:schemeClr>
              </a:solidFill>
            </a:endParaRPr>
          </a:p>
        </p:txBody>
      </p:sp>
      <p:sp>
        <p:nvSpPr>
          <p:cNvPr id="28" name="文本框 27">
            <a:extLst>
              <a:ext uri="{FF2B5EF4-FFF2-40B4-BE49-F238E27FC236}">
                <a16:creationId xmlns:a16="http://schemas.microsoft.com/office/drawing/2014/main" id="{77D4042A-07DD-3931-7844-A67173CD7200}"/>
              </a:ext>
            </a:extLst>
          </p:cNvPr>
          <p:cNvSpPr txBox="1"/>
          <p:nvPr/>
        </p:nvSpPr>
        <p:spPr>
          <a:xfrm>
            <a:off x="4171588" y="4186214"/>
            <a:ext cx="3943712" cy="307777"/>
          </a:xfrm>
          <a:prstGeom prst="rect">
            <a:avLst/>
          </a:prstGeom>
          <a:noFill/>
        </p:spPr>
        <p:txBody>
          <a:bodyPr wrap="square" rtlCol="0">
            <a:spAutoFit/>
          </a:bodyPr>
          <a:lstStyle/>
          <a:p>
            <a:r>
              <a:rPr lang="en-US" altLang="zh-CN" sz="1400" dirty="0">
                <a:solidFill>
                  <a:schemeClr val="accent1">
                    <a:lumMod val="75000"/>
                  </a:schemeClr>
                </a:solidFill>
              </a:rPr>
              <a:t>Integrate over 1ms the sum of all the differences</a:t>
            </a:r>
            <a:endParaRPr lang="zh-CN" altLang="en-US" sz="1400" dirty="0">
              <a:solidFill>
                <a:schemeClr val="accent1">
                  <a:lumMod val="75000"/>
                </a:schemeClr>
              </a:solidFill>
            </a:endParaRPr>
          </a:p>
        </p:txBody>
      </p:sp>
      <p:sp>
        <p:nvSpPr>
          <p:cNvPr id="30" name="文本框 29">
            <a:extLst>
              <a:ext uri="{FF2B5EF4-FFF2-40B4-BE49-F238E27FC236}">
                <a16:creationId xmlns:a16="http://schemas.microsoft.com/office/drawing/2014/main" id="{FBB16BA2-82DC-AF17-32B3-47C9D87C45A4}"/>
              </a:ext>
            </a:extLst>
          </p:cNvPr>
          <p:cNvSpPr txBox="1"/>
          <p:nvPr/>
        </p:nvSpPr>
        <p:spPr>
          <a:xfrm>
            <a:off x="6312311" y="5009743"/>
            <a:ext cx="3012830" cy="307777"/>
          </a:xfrm>
          <a:prstGeom prst="rect">
            <a:avLst/>
          </a:prstGeom>
          <a:noFill/>
        </p:spPr>
        <p:txBody>
          <a:bodyPr wrap="square" rtlCol="0">
            <a:spAutoFit/>
          </a:bodyPr>
          <a:lstStyle/>
          <a:p>
            <a:r>
              <a:rPr lang="en-US" altLang="zh-CN" sz="1400" dirty="0">
                <a:solidFill>
                  <a:schemeClr val="accent1">
                    <a:lumMod val="75000"/>
                  </a:schemeClr>
                </a:solidFill>
              </a:rPr>
              <a:t>Calculate the sum of all samples</a:t>
            </a:r>
            <a:endParaRPr lang="zh-CN" altLang="en-US" sz="1400" dirty="0">
              <a:solidFill>
                <a:schemeClr val="accent1">
                  <a:lumMod val="75000"/>
                </a:schemeClr>
              </a:solidFill>
            </a:endParaRPr>
          </a:p>
        </p:txBody>
      </p:sp>
      <p:sp>
        <p:nvSpPr>
          <p:cNvPr id="31" name="文本框 30">
            <a:extLst>
              <a:ext uri="{FF2B5EF4-FFF2-40B4-BE49-F238E27FC236}">
                <a16:creationId xmlns:a16="http://schemas.microsoft.com/office/drawing/2014/main" id="{12FF1EB4-0E08-1D28-DDA1-512CDC2A8E4E}"/>
              </a:ext>
            </a:extLst>
          </p:cNvPr>
          <p:cNvSpPr txBox="1"/>
          <p:nvPr/>
        </p:nvSpPr>
        <p:spPr>
          <a:xfrm>
            <a:off x="1056761" y="5469585"/>
            <a:ext cx="8931637" cy="307777"/>
          </a:xfrm>
          <a:prstGeom prst="rect">
            <a:avLst/>
          </a:prstGeom>
          <a:noFill/>
        </p:spPr>
        <p:txBody>
          <a:bodyPr wrap="square" rtlCol="0">
            <a:spAutoFit/>
          </a:bodyPr>
          <a:lstStyle/>
          <a:p>
            <a:r>
              <a:rPr lang="en-US" altLang="zh-CN" sz="1400" dirty="0"/>
              <a:t>The differences between the first and fourth sample provides the real signal amplitude for the first bunch</a:t>
            </a:r>
            <a:endParaRPr lang="zh-CN" altLang="en-US" sz="1400" dirty="0"/>
          </a:p>
        </p:txBody>
      </p:sp>
    </p:spTree>
    <p:extLst>
      <p:ext uri="{BB962C8B-B14F-4D97-AF65-F5344CB8AC3E}">
        <p14:creationId xmlns:p14="http://schemas.microsoft.com/office/powerpoint/2010/main" val="405958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5D62C3A-8BF4-6942-80C6-F2FC0259F664}"/>
              </a:ext>
            </a:extLst>
          </p:cNvPr>
          <p:cNvSpPr txBox="1"/>
          <p:nvPr/>
        </p:nvSpPr>
        <p:spPr>
          <a:xfrm>
            <a:off x="320842" y="176463"/>
            <a:ext cx="1827998" cy="461665"/>
          </a:xfrm>
          <a:prstGeom prst="rect">
            <a:avLst/>
          </a:prstGeom>
          <a:noFill/>
        </p:spPr>
        <p:txBody>
          <a:bodyPr wrap="square" rtlCol="0">
            <a:spAutoFit/>
          </a:bodyPr>
          <a:lstStyle/>
          <a:p>
            <a:pPr marL="342900" indent="-342900">
              <a:buFont typeface="Wingdings" pitchFamily="2" charset="2"/>
              <a:buChar char="p"/>
            </a:pPr>
            <a:r>
              <a:rPr kumimoji="1" lang="en-US" altLang="zh-CN" sz="2400" b="1" dirty="0">
                <a:latin typeface="Times New Roman" panose="02020603050405020304" pitchFamily="18" charset="0"/>
                <a:cs typeface="Times New Roman" panose="02020603050405020304" pitchFamily="18" charset="0"/>
              </a:rPr>
              <a:t>Summary</a:t>
            </a:r>
            <a:endParaRPr kumimoji="1" lang="zh-CN" altLang="en-US" sz="2400" b="1"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371EE0C7-4337-25C4-2A79-905B1D54B570}"/>
              </a:ext>
            </a:extLst>
          </p:cNvPr>
          <p:cNvSpPr txBox="1"/>
          <p:nvPr/>
        </p:nvSpPr>
        <p:spPr>
          <a:xfrm>
            <a:off x="680129" y="858145"/>
            <a:ext cx="9755462" cy="2031325"/>
          </a:xfrm>
          <a:prstGeom prst="rect">
            <a:avLst/>
          </a:prstGeom>
          <a:noFill/>
        </p:spPr>
        <p:txBody>
          <a:bodyPr wrap="square">
            <a:spAutoFit/>
          </a:bodyPr>
          <a:lstStyle/>
          <a:p>
            <a:pPr marL="285750" indent="-285750" algn="just">
              <a:buFont typeface="Arial" panose="020B0604020202020204" pitchFamily="34" charset="0"/>
              <a:buChar char="•"/>
            </a:pPr>
            <a:r>
              <a:rPr lang="en-US" altLang="zh-CN" dirty="0">
                <a:latin typeface="Times" panose="02020603050405020304" pitchFamily="18" charset="0"/>
                <a:cs typeface="Times" panose="02020603050405020304" pitchFamily="18" charset="0"/>
              </a:rPr>
              <a:t>We only used SAD simulation to find the optimal location for placing the fast luminosity monitor, which is 10m downstream of the IP. </a:t>
            </a:r>
            <a:r>
              <a:rPr lang="en-US" altLang="zh-CN" dirty="0">
                <a:latin typeface="Times New Roman" panose="02020603050405020304" pitchFamily="18" charset="0"/>
                <a:cs typeface="Times New Roman" panose="02020603050405020304" pitchFamily="18" charset="0"/>
              </a:rPr>
              <a:t>This position not only has sufficient counting rate, but also the total number of lost particles is not very sensitive to the beam-beam deflection angle, and other background effects are very small compared with the radiative Bhabha at zero angle, can be ignored. </a:t>
            </a:r>
          </a:p>
          <a:p>
            <a:pPr algn="just"/>
            <a:endParaRPr lang="en-US" altLang="zh-CN"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altLang="zh-CN" dirty="0">
                <a:latin typeface="Times" panose="02020603050405020304" pitchFamily="18" charset="0"/>
                <a:cs typeface="Times" panose="02020603050405020304" pitchFamily="18" charset="0"/>
              </a:rPr>
              <a:t>However, we still need to conduct more detailed simulation through Geent4, taking into account the material and size of the beam pipe and detector, to check the signal. generation.</a:t>
            </a:r>
            <a:endParaRPr lang="zh-CN" altLang="en-US"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90374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8CC5B271-F597-05DB-BED0-A199286478CF}"/>
              </a:ext>
            </a:extLst>
          </p:cNvPr>
          <p:cNvSpPr txBox="1"/>
          <p:nvPr/>
        </p:nvSpPr>
        <p:spPr>
          <a:xfrm>
            <a:off x="4692968" y="2567999"/>
            <a:ext cx="3045142" cy="923330"/>
          </a:xfrm>
          <a:prstGeom prst="rect">
            <a:avLst/>
          </a:prstGeom>
          <a:noFill/>
        </p:spPr>
        <p:txBody>
          <a:bodyPr wrap="square">
            <a:spAutoFit/>
          </a:bodyPr>
          <a:lstStyle/>
          <a:p>
            <a:r>
              <a:rPr lang="en-US" altLang="zh-CN" sz="5400" dirty="0">
                <a:latin typeface="Times" panose="02020603050405020304" pitchFamily="18" charset="0"/>
                <a:cs typeface="Times" panose="02020603050405020304" pitchFamily="18" charset="0"/>
              </a:rPr>
              <a:t>Back up</a:t>
            </a:r>
            <a:endParaRPr lang="zh-CN" altLang="en-US" sz="54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276719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8B83FBF7-6B83-BF4F-95EA-3A1093E75C39}"/>
              </a:ext>
            </a:extLst>
          </p:cNvPr>
          <p:cNvSpPr>
            <a:spLocks noGrp="1"/>
          </p:cNvSpPr>
          <p:nvPr>
            <p:ph type="sldNum" sz="quarter" idx="12"/>
          </p:nvPr>
        </p:nvSpPr>
        <p:spPr/>
        <p:txBody>
          <a:bodyPr/>
          <a:lstStyle/>
          <a:p>
            <a:fld id="{3E77E41A-3222-472D-9E0D-CAE005F31005}" type="slidenum">
              <a:rPr lang="zh-CN" altLang="en-US" smtClean="0"/>
              <a:t>19</a:t>
            </a:fld>
            <a:endParaRPr lang="zh-CN" altLang="en-US"/>
          </a:p>
        </p:txBody>
      </p:sp>
      <p:sp>
        <p:nvSpPr>
          <p:cNvPr id="5" name="文本框 4">
            <a:extLst>
              <a:ext uri="{FF2B5EF4-FFF2-40B4-BE49-F238E27FC236}">
                <a16:creationId xmlns:a16="http://schemas.microsoft.com/office/drawing/2014/main" id="{1006890C-B31D-3A4A-9956-C130FF5A4DA4}"/>
              </a:ext>
            </a:extLst>
          </p:cNvPr>
          <p:cNvSpPr txBox="1"/>
          <p:nvPr/>
        </p:nvSpPr>
        <p:spPr>
          <a:xfrm>
            <a:off x="221129" y="163268"/>
            <a:ext cx="7256909" cy="523220"/>
          </a:xfrm>
          <a:prstGeom prst="rect">
            <a:avLst/>
          </a:prstGeom>
          <a:noFill/>
        </p:spPr>
        <p:txBody>
          <a:bodyPr wrap="square" rtlCol="0">
            <a:spAutoFit/>
          </a:bodyPr>
          <a:lstStyle/>
          <a:p>
            <a:pPr marL="457200" indent="-457200">
              <a:buFont typeface="Wingdings" panose="05000000000000000000" pitchFamily="2" charset="2"/>
              <a:buChar char="p"/>
            </a:pPr>
            <a:r>
              <a:rPr lang="en-US" altLang="zh-CN" sz="2800" b="1"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rPr>
              <a:t>Sensitivity of deflection of beam-beam kick</a:t>
            </a:r>
            <a:endParaRPr lang="zh-CN" altLang="en-US" sz="2800" b="1"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48DFAB52-E41A-484E-AC30-509AD212CCBC}"/>
                  </a:ext>
                </a:extLst>
              </p:cNvPr>
              <p:cNvSpPr txBox="1"/>
              <p:nvPr/>
            </p:nvSpPr>
            <p:spPr>
              <a:xfrm>
                <a:off x="8610600" y="33649"/>
                <a:ext cx="4149964" cy="74507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800" b="0" i="1" smtClean="0">
                          <a:latin typeface="Cambria Math" panose="02040503050406030204" pitchFamily="18" charset="0"/>
                        </a:rPr>
                        <m:t>𝑀</m:t>
                      </m:r>
                      <m:d>
                        <m:dPr>
                          <m:ctrlPr>
                            <a:rPr kumimoji="1" lang="en-US" altLang="zh-CN" sz="800" b="0" i="1" smtClean="0">
                              <a:latin typeface="Cambria Math" panose="02040503050406030204" pitchFamily="18" charset="0"/>
                            </a:rPr>
                          </m:ctrlPr>
                        </m:dPr>
                        <m:e>
                          <m:d>
                            <m:dPr>
                              <m:begChr m:val=""/>
                              <m:endChr m:val="|"/>
                              <m:ctrlPr>
                                <a:rPr kumimoji="1" lang="en-US" altLang="zh-CN" sz="800" b="0" i="1" smtClean="0">
                                  <a:latin typeface="Cambria Math" panose="02040503050406030204" pitchFamily="18" charset="0"/>
                                </a:rPr>
                              </m:ctrlPr>
                            </m:dPr>
                            <m:e>
                              <m:sSub>
                                <m:sSubPr>
                                  <m:ctrlPr>
                                    <a:rPr kumimoji="1" lang="en-US" altLang="zh-CN" sz="800" b="0" i="1" smtClean="0">
                                      <a:latin typeface="Cambria Math" panose="02040503050406030204" pitchFamily="18" charset="0"/>
                                    </a:rPr>
                                  </m:ctrlPr>
                                </m:sSubPr>
                                <m:e>
                                  <m:r>
                                    <a:rPr kumimoji="1" lang="en-US" altLang="zh-CN" sz="800" b="0" i="1" smtClean="0">
                                      <a:latin typeface="Cambria Math" panose="02040503050406030204" pitchFamily="18" charset="0"/>
                                    </a:rPr>
                                    <m:t>𝑠</m:t>
                                  </m:r>
                                </m:e>
                                <m:sub>
                                  <m:r>
                                    <a:rPr kumimoji="1" lang="en-US" altLang="zh-CN" sz="800" b="0" i="1" smtClean="0">
                                      <a:latin typeface="Cambria Math" panose="02040503050406030204" pitchFamily="18" charset="0"/>
                                    </a:rPr>
                                    <m:t>2</m:t>
                                  </m:r>
                                </m:sub>
                              </m:sSub>
                            </m:e>
                          </m:d>
                          <m:sSub>
                            <m:sSubPr>
                              <m:ctrlPr>
                                <a:rPr kumimoji="1" lang="en-US" altLang="zh-CN" sz="800" b="0" i="1" smtClean="0">
                                  <a:latin typeface="Cambria Math" panose="02040503050406030204" pitchFamily="18" charset="0"/>
                                </a:rPr>
                              </m:ctrlPr>
                            </m:sSubPr>
                            <m:e>
                              <m:r>
                                <a:rPr kumimoji="1" lang="en-US" altLang="zh-CN" sz="800" b="0" i="1" smtClean="0">
                                  <a:latin typeface="Cambria Math" panose="02040503050406030204" pitchFamily="18" charset="0"/>
                                </a:rPr>
                                <m:t>𝑠</m:t>
                              </m:r>
                            </m:e>
                            <m:sub>
                              <m:r>
                                <a:rPr kumimoji="1" lang="en-US" altLang="zh-CN" sz="800" b="0" i="1" smtClean="0">
                                  <a:latin typeface="Cambria Math" panose="02040503050406030204" pitchFamily="18" charset="0"/>
                                </a:rPr>
                                <m:t>1</m:t>
                              </m:r>
                            </m:sub>
                          </m:sSub>
                        </m:e>
                      </m:d>
                      <m:r>
                        <a:rPr kumimoji="1" lang="en-US" altLang="zh-CN" sz="800" b="0" i="1" smtClean="0">
                          <a:latin typeface="Cambria Math" panose="02040503050406030204" pitchFamily="18" charset="0"/>
                        </a:rPr>
                        <m:t>=</m:t>
                      </m:r>
                      <m:d>
                        <m:dPr>
                          <m:begChr m:val="["/>
                          <m:endChr m:val="]"/>
                          <m:ctrlPr>
                            <a:rPr kumimoji="1" lang="en-US" altLang="zh-CN" sz="800" i="1" smtClean="0">
                              <a:latin typeface="Cambria Math" panose="02040503050406030204" pitchFamily="18" charset="0"/>
                            </a:rPr>
                          </m:ctrlPr>
                        </m:dPr>
                        <m:e>
                          <m:m>
                            <m:mPr>
                              <m:mcs>
                                <m:mc>
                                  <m:mcPr>
                                    <m:count m:val="2"/>
                                    <m:mcJc m:val="center"/>
                                  </m:mcPr>
                                </m:mc>
                              </m:mcs>
                              <m:ctrlPr>
                                <a:rPr kumimoji="1" lang="en-US" altLang="zh-CN" sz="800" i="1" smtClean="0">
                                  <a:latin typeface="Cambria Math" panose="02040503050406030204" pitchFamily="18" charset="0"/>
                                </a:rPr>
                              </m:ctrlPr>
                            </m:mPr>
                            <m:mr>
                              <m:e>
                                <m:rad>
                                  <m:radPr>
                                    <m:degHide m:val="on"/>
                                    <m:ctrlPr>
                                      <a:rPr kumimoji="1" lang="en-US" altLang="zh-CN" sz="800" i="1" smtClean="0">
                                        <a:latin typeface="Cambria Math" panose="02040503050406030204" pitchFamily="18" charset="0"/>
                                      </a:rPr>
                                    </m:ctrlPr>
                                  </m:radPr>
                                  <m:deg/>
                                  <m:e>
                                    <m:f>
                                      <m:fPr>
                                        <m:ctrlPr>
                                          <a:rPr kumimoji="1" lang="en-US" altLang="zh-CN" sz="800" i="1" smtClean="0">
                                            <a:latin typeface="Cambria Math" panose="02040503050406030204" pitchFamily="18" charset="0"/>
                                          </a:rPr>
                                        </m:ctrlPr>
                                      </m:fPr>
                                      <m:num>
                                        <m:sSub>
                                          <m:sSubPr>
                                            <m:ctrlPr>
                                              <a:rPr kumimoji="1" lang="en-US" altLang="zh-CN" sz="800" i="1" smtClean="0">
                                                <a:latin typeface="Cambria Math" panose="02040503050406030204" pitchFamily="18" charset="0"/>
                                              </a:rPr>
                                            </m:ctrlPr>
                                          </m:sSubPr>
                                          <m:e>
                                            <m:r>
                                              <a:rPr kumimoji="1" lang="en-US" altLang="zh-CN" sz="800" i="1" smtClean="0">
                                                <a:latin typeface="Cambria Math" panose="02040503050406030204" pitchFamily="18" charset="0"/>
                                                <a:ea typeface="Cambria Math" panose="02040503050406030204" pitchFamily="18" charset="0"/>
                                              </a:rPr>
                                              <m:t>𝛽</m:t>
                                            </m:r>
                                          </m:e>
                                          <m:sub>
                                            <m:r>
                                              <a:rPr kumimoji="1" lang="en-US" altLang="zh-CN" sz="800" b="0" i="1" smtClean="0">
                                                <a:latin typeface="Cambria Math" panose="02040503050406030204" pitchFamily="18" charset="0"/>
                                              </a:rPr>
                                              <m:t>2</m:t>
                                            </m:r>
                                          </m:sub>
                                        </m:sSub>
                                      </m:num>
                                      <m:den>
                                        <m:sSub>
                                          <m:sSubPr>
                                            <m:ctrlPr>
                                              <a:rPr kumimoji="1" lang="en-US" altLang="zh-CN" sz="800" i="1">
                                                <a:latin typeface="Cambria Math" panose="02040503050406030204" pitchFamily="18" charset="0"/>
                                              </a:rPr>
                                            </m:ctrlPr>
                                          </m:sSubPr>
                                          <m:e>
                                            <m:r>
                                              <a:rPr kumimoji="1" lang="en-US" altLang="zh-CN" sz="800" i="1">
                                                <a:latin typeface="Cambria Math" panose="02040503050406030204" pitchFamily="18" charset="0"/>
                                                <a:ea typeface="Cambria Math" panose="02040503050406030204" pitchFamily="18" charset="0"/>
                                              </a:rPr>
                                              <m:t>𝛽</m:t>
                                            </m:r>
                                          </m:e>
                                          <m:sub>
                                            <m:r>
                                              <a:rPr kumimoji="1" lang="en-US" altLang="zh-CN" sz="800" b="0" i="1" smtClean="0">
                                                <a:latin typeface="Cambria Math" panose="02040503050406030204" pitchFamily="18" charset="0"/>
                                                <a:ea typeface="Cambria Math" panose="02040503050406030204" pitchFamily="18" charset="0"/>
                                              </a:rPr>
                                              <m:t>1</m:t>
                                            </m:r>
                                          </m:sub>
                                        </m:sSub>
                                      </m:den>
                                    </m:f>
                                  </m:e>
                                </m:rad>
                                <m:d>
                                  <m:dPr>
                                    <m:ctrlPr>
                                      <a:rPr kumimoji="1" lang="en-US" altLang="zh-CN" sz="800" i="1">
                                        <a:latin typeface="Cambria Math" panose="02040503050406030204" pitchFamily="18" charset="0"/>
                                      </a:rPr>
                                    </m:ctrlPr>
                                  </m:dPr>
                                  <m:e>
                                    <m:r>
                                      <a:rPr kumimoji="1" lang="en-US" altLang="zh-CN" sz="800" i="1">
                                        <a:latin typeface="Cambria Math" panose="02040503050406030204" pitchFamily="18" charset="0"/>
                                      </a:rPr>
                                      <m:t>𝑐𝑜𝑠</m:t>
                                    </m:r>
                                    <m:r>
                                      <a:rPr kumimoji="1" lang="en-US" altLang="zh-CN" sz="800" i="1">
                                        <a:latin typeface="Cambria Math" panose="02040503050406030204" pitchFamily="18" charset="0"/>
                                        <a:ea typeface="Cambria Math" panose="02040503050406030204" pitchFamily="18" charset="0"/>
                                      </a:rPr>
                                      <m:t>𝜑</m:t>
                                    </m:r>
                                    <m:r>
                                      <a:rPr kumimoji="1" lang="en-US" altLang="zh-CN" sz="800" i="1">
                                        <a:latin typeface="Cambria Math" panose="02040503050406030204" pitchFamily="18" charset="0"/>
                                        <a:ea typeface="Cambria Math" panose="02040503050406030204" pitchFamily="18" charset="0"/>
                                      </a:rPr>
                                      <m:t>+</m:t>
                                    </m:r>
                                    <m:sSub>
                                      <m:sSubPr>
                                        <m:ctrlPr>
                                          <a:rPr kumimoji="1" lang="en-US" altLang="zh-CN" sz="800" i="1">
                                            <a:latin typeface="Cambria Math" panose="02040503050406030204" pitchFamily="18" charset="0"/>
                                          </a:rPr>
                                        </m:ctrlPr>
                                      </m:sSubPr>
                                      <m:e>
                                        <m:r>
                                          <a:rPr kumimoji="1" lang="en-US" altLang="zh-CN" sz="800" i="1">
                                            <a:latin typeface="Cambria Math" panose="02040503050406030204" pitchFamily="18" charset="0"/>
                                            <a:ea typeface="Cambria Math" panose="02040503050406030204" pitchFamily="18" charset="0"/>
                                          </a:rPr>
                                          <m:t>𝛼</m:t>
                                        </m:r>
                                      </m:e>
                                      <m:sub>
                                        <m:r>
                                          <a:rPr kumimoji="1" lang="en-US" altLang="zh-CN" sz="800" i="1">
                                            <a:latin typeface="Cambria Math" panose="02040503050406030204" pitchFamily="18" charset="0"/>
                                            <a:ea typeface="Cambria Math" panose="02040503050406030204" pitchFamily="18" charset="0"/>
                                          </a:rPr>
                                          <m:t>1</m:t>
                                        </m:r>
                                      </m:sub>
                                    </m:sSub>
                                    <m:r>
                                      <a:rPr kumimoji="1" lang="en-US" altLang="zh-CN" sz="800" i="1">
                                        <a:latin typeface="Cambria Math" panose="02040503050406030204" pitchFamily="18" charset="0"/>
                                      </a:rPr>
                                      <m:t>𝑠𝑖𝑛</m:t>
                                    </m:r>
                                    <m:r>
                                      <a:rPr kumimoji="1" lang="en-US" altLang="zh-CN" sz="800" i="1">
                                        <a:latin typeface="Cambria Math" panose="02040503050406030204" pitchFamily="18" charset="0"/>
                                        <a:ea typeface="Cambria Math" panose="02040503050406030204" pitchFamily="18" charset="0"/>
                                      </a:rPr>
                                      <m:t>𝜑</m:t>
                                    </m:r>
                                  </m:e>
                                </m:d>
                              </m:e>
                              <m:e>
                                <m:rad>
                                  <m:radPr>
                                    <m:degHide m:val="on"/>
                                    <m:ctrlPr>
                                      <a:rPr kumimoji="1" lang="en-US" altLang="zh-CN" sz="800" i="1" smtClean="0">
                                        <a:latin typeface="Cambria Math" panose="02040503050406030204" pitchFamily="18" charset="0"/>
                                      </a:rPr>
                                    </m:ctrlPr>
                                  </m:radPr>
                                  <m:deg/>
                                  <m:e>
                                    <m:sSub>
                                      <m:sSubPr>
                                        <m:ctrlPr>
                                          <a:rPr kumimoji="1" lang="en-US" altLang="zh-CN" sz="800" i="1">
                                            <a:latin typeface="Cambria Math" panose="02040503050406030204" pitchFamily="18" charset="0"/>
                                          </a:rPr>
                                        </m:ctrlPr>
                                      </m:sSubPr>
                                      <m:e>
                                        <m:r>
                                          <a:rPr kumimoji="1" lang="en-US" altLang="zh-CN" sz="800" i="1">
                                            <a:latin typeface="Cambria Math" panose="02040503050406030204" pitchFamily="18" charset="0"/>
                                            <a:ea typeface="Cambria Math" panose="02040503050406030204" pitchFamily="18" charset="0"/>
                                          </a:rPr>
                                          <m:t>𝛽</m:t>
                                        </m:r>
                                      </m:e>
                                      <m:sub>
                                        <m:r>
                                          <a:rPr kumimoji="1" lang="en-US" altLang="zh-CN" sz="800" b="0" i="1" smtClean="0">
                                            <a:latin typeface="Cambria Math" panose="02040503050406030204" pitchFamily="18" charset="0"/>
                                            <a:ea typeface="Cambria Math" panose="02040503050406030204" pitchFamily="18" charset="0"/>
                                          </a:rPr>
                                          <m:t>1</m:t>
                                        </m:r>
                                      </m:sub>
                                    </m:sSub>
                                    <m:sSub>
                                      <m:sSubPr>
                                        <m:ctrlPr>
                                          <a:rPr kumimoji="1" lang="en-US" altLang="zh-CN" sz="800" i="1">
                                            <a:latin typeface="Cambria Math" panose="02040503050406030204" pitchFamily="18" charset="0"/>
                                          </a:rPr>
                                        </m:ctrlPr>
                                      </m:sSubPr>
                                      <m:e>
                                        <m:r>
                                          <a:rPr kumimoji="1" lang="en-US" altLang="zh-CN" sz="800" i="1">
                                            <a:latin typeface="Cambria Math" panose="02040503050406030204" pitchFamily="18" charset="0"/>
                                            <a:ea typeface="Cambria Math" panose="02040503050406030204" pitchFamily="18" charset="0"/>
                                          </a:rPr>
                                          <m:t>𝛽</m:t>
                                        </m:r>
                                      </m:e>
                                      <m:sub>
                                        <m:r>
                                          <a:rPr kumimoji="1" lang="en-US" altLang="zh-CN" sz="800" i="1">
                                            <a:latin typeface="Cambria Math" panose="02040503050406030204" pitchFamily="18" charset="0"/>
                                          </a:rPr>
                                          <m:t>2</m:t>
                                        </m:r>
                                      </m:sub>
                                    </m:sSub>
                                  </m:e>
                                </m:rad>
                                <m:r>
                                  <a:rPr kumimoji="1" lang="en-US" altLang="zh-CN" sz="800" b="0" i="1" smtClean="0">
                                    <a:latin typeface="Cambria Math" panose="02040503050406030204" pitchFamily="18" charset="0"/>
                                  </a:rPr>
                                  <m:t>𝑠𝑖𝑛</m:t>
                                </m:r>
                                <m:r>
                                  <a:rPr kumimoji="1" lang="en-US" altLang="zh-CN" sz="800" b="0" i="1" smtClean="0">
                                    <a:latin typeface="Cambria Math" panose="02040503050406030204" pitchFamily="18" charset="0"/>
                                    <a:ea typeface="Cambria Math" panose="02040503050406030204" pitchFamily="18" charset="0"/>
                                  </a:rPr>
                                  <m:t>𝜑</m:t>
                                </m:r>
                              </m:e>
                            </m:mr>
                            <m:mr>
                              <m:e>
                                <m:f>
                                  <m:fPr>
                                    <m:ctrlPr>
                                      <a:rPr kumimoji="1" lang="en-US" altLang="zh-CN" sz="800" i="1" smtClean="0">
                                        <a:latin typeface="Cambria Math" panose="02040503050406030204" pitchFamily="18" charset="0"/>
                                      </a:rPr>
                                    </m:ctrlPr>
                                  </m:fPr>
                                  <m:num>
                                    <m:sSub>
                                      <m:sSubPr>
                                        <m:ctrlPr>
                                          <a:rPr kumimoji="1" lang="en-US" altLang="zh-CN" sz="800" i="1">
                                            <a:latin typeface="Cambria Math" panose="02040503050406030204" pitchFamily="18" charset="0"/>
                                          </a:rPr>
                                        </m:ctrlPr>
                                      </m:sSubPr>
                                      <m:e>
                                        <m:r>
                                          <a:rPr kumimoji="1" lang="en-US" altLang="zh-CN" sz="800" i="1" smtClean="0">
                                            <a:latin typeface="Cambria Math" panose="02040503050406030204" pitchFamily="18" charset="0"/>
                                            <a:ea typeface="Cambria Math" panose="02040503050406030204" pitchFamily="18" charset="0"/>
                                          </a:rPr>
                                          <m:t>𝛼</m:t>
                                        </m:r>
                                      </m:e>
                                      <m:sub>
                                        <m:r>
                                          <a:rPr kumimoji="1" lang="en-US" altLang="zh-CN" sz="800" b="0" i="1" smtClean="0">
                                            <a:latin typeface="Cambria Math" panose="02040503050406030204" pitchFamily="18" charset="0"/>
                                            <a:ea typeface="Cambria Math" panose="02040503050406030204" pitchFamily="18" charset="0"/>
                                          </a:rPr>
                                          <m:t>1</m:t>
                                        </m:r>
                                      </m:sub>
                                    </m:sSub>
                                    <m:r>
                                      <a:rPr kumimoji="1" lang="en-US" altLang="zh-CN" sz="800" b="0" i="1" smtClean="0">
                                        <a:latin typeface="Cambria Math" panose="02040503050406030204" pitchFamily="18" charset="0"/>
                                      </a:rPr>
                                      <m:t>−</m:t>
                                    </m:r>
                                    <m:sSub>
                                      <m:sSubPr>
                                        <m:ctrlPr>
                                          <a:rPr kumimoji="1" lang="en-US" altLang="zh-CN" sz="800" i="1">
                                            <a:latin typeface="Cambria Math" panose="02040503050406030204" pitchFamily="18" charset="0"/>
                                          </a:rPr>
                                        </m:ctrlPr>
                                      </m:sSubPr>
                                      <m:e>
                                        <m:r>
                                          <a:rPr kumimoji="1" lang="en-US" altLang="zh-CN" sz="800" i="1" smtClean="0">
                                            <a:latin typeface="Cambria Math" panose="02040503050406030204" pitchFamily="18" charset="0"/>
                                            <a:ea typeface="Cambria Math" panose="02040503050406030204" pitchFamily="18" charset="0"/>
                                          </a:rPr>
                                          <m:t>𝛼</m:t>
                                        </m:r>
                                      </m:e>
                                      <m:sub>
                                        <m:r>
                                          <a:rPr kumimoji="1" lang="en-US" altLang="zh-CN" sz="800" i="1">
                                            <a:latin typeface="Cambria Math" panose="02040503050406030204" pitchFamily="18" charset="0"/>
                                          </a:rPr>
                                          <m:t>2</m:t>
                                        </m:r>
                                      </m:sub>
                                    </m:sSub>
                                  </m:num>
                                  <m:den>
                                    <m:rad>
                                      <m:radPr>
                                        <m:degHide m:val="on"/>
                                        <m:ctrlPr>
                                          <a:rPr kumimoji="1" lang="en-US" altLang="zh-CN" sz="800" i="1" smtClean="0">
                                            <a:latin typeface="Cambria Math" panose="02040503050406030204" pitchFamily="18" charset="0"/>
                                          </a:rPr>
                                        </m:ctrlPr>
                                      </m:radPr>
                                      <m:deg/>
                                      <m:e>
                                        <m:sSub>
                                          <m:sSubPr>
                                            <m:ctrlPr>
                                              <a:rPr kumimoji="1" lang="en-US" altLang="zh-CN" sz="800" i="1">
                                                <a:latin typeface="Cambria Math" panose="02040503050406030204" pitchFamily="18" charset="0"/>
                                              </a:rPr>
                                            </m:ctrlPr>
                                          </m:sSubPr>
                                          <m:e>
                                            <m:r>
                                              <a:rPr kumimoji="1" lang="en-US" altLang="zh-CN" sz="800" i="1">
                                                <a:latin typeface="Cambria Math" panose="02040503050406030204" pitchFamily="18" charset="0"/>
                                                <a:ea typeface="Cambria Math" panose="02040503050406030204" pitchFamily="18" charset="0"/>
                                              </a:rPr>
                                              <m:t>𝛽</m:t>
                                            </m:r>
                                          </m:e>
                                          <m:sub>
                                            <m:r>
                                              <a:rPr kumimoji="1" lang="en-US" altLang="zh-CN" sz="800" b="0" i="1" smtClean="0">
                                                <a:latin typeface="Cambria Math" panose="02040503050406030204" pitchFamily="18" charset="0"/>
                                                <a:ea typeface="Cambria Math" panose="02040503050406030204" pitchFamily="18" charset="0"/>
                                              </a:rPr>
                                              <m:t>1</m:t>
                                            </m:r>
                                          </m:sub>
                                        </m:sSub>
                                        <m:sSub>
                                          <m:sSubPr>
                                            <m:ctrlPr>
                                              <a:rPr kumimoji="1" lang="en-US" altLang="zh-CN" sz="800" i="1">
                                                <a:latin typeface="Cambria Math" panose="02040503050406030204" pitchFamily="18" charset="0"/>
                                              </a:rPr>
                                            </m:ctrlPr>
                                          </m:sSubPr>
                                          <m:e>
                                            <m:r>
                                              <a:rPr kumimoji="1" lang="en-US" altLang="zh-CN" sz="800" i="1">
                                                <a:latin typeface="Cambria Math" panose="02040503050406030204" pitchFamily="18" charset="0"/>
                                                <a:ea typeface="Cambria Math" panose="02040503050406030204" pitchFamily="18" charset="0"/>
                                              </a:rPr>
                                              <m:t>𝛽</m:t>
                                            </m:r>
                                          </m:e>
                                          <m:sub>
                                            <m:r>
                                              <a:rPr kumimoji="1" lang="en-US" altLang="zh-CN" sz="800" i="1">
                                                <a:latin typeface="Cambria Math" panose="02040503050406030204" pitchFamily="18" charset="0"/>
                                              </a:rPr>
                                              <m:t>2</m:t>
                                            </m:r>
                                          </m:sub>
                                        </m:sSub>
                                      </m:e>
                                    </m:rad>
                                  </m:den>
                                </m:f>
                                <m:r>
                                  <a:rPr kumimoji="1" lang="en-US" altLang="zh-CN" sz="800" b="0" i="1" smtClean="0">
                                    <a:latin typeface="Cambria Math" panose="02040503050406030204" pitchFamily="18" charset="0"/>
                                  </a:rPr>
                                  <m:t>𝑐𝑜𝑠</m:t>
                                </m:r>
                                <m:r>
                                  <a:rPr kumimoji="1" lang="en-US" altLang="zh-CN" sz="800" b="0" i="1" smtClean="0">
                                    <a:latin typeface="Cambria Math" panose="02040503050406030204" pitchFamily="18" charset="0"/>
                                    <a:ea typeface="Cambria Math" panose="02040503050406030204" pitchFamily="18" charset="0"/>
                                  </a:rPr>
                                  <m:t>𝜑</m:t>
                                </m:r>
                                <m:r>
                                  <a:rPr kumimoji="1" lang="en-US" altLang="zh-CN" sz="800" b="0" i="1" smtClean="0">
                                    <a:latin typeface="Cambria Math" panose="02040503050406030204" pitchFamily="18" charset="0"/>
                                    <a:ea typeface="Cambria Math" panose="02040503050406030204" pitchFamily="18" charset="0"/>
                                  </a:rPr>
                                  <m:t>−</m:t>
                                </m:r>
                                <m:f>
                                  <m:fPr>
                                    <m:ctrlPr>
                                      <a:rPr kumimoji="1" lang="en-US" altLang="zh-CN" sz="800" b="0" i="1" smtClean="0">
                                        <a:latin typeface="Cambria Math" panose="02040503050406030204" pitchFamily="18" charset="0"/>
                                        <a:ea typeface="Cambria Math" panose="02040503050406030204" pitchFamily="18" charset="0"/>
                                      </a:rPr>
                                    </m:ctrlPr>
                                  </m:fPr>
                                  <m:num>
                                    <m:r>
                                      <a:rPr kumimoji="1" lang="en-US" altLang="zh-CN" sz="800" b="0" i="1" smtClean="0">
                                        <a:latin typeface="Cambria Math" panose="02040503050406030204" pitchFamily="18" charset="0"/>
                                        <a:ea typeface="Cambria Math" panose="02040503050406030204" pitchFamily="18" charset="0"/>
                                      </a:rPr>
                                      <m:t>1+</m:t>
                                    </m:r>
                                    <m:sSub>
                                      <m:sSubPr>
                                        <m:ctrlPr>
                                          <a:rPr kumimoji="1" lang="en-US" altLang="zh-CN" sz="800" i="1">
                                            <a:latin typeface="Cambria Math" panose="02040503050406030204" pitchFamily="18" charset="0"/>
                                          </a:rPr>
                                        </m:ctrlPr>
                                      </m:sSubPr>
                                      <m:e>
                                        <m:r>
                                          <a:rPr kumimoji="1" lang="en-US" altLang="zh-CN" sz="800" i="1" smtClean="0">
                                            <a:latin typeface="Cambria Math" panose="02040503050406030204" pitchFamily="18" charset="0"/>
                                            <a:ea typeface="Cambria Math" panose="02040503050406030204" pitchFamily="18" charset="0"/>
                                          </a:rPr>
                                          <m:t>𝛼</m:t>
                                        </m:r>
                                      </m:e>
                                      <m:sub>
                                        <m:r>
                                          <a:rPr kumimoji="1" lang="en-US" altLang="zh-CN" sz="800" b="0" i="1" smtClean="0">
                                            <a:latin typeface="Cambria Math" panose="02040503050406030204" pitchFamily="18" charset="0"/>
                                            <a:ea typeface="Cambria Math" panose="02040503050406030204" pitchFamily="18" charset="0"/>
                                          </a:rPr>
                                          <m:t>1</m:t>
                                        </m:r>
                                      </m:sub>
                                    </m:sSub>
                                    <m:sSub>
                                      <m:sSubPr>
                                        <m:ctrlPr>
                                          <a:rPr kumimoji="1" lang="en-US" altLang="zh-CN" sz="800" i="1">
                                            <a:latin typeface="Cambria Math" panose="02040503050406030204" pitchFamily="18" charset="0"/>
                                          </a:rPr>
                                        </m:ctrlPr>
                                      </m:sSubPr>
                                      <m:e>
                                        <m:r>
                                          <a:rPr kumimoji="1" lang="en-US" altLang="zh-CN" sz="800" i="1" smtClean="0">
                                            <a:latin typeface="Cambria Math" panose="02040503050406030204" pitchFamily="18" charset="0"/>
                                            <a:ea typeface="Cambria Math" panose="02040503050406030204" pitchFamily="18" charset="0"/>
                                          </a:rPr>
                                          <m:t>𝛼</m:t>
                                        </m:r>
                                      </m:e>
                                      <m:sub>
                                        <m:r>
                                          <a:rPr kumimoji="1" lang="en-US" altLang="zh-CN" sz="800" i="1">
                                            <a:latin typeface="Cambria Math" panose="02040503050406030204" pitchFamily="18" charset="0"/>
                                          </a:rPr>
                                          <m:t>2</m:t>
                                        </m:r>
                                      </m:sub>
                                    </m:sSub>
                                  </m:num>
                                  <m:den>
                                    <m:rad>
                                      <m:radPr>
                                        <m:degHide m:val="on"/>
                                        <m:ctrlPr>
                                          <a:rPr kumimoji="1" lang="en-US" altLang="zh-CN" sz="800" i="1">
                                            <a:latin typeface="Cambria Math" panose="02040503050406030204" pitchFamily="18" charset="0"/>
                                          </a:rPr>
                                        </m:ctrlPr>
                                      </m:radPr>
                                      <m:deg/>
                                      <m:e>
                                        <m:sSub>
                                          <m:sSubPr>
                                            <m:ctrlPr>
                                              <a:rPr kumimoji="1" lang="en-US" altLang="zh-CN" sz="800" i="1">
                                                <a:latin typeface="Cambria Math" panose="02040503050406030204" pitchFamily="18" charset="0"/>
                                              </a:rPr>
                                            </m:ctrlPr>
                                          </m:sSubPr>
                                          <m:e>
                                            <m:r>
                                              <a:rPr kumimoji="1" lang="en-US" altLang="zh-CN" sz="800" i="1">
                                                <a:latin typeface="Cambria Math" panose="02040503050406030204" pitchFamily="18" charset="0"/>
                                                <a:ea typeface="Cambria Math" panose="02040503050406030204" pitchFamily="18" charset="0"/>
                                              </a:rPr>
                                              <m:t>𝛽</m:t>
                                            </m:r>
                                          </m:e>
                                          <m:sub>
                                            <m:r>
                                              <a:rPr kumimoji="1" lang="en-US" altLang="zh-CN" sz="800" i="1">
                                                <a:latin typeface="Cambria Math" panose="02040503050406030204" pitchFamily="18" charset="0"/>
                                                <a:ea typeface="Cambria Math" panose="02040503050406030204" pitchFamily="18" charset="0"/>
                                              </a:rPr>
                                              <m:t>1</m:t>
                                            </m:r>
                                          </m:sub>
                                        </m:sSub>
                                        <m:sSub>
                                          <m:sSubPr>
                                            <m:ctrlPr>
                                              <a:rPr kumimoji="1" lang="en-US" altLang="zh-CN" sz="800" i="1">
                                                <a:latin typeface="Cambria Math" panose="02040503050406030204" pitchFamily="18" charset="0"/>
                                              </a:rPr>
                                            </m:ctrlPr>
                                          </m:sSubPr>
                                          <m:e>
                                            <m:r>
                                              <a:rPr kumimoji="1" lang="en-US" altLang="zh-CN" sz="800" i="1">
                                                <a:latin typeface="Cambria Math" panose="02040503050406030204" pitchFamily="18" charset="0"/>
                                                <a:ea typeface="Cambria Math" panose="02040503050406030204" pitchFamily="18" charset="0"/>
                                              </a:rPr>
                                              <m:t>𝛽</m:t>
                                            </m:r>
                                          </m:e>
                                          <m:sub>
                                            <m:r>
                                              <a:rPr kumimoji="1" lang="en-US" altLang="zh-CN" sz="800" i="1">
                                                <a:latin typeface="Cambria Math" panose="02040503050406030204" pitchFamily="18" charset="0"/>
                                              </a:rPr>
                                              <m:t>2</m:t>
                                            </m:r>
                                          </m:sub>
                                        </m:sSub>
                                      </m:e>
                                    </m:rad>
                                  </m:den>
                                </m:f>
                                <m:r>
                                  <a:rPr kumimoji="1" lang="en-US" altLang="zh-CN" sz="800" b="0" i="1" smtClean="0">
                                    <a:latin typeface="Cambria Math" panose="02040503050406030204" pitchFamily="18" charset="0"/>
                                    <a:ea typeface="Cambria Math" panose="02040503050406030204" pitchFamily="18" charset="0"/>
                                  </a:rPr>
                                  <m:t>𝑠𝑖𝑛</m:t>
                                </m:r>
                                <m:r>
                                  <a:rPr kumimoji="1" lang="en-US" altLang="zh-CN" sz="800" b="0" i="1" smtClean="0">
                                    <a:latin typeface="Cambria Math" panose="02040503050406030204" pitchFamily="18" charset="0"/>
                                    <a:ea typeface="Cambria Math" panose="02040503050406030204" pitchFamily="18" charset="0"/>
                                  </a:rPr>
                                  <m:t>𝜑</m:t>
                                </m:r>
                              </m:e>
                              <m:e>
                                <m:rad>
                                  <m:radPr>
                                    <m:degHide m:val="on"/>
                                    <m:ctrlPr>
                                      <a:rPr kumimoji="1" lang="en-US" altLang="zh-CN" sz="800" i="1">
                                        <a:latin typeface="Cambria Math" panose="02040503050406030204" pitchFamily="18" charset="0"/>
                                      </a:rPr>
                                    </m:ctrlPr>
                                  </m:radPr>
                                  <m:deg/>
                                  <m:e>
                                    <m:f>
                                      <m:fPr>
                                        <m:ctrlPr>
                                          <a:rPr kumimoji="1" lang="en-US" altLang="zh-CN" sz="800" i="1">
                                            <a:latin typeface="Cambria Math" panose="02040503050406030204" pitchFamily="18" charset="0"/>
                                          </a:rPr>
                                        </m:ctrlPr>
                                      </m:fPr>
                                      <m:num>
                                        <m:sSub>
                                          <m:sSubPr>
                                            <m:ctrlPr>
                                              <a:rPr kumimoji="1" lang="en-US" altLang="zh-CN" sz="800" i="1">
                                                <a:latin typeface="Cambria Math" panose="02040503050406030204" pitchFamily="18" charset="0"/>
                                              </a:rPr>
                                            </m:ctrlPr>
                                          </m:sSubPr>
                                          <m:e>
                                            <m:r>
                                              <a:rPr kumimoji="1" lang="en-US" altLang="zh-CN" sz="800" i="1">
                                                <a:latin typeface="Cambria Math" panose="02040503050406030204" pitchFamily="18" charset="0"/>
                                                <a:ea typeface="Cambria Math" panose="02040503050406030204" pitchFamily="18" charset="0"/>
                                              </a:rPr>
                                              <m:t>𝛽</m:t>
                                            </m:r>
                                          </m:e>
                                          <m:sub>
                                            <m:r>
                                              <a:rPr kumimoji="1" lang="en-US" altLang="zh-CN" sz="800" b="0" i="1" smtClean="0">
                                                <a:latin typeface="Cambria Math" panose="02040503050406030204" pitchFamily="18" charset="0"/>
                                                <a:ea typeface="Cambria Math" panose="02040503050406030204" pitchFamily="18" charset="0"/>
                                              </a:rPr>
                                              <m:t>1</m:t>
                                            </m:r>
                                          </m:sub>
                                        </m:sSub>
                                      </m:num>
                                      <m:den>
                                        <m:sSub>
                                          <m:sSubPr>
                                            <m:ctrlPr>
                                              <a:rPr kumimoji="1" lang="en-US" altLang="zh-CN" sz="800" i="1">
                                                <a:latin typeface="Cambria Math" panose="02040503050406030204" pitchFamily="18" charset="0"/>
                                              </a:rPr>
                                            </m:ctrlPr>
                                          </m:sSubPr>
                                          <m:e>
                                            <m:r>
                                              <a:rPr kumimoji="1" lang="en-US" altLang="zh-CN" sz="800" i="1">
                                                <a:latin typeface="Cambria Math" panose="02040503050406030204" pitchFamily="18" charset="0"/>
                                                <a:ea typeface="Cambria Math" panose="02040503050406030204" pitchFamily="18" charset="0"/>
                                              </a:rPr>
                                              <m:t>𝛽</m:t>
                                            </m:r>
                                          </m:e>
                                          <m:sub>
                                            <m:r>
                                              <a:rPr kumimoji="1" lang="en-US" altLang="zh-CN" sz="800" b="0" i="1" smtClean="0">
                                                <a:latin typeface="Cambria Math" panose="02040503050406030204" pitchFamily="18" charset="0"/>
                                                <a:ea typeface="Cambria Math" panose="02040503050406030204" pitchFamily="18" charset="0"/>
                                              </a:rPr>
                                              <m:t>2</m:t>
                                            </m:r>
                                          </m:sub>
                                        </m:sSub>
                                      </m:den>
                                    </m:f>
                                  </m:e>
                                </m:rad>
                                <m:d>
                                  <m:dPr>
                                    <m:ctrlPr>
                                      <a:rPr kumimoji="1" lang="en-US" altLang="zh-CN" sz="800" i="1">
                                        <a:latin typeface="Cambria Math" panose="02040503050406030204" pitchFamily="18" charset="0"/>
                                      </a:rPr>
                                    </m:ctrlPr>
                                  </m:dPr>
                                  <m:e>
                                    <m:r>
                                      <a:rPr kumimoji="1" lang="en-US" altLang="zh-CN" sz="800" i="1">
                                        <a:latin typeface="Cambria Math" panose="02040503050406030204" pitchFamily="18" charset="0"/>
                                      </a:rPr>
                                      <m:t>𝑐𝑜𝑠</m:t>
                                    </m:r>
                                    <m:r>
                                      <a:rPr kumimoji="1" lang="en-US" altLang="zh-CN" sz="800" i="1">
                                        <a:latin typeface="Cambria Math" panose="02040503050406030204" pitchFamily="18" charset="0"/>
                                        <a:ea typeface="Cambria Math" panose="02040503050406030204" pitchFamily="18" charset="0"/>
                                      </a:rPr>
                                      <m:t>𝜑</m:t>
                                    </m:r>
                                    <m:r>
                                      <a:rPr kumimoji="1" lang="en-US" altLang="zh-CN" sz="800" b="0" i="1" smtClean="0">
                                        <a:latin typeface="Cambria Math" panose="02040503050406030204" pitchFamily="18" charset="0"/>
                                        <a:ea typeface="Cambria Math" panose="02040503050406030204" pitchFamily="18" charset="0"/>
                                      </a:rPr>
                                      <m:t>−</m:t>
                                    </m:r>
                                    <m:sSub>
                                      <m:sSubPr>
                                        <m:ctrlPr>
                                          <a:rPr kumimoji="1" lang="en-US" altLang="zh-CN" sz="800" i="1">
                                            <a:latin typeface="Cambria Math" panose="02040503050406030204" pitchFamily="18" charset="0"/>
                                          </a:rPr>
                                        </m:ctrlPr>
                                      </m:sSubPr>
                                      <m:e>
                                        <m:r>
                                          <a:rPr kumimoji="1" lang="en-US" altLang="zh-CN" sz="800" i="1">
                                            <a:latin typeface="Cambria Math" panose="02040503050406030204" pitchFamily="18" charset="0"/>
                                            <a:ea typeface="Cambria Math" panose="02040503050406030204" pitchFamily="18" charset="0"/>
                                          </a:rPr>
                                          <m:t>𝛼</m:t>
                                        </m:r>
                                      </m:e>
                                      <m:sub>
                                        <m:r>
                                          <a:rPr kumimoji="1" lang="en-US" altLang="zh-CN" sz="800" b="0" i="1" smtClean="0">
                                            <a:latin typeface="Cambria Math" panose="02040503050406030204" pitchFamily="18" charset="0"/>
                                            <a:ea typeface="Cambria Math" panose="02040503050406030204" pitchFamily="18" charset="0"/>
                                          </a:rPr>
                                          <m:t>2</m:t>
                                        </m:r>
                                      </m:sub>
                                    </m:sSub>
                                    <m:r>
                                      <a:rPr kumimoji="1" lang="en-US" altLang="zh-CN" sz="800" i="1">
                                        <a:latin typeface="Cambria Math" panose="02040503050406030204" pitchFamily="18" charset="0"/>
                                      </a:rPr>
                                      <m:t>𝑠𝑖𝑛</m:t>
                                    </m:r>
                                    <m:r>
                                      <a:rPr kumimoji="1" lang="en-US" altLang="zh-CN" sz="800" i="1">
                                        <a:latin typeface="Cambria Math" panose="02040503050406030204" pitchFamily="18" charset="0"/>
                                        <a:ea typeface="Cambria Math" panose="02040503050406030204" pitchFamily="18" charset="0"/>
                                      </a:rPr>
                                      <m:t>𝜑</m:t>
                                    </m:r>
                                  </m:e>
                                </m:d>
                              </m:e>
                            </m:mr>
                          </m:m>
                        </m:e>
                      </m:d>
                    </m:oMath>
                  </m:oMathPara>
                </a14:m>
                <a:endParaRPr kumimoji="1" lang="zh-CN" altLang="en-US" sz="800" dirty="0"/>
              </a:p>
            </p:txBody>
          </p:sp>
        </mc:Choice>
        <mc:Fallback xmlns="">
          <p:sp>
            <p:nvSpPr>
              <p:cNvPr id="2" name="文本框 1">
                <a:extLst>
                  <a:ext uri="{FF2B5EF4-FFF2-40B4-BE49-F238E27FC236}">
                    <a16:creationId xmlns:a16="http://schemas.microsoft.com/office/drawing/2014/main" id="{48DFAB52-E41A-484E-AC30-509AD212CCBC}"/>
                  </a:ext>
                </a:extLst>
              </p:cNvPr>
              <p:cNvSpPr txBox="1">
                <a:spLocks noRot="1" noChangeAspect="1" noMove="1" noResize="1" noEditPoints="1" noAdjustHandles="1" noChangeArrowheads="1" noChangeShapeType="1" noTextEdit="1"/>
              </p:cNvSpPr>
              <p:nvPr/>
            </p:nvSpPr>
            <p:spPr>
              <a:xfrm>
                <a:off x="8610600" y="33649"/>
                <a:ext cx="4149964" cy="745076"/>
              </a:xfrm>
              <a:prstGeom prst="rect">
                <a:avLst/>
              </a:prstGeom>
              <a:blipFill>
                <a:blip r:embed="rId2"/>
                <a:stretch>
                  <a:fillRect b="-1667"/>
                </a:stretch>
              </a:blipFill>
            </p:spPr>
            <p:txBody>
              <a:bodyPr/>
              <a:lstStyle/>
              <a:p>
                <a:r>
                  <a:rPr lang="zh-CN" altLang="en-US">
                    <a:noFill/>
                  </a:rPr>
                  <a:t> </a:t>
                </a:r>
              </a:p>
            </p:txBody>
          </p:sp>
        </mc:Fallback>
      </mc:AlternateContent>
      <p:grpSp>
        <p:nvGrpSpPr>
          <p:cNvPr id="11" name="组合 10">
            <a:extLst>
              <a:ext uri="{FF2B5EF4-FFF2-40B4-BE49-F238E27FC236}">
                <a16:creationId xmlns:a16="http://schemas.microsoft.com/office/drawing/2014/main" id="{EC4FA329-1CB4-2B46-A68B-64C76D35D88A}"/>
              </a:ext>
            </a:extLst>
          </p:cNvPr>
          <p:cNvGrpSpPr/>
          <p:nvPr/>
        </p:nvGrpSpPr>
        <p:grpSpPr>
          <a:xfrm>
            <a:off x="823077" y="942431"/>
            <a:ext cx="4194203" cy="2134824"/>
            <a:chOff x="1210704" y="2324502"/>
            <a:chExt cx="5316954" cy="2720227"/>
          </a:xfrm>
        </p:grpSpPr>
        <p:grpSp>
          <p:nvGrpSpPr>
            <p:cNvPr id="12" name="组合 11">
              <a:extLst>
                <a:ext uri="{FF2B5EF4-FFF2-40B4-BE49-F238E27FC236}">
                  <a16:creationId xmlns:a16="http://schemas.microsoft.com/office/drawing/2014/main" id="{65204434-C90F-3540-B4DC-5DBB3B943CB5}"/>
                </a:ext>
              </a:extLst>
            </p:cNvPr>
            <p:cNvGrpSpPr/>
            <p:nvPr/>
          </p:nvGrpSpPr>
          <p:grpSpPr>
            <a:xfrm>
              <a:off x="1210704" y="2567790"/>
              <a:ext cx="4866916" cy="2476939"/>
              <a:chOff x="1414930" y="2248657"/>
              <a:chExt cx="4866916" cy="2476939"/>
            </a:xfrm>
          </p:grpSpPr>
          <p:pic>
            <p:nvPicPr>
              <p:cNvPr id="16" name="图片 15">
                <a:extLst>
                  <a:ext uri="{FF2B5EF4-FFF2-40B4-BE49-F238E27FC236}">
                    <a16:creationId xmlns:a16="http://schemas.microsoft.com/office/drawing/2014/main" id="{F5615E33-FA8A-4449-A755-92DE9905BAC3}"/>
                  </a:ext>
                </a:extLst>
              </p:cNvPr>
              <p:cNvPicPr>
                <a:picLocks noChangeAspect="1"/>
              </p:cNvPicPr>
              <p:nvPr/>
            </p:nvPicPr>
            <p:blipFill rotWithShape="1">
              <a:blip r:embed="rId3"/>
              <a:srcRect t="4321"/>
              <a:stretch/>
            </p:blipFill>
            <p:spPr>
              <a:xfrm>
                <a:off x="1414930" y="2466010"/>
                <a:ext cx="4470400" cy="2017089"/>
              </a:xfrm>
              <a:prstGeom prst="rect">
                <a:avLst/>
              </a:prstGeom>
            </p:spPr>
          </p:pic>
          <p:sp>
            <p:nvSpPr>
              <p:cNvPr id="17" name="文本框 16">
                <a:extLst>
                  <a:ext uri="{FF2B5EF4-FFF2-40B4-BE49-F238E27FC236}">
                    <a16:creationId xmlns:a16="http://schemas.microsoft.com/office/drawing/2014/main" id="{71BD1C32-A1C3-8E43-B83D-7C4C5E58C48D}"/>
                  </a:ext>
                </a:extLst>
              </p:cNvPr>
              <p:cNvSpPr txBox="1"/>
              <p:nvPr/>
            </p:nvSpPr>
            <p:spPr>
              <a:xfrm>
                <a:off x="1597877" y="4313822"/>
                <a:ext cx="777280" cy="411774"/>
              </a:xfrm>
              <a:prstGeom prst="rect">
                <a:avLst/>
              </a:prstGeom>
              <a:noFill/>
            </p:spPr>
            <p:txBody>
              <a:bodyPr wrap="square" rtlCol="0">
                <a:spAutoFit/>
              </a:bodyPr>
              <a:lstStyle/>
              <a:p>
                <a:r>
                  <a:rPr kumimoji="1" lang="en-US" altLang="zh-CN" sz="1600" dirty="0">
                    <a:solidFill>
                      <a:schemeClr val="accent4"/>
                    </a:solidFill>
                  </a:rPr>
                  <a:t>BPM</a:t>
                </a:r>
                <a:endParaRPr kumimoji="1" lang="zh-CN" altLang="en-US" sz="1600" dirty="0">
                  <a:solidFill>
                    <a:schemeClr val="accent4"/>
                  </a:solidFill>
                </a:endParaRPr>
              </a:p>
            </p:txBody>
          </p:sp>
          <p:sp>
            <p:nvSpPr>
              <p:cNvPr id="18" name="文本框 17">
                <a:extLst>
                  <a:ext uri="{FF2B5EF4-FFF2-40B4-BE49-F238E27FC236}">
                    <a16:creationId xmlns:a16="http://schemas.microsoft.com/office/drawing/2014/main" id="{3C757F66-82B9-F145-8DD6-1D72987E53BB}"/>
                  </a:ext>
                </a:extLst>
              </p:cNvPr>
              <p:cNvSpPr txBox="1"/>
              <p:nvPr/>
            </p:nvSpPr>
            <p:spPr>
              <a:xfrm>
                <a:off x="5313466" y="2248657"/>
                <a:ext cx="968380" cy="412161"/>
              </a:xfrm>
              <a:prstGeom prst="rect">
                <a:avLst/>
              </a:prstGeom>
              <a:noFill/>
            </p:spPr>
            <p:txBody>
              <a:bodyPr wrap="square" rtlCol="0">
                <a:spAutoFit/>
              </a:bodyPr>
              <a:lstStyle/>
              <a:p>
                <a:r>
                  <a:rPr kumimoji="1" lang="en-US" altLang="zh-CN" sz="1600" dirty="0">
                    <a:solidFill>
                      <a:schemeClr val="accent4"/>
                    </a:solidFill>
                  </a:rPr>
                  <a:t>BPM</a:t>
                </a:r>
                <a:endParaRPr kumimoji="1" lang="zh-CN" altLang="en-US" sz="1600" dirty="0">
                  <a:solidFill>
                    <a:schemeClr val="accent4"/>
                  </a:solidFill>
                </a:endParaRPr>
              </a:p>
            </p:txBody>
          </p:sp>
          <p:sp>
            <p:nvSpPr>
              <p:cNvPr id="19" name="文本框 18">
                <a:extLst>
                  <a:ext uri="{FF2B5EF4-FFF2-40B4-BE49-F238E27FC236}">
                    <a16:creationId xmlns:a16="http://schemas.microsoft.com/office/drawing/2014/main" id="{723B930A-C0E8-C143-B4D2-80CD58BFA0F3}"/>
                  </a:ext>
                </a:extLst>
              </p:cNvPr>
              <p:cNvSpPr txBox="1"/>
              <p:nvPr/>
            </p:nvSpPr>
            <p:spPr>
              <a:xfrm>
                <a:off x="3440125" y="3562186"/>
                <a:ext cx="637912" cy="338554"/>
              </a:xfrm>
              <a:prstGeom prst="rect">
                <a:avLst/>
              </a:prstGeom>
              <a:noFill/>
            </p:spPr>
            <p:txBody>
              <a:bodyPr wrap="square" rtlCol="0">
                <a:spAutoFit/>
              </a:bodyPr>
              <a:lstStyle/>
              <a:p>
                <a:r>
                  <a:rPr kumimoji="1" lang="en-US" altLang="zh-CN" sz="1600" dirty="0">
                    <a:solidFill>
                      <a:schemeClr val="accent4"/>
                    </a:solidFill>
                  </a:rPr>
                  <a:t>IP</a:t>
                </a:r>
                <a:endParaRPr kumimoji="1" lang="zh-CN" altLang="en-US" sz="1600" dirty="0">
                  <a:solidFill>
                    <a:schemeClr val="accent4"/>
                  </a:solidFill>
                </a:endParaRPr>
              </a:p>
            </p:txBody>
          </p:sp>
        </p:gr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06EF1848-2139-5C41-BF95-F7C6005696E9}"/>
                    </a:ext>
                  </a:extLst>
                </p:cNvPr>
                <p:cNvSpPr txBox="1"/>
                <p:nvPr/>
              </p:nvSpPr>
              <p:spPr>
                <a:xfrm>
                  <a:off x="2874395" y="4185059"/>
                  <a:ext cx="2504892" cy="395379"/>
                </a:xfrm>
                <a:prstGeom prst="rect">
                  <a:avLst/>
                </a:prstGeom>
                <a:noFill/>
              </p:spPr>
              <p:txBody>
                <a:bodyPr wrap="square" rtlCol="0">
                  <a:spAutoFit/>
                </a:bodyPr>
                <a:lstStyle/>
                <a:p>
                  <a14:m>
                    <m:oMath xmlns:m="http://schemas.openxmlformats.org/officeDocument/2006/math">
                      <m:r>
                        <a:rPr kumimoji="1" lang="zh-CN" altLang="en-US" sz="1400" i="1" smtClean="0">
                          <a:latin typeface="Cambria Math" panose="02040503050406030204" pitchFamily="18" charset="0"/>
                        </a:rPr>
                        <m:t>∆</m:t>
                      </m:r>
                      <m:r>
                        <a:rPr kumimoji="1" lang="en-US" altLang="zh-CN" sz="1400" b="0" i="1" smtClean="0">
                          <a:latin typeface="Cambria Math" panose="02040503050406030204" pitchFamily="18" charset="0"/>
                        </a:rPr>
                        <m:t>𝑦</m:t>
                      </m:r>
                    </m:oMath>
                  </a14:m>
                  <a:r>
                    <a:rPr kumimoji="1" lang="en-US" altLang="zh-CN" sz="1400" dirty="0"/>
                    <a:t> at IP</a:t>
                  </a:r>
                  <a14:m>
                    <m:oMath xmlns:m="http://schemas.openxmlformats.org/officeDocument/2006/math">
                      <m:r>
                        <a:rPr kumimoji="1" lang="en-US" altLang="zh-CN" sz="1400" b="0" i="0" dirty="0" smtClean="0">
                          <a:latin typeface="Cambria Math" panose="02040503050406030204" pitchFamily="18" charset="0"/>
                          <a:ea typeface="Cambria Math" panose="02040503050406030204" pitchFamily="18" charset="0"/>
                        </a:rPr>
                        <m:t>=</m:t>
                      </m:r>
                      <m:r>
                        <a:rPr kumimoji="1" lang="en-US" altLang="zh-CN" sz="1400" b="0" i="1" smtClean="0">
                          <a:latin typeface="Cambria Math" panose="02040503050406030204" pitchFamily="18" charset="0"/>
                          <a:ea typeface="Cambria Math" panose="02040503050406030204" pitchFamily="18" charset="0"/>
                        </a:rPr>
                        <m:t>5</m:t>
                      </m:r>
                      <m:r>
                        <a:rPr kumimoji="1" lang="en-US" altLang="zh-CN" sz="1400" b="0" i="1" smtClean="0">
                          <a:latin typeface="Cambria Math" panose="02040503050406030204" pitchFamily="18" charset="0"/>
                          <a:ea typeface="Cambria Math" panose="02040503050406030204" pitchFamily="18" charset="0"/>
                        </a:rPr>
                        <m:t>𝑛𝑚</m:t>
                      </m:r>
                      <m:r>
                        <a:rPr kumimoji="1" lang="en-US" altLang="zh-CN" sz="1400" b="0" i="1" smtClean="0">
                          <a:latin typeface="Cambria Math" panose="02040503050406030204" pitchFamily="18" charset="0"/>
                          <a:ea typeface="Cambria Math" panose="02040503050406030204" pitchFamily="18" charset="0"/>
                        </a:rPr>
                        <m:t>∽0.1</m:t>
                      </m:r>
                      <m:sSubSup>
                        <m:sSubSupPr>
                          <m:ctrlPr>
                            <a:rPr kumimoji="1" lang="en-US" altLang="zh-CN" sz="1400" b="0" i="1" smtClean="0">
                              <a:latin typeface="Cambria Math" panose="02040503050406030204" pitchFamily="18" charset="0"/>
                              <a:ea typeface="Cambria Math" panose="02040503050406030204" pitchFamily="18" charset="0"/>
                            </a:rPr>
                          </m:ctrlPr>
                        </m:sSubSupPr>
                        <m:e>
                          <m:r>
                            <a:rPr kumimoji="1" lang="en-US" altLang="zh-CN" sz="1400" b="0" i="1" smtClean="0">
                              <a:latin typeface="Cambria Math" panose="02040503050406030204" pitchFamily="18" charset="0"/>
                              <a:ea typeface="Cambria Math" panose="02040503050406030204" pitchFamily="18" charset="0"/>
                            </a:rPr>
                            <m:t>𝜎</m:t>
                          </m:r>
                        </m:e>
                        <m:sub>
                          <m:r>
                            <a:rPr kumimoji="1" lang="en-US" altLang="zh-CN" sz="1400" b="0" i="1" smtClean="0">
                              <a:latin typeface="Cambria Math" panose="02040503050406030204" pitchFamily="18" charset="0"/>
                              <a:ea typeface="Cambria Math" panose="02040503050406030204" pitchFamily="18" charset="0"/>
                            </a:rPr>
                            <m:t>𝑦</m:t>
                          </m:r>
                        </m:sub>
                        <m:sup>
                          <m:r>
                            <a:rPr kumimoji="1" lang="en-US" altLang="zh-CN" sz="1400" b="0" i="1" smtClean="0">
                              <a:latin typeface="Cambria Math" panose="02040503050406030204" pitchFamily="18" charset="0"/>
                              <a:ea typeface="Cambria Math" panose="02040503050406030204" pitchFamily="18" charset="0"/>
                            </a:rPr>
                            <m:t>∗</m:t>
                          </m:r>
                        </m:sup>
                      </m:sSubSup>
                    </m:oMath>
                  </a14:m>
                  <a:endParaRPr kumimoji="1" lang="zh-CN" altLang="en-US" sz="1400" dirty="0"/>
                </a:p>
              </p:txBody>
            </p:sp>
          </mc:Choice>
          <mc:Fallback xmlns="">
            <p:sp>
              <p:nvSpPr>
                <p:cNvPr id="13" name="文本框 12">
                  <a:extLst>
                    <a:ext uri="{FF2B5EF4-FFF2-40B4-BE49-F238E27FC236}">
                      <a16:creationId xmlns:a16="http://schemas.microsoft.com/office/drawing/2014/main" id="{06EF1848-2139-5C41-BF95-F7C6005696E9}"/>
                    </a:ext>
                  </a:extLst>
                </p:cNvPr>
                <p:cNvSpPr txBox="1">
                  <a:spLocks noRot="1" noChangeAspect="1" noMove="1" noResize="1" noEditPoints="1" noAdjustHandles="1" noChangeArrowheads="1" noChangeShapeType="1" noTextEdit="1"/>
                </p:cNvSpPr>
                <p:nvPr/>
              </p:nvSpPr>
              <p:spPr>
                <a:xfrm>
                  <a:off x="2874395" y="4185059"/>
                  <a:ext cx="2504892" cy="395379"/>
                </a:xfrm>
                <a:prstGeom prst="rect">
                  <a:avLst/>
                </a:prstGeom>
                <a:blipFill>
                  <a:blip r:embed="rId4"/>
                  <a:stretch>
                    <a:fillRect t="-4000"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33E5E30E-78EE-F34D-BADD-ED00D3BFD594}"/>
                    </a:ext>
                  </a:extLst>
                </p:cNvPr>
                <p:cNvSpPr txBox="1"/>
                <p:nvPr/>
              </p:nvSpPr>
              <p:spPr>
                <a:xfrm>
                  <a:off x="4573205" y="2324502"/>
                  <a:ext cx="1954453" cy="374693"/>
                </a:xfrm>
                <a:prstGeom prst="rect">
                  <a:avLst/>
                </a:prstGeom>
                <a:noFill/>
              </p:spPr>
              <p:txBody>
                <a:bodyPr wrap="square" rtlCol="0">
                  <a:spAutoFit/>
                </a:bodyPr>
                <a:lstStyle/>
                <a:p>
                  <a:pPr algn="just"/>
                  <a14:m>
                    <m:oMath xmlns:m="http://schemas.openxmlformats.org/officeDocument/2006/math">
                      <m:r>
                        <a:rPr kumimoji="1" lang="zh-CN" altLang="en-US" sz="1400" i="1" smtClean="0">
                          <a:latin typeface="Cambria Math" panose="02040503050406030204" pitchFamily="18" charset="0"/>
                        </a:rPr>
                        <m:t>∆</m:t>
                      </m:r>
                      <m:r>
                        <a:rPr kumimoji="1" lang="en-US" altLang="zh-CN" sz="1400" b="0" i="1" smtClean="0">
                          <a:latin typeface="Cambria Math" panose="02040503050406030204" pitchFamily="18" charset="0"/>
                        </a:rPr>
                        <m:t>𝑦</m:t>
                      </m:r>
                    </m:oMath>
                  </a14:m>
                  <a:r>
                    <a:rPr kumimoji="1" lang="en-US" altLang="zh-CN" sz="1400" dirty="0"/>
                    <a:t> at BPM</a:t>
                  </a:r>
                  <a14:m>
                    <m:oMath xmlns:m="http://schemas.openxmlformats.org/officeDocument/2006/math">
                      <m:r>
                        <a:rPr kumimoji="1" lang="en-US" altLang="zh-CN" sz="1400" b="0" i="1" smtClean="0">
                          <a:latin typeface="Cambria Math" panose="02040503050406030204" pitchFamily="18" charset="0"/>
                          <a:ea typeface="Cambria Math" panose="02040503050406030204" pitchFamily="18" charset="0"/>
                        </a:rPr>
                        <m:t>∽5</m:t>
                      </m:r>
                      <m:r>
                        <a:rPr kumimoji="1" lang="en-US" altLang="zh-CN" sz="1400" b="0" i="1" smtClean="0">
                          <a:latin typeface="Cambria Math" panose="02040503050406030204" pitchFamily="18" charset="0"/>
                          <a:ea typeface="Cambria Math" panose="02040503050406030204" pitchFamily="18" charset="0"/>
                        </a:rPr>
                        <m:t>𝜇</m:t>
                      </m:r>
                      <m:r>
                        <a:rPr kumimoji="1" lang="en-US" altLang="zh-CN" sz="1400" b="0" i="1" smtClean="0">
                          <a:latin typeface="Cambria Math" panose="02040503050406030204" pitchFamily="18" charset="0"/>
                          <a:ea typeface="Cambria Math" panose="02040503050406030204" pitchFamily="18" charset="0"/>
                        </a:rPr>
                        <m:t>𝑚</m:t>
                      </m:r>
                    </m:oMath>
                  </a14:m>
                  <a:endParaRPr kumimoji="1" lang="zh-CN" altLang="en-US" sz="1400" dirty="0"/>
                </a:p>
              </p:txBody>
            </p:sp>
          </mc:Choice>
          <mc:Fallback xmlns="">
            <p:sp>
              <p:nvSpPr>
                <p:cNvPr id="14" name="文本框 13">
                  <a:extLst>
                    <a:ext uri="{FF2B5EF4-FFF2-40B4-BE49-F238E27FC236}">
                      <a16:creationId xmlns:a16="http://schemas.microsoft.com/office/drawing/2014/main" id="{33E5E30E-78EE-F34D-BADD-ED00D3BFD594}"/>
                    </a:ext>
                  </a:extLst>
                </p:cNvPr>
                <p:cNvSpPr txBox="1">
                  <a:spLocks noRot="1" noChangeAspect="1" noMove="1" noResize="1" noEditPoints="1" noAdjustHandles="1" noChangeArrowheads="1" noChangeShapeType="1" noTextEdit="1"/>
                </p:cNvSpPr>
                <p:nvPr/>
              </p:nvSpPr>
              <p:spPr>
                <a:xfrm>
                  <a:off x="4573205" y="2324502"/>
                  <a:ext cx="1954453" cy="374693"/>
                </a:xfrm>
                <a:prstGeom prst="rect">
                  <a:avLst/>
                </a:prstGeom>
                <a:blipFill>
                  <a:blip r:embed="rId5"/>
                  <a:stretch>
                    <a:fillRect t="-4167" b="-25000"/>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6C08AB4B-E0F2-AF41-8FFD-DF17DA8B7A69}"/>
                </a:ext>
              </a:extLst>
            </p:cNvPr>
            <p:cNvSpPr txBox="1"/>
            <p:nvPr/>
          </p:nvSpPr>
          <p:spPr>
            <a:xfrm>
              <a:off x="1531903" y="3227565"/>
              <a:ext cx="777280" cy="338554"/>
            </a:xfrm>
            <a:prstGeom prst="rect">
              <a:avLst/>
            </a:prstGeom>
            <a:solidFill>
              <a:schemeClr val="bg1"/>
            </a:solidFill>
          </p:spPr>
          <p:txBody>
            <a:bodyPr wrap="square" rtlCol="0">
              <a:spAutoFit/>
            </a:bodyPr>
            <a:lstStyle/>
            <a:p>
              <a:r>
                <a:rPr kumimoji="1" lang="en-US" altLang="zh-CN" sz="1600" dirty="0"/>
                <a:t>offset</a:t>
              </a:r>
              <a:endParaRPr kumimoji="1" lang="zh-CN" altLang="en-US" sz="1600" dirty="0"/>
            </a:p>
          </p:txBody>
        </p:sp>
      </p:grpSp>
      <p:grpSp>
        <p:nvGrpSpPr>
          <p:cNvPr id="35" name="组合 34">
            <a:extLst>
              <a:ext uri="{FF2B5EF4-FFF2-40B4-BE49-F238E27FC236}">
                <a16:creationId xmlns:a16="http://schemas.microsoft.com/office/drawing/2014/main" id="{1CD5013F-9B44-3141-B904-A4968CB8DA38}"/>
              </a:ext>
            </a:extLst>
          </p:cNvPr>
          <p:cNvGrpSpPr/>
          <p:nvPr/>
        </p:nvGrpSpPr>
        <p:grpSpPr>
          <a:xfrm>
            <a:off x="5438122" y="1098238"/>
            <a:ext cx="5987390" cy="1769965"/>
            <a:chOff x="5239533" y="1260031"/>
            <a:chExt cx="6669623" cy="1441450"/>
          </a:xfrm>
        </p:grpSpPr>
        <p:pic>
          <p:nvPicPr>
            <p:cNvPr id="27" name="图片 26" descr="图示, 形状, 矩形&#10;&#10;描述已自动生成">
              <a:extLst>
                <a:ext uri="{FF2B5EF4-FFF2-40B4-BE49-F238E27FC236}">
                  <a16:creationId xmlns:a16="http://schemas.microsoft.com/office/drawing/2014/main" id="{B1E807E7-4BD7-A14D-9A88-BAB69F51659E}"/>
                </a:ext>
              </a:extLst>
            </p:cNvPr>
            <p:cNvPicPr>
              <a:picLocks noChangeAspect="1"/>
            </p:cNvPicPr>
            <p:nvPr/>
          </p:nvPicPr>
          <p:blipFill rotWithShape="1">
            <a:blip r:embed="rId6">
              <a:extLst>
                <a:ext uri="{28A0092B-C50C-407E-A947-70E740481C1C}">
                  <a14:useLocalDpi xmlns:a14="http://schemas.microsoft.com/office/drawing/2010/main" val="0"/>
                </a:ext>
              </a:extLst>
            </a:blip>
            <a:srcRect r="8922"/>
            <a:stretch/>
          </p:blipFill>
          <p:spPr>
            <a:xfrm>
              <a:off x="7821086" y="1371057"/>
              <a:ext cx="2161114" cy="1281600"/>
            </a:xfrm>
            <a:prstGeom prst="rect">
              <a:avLst/>
            </a:prstGeom>
          </p:spPr>
        </p:pic>
        <p:pic>
          <p:nvPicPr>
            <p:cNvPr id="33" name="图片 32">
              <a:extLst>
                <a:ext uri="{FF2B5EF4-FFF2-40B4-BE49-F238E27FC236}">
                  <a16:creationId xmlns:a16="http://schemas.microsoft.com/office/drawing/2014/main" id="{408D5883-E49E-F245-AC56-0BB6B4D2F8BF}"/>
                </a:ext>
              </a:extLst>
            </p:cNvPr>
            <p:cNvPicPr>
              <a:picLocks noChangeAspect="1"/>
            </p:cNvPicPr>
            <p:nvPr/>
          </p:nvPicPr>
          <p:blipFill rotWithShape="1">
            <a:blip r:embed="rId7"/>
            <a:srcRect r="7943"/>
            <a:stretch/>
          </p:blipFill>
          <p:spPr>
            <a:xfrm>
              <a:off x="5239533" y="1260031"/>
              <a:ext cx="2581553" cy="1441450"/>
            </a:xfrm>
            <a:prstGeom prst="rect">
              <a:avLst/>
            </a:prstGeom>
          </p:spPr>
        </p:pic>
        <p:pic>
          <p:nvPicPr>
            <p:cNvPr id="34" name="图片 33">
              <a:extLst>
                <a:ext uri="{FF2B5EF4-FFF2-40B4-BE49-F238E27FC236}">
                  <a16:creationId xmlns:a16="http://schemas.microsoft.com/office/drawing/2014/main" id="{B9D7D195-C386-1941-8DBC-C1EB20E0994D}"/>
                </a:ext>
              </a:extLst>
            </p:cNvPr>
            <p:cNvPicPr>
              <a:picLocks noChangeAspect="1"/>
            </p:cNvPicPr>
            <p:nvPr/>
          </p:nvPicPr>
          <p:blipFill rotWithShape="1">
            <a:blip r:embed="rId8"/>
            <a:srcRect r="33081"/>
            <a:stretch/>
          </p:blipFill>
          <p:spPr>
            <a:xfrm>
              <a:off x="10089027" y="1332226"/>
              <a:ext cx="1820129" cy="1266239"/>
            </a:xfrm>
            <a:prstGeom prst="rect">
              <a:avLst/>
            </a:prstGeom>
          </p:spPr>
        </p:pic>
      </p:grpSp>
      <p:grpSp>
        <p:nvGrpSpPr>
          <p:cNvPr id="45" name="组合 44">
            <a:extLst>
              <a:ext uri="{FF2B5EF4-FFF2-40B4-BE49-F238E27FC236}">
                <a16:creationId xmlns:a16="http://schemas.microsoft.com/office/drawing/2014/main" id="{C8D82F18-7C67-B34A-A125-87E949717A9B}"/>
              </a:ext>
            </a:extLst>
          </p:cNvPr>
          <p:cNvGrpSpPr/>
          <p:nvPr/>
        </p:nvGrpSpPr>
        <p:grpSpPr>
          <a:xfrm>
            <a:off x="735621" y="3324045"/>
            <a:ext cx="11420799" cy="2758858"/>
            <a:chOff x="601249" y="3429000"/>
            <a:chExt cx="11420799" cy="2758858"/>
          </a:xfrm>
        </p:grpSpPr>
        <p:grpSp>
          <p:nvGrpSpPr>
            <p:cNvPr id="30" name="组合 29">
              <a:extLst>
                <a:ext uri="{FF2B5EF4-FFF2-40B4-BE49-F238E27FC236}">
                  <a16:creationId xmlns:a16="http://schemas.microsoft.com/office/drawing/2014/main" id="{540BB8CD-F8F8-F747-BC69-038ACB9232E2}"/>
                </a:ext>
              </a:extLst>
            </p:cNvPr>
            <p:cNvGrpSpPr/>
            <p:nvPr/>
          </p:nvGrpSpPr>
          <p:grpSpPr>
            <a:xfrm>
              <a:off x="823077" y="3689627"/>
              <a:ext cx="5100953" cy="2142617"/>
              <a:chOff x="221129" y="3602284"/>
              <a:chExt cx="5100953" cy="2142617"/>
            </a:xfrm>
          </p:grpSpPr>
          <p:grpSp>
            <p:nvGrpSpPr>
              <p:cNvPr id="20" name="组合 19">
                <a:extLst>
                  <a:ext uri="{FF2B5EF4-FFF2-40B4-BE49-F238E27FC236}">
                    <a16:creationId xmlns:a16="http://schemas.microsoft.com/office/drawing/2014/main" id="{AD06BAB9-D202-F24A-ABC3-1D70D20ED686}"/>
                  </a:ext>
                </a:extLst>
              </p:cNvPr>
              <p:cNvGrpSpPr/>
              <p:nvPr/>
            </p:nvGrpSpPr>
            <p:grpSpPr>
              <a:xfrm>
                <a:off x="221129" y="3602284"/>
                <a:ext cx="5100953" cy="1179249"/>
                <a:chOff x="-1521284" y="6393094"/>
                <a:chExt cx="5100953" cy="1179249"/>
              </a:xfrm>
            </p:grpSpPr>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97E4706C-C792-ED41-84EC-D8DA39BCAEDA}"/>
                        </a:ext>
                      </a:extLst>
                    </p:cNvPr>
                    <p:cNvSpPr txBox="1"/>
                    <p:nvPr/>
                  </p:nvSpPr>
                  <p:spPr>
                    <a:xfrm>
                      <a:off x="-1381355" y="6393094"/>
                      <a:ext cx="4398884" cy="401200"/>
                    </a:xfrm>
                    <a:prstGeom prst="rect">
                      <a:avLst/>
                    </a:prstGeom>
                    <a:noFill/>
                  </p:spPr>
                  <p:txBody>
                    <a:bodyPr wrap="square" lIns="0" tIns="0" rIns="0" bIns="0" rtlCol="0">
                      <a:spAutoFit/>
                    </a:bodyPr>
                    <a:lstStyle/>
                    <a:p>
                      <a:pPr marL="285750" indent="-285750">
                        <a:buFont typeface="Arial" panose="020B0604020202020204" pitchFamily="34" charset="0"/>
                        <a:buChar char="•"/>
                      </a:pPr>
                      <a14:m>
                        <m:oMath xmlns:m="http://schemas.openxmlformats.org/officeDocument/2006/math">
                          <m:sSubSup>
                            <m:sSubSupPr>
                              <m:ctrlPr>
                                <a:rPr kumimoji="1" lang="en-US" altLang="zh-CN" sz="1400" b="0" i="1" smtClean="0">
                                  <a:latin typeface="Cambria Math" panose="02040503050406030204" pitchFamily="18" charset="0"/>
                                </a:rPr>
                              </m:ctrlPr>
                            </m:sSubSupPr>
                            <m:e>
                              <m:r>
                                <a:rPr kumimoji="1" lang="en-US" altLang="zh-CN" sz="1400" b="0" i="1" smtClean="0">
                                  <a:latin typeface="Cambria Math" panose="02040503050406030204" pitchFamily="18" charset="0"/>
                                  <a:ea typeface="Cambria Math" panose="02040503050406030204" pitchFamily="18" charset="0"/>
                                </a:rPr>
                                <m:t>∆</m:t>
                              </m:r>
                              <m:r>
                                <a:rPr kumimoji="1" lang="en-US" altLang="zh-CN" sz="1400" b="0" i="1" smtClean="0">
                                  <a:latin typeface="Cambria Math" panose="02040503050406030204" pitchFamily="18" charset="0"/>
                                  <a:ea typeface="Cambria Math" panose="02040503050406030204" pitchFamily="18" charset="0"/>
                                </a:rPr>
                                <m:t>𝑥</m:t>
                              </m:r>
                            </m:e>
                            <m:sub>
                              <m:r>
                                <a:rPr kumimoji="1" lang="en-US" altLang="zh-CN" sz="1400" b="0" i="1" smtClean="0">
                                  <a:latin typeface="Cambria Math" panose="02040503050406030204" pitchFamily="18" charset="0"/>
                                  <a:ea typeface="Cambria Math" panose="02040503050406030204" pitchFamily="18" charset="0"/>
                                </a:rPr>
                                <m:t>±</m:t>
                              </m:r>
                            </m:sub>
                            <m:sup>
                              <m:r>
                                <a:rPr kumimoji="1" lang="en-US" altLang="zh-CN" sz="1400" b="0" i="1" smtClean="0">
                                  <a:latin typeface="Cambria Math" panose="02040503050406030204" pitchFamily="18" charset="0"/>
                                </a:rPr>
                                <m:t>′</m:t>
                              </m:r>
                            </m:sup>
                          </m:sSubSup>
                          <m:r>
                            <a:rPr kumimoji="1" lang="en-US" altLang="zh-CN" sz="1400" b="0" i="1" smtClean="0">
                              <a:latin typeface="Cambria Math" panose="02040503050406030204" pitchFamily="18" charset="0"/>
                            </a:rPr>
                            <m:t>=</m:t>
                          </m:r>
                          <m:f>
                            <m:fPr>
                              <m:ctrlPr>
                                <a:rPr kumimoji="1" lang="en-US" altLang="zh-CN" sz="1400" i="1" dirty="0" smtClean="0">
                                  <a:latin typeface="Cambria Math" panose="02040503050406030204" pitchFamily="18" charset="0"/>
                                  <a:ea typeface="Cambria Math" panose="02040503050406030204" pitchFamily="18" charset="0"/>
                                </a:rPr>
                              </m:ctrlPr>
                            </m:fPr>
                            <m:num>
                              <m:r>
                                <a:rPr kumimoji="1" lang="en-US" altLang="zh-CN" sz="1400" b="0" i="1" dirty="0" smtClean="0">
                                  <a:latin typeface="Cambria Math" panose="02040503050406030204" pitchFamily="18" charset="0"/>
                                  <a:ea typeface="Cambria Math" panose="02040503050406030204" pitchFamily="18" charset="0"/>
                                </a:rPr>
                                <m:t>𝑑𝑥</m:t>
                              </m:r>
                            </m:num>
                            <m:den>
                              <m:r>
                                <a:rPr kumimoji="1" lang="en-US" altLang="zh-CN" sz="1400" b="0" i="1" dirty="0" smtClean="0">
                                  <a:latin typeface="Cambria Math" panose="02040503050406030204" pitchFamily="18" charset="0"/>
                                  <a:ea typeface="Cambria Math" panose="02040503050406030204" pitchFamily="18" charset="0"/>
                                </a:rPr>
                                <m:t>𝑑𝑠</m:t>
                              </m:r>
                            </m:den>
                          </m:f>
                          <m:r>
                            <a:rPr kumimoji="1" lang="en-US" altLang="zh-CN" sz="1400" b="0" i="1" dirty="0" smtClean="0">
                              <a:latin typeface="Cambria Math" panose="02040503050406030204" pitchFamily="18" charset="0"/>
                              <a:ea typeface="Cambria Math" panose="02040503050406030204" pitchFamily="18" charset="0"/>
                            </a:rPr>
                            <m:t>=</m:t>
                          </m:r>
                          <m:r>
                            <a:rPr kumimoji="1" lang="en-US" altLang="zh-CN" sz="1400" b="0" i="1" smtClean="0">
                              <a:latin typeface="Cambria Math" panose="02040503050406030204" pitchFamily="18" charset="0"/>
                            </a:rPr>
                            <m:t>−</m:t>
                          </m:r>
                          <m:f>
                            <m:fPr>
                              <m:ctrlPr>
                                <a:rPr kumimoji="1" lang="en-US" altLang="zh-CN" sz="1400" b="0" i="1" smtClean="0">
                                  <a:latin typeface="Cambria Math" panose="02040503050406030204" pitchFamily="18" charset="0"/>
                                </a:rPr>
                              </m:ctrlPr>
                            </m:fPr>
                            <m:num>
                              <m:r>
                                <a:rPr kumimoji="1" lang="en-US" altLang="zh-CN" sz="1400" b="0" i="1" smtClean="0">
                                  <a:latin typeface="Cambria Math" panose="02040503050406030204" pitchFamily="18" charset="0"/>
                                </a:rPr>
                                <m:t>2</m:t>
                              </m:r>
                              <m:r>
                                <a:rPr kumimoji="1" lang="en-US" altLang="zh-CN" sz="1400" b="0" i="1" smtClean="0">
                                  <a:latin typeface="Cambria Math" panose="02040503050406030204" pitchFamily="18" charset="0"/>
                                  <a:ea typeface="Cambria Math" panose="02040503050406030204" pitchFamily="18" charset="0"/>
                                </a:rPr>
                                <m:t>𝜋</m:t>
                              </m:r>
                            </m:num>
                            <m:den>
                              <m:sSubSup>
                                <m:sSubSupPr>
                                  <m:ctrlPr>
                                    <a:rPr lang="en-US" altLang="zh-CN" sz="1400" b="1" i="1">
                                      <a:latin typeface="Cambria Math" panose="02040503050406030204" pitchFamily="18" charset="0"/>
                                    </a:rPr>
                                  </m:ctrlPr>
                                </m:sSubSupPr>
                                <m:e>
                                  <m:r>
                                    <a:rPr lang="en-US" altLang="zh-CN" sz="1400" b="0" i="1">
                                      <a:latin typeface="Cambria Math" panose="02040503050406030204" pitchFamily="18" charset="0"/>
                                      <a:ea typeface="Cambria Math" panose="02040503050406030204" pitchFamily="18" charset="0"/>
                                    </a:rPr>
                                    <m:t>𝛽</m:t>
                                  </m:r>
                                </m:e>
                                <m:sub>
                                  <m:r>
                                    <a:rPr lang="en-US" altLang="zh-CN" sz="1400" b="1" i="1">
                                      <a:latin typeface="Cambria Math" panose="02040503050406030204" pitchFamily="18" charset="0"/>
                                    </a:rPr>
                                    <m:t>𝒙</m:t>
                                  </m:r>
                                  <m:r>
                                    <a:rPr lang="en-US" altLang="zh-CN" sz="1400" b="1" i="1" smtClean="0">
                                      <a:latin typeface="Cambria Math" panose="02040503050406030204" pitchFamily="18" charset="0"/>
                                      <a:ea typeface="Cambria Math" panose="02040503050406030204" pitchFamily="18" charset="0"/>
                                    </a:rPr>
                                    <m:t>±</m:t>
                                  </m:r>
                                </m:sub>
                                <m:sup>
                                  <m:r>
                                    <a:rPr lang="en-US" altLang="zh-CN" sz="1400" b="1" i="1">
                                      <a:latin typeface="Cambria Math" panose="02040503050406030204" pitchFamily="18" charset="0"/>
                                    </a:rPr>
                                    <m:t>∗</m:t>
                                  </m:r>
                                </m:sup>
                              </m:sSubSup>
                            </m:den>
                          </m:f>
                          <m:sSub>
                            <m:sSubPr>
                              <m:ctrlPr>
                                <a:rPr kumimoji="1" lang="en-US" altLang="zh-CN" sz="1400" i="1">
                                  <a:latin typeface="Cambria Math" panose="02040503050406030204" pitchFamily="18" charset="0"/>
                                </a:rPr>
                              </m:ctrlPr>
                            </m:sSubPr>
                            <m:e>
                              <m:r>
                                <a:rPr kumimoji="1" lang="en-US" altLang="zh-CN" sz="1400" i="1">
                                  <a:latin typeface="Cambria Math" panose="02040503050406030204" pitchFamily="18" charset="0"/>
                                  <a:ea typeface="Cambria Math" panose="02040503050406030204" pitchFamily="18" charset="0"/>
                                </a:rPr>
                                <m:t>𝜉</m:t>
                              </m:r>
                            </m:e>
                            <m:sub>
                              <m:r>
                                <a:rPr kumimoji="1" lang="en-US" altLang="zh-CN" sz="1400" i="1">
                                  <a:latin typeface="Cambria Math" panose="02040503050406030204" pitchFamily="18" charset="0"/>
                                  <a:ea typeface="Cambria Math" panose="02040503050406030204" pitchFamily="18" charset="0"/>
                                </a:rPr>
                                <m:t>𝑥</m:t>
                              </m:r>
                              <m:r>
                                <a:rPr kumimoji="1" lang="en-US" altLang="zh-CN" sz="1400" i="1">
                                  <a:latin typeface="Cambria Math" panose="02040503050406030204" pitchFamily="18" charset="0"/>
                                  <a:ea typeface="Cambria Math" panose="02040503050406030204" pitchFamily="18" charset="0"/>
                                </a:rPr>
                                <m:t>±</m:t>
                              </m:r>
                            </m:sub>
                          </m:sSub>
                          <m:sSub>
                            <m:sSubPr>
                              <m:ctrlPr>
                                <a:rPr kumimoji="1" lang="en-US" altLang="zh-CN" sz="1400" b="0" i="1" smtClean="0">
                                  <a:latin typeface="Cambria Math" panose="02040503050406030204" pitchFamily="18" charset="0"/>
                                  <a:ea typeface="Cambria Math" panose="02040503050406030204" pitchFamily="18" charset="0"/>
                                </a:rPr>
                              </m:ctrlPr>
                            </m:sSubPr>
                            <m:e>
                              <m:r>
                                <a:rPr kumimoji="1" lang="en-US" altLang="zh-CN" sz="1400" i="1">
                                  <a:latin typeface="Cambria Math" panose="02040503050406030204" pitchFamily="18" charset="0"/>
                                  <a:ea typeface="Cambria Math" panose="02040503050406030204" pitchFamily="18" charset="0"/>
                                </a:rPr>
                                <m:t>∆</m:t>
                              </m:r>
                              <m:r>
                                <a:rPr kumimoji="1" lang="en-US" altLang="zh-CN" sz="1400" i="1">
                                  <a:latin typeface="Cambria Math" panose="02040503050406030204" pitchFamily="18" charset="0"/>
                                  <a:ea typeface="Cambria Math" panose="02040503050406030204" pitchFamily="18" charset="0"/>
                                </a:rPr>
                                <m:t>𝑥</m:t>
                              </m:r>
                            </m:e>
                            <m:sub>
                              <m:r>
                                <a:rPr kumimoji="1" lang="en-US" altLang="zh-CN" sz="1400" b="0" i="1" smtClean="0">
                                  <a:latin typeface="Cambria Math" panose="02040503050406030204" pitchFamily="18" charset="0"/>
                                  <a:ea typeface="Cambria Math" panose="02040503050406030204" pitchFamily="18" charset="0"/>
                                </a:rPr>
                                <m:t>𝐼𝑃</m:t>
                              </m:r>
                            </m:sub>
                          </m:sSub>
                          <m:r>
                            <a:rPr kumimoji="1" lang="en-US" altLang="zh-CN" sz="1400" b="0" i="0" smtClean="0">
                              <a:latin typeface="Cambria Math" panose="02040503050406030204" pitchFamily="18" charset="0"/>
                              <a:ea typeface="Cambria Math" panose="02040503050406030204" pitchFamily="18" charset="0"/>
                            </a:rPr>
                            <m:t>=−</m:t>
                          </m:r>
                          <m:f>
                            <m:fPr>
                              <m:ctrlPr>
                                <a:rPr lang="en-US" altLang="zh-CN" sz="1400" i="1">
                                  <a:latin typeface="Cambria Math" panose="02040503050406030204" pitchFamily="18" charset="0"/>
                                </a:rPr>
                              </m:ctrlPr>
                            </m:fPr>
                            <m:num>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𝑟</m:t>
                                  </m:r>
                                </m:e>
                                <m:sub>
                                  <m:r>
                                    <a:rPr lang="en-US" altLang="zh-CN" sz="1400" i="1">
                                      <a:latin typeface="Cambria Math" panose="02040503050406030204" pitchFamily="18" charset="0"/>
                                    </a:rPr>
                                    <m:t>𝑒</m:t>
                                  </m:r>
                                </m:sub>
                              </m:sSub>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𝑁</m:t>
                                  </m:r>
                                </m:e>
                                <m:sub>
                                  <m:r>
                                    <a:rPr lang="en-US" altLang="zh-CN" sz="1400" i="1">
                                      <a:latin typeface="Cambria Math" panose="02040503050406030204" pitchFamily="18" charset="0"/>
                                      <a:ea typeface="Cambria Math" panose="02040503050406030204" pitchFamily="18" charset="0"/>
                                    </a:rPr>
                                    <m:t>∓</m:t>
                                  </m:r>
                                </m:sub>
                              </m:sSub>
                            </m:num>
                            <m:den>
                              <m:sSub>
                                <m:sSubPr>
                                  <m:ctrlPr>
                                    <a:rPr lang="en-US" altLang="zh-CN" sz="1400" i="1" smtClean="0">
                                      <a:latin typeface="Cambria Math" panose="02040503050406030204" pitchFamily="18" charset="0"/>
                                      <a:ea typeface="Cambria Math" panose="02040503050406030204" pitchFamily="18" charset="0"/>
                                    </a:rPr>
                                  </m:ctrlPr>
                                </m:sSubPr>
                                <m:e>
                                  <m:r>
                                    <a:rPr lang="en-US" altLang="zh-CN" sz="1400" i="1">
                                      <a:latin typeface="Cambria Math" panose="02040503050406030204" pitchFamily="18" charset="0"/>
                                      <a:ea typeface="Cambria Math" panose="02040503050406030204" pitchFamily="18" charset="0"/>
                                    </a:rPr>
                                    <m:t>𝛾</m:t>
                                  </m:r>
                                </m:e>
                                <m:sub>
                                  <m:r>
                                    <a:rPr lang="en-US" altLang="zh-CN" sz="1400" i="1">
                                      <a:latin typeface="Cambria Math" panose="02040503050406030204" pitchFamily="18" charset="0"/>
                                      <a:ea typeface="Cambria Math" panose="02040503050406030204" pitchFamily="18" charset="0"/>
                                    </a:rPr>
                                    <m:t>±</m:t>
                                  </m:r>
                                </m:sub>
                              </m:sSub>
                              <m:sSubSup>
                                <m:sSubSupPr>
                                  <m:ctrlPr>
                                    <a:rPr kumimoji="1" lang="en-US" altLang="zh-CN" sz="1400" i="1">
                                      <a:latin typeface="Cambria Math" panose="02040503050406030204" pitchFamily="18" charset="0"/>
                                    </a:rPr>
                                  </m:ctrlPr>
                                </m:sSubSupPr>
                                <m:e>
                                  <m:acc>
                                    <m:accPr>
                                      <m:chr m:val="̃"/>
                                      <m:ctrlPr>
                                        <a:rPr kumimoji="1" lang="en-US" altLang="zh-CN" sz="1400" i="1">
                                          <a:latin typeface="Cambria Math" panose="02040503050406030204" pitchFamily="18" charset="0"/>
                                          <a:ea typeface="Cambria Math" panose="02040503050406030204" pitchFamily="18" charset="0"/>
                                        </a:rPr>
                                      </m:ctrlPr>
                                    </m:accPr>
                                    <m:e>
                                      <m:r>
                                        <a:rPr kumimoji="1" lang="en-US" altLang="zh-CN" sz="1400" i="1">
                                          <a:latin typeface="Cambria Math" panose="02040503050406030204" pitchFamily="18" charset="0"/>
                                          <a:ea typeface="Cambria Math" panose="02040503050406030204" pitchFamily="18" charset="0"/>
                                        </a:rPr>
                                        <m:t>𝜎</m:t>
                                      </m:r>
                                    </m:e>
                                  </m:acc>
                                </m:e>
                                <m:sub>
                                  <m:r>
                                    <a:rPr kumimoji="1" lang="en-US" altLang="zh-CN" sz="1400" i="1">
                                      <a:latin typeface="Cambria Math" panose="02040503050406030204" pitchFamily="18" charset="0"/>
                                    </a:rPr>
                                    <m:t>𝑥</m:t>
                                  </m:r>
                                  <m:r>
                                    <a:rPr kumimoji="1" lang="en-US" altLang="zh-CN" sz="1400" i="1">
                                      <a:latin typeface="Cambria Math" panose="02040503050406030204" pitchFamily="18" charset="0"/>
                                      <a:ea typeface="Cambria Math" panose="02040503050406030204" pitchFamily="18" charset="0"/>
                                    </a:rPr>
                                    <m:t>∓</m:t>
                                  </m:r>
                                </m:sub>
                                <m:sup>
                                  <m:r>
                                    <a:rPr kumimoji="1" lang="en-US" altLang="zh-CN" sz="1400" i="1">
                                      <a:latin typeface="Cambria Math" panose="02040503050406030204" pitchFamily="18" charset="0"/>
                                    </a:rPr>
                                    <m:t>∗</m:t>
                                  </m:r>
                                </m:sup>
                              </m:sSubSup>
                              <m:d>
                                <m:dPr>
                                  <m:ctrlPr>
                                    <a:rPr lang="en-US" altLang="zh-CN" sz="1400" i="1">
                                      <a:latin typeface="Cambria Math" panose="02040503050406030204" pitchFamily="18" charset="0"/>
                                      <a:ea typeface="Cambria Math" panose="02040503050406030204" pitchFamily="18" charset="0"/>
                                    </a:rPr>
                                  </m:ctrlPr>
                                </m:dPr>
                                <m:e>
                                  <m:sSubSup>
                                    <m:sSubSupPr>
                                      <m:ctrlPr>
                                        <a:rPr kumimoji="1" lang="en-US" altLang="zh-CN" sz="1400" i="1">
                                          <a:latin typeface="Cambria Math" panose="02040503050406030204" pitchFamily="18" charset="0"/>
                                        </a:rPr>
                                      </m:ctrlPr>
                                    </m:sSubSupPr>
                                    <m:e>
                                      <m:acc>
                                        <m:accPr>
                                          <m:chr m:val="̃"/>
                                          <m:ctrlPr>
                                            <a:rPr kumimoji="1" lang="en-US" altLang="zh-CN" sz="1400" i="1">
                                              <a:latin typeface="Cambria Math" panose="02040503050406030204" pitchFamily="18" charset="0"/>
                                              <a:ea typeface="Cambria Math" panose="02040503050406030204" pitchFamily="18" charset="0"/>
                                            </a:rPr>
                                          </m:ctrlPr>
                                        </m:accPr>
                                        <m:e>
                                          <m:r>
                                            <a:rPr kumimoji="1" lang="en-US" altLang="zh-CN" sz="1400" i="1">
                                              <a:latin typeface="Cambria Math" panose="02040503050406030204" pitchFamily="18" charset="0"/>
                                              <a:ea typeface="Cambria Math" panose="02040503050406030204" pitchFamily="18" charset="0"/>
                                            </a:rPr>
                                            <m:t>𝜎</m:t>
                                          </m:r>
                                        </m:e>
                                      </m:acc>
                                    </m:e>
                                    <m:sub>
                                      <m:r>
                                        <a:rPr kumimoji="1" lang="en-US" altLang="zh-CN" sz="1400" i="1">
                                          <a:latin typeface="Cambria Math" panose="02040503050406030204" pitchFamily="18" charset="0"/>
                                        </a:rPr>
                                        <m:t>𝑥</m:t>
                                      </m:r>
                                      <m:r>
                                        <a:rPr kumimoji="1" lang="en-US" altLang="zh-CN" sz="1400" i="1">
                                          <a:latin typeface="Cambria Math" panose="02040503050406030204" pitchFamily="18" charset="0"/>
                                          <a:ea typeface="Cambria Math" panose="02040503050406030204" pitchFamily="18" charset="0"/>
                                        </a:rPr>
                                        <m:t>∓</m:t>
                                      </m:r>
                                    </m:sub>
                                    <m:sup>
                                      <m:r>
                                        <a:rPr kumimoji="1" lang="en-US" altLang="zh-CN" sz="1400" i="1">
                                          <a:latin typeface="Cambria Math" panose="02040503050406030204" pitchFamily="18" charset="0"/>
                                        </a:rPr>
                                        <m:t>∗</m:t>
                                      </m:r>
                                    </m:sup>
                                  </m:sSubSup>
                                  <m:r>
                                    <a:rPr lang="en-US" altLang="zh-CN" sz="1400" i="1">
                                      <a:latin typeface="Cambria Math" panose="02040503050406030204" pitchFamily="18" charset="0"/>
                                      <a:ea typeface="Cambria Math" panose="02040503050406030204" pitchFamily="18" charset="0"/>
                                    </a:rPr>
                                    <m:t>+</m:t>
                                  </m:r>
                                  <m:sSubSup>
                                    <m:sSubSupPr>
                                      <m:ctrlPr>
                                        <a:rPr lang="en-US" altLang="zh-CN" sz="1400" i="1">
                                          <a:latin typeface="Cambria Math" panose="02040503050406030204" pitchFamily="18" charset="0"/>
                                          <a:ea typeface="Cambria Math" panose="02040503050406030204" pitchFamily="18" charset="0"/>
                                        </a:rPr>
                                      </m:ctrlPr>
                                    </m:sSubSupPr>
                                    <m:e>
                                      <m:r>
                                        <a:rPr lang="en-US" altLang="zh-CN" sz="1400" i="1">
                                          <a:latin typeface="Cambria Math" panose="02040503050406030204" pitchFamily="18" charset="0"/>
                                          <a:ea typeface="Cambria Math" panose="02040503050406030204" pitchFamily="18" charset="0"/>
                                        </a:rPr>
                                        <m:t>𝜎</m:t>
                                      </m:r>
                                    </m:e>
                                    <m:sub>
                                      <m:r>
                                        <a:rPr lang="en-US" altLang="zh-CN" sz="1400" i="1">
                                          <a:latin typeface="Cambria Math" panose="02040503050406030204" pitchFamily="18" charset="0"/>
                                          <a:ea typeface="Cambria Math" panose="02040503050406030204" pitchFamily="18" charset="0"/>
                                        </a:rPr>
                                        <m:t>𝑦</m:t>
                                      </m:r>
                                      <m:r>
                                        <a:rPr lang="en-US" altLang="zh-CN" sz="1400" i="1">
                                          <a:latin typeface="Cambria Math" panose="02040503050406030204" pitchFamily="18" charset="0"/>
                                          <a:ea typeface="Cambria Math" panose="02040503050406030204" pitchFamily="18" charset="0"/>
                                        </a:rPr>
                                        <m:t>∓</m:t>
                                      </m:r>
                                    </m:sub>
                                    <m:sup>
                                      <m:r>
                                        <a:rPr lang="en-US" altLang="zh-CN" sz="1400" i="1">
                                          <a:latin typeface="Cambria Math" panose="02040503050406030204" pitchFamily="18" charset="0"/>
                                          <a:ea typeface="Cambria Math" panose="02040503050406030204" pitchFamily="18" charset="0"/>
                                        </a:rPr>
                                        <m:t>∗</m:t>
                                      </m:r>
                                    </m:sup>
                                  </m:sSubSup>
                                </m:e>
                              </m:d>
                            </m:den>
                          </m:f>
                          <m:sSub>
                            <m:sSubPr>
                              <m:ctrlPr>
                                <a:rPr kumimoji="1" lang="en-US" altLang="zh-CN" sz="1400" i="1">
                                  <a:latin typeface="Cambria Math" panose="02040503050406030204" pitchFamily="18" charset="0"/>
                                  <a:ea typeface="Cambria Math" panose="02040503050406030204" pitchFamily="18" charset="0"/>
                                </a:rPr>
                              </m:ctrlPr>
                            </m:sSubPr>
                            <m:e>
                              <m:r>
                                <a:rPr kumimoji="1" lang="en-US" altLang="zh-CN" sz="1400" i="1">
                                  <a:latin typeface="Cambria Math" panose="02040503050406030204" pitchFamily="18" charset="0"/>
                                  <a:ea typeface="Cambria Math" panose="02040503050406030204" pitchFamily="18" charset="0"/>
                                </a:rPr>
                                <m:t>∆</m:t>
                              </m:r>
                              <m:r>
                                <a:rPr kumimoji="1" lang="en-US" altLang="zh-CN" sz="1400" i="1">
                                  <a:latin typeface="Cambria Math" panose="02040503050406030204" pitchFamily="18" charset="0"/>
                                  <a:ea typeface="Cambria Math" panose="02040503050406030204" pitchFamily="18" charset="0"/>
                                </a:rPr>
                                <m:t>𝑥</m:t>
                              </m:r>
                            </m:e>
                            <m:sub>
                              <m:r>
                                <a:rPr kumimoji="1" lang="en-US" altLang="zh-CN" sz="1400" i="1">
                                  <a:latin typeface="Cambria Math" panose="02040503050406030204" pitchFamily="18" charset="0"/>
                                  <a:ea typeface="Cambria Math" panose="02040503050406030204" pitchFamily="18" charset="0"/>
                                </a:rPr>
                                <m:t>𝐼𝑃</m:t>
                              </m:r>
                            </m:sub>
                          </m:sSub>
                        </m:oMath>
                      </a14:m>
                      <a:endParaRPr kumimoji="1" lang="zh-CN" altLang="en-US" sz="1400" dirty="0"/>
                    </a:p>
                  </p:txBody>
                </p:sp>
              </mc:Choice>
              <mc:Fallback xmlns="">
                <p:sp>
                  <p:nvSpPr>
                    <p:cNvPr id="23" name="文本框 22">
                      <a:extLst>
                        <a:ext uri="{FF2B5EF4-FFF2-40B4-BE49-F238E27FC236}">
                          <a16:creationId xmlns:a16="http://schemas.microsoft.com/office/drawing/2014/main" id="{97E4706C-C792-ED41-84EC-D8DA39BCAEDA}"/>
                        </a:ext>
                      </a:extLst>
                    </p:cNvPr>
                    <p:cNvSpPr txBox="1">
                      <a:spLocks noRot="1" noChangeAspect="1" noMove="1" noResize="1" noEditPoints="1" noAdjustHandles="1" noChangeArrowheads="1" noChangeShapeType="1" noTextEdit="1"/>
                    </p:cNvSpPr>
                    <p:nvPr/>
                  </p:nvSpPr>
                  <p:spPr>
                    <a:xfrm>
                      <a:off x="-1381355" y="6393094"/>
                      <a:ext cx="4398884" cy="401200"/>
                    </a:xfrm>
                    <a:prstGeom prst="rect">
                      <a:avLst/>
                    </a:prstGeom>
                    <a:blipFill>
                      <a:blip r:embed="rId9"/>
                      <a:stretch>
                        <a:fillRect l="-2305" b="-93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FB04902E-6C88-944A-8885-4B31512C8A81}"/>
                        </a:ext>
                      </a:extLst>
                    </p:cNvPr>
                    <p:cNvSpPr txBox="1"/>
                    <p:nvPr/>
                  </p:nvSpPr>
                  <p:spPr>
                    <a:xfrm>
                      <a:off x="-1521284" y="7078810"/>
                      <a:ext cx="5100953" cy="493533"/>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sSubSup>
                            <m:sSubSupPr>
                              <m:ctrlPr>
                                <a:rPr kumimoji="1" lang="en-US" altLang="zh-CN" sz="1400" i="1" smtClean="0">
                                  <a:latin typeface="Cambria Math" panose="02040503050406030204" pitchFamily="18" charset="0"/>
                                </a:rPr>
                              </m:ctrlPr>
                            </m:sSubSupPr>
                            <m:e>
                              <m:r>
                                <a:rPr kumimoji="1" lang="en-US" altLang="zh-CN" sz="1400" i="1">
                                  <a:latin typeface="Cambria Math" panose="02040503050406030204" pitchFamily="18" charset="0"/>
                                  <a:ea typeface="Cambria Math" panose="02040503050406030204" pitchFamily="18" charset="0"/>
                                </a:rPr>
                                <m:t>∆</m:t>
                              </m:r>
                              <m:r>
                                <a:rPr kumimoji="1" lang="en-US" altLang="zh-CN" sz="1400" b="0" i="1" smtClean="0">
                                  <a:latin typeface="Cambria Math" panose="02040503050406030204" pitchFamily="18" charset="0"/>
                                  <a:ea typeface="Cambria Math" panose="02040503050406030204" pitchFamily="18" charset="0"/>
                                </a:rPr>
                                <m:t>𝑦</m:t>
                              </m:r>
                            </m:e>
                            <m:sub>
                              <m:r>
                                <a:rPr kumimoji="1" lang="en-US" altLang="zh-CN" sz="1400" i="1">
                                  <a:latin typeface="Cambria Math" panose="02040503050406030204" pitchFamily="18" charset="0"/>
                                  <a:ea typeface="Cambria Math" panose="02040503050406030204" pitchFamily="18" charset="0"/>
                                </a:rPr>
                                <m:t>±</m:t>
                              </m:r>
                            </m:sub>
                            <m:sup>
                              <m:r>
                                <a:rPr kumimoji="1" lang="en-US" altLang="zh-CN" sz="1400" i="1">
                                  <a:latin typeface="Cambria Math" panose="02040503050406030204" pitchFamily="18" charset="0"/>
                                </a:rPr>
                                <m:t>′</m:t>
                              </m:r>
                            </m:sup>
                          </m:sSubSup>
                          <m:r>
                            <a:rPr kumimoji="1" lang="en-US" altLang="zh-CN" sz="1400" b="0" i="1">
                              <a:latin typeface="Cambria Math" panose="02040503050406030204" pitchFamily="18" charset="0"/>
                            </a:rPr>
                            <m:t>=</m:t>
                          </m:r>
                          <m:f>
                            <m:fPr>
                              <m:ctrlPr>
                                <a:rPr kumimoji="1" lang="en-US" altLang="zh-CN" sz="1400" i="1" dirty="0">
                                  <a:latin typeface="Cambria Math" panose="02040503050406030204" pitchFamily="18" charset="0"/>
                                  <a:ea typeface="Cambria Math" panose="02040503050406030204" pitchFamily="18" charset="0"/>
                                </a:rPr>
                              </m:ctrlPr>
                            </m:fPr>
                            <m:num>
                              <m:r>
                                <a:rPr kumimoji="1" lang="en-US" altLang="zh-CN" sz="1400" i="1" dirty="0">
                                  <a:latin typeface="Cambria Math" panose="02040503050406030204" pitchFamily="18" charset="0"/>
                                  <a:ea typeface="Cambria Math" panose="02040503050406030204" pitchFamily="18" charset="0"/>
                                </a:rPr>
                                <m:t>𝑑</m:t>
                              </m:r>
                              <m:r>
                                <a:rPr kumimoji="1" lang="en-US" altLang="zh-CN" sz="1400" b="0" i="1" dirty="0" smtClean="0">
                                  <a:latin typeface="Cambria Math" panose="02040503050406030204" pitchFamily="18" charset="0"/>
                                  <a:ea typeface="Cambria Math" panose="02040503050406030204" pitchFamily="18" charset="0"/>
                                </a:rPr>
                                <m:t>𝑦</m:t>
                              </m:r>
                            </m:num>
                            <m:den>
                              <m:r>
                                <a:rPr kumimoji="1" lang="en-US" altLang="zh-CN" sz="1400" i="1" dirty="0">
                                  <a:latin typeface="Cambria Math" panose="02040503050406030204" pitchFamily="18" charset="0"/>
                                  <a:ea typeface="Cambria Math" panose="02040503050406030204" pitchFamily="18" charset="0"/>
                                </a:rPr>
                                <m:t>𝑑𝑠</m:t>
                              </m:r>
                            </m:den>
                          </m:f>
                          <m:r>
                            <a:rPr kumimoji="1" lang="en-US" altLang="zh-CN" sz="1400" b="0" i="1" dirty="0" smtClean="0">
                              <a:latin typeface="Cambria Math" panose="02040503050406030204" pitchFamily="18" charset="0"/>
                              <a:ea typeface="Cambria Math" panose="02040503050406030204" pitchFamily="18" charset="0"/>
                            </a:rPr>
                            <m:t>=</m:t>
                          </m:r>
                          <m:r>
                            <a:rPr kumimoji="1" lang="en-US" altLang="zh-CN" sz="1400" b="0" i="1">
                              <a:latin typeface="Cambria Math" panose="02040503050406030204" pitchFamily="18" charset="0"/>
                            </a:rPr>
                            <m:t>−</m:t>
                          </m:r>
                          <m:f>
                            <m:fPr>
                              <m:ctrlPr>
                                <a:rPr kumimoji="1" lang="en-US" altLang="zh-CN" sz="1400" i="1">
                                  <a:latin typeface="Cambria Math" panose="02040503050406030204" pitchFamily="18" charset="0"/>
                                </a:rPr>
                              </m:ctrlPr>
                            </m:fPr>
                            <m:num>
                              <m:r>
                                <a:rPr kumimoji="1" lang="en-US" altLang="zh-CN" sz="1400" b="0" i="1">
                                  <a:latin typeface="Cambria Math" panose="02040503050406030204" pitchFamily="18" charset="0"/>
                                </a:rPr>
                                <m:t>2</m:t>
                              </m:r>
                              <m:r>
                                <a:rPr kumimoji="1" lang="en-US" altLang="zh-CN" sz="1400" b="0" i="1">
                                  <a:latin typeface="Cambria Math" panose="02040503050406030204" pitchFamily="18" charset="0"/>
                                  <a:ea typeface="Cambria Math" panose="02040503050406030204" pitchFamily="18" charset="0"/>
                                </a:rPr>
                                <m:t>𝜋</m:t>
                              </m:r>
                            </m:num>
                            <m:den>
                              <m:sSubSup>
                                <m:sSubSupPr>
                                  <m:ctrlPr>
                                    <a:rPr lang="en-US" altLang="zh-CN" sz="1400" b="1" i="1">
                                      <a:latin typeface="Cambria Math" panose="02040503050406030204" pitchFamily="18" charset="0"/>
                                    </a:rPr>
                                  </m:ctrlPr>
                                </m:sSubSupPr>
                                <m:e>
                                  <m:r>
                                    <a:rPr lang="en-US" altLang="zh-CN" sz="1400" i="1">
                                      <a:latin typeface="Cambria Math" panose="02040503050406030204" pitchFamily="18" charset="0"/>
                                      <a:ea typeface="Cambria Math" panose="02040503050406030204" pitchFamily="18" charset="0"/>
                                    </a:rPr>
                                    <m:t>𝛽</m:t>
                                  </m:r>
                                </m:e>
                                <m:sub>
                                  <m:r>
                                    <a:rPr lang="en-US" altLang="zh-CN" sz="1400" b="1" i="1" smtClean="0">
                                      <a:latin typeface="Cambria Math" panose="02040503050406030204" pitchFamily="18" charset="0"/>
                                      <a:ea typeface="Cambria Math" panose="02040503050406030204" pitchFamily="18" charset="0"/>
                                    </a:rPr>
                                    <m:t>𝒚</m:t>
                                  </m:r>
                                  <m:r>
                                    <a:rPr lang="en-US" altLang="zh-CN" sz="1400" b="1" i="1">
                                      <a:latin typeface="Cambria Math" panose="02040503050406030204" pitchFamily="18" charset="0"/>
                                      <a:ea typeface="Cambria Math" panose="02040503050406030204" pitchFamily="18" charset="0"/>
                                    </a:rPr>
                                    <m:t>±</m:t>
                                  </m:r>
                                </m:sub>
                                <m:sup>
                                  <m:r>
                                    <a:rPr lang="en-US" altLang="zh-CN" sz="1400" b="1" i="1">
                                      <a:latin typeface="Cambria Math" panose="02040503050406030204" pitchFamily="18" charset="0"/>
                                    </a:rPr>
                                    <m:t>∗</m:t>
                                  </m:r>
                                </m:sup>
                              </m:sSubSup>
                            </m:den>
                          </m:f>
                          <m:sSub>
                            <m:sSubPr>
                              <m:ctrlPr>
                                <a:rPr kumimoji="1" lang="en-US" altLang="zh-CN" sz="1400" i="1">
                                  <a:latin typeface="Cambria Math" panose="02040503050406030204" pitchFamily="18" charset="0"/>
                                </a:rPr>
                              </m:ctrlPr>
                            </m:sSubPr>
                            <m:e>
                              <m:r>
                                <a:rPr kumimoji="1" lang="en-US" altLang="zh-CN" sz="1400" i="1">
                                  <a:latin typeface="Cambria Math" panose="02040503050406030204" pitchFamily="18" charset="0"/>
                                  <a:ea typeface="Cambria Math" panose="02040503050406030204" pitchFamily="18" charset="0"/>
                                </a:rPr>
                                <m:t>𝜉</m:t>
                              </m:r>
                            </m:e>
                            <m:sub>
                              <m:r>
                                <a:rPr kumimoji="1" lang="en-US" altLang="zh-CN" sz="1400" b="0" i="1" smtClean="0">
                                  <a:latin typeface="Cambria Math" panose="02040503050406030204" pitchFamily="18" charset="0"/>
                                  <a:ea typeface="Cambria Math" panose="02040503050406030204" pitchFamily="18" charset="0"/>
                                </a:rPr>
                                <m:t>𝑦</m:t>
                              </m:r>
                              <m:r>
                                <a:rPr kumimoji="1" lang="en-US" altLang="zh-CN" sz="1400" i="1">
                                  <a:latin typeface="Cambria Math" panose="02040503050406030204" pitchFamily="18" charset="0"/>
                                  <a:ea typeface="Cambria Math" panose="02040503050406030204" pitchFamily="18" charset="0"/>
                                </a:rPr>
                                <m:t>±</m:t>
                              </m:r>
                            </m:sub>
                          </m:sSub>
                          <m:sSub>
                            <m:sSubPr>
                              <m:ctrlPr>
                                <a:rPr kumimoji="1" lang="en-US" altLang="zh-CN" sz="1400" i="1">
                                  <a:latin typeface="Cambria Math" panose="02040503050406030204" pitchFamily="18" charset="0"/>
                                  <a:ea typeface="Cambria Math" panose="02040503050406030204" pitchFamily="18" charset="0"/>
                                </a:rPr>
                              </m:ctrlPr>
                            </m:sSubPr>
                            <m:e>
                              <m:r>
                                <a:rPr kumimoji="1" lang="en-US" altLang="zh-CN" sz="1400" i="1">
                                  <a:latin typeface="Cambria Math" panose="02040503050406030204" pitchFamily="18" charset="0"/>
                                  <a:ea typeface="Cambria Math" panose="02040503050406030204" pitchFamily="18" charset="0"/>
                                </a:rPr>
                                <m:t>∆</m:t>
                              </m:r>
                              <m:r>
                                <a:rPr kumimoji="1" lang="en-US" altLang="zh-CN" sz="1400" b="0" i="1" smtClean="0">
                                  <a:latin typeface="Cambria Math" panose="02040503050406030204" pitchFamily="18" charset="0"/>
                                  <a:ea typeface="Cambria Math" panose="02040503050406030204" pitchFamily="18" charset="0"/>
                                </a:rPr>
                                <m:t>𝑦</m:t>
                              </m:r>
                            </m:e>
                            <m:sub>
                              <m:r>
                                <a:rPr kumimoji="1" lang="en-US" altLang="zh-CN" sz="1400" i="1">
                                  <a:latin typeface="Cambria Math" panose="02040503050406030204" pitchFamily="18" charset="0"/>
                                  <a:ea typeface="Cambria Math" panose="02040503050406030204" pitchFamily="18" charset="0"/>
                                </a:rPr>
                                <m:t>𝐼𝑃</m:t>
                              </m:r>
                            </m:sub>
                          </m:sSub>
                          <m:r>
                            <a:rPr kumimoji="1" lang="en-US" altLang="zh-CN" sz="1400" b="0">
                              <a:latin typeface="Cambria Math" panose="02040503050406030204" pitchFamily="18" charset="0"/>
                              <a:ea typeface="Cambria Math" panose="02040503050406030204" pitchFamily="18" charset="0"/>
                            </a:rPr>
                            <m:t>=−</m:t>
                          </m:r>
                          <m:f>
                            <m:fPr>
                              <m:ctrlPr>
                                <a:rPr lang="en-US" altLang="zh-CN" sz="1400" i="1">
                                  <a:latin typeface="Cambria Math" panose="02040503050406030204" pitchFamily="18" charset="0"/>
                                </a:rPr>
                              </m:ctrlPr>
                            </m:fPr>
                            <m:num>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𝑟</m:t>
                                  </m:r>
                                </m:e>
                                <m:sub>
                                  <m:r>
                                    <a:rPr lang="en-US" altLang="zh-CN" sz="1400" i="1">
                                      <a:latin typeface="Cambria Math" panose="02040503050406030204" pitchFamily="18" charset="0"/>
                                    </a:rPr>
                                    <m:t>𝑒</m:t>
                                  </m:r>
                                </m:sub>
                              </m:sSub>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𝑁</m:t>
                                  </m:r>
                                </m:e>
                                <m:sub>
                                  <m:r>
                                    <a:rPr lang="en-US" altLang="zh-CN" sz="1400" i="1">
                                      <a:latin typeface="Cambria Math" panose="02040503050406030204" pitchFamily="18" charset="0"/>
                                      <a:ea typeface="Cambria Math" panose="02040503050406030204" pitchFamily="18" charset="0"/>
                                    </a:rPr>
                                    <m:t>∓</m:t>
                                  </m:r>
                                </m:sub>
                              </m:sSub>
                            </m:num>
                            <m:den>
                              <m:sSub>
                                <m:sSubPr>
                                  <m:ctrlPr>
                                    <a:rPr lang="en-US" altLang="zh-CN" sz="1400" i="1">
                                      <a:latin typeface="Cambria Math" panose="02040503050406030204" pitchFamily="18" charset="0"/>
                                      <a:ea typeface="Cambria Math" panose="02040503050406030204" pitchFamily="18" charset="0"/>
                                    </a:rPr>
                                  </m:ctrlPr>
                                </m:sSubPr>
                                <m:e>
                                  <m:r>
                                    <a:rPr lang="en-US" altLang="zh-CN" sz="1400" i="1">
                                      <a:latin typeface="Cambria Math" panose="02040503050406030204" pitchFamily="18" charset="0"/>
                                      <a:ea typeface="Cambria Math" panose="02040503050406030204" pitchFamily="18" charset="0"/>
                                    </a:rPr>
                                    <m:t>𝛾</m:t>
                                  </m:r>
                                </m:e>
                                <m:sub>
                                  <m:r>
                                    <a:rPr lang="en-US" altLang="zh-CN" sz="1400" i="1">
                                      <a:latin typeface="Cambria Math" panose="02040503050406030204" pitchFamily="18" charset="0"/>
                                      <a:ea typeface="Cambria Math" panose="02040503050406030204" pitchFamily="18" charset="0"/>
                                    </a:rPr>
                                    <m:t>±</m:t>
                                  </m:r>
                                </m:sub>
                              </m:sSub>
                              <m:sSubSup>
                                <m:sSubSupPr>
                                  <m:ctrlPr>
                                    <a:rPr lang="en-US" altLang="zh-CN" sz="1400" i="1">
                                      <a:latin typeface="Cambria Math" panose="02040503050406030204" pitchFamily="18" charset="0"/>
                                      <a:ea typeface="Cambria Math" panose="02040503050406030204" pitchFamily="18" charset="0"/>
                                    </a:rPr>
                                  </m:ctrlPr>
                                </m:sSubSupPr>
                                <m:e>
                                  <m:r>
                                    <a:rPr lang="en-US" altLang="zh-CN" sz="1400" i="1">
                                      <a:latin typeface="Cambria Math" panose="02040503050406030204" pitchFamily="18" charset="0"/>
                                      <a:ea typeface="Cambria Math" panose="02040503050406030204" pitchFamily="18" charset="0"/>
                                    </a:rPr>
                                    <m:t>𝜎</m:t>
                                  </m:r>
                                </m:e>
                                <m:sub>
                                  <m:r>
                                    <a:rPr lang="en-US" altLang="zh-CN" sz="1400" i="1">
                                      <a:latin typeface="Cambria Math" panose="02040503050406030204" pitchFamily="18" charset="0"/>
                                      <a:ea typeface="Cambria Math" panose="02040503050406030204" pitchFamily="18" charset="0"/>
                                    </a:rPr>
                                    <m:t>𝑦</m:t>
                                  </m:r>
                                  <m:r>
                                    <a:rPr lang="en-US" altLang="zh-CN" sz="1400" i="1">
                                      <a:latin typeface="Cambria Math" panose="02040503050406030204" pitchFamily="18" charset="0"/>
                                      <a:ea typeface="Cambria Math" panose="02040503050406030204" pitchFamily="18" charset="0"/>
                                    </a:rPr>
                                    <m:t>∓</m:t>
                                  </m:r>
                                </m:sub>
                                <m:sup>
                                  <m:r>
                                    <a:rPr lang="en-US" altLang="zh-CN" sz="1400" i="1">
                                      <a:latin typeface="Cambria Math" panose="02040503050406030204" pitchFamily="18" charset="0"/>
                                      <a:ea typeface="Cambria Math" panose="02040503050406030204" pitchFamily="18" charset="0"/>
                                    </a:rPr>
                                    <m:t>∗</m:t>
                                  </m:r>
                                </m:sup>
                              </m:sSubSup>
                              <m:d>
                                <m:dPr>
                                  <m:ctrlPr>
                                    <a:rPr lang="en-US" altLang="zh-CN" sz="1400" i="1">
                                      <a:latin typeface="Cambria Math" panose="02040503050406030204" pitchFamily="18" charset="0"/>
                                      <a:ea typeface="Cambria Math" panose="02040503050406030204" pitchFamily="18" charset="0"/>
                                    </a:rPr>
                                  </m:ctrlPr>
                                </m:dPr>
                                <m:e>
                                  <m:sSubSup>
                                    <m:sSubSupPr>
                                      <m:ctrlPr>
                                        <a:rPr kumimoji="1" lang="en-US" altLang="zh-CN" sz="1400" i="1">
                                          <a:latin typeface="Cambria Math" panose="02040503050406030204" pitchFamily="18" charset="0"/>
                                        </a:rPr>
                                      </m:ctrlPr>
                                    </m:sSubSupPr>
                                    <m:e>
                                      <m:acc>
                                        <m:accPr>
                                          <m:chr m:val="̃"/>
                                          <m:ctrlPr>
                                            <a:rPr kumimoji="1" lang="en-US" altLang="zh-CN" sz="1400" i="1">
                                              <a:latin typeface="Cambria Math" panose="02040503050406030204" pitchFamily="18" charset="0"/>
                                              <a:ea typeface="Cambria Math" panose="02040503050406030204" pitchFamily="18" charset="0"/>
                                            </a:rPr>
                                          </m:ctrlPr>
                                        </m:accPr>
                                        <m:e>
                                          <m:r>
                                            <a:rPr kumimoji="1" lang="en-US" altLang="zh-CN" sz="1400" i="1">
                                              <a:latin typeface="Cambria Math" panose="02040503050406030204" pitchFamily="18" charset="0"/>
                                              <a:ea typeface="Cambria Math" panose="02040503050406030204" pitchFamily="18" charset="0"/>
                                            </a:rPr>
                                            <m:t>𝜎</m:t>
                                          </m:r>
                                        </m:e>
                                      </m:acc>
                                    </m:e>
                                    <m:sub>
                                      <m:r>
                                        <a:rPr kumimoji="1" lang="en-US" altLang="zh-CN" sz="1400" i="1">
                                          <a:latin typeface="Cambria Math" panose="02040503050406030204" pitchFamily="18" charset="0"/>
                                        </a:rPr>
                                        <m:t>𝑥</m:t>
                                      </m:r>
                                      <m:r>
                                        <a:rPr kumimoji="1" lang="en-US" altLang="zh-CN" sz="1400" i="1">
                                          <a:latin typeface="Cambria Math" panose="02040503050406030204" pitchFamily="18" charset="0"/>
                                          <a:ea typeface="Cambria Math" panose="02040503050406030204" pitchFamily="18" charset="0"/>
                                        </a:rPr>
                                        <m:t>∓</m:t>
                                      </m:r>
                                    </m:sub>
                                    <m:sup>
                                      <m:r>
                                        <a:rPr kumimoji="1" lang="en-US" altLang="zh-CN" sz="1400" i="1">
                                          <a:latin typeface="Cambria Math" panose="02040503050406030204" pitchFamily="18" charset="0"/>
                                        </a:rPr>
                                        <m:t>∗</m:t>
                                      </m:r>
                                    </m:sup>
                                  </m:sSubSup>
                                  <m:r>
                                    <a:rPr lang="en-US" altLang="zh-CN" sz="1400" i="1">
                                      <a:latin typeface="Cambria Math" panose="02040503050406030204" pitchFamily="18" charset="0"/>
                                      <a:ea typeface="Cambria Math" panose="02040503050406030204" pitchFamily="18" charset="0"/>
                                    </a:rPr>
                                    <m:t>+</m:t>
                                  </m:r>
                                  <m:sSubSup>
                                    <m:sSubSupPr>
                                      <m:ctrlPr>
                                        <a:rPr lang="en-US" altLang="zh-CN" sz="1400" i="1">
                                          <a:latin typeface="Cambria Math" panose="02040503050406030204" pitchFamily="18" charset="0"/>
                                          <a:ea typeface="Cambria Math" panose="02040503050406030204" pitchFamily="18" charset="0"/>
                                        </a:rPr>
                                      </m:ctrlPr>
                                    </m:sSubSupPr>
                                    <m:e>
                                      <m:r>
                                        <a:rPr lang="en-US" altLang="zh-CN" sz="1400" i="1">
                                          <a:latin typeface="Cambria Math" panose="02040503050406030204" pitchFamily="18" charset="0"/>
                                          <a:ea typeface="Cambria Math" panose="02040503050406030204" pitchFamily="18" charset="0"/>
                                        </a:rPr>
                                        <m:t>𝜎</m:t>
                                      </m:r>
                                    </m:e>
                                    <m:sub>
                                      <m:r>
                                        <a:rPr lang="en-US" altLang="zh-CN" sz="1400" i="1">
                                          <a:latin typeface="Cambria Math" panose="02040503050406030204" pitchFamily="18" charset="0"/>
                                          <a:ea typeface="Cambria Math" panose="02040503050406030204" pitchFamily="18" charset="0"/>
                                        </a:rPr>
                                        <m:t>𝑦</m:t>
                                      </m:r>
                                      <m:r>
                                        <a:rPr lang="en-US" altLang="zh-CN" sz="1400" i="1">
                                          <a:latin typeface="Cambria Math" panose="02040503050406030204" pitchFamily="18" charset="0"/>
                                          <a:ea typeface="Cambria Math" panose="02040503050406030204" pitchFamily="18" charset="0"/>
                                        </a:rPr>
                                        <m:t>∓</m:t>
                                      </m:r>
                                    </m:sub>
                                    <m:sup>
                                      <m:r>
                                        <a:rPr lang="en-US" altLang="zh-CN" sz="1400" i="1">
                                          <a:latin typeface="Cambria Math" panose="02040503050406030204" pitchFamily="18" charset="0"/>
                                          <a:ea typeface="Cambria Math" panose="02040503050406030204" pitchFamily="18" charset="0"/>
                                        </a:rPr>
                                        <m:t>∗</m:t>
                                      </m:r>
                                    </m:sup>
                                  </m:sSubSup>
                                </m:e>
                              </m:d>
                            </m:den>
                          </m:f>
                          <m:sSub>
                            <m:sSubPr>
                              <m:ctrlPr>
                                <a:rPr kumimoji="1" lang="en-US" altLang="zh-CN" sz="1400" i="1">
                                  <a:latin typeface="Cambria Math" panose="02040503050406030204" pitchFamily="18" charset="0"/>
                                  <a:ea typeface="Cambria Math" panose="02040503050406030204" pitchFamily="18" charset="0"/>
                                </a:rPr>
                              </m:ctrlPr>
                            </m:sSubPr>
                            <m:e>
                              <m:r>
                                <a:rPr kumimoji="1" lang="en-US" altLang="zh-CN" sz="1400" i="1">
                                  <a:latin typeface="Cambria Math" panose="02040503050406030204" pitchFamily="18" charset="0"/>
                                  <a:ea typeface="Cambria Math" panose="02040503050406030204" pitchFamily="18" charset="0"/>
                                </a:rPr>
                                <m:t>∆</m:t>
                              </m:r>
                              <m:r>
                                <a:rPr kumimoji="1" lang="en-US" altLang="zh-CN" sz="1400" b="0" i="1" smtClean="0">
                                  <a:latin typeface="Cambria Math" panose="02040503050406030204" pitchFamily="18" charset="0"/>
                                  <a:ea typeface="Cambria Math" panose="02040503050406030204" pitchFamily="18" charset="0"/>
                                </a:rPr>
                                <m:t>𝑦</m:t>
                              </m:r>
                            </m:e>
                            <m:sub>
                              <m:r>
                                <a:rPr kumimoji="1" lang="en-US" altLang="zh-CN" sz="1400" i="1">
                                  <a:latin typeface="Cambria Math" panose="02040503050406030204" pitchFamily="18" charset="0"/>
                                  <a:ea typeface="Cambria Math" panose="02040503050406030204" pitchFamily="18" charset="0"/>
                                </a:rPr>
                                <m:t>𝐼𝑃</m:t>
                              </m:r>
                            </m:sub>
                          </m:sSub>
                        </m:oMath>
                      </a14:m>
                      <a:endParaRPr lang="en-US" altLang="zh-CN" sz="1400" dirty="0"/>
                    </a:p>
                  </p:txBody>
                </p:sp>
              </mc:Choice>
              <mc:Fallback xmlns="">
                <p:sp>
                  <p:nvSpPr>
                    <p:cNvPr id="24" name="文本框 23">
                      <a:extLst>
                        <a:ext uri="{FF2B5EF4-FFF2-40B4-BE49-F238E27FC236}">
                          <a16:creationId xmlns:a16="http://schemas.microsoft.com/office/drawing/2014/main" id="{FB04902E-6C88-944A-8885-4B31512C8A81}"/>
                        </a:ext>
                      </a:extLst>
                    </p:cNvPr>
                    <p:cNvSpPr txBox="1">
                      <a:spLocks noRot="1" noChangeAspect="1" noMove="1" noResize="1" noEditPoints="1" noAdjustHandles="1" noChangeArrowheads="1" noChangeShapeType="1" noTextEdit="1"/>
                    </p:cNvSpPr>
                    <p:nvPr/>
                  </p:nvSpPr>
                  <p:spPr>
                    <a:xfrm>
                      <a:off x="-1521284" y="7078810"/>
                      <a:ext cx="5100953" cy="493533"/>
                    </a:xfrm>
                    <a:prstGeom prst="rect">
                      <a:avLst/>
                    </a:prstGeom>
                    <a:blipFill>
                      <a:blip r:embed="rId10"/>
                      <a:stretch>
                        <a:fillRect l="-248"/>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BE58C185-EBA5-CF4F-8270-76433296434B}"/>
                      </a:ext>
                    </a:extLst>
                  </p:cNvPr>
                  <p:cNvSpPr txBox="1"/>
                  <p:nvPr/>
                </p:nvSpPr>
                <p:spPr>
                  <a:xfrm>
                    <a:off x="293397" y="5118896"/>
                    <a:ext cx="4542782" cy="626005"/>
                  </a:xfrm>
                  <a:prstGeom prst="rect">
                    <a:avLst/>
                  </a:prstGeom>
                  <a:noFill/>
                </p:spPr>
                <p:txBody>
                  <a:bodyPr wrap="none" lIns="0" tIns="0" rIns="0" bIns="0" rtlCol="0">
                    <a:spAutoFit/>
                  </a:bodyPr>
                  <a:lstStyle/>
                  <a:p>
                    <a:pPr marL="171450" indent="-171450">
                      <a:buFont typeface="Arial" panose="020B0604020202020204" pitchFamily="34" charset="0"/>
                      <a:buChar char="•"/>
                    </a:pPr>
                    <a14:m>
                      <m:oMath xmlns:m="http://schemas.openxmlformats.org/officeDocument/2006/math">
                        <m:sSub>
                          <m:sSubPr>
                            <m:ctrlPr>
                              <a:rPr kumimoji="1" lang="en-US" altLang="zh-CN" sz="1200" b="0" i="1" smtClean="0">
                                <a:latin typeface="Cambria Math" panose="02040503050406030204" pitchFamily="18" charset="0"/>
                              </a:rPr>
                            </m:ctrlPr>
                          </m:sSubPr>
                          <m:e>
                            <m:r>
                              <a:rPr kumimoji="1" lang="en-US" altLang="zh-CN" sz="1200" b="0" i="1" smtClean="0">
                                <a:latin typeface="Cambria Math" panose="02040503050406030204" pitchFamily="18" charset="0"/>
                              </a:rPr>
                              <m:t>𝑀</m:t>
                            </m:r>
                          </m:e>
                          <m:sub>
                            <m:r>
                              <a:rPr kumimoji="1" lang="en-US" altLang="zh-CN" sz="1200" b="0" i="1" smtClean="0">
                                <a:latin typeface="Cambria Math" panose="02040503050406030204" pitchFamily="18" charset="0"/>
                              </a:rPr>
                              <m:t>𝐼𝑃</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𝐵𝑃𝑀</m:t>
                            </m:r>
                          </m:sub>
                        </m:sSub>
                        <m:r>
                          <a:rPr kumimoji="1" lang="en-US" altLang="zh-CN" sz="1200" b="0" i="1" smtClean="0">
                            <a:latin typeface="Cambria Math" panose="02040503050406030204" pitchFamily="18" charset="0"/>
                          </a:rPr>
                          <m:t>=</m:t>
                        </m:r>
                        <m:d>
                          <m:dPr>
                            <m:begChr m:val="["/>
                            <m:endChr m:val="]"/>
                            <m:ctrlPr>
                              <a:rPr kumimoji="1" lang="en-US" altLang="zh-CN" sz="1200" i="1" smtClean="0">
                                <a:latin typeface="Cambria Math" panose="02040503050406030204" pitchFamily="18" charset="0"/>
                              </a:rPr>
                            </m:ctrlPr>
                          </m:dPr>
                          <m:e>
                            <m:m>
                              <m:mPr>
                                <m:mcs>
                                  <m:mc>
                                    <m:mcPr>
                                      <m:count m:val="2"/>
                                      <m:mcJc m:val="center"/>
                                    </m:mcPr>
                                  </m:mc>
                                </m:mcs>
                                <m:ctrlPr>
                                  <a:rPr kumimoji="1" lang="en-US" altLang="zh-CN" sz="1200" i="1" smtClean="0">
                                    <a:latin typeface="Cambria Math" panose="02040503050406030204" pitchFamily="18" charset="0"/>
                                  </a:rPr>
                                </m:ctrlPr>
                              </m:mPr>
                              <m:mr>
                                <m:e>
                                  <m:r>
                                    <a:rPr kumimoji="1" lang="en-US" altLang="zh-CN" sz="1200" b="0" i="1" smtClean="0">
                                      <a:latin typeface="Cambria Math" panose="02040503050406030204" pitchFamily="18" charset="0"/>
                                      <a:ea typeface="Cambria Math" panose="02040503050406030204" pitchFamily="18" charset="0"/>
                                    </a:rPr>
                                    <m:t>0</m:t>
                                  </m:r>
                                </m:e>
                                <m:e>
                                  <m:rad>
                                    <m:radPr>
                                      <m:degHide m:val="on"/>
                                      <m:ctrlPr>
                                        <a:rPr kumimoji="1" lang="en-US" altLang="zh-CN" sz="1200" i="1" smtClean="0">
                                          <a:latin typeface="Cambria Math" panose="02040503050406030204" pitchFamily="18" charset="0"/>
                                        </a:rPr>
                                      </m:ctrlPr>
                                    </m:radPr>
                                    <m:deg/>
                                    <m:e>
                                      <m:sSup>
                                        <m:sSupPr>
                                          <m:ctrlPr>
                                            <a:rPr kumimoji="1" lang="en-US" altLang="zh-CN" sz="1200" i="1" smtClean="0">
                                              <a:latin typeface="Cambria Math" panose="02040503050406030204" pitchFamily="18" charset="0"/>
                                            </a:rPr>
                                          </m:ctrlPr>
                                        </m:sSupPr>
                                        <m:e>
                                          <m:r>
                                            <a:rPr kumimoji="1" lang="en-US" altLang="zh-CN" sz="1200" i="1" smtClean="0">
                                              <a:latin typeface="Cambria Math" panose="02040503050406030204" pitchFamily="18" charset="0"/>
                                              <a:ea typeface="Cambria Math" panose="02040503050406030204" pitchFamily="18" charset="0"/>
                                            </a:rPr>
                                            <m:t>𝛽</m:t>
                                          </m:r>
                                        </m:e>
                                        <m:sup>
                                          <m:r>
                                            <a:rPr kumimoji="1" lang="en-US" altLang="zh-CN" sz="1200" b="0" i="1" smtClean="0">
                                              <a:latin typeface="Cambria Math" panose="02040503050406030204" pitchFamily="18" charset="0"/>
                                            </a:rPr>
                                            <m:t>∗</m:t>
                                          </m:r>
                                        </m:sup>
                                      </m:sSup>
                                      <m:sSub>
                                        <m:sSubPr>
                                          <m:ctrlPr>
                                            <a:rPr kumimoji="1" lang="en-US" altLang="zh-CN" sz="1200" i="1">
                                              <a:latin typeface="Cambria Math" panose="02040503050406030204" pitchFamily="18" charset="0"/>
                                            </a:rPr>
                                          </m:ctrlPr>
                                        </m:sSubPr>
                                        <m:e>
                                          <m:r>
                                            <a:rPr kumimoji="1" lang="en-US" altLang="zh-CN" sz="1200" i="1">
                                              <a:latin typeface="Cambria Math" panose="02040503050406030204" pitchFamily="18" charset="0"/>
                                              <a:ea typeface="Cambria Math" panose="02040503050406030204" pitchFamily="18" charset="0"/>
                                            </a:rPr>
                                            <m:t>𝛽</m:t>
                                          </m:r>
                                        </m:e>
                                        <m:sub>
                                          <m:r>
                                            <a:rPr kumimoji="1" lang="en-US" altLang="zh-CN" sz="1200" b="0" i="1" smtClean="0">
                                              <a:latin typeface="Cambria Math" panose="02040503050406030204" pitchFamily="18" charset="0"/>
                                              <a:ea typeface="Cambria Math" panose="02040503050406030204" pitchFamily="18" charset="0"/>
                                            </a:rPr>
                                            <m:t>𝐵𝑃𝑀</m:t>
                                          </m:r>
                                        </m:sub>
                                      </m:sSub>
                                    </m:e>
                                  </m:rad>
                                </m:e>
                              </m:mr>
                              <m:mr>
                                <m:e>
                                  <m:r>
                                    <a:rPr kumimoji="1" lang="en-US" altLang="zh-CN" sz="1200" b="0" i="1" smtClean="0">
                                      <a:latin typeface="Cambria Math" panose="02040503050406030204" pitchFamily="18" charset="0"/>
                                      <a:ea typeface="Cambria Math" panose="02040503050406030204" pitchFamily="18" charset="0"/>
                                    </a:rPr>
                                    <m:t>−</m:t>
                                  </m:r>
                                  <m:f>
                                    <m:fPr>
                                      <m:ctrlPr>
                                        <a:rPr kumimoji="1" lang="en-US" altLang="zh-CN" sz="1200" b="0" i="1" smtClean="0">
                                          <a:latin typeface="Cambria Math" panose="02040503050406030204" pitchFamily="18" charset="0"/>
                                          <a:ea typeface="Cambria Math" panose="02040503050406030204" pitchFamily="18" charset="0"/>
                                        </a:rPr>
                                      </m:ctrlPr>
                                    </m:fPr>
                                    <m:num>
                                      <m:r>
                                        <a:rPr kumimoji="1" lang="en-US" altLang="zh-CN" sz="1200" b="0" i="1" smtClean="0">
                                          <a:latin typeface="Cambria Math" panose="02040503050406030204" pitchFamily="18" charset="0"/>
                                          <a:ea typeface="Cambria Math" panose="02040503050406030204" pitchFamily="18" charset="0"/>
                                        </a:rPr>
                                        <m:t>1</m:t>
                                      </m:r>
                                    </m:num>
                                    <m:den>
                                      <m:rad>
                                        <m:radPr>
                                          <m:degHide m:val="on"/>
                                          <m:ctrlPr>
                                            <a:rPr kumimoji="1" lang="en-US" altLang="zh-CN" sz="1200" i="1">
                                              <a:latin typeface="Cambria Math" panose="02040503050406030204" pitchFamily="18" charset="0"/>
                                            </a:rPr>
                                          </m:ctrlPr>
                                        </m:radPr>
                                        <m:deg/>
                                        <m:e>
                                          <m:sSup>
                                            <m:sSupPr>
                                              <m:ctrlPr>
                                                <a:rPr kumimoji="1" lang="en-US" altLang="zh-CN" sz="1200" i="1">
                                                  <a:latin typeface="Cambria Math" panose="02040503050406030204" pitchFamily="18" charset="0"/>
                                                </a:rPr>
                                              </m:ctrlPr>
                                            </m:sSupPr>
                                            <m:e>
                                              <m:r>
                                                <a:rPr kumimoji="1" lang="en-US" altLang="zh-CN" sz="1200" i="1">
                                                  <a:latin typeface="Cambria Math" panose="02040503050406030204" pitchFamily="18" charset="0"/>
                                                  <a:ea typeface="Cambria Math" panose="02040503050406030204" pitchFamily="18" charset="0"/>
                                                </a:rPr>
                                                <m:t>𝛽</m:t>
                                              </m:r>
                                            </m:e>
                                            <m:sup>
                                              <m:r>
                                                <a:rPr kumimoji="1" lang="en-US" altLang="zh-CN" sz="1200" i="1">
                                                  <a:latin typeface="Cambria Math" panose="02040503050406030204" pitchFamily="18" charset="0"/>
                                                </a:rPr>
                                                <m:t>∗</m:t>
                                              </m:r>
                                            </m:sup>
                                          </m:sSup>
                                          <m:sSub>
                                            <m:sSubPr>
                                              <m:ctrlPr>
                                                <a:rPr kumimoji="1" lang="en-US" altLang="zh-CN" sz="1200" i="1">
                                                  <a:latin typeface="Cambria Math" panose="02040503050406030204" pitchFamily="18" charset="0"/>
                                                </a:rPr>
                                              </m:ctrlPr>
                                            </m:sSubPr>
                                            <m:e>
                                              <m:r>
                                                <a:rPr kumimoji="1" lang="en-US" altLang="zh-CN" sz="1200" i="1">
                                                  <a:latin typeface="Cambria Math" panose="02040503050406030204" pitchFamily="18" charset="0"/>
                                                  <a:ea typeface="Cambria Math" panose="02040503050406030204" pitchFamily="18" charset="0"/>
                                                </a:rPr>
                                                <m:t>𝛽</m:t>
                                              </m:r>
                                            </m:e>
                                            <m:sub>
                                              <m:r>
                                                <a:rPr kumimoji="1" lang="en-US" altLang="zh-CN" sz="1200" i="1">
                                                  <a:latin typeface="Cambria Math" panose="02040503050406030204" pitchFamily="18" charset="0"/>
                                                  <a:ea typeface="Cambria Math" panose="02040503050406030204" pitchFamily="18" charset="0"/>
                                                </a:rPr>
                                                <m:t>𝐵𝑃𝑀</m:t>
                                              </m:r>
                                            </m:sub>
                                          </m:sSub>
                                        </m:e>
                                      </m:rad>
                                    </m:den>
                                  </m:f>
                                </m:e>
                                <m:e>
                                  <m:r>
                                    <a:rPr kumimoji="1" lang="en-US" altLang="zh-CN" sz="1200" i="1">
                                      <a:latin typeface="Cambria Math" panose="02040503050406030204" pitchFamily="18" charset="0"/>
                                      <a:ea typeface="Cambria Math" panose="02040503050406030204" pitchFamily="18" charset="0"/>
                                    </a:rPr>
                                    <m:t>−</m:t>
                                  </m:r>
                                  <m:sSub>
                                    <m:sSubPr>
                                      <m:ctrlPr>
                                        <a:rPr kumimoji="1" lang="en-US" altLang="zh-CN" sz="1200" i="1">
                                          <a:latin typeface="Cambria Math" panose="02040503050406030204" pitchFamily="18" charset="0"/>
                                        </a:rPr>
                                      </m:ctrlPr>
                                    </m:sSubPr>
                                    <m:e>
                                      <m:r>
                                        <a:rPr kumimoji="1" lang="en-US" altLang="zh-CN" sz="1200" i="1">
                                          <a:latin typeface="Cambria Math" panose="02040503050406030204" pitchFamily="18" charset="0"/>
                                          <a:ea typeface="Cambria Math" panose="02040503050406030204" pitchFamily="18" charset="0"/>
                                        </a:rPr>
                                        <m:t>𝛼</m:t>
                                      </m:r>
                                    </m:e>
                                    <m:sub>
                                      <m:r>
                                        <a:rPr kumimoji="1" lang="en-US" altLang="zh-CN" sz="1200" b="0" i="1" smtClean="0">
                                          <a:latin typeface="Cambria Math" panose="02040503050406030204" pitchFamily="18" charset="0"/>
                                          <a:ea typeface="Cambria Math" panose="02040503050406030204" pitchFamily="18" charset="0"/>
                                        </a:rPr>
                                        <m:t>𝐵𝑃𝑀</m:t>
                                      </m:r>
                                    </m:sub>
                                  </m:sSub>
                                  <m:rad>
                                    <m:radPr>
                                      <m:degHide m:val="on"/>
                                      <m:ctrlPr>
                                        <a:rPr kumimoji="1" lang="en-US" altLang="zh-CN" sz="1200" i="1">
                                          <a:latin typeface="Cambria Math" panose="02040503050406030204" pitchFamily="18" charset="0"/>
                                        </a:rPr>
                                      </m:ctrlPr>
                                    </m:radPr>
                                    <m:deg/>
                                    <m:e>
                                      <m:f>
                                        <m:fPr>
                                          <m:ctrlPr>
                                            <a:rPr kumimoji="1" lang="en-US" altLang="zh-CN" sz="1200" i="1">
                                              <a:latin typeface="Cambria Math" panose="02040503050406030204" pitchFamily="18" charset="0"/>
                                            </a:rPr>
                                          </m:ctrlPr>
                                        </m:fPr>
                                        <m:num>
                                          <m:sSup>
                                            <m:sSupPr>
                                              <m:ctrlPr>
                                                <a:rPr kumimoji="1" lang="en-US" altLang="zh-CN" sz="1200" i="1">
                                                  <a:latin typeface="Cambria Math" panose="02040503050406030204" pitchFamily="18" charset="0"/>
                                                </a:rPr>
                                              </m:ctrlPr>
                                            </m:sSupPr>
                                            <m:e>
                                              <m:r>
                                                <a:rPr kumimoji="1" lang="en-US" altLang="zh-CN" sz="1200" i="1">
                                                  <a:latin typeface="Cambria Math" panose="02040503050406030204" pitchFamily="18" charset="0"/>
                                                  <a:ea typeface="Cambria Math" panose="02040503050406030204" pitchFamily="18" charset="0"/>
                                                </a:rPr>
                                                <m:t>𝛽</m:t>
                                              </m:r>
                                            </m:e>
                                            <m:sup>
                                              <m:r>
                                                <a:rPr kumimoji="1" lang="en-US" altLang="zh-CN" sz="1200" i="1">
                                                  <a:latin typeface="Cambria Math" panose="02040503050406030204" pitchFamily="18" charset="0"/>
                                                </a:rPr>
                                                <m:t>∗</m:t>
                                              </m:r>
                                            </m:sup>
                                          </m:sSup>
                                        </m:num>
                                        <m:den>
                                          <m:sSub>
                                            <m:sSubPr>
                                              <m:ctrlPr>
                                                <a:rPr kumimoji="1" lang="en-US" altLang="zh-CN" sz="1200" i="1" smtClean="0">
                                                  <a:latin typeface="Cambria Math" panose="02040503050406030204" pitchFamily="18" charset="0"/>
                                                </a:rPr>
                                              </m:ctrlPr>
                                            </m:sSubPr>
                                            <m:e>
                                              <m:r>
                                                <a:rPr kumimoji="1" lang="en-US" altLang="zh-CN" sz="1200" i="1">
                                                  <a:latin typeface="Cambria Math" panose="02040503050406030204" pitchFamily="18" charset="0"/>
                                                  <a:ea typeface="Cambria Math" panose="02040503050406030204" pitchFamily="18" charset="0"/>
                                                </a:rPr>
                                                <m:t>𝛽</m:t>
                                              </m:r>
                                            </m:e>
                                            <m:sub>
                                              <m:r>
                                                <a:rPr kumimoji="1" lang="en-US" altLang="zh-CN" sz="1200" i="1">
                                                  <a:latin typeface="Cambria Math" panose="02040503050406030204" pitchFamily="18" charset="0"/>
                                                  <a:ea typeface="Cambria Math" panose="02040503050406030204" pitchFamily="18" charset="0"/>
                                                </a:rPr>
                                                <m:t>𝐵𝑃𝑀</m:t>
                                              </m:r>
                                            </m:sub>
                                          </m:sSub>
                                        </m:den>
                                      </m:f>
                                    </m:e>
                                  </m:rad>
                                </m:e>
                              </m:mr>
                            </m:m>
                          </m:e>
                        </m:d>
                        <m:r>
                          <a:rPr kumimoji="1" lang="en-US" altLang="zh-CN" sz="1200" i="1" smtClean="0">
                            <a:latin typeface="Cambria Math" panose="02040503050406030204" pitchFamily="18" charset="0"/>
                            <a:ea typeface="Cambria Math" panose="02040503050406030204" pitchFamily="18" charset="0"/>
                          </a:rPr>
                          <m:t>⟹</m:t>
                        </m:r>
                        <m:sSub>
                          <m:sSubPr>
                            <m:ctrlPr>
                              <a:rPr kumimoji="1" lang="en-US" altLang="zh-CN" sz="1200" b="1" i="1" smtClean="0">
                                <a:latin typeface="Cambria Math" panose="02040503050406030204" pitchFamily="18" charset="0"/>
                                <a:ea typeface="Cambria Math" panose="02040503050406030204" pitchFamily="18" charset="0"/>
                              </a:rPr>
                            </m:ctrlPr>
                          </m:sSubPr>
                          <m:e>
                            <m:r>
                              <a:rPr kumimoji="1" lang="en-US" altLang="zh-CN" sz="1200" b="1" i="1" smtClean="0">
                                <a:latin typeface="Cambria Math" panose="02040503050406030204" pitchFamily="18" charset="0"/>
                                <a:ea typeface="Cambria Math" panose="02040503050406030204" pitchFamily="18" charset="0"/>
                              </a:rPr>
                              <m:t>∆</m:t>
                            </m:r>
                            <m:r>
                              <a:rPr kumimoji="1" lang="en-US" altLang="zh-CN" sz="1200" b="1" i="1" smtClean="0">
                                <a:latin typeface="Cambria Math" panose="02040503050406030204" pitchFamily="18" charset="0"/>
                                <a:ea typeface="Cambria Math" panose="02040503050406030204" pitchFamily="18" charset="0"/>
                              </a:rPr>
                              <m:t>𝒚</m:t>
                            </m:r>
                          </m:e>
                          <m:sub>
                            <m:r>
                              <a:rPr kumimoji="1" lang="en-US" altLang="zh-CN" sz="1200" b="1" i="1" smtClean="0">
                                <a:latin typeface="Cambria Math" panose="02040503050406030204" pitchFamily="18" charset="0"/>
                                <a:ea typeface="Cambria Math" panose="02040503050406030204" pitchFamily="18" charset="0"/>
                              </a:rPr>
                              <m:t>𝑩𝑷𝑴</m:t>
                            </m:r>
                          </m:sub>
                        </m:sSub>
                        <m:r>
                          <a:rPr kumimoji="1" lang="en-US" altLang="zh-CN" sz="1200" b="1" i="1" smtClean="0">
                            <a:latin typeface="Cambria Math" panose="02040503050406030204" pitchFamily="18" charset="0"/>
                            <a:ea typeface="Cambria Math" panose="02040503050406030204" pitchFamily="18" charset="0"/>
                          </a:rPr>
                          <m:t>=</m:t>
                        </m:r>
                        <m:rad>
                          <m:radPr>
                            <m:degHide m:val="on"/>
                            <m:ctrlPr>
                              <a:rPr kumimoji="1" lang="en-US" altLang="zh-CN" sz="1200" b="1" i="1">
                                <a:latin typeface="Cambria Math" panose="02040503050406030204" pitchFamily="18" charset="0"/>
                              </a:rPr>
                            </m:ctrlPr>
                          </m:radPr>
                          <m:deg/>
                          <m:e>
                            <m:sSup>
                              <m:sSupPr>
                                <m:ctrlPr>
                                  <a:rPr kumimoji="1" lang="en-US" altLang="zh-CN" sz="1200" b="1" i="1">
                                    <a:latin typeface="Cambria Math" panose="02040503050406030204" pitchFamily="18" charset="0"/>
                                  </a:rPr>
                                </m:ctrlPr>
                              </m:sSupPr>
                              <m:e>
                                <m:r>
                                  <a:rPr kumimoji="1" lang="en-US" altLang="zh-CN" sz="1200" b="1" i="1">
                                    <a:latin typeface="Cambria Math" panose="02040503050406030204" pitchFamily="18" charset="0"/>
                                    <a:ea typeface="Cambria Math" panose="02040503050406030204" pitchFamily="18" charset="0"/>
                                  </a:rPr>
                                  <m:t>𝜷</m:t>
                                </m:r>
                              </m:e>
                              <m:sup>
                                <m:r>
                                  <a:rPr kumimoji="1" lang="en-US" altLang="zh-CN" sz="1200" b="1" i="1">
                                    <a:latin typeface="Cambria Math" panose="02040503050406030204" pitchFamily="18" charset="0"/>
                                  </a:rPr>
                                  <m:t>∗</m:t>
                                </m:r>
                              </m:sup>
                            </m:sSup>
                            <m:sSub>
                              <m:sSubPr>
                                <m:ctrlPr>
                                  <a:rPr kumimoji="1" lang="en-US" altLang="zh-CN" sz="1200" b="1" i="1">
                                    <a:latin typeface="Cambria Math" panose="02040503050406030204" pitchFamily="18" charset="0"/>
                                  </a:rPr>
                                </m:ctrlPr>
                              </m:sSubPr>
                              <m:e>
                                <m:r>
                                  <a:rPr kumimoji="1" lang="en-US" altLang="zh-CN" sz="1200" b="1" i="1">
                                    <a:latin typeface="Cambria Math" panose="02040503050406030204" pitchFamily="18" charset="0"/>
                                    <a:ea typeface="Cambria Math" panose="02040503050406030204" pitchFamily="18" charset="0"/>
                                  </a:rPr>
                                  <m:t>𝜷</m:t>
                                </m:r>
                              </m:e>
                              <m:sub>
                                <m:r>
                                  <a:rPr kumimoji="1" lang="en-US" altLang="zh-CN" sz="1200" b="1" i="1">
                                    <a:latin typeface="Cambria Math" panose="02040503050406030204" pitchFamily="18" charset="0"/>
                                    <a:ea typeface="Cambria Math" panose="02040503050406030204" pitchFamily="18" charset="0"/>
                                  </a:rPr>
                                  <m:t>𝑩𝑷𝑴</m:t>
                                </m:r>
                              </m:sub>
                            </m:sSub>
                          </m:e>
                        </m:rad>
                        <m:r>
                          <a:rPr kumimoji="1" lang="en-US" altLang="zh-CN" sz="1200" b="1" i="1" smtClean="0">
                            <a:latin typeface="Cambria Math" panose="02040503050406030204" pitchFamily="18" charset="0"/>
                            <a:ea typeface="Cambria Math" panose="02040503050406030204" pitchFamily="18" charset="0"/>
                          </a:rPr>
                          <m:t>∆</m:t>
                        </m:r>
                        <m:sSup>
                          <m:sSupPr>
                            <m:ctrlPr>
                              <a:rPr kumimoji="1" lang="en-US" altLang="zh-CN" sz="1200" b="1" i="1" smtClean="0">
                                <a:latin typeface="Cambria Math" panose="02040503050406030204" pitchFamily="18" charset="0"/>
                                <a:ea typeface="Cambria Math" panose="02040503050406030204" pitchFamily="18" charset="0"/>
                              </a:rPr>
                            </m:ctrlPr>
                          </m:sSupPr>
                          <m:e>
                            <m:r>
                              <a:rPr kumimoji="1" lang="en-US" altLang="zh-CN" sz="1200" b="1" i="1" smtClean="0">
                                <a:latin typeface="Cambria Math" panose="02040503050406030204" pitchFamily="18" charset="0"/>
                                <a:ea typeface="Cambria Math" panose="02040503050406030204" pitchFamily="18" charset="0"/>
                              </a:rPr>
                              <m:t>𝒚</m:t>
                            </m:r>
                          </m:e>
                          <m:sup>
                            <m:r>
                              <a:rPr kumimoji="1" lang="en-US" altLang="zh-CN" sz="1200" b="1" i="1" smtClean="0">
                                <a:latin typeface="Cambria Math" panose="02040503050406030204" pitchFamily="18" charset="0"/>
                                <a:ea typeface="Cambria Math" panose="02040503050406030204" pitchFamily="18" charset="0"/>
                              </a:rPr>
                              <m:t>′</m:t>
                            </m:r>
                          </m:sup>
                        </m:sSup>
                      </m:oMath>
                    </a14:m>
                    <a:endParaRPr kumimoji="1" lang="zh-CN" altLang="en-US" sz="1200" b="1" dirty="0"/>
                  </a:p>
                </p:txBody>
              </p:sp>
            </mc:Choice>
            <mc:Fallback xmlns="">
              <p:sp>
                <p:nvSpPr>
                  <p:cNvPr id="28" name="文本框 27">
                    <a:extLst>
                      <a:ext uri="{FF2B5EF4-FFF2-40B4-BE49-F238E27FC236}">
                        <a16:creationId xmlns:a16="http://schemas.microsoft.com/office/drawing/2014/main" id="{BE58C185-EBA5-CF4F-8270-76433296434B}"/>
                      </a:ext>
                    </a:extLst>
                  </p:cNvPr>
                  <p:cNvSpPr txBox="1">
                    <a:spLocks noRot="1" noChangeAspect="1" noMove="1" noResize="1" noEditPoints="1" noAdjustHandles="1" noChangeArrowheads="1" noChangeShapeType="1" noTextEdit="1"/>
                  </p:cNvSpPr>
                  <p:nvPr/>
                </p:nvSpPr>
                <p:spPr>
                  <a:xfrm>
                    <a:off x="293397" y="5118896"/>
                    <a:ext cx="4542782" cy="626005"/>
                  </a:xfrm>
                  <a:prstGeom prst="rect">
                    <a:avLst/>
                  </a:prstGeom>
                  <a:blipFill>
                    <a:blip r:embed="rId11"/>
                    <a:stretch>
                      <a:fillRect l="-1955" b="-3922"/>
                    </a:stretch>
                  </a:blipFill>
                </p:spPr>
                <p:txBody>
                  <a:bodyPr/>
                  <a:lstStyle/>
                  <a:p>
                    <a:r>
                      <a:rPr lang="zh-CN" altLang="en-US">
                        <a:noFill/>
                      </a:rPr>
                      <a:t> </a:t>
                    </a:r>
                  </a:p>
                </p:txBody>
              </p:sp>
            </mc:Fallback>
          </mc:AlternateContent>
        </p:grpSp>
        <p:grpSp>
          <p:nvGrpSpPr>
            <p:cNvPr id="43" name="组合 42">
              <a:extLst>
                <a:ext uri="{FF2B5EF4-FFF2-40B4-BE49-F238E27FC236}">
                  <a16:creationId xmlns:a16="http://schemas.microsoft.com/office/drawing/2014/main" id="{2CE1F413-B792-084D-A259-7725AFB026BE}"/>
                </a:ext>
              </a:extLst>
            </p:cNvPr>
            <p:cNvGrpSpPr/>
            <p:nvPr/>
          </p:nvGrpSpPr>
          <p:grpSpPr>
            <a:xfrm>
              <a:off x="5640038" y="3544659"/>
              <a:ext cx="6382010" cy="2364001"/>
              <a:chOff x="5640038" y="3347924"/>
              <a:chExt cx="6382010" cy="2364001"/>
            </a:xfrm>
          </p:grpSpPr>
          <p:sp>
            <p:nvSpPr>
              <p:cNvPr id="37" name="文本框 36">
                <a:extLst>
                  <a:ext uri="{FF2B5EF4-FFF2-40B4-BE49-F238E27FC236}">
                    <a16:creationId xmlns:a16="http://schemas.microsoft.com/office/drawing/2014/main" id="{5C298F9A-AB1A-4445-B89A-C42551E6CC97}"/>
                  </a:ext>
                </a:extLst>
              </p:cNvPr>
              <p:cNvSpPr txBox="1"/>
              <p:nvPr/>
            </p:nvSpPr>
            <p:spPr>
              <a:xfrm>
                <a:off x="5640038" y="3347924"/>
                <a:ext cx="6382010" cy="369332"/>
              </a:xfrm>
              <a:prstGeom prst="rect">
                <a:avLst/>
              </a:prstGeom>
              <a:noFill/>
            </p:spPr>
            <p:txBody>
              <a:bodyPr wrap="square">
                <a:spAutoFit/>
              </a:bodyPr>
              <a:lstStyle/>
              <a:p>
                <a:pPr marL="285750" indent="-285750">
                  <a:buFont typeface="Arial" panose="020B0604020202020204" pitchFamily="34" charset="0"/>
                  <a:buChar char="•"/>
                </a:pPr>
                <a:r>
                  <a:rPr lang="zh-CN" altLang="en-US" dirty="0"/>
                  <a:t>If there is no </a:t>
                </a:r>
                <a:r>
                  <a:rPr lang="en-US" altLang="zh-CN" dirty="0"/>
                  <a:t>Quadrupoles </a:t>
                </a:r>
                <a:r>
                  <a:rPr lang="zh-CN" altLang="en-US" dirty="0"/>
                  <a:t>between IP and BPM</a:t>
                </a:r>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9DBA0982-A179-EC42-8628-2F193F69ABF8}"/>
                      </a:ext>
                    </a:extLst>
                  </p:cNvPr>
                  <p:cNvSpPr txBox="1"/>
                  <p:nvPr/>
                </p:nvSpPr>
                <p:spPr>
                  <a:xfrm>
                    <a:off x="5933356" y="3832238"/>
                    <a:ext cx="5420444" cy="7288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400" i="1" smtClean="0">
                                  <a:latin typeface="Cambria Math" panose="02040503050406030204" pitchFamily="18" charset="0"/>
                                  <a:ea typeface="Cambria Math" panose="02040503050406030204" pitchFamily="18" charset="0"/>
                                </a:rPr>
                              </m:ctrlPr>
                            </m:sSubPr>
                            <m:e>
                              <m:r>
                                <a:rPr kumimoji="1" lang="en-US" altLang="zh-CN" sz="1400" i="1">
                                  <a:latin typeface="Cambria Math" panose="02040503050406030204" pitchFamily="18" charset="0"/>
                                  <a:ea typeface="Cambria Math" panose="02040503050406030204" pitchFamily="18" charset="0"/>
                                </a:rPr>
                                <m:t>∆</m:t>
                              </m:r>
                              <m:r>
                                <a:rPr kumimoji="1" lang="en-US" altLang="zh-CN" sz="1400" i="1">
                                  <a:latin typeface="Cambria Math" panose="02040503050406030204" pitchFamily="18" charset="0"/>
                                  <a:ea typeface="Cambria Math" panose="02040503050406030204" pitchFamily="18" charset="0"/>
                                </a:rPr>
                                <m:t>𝑦</m:t>
                              </m:r>
                            </m:e>
                            <m:sub>
                              <m:r>
                                <a:rPr kumimoji="1" lang="en-US" altLang="zh-CN" sz="1400" i="1">
                                  <a:latin typeface="Cambria Math" panose="02040503050406030204" pitchFamily="18" charset="0"/>
                                  <a:ea typeface="Cambria Math" panose="02040503050406030204" pitchFamily="18" charset="0"/>
                                </a:rPr>
                                <m:t>𝐵𝑃𝑀</m:t>
                              </m:r>
                            </m:sub>
                          </m:sSub>
                          <m:r>
                            <a:rPr kumimoji="1" lang="en-US" altLang="zh-CN" sz="1400" i="1">
                              <a:latin typeface="Cambria Math" panose="02040503050406030204" pitchFamily="18" charset="0"/>
                              <a:ea typeface="Cambria Math" panose="02040503050406030204" pitchFamily="18" charset="0"/>
                            </a:rPr>
                            <m:t>=</m:t>
                          </m:r>
                          <m:rad>
                            <m:radPr>
                              <m:degHide m:val="on"/>
                              <m:ctrlPr>
                                <a:rPr kumimoji="1" lang="en-US" altLang="zh-CN" sz="1400" i="1">
                                  <a:latin typeface="Cambria Math" panose="02040503050406030204" pitchFamily="18" charset="0"/>
                                </a:rPr>
                              </m:ctrlPr>
                            </m:radPr>
                            <m:deg/>
                            <m:e>
                              <m:sSup>
                                <m:sSupPr>
                                  <m:ctrlPr>
                                    <a:rPr kumimoji="1" lang="en-US" altLang="zh-CN" sz="1400" i="1">
                                      <a:latin typeface="Cambria Math" panose="02040503050406030204" pitchFamily="18" charset="0"/>
                                    </a:rPr>
                                  </m:ctrlPr>
                                </m:sSupPr>
                                <m:e>
                                  <m:r>
                                    <a:rPr kumimoji="1" lang="en-US" altLang="zh-CN" sz="1400" i="1">
                                      <a:latin typeface="Cambria Math" panose="02040503050406030204" pitchFamily="18" charset="0"/>
                                      <a:ea typeface="Cambria Math" panose="02040503050406030204" pitchFamily="18" charset="0"/>
                                    </a:rPr>
                                    <m:t>𝛽</m:t>
                                  </m:r>
                                </m:e>
                                <m:sup>
                                  <m:r>
                                    <a:rPr kumimoji="1" lang="en-US" altLang="zh-CN" sz="1400" i="1">
                                      <a:latin typeface="Cambria Math" panose="02040503050406030204" pitchFamily="18" charset="0"/>
                                    </a:rPr>
                                    <m:t>∗</m:t>
                                  </m:r>
                                </m:sup>
                              </m:sSup>
                              <m:sSub>
                                <m:sSubPr>
                                  <m:ctrlPr>
                                    <a:rPr kumimoji="1" lang="en-US" altLang="zh-CN" sz="1400" i="1">
                                      <a:latin typeface="Cambria Math" panose="02040503050406030204" pitchFamily="18" charset="0"/>
                                    </a:rPr>
                                  </m:ctrlPr>
                                </m:sSubPr>
                                <m:e>
                                  <m:r>
                                    <a:rPr kumimoji="1" lang="en-US" altLang="zh-CN" sz="1400" i="1">
                                      <a:latin typeface="Cambria Math" panose="02040503050406030204" pitchFamily="18" charset="0"/>
                                      <a:ea typeface="Cambria Math" panose="02040503050406030204" pitchFamily="18" charset="0"/>
                                    </a:rPr>
                                    <m:t>𝛽</m:t>
                                  </m:r>
                                </m:e>
                                <m:sub>
                                  <m:r>
                                    <a:rPr kumimoji="1" lang="en-US" altLang="zh-CN" sz="1400" i="1">
                                      <a:latin typeface="Cambria Math" panose="02040503050406030204" pitchFamily="18" charset="0"/>
                                      <a:ea typeface="Cambria Math" panose="02040503050406030204" pitchFamily="18" charset="0"/>
                                    </a:rPr>
                                    <m:t>𝐵𝑃𝑀</m:t>
                                  </m:r>
                                </m:sub>
                              </m:sSub>
                            </m:e>
                          </m:rad>
                          <m:r>
                            <a:rPr kumimoji="1" lang="en-US" altLang="zh-CN" sz="1400" i="1">
                              <a:latin typeface="Cambria Math" panose="02040503050406030204" pitchFamily="18" charset="0"/>
                              <a:ea typeface="Cambria Math" panose="02040503050406030204" pitchFamily="18" charset="0"/>
                            </a:rPr>
                            <m:t>∆</m:t>
                          </m:r>
                          <m:sSup>
                            <m:sSupPr>
                              <m:ctrlPr>
                                <a:rPr kumimoji="1" lang="en-US" altLang="zh-CN" sz="1400" i="1">
                                  <a:latin typeface="Cambria Math" panose="02040503050406030204" pitchFamily="18" charset="0"/>
                                  <a:ea typeface="Cambria Math" panose="02040503050406030204" pitchFamily="18" charset="0"/>
                                </a:rPr>
                              </m:ctrlPr>
                            </m:sSupPr>
                            <m:e>
                              <m:r>
                                <a:rPr kumimoji="1" lang="en-US" altLang="zh-CN" sz="1400" i="1">
                                  <a:latin typeface="Cambria Math" panose="02040503050406030204" pitchFamily="18" charset="0"/>
                                  <a:ea typeface="Cambria Math" panose="02040503050406030204" pitchFamily="18" charset="0"/>
                                </a:rPr>
                                <m:t>𝑦</m:t>
                              </m:r>
                            </m:e>
                            <m:sup>
                              <m:r>
                                <a:rPr kumimoji="1" lang="en-US" altLang="zh-CN" sz="1400" i="1">
                                  <a:latin typeface="Cambria Math" panose="02040503050406030204" pitchFamily="18" charset="0"/>
                                  <a:ea typeface="Cambria Math" panose="02040503050406030204" pitchFamily="18" charset="0"/>
                                </a:rPr>
                                <m:t>′</m:t>
                              </m:r>
                            </m:sup>
                          </m:sSup>
                          <m:r>
                            <a:rPr kumimoji="1" lang="en-US" altLang="zh-CN" sz="1400" b="0" i="1" smtClean="0">
                              <a:latin typeface="Cambria Math" panose="02040503050406030204" pitchFamily="18" charset="0"/>
                              <a:ea typeface="Cambria Math" panose="02040503050406030204" pitchFamily="18" charset="0"/>
                            </a:rPr>
                            <m:t>=</m:t>
                          </m:r>
                          <m:rad>
                            <m:radPr>
                              <m:degHide m:val="on"/>
                              <m:ctrlPr>
                                <a:rPr kumimoji="1" lang="en-US" altLang="zh-CN" sz="1400" i="1">
                                  <a:latin typeface="Cambria Math" panose="02040503050406030204" pitchFamily="18" charset="0"/>
                                </a:rPr>
                              </m:ctrlPr>
                            </m:radPr>
                            <m:deg/>
                            <m:e>
                              <m:sSup>
                                <m:sSupPr>
                                  <m:ctrlPr>
                                    <a:rPr kumimoji="1" lang="en-US" altLang="zh-CN" sz="1400" i="1" smtClean="0">
                                      <a:latin typeface="Cambria Math" panose="02040503050406030204" pitchFamily="18" charset="0"/>
                                    </a:rPr>
                                  </m:ctrlPr>
                                </m:sSupPr>
                                <m:e>
                                  <m:r>
                                    <a:rPr kumimoji="1" lang="en-US" altLang="zh-CN" sz="1400" i="1">
                                      <a:latin typeface="Cambria Math" panose="02040503050406030204" pitchFamily="18" charset="0"/>
                                      <a:ea typeface="Cambria Math" panose="02040503050406030204" pitchFamily="18" charset="0"/>
                                    </a:rPr>
                                    <m:t>𝛽</m:t>
                                  </m:r>
                                </m:e>
                                <m:sup>
                                  <m:r>
                                    <a:rPr kumimoji="1" lang="en-US" altLang="zh-CN" sz="1400" i="1" smtClean="0">
                                      <a:latin typeface="Cambria Math" panose="02040503050406030204" pitchFamily="18" charset="0"/>
                                    </a:rPr>
                                    <m:t>∗</m:t>
                                  </m:r>
                                </m:sup>
                              </m:sSup>
                              <m:d>
                                <m:dPr>
                                  <m:ctrlPr>
                                    <a:rPr kumimoji="1" lang="en-US" altLang="zh-CN" sz="1400" b="0" i="1" smtClean="0">
                                      <a:latin typeface="Cambria Math" panose="02040503050406030204" pitchFamily="18" charset="0"/>
                                    </a:rPr>
                                  </m:ctrlPr>
                                </m:dPr>
                                <m:e>
                                  <m:sSup>
                                    <m:sSupPr>
                                      <m:ctrlPr>
                                        <a:rPr kumimoji="1" lang="en-US" altLang="zh-CN" sz="1400" i="1">
                                          <a:latin typeface="Cambria Math" panose="02040503050406030204" pitchFamily="18" charset="0"/>
                                        </a:rPr>
                                      </m:ctrlPr>
                                    </m:sSupPr>
                                    <m:e>
                                      <m:r>
                                        <a:rPr kumimoji="1" lang="en-US" altLang="zh-CN" sz="1400" i="1">
                                          <a:latin typeface="Cambria Math" panose="02040503050406030204" pitchFamily="18" charset="0"/>
                                          <a:ea typeface="Cambria Math" panose="02040503050406030204" pitchFamily="18" charset="0"/>
                                        </a:rPr>
                                        <m:t>𝛽</m:t>
                                      </m:r>
                                    </m:e>
                                    <m:sup>
                                      <m:r>
                                        <a:rPr kumimoji="1" lang="en-US" altLang="zh-CN" sz="1400" i="1">
                                          <a:latin typeface="Cambria Math" panose="02040503050406030204" pitchFamily="18" charset="0"/>
                                        </a:rPr>
                                        <m:t>∗</m:t>
                                      </m:r>
                                    </m:sup>
                                  </m:sSup>
                                  <m:r>
                                    <a:rPr kumimoji="1" lang="en-US" altLang="zh-CN" sz="1400" b="0" i="1" smtClean="0">
                                      <a:latin typeface="Cambria Math" panose="02040503050406030204" pitchFamily="18" charset="0"/>
                                    </a:rPr>
                                    <m:t>+</m:t>
                                  </m:r>
                                  <m:f>
                                    <m:fPr>
                                      <m:ctrlPr>
                                        <a:rPr kumimoji="1" lang="en-US" altLang="zh-CN" sz="1400" b="0" i="1" smtClean="0">
                                          <a:latin typeface="Cambria Math" panose="02040503050406030204" pitchFamily="18" charset="0"/>
                                        </a:rPr>
                                      </m:ctrlPr>
                                    </m:fPr>
                                    <m:num>
                                      <m:sSup>
                                        <m:sSupPr>
                                          <m:ctrlPr>
                                            <a:rPr kumimoji="1" lang="en-US" altLang="zh-CN" sz="1400" b="0" i="1" smtClean="0">
                                              <a:latin typeface="Cambria Math" panose="02040503050406030204" pitchFamily="18" charset="0"/>
                                            </a:rPr>
                                          </m:ctrlPr>
                                        </m:sSupPr>
                                        <m:e>
                                          <m:r>
                                            <a:rPr kumimoji="1" lang="en-US" altLang="zh-CN" sz="1400" b="0" i="1" smtClean="0">
                                              <a:latin typeface="Cambria Math" panose="02040503050406030204" pitchFamily="18" charset="0"/>
                                            </a:rPr>
                                            <m:t>𝑠</m:t>
                                          </m:r>
                                        </m:e>
                                        <m:sup>
                                          <m:r>
                                            <a:rPr kumimoji="1" lang="en-US" altLang="zh-CN" sz="1400" b="0" i="1" smtClean="0">
                                              <a:latin typeface="Cambria Math" panose="02040503050406030204" pitchFamily="18" charset="0"/>
                                            </a:rPr>
                                            <m:t>2</m:t>
                                          </m:r>
                                        </m:sup>
                                      </m:sSup>
                                    </m:num>
                                    <m:den>
                                      <m:sSup>
                                        <m:sSupPr>
                                          <m:ctrlPr>
                                            <a:rPr kumimoji="1" lang="en-US" altLang="zh-CN" sz="1400" i="1">
                                              <a:latin typeface="Cambria Math" panose="02040503050406030204" pitchFamily="18" charset="0"/>
                                            </a:rPr>
                                          </m:ctrlPr>
                                        </m:sSupPr>
                                        <m:e>
                                          <m:r>
                                            <a:rPr kumimoji="1" lang="en-US" altLang="zh-CN" sz="1400" i="1">
                                              <a:latin typeface="Cambria Math" panose="02040503050406030204" pitchFamily="18" charset="0"/>
                                              <a:ea typeface="Cambria Math" panose="02040503050406030204" pitchFamily="18" charset="0"/>
                                            </a:rPr>
                                            <m:t>𝛽</m:t>
                                          </m:r>
                                        </m:e>
                                        <m:sup>
                                          <m:r>
                                            <a:rPr kumimoji="1" lang="en-US" altLang="zh-CN" sz="1400" i="1">
                                              <a:latin typeface="Cambria Math" panose="02040503050406030204" pitchFamily="18" charset="0"/>
                                            </a:rPr>
                                            <m:t>∗</m:t>
                                          </m:r>
                                        </m:sup>
                                      </m:sSup>
                                    </m:den>
                                  </m:f>
                                </m:e>
                              </m:d>
                            </m:e>
                          </m:rad>
                          <m:r>
                            <a:rPr kumimoji="1" lang="en-US" altLang="zh-CN" sz="1400" i="1">
                              <a:latin typeface="Cambria Math" panose="02040503050406030204" pitchFamily="18" charset="0"/>
                              <a:ea typeface="Cambria Math" panose="02040503050406030204" pitchFamily="18" charset="0"/>
                            </a:rPr>
                            <m:t>∆</m:t>
                          </m:r>
                          <m:sSup>
                            <m:sSupPr>
                              <m:ctrlPr>
                                <a:rPr kumimoji="1" lang="en-US" altLang="zh-CN" sz="1400" i="1">
                                  <a:latin typeface="Cambria Math" panose="02040503050406030204" pitchFamily="18" charset="0"/>
                                  <a:ea typeface="Cambria Math" panose="02040503050406030204" pitchFamily="18" charset="0"/>
                                </a:rPr>
                              </m:ctrlPr>
                            </m:sSupPr>
                            <m:e>
                              <m:r>
                                <a:rPr kumimoji="1" lang="en-US" altLang="zh-CN" sz="1400" i="1">
                                  <a:latin typeface="Cambria Math" panose="02040503050406030204" pitchFamily="18" charset="0"/>
                                  <a:ea typeface="Cambria Math" panose="02040503050406030204" pitchFamily="18" charset="0"/>
                                </a:rPr>
                                <m:t>𝑦</m:t>
                              </m:r>
                            </m:e>
                            <m:sup>
                              <m:r>
                                <a:rPr kumimoji="1" lang="en-US" altLang="zh-CN" sz="1400" i="1">
                                  <a:latin typeface="Cambria Math" panose="02040503050406030204" pitchFamily="18" charset="0"/>
                                  <a:ea typeface="Cambria Math" panose="02040503050406030204" pitchFamily="18" charset="0"/>
                                </a:rPr>
                                <m:t>′</m:t>
                              </m:r>
                            </m:sup>
                          </m:sSup>
                          <m:r>
                            <a:rPr kumimoji="1" lang="en-US" altLang="zh-CN" sz="1400" i="1" smtClean="0">
                              <a:latin typeface="Cambria Math" panose="02040503050406030204" pitchFamily="18" charset="0"/>
                              <a:ea typeface="Cambria Math" panose="02040503050406030204" pitchFamily="18" charset="0"/>
                            </a:rPr>
                            <m:t>≈</m:t>
                          </m:r>
                          <m:r>
                            <a:rPr kumimoji="1" lang="en-US" altLang="zh-CN" sz="1400" b="0" i="1" smtClean="0">
                              <a:latin typeface="Cambria Math" panose="02040503050406030204" pitchFamily="18" charset="0"/>
                              <a:ea typeface="Cambria Math" panose="02040503050406030204" pitchFamily="18" charset="0"/>
                            </a:rPr>
                            <m:t>𝑠</m:t>
                          </m:r>
                          <m:r>
                            <a:rPr kumimoji="1" lang="en-US" altLang="zh-CN" sz="1400" b="0" i="1" smtClean="0">
                              <a:latin typeface="Cambria Math" panose="02040503050406030204" pitchFamily="18" charset="0"/>
                              <a:ea typeface="Cambria Math" panose="02040503050406030204" pitchFamily="18" charset="0"/>
                            </a:rPr>
                            <m:t>∗∆</m:t>
                          </m:r>
                          <m:sSup>
                            <m:sSupPr>
                              <m:ctrlPr>
                                <a:rPr kumimoji="1" lang="en-US" altLang="zh-CN" sz="1400" i="1">
                                  <a:latin typeface="Cambria Math" panose="02040503050406030204" pitchFamily="18" charset="0"/>
                                  <a:ea typeface="Cambria Math" panose="02040503050406030204" pitchFamily="18" charset="0"/>
                                </a:rPr>
                              </m:ctrlPr>
                            </m:sSupPr>
                            <m:e>
                              <m:r>
                                <a:rPr kumimoji="1" lang="en-US" altLang="zh-CN" sz="1400" i="1">
                                  <a:latin typeface="Cambria Math" panose="02040503050406030204" pitchFamily="18" charset="0"/>
                                  <a:ea typeface="Cambria Math" panose="02040503050406030204" pitchFamily="18" charset="0"/>
                                </a:rPr>
                                <m:t>𝑦</m:t>
                              </m:r>
                            </m:e>
                            <m:sup>
                              <m:r>
                                <a:rPr kumimoji="1" lang="en-US" altLang="zh-CN" sz="1400" i="1">
                                  <a:latin typeface="Cambria Math" panose="02040503050406030204" pitchFamily="18" charset="0"/>
                                  <a:ea typeface="Cambria Math" panose="02040503050406030204" pitchFamily="18" charset="0"/>
                                </a:rPr>
                                <m:t>′</m:t>
                              </m:r>
                            </m:sup>
                          </m:sSup>
                          <m:r>
                            <a:rPr kumimoji="1" lang="en-US" altLang="zh-CN" sz="1400" b="0" i="1" smtClean="0">
                              <a:latin typeface="Cambria Math" panose="02040503050406030204" pitchFamily="18" charset="0"/>
                              <a:ea typeface="Cambria Math" panose="02040503050406030204" pitchFamily="18" charset="0"/>
                            </a:rPr>
                            <m:t>(</m:t>
                          </m:r>
                          <m:r>
                            <a:rPr kumimoji="1" lang="en-US" altLang="zh-CN" sz="1400" b="0" i="1" smtClean="0">
                              <a:latin typeface="Cambria Math" panose="02040503050406030204" pitchFamily="18" charset="0"/>
                              <a:ea typeface="Cambria Math" panose="02040503050406030204" pitchFamily="18" charset="0"/>
                            </a:rPr>
                            <m:t>𝑤h𝑒𝑛</m:t>
                          </m:r>
                          <m:r>
                            <a:rPr kumimoji="1" lang="en-US" altLang="zh-CN" sz="1400" b="0" i="1" smtClean="0">
                              <a:latin typeface="Cambria Math" panose="02040503050406030204" pitchFamily="18" charset="0"/>
                              <a:ea typeface="Cambria Math" panose="02040503050406030204" pitchFamily="18" charset="0"/>
                            </a:rPr>
                            <m:t> </m:t>
                          </m:r>
                          <m:r>
                            <a:rPr kumimoji="1" lang="en-US" altLang="zh-CN" sz="1400" b="0" i="1" smtClean="0">
                              <a:latin typeface="Cambria Math" panose="02040503050406030204" pitchFamily="18" charset="0"/>
                              <a:ea typeface="Cambria Math" panose="02040503050406030204" pitchFamily="18" charset="0"/>
                            </a:rPr>
                            <m:t>𝑠</m:t>
                          </m:r>
                          <m:r>
                            <a:rPr kumimoji="1" lang="en-US" altLang="zh-CN" sz="1400" b="0" i="1" smtClean="0">
                              <a:latin typeface="Cambria Math" panose="02040503050406030204" pitchFamily="18" charset="0"/>
                              <a:ea typeface="Cambria Math" panose="02040503050406030204" pitchFamily="18" charset="0"/>
                            </a:rPr>
                            <m:t>≫</m:t>
                          </m:r>
                          <m:sSup>
                            <m:sSupPr>
                              <m:ctrlPr>
                                <a:rPr kumimoji="1" lang="en-US" altLang="zh-CN" sz="1400" i="1">
                                  <a:latin typeface="Cambria Math" panose="02040503050406030204" pitchFamily="18" charset="0"/>
                                </a:rPr>
                              </m:ctrlPr>
                            </m:sSupPr>
                            <m:e>
                              <m:r>
                                <a:rPr kumimoji="1" lang="en-US" altLang="zh-CN" sz="1400" i="1">
                                  <a:latin typeface="Cambria Math" panose="02040503050406030204" pitchFamily="18" charset="0"/>
                                  <a:ea typeface="Cambria Math" panose="02040503050406030204" pitchFamily="18" charset="0"/>
                                </a:rPr>
                                <m:t>𝛽</m:t>
                              </m:r>
                            </m:e>
                            <m:sup>
                              <m:r>
                                <a:rPr kumimoji="1" lang="en-US" altLang="zh-CN" sz="1400" i="1">
                                  <a:latin typeface="Cambria Math" panose="02040503050406030204" pitchFamily="18" charset="0"/>
                                </a:rPr>
                                <m:t>∗</m:t>
                              </m:r>
                            </m:sup>
                          </m:sSup>
                          <m:r>
                            <a:rPr kumimoji="1" lang="en-US" altLang="zh-CN" sz="1400" b="0" i="1" smtClean="0">
                              <a:latin typeface="Cambria Math" panose="02040503050406030204" pitchFamily="18" charset="0"/>
                              <a:ea typeface="Cambria Math" panose="02040503050406030204" pitchFamily="18" charset="0"/>
                            </a:rPr>
                            <m:t>)</m:t>
                          </m:r>
                        </m:oMath>
                      </m:oMathPara>
                    </a14:m>
                    <a:endParaRPr lang="en-US" altLang="zh-CN" sz="1400" dirty="0"/>
                  </a:p>
                </p:txBody>
              </p:sp>
            </mc:Choice>
            <mc:Fallback xmlns="">
              <p:sp>
                <p:nvSpPr>
                  <p:cNvPr id="39" name="文本框 38">
                    <a:extLst>
                      <a:ext uri="{FF2B5EF4-FFF2-40B4-BE49-F238E27FC236}">
                        <a16:creationId xmlns:a16="http://schemas.microsoft.com/office/drawing/2014/main" id="{9DBA0982-A179-EC42-8628-2F193F69ABF8}"/>
                      </a:ext>
                    </a:extLst>
                  </p:cNvPr>
                  <p:cNvSpPr txBox="1">
                    <a:spLocks noRot="1" noChangeAspect="1" noMove="1" noResize="1" noEditPoints="1" noAdjustHandles="1" noChangeArrowheads="1" noChangeShapeType="1" noTextEdit="1"/>
                  </p:cNvSpPr>
                  <p:nvPr/>
                </p:nvSpPr>
                <p:spPr>
                  <a:xfrm>
                    <a:off x="5933356" y="3832238"/>
                    <a:ext cx="5420444" cy="728854"/>
                  </a:xfrm>
                  <a:prstGeom prst="rect">
                    <a:avLst/>
                  </a:prstGeom>
                  <a:blipFill>
                    <a:blip r:embed="rId12"/>
                    <a:stretch>
                      <a:fillRect/>
                    </a:stretch>
                  </a:blipFill>
                </p:spPr>
                <p:txBody>
                  <a:bodyPr/>
                  <a:lstStyle/>
                  <a:p>
                    <a:r>
                      <a:rPr lang="zh-CN" altLang="en-US">
                        <a:noFill/>
                      </a:rPr>
                      <a:t> </a:t>
                    </a:r>
                  </a:p>
                </p:txBody>
              </p:sp>
            </mc:Fallback>
          </mc:AlternateContent>
          <p:sp>
            <p:nvSpPr>
              <p:cNvPr id="40" name="文本框 39">
                <a:extLst>
                  <a:ext uri="{FF2B5EF4-FFF2-40B4-BE49-F238E27FC236}">
                    <a16:creationId xmlns:a16="http://schemas.microsoft.com/office/drawing/2014/main" id="{C81FC566-E8A9-7B4A-8B5D-53FE01DD05D8}"/>
                  </a:ext>
                </a:extLst>
              </p:cNvPr>
              <p:cNvSpPr txBox="1"/>
              <p:nvPr/>
            </p:nvSpPr>
            <p:spPr>
              <a:xfrm>
                <a:off x="5640038" y="4757818"/>
                <a:ext cx="6382010" cy="369332"/>
              </a:xfrm>
              <a:prstGeom prst="rect">
                <a:avLst/>
              </a:prstGeom>
              <a:noFill/>
            </p:spPr>
            <p:txBody>
              <a:bodyPr wrap="square">
                <a:spAutoFit/>
              </a:bodyPr>
              <a:lstStyle/>
              <a:p>
                <a:pPr marL="285750" indent="-285750">
                  <a:buFont typeface="Arial" panose="020B0604020202020204" pitchFamily="34" charset="0"/>
                  <a:buChar char="•"/>
                </a:pPr>
                <a:r>
                  <a:rPr lang="zh-CN" altLang="en-US" dirty="0"/>
                  <a:t>If there </a:t>
                </a:r>
                <a:r>
                  <a:rPr lang="en-US" altLang="zh-CN" dirty="0"/>
                  <a:t>are</a:t>
                </a:r>
                <a:r>
                  <a:rPr lang="zh-CN" altLang="en-US" dirty="0"/>
                  <a:t> </a:t>
                </a:r>
                <a:r>
                  <a:rPr lang="en-US" altLang="zh-CN" dirty="0"/>
                  <a:t>Quadrupoles </a:t>
                </a:r>
                <a:r>
                  <a:rPr lang="zh-CN" altLang="en-US" dirty="0"/>
                  <a:t>between IP and BPM</a:t>
                </a:r>
              </a:p>
            </p:txBody>
          </p:sp>
          <p:sp>
            <p:nvSpPr>
              <p:cNvPr id="42" name="文本框 41">
                <a:extLst>
                  <a:ext uri="{FF2B5EF4-FFF2-40B4-BE49-F238E27FC236}">
                    <a16:creationId xmlns:a16="http://schemas.microsoft.com/office/drawing/2014/main" id="{9183AC6C-1139-4640-B60B-2EE6EA118CCF}"/>
                  </a:ext>
                </a:extLst>
              </p:cNvPr>
              <p:cNvSpPr txBox="1"/>
              <p:nvPr/>
            </p:nvSpPr>
            <p:spPr>
              <a:xfrm>
                <a:off x="5933356" y="5127150"/>
                <a:ext cx="5234642" cy="584775"/>
              </a:xfrm>
              <a:prstGeom prst="rect">
                <a:avLst/>
              </a:prstGeom>
              <a:noFill/>
            </p:spPr>
            <p:txBody>
              <a:bodyPr wrap="square">
                <a:spAutoFit/>
              </a:bodyPr>
              <a:lstStyle/>
              <a:p>
                <a:pPr algn="just"/>
                <a:r>
                  <a:rPr lang="en-US" altLang="zh-CN" sz="1600" dirty="0"/>
                  <a:t>N</a:t>
                </a:r>
                <a:r>
                  <a:rPr lang="zh-CN" altLang="en-US" sz="1600" dirty="0"/>
                  <a:t>eed to </a:t>
                </a:r>
                <a:r>
                  <a:rPr lang="en-US" altLang="zh-CN" sz="1600" dirty="0"/>
                  <a:t>plot</a:t>
                </a:r>
                <a:r>
                  <a:rPr lang="zh-CN" altLang="en-US" sz="1600" dirty="0"/>
                  <a:t> a curve of the beta function to determine the beta value at BPM</a:t>
                </a:r>
              </a:p>
            </p:txBody>
          </p:sp>
        </p:grpSp>
        <p:sp>
          <p:nvSpPr>
            <p:cNvPr id="44" name="矩形 43">
              <a:extLst>
                <a:ext uri="{FF2B5EF4-FFF2-40B4-BE49-F238E27FC236}">
                  <a16:creationId xmlns:a16="http://schemas.microsoft.com/office/drawing/2014/main" id="{2DB43565-E7D4-444D-A919-DDEC7EA3955B}"/>
                </a:ext>
              </a:extLst>
            </p:cNvPr>
            <p:cNvSpPr/>
            <p:nvPr/>
          </p:nvSpPr>
          <p:spPr>
            <a:xfrm>
              <a:off x="601249" y="3429000"/>
              <a:ext cx="11047956" cy="275885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Tree>
    <p:extLst>
      <p:ext uri="{BB962C8B-B14F-4D97-AF65-F5344CB8AC3E}">
        <p14:creationId xmlns:p14="http://schemas.microsoft.com/office/powerpoint/2010/main" val="2315050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8EDD9C3-9D71-2043-A1A3-847975D2116F}"/>
              </a:ext>
            </a:extLst>
          </p:cNvPr>
          <p:cNvSpPr txBox="1"/>
          <p:nvPr/>
        </p:nvSpPr>
        <p:spPr>
          <a:xfrm>
            <a:off x="693192" y="1891381"/>
            <a:ext cx="9479508" cy="492443"/>
          </a:xfrm>
          <a:prstGeom prst="rect">
            <a:avLst/>
          </a:prstGeom>
          <a:noFill/>
        </p:spPr>
        <p:txBody>
          <a:bodyPr wrap="square" rtlCol="0">
            <a:spAutoFit/>
          </a:bodyPr>
          <a:lstStyle/>
          <a:p>
            <a:pPr marL="342900" indent="-342900">
              <a:buFont typeface="Wingdings" pitchFamily="2" charset="2"/>
              <a:buChar char="p"/>
            </a:pPr>
            <a:r>
              <a:rPr kumimoji="1" lang="en-US" altLang="zh-CN" sz="2600" b="1" dirty="0">
                <a:solidFill>
                  <a:schemeClr val="accent1">
                    <a:lumMod val="50000"/>
                  </a:schemeClr>
                </a:solidFill>
                <a:latin typeface="Times New Roman" panose="02020603050405020304" pitchFamily="18" charset="0"/>
                <a:cs typeface="Times New Roman" panose="02020603050405020304" pitchFamily="18" charset="0"/>
              </a:rPr>
              <a:t>Evaluation of IP Beam Orbit Feedback System for CEPC</a:t>
            </a:r>
            <a:endParaRPr kumimoji="1" lang="zh-CN" altLang="en-US" sz="26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a16="http://schemas.microsoft.com/office/drawing/2014/main" id="{4F577A14-04EB-AB4A-8BAE-9D2A21529E91}"/>
              </a:ext>
            </a:extLst>
          </p:cNvPr>
          <p:cNvSpPr txBox="1"/>
          <p:nvPr/>
        </p:nvSpPr>
        <p:spPr>
          <a:xfrm>
            <a:off x="693192" y="2590145"/>
            <a:ext cx="10436936" cy="492443"/>
          </a:xfrm>
          <a:prstGeom prst="rect">
            <a:avLst/>
          </a:prstGeom>
          <a:noFill/>
        </p:spPr>
        <p:txBody>
          <a:bodyPr wrap="square" rtlCol="0">
            <a:spAutoFit/>
          </a:bodyPr>
          <a:lstStyle/>
          <a:p>
            <a:pPr marL="342900" indent="-342900">
              <a:buFont typeface="Wingdings" pitchFamily="2" charset="2"/>
              <a:buChar char="p"/>
            </a:pPr>
            <a:r>
              <a:rPr kumimoji="1" lang="en-US" altLang="zh-CN" sz="2600" b="1" dirty="0">
                <a:solidFill>
                  <a:schemeClr val="accent1">
                    <a:lumMod val="50000"/>
                  </a:schemeClr>
                </a:solidFill>
                <a:latin typeface="Times New Roman" panose="02020603050405020304" pitchFamily="18" charset="0"/>
                <a:cs typeface="Times New Roman" panose="02020603050405020304" pitchFamily="18" charset="0"/>
              </a:rPr>
              <a:t>Preliminary Conceptual Design of Fast Luminosity Monitor for CEPC</a:t>
            </a:r>
            <a:endParaRPr kumimoji="1" lang="zh-CN" altLang="en-US" sz="26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A31A762B-6A8E-7447-AE40-B27542772EC0}"/>
              </a:ext>
            </a:extLst>
          </p:cNvPr>
          <p:cNvSpPr txBox="1"/>
          <p:nvPr/>
        </p:nvSpPr>
        <p:spPr>
          <a:xfrm>
            <a:off x="4309781" y="466768"/>
            <a:ext cx="3765177" cy="707886"/>
          </a:xfrm>
          <a:prstGeom prst="rect">
            <a:avLst/>
          </a:prstGeom>
          <a:noFill/>
        </p:spPr>
        <p:txBody>
          <a:bodyPr wrap="square" rtlCol="0">
            <a:spAutoFit/>
          </a:bodyPr>
          <a:lstStyle/>
          <a:p>
            <a:r>
              <a:rPr kumimoji="1" lang="en-US" altLang="zh-CN" sz="4000" b="1" dirty="0">
                <a:solidFill>
                  <a:schemeClr val="accent1">
                    <a:lumMod val="50000"/>
                  </a:schemeClr>
                </a:solidFill>
                <a:latin typeface="Times New Roman" panose="02020603050405020304" pitchFamily="18" charset="0"/>
                <a:cs typeface="Times New Roman" panose="02020603050405020304" pitchFamily="18" charset="0"/>
              </a:rPr>
              <a:t>CONTENTS</a:t>
            </a:r>
            <a:endParaRPr kumimoji="1" lang="zh-CN" altLang="en-US" sz="40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77830258"/>
      </p:ext>
    </p:extLst>
  </p:cSld>
  <p:clrMapOvr>
    <a:masterClrMapping/>
  </p:clrMapOvr>
  <p:transition>
    <p:blinds/>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8B83FBF7-6B83-BF4F-95EA-3A1093E75C39}"/>
              </a:ext>
            </a:extLst>
          </p:cNvPr>
          <p:cNvSpPr>
            <a:spLocks noGrp="1"/>
          </p:cNvSpPr>
          <p:nvPr>
            <p:ph type="sldNum" sz="quarter" idx="12"/>
          </p:nvPr>
        </p:nvSpPr>
        <p:spPr/>
        <p:txBody>
          <a:bodyPr/>
          <a:lstStyle/>
          <a:p>
            <a:fld id="{3E77E41A-3222-472D-9E0D-CAE005F31005}" type="slidenum">
              <a:rPr lang="zh-CN" altLang="en-US" smtClean="0"/>
              <a:t>20</a:t>
            </a:fld>
            <a:endParaRPr lang="zh-CN" altLang="en-US" dirty="0"/>
          </a:p>
        </p:txBody>
      </p:sp>
      <p:sp>
        <p:nvSpPr>
          <p:cNvPr id="5" name="文本框 4">
            <a:extLst>
              <a:ext uri="{FF2B5EF4-FFF2-40B4-BE49-F238E27FC236}">
                <a16:creationId xmlns:a16="http://schemas.microsoft.com/office/drawing/2014/main" id="{1006890C-B31D-3A4A-9956-C130FF5A4DA4}"/>
              </a:ext>
            </a:extLst>
          </p:cNvPr>
          <p:cNvSpPr txBox="1"/>
          <p:nvPr/>
        </p:nvSpPr>
        <p:spPr>
          <a:xfrm>
            <a:off x="233655" y="135051"/>
            <a:ext cx="4997885" cy="523220"/>
          </a:xfrm>
          <a:prstGeom prst="rect">
            <a:avLst/>
          </a:prstGeom>
          <a:noFill/>
        </p:spPr>
        <p:txBody>
          <a:bodyPr wrap="square" rtlCol="0">
            <a:spAutoFit/>
          </a:bodyPr>
          <a:lstStyle/>
          <a:p>
            <a:pPr marL="457200" indent="-457200">
              <a:buFont typeface="Wingdings" panose="05000000000000000000" pitchFamily="2" charset="2"/>
              <a:buChar char="p"/>
            </a:pPr>
            <a:r>
              <a:rPr lang="en-US" altLang="zh-CN" sz="2800" b="1"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rPr>
              <a:t>Select a position for BPM(x)</a:t>
            </a:r>
            <a:endParaRPr lang="zh-CN" altLang="en-US" sz="2800" b="1"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48" name="组合 47">
            <a:extLst>
              <a:ext uri="{FF2B5EF4-FFF2-40B4-BE49-F238E27FC236}">
                <a16:creationId xmlns:a16="http://schemas.microsoft.com/office/drawing/2014/main" id="{A93B3E7C-D83F-EB42-BCCD-FA80053D8D14}"/>
              </a:ext>
            </a:extLst>
          </p:cNvPr>
          <p:cNvGrpSpPr/>
          <p:nvPr/>
        </p:nvGrpSpPr>
        <p:grpSpPr>
          <a:xfrm>
            <a:off x="838200" y="4825219"/>
            <a:ext cx="10865285" cy="1373173"/>
            <a:chOff x="897536" y="4098404"/>
            <a:chExt cx="10865285" cy="1373173"/>
          </a:xfrm>
        </p:grpSpPr>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B867377D-5C85-D344-8E7A-6889C268E2EC}"/>
                    </a:ext>
                  </a:extLst>
                </p:cNvPr>
                <p:cNvSpPr txBox="1"/>
                <p:nvPr/>
              </p:nvSpPr>
              <p:spPr>
                <a:xfrm>
                  <a:off x="897536" y="4098404"/>
                  <a:ext cx="10739144" cy="667490"/>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sSub>
                        <m:sSubPr>
                          <m:ctrlPr>
                            <a:rPr kumimoji="1" lang="en-US" altLang="zh-CN" sz="1600" b="1" i="1" smtClean="0">
                              <a:solidFill>
                                <a:schemeClr val="tx2"/>
                              </a:solidFill>
                              <a:latin typeface="Cambria Math" panose="02040503050406030204" pitchFamily="18" charset="0"/>
                              <a:ea typeface="Cambria Math" panose="02040503050406030204" pitchFamily="18" charset="0"/>
                            </a:rPr>
                          </m:ctrlPr>
                        </m:sSubPr>
                        <m:e>
                          <m:r>
                            <a:rPr kumimoji="1" lang="en-US" altLang="zh-CN" sz="1600" b="1" i="1" smtClean="0">
                              <a:solidFill>
                                <a:schemeClr val="tx2"/>
                              </a:solidFill>
                              <a:latin typeface="Cambria Math" panose="02040503050406030204" pitchFamily="18" charset="0"/>
                              <a:ea typeface="Cambria Math" panose="02040503050406030204" pitchFamily="18" charset="0"/>
                            </a:rPr>
                            <m:t>∆</m:t>
                          </m:r>
                          <m:r>
                            <a:rPr kumimoji="1" lang="en-US" altLang="zh-CN" sz="1600" b="1" i="1" smtClean="0">
                              <a:solidFill>
                                <a:schemeClr val="tx2"/>
                              </a:solidFill>
                              <a:latin typeface="Cambria Math" panose="02040503050406030204" pitchFamily="18" charset="0"/>
                              <a:ea typeface="Cambria Math" panose="02040503050406030204" pitchFamily="18" charset="0"/>
                            </a:rPr>
                            <m:t>𝒙</m:t>
                          </m:r>
                        </m:e>
                        <m:sub>
                          <m:r>
                            <a:rPr kumimoji="1" lang="en-US" altLang="zh-CN" sz="1600" b="1" i="1" smtClean="0">
                              <a:solidFill>
                                <a:schemeClr val="tx2"/>
                              </a:solidFill>
                              <a:latin typeface="Cambria Math" panose="02040503050406030204" pitchFamily="18" charset="0"/>
                              <a:ea typeface="Cambria Math" panose="02040503050406030204" pitchFamily="18" charset="0"/>
                            </a:rPr>
                            <m:t>𝑩𝑷𝑴</m:t>
                          </m:r>
                        </m:sub>
                      </m:sSub>
                      <m:r>
                        <a:rPr kumimoji="1" lang="en-US" altLang="zh-CN" sz="1600" b="1" i="1" smtClean="0">
                          <a:solidFill>
                            <a:schemeClr val="tx2"/>
                          </a:solidFill>
                          <a:latin typeface="Cambria Math" panose="02040503050406030204" pitchFamily="18" charset="0"/>
                          <a:ea typeface="Cambria Math" panose="02040503050406030204" pitchFamily="18" charset="0"/>
                        </a:rPr>
                        <m:t>=</m:t>
                      </m:r>
                      <m:rad>
                        <m:radPr>
                          <m:degHide m:val="on"/>
                          <m:ctrlPr>
                            <a:rPr kumimoji="1" lang="en-US" altLang="zh-CN" sz="1600" b="1" i="1">
                              <a:solidFill>
                                <a:schemeClr val="tx2"/>
                              </a:solidFill>
                              <a:latin typeface="Cambria Math" panose="02040503050406030204" pitchFamily="18" charset="0"/>
                            </a:rPr>
                          </m:ctrlPr>
                        </m:radPr>
                        <m:deg/>
                        <m:e>
                          <m:sSup>
                            <m:sSupPr>
                              <m:ctrlPr>
                                <a:rPr kumimoji="1" lang="en-US" altLang="zh-CN" sz="1600" b="1" i="1">
                                  <a:solidFill>
                                    <a:schemeClr val="tx2"/>
                                  </a:solidFill>
                                  <a:latin typeface="Cambria Math" panose="02040503050406030204" pitchFamily="18" charset="0"/>
                                </a:rPr>
                              </m:ctrlPr>
                            </m:sSupPr>
                            <m:e>
                              <m:r>
                                <a:rPr kumimoji="1" lang="en-US" altLang="zh-CN" sz="1600" b="1" i="1">
                                  <a:solidFill>
                                    <a:schemeClr val="tx2"/>
                                  </a:solidFill>
                                  <a:latin typeface="Cambria Math" panose="02040503050406030204" pitchFamily="18" charset="0"/>
                                  <a:ea typeface="Cambria Math" panose="02040503050406030204" pitchFamily="18" charset="0"/>
                                </a:rPr>
                                <m:t>𝜷</m:t>
                              </m:r>
                            </m:e>
                            <m:sup>
                              <m:r>
                                <a:rPr kumimoji="1" lang="en-US" altLang="zh-CN" sz="1600" b="1" i="1">
                                  <a:solidFill>
                                    <a:schemeClr val="tx2"/>
                                  </a:solidFill>
                                  <a:latin typeface="Cambria Math" panose="02040503050406030204" pitchFamily="18" charset="0"/>
                                </a:rPr>
                                <m:t>∗</m:t>
                              </m:r>
                            </m:sup>
                          </m:sSup>
                          <m:sSub>
                            <m:sSubPr>
                              <m:ctrlPr>
                                <a:rPr kumimoji="1" lang="en-US" altLang="zh-CN" sz="1600" b="1" i="1">
                                  <a:solidFill>
                                    <a:schemeClr val="tx2"/>
                                  </a:solidFill>
                                  <a:latin typeface="Cambria Math" panose="02040503050406030204" pitchFamily="18" charset="0"/>
                                </a:rPr>
                              </m:ctrlPr>
                            </m:sSubPr>
                            <m:e>
                              <m:r>
                                <a:rPr kumimoji="1" lang="en-US" altLang="zh-CN" sz="1600" b="1" i="1">
                                  <a:solidFill>
                                    <a:schemeClr val="tx2"/>
                                  </a:solidFill>
                                  <a:latin typeface="Cambria Math" panose="02040503050406030204" pitchFamily="18" charset="0"/>
                                  <a:ea typeface="Cambria Math" panose="02040503050406030204" pitchFamily="18" charset="0"/>
                                </a:rPr>
                                <m:t>𝜷</m:t>
                              </m:r>
                            </m:e>
                            <m:sub>
                              <m:r>
                                <a:rPr kumimoji="1" lang="en-US" altLang="zh-CN" sz="1600" b="1" i="1">
                                  <a:solidFill>
                                    <a:schemeClr val="tx2"/>
                                  </a:solidFill>
                                  <a:latin typeface="Cambria Math" panose="02040503050406030204" pitchFamily="18" charset="0"/>
                                  <a:ea typeface="Cambria Math" panose="02040503050406030204" pitchFamily="18" charset="0"/>
                                </a:rPr>
                                <m:t>𝑩𝑷𝑴</m:t>
                              </m:r>
                            </m:sub>
                          </m:sSub>
                        </m:e>
                      </m:rad>
                      <m:r>
                        <a:rPr kumimoji="1" lang="en-US" altLang="zh-CN" sz="1600" b="1" i="1" smtClean="0">
                          <a:solidFill>
                            <a:schemeClr val="tx2"/>
                          </a:solidFill>
                          <a:latin typeface="Cambria Math" panose="02040503050406030204" pitchFamily="18" charset="0"/>
                          <a:ea typeface="Cambria Math" panose="02040503050406030204" pitchFamily="18" charset="0"/>
                        </a:rPr>
                        <m:t>∆</m:t>
                      </m:r>
                      <m:sSup>
                        <m:sSupPr>
                          <m:ctrlPr>
                            <a:rPr kumimoji="1" lang="en-US" altLang="zh-CN" sz="1600" b="1" i="1" smtClean="0">
                              <a:solidFill>
                                <a:schemeClr val="tx2"/>
                              </a:solidFill>
                              <a:latin typeface="Cambria Math" panose="02040503050406030204" pitchFamily="18" charset="0"/>
                              <a:ea typeface="Cambria Math" panose="02040503050406030204" pitchFamily="18" charset="0"/>
                            </a:rPr>
                          </m:ctrlPr>
                        </m:sSupPr>
                        <m:e>
                          <m:r>
                            <a:rPr kumimoji="1" lang="en-US" altLang="zh-CN" sz="1600" b="1" i="1" smtClean="0">
                              <a:solidFill>
                                <a:schemeClr val="tx2"/>
                              </a:solidFill>
                              <a:latin typeface="Cambria Math" panose="02040503050406030204" pitchFamily="18" charset="0"/>
                              <a:ea typeface="Cambria Math" panose="02040503050406030204" pitchFamily="18" charset="0"/>
                            </a:rPr>
                            <m:t>𝒙</m:t>
                          </m:r>
                        </m:e>
                        <m:sup>
                          <m:r>
                            <a:rPr kumimoji="1" lang="en-US" altLang="zh-CN" sz="1600" b="1" i="1" smtClean="0">
                              <a:solidFill>
                                <a:schemeClr val="tx2"/>
                              </a:solidFill>
                              <a:latin typeface="Cambria Math" panose="02040503050406030204" pitchFamily="18" charset="0"/>
                              <a:ea typeface="Cambria Math" panose="02040503050406030204" pitchFamily="18" charset="0"/>
                            </a:rPr>
                            <m:t>′</m:t>
                          </m:r>
                        </m:sup>
                      </m:sSup>
                      <m:r>
                        <a:rPr kumimoji="1" lang="en-US" altLang="zh-CN" sz="1600" b="1" i="1" smtClean="0">
                          <a:solidFill>
                            <a:schemeClr val="tx2"/>
                          </a:solidFill>
                          <a:latin typeface="Cambria Math" panose="02040503050406030204" pitchFamily="18" charset="0"/>
                          <a:ea typeface="Cambria Math" panose="02040503050406030204" pitchFamily="18" charset="0"/>
                        </a:rPr>
                        <m:t>⇒</m:t>
                      </m:r>
                    </m:oMath>
                  </a14:m>
                  <a:r>
                    <a:rPr kumimoji="1" lang="en-US" altLang="zh-CN" b="1" dirty="0">
                      <a:solidFill>
                        <a:schemeClr val="tx2"/>
                      </a:solidFill>
                    </a:rPr>
                    <a:t>If we place BPM at the maximum beta position, we can obtain a large offset at BPM</a:t>
                  </a:r>
                  <a:endParaRPr kumimoji="1" lang="zh-CN" altLang="en-US" b="1" dirty="0">
                    <a:solidFill>
                      <a:schemeClr val="tx2"/>
                    </a:solidFill>
                  </a:endParaRPr>
                </a:p>
                <a:p>
                  <a:endParaRPr lang="zh-CN" altLang="en-US" dirty="0"/>
                </a:p>
              </p:txBody>
            </p:sp>
          </mc:Choice>
          <mc:Fallback xmlns="">
            <p:sp>
              <p:nvSpPr>
                <p:cNvPr id="44" name="文本框 43">
                  <a:extLst>
                    <a:ext uri="{FF2B5EF4-FFF2-40B4-BE49-F238E27FC236}">
                      <a16:creationId xmlns:a16="http://schemas.microsoft.com/office/drawing/2014/main" id="{B867377D-5C85-D344-8E7A-6889C268E2EC}"/>
                    </a:ext>
                  </a:extLst>
                </p:cNvPr>
                <p:cNvSpPr txBox="1">
                  <a:spLocks noRot="1" noChangeAspect="1" noMove="1" noResize="1" noEditPoints="1" noAdjustHandles="1" noChangeArrowheads="1" noChangeShapeType="1" noTextEdit="1"/>
                </p:cNvSpPr>
                <p:nvPr/>
              </p:nvSpPr>
              <p:spPr>
                <a:xfrm>
                  <a:off x="897536" y="4098404"/>
                  <a:ext cx="10739144" cy="667490"/>
                </a:xfrm>
                <a:prstGeom prst="rect">
                  <a:avLst/>
                </a:prstGeom>
                <a:blipFill>
                  <a:blip r:embed="rId2"/>
                  <a:stretch>
                    <a:fillRect l="-355" t="-377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8FC99890-FB08-F14B-ABEB-866F49A8F7D3}"/>
                    </a:ext>
                  </a:extLst>
                </p:cNvPr>
                <p:cNvSpPr txBox="1"/>
                <p:nvPr/>
              </p:nvSpPr>
              <p:spPr>
                <a:xfrm>
                  <a:off x="1365893" y="4722345"/>
                  <a:ext cx="10396928" cy="338554"/>
                </a:xfrm>
                <a:prstGeom prst="rect">
                  <a:avLst/>
                </a:prstGeom>
                <a:noFill/>
              </p:spPr>
              <p:txBody>
                <a:bodyPr wrap="square" rtlCol="0">
                  <a:spAutoFit/>
                </a:bodyPr>
                <a:lstStyle/>
                <a:p>
                  <a:pPr marL="285750" indent="-285750">
                    <a:buFont typeface="Wingdings" pitchFamily="2" charset="2"/>
                    <a:buChar char="ü"/>
                  </a:pPr>
                  <a:r>
                    <a:rPr kumimoji="1" lang="en" altLang="zh-CN" sz="1600" dirty="0"/>
                    <a:t>The first </a:t>
                  </a:r>
                  <a14:m>
                    <m:oMath xmlns:m="http://schemas.openxmlformats.org/officeDocument/2006/math">
                      <m:sSub>
                        <m:sSubPr>
                          <m:ctrlPr>
                            <a:rPr kumimoji="1" lang="en" altLang="zh-CN" sz="1600" i="1" smtClean="0">
                              <a:latin typeface="Cambria Math" panose="02040503050406030204" pitchFamily="18" charset="0"/>
                            </a:rPr>
                          </m:ctrlPr>
                        </m:sSubPr>
                        <m:e>
                          <m:r>
                            <a:rPr kumimoji="1" lang="en" altLang="zh-CN" sz="1600" i="1" smtClean="0">
                              <a:latin typeface="Cambria Math" panose="02040503050406030204" pitchFamily="18" charset="0"/>
                              <a:ea typeface="Cambria Math" panose="02040503050406030204" pitchFamily="18" charset="0"/>
                            </a:rPr>
                            <m:t>𝛽</m:t>
                          </m:r>
                        </m:e>
                        <m:sub>
                          <m:r>
                            <a:rPr kumimoji="1" lang="en-US" altLang="zh-CN" sz="1600" b="0" i="1" smtClean="0">
                              <a:latin typeface="Cambria Math" panose="02040503050406030204" pitchFamily="18" charset="0"/>
                            </a:rPr>
                            <m:t>𝑥𝑚𝑎𝑥</m:t>
                          </m:r>
                        </m:sub>
                      </m:sSub>
                    </m:oMath>
                  </a14:m>
                  <a:r>
                    <a:rPr kumimoji="1" lang="en" altLang="zh-CN" sz="1600" dirty="0"/>
                    <a:t> appears at 6m</a:t>
                  </a:r>
                  <a:r>
                    <a:rPr kumimoji="1" lang="en-US" altLang="zh-CN" sz="1600" b="1" dirty="0">
                      <a:ea typeface="Cambria Math" panose="02040503050406030204" pitchFamily="18" charset="0"/>
                    </a:rPr>
                    <a:t> </a:t>
                  </a:r>
                  <a14:m>
                    <m:oMath xmlns:m="http://schemas.openxmlformats.org/officeDocument/2006/math">
                      <m:r>
                        <a:rPr kumimoji="1" lang="en-US" altLang="zh-CN" sz="1600" b="1" i="1" smtClean="0">
                          <a:latin typeface="Cambria Math" panose="02040503050406030204" pitchFamily="18" charset="0"/>
                          <a:ea typeface="Cambria Math" panose="02040503050406030204" pitchFamily="18" charset="0"/>
                        </a:rPr>
                        <m:t>⇒</m:t>
                      </m:r>
                    </m:oMath>
                  </a14:m>
                  <a:r>
                    <a:rPr kumimoji="1" lang="en-US" altLang="zh-CN" sz="1600" b="1" dirty="0">
                      <a:ea typeface="Cambria Math" panose="02040503050406030204" pitchFamily="18" charset="0"/>
                    </a:rPr>
                    <a:t> </a:t>
                  </a:r>
                  <a14:m>
                    <m:oMath xmlns:m="http://schemas.openxmlformats.org/officeDocument/2006/math">
                      <m:sSub>
                        <m:sSubPr>
                          <m:ctrlPr>
                            <a:rPr kumimoji="1" lang="en-US" altLang="zh-CN" sz="1400" i="1">
                              <a:latin typeface="Cambria Math" panose="02040503050406030204" pitchFamily="18" charset="0"/>
                              <a:ea typeface="Cambria Math" panose="02040503050406030204" pitchFamily="18" charset="0"/>
                            </a:rPr>
                          </m:ctrlPr>
                        </m:sSubPr>
                        <m:e>
                          <m:r>
                            <a:rPr kumimoji="1" lang="en-US" altLang="zh-CN" sz="1400" b="0" i="1">
                              <a:latin typeface="Cambria Math" panose="02040503050406030204" pitchFamily="18" charset="0"/>
                              <a:ea typeface="Cambria Math" panose="02040503050406030204" pitchFamily="18" charset="0"/>
                            </a:rPr>
                            <m:t>∆</m:t>
                          </m:r>
                          <m:r>
                            <a:rPr kumimoji="1" lang="en-US" altLang="zh-CN" sz="1400" b="0" i="1" smtClean="0">
                              <a:latin typeface="Cambria Math" panose="02040503050406030204" pitchFamily="18" charset="0"/>
                              <a:ea typeface="Cambria Math" panose="02040503050406030204" pitchFamily="18" charset="0"/>
                            </a:rPr>
                            <m:t>𝑥</m:t>
                          </m:r>
                        </m:e>
                        <m:sub>
                          <m:r>
                            <a:rPr kumimoji="1" lang="en-US" altLang="zh-CN" sz="1400" b="0" i="1">
                              <a:latin typeface="Cambria Math" panose="02040503050406030204" pitchFamily="18" charset="0"/>
                              <a:ea typeface="Cambria Math" panose="02040503050406030204" pitchFamily="18" charset="0"/>
                            </a:rPr>
                            <m:t>𝐵𝑃𝑀</m:t>
                          </m:r>
                        </m:sub>
                      </m:sSub>
                      <m:r>
                        <a:rPr kumimoji="1" lang="en-US" altLang="zh-CN" sz="1400" b="0" i="1">
                          <a:latin typeface="Cambria Math" panose="02040503050406030204" pitchFamily="18" charset="0"/>
                          <a:ea typeface="Cambria Math" panose="02040503050406030204" pitchFamily="18" charset="0"/>
                        </a:rPr>
                        <m:t>=</m:t>
                      </m:r>
                      <m:rad>
                        <m:radPr>
                          <m:degHide m:val="on"/>
                          <m:ctrlPr>
                            <a:rPr kumimoji="1" lang="en-US" altLang="zh-CN" sz="1400" i="1">
                              <a:latin typeface="Cambria Math" panose="02040503050406030204" pitchFamily="18" charset="0"/>
                            </a:rPr>
                          </m:ctrlPr>
                        </m:radPr>
                        <m:deg/>
                        <m:e>
                          <m:r>
                            <a:rPr kumimoji="1" lang="en-US" altLang="zh-CN" sz="1400" b="0" i="1" smtClean="0">
                              <a:latin typeface="Cambria Math" panose="02040503050406030204" pitchFamily="18" charset="0"/>
                            </a:rPr>
                            <m:t>0.3</m:t>
                          </m:r>
                        </m:e>
                      </m:rad>
                      <m:r>
                        <a:rPr kumimoji="1" lang="en-US" altLang="zh-CN" sz="1400" b="0" i="1" smtClean="0">
                          <a:latin typeface="Cambria Math" panose="02040503050406030204" pitchFamily="18" charset="0"/>
                          <a:ea typeface="Cambria Math" panose="02040503050406030204" pitchFamily="18" charset="0"/>
                        </a:rPr>
                        <m:t>×20×</m:t>
                      </m:r>
                      <m:d>
                        <m:dPr>
                          <m:ctrlPr>
                            <a:rPr kumimoji="1" lang="en-US" altLang="zh-CN" sz="1400" b="0" i="1" smtClean="0">
                              <a:latin typeface="Cambria Math" panose="02040503050406030204" pitchFamily="18" charset="0"/>
                              <a:ea typeface="Cambria Math" panose="02040503050406030204" pitchFamily="18" charset="0"/>
                            </a:rPr>
                          </m:ctrlPr>
                        </m:dPr>
                        <m:e>
                          <m:r>
                            <a:rPr kumimoji="1" lang="en-US" altLang="zh-CN" sz="1400" b="0" i="1" smtClean="0">
                              <a:latin typeface="Cambria Math" panose="02040503050406030204" pitchFamily="18" charset="0"/>
                              <a:ea typeface="Cambria Math" panose="02040503050406030204" pitchFamily="18" charset="0"/>
                            </a:rPr>
                            <m:t>−0.44</m:t>
                          </m:r>
                          <m:r>
                            <a:rPr kumimoji="1" lang="en-US" altLang="zh-CN" sz="1400" b="0" i="1" smtClean="0">
                              <a:latin typeface="Cambria Math" panose="02040503050406030204" pitchFamily="18" charset="0"/>
                              <a:ea typeface="Cambria Math" panose="02040503050406030204" pitchFamily="18" charset="0"/>
                            </a:rPr>
                            <m:t>𝜇</m:t>
                          </m:r>
                          <m:r>
                            <a:rPr kumimoji="1" lang="en-US" altLang="zh-CN" sz="1400" b="0" i="1" smtClean="0">
                              <a:latin typeface="Cambria Math" panose="02040503050406030204" pitchFamily="18" charset="0"/>
                              <a:ea typeface="Cambria Math" panose="02040503050406030204" pitchFamily="18" charset="0"/>
                            </a:rPr>
                            <m:t>𝑟𝑎𝑑</m:t>
                          </m:r>
                        </m:e>
                      </m:d>
                      <m:r>
                        <a:rPr kumimoji="1" lang="en-US" altLang="zh-CN" sz="1400" b="0" i="1" smtClean="0">
                          <a:latin typeface="Cambria Math" panose="02040503050406030204" pitchFamily="18" charset="0"/>
                          <a:ea typeface="Cambria Math" panose="02040503050406030204" pitchFamily="18" charset="0"/>
                        </a:rPr>
                        <m:t>=−4.8</m:t>
                      </m:r>
                      <m:r>
                        <a:rPr kumimoji="1" lang="en-US" altLang="zh-CN" sz="1400" b="0" i="1" smtClean="0">
                          <a:latin typeface="Cambria Math" panose="02040503050406030204" pitchFamily="18" charset="0"/>
                          <a:ea typeface="Cambria Math" panose="02040503050406030204" pitchFamily="18" charset="0"/>
                        </a:rPr>
                        <m:t>𝜇</m:t>
                      </m:r>
                      <m:r>
                        <a:rPr kumimoji="1" lang="en-US" altLang="zh-CN" sz="1400" b="0" i="1" smtClean="0">
                          <a:latin typeface="Cambria Math" panose="02040503050406030204" pitchFamily="18" charset="0"/>
                          <a:ea typeface="Cambria Math" panose="02040503050406030204" pitchFamily="18" charset="0"/>
                        </a:rPr>
                        <m:t>𝑚</m:t>
                      </m:r>
                      <m:r>
                        <m:rPr>
                          <m:brk m:alnAt="7"/>
                        </m:rPr>
                        <a:rPr kumimoji="1" lang="en-US" altLang="zh-CN" sz="1400" i="1">
                          <a:latin typeface="Cambria Math" panose="02040503050406030204" pitchFamily="18" charset="0"/>
                          <a:ea typeface="Cambria Math" panose="02040503050406030204" pitchFamily="18" charset="0"/>
                        </a:rPr>
                        <m:t>≈</m:t>
                      </m:r>
                      <m:r>
                        <a:rPr kumimoji="1" lang="en-US" altLang="zh-CN" sz="1400" b="0" i="1" smtClean="0">
                          <a:latin typeface="Cambria Math" panose="02040503050406030204" pitchFamily="18" charset="0"/>
                          <a:ea typeface="Cambria Math" panose="02040503050406030204" pitchFamily="18" charset="0"/>
                        </a:rPr>
                        <m:t>5</m:t>
                      </m:r>
                      <m:r>
                        <a:rPr kumimoji="1" lang="en-US" altLang="zh-CN" sz="1400" i="1">
                          <a:solidFill>
                            <a:schemeClr val="tx2"/>
                          </a:solidFill>
                          <a:latin typeface="Cambria Math" panose="02040503050406030204" pitchFamily="18" charset="0"/>
                          <a:ea typeface="Cambria Math" panose="02040503050406030204" pitchFamily="18" charset="0"/>
                        </a:rPr>
                        <m:t>𝑟𝑒𝑠</m:t>
                      </m:r>
                      <m:r>
                        <a:rPr kumimoji="1" lang="en-US" altLang="zh-CN" sz="1400" i="1">
                          <a:solidFill>
                            <a:schemeClr val="tx2"/>
                          </a:solidFill>
                          <a:latin typeface="Cambria Math" panose="02040503050406030204" pitchFamily="18" charset="0"/>
                          <a:ea typeface="Cambria Math" panose="02040503050406030204" pitchFamily="18" charset="0"/>
                        </a:rPr>
                        <m:t>@100</m:t>
                      </m:r>
                      <m:r>
                        <a:rPr kumimoji="1" lang="en-US" altLang="zh-CN" sz="1400" i="1">
                          <a:solidFill>
                            <a:schemeClr val="tx2"/>
                          </a:solidFill>
                          <a:latin typeface="Cambria Math" panose="02040503050406030204" pitchFamily="18" charset="0"/>
                          <a:ea typeface="Cambria Math" panose="02040503050406030204" pitchFamily="18" charset="0"/>
                        </a:rPr>
                        <m:t>𝐻𝑧</m:t>
                      </m:r>
                    </m:oMath>
                  </a14:m>
                  <a:endParaRPr kumimoji="1" lang="zh-CN" altLang="en-US" sz="1400" dirty="0"/>
                </a:p>
              </p:txBody>
            </p:sp>
          </mc:Choice>
          <mc:Fallback xmlns="">
            <p:sp>
              <p:nvSpPr>
                <p:cNvPr id="45" name="文本框 44">
                  <a:extLst>
                    <a:ext uri="{FF2B5EF4-FFF2-40B4-BE49-F238E27FC236}">
                      <a16:creationId xmlns:a16="http://schemas.microsoft.com/office/drawing/2014/main" id="{8FC99890-FB08-F14B-ABEB-866F49A8F7D3}"/>
                    </a:ext>
                  </a:extLst>
                </p:cNvPr>
                <p:cNvSpPr txBox="1">
                  <a:spLocks noRot="1" noChangeAspect="1" noMove="1" noResize="1" noEditPoints="1" noAdjustHandles="1" noChangeArrowheads="1" noChangeShapeType="1" noTextEdit="1"/>
                </p:cNvSpPr>
                <p:nvPr/>
              </p:nvSpPr>
              <p:spPr>
                <a:xfrm>
                  <a:off x="1365893" y="4722345"/>
                  <a:ext cx="10396928" cy="338554"/>
                </a:xfrm>
                <a:prstGeom prst="rect">
                  <a:avLst/>
                </a:prstGeom>
                <a:blipFill>
                  <a:blip r:embed="rId3"/>
                  <a:stretch>
                    <a:fillRect l="-244" t="-7407" b="-222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00C1C551-4C7C-5C45-A593-3D14561D203F}"/>
                    </a:ext>
                  </a:extLst>
                </p:cNvPr>
                <p:cNvSpPr txBox="1"/>
                <p:nvPr/>
              </p:nvSpPr>
              <p:spPr>
                <a:xfrm>
                  <a:off x="1365893" y="5133023"/>
                  <a:ext cx="10396928" cy="338554"/>
                </a:xfrm>
                <a:prstGeom prst="rect">
                  <a:avLst/>
                </a:prstGeom>
                <a:noFill/>
              </p:spPr>
              <p:txBody>
                <a:bodyPr wrap="square" rtlCol="0">
                  <a:spAutoFit/>
                </a:bodyPr>
                <a:lstStyle/>
                <a:p>
                  <a:pPr marL="285750" indent="-285750">
                    <a:buFont typeface="Wingdings" pitchFamily="2" charset="2"/>
                    <a:buChar char="ü"/>
                  </a:pPr>
                  <a:r>
                    <a:rPr kumimoji="1" lang="en" altLang="zh-CN" sz="1600" dirty="0"/>
                    <a:t>The second</a:t>
                  </a:r>
                  <a14:m>
                    <m:oMath xmlns:m="http://schemas.openxmlformats.org/officeDocument/2006/math">
                      <m:sSub>
                        <m:sSubPr>
                          <m:ctrlPr>
                            <a:rPr kumimoji="1" lang="en" altLang="zh-CN" sz="1600" i="1">
                              <a:latin typeface="Cambria Math" panose="02040503050406030204" pitchFamily="18" charset="0"/>
                            </a:rPr>
                          </m:ctrlPr>
                        </m:sSubPr>
                        <m:e>
                          <m:r>
                            <a:rPr kumimoji="1" lang="en-US" altLang="zh-CN" sz="1600" b="0" i="1" smtClean="0">
                              <a:latin typeface="Cambria Math" panose="02040503050406030204" pitchFamily="18" charset="0"/>
                            </a:rPr>
                            <m:t> </m:t>
                          </m:r>
                          <m:r>
                            <a:rPr kumimoji="1" lang="en" altLang="zh-CN" sz="1600" i="1">
                              <a:latin typeface="Cambria Math" panose="02040503050406030204" pitchFamily="18" charset="0"/>
                              <a:ea typeface="Cambria Math" panose="02040503050406030204" pitchFamily="18" charset="0"/>
                            </a:rPr>
                            <m:t>𝛽</m:t>
                          </m:r>
                        </m:e>
                        <m:sub>
                          <m:r>
                            <a:rPr kumimoji="1" lang="en-US" altLang="zh-CN" sz="1600" b="0" i="1" smtClean="0">
                              <a:latin typeface="Cambria Math" panose="02040503050406030204" pitchFamily="18" charset="0"/>
                              <a:ea typeface="Cambria Math" panose="02040503050406030204" pitchFamily="18" charset="0"/>
                            </a:rPr>
                            <m:t>𝑥</m:t>
                          </m:r>
                          <m:r>
                            <a:rPr kumimoji="1" lang="en-US" altLang="zh-CN" sz="1600" i="1">
                              <a:latin typeface="Cambria Math" panose="02040503050406030204" pitchFamily="18" charset="0"/>
                            </a:rPr>
                            <m:t>𝑚𝑎𝑥</m:t>
                          </m:r>
                        </m:sub>
                      </m:sSub>
                    </m:oMath>
                  </a14:m>
                  <a:r>
                    <a:rPr kumimoji="1" lang="en" altLang="zh-CN" sz="1600" dirty="0"/>
                    <a:t> appears at 144m</a:t>
                  </a:r>
                  <a:r>
                    <a:rPr kumimoji="1" lang="en-US" altLang="zh-CN" sz="1600" b="1" dirty="0">
                      <a:ea typeface="Cambria Math" panose="02040503050406030204" pitchFamily="18" charset="0"/>
                    </a:rPr>
                    <a:t> </a:t>
                  </a:r>
                  <a14:m>
                    <m:oMath xmlns:m="http://schemas.openxmlformats.org/officeDocument/2006/math">
                      <m:r>
                        <a:rPr kumimoji="1" lang="en-US" altLang="zh-CN" sz="1600" b="1" i="1" smtClean="0">
                          <a:latin typeface="Cambria Math" panose="02040503050406030204" pitchFamily="18" charset="0"/>
                          <a:ea typeface="Cambria Math" panose="02040503050406030204" pitchFamily="18" charset="0"/>
                        </a:rPr>
                        <m:t>⇒</m:t>
                      </m:r>
                    </m:oMath>
                  </a14:m>
                  <a:r>
                    <a:rPr kumimoji="1" lang="en-US" altLang="zh-CN" sz="1600" b="1" dirty="0">
                      <a:ea typeface="Cambria Math" panose="02040503050406030204" pitchFamily="18" charset="0"/>
                    </a:rPr>
                    <a:t> </a:t>
                  </a:r>
                  <a14:m>
                    <m:oMath xmlns:m="http://schemas.openxmlformats.org/officeDocument/2006/math">
                      <m:sSub>
                        <m:sSubPr>
                          <m:ctrlPr>
                            <a:rPr kumimoji="1" lang="en-US" altLang="zh-CN" sz="1400" i="1">
                              <a:latin typeface="Cambria Math" panose="02040503050406030204" pitchFamily="18" charset="0"/>
                              <a:ea typeface="Cambria Math" panose="02040503050406030204" pitchFamily="18" charset="0"/>
                            </a:rPr>
                          </m:ctrlPr>
                        </m:sSubPr>
                        <m:e>
                          <m:r>
                            <a:rPr kumimoji="1" lang="en-US" altLang="zh-CN" sz="1400" b="0" i="1">
                              <a:latin typeface="Cambria Math" panose="02040503050406030204" pitchFamily="18" charset="0"/>
                              <a:ea typeface="Cambria Math" panose="02040503050406030204" pitchFamily="18" charset="0"/>
                            </a:rPr>
                            <m:t>∆</m:t>
                          </m:r>
                          <m:r>
                            <a:rPr kumimoji="1" lang="en-US" altLang="zh-CN" sz="1400" b="0" i="1" smtClean="0">
                              <a:latin typeface="Cambria Math" panose="02040503050406030204" pitchFamily="18" charset="0"/>
                              <a:ea typeface="Cambria Math" panose="02040503050406030204" pitchFamily="18" charset="0"/>
                            </a:rPr>
                            <m:t>𝑥</m:t>
                          </m:r>
                        </m:e>
                        <m:sub>
                          <m:r>
                            <a:rPr kumimoji="1" lang="en-US" altLang="zh-CN" sz="1400" b="0" i="1">
                              <a:latin typeface="Cambria Math" panose="02040503050406030204" pitchFamily="18" charset="0"/>
                              <a:ea typeface="Cambria Math" panose="02040503050406030204" pitchFamily="18" charset="0"/>
                            </a:rPr>
                            <m:t>𝐵𝑃𝑀</m:t>
                          </m:r>
                        </m:sub>
                      </m:sSub>
                      <m:r>
                        <a:rPr kumimoji="1" lang="en-US" altLang="zh-CN" sz="1400" b="0" i="1">
                          <a:latin typeface="Cambria Math" panose="02040503050406030204" pitchFamily="18" charset="0"/>
                          <a:ea typeface="Cambria Math" panose="02040503050406030204" pitchFamily="18" charset="0"/>
                        </a:rPr>
                        <m:t>=</m:t>
                      </m:r>
                      <m:rad>
                        <m:radPr>
                          <m:degHide m:val="on"/>
                          <m:ctrlPr>
                            <a:rPr kumimoji="1" lang="en-US" altLang="zh-CN" sz="1400" i="1">
                              <a:latin typeface="Cambria Math" panose="02040503050406030204" pitchFamily="18" charset="0"/>
                            </a:rPr>
                          </m:ctrlPr>
                        </m:radPr>
                        <m:deg/>
                        <m:e>
                          <m:r>
                            <a:rPr kumimoji="1" lang="en-US" altLang="zh-CN" sz="1400" b="0" i="1" smtClean="0">
                              <a:latin typeface="Cambria Math" panose="02040503050406030204" pitchFamily="18" charset="0"/>
                            </a:rPr>
                            <m:t>0.3</m:t>
                          </m:r>
                        </m:e>
                      </m:rad>
                      <m:r>
                        <a:rPr kumimoji="1" lang="en-US" altLang="zh-CN" sz="1400" b="0" i="1" smtClean="0">
                          <a:latin typeface="Cambria Math" panose="02040503050406030204" pitchFamily="18" charset="0"/>
                          <a:ea typeface="Cambria Math" panose="02040503050406030204" pitchFamily="18" charset="0"/>
                        </a:rPr>
                        <m:t>×14×</m:t>
                      </m:r>
                      <m:d>
                        <m:dPr>
                          <m:ctrlPr>
                            <a:rPr kumimoji="1" lang="en-US" altLang="zh-CN" sz="1400" b="0" i="1" smtClean="0">
                              <a:latin typeface="Cambria Math" panose="02040503050406030204" pitchFamily="18" charset="0"/>
                              <a:ea typeface="Cambria Math" panose="02040503050406030204" pitchFamily="18" charset="0"/>
                            </a:rPr>
                          </m:ctrlPr>
                        </m:dPr>
                        <m:e>
                          <m:r>
                            <a:rPr kumimoji="1" lang="en-US" altLang="zh-CN" sz="1400" b="0" i="1" smtClean="0">
                              <a:latin typeface="Cambria Math" panose="02040503050406030204" pitchFamily="18" charset="0"/>
                              <a:ea typeface="Cambria Math" panose="02040503050406030204" pitchFamily="18" charset="0"/>
                            </a:rPr>
                            <m:t>−0.44</m:t>
                          </m:r>
                          <m:r>
                            <a:rPr kumimoji="1" lang="en-US" altLang="zh-CN" sz="1400" b="0" i="1" smtClean="0">
                              <a:latin typeface="Cambria Math" panose="02040503050406030204" pitchFamily="18" charset="0"/>
                              <a:ea typeface="Cambria Math" panose="02040503050406030204" pitchFamily="18" charset="0"/>
                            </a:rPr>
                            <m:t>𝜇</m:t>
                          </m:r>
                          <m:r>
                            <a:rPr kumimoji="1" lang="en-US" altLang="zh-CN" sz="1400" b="0" i="1" smtClean="0">
                              <a:latin typeface="Cambria Math" panose="02040503050406030204" pitchFamily="18" charset="0"/>
                              <a:ea typeface="Cambria Math" panose="02040503050406030204" pitchFamily="18" charset="0"/>
                            </a:rPr>
                            <m:t>𝑟𝑎𝑑</m:t>
                          </m:r>
                        </m:e>
                      </m:d>
                      <m:r>
                        <a:rPr kumimoji="1" lang="en-US" altLang="zh-CN" sz="1400" b="0" i="1" smtClean="0">
                          <a:latin typeface="Cambria Math" panose="02040503050406030204" pitchFamily="18" charset="0"/>
                          <a:ea typeface="Cambria Math" panose="02040503050406030204" pitchFamily="18" charset="0"/>
                        </a:rPr>
                        <m:t>=−3.4</m:t>
                      </m:r>
                      <m:r>
                        <a:rPr kumimoji="1" lang="en-US" altLang="zh-CN" sz="1400" b="0" i="1" smtClean="0">
                          <a:latin typeface="Cambria Math" panose="02040503050406030204" pitchFamily="18" charset="0"/>
                          <a:ea typeface="Cambria Math" panose="02040503050406030204" pitchFamily="18" charset="0"/>
                        </a:rPr>
                        <m:t>𝜇</m:t>
                      </m:r>
                      <m:r>
                        <a:rPr kumimoji="1" lang="en-US" altLang="zh-CN" sz="1400" b="0" i="1" smtClean="0">
                          <a:latin typeface="Cambria Math" panose="02040503050406030204" pitchFamily="18" charset="0"/>
                          <a:ea typeface="Cambria Math" panose="02040503050406030204" pitchFamily="18" charset="0"/>
                        </a:rPr>
                        <m:t>𝑚</m:t>
                      </m:r>
                      <m:r>
                        <m:rPr>
                          <m:brk m:alnAt="7"/>
                        </m:rPr>
                        <a:rPr kumimoji="1" lang="en-US" altLang="zh-CN" sz="1400" i="1">
                          <a:latin typeface="Cambria Math" panose="02040503050406030204" pitchFamily="18" charset="0"/>
                          <a:ea typeface="Cambria Math" panose="02040503050406030204" pitchFamily="18" charset="0"/>
                        </a:rPr>
                        <m:t>≈</m:t>
                      </m:r>
                      <m:r>
                        <a:rPr kumimoji="1" lang="en-US" altLang="zh-CN" sz="1400" b="0" i="1" smtClean="0">
                          <a:solidFill>
                            <a:schemeClr val="tx2"/>
                          </a:solidFill>
                          <a:latin typeface="Cambria Math" panose="02040503050406030204" pitchFamily="18" charset="0"/>
                          <a:ea typeface="Cambria Math" panose="02040503050406030204" pitchFamily="18" charset="0"/>
                        </a:rPr>
                        <m:t>3.5</m:t>
                      </m:r>
                      <m:r>
                        <a:rPr kumimoji="1" lang="en-US" altLang="zh-CN" sz="1400" i="1">
                          <a:solidFill>
                            <a:schemeClr val="tx2"/>
                          </a:solidFill>
                          <a:latin typeface="Cambria Math" panose="02040503050406030204" pitchFamily="18" charset="0"/>
                          <a:ea typeface="Cambria Math" panose="02040503050406030204" pitchFamily="18" charset="0"/>
                        </a:rPr>
                        <m:t>𝑟𝑒𝑠</m:t>
                      </m:r>
                      <m:r>
                        <a:rPr kumimoji="1" lang="en-US" altLang="zh-CN" sz="1400" i="1">
                          <a:solidFill>
                            <a:schemeClr val="tx2"/>
                          </a:solidFill>
                          <a:latin typeface="Cambria Math" panose="02040503050406030204" pitchFamily="18" charset="0"/>
                          <a:ea typeface="Cambria Math" panose="02040503050406030204" pitchFamily="18" charset="0"/>
                        </a:rPr>
                        <m:t>@100</m:t>
                      </m:r>
                      <m:r>
                        <a:rPr kumimoji="1" lang="en-US" altLang="zh-CN" sz="1400" i="1">
                          <a:solidFill>
                            <a:schemeClr val="tx2"/>
                          </a:solidFill>
                          <a:latin typeface="Cambria Math" panose="02040503050406030204" pitchFamily="18" charset="0"/>
                          <a:ea typeface="Cambria Math" panose="02040503050406030204" pitchFamily="18" charset="0"/>
                        </a:rPr>
                        <m:t>𝐻𝑧</m:t>
                      </m:r>
                    </m:oMath>
                  </a14:m>
                  <a:endParaRPr kumimoji="1" lang="zh-CN" altLang="en-US" sz="1400" dirty="0"/>
                </a:p>
              </p:txBody>
            </p:sp>
          </mc:Choice>
          <mc:Fallback xmlns="">
            <p:sp>
              <p:nvSpPr>
                <p:cNvPr id="47" name="文本框 46">
                  <a:extLst>
                    <a:ext uri="{FF2B5EF4-FFF2-40B4-BE49-F238E27FC236}">
                      <a16:creationId xmlns:a16="http://schemas.microsoft.com/office/drawing/2014/main" id="{00C1C551-4C7C-5C45-A593-3D14561D203F}"/>
                    </a:ext>
                  </a:extLst>
                </p:cNvPr>
                <p:cNvSpPr txBox="1">
                  <a:spLocks noRot="1" noChangeAspect="1" noMove="1" noResize="1" noEditPoints="1" noAdjustHandles="1" noChangeArrowheads="1" noChangeShapeType="1" noTextEdit="1"/>
                </p:cNvSpPr>
                <p:nvPr/>
              </p:nvSpPr>
              <p:spPr>
                <a:xfrm>
                  <a:off x="1365893" y="5133023"/>
                  <a:ext cx="10396928" cy="338554"/>
                </a:xfrm>
                <a:prstGeom prst="rect">
                  <a:avLst/>
                </a:prstGeom>
                <a:blipFill>
                  <a:blip r:embed="rId4"/>
                  <a:stretch>
                    <a:fillRect l="-244" t="-7143" b="-17857"/>
                  </a:stretch>
                </a:blipFill>
              </p:spPr>
              <p:txBody>
                <a:bodyPr/>
                <a:lstStyle/>
                <a:p>
                  <a:r>
                    <a:rPr lang="zh-CN" altLang="en-US">
                      <a:noFill/>
                    </a:rPr>
                    <a:t> </a:t>
                  </a:r>
                </a:p>
              </p:txBody>
            </p:sp>
          </mc:Fallback>
        </mc:AlternateContent>
      </p:grpSp>
      <p:grpSp>
        <p:nvGrpSpPr>
          <p:cNvPr id="53" name="组合 52">
            <a:extLst>
              <a:ext uri="{FF2B5EF4-FFF2-40B4-BE49-F238E27FC236}">
                <a16:creationId xmlns:a16="http://schemas.microsoft.com/office/drawing/2014/main" id="{6E202467-B7FB-414F-A650-A48F5CAD6703}"/>
              </a:ext>
            </a:extLst>
          </p:cNvPr>
          <p:cNvGrpSpPr/>
          <p:nvPr/>
        </p:nvGrpSpPr>
        <p:grpSpPr>
          <a:xfrm>
            <a:off x="838200" y="3564354"/>
            <a:ext cx="10083452" cy="1133449"/>
            <a:chOff x="876590" y="3878340"/>
            <a:chExt cx="10083452" cy="1133449"/>
          </a:xfrm>
        </p:grpSpPr>
        <p:sp>
          <p:nvSpPr>
            <p:cNvPr id="49" name="文本框 48">
              <a:extLst>
                <a:ext uri="{FF2B5EF4-FFF2-40B4-BE49-F238E27FC236}">
                  <a16:creationId xmlns:a16="http://schemas.microsoft.com/office/drawing/2014/main" id="{21C32BA1-F040-E947-A34B-90ECD97C1F7D}"/>
                </a:ext>
              </a:extLst>
            </p:cNvPr>
            <p:cNvSpPr txBox="1"/>
            <p:nvPr/>
          </p:nvSpPr>
          <p:spPr>
            <a:xfrm>
              <a:off x="876590" y="3878340"/>
              <a:ext cx="10083452" cy="369332"/>
            </a:xfrm>
            <a:prstGeom prst="rect">
              <a:avLst/>
            </a:prstGeom>
            <a:noFill/>
          </p:spPr>
          <p:txBody>
            <a:bodyPr wrap="square" rtlCol="0">
              <a:spAutoFit/>
            </a:bodyPr>
            <a:lstStyle/>
            <a:p>
              <a:pPr marL="285750" indent="-285750">
                <a:buFont typeface="Arial" panose="020B0604020202020204" pitchFamily="34" charset="0"/>
                <a:buChar char="•"/>
              </a:pPr>
              <a:r>
                <a:rPr kumimoji="1" lang="en" altLang="zh-CN" b="1" dirty="0">
                  <a:solidFill>
                    <a:schemeClr val="tx2"/>
                  </a:solidFill>
                </a:rPr>
                <a:t>The BPM closest to the IP for measuring the electron orbit is at 0.885m and for positron is at 0.915m. </a:t>
              </a:r>
              <a:endParaRPr kumimoji="1" lang="zh-CN" altLang="en-US" b="1" dirty="0">
                <a:solidFill>
                  <a:schemeClr val="tx2"/>
                </a:solidFill>
              </a:endParaRPr>
            </a:p>
          </p:txBody>
        </p: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0476CFC9-CC7A-6942-A091-E9351382FE1E}"/>
                    </a:ext>
                  </a:extLst>
                </p:cNvPr>
                <p:cNvSpPr txBox="1"/>
                <p:nvPr/>
              </p:nvSpPr>
              <p:spPr>
                <a:xfrm>
                  <a:off x="1449593" y="4282935"/>
                  <a:ext cx="9147426" cy="7288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400" i="1" smtClean="0">
                                <a:latin typeface="Cambria Math" panose="02040503050406030204" pitchFamily="18" charset="0"/>
                                <a:ea typeface="Cambria Math" panose="02040503050406030204" pitchFamily="18" charset="0"/>
                              </a:rPr>
                            </m:ctrlPr>
                          </m:sSubPr>
                          <m:e>
                            <m:r>
                              <a:rPr kumimoji="1" lang="en-US" altLang="zh-CN" sz="1400" i="1">
                                <a:latin typeface="Cambria Math" panose="02040503050406030204" pitchFamily="18" charset="0"/>
                                <a:ea typeface="Cambria Math" panose="02040503050406030204" pitchFamily="18" charset="0"/>
                              </a:rPr>
                              <m:t>∆</m:t>
                            </m:r>
                            <m:r>
                              <a:rPr kumimoji="1" lang="en-US" altLang="zh-CN" sz="1400" b="0" i="1" smtClean="0">
                                <a:latin typeface="Cambria Math" panose="02040503050406030204" pitchFamily="18" charset="0"/>
                                <a:ea typeface="Cambria Math" panose="02040503050406030204" pitchFamily="18" charset="0"/>
                              </a:rPr>
                              <m:t>𝑥</m:t>
                            </m:r>
                          </m:e>
                          <m:sub>
                            <m:r>
                              <a:rPr kumimoji="1" lang="en-US" altLang="zh-CN" sz="1400" i="1">
                                <a:latin typeface="Cambria Math" panose="02040503050406030204" pitchFamily="18" charset="0"/>
                                <a:ea typeface="Cambria Math" panose="02040503050406030204" pitchFamily="18" charset="0"/>
                              </a:rPr>
                              <m:t>𝐵𝑃𝑀</m:t>
                            </m:r>
                          </m:sub>
                        </m:sSub>
                        <m:r>
                          <a:rPr kumimoji="1" lang="en-US" altLang="zh-CN" sz="1400" i="1">
                            <a:latin typeface="Cambria Math" panose="02040503050406030204" pitchFamily="18" charset="0"/>
                            <a:ea typeface="Cambria Math" panose="02040503050406030204" pitchFamily="18" charset="0"/>
                          </a:rPr>
                          <m:t>=</m:t>
                        </m:r>
                        <m:rad>
                          <m:radPr>
                            <m:degHide m:val="on"/>
                            <m:ctrlPr>
                              <a:rPr kumimoji="1" lang="en-US" altLang="zh-CN" sz="1400" i="1">
                                <a:latin typeface="Cambria Math" panose="02040503050406030204" pitchFamily="18" charset="0"/>
                              </a:rPr>
                            </m:ctrlPr>
                          </m:radPr>
                          <m:deg/>
                          <m:e>
                            <m:sSup>
                              <m:sSupPr>
                                <m:ctrlPr>
                                  <a:rPr kumimoji="1" lang="en-US" altLang="zh-CN" sz="1400" i="1">
                                    <a:latin typeface="Cambria Math" panose="02040503050406030204" pitchFamily="18" charset="0"/>
                                  </a:rPr>
                                </m:ctrlPr>
                              </m:sSupPr>
                              <m:e>
                                <m:r>
                                  <a:rPr kumimoji="1" lang="en-US" altLang="zh-CN" sz="1400" i="1">
                                    <a:latin typeface="Cambria Math" panose="02040503050406030204" pitchFamily="18" charset="0"/>
                                    <a:ea typeface="Cambria Math" panose="02040503050406030204" pitchFamily="18" charset="0"/>
                                  </a:rPr>
                                  <m:t>𝛽</m:t>
                                </m:r>
                              </m:e>
                              <m:sup>
                                <m:r>
                                  <a:rPr kumimoji="1" lang="en-US" altLang="zh-CN" sz="1400" i="1">
                                    <a:latin typeface="Cambria Math" panose="02040503050406030204" pitchFamily="18" charset="0"/>
                                  </a:rPr>
                                  <m:t>∗</m:t>
                                </m:r>
                              </m:sup>
                            </m:sSup>
                            <m:sSub>
                              <m:sSubPr>
                                <m:ctrlPr>
                                  <a:rPr kumimoji="1" lang="en-US" altLang="zh-CN" sz="1400" i="1">
                                    <a:latin typeface="Cambria Math" panose="02040503050406030204" pitchFamily="18" charset="0"/>
                                  </a:rPr>
                                </m:ctrlPr>
                              </m:sSubPr>
                              <m:e>
                                <m:r>
                                  <a:rPr kumimoji="1" lang="en-US" altLang="zh-CN" sz="1400" i="1">
                                    <a:latin typeface="Cambria Math" panose="02040503050406030204" pitchFamily="18" charset="0"/>
                                    <a:ea typeface="Cambria Math" panose="02040503050406030204" pitchFamily="18" charset="0"/>
                                  </a:rPr>
                                  <m:t>𝛽</m:t>
                                </m:r>
                              </m:e>
                              <m:sub>
                                <m:r>
                                  <a:rPr kumimoji="1" lang="en-US" altLang="zh-CN" sz="1400" i="1">
                                    <a:latin typeface="Cambria Math" panose="02040503050406030204" pitchFamily="18" charset="0"/>
                                    <a:ea typeface="Cambria Math" panose="02040503050406030204" pitchFamily="18" charset="0"/>
                                  </a:rPr>
                                  <m:t>𝐵𝑃𝑀</m:t>
                                </m:r>
                              </m:sub>
                            </m:sSub>
                          </m:e>
                        </m:rad>
                        <m:r>
                          <a:rPr kumimoji="1" lang="en-US" altLang="zh-CN" sz="1400" i="1">
                            <a:latin typeface="Cambria Math" panose="02040503050406030204" pitchFamily="18" charset="0"/>
                            <a:ea typeface="Cambria Math" panose="02040503050406030204" pitchFamily="18" charset="0"/>
                          </a:rPr>
                          <m:t>∆</m:t>
                        </m:r>
                        <m:sSup>
                          <m:sSupPr>
                            <m:ctrlPr>
                              <a:rPr kumimoji="1" lang="en-US" altLang="zh-CN" sz="1400" i="1">
                                <a:latin typeface="Cambria Math" panose="02040503050406030204" pitchFamily="18" charset="0"/>
                                <a:ea typeface="Cambria Math" panose="02040503050406030204" pitchFamily="18" charset="0"/>
                              </a:rPr>
                            </m:ctrlPr>
                          </m:sSupPr>
                          <m:e>
                            <m:r>
                              <a:rPr kumimoji="1" lang="en-US" altLang="zh-CN" sz="1400" b="0" i="1" smtClean="0">
                                <a:latin typeface="Cambria Math" panose="02040503050406030204" pitchFamily="18" charset="0"/>
                                <a:ea typeface="Cambria Math" panose="02040503050406030204" pitchFamily="18" charset="0"/>
                              </a:rPr>
                              <m:t>𝑥</m:t>
                            </m:r>
                          </m:e>
                          <m:sup>
                            <m:r>
                              <a:rPr kumimoji="1" lang="en-US" altLang="zh-CN" sz="1400" i="1">
                                <a:latin typeface="Cambria Math" panose="02040503050406030204" pitchFamily="18" charset="0"/>
                                <a:ea typeface="Cambria Math" panose="02040503050406030204" pitchFamily="18" charset="0"/>
                              </a:rPr>
                              <m:t>′</m:t>
                            </m:r>
                          </m:sup>
                        </m:sSup>
                        <m:r>
                          <a:rPr kumimoji="1" lang="en-US" altLang="zh-CN" sz="1400" b="0" i="1" smtClean="0">
                            <a:latin typeface="Cambria Math" panose="02040503050406030204" pitchFamily="18" charset="0"/>
                            <a:ea typeface="Cambria Math" panose="02040503050406030204" pitchFamily="18" charset="0"/>
                          </a:rPr>
                          <m:t>=</m:t>
                        </m:r>
                        <m:rad>
                          <m:radPr>
                            <m:degHide m:val="on"/>
                            <m:ctrlPr>
                              <a:rPr kumimoji="1" lang="en-US" altLang="zh-CN" sz="1400" i="1">
                                <a:latin typeface="Cambria Math" panose="02040503050406030204" pitchFamily="18" charset="0"/>
                              </a:rPr>
                            </m:ctrlPr>
                          </m:radPr>
                          <m:deg/>
                          <m:e>
                            <m:sSup>
                              <m:sSupPr>
                                <m:ctrlPr>
                                  <a:rPr kumimoji="1" lang="en-US" altLang="zh-CN" sz="1400" i="1" smtClean="0">
                                    <a:latin typeface="Cambria Math" panose="02040503050406030204" pitchFamily="18" charset="0"/>
                                  </a:rPr>
                                </m:ctrlPr>
                              </m:sSupPr>
                              <m:e>
                                <m:r>
                                  <a:rPr kumimoji="1" lang="en-US" altLang="zh-CN" sz="1400" i="1">
                                    <a:latin typeface="Cambria Math" panose="02040503050406030204" pitchFamily="18" charset="0"/>
                                    <a:ea typeface="Cambria Math" panose="02040503050406030204" pitchFamily="18" charset="0"/>
                                  </a:rPr>
                                  <m:t>𝛽</m:t>
                                </m:r>
                              </m:e>
                              <m:sup>
                                <m:r>
                                  <a:rPr kumimoji="1" lang="en-US" altLang="zh-CN" sz="1400" i="1" smtClean="0">
                                    <a:latin typeface="Cambria Math" panose="02040503050406030204" pitchFamily="18" charset="0"/>
                                  </a:rPr>
                                  <m:t>∗</m:t>
                                </m:r>
                              </m:sup>
                            </m:sSup>
                            <m:d>
                              <m:dPr>
                                <m:ctrlPr>
                                  <a:rPr kumimoji="1" lang="en-US" altLang="zh-CN" sz="1400" b="0" i="1" smtClean="0">
                                    <a:latin typeface="Cambria Math" panose="02040503050406030204" pitchFamily="18" charset="0"/>
                                  </a:rPr>
                                </m:ctrlPr>
                              </m:dPr>
                              <m:e>
                                <m:sSup>
                                  <m:sSupPr>
                                    <m:ctrlPr>
                                      <a:rPr kumimoji="1" lang="en-US" altLang="zh-CN" sz="1400" i="1">
                                        <a:latin typeface="Cambria Math" panose="02040503050406030204" pitchFamily="18" charset="0"/>
                                      </a:rPr>
                                    </m:ctrlPr>
                                  </m:sSupPr>
                                  <m:e>
                                    <m:r>
                                      <a:rPr kumimoji="1" lang="en-US" altLang="zh-CN" sz="1400" i="1">
                                        <a:latin typeface="Cambria Math" panose="02040503050406030204" pitchFamily="18" charset="0"/>
                                        <a:ea typeface="Cambria Math" panose="02040503050406030204" pitchFamily="18" charset="0"/>
                                      </a:rPr>
                                      <m:t>𝛽</m:t>
                                    </m:r>
                                  </m:e>
                                  <m:sup>
                                    <m:r>
                                      <a:rPr kumimoji="1" lang="en-US" altLang="zh-CN" sz="1400" i="1">
                                        <a:latin typeface="Cambria Math" panose="02040503050406030204" pitchFamily="18" charset="0"/>
                                      </a:rPr>
                                      <m:t>∗</m:t>
                                    </m:r>
                                  </m:sup>
                                </m:sSup>
                                <m:r>
                                  <a:rPr kumimoji="1" lang="en-US" altLang="zh-CN" sz="1400" b="0" i="1" smtClean="0">
                                    <a:latin typeface="Cambria Math" panose="02040503050406030204" pitchFamily="18" charset="0"/>
                                  </a:rPr>
                                  <m:t>+</m:t>
                                </m:r>
                                <m:f>
                                  <m:fPr>
                                    <m:ctrlPr>
                                      <a:rPr kumimoji="1" lang="en-US" altLang="zh-CN" sz="1400" b="0" i="1" smtClean="0">
                                        <a:latin typeface="Cambria Math" panose="02040503050406030204" pitchFamily="18" charset="0"/>
                                      </a:rPr>
                                    </m:ctrlPr>
                                  </m:fPr>
                                  <m:num>
                                    <m:sSup>
                                      <m:sSupPr>
                                        <m:ctrlPr>
                                          <a:rPr kumimoji="1" lang="en-US" altLang="zh-CN" sz="1400" b="0" i="1" smtClean="0">
                                            <a:latin typeface="Cambria Math" panose="02040503050406030204" pitchFamily="18" charset="0"/>
                                          </a:rPr>
                                        </m:ctrlPr>
                                      </m:sSupPr>
                                      <m:e>
                                        <m:r>
                                          <a:rPr kumimoji="1" lang="en-US" altLang="zh-CN" sz="1400" b="0" i="1" smtClean="0">
                                            <a:latin typeface="Cambria Math" panose="02040503050406030204" pitchFamily="18" charset="0"/>
                                          </a:rPr>
                                          <m:t>𝑠</m:t>
                                        </m:r>
                                      </m:e>
                                      <m:sup>
                                        <m:r>
                                          <a:rPr kumimoji="1" lang="en-US" altLang="zh-CN" sz="1400" b="0" i="1" smtClean="0">
                                            <a:latin typeface="Cambria Math" panose="02040503050406030204" pitchFamily="18" charset="0"/>
                                          </a:rPr>
                                          <m:t>2</m:t>
                                        </m:r>
                                      </m:sup>
                                    </m:sSup>
                                  </m:num>
                                  <m:den>
                                    <m:sSup>
                                      <m:sSupPr>
                                        <m:ctrlPr>
                                          <a:rPr kumimoji="1" lang="en-US" altLang="zh-CN" sz="1400" i="1">
                                            <a:latin typeface="Cambria Math" panose="02040503050406030204" pitchFamily="18" charset="0"/>
                                          </a:rPr>
                                        </m:ctrlPr>
                                      </m:sSupPr>
                                      <m:e>
                                        <m:r>
                                          <a:rPr kumimoji="1" lang="en-US" altLang="zh-CN" sz="1400" i="1">
                                            <a:latin typeface="Cambria Math" panose="02040503050406030204" pitchFamily="18" charset="0"/>
                                            <a:ea typeface="Cambria Math" panose="02040503050406030204" pitchFamily="18" charset="0"/>
                                          </a:rPr>
                                          <m:t>𝛽</m:t>
                                        </m:r>
                                      </m:e>
                                      <m:sup>
                                        <m:r>
                                          <a:rPr kumimoji="1" lang="en-US" altLang="zh-CN" sz="1400" i="1">
                                            <a:latin typeface="Cambria Math" panose="02040503050406030204" pitchFamily="18" charset="0"/>
                                          </a:rPr>
                                          <m:t>∗</m:t>
                                        </m:r>
                                      </m:sup>
                                    </m:sSup>
                                  </m:den>
                                </m:f>
                              </m:e>
                            </m:d>
                          </m:e>
                        </m:rad>
                        <m:r>
                          <a:rPr kumimoji="1" lang="en-US" altLang="zh-CN" sz="1400" i="1">
                            <a:latin typeface="Cambria Math" panose="02040503050406030204" pitchFamily="18" charset="0"/>
                            <a:ea typeface="Cambria Math" panose="02040503050406030204" pitchFamily="18" charset="0"/>
                          </a:rPr>
                          <m:t>∆</m:t>
                        </m:r>
                        <m:sSup>
                          <m:sSupPr>
                            <m:ctrlPr>
                              <a:rPr kumimoji="1" lang="en-US" altLang="zh-CN" sz="1400" i="1">
                                <a:latin typeface="Cambria Math" panose="02040503050406030204" pitchFamily="18" charset="0"/>
                                <a:ea typeface="Cambria Math" panose="02040503050406030204" pitchFamily="18" charset="0"/>
                              </a:rPr>
                            </m:ctrlPr>
                          </m:sSupPr>
                          <m:e>
                            <m:r>
                              <a:rPr kumimoji="1" lang="en-US" altLang="zh-CN" sz="1400" b="0" i="1" smtClean="0">
                                <a:latin typeface="Cambria Math" panose="02040503050406030204" pitchFamily="18" charset="0"/>
                                <a:ea typeface="Cambria Math" panose="02040503050406030204" pitchFamily="18" charset="0"/>
                              </a:rPr>
                              <m:t>𝑥</m:t>
                            </m:r>
                          </m:e>
                          <m:sup>
                            <m:r>
                              <a:rPr kumimoji="1" lang="en-US" altLang="zh-CN" sz="1400" i="1">
                                <a:latin typeface="Cambria Math" panose="02040503050406030204" pitchFamily="18" charset="0"/>
                                <a:ea typeface="Cambria Math" panose="02040503050406030204" pitchFamily="18" charset="0"/>
                              </a:rPr>
                              <m:t>′</m:t>
                            </m:r>
                          </m:sup>
                        </m:sSup>
                        <m:r>
                          <a:rPr kumimoji="1" lang="en-US" altLang="zh-CN" sz="1400" i="1" smtClean="0">
                            <a:latin typeface="Cambria Math" panose="02040503050406030204" pitchFamily="18" charset="0"/>
                            <a:ea typeface="Cambria Math" panose="02040503050406030204" pitchFamily="18" charset="0"/>
                          </a:rPr>
                          <m:t>≈</m:t>
                        </m:r>
                        <m:r>
                          <a:rPr kumimoji="1" lang="en-US" altLang="zh-CN" sz="1400" b="0" i="1" smtClean="0">
                            <a:latin typeface="Cambria Math" panose="02040503050406030204" pitchFamily="18" charset="0"/>
                            <a:ea typeface="Cambria Math" panose="02040503050406030204" pitchFamily="18" charset="0"/>
                          </a:rPr>
                          <m:t>𝑠</m:t>
                        </m:r>
                        <m:r>
                          <a:rPr kumimoji="1" lang="en-US" altLang="zh-CN" sz="1400" b="0" i="1" smtClean="0">
                            <a:latin typeface="Cambria Math" panose="02040503050406030204" pitchFamily="18" charset="0"/>
                            <a:ea typeface="Cambria Math" panose="02040503050406030204" pitchFamily="18" charset="0"/>
                          </a:rPr>
                          <m:t>∗∆</m:t>
                        </m:r>
                        <m:sSup>
                          <m:sSupPr>
                            <m:ctrlPr>
                              <a:rPr kumimoji="1" lang="en-US" altLang="zh-CN" sz="1400" i="1">
                                <a:latin typeface="Cambria Math" panose="02040503050406030204" pitchFamily="18" charset="0"/>
                                <a:ea typeface="Cambria Math" panose="02040503050406030204" pitchFamily="18" charset="0"/>
                              </a:rPr>
                            </m:ctrlPr>
                          </m:sSupPr>
                          <m:e>
                            <m:r>
                              <a:rPr kumimoji="1" lang="en-US" altLang="zh-CN" sz="1400" b="0" i="1" smtClean="0">
                                <a:latin typeface="Cambria Math" panose="02040503050406030204" pitchFamily="18" charset="0"/>
                                <a:ea typeface="Cambria Math" panose="02040503050406030204" pitchFamily="18" charset="0"/>
                              </a:rPr>
                              <m:t>𝑥</m:t>
                            </m:r>
                          </m:e>
                          <m:sup>
                            <m:r>
                              <a:rPr kumimoji="1" lang="en-US" altLang="zh-CN" sz="1400" i="1">
                                <a:latin typeface="Cambria Math" panose="02040503050406030204" pitchFamily="18" charset="0"/>
                                <a:ea typeface="Cambria Math" panose="02040503050406030204" pitchFamily="18" charset="0"/>
                              </a:rPr>
                              <m:t>′</m:t>
                            </m:r>
                          </m:sup>
                        </m:sSup>
                        <m:r>
                          <a:rPr kumimoji="1" lang="en-US" altLang="zh-CN" sz="1400" b="0" i="1" smtClean="0">
                            <a:latin typeface="Cambria Math" panose="02040503050406030204" pitchFamily="18" charset="0"/>
                            <a:ea typeface="Cambria Math" panose="02040503050406030204" pitchFamily="18" charset="0"/>
                          </a:rPr>
                          <m:t>=</m:t>
                        </m:r>
                        <m:d>
                          <m:dPr>
                            <m:begChr m:val="{"/>
                            <m:endChr m:val=""/>
                            <m:ctrlPr>
                              <a:rPr kumimoji="1" lang="en-US" altLang="zh-CN" sz="1400" b="0" i="1" smtClean="0">
                                <a:latin typeface="Cambria Math" panose="02040503050406030204" pitchFamily="18" charset="0"/>
                                <a:ea typeface="Cambria Math" panose="02040503050406030204" pitchFamily="18" charset="0"/>
                              </a:rPr>
                            </m:ctrlPr>
                          </m:dPr>
                          <m:e>
                            <m:m>
                              <m:mPr>
                                <m:mcs>
                                  <m:mc>
                                    <m:mcPr>
                                      <m:count m:val="1"/>
                                      <m:mcJc m:val="center"/>
                                    </m:mcPr>
                                  </m:mc>
                                </m:mcs>
                                <m:ctrlPr>
                                  <a:rPr kumimoji="1" lang="en-US" altLang="zh-CN" sz="1400" b="0" i="1" smtClean="0">
                                    <a:latin typeface="Cambria Math" panose="02040503050406030204" pitchFamily="18" charset="0"/>
                                    <a:ea typeface="Cambria Math" panose="02040503050406030204" pitchFamily="18" charset="0"/>
                                  </a:rPr>
                                </m:ctrlPr>
                              </m:mPr>
                              <m:mr>
                                <m:e>
                                  <m:r>
                                    <m:rPr>
                                      <m:brk m:alnAt="7"/>
                                    </m:rPr>
                                    <a:rPr kumimoji="1" lang="en-US" altLang="zh-CN" sz="1400" b="0" i="1" smtClean="0">
                                      <a:latin typeface="Cambria Math" panose="02040503050406030204" pitchFamily="18" charset="0"/>
                                      <a:ea typeface="Cambria Math" panose="02040503050406030204" pitchFamily="18" charset="0"/>
                                    </a:rPr>
                                    <m:t>0</m:t>
                                  </m:r>
                                  <m:r>
                                    <a:rPr kumimoji="1" lang="en-US" altLang="zh-CN" sz="1400" b="0" i="1" smtClean="0">
                                      <a:latin typeface="Cambria Math" panose="02040503050406030204" pitchFamily="18" charset="0"/>
                                      <a:ea typeface="Cambria Math" panose="02040503050406030204" pitchFamily="18" charset="0"/>
                                    </a:rPr>
                                    <m:t>.885×</m:t>
                                  </m:r>
                                  <m:d>
                                    <m:dPr>
                                      <m:ctrlPr>
                                        <a:rPr kumimoji="1" lang="en-US" altLang="zh-CN" sz="1400" b="0" i="1" smtClean="0">
                                          <a:latin typeface="Cambria Math" panose="02040503050406030204" pitchFamily="18" charset="0"/>
                                          <a:ea typeface="Cambria Math" panose="02040503050406030204" pitchFamily="18" charset="0"/>
                                        </a:rPr>
                                      </m:ctrlPr>
                                    </m:dPr>
                                    <m:e>
                                      <m:r>
                                        <m:rPr>
                                          <m:brk m:alnAt="7"/>
                                        </m:rPr>
                                        <a:rPr kumimoji="1" lang="en-US" altLang="zh-CN" sz="1400" b="0" i="1" smtClean="0">
                                          <a:latin typeface="Cambria Math" panose="02040503050406030204" pitchFamily="18" charset="0"/>
                                          <a:ea typeface="Cambria Math" panose="02040503050406030204" pitchFamily="18" charset="0"/>
                                        </a:rPr>
                                        <m:t>−</m:t>
                                      </m:r>
                                      <m:r>
                                        <a:rPr kumimoji="1" lang="en-US" altLang="zh-CN" sz="1400" b="0" i="1" smtClean="0">
                                          <a:latin typeface="Cambria Math" panose="02040503050406030204" pitchFamily="18" charset="0"/>
                                          <a:ea typeface="Cambria Math" panose="02040503050406030204" pitchFamily="18" charset="0"/>
                                        </a:rPr>
                                        <m:t>0.44</m:t>
                                      </m:r>
                                      <m:r>
                                        <a:rPr kumimoji="1" lang="en-US" altLang="zh-CN" sz="1400" b="0" i="1" smtClean="0">
                                          <a:latin typeface="Cambria Math" panose="02040503050406030204" pitchFamily="18" charset="0"/>
                                          <a:ea typeface="Cambria Math" panose="02040503050406030204" pitchFamily="18" charset="0"/>
                                        </a:rPr>
                                        <m:t>𝜇</m:t>
                                      </m:r>
                                      <m:r>
                                        <a:rPr kumimoji="1" lang="en-US" altLang="zh-CN" sz="1400" b="0" i="1" smtClean="0">
                                          <a:latin typeface="Cambria Math" panose="02040503050406030204" pitchFamily="18" charset="0"/>
                                          <a:ea typeface="Cambria Math" panose="02040503050406030204" pitchFamily="18" charset="0"/>
                                        </a:rPr>
                                        <m:t>𝑟𝑎𝑑</m:t>
                                      </m:r>
                                    </m:e>
                                  </m:d>
                                  <m:r>
                                    <m:rPr>
                                      <m:brk m:alnAt="7"/>
                                    </m:rPr>
                                    <a:rPr kumimoji="1" lang="en-US" altLang="zh-CN" sz="1400" b="0" i="1" smtClean="0">
                                      <a:latin typeface="Cambria Math" panose="02040503050406030204" pitchFamily="18" charset="0"/>
                                      <a:ea typeface="Cambria Math" panose="02040503050406030204" pitchFamily="18" charset="0"/>
                                    </a:rPr>
                                    <m:t>=</m:t>
                                  </m:r>
                                  <m:r>
                                    <a:rPr kumimoji="1" lang="en-US" altLang="zh-CN" sz="1400" b="0" i="1" smtClean="0">
                                      <a:latin typeface="Cambria Math" panose="02040503050406030204" pitchFamily="18" charset="0"/>
                                      <a:ea typeface="Cambria Math" panose="02040503050406030204" pitchFamily="18" charset="0"/>
                                    </a:rPr>
                                    <m:t>−0.39</m:t>
                                  </m:r>
                                  <m:r>
                                    <a:rPr kumimoji="1" lang="en-US" altLang="zh-CN" sz="1400" b="0" i="1" smtClean="0">
                                      <a:latin typeface="Cambria Math" panose="02040503050406030204" pitchFamily="18" charset="0"/>
                                      <a:ea typeface="Cambria Math" panose="02040503050406030204" pitchFamily="18" charset="0"/>
                                    </a:rPr>
                                    <m:t>𝜇</m:t>
                                  </m:r>
                                  <m:r>
                                    <a:rPr kumimoji="1" lang="en-US" altLang="zh-CN" sz="1400" b="0" i="1" smtClean="0">
                                      <a:latin typeface="Cambria Math" panose="02040503050406030204" pitchFamily="18" charset="0"/>
                                      <a:ea typeface="Cambria Math" panose="02040503050406030204" pitchFamily="18" charset="0"/>
                                    </a:rPr>
                                    <m:t>𝑚</m:t>
                                  </m:r>
                                  <m:r>
                                    <a:rPr kumimoji="1" lang="en-US" altLang="zh-CN" sz="1400" b="0" i="1" smtClean="0">
                                      <a:latin typeface="Cambria Math" panose="02040503050406030204" pitchFamily="18" charset="0"/>
                                      <a:ea typeface="Cambria Math" panose="02040503050406030204" pitchFamily="18" charset="0"/>
                                    </a:rPr>
                                    <m:t>≈0.4</m:t>
                                  </m:r>
                                  <m:r>
                                    <a:rPr kumimoji="1" lang="en-US" altLang="zh-CN" sz="1400" b="0" i="1" smtClean="0">
                                      <a:solidFill>
                                        <a:schemeClr val="tx2"/>
                                      </a:solidFill>
                                      <a:latin typeface="Cambria Math" panose="02040503050406030204" pitchFamily="18" charset="0"/>
                                      <a:ea typeface="Cambria Math" panose="02040503050406030204" pitchFamily="18" charset="0"/>
                                    </a:rPr>
                                    <m:t>𝑟𝑒𝑠</m:t>
                                  </m:r>
                                  <m:r>
                                    <a:rPr kumimoji="1" lang="en-US" altLang="zh-CN" sz="1400" b="0" i="1" smtClean="0">
                                      <a:solidFill>
                                        <a:schemeClr val="tx2"/>
                                      </a:solidFill>
                                      <a:latin typeface="Cambria Math" panose="02040503050406030204" pitchFamily="18" charset="0"/>
                                      <a:ea typeface="Cambria Math" panose="02040503050406030204" pitchFamily="18" charset="0"/>
                                    </a:rPr>
                                    <m:t>@100</m:t>
                                  </m:r>
                                  <m:r>
                                    <a:rPr kumimoji="1" lang="en-US" altLang="zh-CN" sz="1400" b="0" i="1" smtClean="0">
                                      <a:solidFill>
                                        <a:schemeClr val="tx2"/>
                                      </a:solidFill>
                                      <a:latin typeface="Cambria Math" panose="02040503050406030204" pitchFamily="18" charset="0"/>
                                      <a:ea typeface="Cambria Math" panose="02040503050406030204" pitchFamily="18" charset="0"/>
                                    </a:rPr>
                                    <m:t>𝐻𝑧</m:t>
                                  </m:r>
                                </m:e>
                              </m:mr>
                              <m:mr>
                                <m:e>
                                  <m:r>
                                    <m:rPr>
                                      <m:brk m:alnAt="7"/>
                                    </m:rPr>
                                    <a:rPr kumimoji="1" lang="en-US" altLang="zh-CN" sz="1400" i="1">
                                      <a:latin typeface="Cambria Math" panose="02040503050406030204" pitchFamily="18" charset="0"/>
                                      <a:ea typeface="Cambria Math" panose="02040503050406030204" pitchFamily="18" charset="0"/>
                                    </a:rPr>
                                    <m:t>0</m:t>
                                  </m:r>
                                  <m:r>
                                    <a:rPr kumimoji="1" lang="en-US" altLang="zh-CN" sz="1400" i="1">
                                      <a:latin typeface="Cambria Math" panose="02040503050406030204" pitchFamily="18" charset="0"/>
                                      <a:ea typeface="Cambria Math" panose="02040503050406030204" pitchFamily="18" charset="0"/>
                                    </a:rPr>
                                    <m:t>.</m:t>
                                  </m:r>
                                  <m:r>
                                    <a:rPr kumimoji="1" lang="en-US" altLang="zh-CN" sz="1400" b="0" i="1" smtClean="0">
                                      <a:latin typeface="Cambria Math" panose="02040503050406030204" pitchFamily="18" charset="0"/>
                                      <a:ea typeface="Cambria Math" panose="02040503050406030204" pitchFamily="18" charset="0"/>
                                    </a:rPr>
                                    <m:t>91</m:t>
                                  </m:r>
                                  <m:r>
                                    <a:rPr kumimoji="1" lang="en-US" altLang="zh-CN" sz="1400" i="1">
                                      <a:latin typeface="Cambria Math" panose="02040503050406030204" pitchFamily="18" charset="0"/>
                                      <a:ea typeface="Cambria Math" panose="02040503050406030204" pitchFamily="18" charset="0"/>
                                    </a:rPr>
                                    <m:t>5×</m:t>
                                  </m:r>
                                  <m:d>
                                    <m:dPr>
                                      <m:ctrlPr>
                                        <a:rPr kumimoji="1" lang="en-US" altLang="zh-CN" sz="1400" i="1">
                                          <a:latin typeface="Cambria Math" panose="02040503050406030204" pitchFamily="18" charset="0"/>
                                          <a:ea typeface="Cambria Math" panose="02040503050406030204" pitchFamily="18" charset="0"/>
                                        </a:rPr>
                                      </m:ctrlPr>
                                    </m:dPr>
                                    <m:e>
                                      <m:r>
                                        <m:rPr>
                                          <m:brk m:alnAt="7"/>
                                        </m:rPr>
                                        <a:rPr kumimoji="1" lang="en-US" altLang="zh-CN" sz="1400" i="1">
                                          <a:latin typeface="Cambria Math" panose="02040503050406030204" pitchFamily="18" charset="0"/>
                                          <a:ea typeface="Cambria Math" panose="02040503050406030204" pitchFamily="18" charset="0"/>
                                        </a:rPr>
                                        <m:t>−</m:t>
                                      </m:r>
                                      <m:r>
                                        <a:rPr kumimoji="1" lang="en-US" altLang="zh-CN" sz="1400" b="0" i="1" smtClean="0">
                                          <a:latin typeface="Cambria Math" panose="02040503050406030204" pitchFamily="18" charset="0"/>
                                          <a:ea typeface="Cambria Math" panose="02040503050406030204" pitchFamily="18" charset="0"/>
                                        </a:rPr>
                                        <m:t>0.44</m:t>
                                      </m:r>
                                      <m:r>
                                        <a:rPr kumimoji="1" lang="en-US" altLang="zh-CN" sz="1400" i="1">
                                          <a:latin typeface="Cambria Math" panose="02040503050406030204" pitchFamily="18" charset="0"/>
                                          <a:ea typeface="Cambria Math" panose="02040503050406030204" pitchFamily="18" charset="0"/>
                                        </a:rPr>
                                        <m:t>𝜇</m:t>
                                      </m:r>
                                      <m:r>
                                        <a:rPr kumimoji="1" lang="en-US" altLang="zh-CN" sz="1400" i="1">
                                          <a:latin typeface="Cambria Math" panose="02040503050406030204" pitchFamily="18" charset="0"/>
                                          <a:ea typeface="Cambria Math" panose="02040503050406030204" pitchFamily="18" charset="0"/>
                                        </a:rPr>
                                        <m:t>𝑟𝑎𝑑</m:t>
                                      </m:r>
                                    </m:e>
                                  </m:d>
                                  <m:r>
                                    <m:rPr>
                                      <m:brk m:alnAt="7"/>
                                    </m:rPr>
                                    <a:rPr kumimoji="1" lang="en-US" altLang="zh-CN" sz="1400" i="1">
                                      <a:latin typeface="Cambria Math" panose="02040503050406030204" pitchFamily="18" charset="0"/>
                                      <a:ea typeface="Cambria Math" panose="02040503050406030204" pitchFamily="18" charset="0"/>
                                    </a:rPr>
                                    <m:t>=</m:t>
                                  </m:r>
                                  <m:r>
                                    <a:rPr kumimoji="1" lang="en-US" altLang="zh-CN" sz="1400" b="0" i="1" smtClean="0">
                                      <a:latin typeface="Cambria Math" panose="02040503050406030204" pitchFamily="18" charset="0"/>
                                      <a:ea typeface="Cambria Math" panose="02040503050406030204" pitchFamily="18" charset="0"/>
                                    </a:rPr>
                                    <m:t>−0.40</m:t>
                                  </m:r>
                                  <m:r>
                                    <a:rPr kumimoji="1" lang="en-US" altLang="zh-CN" sz="1400" i="1">
                                      <a:latin typeface="Cambria Math" panose="02040503050406030204" pitchFamily="18" charset="0"/>
                                      <a:ea typeface="Cambria Math" panose="02040503050406030204" pitchFamily="18" charset="0"/>
                                    </a:rPr>
                                    <m:t>𝜇</m:t>
                                  </m:r>
                                  <m:r>
                                    <a:rPr kumimoji="1" lang="en-US" altLang="zh-CN" sz="1400" i="1">
                                      <a:latin typeface="Cambria Math" panose="02040503050406030204" pitchFamily="18" charset="0"/>
                                      <a:ea typeface="Cambria Math" panose="02040503050406030204" pitchFamily="18" charset="0"/>
                                    </a:rPr>
                                    <m:t>𝑚</m:t>
                                  </m:r>
                                  <m:r>
                                    <m:rPr>
                                      <m:brk m:alnAt="7"/>
                                    </m:rPr>
                                    <a:rPr kumimoji="1" lang="en-US" altLang="zh-CN" sz="1400" i="1">
                                      <a:latin typeface="Cambria Math" panose="02040503050406030204" pitchFamily="18" charset="0"/>
                                      <a:ea typeface="Cambria Math" panose="02040503050406030204" pitchFamily="18" charset="0"/>
                                    </a:rPr>
                                    <m:t>≈</m:t>
                                  </m:r>
                                  <m:r>
                                    <a:rPr kumimoji="1" lang="en-US" altLang="zh-CN" sz="1400" b="0" i="1" smtClean="0">
                                      <a:latin typeface="Cambria Math" panose="02040503050406030204" pitchFamily="18" charset="0"/>
                                      <a:ea typeface="Cambria Math" panose="02040503050406030204" pitchFamily="18" charset="0"/>
                                    </a:rPr>
                                    <m:t>0.4</m:t>
                                  </m:r>
                                  <m:r>
                                    <a:rPr kumimoji="1" lang="en-US" altLang="zh-CN" sz="1400" i="1" smtClean="0">
                                      <a:solidFill>
                                        <a:schemeClr val="tx2"/>
                                      </a:solidFill>
                                      <a:latin typeface="Cambria Math" panose="02040503050406030204" pitchFamily="18" charset="0"/>
                                      <a:ea typeface="Cambria Math" panose="02040503050406030204" pitchFamily="18" charset="0"/>
                                    </a:rPr>
                                    <m:t>𝑟𝑒𝑠</m:t>
                                  </m:r>
                                  <m:r>
                                    <a:rPr kumimoji="1" lang="en-US" altLang="zh-CN" sz="1400" i="1" smtClean="0">
                                      <a:solidFill>
                                        <a:schemeClr val="tx2"/>
                                      </a:solidFill>
                                      <a:latin typeface="Cambria Math" panose="02040503050406030204" pitchFamily="18" charset="0"/>
                                      <a:ea typeface="Cambria Math" panose="02040503050406030204" pitchFamily="18" charset="0"/>
                                    </a:rPr>
                                    <m:t>@100</m:t>
                                  </m:r>
                                  <m:r>
                                    <a:rPr kumimoji="1" lang="en-US" altLang="zh-CN" sz="1400" i="1" smtClean="0">
                                      <a:solidFill>
                                        <a:schemeClr val="tx2"/>
                                      </a:solidFill>
                                      <a:latin typeface="Cambria Math" panose="02040503050406030204" pitchFamily="18" charset="0"/>
                                      <a:ea typeface="Cambria Math" panose="02040503050406030204" pitchFamily="18" charset="0"/>
                                    </a:rPr>
                                    <m:t>𝐻𝑧</m:t>
                                  </m:r>
                                </m:e>
                              </m:mr>
                            </m:m>
                          </m:e>
                        </m:d>
                      </m:oMath>
                    </m:oMathPara>
                  </a14:m>
                  <a:endParaRPr lang="en-US" altLang="zh-CN" sz="1400" dirty="0"/>
                </a:p>
              </p:txBody>
            </p:sp>
          </mc:Choice>
          <mc:Fallback xmlns="">
            <p:sp>
              <p:nvSpPr>
                <p:cNvPr id="50" name="文本框 49">
                  <a:extLst>
                    <a:ext uri="{FF2B5EF4-FFF2-40B4-BE49-F238E27FC236}">
                      <a16:creationId xmlns:a16="http://schemas.microsoft.com/office/drawing/2014/main" id="{0476CFC9-CC7A-6942-A091-E9351382FE1E}"/>
                    </a:ext>
                  </a:extLst>
                </p:cNvPr>
                <p:cNvSpPr txBox="1">
                  <a:spLocks noRot="1" noChangeAspect="1" noMove="1" noResize="1" noEditPoints="1" noAdjustHandles="1" noChangeArrowheads="1" noChangeShapeType="1" noTextEdit="1"/>
                </p:cNvSpPr>
                <p:nvPr/>
              </p:nvSpPr>
              <p:spPr>
                <a:xfrm>
                  <a:off x="1449593" y="4282935"/>
                  <a:ext cx="9147426" cy="728854"/>
                </a:xfrm>
                <a:prstGeom prst="rect">
                  <a:avLst/>
                </a:prstGeom>
                <a:blipFill>
                  <a:blip r:embed="rId5"/>
                  <a:stretch>
                    <a:fillRect t="-125424" b="-191525"/>
                  </a:stretch>
                </a:blipFill>
              </p:spPr>
              <p:txBody>
                <a:bodyPr/>
                <a:lstStyle/>
                <a:p>
                  <a:r>
                    <a:rPr lang="zh-CN" altLang="en-US">
                      <a:noFill/>
                    </a:rPr>
                    <a:t> </a:t>
                  </a:r>
                </a:p>
              </p:txBody>
            </p:sp>
          </mc:Fallback>
        </mc:AlternateContent>
      </p:grpSp>
      <p:grpSp>
        <p:nvGrpSpPr>
          <p:cNvPr id="52" name="组合 51">
            <a:extLst>
              <a:ext uri="{FF2B5EF4-FFF2-40B4-BE49-F238E27FC236}">
                <a16:creationId xmlns:a16="http://schemas.microsoft.com/office/drawing/2014/main" id="{D7B63E16-941D-E144-95ED-FF8424DF7BA9}"/>
              </a:ext>
            </a:extLst>
          </p:cNvPr>
          <p:cNvGrpSpPr/>
          <p:nvPr/>
        </p:nvGrpSpPr>
        <p:grpSpPr>
          <a:xfrm>
            <a:off x="563282" y="828844"/>
            <a:ext cx="11261287" cy="2521969"/>
            <a:chOff x="563282" y="828844"/>
            <a:chExt cx="11261287" cy="2521969"/>
          </a:xfrm>
        </p:grpSpPr>
        <p:grpSp>
          <p:nvGrpSpPr>
            <p:cNvPr id="29" name="组合 28">
              <a:extLst>
                <a:ext uri="{FF2B5EF4-FFF2-40B4-BE49-F238E27FC236}">
                  <a16:creationId xmlns:a16="http://schemas.microsoft.com/office/drawing/2014/main" id="{EA1247B3-0375-8A4A-88EE-D529AAEB784F}"/>
                </a:ext>
              </a:extLst>
            </p:cNvPr>
            <p:cNvGrpSpPr/>
            <p:nvPr/>
          </p:nvGrpSpPr>
          <p:grpSpPr>
            <a:xfrm>
              <a:off x="4298053" y="828844"/>
              <a:ext cx="3896217" cy="2467016"/>
              <a:chOff x="552151" y="876173"/>
              <a:chExt cx="4860489" cy="3081402"/>
            </a:xfrm>
          </p:grpSpPr>
          <p:pic>
            <p:nvPicPr>
              <p:cNvPr id="21" name="图片 20">
                <a:extLst>
                  <a:ext uri="{FF2B5EF4-FFF2-40B4-BE49-F238E27FC236}">
                    <a16:creationId xmlns:a16="http://schemas.microsoft.com/office/drawing/2014/main" id="{62E36F66-4E91-3E45-B98B-01312FCC03AE}"/>
                  </a:ext>
                </a:extLst>
              </p:cNvPr>
              <p:cNvPicPr>
                <a:picLocks noChangeAspect="1"/>
              </p:cNvPicPr>
              <p:nvPr/>
            </p:nvPicPr>
            <p:blipFill>
              <a:blip r:embed="rId6"/>
              <a:stretch>
                <a:fillRect/>
              </a:stretch>
            </p:blipFill>
            <p:spPr>
              <a:xfrm>
                <a:off x="552151" y="876173"/>
                <a:ext cx="4860489" cy="3081402"/>
              </a:xfrm>
              <a:prstGeom prst="rect">
                <a:avLst/>
              </a:prstGeom>
            </p:spPr>
          </p:pic>
          <p:cxnSp>
            <p:nvCxnSpPr>
              <p:cNvPr id="8" name="直线连接符 7">
                <a:extLst>
                  <a:ext uri="{FF2B5EF4-FFF2-40B4-BE49-F238E27FC236}">
                    <a16:creationId xmlns:a16="http://schemas.microsoft.com/office/drawing/2014/main" id="{BC713D65-1337-0140-826C-140EF33D5389}"/>
                  </a:ext>
                </a:extLst>
              </p:cNvPr>
              <p:cNvCxnSpPr>
                <a:cxnSpLocks/>
              </p:cNvCxnSpPr>
              <p:nvPr/>
            </p:nvCxnSpPr>
            <p:spPr>
              <a:xfrm>
                <a:off x="2914830" y="2750978"/>
                <a:ext cx="0" cy="68520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3B46D0D2-BDCB-7545-BE48-1AE55CCE1186}"/>
                </a:ext>
              </a:extLst>
            </p:cNvPr>
            <p:cNvGrpSpPr/>
            <p:nvPr/>
          </p:nvGrpSpPr>
          <p:grpSpPr>
            <a:xfrm>
              <a:off x="563282" y="883797"/>
              <a:ext cx="3795776" cy="2467016"/>
              <a:chOff x="627118" y="939427"/>
              <a:chExt cx="4860489" cy="2974516"/>
            </a:xfrm>
          </p:grpSpPr>
          <p:pic>
            <p:nvPicPr>
              <p:cNvPr id="31" name="图片 30">
                <a:extLst>
                  <a:ext uri="{FF2B5EF4-FFF2-40B4-BE49-F238E27FC236}">
                    <a16:creationId xmlns:a16="http://schemas.microsoft.com/office/drawing/2014/main" id="{168F62A8-90F9-634E-836D-026CD9C6FD83}"/>
                  </a:ext>
                </a:extLst>
              </p:cNvPr>
              <p:cNvPicPr>
                <a:picLocks noChangeAspect="1"/>
              </p:cNvPicPr>
              <p:nvPr/>
            </p:nvPicPr>
            <p:blipFill>
              <a:blip r:embed="rId7"/>
              <a:stretch>
                <a:fillRect/>
              </a:stretch>
            </p:blipFill>
            <p:spPr>
              <a:xfrm>
                <a:off x="627118" y="939427"/>
                <a:ext cx="4860489" cy="2974516"/>
              </a:xfrm>
              <a:prstGeom prst="rect">
                <a:avLst/>
              </a:prstGeom>
            </p:spPr>
          </p:pic>
          <p:cxnSp>
            <p:nvCxnSpPr>
              <p:cNvPr id="41" name="直线连接符 40">
                <a:extLst>
                  <a:ext uri="{FF2B5EF4-FFF2-40B4-BE49-F238E27FC236}">
                    <a16:creationId xmlns:a16="http://schemas.microsoft.com/office/drawing/2014/main" id="{541022B0-1E1A-D14C-85C5-69881D7F9E75}"/>
                  </a:ext>
                </a:extLst>
              </p:cNvPr>
              <p:cNvCxnSpPr>
                <a:cxnSpLocks/>
              </p:cNvCxnSpPr>
              <p:nvPr/>
            </p:nvCxnSpPr>
            <p:spPr>
              <a:xfrm>
                <a:off x="1749755" y="2577223"/>
                <a:ext cx="0" cy="674483"/>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51" name="图片 50">
              <a:extLst>
                <a:ext uri="{FF2B5EF4-FFF2-40B4-BE49-F238E27FC236}">
                  <a16:creationId xmlns:a16="http://schemas.microsoft.com/office/drawing/2014/main" id="{84C622C5-BB9B-774E-B11A-5AFF101F8035}"/>
                </a:ext>
              </a:extLst>
            </p:cNvPr>
            <p:cNvPicPr>
              <a:picLocks noChangeAspect="1"/>
            </p:cNvPicPr>
            <p:nvPr/>
          </p:nvPicPr>
          <p:blipFill rotWithShape="1">
            <a:blip r:embed="rId8"/>
            <a:srcRect r="49324"/>
            <a:stretch/>
          </p:blipFill>
          <p:spPr>
            <a:xfrm>
              <a:off x="8355484" y="837741"/>
              <a:ext cx="3469085" cy="2040686"/>
            </a:xfrm>
            <a:prstGeom prst="rect">
              <a:avLst/>
            </a:prstGeom>
          </p:spPr>
        </p:pic>
      </p:grpSp>
      <p:cxnSp>
        <p:nvCxnSpPr>
          <p:cNvPr id="9" name="直线连接符 8">
            <a:extLst>
              <a:ext uri="{FF2B5EF4-FFF2-40B4-BE49-F238E27FC236}">
                <a16:creationId xmlns:a16="http://schemas.microsoft.com/office/drawing/2014/main" id="{C4C08509-DDD3-9946-96C1-DBB11300354A}"/>
              </a:ext>
            </a:extLst>
          </p:cNvPr>
          <p:cNvCxnSpPr/>
          <p:nvPr/>
        </p:nvCxnSpPr>
        <p:spPr>
          <a:xfrm>
            <a:off x="4672208" y="2329841"/>
            <a:ext cx="207932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645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8B83FBF7-6B83-BF4F-95EA-3A1093E75C39}"/>
              </a:ext>
            </a:extLst>
          </p:cNvPr>
          <p:cNvSpPr>
            <a:spLocks noGrp="1"/>
          </p:cNvSpPr>
          <p:nvPr>
            <p:ph type="sldNum" sz="quarter" idx="12"/>
          </p:nvPr>
        </p:nvSpPr>
        <p:spPr/>
        <p:txBody>
          <a:bodyPr/>
          <a:lstStyle/>
          <a:p>
            <a:fld id="{3E77E41A-3222-472D-9E0D-CAE005F31005}" type="slidenum">
              <a:rPr lang="zh-CN" altLang="en-US" smtClean="0"/>
              <a:t>21</a:t>
            </a:fld>
            <a:endParaRPr lang="zh-CN" altLang="en-US" dirty="0"/>
          </a:p>
        </p:txBody>
      </p:sp>
      <p:sp>
        <p:nvSpPr>
          <p:cNvPr id="5" name="文本框 4">
            <a:extLst>
              <a:ext uri="{FF2B5EF4-FFF2-40B4-BE49-F238E27FC236}">
                <a16:creationId xmlns:a16="http://schemas.microsoft.com/office/drawing/2014/main" id="{1006890C-B31D-3A4A-9956-C130FF5A4DA4}"/>
              </a:ext>
            </a:extLst>
          </p:cNvPr>
          <p:cNvSpPr txBox="1"/>
          <p:nvPr/>
        </p:nvSpPr>
        <p:spPr>
          <a:xfrm>
            <a:off x="233655" y="135051"/>
            <a:ext cx="4997885" cy="523220"/>
          </a:xfrm>
          <a:prstGeom prst="rect">
            <a:avLst/>
          </a:prstGeom>
          <a:noFill/>
        </p:spPr>
        <p:txBody>
          <a:bodyPr wrap="square" rtlCol="0">
            <a:spAutoFit/>
          </a:bodyPr>
          <a:lstStyle/>
          <a:p>
            <a:pPr marL="457200" indent="-457200">
              <a:buFont typeface="Wingdings" panose="05000000000000000000" pitchFamily="2" charset="2"/>
              <a:buChar char="p"/>
            </a:pPr>
            <a:r>
              <a:rPr lang="en-US" altLang="zh-CN" sz="2800" b="1"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rPr>
              <a:t>Select a position for BPM(y)</a:t>
            </a:r>
            <a:endParaRPr lang="zh-CN" altLang="en-US" sz="2800" b="1"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48" name="组合 47">
            <a:extLst>
              <a:ext uri="{FF2B5EF4-FFF2-40B4-BE49-F238E27FC236}">
                <a16:creationId xmlns:a16="http://schemas.microsoft.com/office/drawing/2014/main" id="{A93B3E7C-D83F-EB42-BCCD-FA80053D8D14}"/>
              </a:ext>
            </a:extLst>
          </p:cNvPr>
          <p:cNvGrpSpPr/>
          <p:nvPr/>
        </p:nvGrpSpPr>
        <p:grpSpPr>
          <a:xfrm>
            <a:off x="838200" y="4825219"/>
            <a:ext cx="10865285" cy="1405362"/>
            <a:chOff x="897536" y="4098404"/>
            <a:chExt cx="10865285" cy="1405362"/>
          </a:xfrm>
        </p:grpSpPr>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B867377D-5C85-D344-8E7A-6889C268E2EC}"/>
                    </a:ext>
                  </a:extLst>
                </p:cNvPr>
                <p:cNvSpPr txBox="1"/>
                <p:nvPr/>
              </p:nvSpPr>
              <p:spPr>
                <a:xfrm>
                  <a:off x="897536" y="4098404"/>
                  <a:ext cx="10739144" cy="667490"/>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sSub>
                        <m:sSubPr>
                          <m:ctrlPr>
                            <a:rPr kumimoji="1" lang="en-US" altLang="zh-CN" sz="1600" b="1" i="1" smtClean="0">
                              <a:solidFill>
                                <a:schemeClr val="tx2"/>
                              </a:solidFill>
                              <a:latin typeface="Cambria Math" panose="02040503050406030204" pitchFamily="18" charset="0"/>
                              <a:ea typeface="Cambria Math" panose="02040503050406030204" pitchFamily="18" charset="0"/>
                            </a:rPr>
                          </m:ctrlPr>
                        </m:sSubPr>
                        <m:e>
                          <m:r>
                            <a:rPr kumimoji="1" lang="en-US" altLang="zh-CN" sz="1600" b="1" i="1" smtClean="0">
                              <a:solidFill>
                                <a:schemeClr val="tx2"/>
                              </a:solidFill>
                              <a:latin typeface="Cambria Math" panose="02040503050406030204" pitchFamily="18" charset="0"/>
                              <a:ea typeface="Cambria Math" panose="02040503050406030204" pitchFamily="18" charset="0"/>
                            </a:rPr>
                            <m:t>∆</m:t>
                          </m:r>
                          <m:r>
                            <a:rPr kumimoji="1" lang="en-US" altLang="zh-CN" sz="1600" b="1" i="1" smtClean="0">
                              <a:solidFill>
                                <a:schemeClr val="tx2"/>
                              </a:solidFill>
                              <a:latin typeface="Cambria Math" panose="02040503050406030204" pitchFamily="18" charset="0"/>
                              <a:ea typeface="Cambria Math" panose="02040503050406030204" pitchFamily="18" charset="0"/>
                            </a:rPr>
                            <m:t>𝒚</m:t>
                          </m:r>
                        </m:e>
                        <m:sub>
                          <m:r>
                            <a:rPr kumimoji="1" lang="en-US" altLang="zh-CN" sz="1600" b="1" i="1" smtClean="0">
                              <a:solidFill>
                                <a:schemeClr val="tx2"/>
                              </a:solidFill>
                              <a:latin typeface="Cambria Math" panose="02040503050406030204" pitchFamily="18" charset="0"/>
                              <a:ea typeface="Cambria Math" panose="02040503050406030204" pitchFamily="18" charset="0"/>
                            </a:rPr>
                            <m:t>𝑩𝑷𝑴</m:t>
                          </m:r>
                        </m:sub>
                      </m:sSub>
                      <m:r>
                        <a:rPr kumimoji="1" lang="en-US" altLang="zh-CN" sz="1600" b="1" i="1" smtClean="0">
                          <a:solidFill>
                            <a:schemeClr val="tx2"/>
                          </a:solidFill>
                          <a:latin typeface="Cambria Math" panose="02040503050406030204" pitchFamily="18" charset="0"/>
                          <a:ea typeface="Cambria Math" panose="02040503050406030204" pitchFamily="18" charset="0"/>
                        </a:rPr>
                        <m:t>=</m:t>
                      </m:r>
                      <m:rad>
                        <m:radPr>
                          <m:degHide m:val="on"/>
                          <m:ctrlPr>
                            <a:rPr kumimoji="1" lang="en-US" altLang="zh-CN" sz="1600" b="1" i="1">
                              <a:solidFill>
                                <a:schemeClr val="tx2"/>
                              </a:solidFill>
                              <a:latin typeface="Cambria Math" panose="02040503050406030204" pitchFamily="18" charset="0"/>
                            </a:rPr>
                          </m:ctrlPr>
                        </m:radPr>
                        <m:deg/>
                        <m:e>
                          <m:sSup>
                            <m:sSupPr>
                              <m:ctrlPr>
                                <a:rPr kumimoji="1" lang="en-US" altLang="zh-CN" sz="1600" b="1" i="1">
                                  <a:solidFill>
                                    <a:schemeClr val="tx2"/>
                                  </a:solidFill>
                                  <a:latin typeface="Cambria Math" panose="02040503050406030204" pitchFamily="18" charset="0"/>
                                </a:rPr>
                              </m:ctrlPr>
                            </m:sSupPr>
                            <m:e>
                              <m:r>
                                <a:rPr kumimoji="1" lang="en-US" altLang="zh-CN" sz="1600" b="1" i="1">
                                  <a:solidFill>
                                    <a:schemeClr val="tx2"/>
                                  </a:solidFill>
                                  <a:latin typeface="Cambria Math" panose="02040503050406030204" pitchFamily="18" charset="0"/>
                                  <a:ea typeface="Cambria Math" panose="02040503050406030204" pitchFamily="18" charset="0"/>
                                </a:rPr>
                                <m:t>𝜷</m:t>
                              </m:r>
                            </m:e>
                            <m:sup>
                              <m:r>
                                <a:rPr kumimoji="1" lang="en-US" altLang="zh-CN" sz="1600" b="1" i="1">
                                  <a:solidFill>
                                    <a:schemeClr val="tx2"/>
                                  </a:solidFill>
                                  <a:latin typeface="Cambria Math" panose="02040503050406030204" pitchFamily="18" charset="0"/>
                                </a:rPr>
                                <m:t>∗</m:t>
                              </m:r>
                            </m:sup>
                          </m:sSup>
                          <m:sSub>
                            <m:sSubPr>
                              <m:ctrlPr>
                                <a:rPr kumimoji="1" lang="en-US" altLang="zh-CN" sz="1600" b="1" i="1">
                                  <a:solidFill>
                                    <a:schemeClr val="tx2"/>
                                  </a:solidFill>
                                  <a:latin typeface="Cambria Math" panose="02040503050406030204" pitchFamily="18" charset="0"/>
                                </a:rPr>
                              </m:ctrlPr>
                            </m:sSubPr>
                            <m:e>
                              <m:r>
                                <a:rPr kumimoji="1" lang="en-US" altLang="zh-CN" sz="1600" b="1" i="1">
                                  <a:solidFill>
                                    <a:schemeClr val="tx2"/>
                                  </a:solidFill>
                                  <a:latin typeface="Cambria Math" panose="02040503050406030204" pitchFamily="18" charset="0"/>
                                  <a:ea typeface="Cambria Math" panose="02040503050406030204" pitchFamily="18" charset="0"/>
                                </a:rPr>
                                <m:t>𝜷</m:t>
                              </m:r>
                            </m:e>
                            <m:sub>
                              <m:r>
                                <a:rPr kumimoji="1" lang="en-US" altLang="zh-CN" sz="1600" b="1" i="1">
                                  <a:solidFill>
                                    <a:schemeClr val="tx2"/>
                                  </a:solidFill>
                                  <a:latin typeface="Cambria Math" panose="02040503050406030204" pitchFamily="18" charset="0"/>
                                  <a:ea typeface="Cambria Math" panose="02040503050406030204" pitchFamily="18" charset="0"/>
                                </a:rPr>
                                <m:t>𝑩𝑷𝑴</m:t>
                              </m:r>
                            </m:sub>
                          </m:sSub>
                        </m:e>
                      </m:rad>
                      <m:r>
                        <a:rPr kumimoji="1" lang="en-US" altLang="zh-CN" sz="1600" b="1" i="1" smtClean="0">
                          <a:solidFill>
                            <a:schemeClr val="tx2"/>
                          </a:solidFill>
                          <a:latin typeface="Cambria Math" panose="02040503050406030204" pitchFamily="18" charset="0"/>
                          <a:ea typeface="Cambria Math" panose="02040503050406030204" pitchFamily="18" charset="0"/>
                        </a:rPr>
                        <m:t>∆</m:t>
                      </m:r>
                      <m:sSup>
                        <m:sSupPr>
                          <m:ctrlPr>
                            <a:rPr kumimoji="1" lang="en-US" altLang="zh-CN" sz="1600" b="1" i="1" smtClean="0">
                              <a:solidFill>
                                <a:schemeClr val="tx2"/>
                              </a:solidFill>
                              <a:latin typeface="Cambria Math" panose="02040503050406030204" pitchFamily="18" charset="0"/>
                              <a:ea typeface="Cambria Math" panose="02040503050406030204" pitchFamily="18" charset="0"/>
                            </a:rPr>
                          </m:ctrlPr>
                        </m:sSupPr>
                        <m:e>
                          <m:r>
                            <a:rPr kumimoji="1" lang="en-US" altLang="zh-CN" sz="1600" b="1" i="1" smtClean="0">
                              <a:solidFill>
                                <a:schemeClr val="tx2"/>
                              </a:solidFill>
                              <a:latin typeface="Cambria Math" panose="02040503050406030204" pitchFamily="18" charset="0"/>
                              <a:ea typeface="Cambria Math" panose="02040503050406030204" pitchFamily="18" charset="0"/>
                            </a:rPr>
                            <m:t>𝒚</m:t>
                          </m:r>
                        </m:e>
                        <m:sup>
                          <m:r>
                            <a:rPr kumimoji="1" lang="en-US" altLang="zh-CN" sz="1600" b="1" i="1" smtClean="0">
                              <a:solidFill>
                                <a:schemeClr val="tx2"/>
                              </a:solidFill>
                              <a:latin typeface="Cambria Math" panose="02040503050406030204" pitchFamily="18" charset="0"/>
                              <a:ea typeface="Cambria Math" panose="02040503050406030204" pitchFamily="18" charset="0"/>
                            </a:rPr>
                            <m:t>′</m:t>
                          </m:r>
                        </m:sup>
                      </m:sSup>
                      <m:r>
                        <a:rPr kumimoji="1" lang="en-US" altLang="zh-CN" sz="1600" b="1" i="1" smtClean="0">
                          <a:solidFill>
                            <a:schemeClr val="tx2"/>
                          </a:solidFill>
                          <a:latin typeface="Cambria Math" panose="02040503050406030204" pitchFamily="18" charset="0"/>
                          <a:ea typeface="Cambria Math" panose="02040503050406030204" pitchFamily="18" charset="0"/>
                        </a:rPr>
                        <m:t>⇒</m:t>
                      </m:r>
                    </m:oMath>
                  </a14:m>
                  <a:r>
                    <a:rPr kumimoji="1" lang="en-US" altLang="zh-CN" b="1" dirty="0">
                      <a:solidFill>
                        <a:schemeClr val="tx2"/>
                      </a:solidFill>
                    </a:rPr>
                    <a:t>If we place BPM at the maximum beta position, we can obtain a large offset at BPM</a:t>
                  </a:r>
                  <a:endParaRPr kumimoji="1" lang="zh-CN" altLang="en-US" b="1" dirty="0">
                    <a:solidFill>
                      <a:schemeClr val="tx2"/>
                    </a:solidFill>
                  </a:endParaRPr>
                </a:p>
                <a:p>
                  <a:endParaRPr lang="zh-CN" altLang="en-US" dirty="0"/>
                </a:p>
              </p:txBody>
            </p:sp>
          </mc:Choice>
          <mc:Fallback xmlns="">
            <p:sp>
              <p:nvSpPr>
                <p:cNvPr id="44" name="文本框 43">
                  <a:extLst>
                    <a:ext uri="{FF2B5EF4-FFF2-40B4-BE49-F238E27FC236}">
                      <a16:creationId xmlns:a16="http://schemas.microsoft.com/office/drawing/2014/main" id="{B867377D-5C85-D344-8E7A-6889C268E2EC}"/>
                    </a:ext>
                  </a:extLst>
                </p:cNvPr>
                <p:cNvSpPr txBox="1">
                  <a:spLocks noRot="1" noChangeAspect="1" noMove="1" noResize="1" noEditPoints="1" noAdjustHandles="1" noChangeArrowheads="1" noChangeShapeType="1" noTextEdit="1"/>
                </p:cNvSpPr>
                <p:nvPr/>
              </p:nvSpPr>
              <p:spPr>
                <a:xfrm>
                  <a:off x="897536" y="4098404"/>
                  <a:ext cx="10739144" cy="667490"/>
                </a:xfrm>
                <a:prstGeom prst="rect">
                  <a:avLst/>
                </a:prstGeom>
                <a:blipFill>
                  <a:blip r:embed="rId2"/>
                  <a:stretch>
                    <a:fillRect l="-355" t="-377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8FC99890-FB08-F14B-ABEB-866F49A8F7D3}"/>
                    </a:ext>
                  </a:extLst>
                </p:cNvPr>
                <p:cNvSpPr txBox="1"/>
                <p:nvPr/>
              </p:nvSpPr>
              <p:spPr>
                <a:xfrm>
                  <a:off x="1365893" y="4722345"/>
                  <a:ext cx="10396928" cy="370743"/>
                </a:xfrm>
                <a:prstGeom prst="rect">
                  <a:avLst/>
                </a:prstGeom>
                <a:noFill/>
              </p:spPr>
              <p:txBody>
                <a:bodyPr wrap="square" rtlCol="0">
                  <a:spAutoFit/>
                </a:bodyPr>
                <a:lstStyle/>
                <a:p>
                  <a:pPr marL="285750" indent="-285750">
                    <a:buFont typeface="Wingdings" pitchFamily="2" charset="2"/>
                    <a:buChar char="ü"/>
                  </a:pPr>
                  <a:r>
                    <a:rPr kumimoji="1" lang="en" altLang="zh-CN" sz="1600" dirty="0"/>
                    <a:t>The first </a:t>
                  </a:r>
                  <a14:m>
                    <m:oMath xmlns:m="http://schemas.openxmlformats.org/officeDocument/2006/math">
                      <m:sSub>
                        <m:sSubPr>
                          <m:ctrlPr>
                            <a:rPr kumimoji="1" lang="en" altLang="zh-CN" sz="1600" i="1" smtClean="0">
                              <a:latin typeface="Cambria Math" panose="02040503050406030204" pitchFamily="18" charset="0"/>
                            </a:rPr>
                          </m:ctrlPr>
                        </m:sSubPr>
                        <m:e>
                          <m:r>
                            <a:rPr kumimoji="1" lang="en" altLang="zh-CN" sz="1600" i="1" smtClean="0">
                              <a:latin typeface="Cambria Math" panose="02040503050406030204" pitchFamily="18" charset="0"/>
                              <a:ea typeface="Cambria Math" panose="02040503050406030204" pitchFamily="18" charset="0"/>
                            </a:rPr>
                            <m:t>𝛽</m:t>
                          </m:r>
                        </m:e>
                        <m:sub>
                          <m:r>
                            <a:rPr kumimoji="1" lang="en-US" altLang="zh-CN" sz="1600" b="0" i="1" smtClean="0">
                              <a:latin typeface="Cambria Math" panose="02040503050406030204" pitchFamily="18" charset="0"/>
                            </a:rPr>
                            <m:t>𝑦𝑚𝑎𝑥</m:t>
                          </m:r>
                        </m:sub>
                      </m:sSub>
                    </m:oMath>
                  </a14:m>
                  <a:r>
                    <a:rPr kumimoji="1" lang="en" altLang="zh-CN" sz="1600" dirty="0"/>
                    <a:t> appears at 3m</a:t>
                  </a:r>
                  <a:r>
                    <a:rPr kumimoji="1" lang="en-US" altLang="zh-CN" sz="1600" b="1" dirty="0">
                      <a:ea typeface="Cambria Math" panose="02040503050406030204" pitchFamily="18" charset="0"/>
                    </a:rPr>
                    <a:t> </a:t>
                  </a:r>
                  <a14:m>
                    <m:oMath xmlns:m="http://schemas.openxmlformats.org/officeDocument/2006/math">
                      <m:r>
                        <a:rPr kumimoji="1" lang="en-US" altLang="zh-CN" sz="1600" b="1" i="1" smtClean="0">
                          <a:latin typeface="Cambria Math" panose="02040503050406030204" pitchFamily="18" charset="0"/>
                          <a:ea typeface="Cambria Math" panose="02040503050406030204" pitchFamily="18" charset="0"/>
                        </a:rPr>
                        <m:t>⇒</m:t>
                      </m:r>
                    </m:oMath>
                  </a14:m>
                  <a:r>
                    <a:rPr kumimoji="1" lang="en-US" altLang="zh-CN" sz="1600" b="1" dirty="0">
                      <a:ea typeface="Cambria Math" panose="02040503050406030204" pitchFamily="18" charset="0"/>
                    </a:rPr>
                    <a:t> </a:t>
                  </a:r>
                  <a14:m>
                    <m:oMath xmlns:m="http://schemas.openxmlformats.org/officeDocument/2006/math">
                      <m:sSub>
                        <m:sSubPr>
                          <m:ctrlPr>
                            <a:rPr kumimoji="1" lang="en-US" altLang="zh-CN" sz="1400" i="1">
                              <a:latin typeface="Cambria Math" panose="02040503050406030204" pitchFamily="18" charset="0"/>
                              <a:ea typeface="Cambria Math" panose="02040503050406030204" pitchFamily="18" charset="0"/>
                            </a:rPr>
                          </m:ctrlPr>
                        </m:sSubPr>
                        <m:e>
                          <m:r>
                            <a:rPr kumimoji="1" lang="en-US" altLang="zh-CN" sz="1400" b="0" i="1">
                              <a:latin typeface="Cambria Math" panose="02040503050406030204" pitchFamily="18" charset="0"/>
                              <a:ea typeface="Cambria Math" panose="02040503050406030204" pitchFamily="18" charset="0"/>
                            </a:rPr>
                            <m:t>∆</m:t>
                          </m:r>
                          <m:r>
                            <a:rPr kumimoji="1" lang="en-US" altLang="zh-CN" sz="1400" b="0" i="1">
                              <a:latin typeface="Cambria Math" panose="02040503050406030204" pitchFamily="18" charset="0"/>
                              <a:ea typeface="Cambria Math" panose="02040503050406030204" pitchFamily="18" charset="0"/>
                            </a:rPr>
                            <m:t>𝑦</m:t>
                          </m:r>
                        </m:e>
                        <m:sub>
                          <m:r>
                            <a:rPr kumimoji="1" lang="en-US" altLang="zh-CN" sz="1400" b="0" i="1">
                              <a:latin typeface="Cambria Math" panose="02040503050406030204" pitchFamily="18" charset="0"/>
                              <a:ea typeface="Cambria Math" panose="02040503050406030204" pitchFamily="18" charset="0"/>
                            </a:rPr>
                            <m:t>𝐵𝑃𝑀</m:t>
                          </m:r>
                        </m:sub>
                      </m:sSub>
                      <m:r>
                        <a:rPr kumimoji="1" lang="en-US" altLang="zh-CN" sz="1400" b="0" i="1">
                          <a:latin typeface="Cambria Math" panose="02040503050406030204" pitchFamily="18" charset="0"/>
                          <a:ea typeface="Cambria Math" panose="02040503050406030204" pitchFamily="18" charset="0"/>
                        </a:rPr>
                        <m:t>=</m:t>
                      </m:r>
                      <m:rad>
                        <m:radPr>
                          <m:degHide m:val="on"/>
                          <m:ctrlPr>
                            <a:rPr kumimoji="1" lang="en-US" altLang="zh-CN" sz="1400" i="1">
                              <a:latin typeface="Cambria Math" panose="02040503050406030204" pitchFamily="18" charset="0"/>
                            </a:rPr>
                          </m:ctrlPr>
                        </m:radPr>
                        <m:deg/>
                        <m:e>
                          <m:r>
                            <a:rPr kumimoji="1" lang="en-US" altLang="zh-CN" sz="1400" b="0" i="1" smtClean="0">
                              <a:latin typeface="Cambria Math" panose="02040503050406030204" pitchFamily="18" charset="0"/>
                            </a:rPr>
                            <m:t>1</m:t>
                          </m:r>
                          <m:r>
                            <a:rPr kumimoji="1" lang="en-US" altLang="zh-CN" sz="1400" b="0" i="1" smtClean="0">
                              <a:latin typeface="Cambria Math" panose="02040503050406030204" pitchFamily="18" charset="0"/>
                              <a:ea typeface="Cambria Math" panose="02040503050406030204" pitchFamily="18" charset="0"/>
                            </a:rPr>
                            <m:t>×</m:t>
                          </m:r>
                          <m:sSup>
                            <m:sSupPr>
                              <m:ctrlPr>
                                <a:rPr kumimoji="1" lang="en-US" altLang="zh-CN" sz="1400" i="1" smtClean="0">
                                  <a:latin typeface="Cambria Math" panose="02040503050406030204" pitchFamily="18" charset="0"/>
                                  <a:ea typeface="Cambria Math" panose="02040503050406030204" pitchFamily="18" charset="0"/>
                                </a:rPr>
                              </m:ctrlPr>
                            </m:sSupPr>
                            <m:e>
                              <m:r>
                                <a:rPr kumimoji="1" lang="en-US" altLang="zh-CN" sz="1400" b="0" i="1" smtClean="0">
                                  <a:latin typeface="Cambria Math" panose="02040503050406030204" pitchFamily="18" charset="0"/>
                                  <a:ea typeface="Cambria Math" panose="02040503050406030204" pitchFamily="18" charset="0"/>
                                </a:rPr>
                                <m:t>10</m:t>
                              </m:r>
                            </m:e>
                            <m:sup>
                              <m:r>
                                <a:rPr kumimoji="1" lang="en-US" altLang="zh-CN" sz="1400" b="0" i="1" smtClean="0">
                                  <a:latin typeface="Cambria Math" panose="02040503050406030204" pitchFamily="18" charset="0"/>
                                  <a:ea typeface="Cambria Math" panose="02040503050406030204" pitchFamily="18" charset="0"/>
                                </a:rPr>
                                <m:t>−3</m:t>
                              </m:r>
                            </m:sup>
                          </m:sSup>
                        </m:e>
                      </m:rad>
                      <m:r>
                        <a:rPr kumimoji="1" lang="en-US" altLang="zh-CN" sz="1400" b="0" i="1" smtClean="0">
                          <a:latin typeface="Cambria Math" panose="02040503050406030204" pitchFamily="18" charset="0"/>
                          <a:ea typeface="Cambria Math" panose="02040503050406030204" pitchFamily="18" charset="0"/>
                        </a:rPr>
                        <m:t>×80×</m:t>
                      </m:r>
                      <m:d>
                        <m:dPr>
                          <m:ctrlPr>
                            <a:rPr kumimoji="1" lang="en-US" altLang="zh-CN" sz="1400" b="0" i="1" smtClean="0">
                              <a:latin typeface="Cambria Math" panose="02040503050406030204" pitchFamily="18" charset="0"/>
                              <a:ea typeface="Cambria Math" panose="02040503050406030204" pitchFamily="18" charset="0"/>
                            </a:rPr>
                          </m:ctrlPr>
                        </m:dPr>
                        <m:e>
                          <m:r>
                            <a:rPr kumimoji="1" lang="en-US" altLang="zh-CN" sz="1400" b="0" i="1" smtClean="0">
                              <a:latin typeface="Cambria Math" panose="02040503050406030204" pitchFamily="18" charset="0"/>
                              <a:ea typeface="Cambria Math" panose="02040503050406030204" pitchFamily="18" charset="0"/>
                            </a:rPr>
                            <m:t>−2.49</m:t>
                          </m:r>
                          <m:r>
                            <a:rPr kumimoji="1" lang="en-US" altLang="zh-CN" sz="1400" b="0" i="1" smtClean="0">
                              <a:latin typeface="Cambria Math" panose="02040503050406030204" pitchFamily="18" charset="0"/>
                              <a:ea typeface="Cambria Math" panose="02040503050406030204" pitchFamily="18" charset="0"/>
                            </a:rPr>
                            <m:t>𝜇</m:t>
                          </m:r>
                          <m:r>
                            <a:rPr kumimoji="1" lang="en-US" altLang="zh-CN" sz="1400" b="0" i="1" smtClean="0">
                              <a:latin typeface="Cambria Math" panose="02040503050406030204" pitchFamily="18" charset="0"/>
                              <a:ea typeface="Cambria Math" panose="02040503050406030204" pitchFamily="18" charset="0"/>
                            </a:rPr>
                            <m:t>𝑟𝑎𝑑</m:t>
                          </m:r>
                        </m:e>
                      </m:d>
                      <m:r>
                        <a:rPr kumimoji="1" lang="en-US" altLang="zh-CN" sz="1400" b="0" i="1" smtClean="0">
                          <a:latin typeface="Cambria Math" panose="02040503050406030204" pitchFamily="18" charset="0"/>
                          <a:ea typeface="Cambria Math" panose="02040503050406030204" pitchFamily="18" charset="0"/>
                        </a:rPr>
                        <m:t>=−6.3</m:t>
                      </m:r>
                      <m:r>
                        <a:rPr kumimoji="1" lang="en-US" altLang="zh-CN" sz="1400" b="0" i="1" smtClean="0">
                          <a:latin typeface="Cambria Math" panose="02040503050406030204" pitchFamily="18" charset="0"/>
                          <a:ea typeface="Cambria Math" panose="02040503050406030204" pitchFamily="18" charset="0"/>
                        </a:rPr>
                        <m:t>𝜇</m:t>
                      </m:r>
                      <m:r>
                        <a:rPr kumimoji="1" lang="en-US" altLang="zh-CN" sz="1400" b="0" i="1" smtClean="0">
                          <a:latin typeface="Cambria Math" panose="02040503050406030204" pitchFamily="18" charset="0"/>
                          <a:ea typeface="Cambria Math" panose="02040503050406030204" pitchFamily="18" charset="0"/>
                        </a:rPr>
                        <m:t>𝑚</m:t>
                      </m:r>
                      <m:r>
                        <m:rPr>
                          <m:brk m:alnAt="7"/>
                        </m:rPr>
                        <a:rPr kumimoji="1" lang="en-US" altLang="zh-CN" sz="1400" i="1">
                          <a:latin typeface="Cambria Math" panose="02040503050406030204" pitchFamily="18" charset="0"/>
                          <a:ea typeface="Cambria Math" panose="02040503050406030204" pitchFamily="18" charset="0"/>
                        </a:rPr>
                        <m:t>≈</m:t>
                      </m:r>
                      <m:r>
                        <a:rPr kumimoji="1" lang="en-US" altLang="zh-CN" sz="1400" b="0" i="1" smtClean="0">
                          <a:solidFill>
                            <a:schemeClr val="tx2"/>
                          </a:solidFill>
                          <a:latin typeface="Cambria Math" panose="02040503050406030204" pitchFamily="18" charset="0"/>
                          <a:ea typeface="Cambria Math" panose="02040503050406030204" pitchFamily="18" charset="0"/>
                        </a:rPr>
                        <m:t>3</m:t>
                      </m:r>
                      <m:r>
                        <a:rPr kumimoji="1" lang="en-US" altLang="zh-CN" sz="1400" i="1">
                          <a:solidFill>
                            <a:schemeClr val="tx2"/>
                          </a:solidFill>
                          <a:latin typeface="Cambria Math" panose="02040503050406030204" pitchFamily="18" charset="0"/>
                          <a:ea typeface="Cambria Math" panose="02040503050406030204" pitchFamily="18" charset="0"/>
                        </a:rPr>
                        <m:t>𝑟𝑒𝑠</m:t>
                      </m:r>
                      <m:r>
                        <a:rPr kumimoji="1" lang="en-US" altLang="zh-CN" sz="1400" i="1">
                          <a:solidFill>
                            <a:schemeClr val="tx2"/>
                          </a:solidFill>
                          <a:latin typeface="Cambria Math" panose="02040503050406030204" pitchFamily="18" charset="0"/>
                          <a:ea typeface="Cambria Math" panose="02040503050406030204" pitchFamily="18" charset="0"/>
                        </a:rPr>
                        <m:t>@500</m:t>
                      </m:r>
                      <m:r>
                        <a:rPr kumimoji="1" lang="en-US" altLang="zh-CN" sz="1400" i="1">
                          <a:solidFill>
                            <a:schemeClr val="tx2"/>
                          </a:solidFill>
                          <a:latin typeface="Cambria Math" panose="02040503050406030204" pitchFamily="18" charset="0"/>
                          <a:ea typeface="Cambria Math" panose="02040503050406030204" pitchFamily="18" charset="0"/>
                        </a:rPr>
                        <m:t>𝐻𝑧</m:t>
                      </m:r>
                    </m:oMath>
                  </a14:m>
                  <a:endParaRPr kumimoji="1" lang="zh-CN" altLang="en-US" sz="1400" dirty="0"/>
                </a:p>
              </p:txBody>
            </p:sp>
          </mc:Choice>
          <mc:Fallback xmlns="">
            <p:sp>
              <p:nvSpPr>
                <p:cNvPr id="45" name="文本框 44">
                  <a:extLst>
                    <a:ext uri="{FF2B5EF4-FFF2-40B4-BE49-F238E27FC236}">
                      <a16:creationId xmlns:a16="http://schemas.microsoft.com/office/drawing/2014/main" id="{8FC99890-FB08-F14B-ABEB-866F49A8F7D3}"/>
                    </a:ext>
                  </a:extLst>
                </p:cNvPr>
                <p:cNvSpPr txBox="1">
                  <a:spLocks noRot="1" noChangeAspect="1" noMove="1" noResize="1" noEditPoints="1" noAdjustHandles="1" noChangeArrowheads="1" noChangeShapeType="1" noTextEdit="1"/>
                </p:cNvSpPr>
                <p:nvPr/>
              </p:nvSpPr>
              <p:spPr>
                <a:xfrm>
                  <a:off x="1365893" y="4722345"/>
                  <a:ext cx="10396928" cy="370743"/>
                </a:xfrm>
                <a:prstGeom prst="rect">
                  <a:avLst/>
                </a:prstGeom>
                <a:blipFill>
                  <a:blip r:embed="rId3"/>
                  <a:stretch>
                    <a:fillRect l="-244" t="-6667" b="-1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00C1C551-4C7C-5C45-A593-3D14561D203F}"/>
                    </a:ext>
                  </a:extLst>
                </p:cNvPr>
                <p:cNvSpPr txBox="1"/>
                <p:nvPr/>
              </p:nvSpPr>
              <p:spPr>
                <a:xfrm>
                  <a:off x="1365893" y="5133023"/>
                  <a:ext cx="10396928" cy="370743"/>
                </a:xfrm>
                <a:prstGeom prst="rect">
                  <a:avLst/>
                </a:prstGeom>
                <a:noFill/>
              </p:spPr>
              <p:txBody>
                <a:bodyPr wrap="square" rtlCol="0">
                  <a:spAutoFit/>
                </a:bodyPr>
                <a:lstStyle/>
                <a:p>
                  <a:pPr marL="285750" indent="-285750">
                    <a:buFont typeface="Wingdings" pitchFamily="2" charset="2"/>
                    <a:buChar char="ü"/>
                  </a:pPr>
                  <a:r>
                    <a:rPr kumimoji="1" lang="en" altLang="zh-CN" sz="1600" dirty="0"/>
                    <a:t>The second</a:t>
                  </a:r>
                  <a14:m>
                    <m:oMath xmlns:m="http://schemas.openxmlformats.org/officeDocument/2006/math">
                      <m:sSub>
                        <m:sSubPr>
                          <m:ctrlPr>
                            <a:rPr kumimoji="1" lang="en" altLang="zh-CN" sz="1600" i="1">
                              <a:latin typeface="Cambria Math" panose="02040503050406030204" pitchFamily="18" charset="0"/>
                            </a:rPr>
                          </m:ctrlPr>
                        </m:sSubPr>
                        <m:e>
                          <m:r>
                            <a:rPr kumimoji="1" lang="en-US" altLang="zh-CN" sz="1600" b="0" i="1" smtClean="0">
                              <a:latin typeface="Cambria Math" panose="02040503050406030204" pitchFamily="18" charset="0"/>
                            </a:rPr>
                            <m:t> </m:t>
                          </m:r>
                          <m:r>
                            <a:rPr kumimoji="1" lang="en" altLang="zh-CN" sz="1600" i="1">
                              <a:latin typeface="Cambria Math" panose="02040503050406030204" pitchFamily="18" charset="0"/>
                              <a:ea typeface="Cambria Math" panose="02040503050406030204" pitchFamily="18" charset="0"/>
                            </a:rPr>
                            <m:t>𝛽</m:t>
                          </m:r>
                        </m:e>
                        <m:sub>
                          <m:r>
                            <a:rPr kumimoji="1" lang="en-US" altLang="zh-CN" sz="1600" i="1">
                              <a:latin typeface="Cambria Math" panose="02040503050406030204" pitchFamily="18" charset="0"/>
                            </a:rPr>
                            <m:t>𝑦𝑚𝑎𝑥</m:t>
                          </m:r>
                        </m:sub>
                      </m:sSub>
                    </m:oMath>
                  </a14:m>
                  <a:r>
                    <a:rPr kumimoji="1" lang="en" altLang="zh-CN" sz="1600" dirty="0"/>
                    <a:t> appears at 190m</a:t>
                  </a:r>
                  <a:r>
                    <a:rPr kumimoji="1" lang="en-US" altLang="zh-CN" sz="1600" b="1" dirty="0">
                      <a:ea typeface="Cambria Math" panose="02040503050406030204" pitchFamily="18" charset="0"/>
                    </a:rPr>
                    <a:t> </a:t>
                  </a:r>
                  <a14:m>
                    <m:oMath xmlns:m="http://schemas.openxmlformats.org/officeDocument/2006/math">
                      <m:r>
                        <a:rPr kumimoji="1" lang="en-US" altLang="zh-CN" sz="1600" b="1" i="1" smtClean="0">
                          <a:latin typeface="Cambria Math" panose="02040503050406030204" pitchFamily="18" charset="0"/>
                          <a:ea typeface="Cambria Math" panose="02040503050406030204" pitchFamily="18" charset="0"/>
                        </a:rPr>
                        <m:t>⇒</m:t>
                      </m:r>
                    </m:oMath>
                  </a14:m>
                  <a:r>
                    <a:rPr kumimoji="1" lang="en-US" altLang="zh-CN" sz="1600" b="1" dirty="0">
                      <a:ea typeface="Cambria Math" panose="02040503050406030204" pitchFamily="18" charset="0"/>
                    </a:rPr>
                    <a:t> </a:t>
                  </a:r>
                  <a14:m>
                    <m:oMath xmlns:m="http://schemas.openxmlformats.org/officeDocument/2006/math">
                      <m:sSub>
                        <m:sSubPr>
                          <m:ctrlPr>
                            <a:rPr kumimoji="1" lang="en-US" altLang="zh-CN" sz="1400" i="1">
                              <a:latin typeface="Cambria Math" panose="02040503050406030204" pitchFamily="18" charset="0"/>
                              <a:ea typeface="Cambria Math" panose="02040503050406030204" pitchFamily="18" charset="0"/>
                            </a:rPr>
                          </m:ctrlPr>
                        </m:sSubPr>
                        <m:e>
                          <m:r>
                            <a:rPr kumimoji="1" lang="en-US" altLang="zh-CN" sz="1400" b="0" i="1">
                              <a:latin typeface="Cambria Math" panose="02040503050406030204" pitchFamily="18" charset="0"/>
                              <a:ea typeface="Cambria Math" panose="02040503050406030204" pitchFamily="18" charset="0"/>
                            </a:rPr>
                            <m:t>∆</m:t>
                          </m:r>
                          <m:r>
                            <a:rPr kumimoji="1" lang="en-US" altLang="zh-CN" sz="1400" b="0" i="1">
                              <a:latin typeface="Cambria Math" panose="02040503050406030204" pitchFamily="18" charset="0"/>
                              <a:ea typeface="Cambria Math" panose="02040503050406030204" pitchFamily="18" charset="0"/>
                            </a:rPr>
                            <m:t>𝑦</m:t>
                          </m:r>
                        </m:e>
                        <m:sub>
                          <m:r>
                            <a:rPr kumimoji="1" lang="en-US" altLang="zh-CN" sz="1400" b="0" i="1">
                              <a:latin typeface="Cambria Math" panose="02040503050406030204" pitchFamily="18" charset="0"/>
                              <a:ea typeface="Cambria Math" panose="02040503050406030204" pitchFamily="18" charset="0"/>
                            </a:rPr>
                            <m:t>𝐵𝑃𝑀</m:t>
                          </m:r>
                        </m:sub>
                      </m:sSub>
                      <m:r>
                        <a:rPr kumimoji="1" lang="en-US" altLang="zh-CN" sz="1400" b="0" i="1">
                          <a:latin typeface="Cambria Math" panose="02040503050406030204" pitchFamily="18" charset="0"/>
                          <a:ea typeface="Cambria Math" panose="02040503050406030204" pitchFamily="18" charset="0"/>
                        </a:rPr>
                        <m:t>=</m:t>
                      </m:r>
                      <m:rad>
                        <m:radPr>
                          <m:degHide m:val="on"/>
                          <m:ctrlPr>
                            <a:rPr kumimoji="1" lang="en-US" altLang="zh-CN" sz="1400" i="1">
                              <a:latin typeface="Cambria Math" panose="02040503050406030204" pitchFamily="18" charset="0"/>
                            </a:rPr>
                          </m:ctrlPr>
                        </m:radPr>
                        <m:deg/>
                        <m:e>
                          <m:r>
                            <a:rPr kumimoji="1" lang="en-US" altLang="zh-CN" sz="1400" b="0" i="1" smtClean="0">
                              <a:latin typeface="Cambria Math" panose="02040503050406030204" pitchFamily="18" charset="0"/>
                            </a:rPr>
                            <m:t>1</m:t>
                          </m:r>
                          <m:r>
                            <a:rPr kumimoji="1" lang="en-US" altLang="zh-CN" sz="1400" b="0" i="1" smtClean="0">
                              <a:latin typeface="Cambria Math" panose="02040503050406030204" pitchFamily="18" charset="0"/>
                              <a:ea typeface="Cambria Math" panose="02040503050406030204" pitchFamily="18" charset="0"/>
                            </a:rPr>
                            <m:t>×</m:t>
                          </m:r>
                          <m:sSup>
                            <m:sSupPr>
                              <m:ctrlPr>
                                <a:rPr kumimoji="1" lang="en-US" altLang="zh-CN" sz="1400" i="1" smtClean="0">
                                  <a:latin typeface="Cambria Math" panose="02040503050406030204" pitchFamily="18" charset="0"/>
                                  <a:ea typeface="Cambria Math" panose="02040503050406030204" pitchFamily="18" charset="0"/>
                                </a:rPr>
                              </m:ctrlPr>
                            </m:sSupPr>
                            <m:e>
                              <m:r>
                                <a:rPr kumimoji="1" lang="en-US" altLang="zh-CN" sz="1400" b="0" i="1" smtClean="0">
                                  <a:latin typeface="Cambria Math" panose="02040503050406030204" pitchFamily="18" charset="0"/>
                                  <a:ea typeface="Cambria Math" panose="02040503050406030204" pitchFamily="18" charset="0"/>
                                </a:rPr>
                                <m:t>10</m:t>
                              </m:r>
                            </m:e>
                            <m:sup>
                              <m:r>
                                <a:rPr kumimoji="1" lang="en-US" altLang="zh-CN" sz="1400" b="0" i="1" smtClean="0">
                                  <a:latin typeface="Cambria Math" panose="02040503050406030204" pitchFamily="18" charset="0"/>
                                  <a:ea typeface="Cambria Math" panose="02040503050406030204" pitchFamily="18" charset="0"/>
                                </a:rPr>
                                <m:t>−3</m:t>
                              </m:r>
                            </m:sup>
                          </m:sSup>
                        </m:e>
                      </m:rad>
                      <m:r>
                        <a:rPr kumimoji="1" lang="en-US" altLang="zh-CN" sz="1400" b="0" i="1" smtClean="0">
                          <a:latin typeface="Cambria Math" panose="02040503050406030204" pitchFamily="18" charset="0"/>
                          <a:ea typeface="Cambria Math" panose="02040503050406030204" pitchFamily="18" charset="0"/>
                        </a:rPr>
                        <m:t>×72×</m:t>
                      </m:r>
                      <m:d>
                        <m:dPr>
                          <m:ctrlPr>
                            <a:rPr kumimoji="1" lang="en-US" altLang="zh-CN" sz="1400" b="0" i="1" smtClean="0">
                              <a:latin typeface="Cambria Math" panose="02040503050406030204" pitchFamily="18" charset="0"/>
                              <a:ea typeface="Cambria Math" panose="02040503050406030204" pitchFamily="18" charset="0"/>
                            </a:rPr>
                          </m:ctrlPr>
                        </m:dPr>
                        <m:e>
                          <m:r>
                            <a:rPr kumimoji="1" lang="en-US" altLang="zh-CN" sz="1400" b="0" i="1" smtClean="0">
                              <a:latin typeface="Cambria Math" panose="02040503050406030204" pitchFamily="18" charset="0"/>
                              <a:ea typeface="Cambria Math" panose="02040503050406030204" pitchFamily="18" charset="0"/>
                            </a:rPr>
                            <m:t>−2.49</m:t>
                          </m:r>
                          <m:r>
                            <a:rPr kumimoji="1" lang="en-US" altLang="zh-CN" sz="1400" b="0" i="1" smtClean="0">
                              <a:latin typeface="Cambria Math" panose="02040503050406030204" pitchFamily="18" charset="0"/>
                              <a:ea typeface="Cambria Math" panose="02040503050406030204" pitchFamily="18" charset="0"/>
                            </a:rPr>
                            <m:t>𝜇</m:t>
                          </m:r>
                          <m:r>
                            <a:rPr kumimoji="1" lang="en-US" altLang="zh-CN" sz="1400" b="0" i="1" smtClean="0">
                              <a:latin typeface="Cambria Math" panose="02040503050406030204" pitchFamily="18" charset="0"/>
                              <a:ea typeface="Cambria Math" panose="02040503050406030204" pitchFamily="18" charset="0"/>
                            </a:rPr>
                            <m:t>𝑟𝑎𝑑</m:t>
                          </m:r>
                        </m:e>
                      </m:d>
                      <m:r>
                        <a:rPr kumimoji="1" lang="en-US" altLang="zh-CN" sz="1400" b="0" i="1" smtClean="0">
                          <a:latin typeface="Cambria Math" panose="02040503050406030204" pitchFamily="18" charset="0"/>
                          <a:ea typeface="Cambria Math" panose="02040503050406030204" pitchFamily="18" charset="0"/>
                        </a:rPr>
                        <m:t>=−5.7</m:t>
                      </m:r>
                      <m:r>
                        <a:rPr kumimoji="1" lang="en-US" altLang="zh-CN" sz="1400" b="0" i="1" smtClean="0">
                          <a:latin typeface="Cambria Math" panose="02040503050406030204" pitchFamily="18" charset="0"/>
                          <a:ea typeface="Cambria Math" panose="02040503050406030204" pitchFamily="18" charset="0"/>
                        </a:rPr>
                        <m:t>𝜇</m:t>
                      </m:r>
                      <m:r>
                        <a:rPr kumimoji="1" lang="en-US" altLang="zh-CN" sz="1400" b="0" i="1" smtClean="0">
                          <a:latin typeface="Cambria Math" panose="02040503050406030204" pitchFamily="18" charset="0"/>
                          <a:ea typeface="Cambria Math" panose="02040503050406030204" pitchFamily="18" charset="0"/>
                        </a:rPr>
                        <m:t>𝑚</m:t>
                      </m:r>
                      <m:r>
                        <m:rPr>
                          <m:brk m:alnAt="7"/>
                        </m:rPr>
                        <a:rPr kumimoji="1" lang="en-US" altLang="zh-CN" sz="1400" i="1">
                          <a:latin typeface="Cambria Math" panose="02040503050406030204" pitchFamily="18" charset="0"/>
                          <a:ea typeface="Cambria Math" panose="02040503050406030204" pitchFamily="18" charset="0"/>
                        </a:rPr>
                        <m:t>≈</m:t>
                      </m:r>
                      <m:r>
                        <a:rPr kumimoji="1" lang="en-US" altLang="zh-CN" sz="1400" b="0" i="1" smtClean="0">
                          <a:solidFill>
                            <a:schemeClr val="tx2"/>
                          </a:solidFill>
                          <a:latin typeface="Cambria Math" panose="02040503050406030204" pitchFamily="18" charset="0"/>
                          <a:ea typeface="Cambria Math" panose="02040503050406030204" pitchFamily="18" charset="0"/>
                        </a:rPr>
                        <m:t>3</m:t>
                      </m:r>
                      <m:r>
                        <a:rPr kumimoji="1" lang="en-US" altLang="zh-CN" sz="1400" i="1">
                          <a:solidFill>
                            <a:schemeClr val="tx2"/>
                          </a:solidFill>
                          <a:latin typeface="Cambria Math" panose="02040503050406030204" pitchFamily="18" charset="0"/>
                          <a:ea typeface="Cambria Math" panose="02040503050406030204" pitchFamily="18" charset="0"/>
                        </a:rPr>
                        <m:t>𝑟𝑒𝑠</m:t>
                      </m:r>
                      <m:r>
                        <a:rPr kumimoji="1" lang="en-US" altLang="zh-CN" sz="1400" i="1">
                          <a:solidFill>
                            <a:schemeClr val="tx2"/>
                          </a:solidFill>
                          <a:latin typeface="Cambria Math" panose="02040503050406030204" pitchFamily="18" charset="0"/>
                          <a:ea typeface="Cambria Math" panose="02040503050406030204" pitchFamily="18" charset="0"/>
                        </a:rPr>
                        <m:t>@500</m:t>
                      </m:r>
                      <m:r>
                        <a:rPr kumimoji="1" lang="en-US" altLang="zh-CN" sz="1400" i="1">
                          <a:solidFill>
                            <a:schemeClr val="tx2"/>
                          </a:solidFill>
                          <a:latin typeface="Cambria Math" panose="02040503050406030204" pitchFamily="18" charset="0"/>
                          <a:ea typeface="Cambria Math" panose="02040503050406030204" pitchFamily="18" charset="0"/>
                        </a:rPr>
                        <m:t>𝐻𝑧</m:t>
                      </m:r>
                    </m:oMath>
                  </a14:m>
                  <a:endParaRPr kumimoji="1" lang="zh-CN" altLang="en-US" sz="1400" dirty="0"/>
                </a:p>
              </p:txBody>
            </p:sp>
          </mc:Choice>
          <mc:Fallback xmlns="">
            <p:sp>
              <p:nvSpPr>
                <p:cNvPr id="47" name="文本框 46">
                  <a:extLst>
                    <a:ext uri="{FF2B5EF4-FFF2-40B4-BE49-F238E27FC236}">
                      <a16:creationId xmlns:a16="http://schemas.microsoft.com/office/drawing/2014/main" id="{00C1C551-4C7C-5C45-A593-3D14561D203F}"/>
                    </a:ext>
                  </a:extLst>
                </p:cNvPr>
                <p:cNvSpPr txBox="1">
                  <a:spLocks noRot="1" noChangeAspect="1" noMove="1" noResize="1" noEditPoints="1" noAdjustHandles="1" noChangeArrowheads="1" noChangeShapeType="1" noTextEdit="1"/>
                </p:cNvSpPr>
                <p:nvPr/>
              </p:nvSpPr>
              <p:spPr>
                <a:xfrm>
                  <a:off x="1365893" y="5133023"/>
                  <a:ext cx="10396928" cy="370743"/>
                </a:xfrm>
                <a:prstGeom prst="rect">
                  <a:avLst/>
                </a:prstGeom>
                <a:blipFill>
                  <a:blip r:embed="rId4"/>
                  <a:stretch>
                    <a:fillRect l="-244" t="-6667" b="-10000"/>
                  </a:stretch>
                </a:blipFill>
              </p:spPr>
              <p:txBody>
                <a:bodyPr/>
                <a:lstStyle/>
                <a:p>
                  <a:r>
                    <a:rPr lang="zh-CN" altLang="en-US">
                      <a:noFill/>
                    </a:rPr>
                    <a:t> </a:t>
                  </a:r>
                </a:p>
              </p:txBody>
            </p:sp>
          </mc:Fallback>
        </mc:AlternateContent>
      </p:grpSp>
      <p:grpSp>
        <p:nvGrpSpPr>
          <p:cNvPr id="53" name="组合 52">
            <a:extLst>
              <a:ext uri="{FF2B5EF4-FFF2-40B4-BE49-F238E27FC236}">
                <a16:creationId xmlns:a16="http://schemas.microsoft.com/office/drawing/2014/main" id="{6E202467-B7FB-414F-A650-A48F5CAD6703}"/>
              </a:ext>
            </a:extLst>
          </p:cNvPr>
          <p:cNvGrpSpPr/>
          <p:nvPr/>
        </p:nvGrpSpPr>
        <p:grpSpPr>
          <a:xfrm>
            <a:off x="838200" y="3564354"/>
            <a:ext cx="10083452" cy="1133449"/>
            <a:chOff x="876590" y="3878340"/>
            <a:chExt cx="10083452" cy="1133449"/>
          </a:xfrm>
        </p:grpSpPr>
        <p:sp>
          <p:nvSpPr>
            <p:cNvPr id="49" name="文本框 48">
              <a:extLst>
                <a:ext uri="{FF2B5EF4-FFF2-40B4-BE49-F238E27FC236}">
                  <a16:creationId xmlns:a16="http://schemas.microsoft.com/office/drawing/2014/main" id="{21C32BA1-F040-E947-A34B-90ECD97C1F7D}"/>
                </a:ext>
              </a:extLst>
            </p:cNvPr>
            <p:cNvSpPr txBox="1"/>
            <p:nvPr/>
          </p:nvSpPr>
          <p:spPr>
            <a:xfrm>
              <a:off x="876590" y="3878340"/>
              <a:ext cx="10083452" cy="369332"/>
            </a:xfrm>
            <a:prstGeom prst="rect">
              <a:avLst/>
            </a:prstGeom>
            <a:noFill/>
          </p:spPr>
          <p:txBody>
            <a:bodyPr wrap="square" rtlCol="0">
              <a:spAutoFit/>
            </a:bodyPr>
            <a:lstStyle/>
            <a:p>
              <a:pPr marL="285750" indent="-285750">
                <a:buFont typeface="Arial" panose="020B0604020202020204" pitchFamily="34" charset="0"/>
                <a:buChar char="•"/>
              </a:pPr>
              <a:r>
                <a:rPr kumimoji="1" lang="en" altLang="zh-CN" b="1" dirty="0">
                  <a:solidFill>
                    <a:schemeClr val="tx2"/>
                  </a:solidFill>
                </a:rPr>
                <a:t>The BPM closest to the IP for measuring the electron orbit is at 0.885m and for positron is at 0.915m. </a:t>
              </a:r>
              <a:endParaRPr kumimoji="1" lang="zh-CN" altLang="en-US" b="1" dirty="0">
                <a:solidFill>
                  <a:schemeClr val="tx2"/>
                </a:solidFill>
              </a:endParaRPr>
            </a:p>
          </p:txBody>
        </p: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0476CFC9-CC7A-6942-A091-E9351382FE1E}"/>
                    </a:ext>
                  </a:extLst>
                </p:cNvPr>
                <p:cNvSpPr txBox="1"/>
                <p:nvPr/>
              </p:nvSpPr>
              <p:spPr>
                <a:xfrm>
                  <a:off x="1449593" y="4282935"/>
                  <a:ext cx="9147426" cy="7288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400" i="1" smtClean="0">
                                <a:latin typeface="Cambria Math" panose="02040503050406030204" pitchFamily="18" charset="0"/>
                                <a:ea typeface="Cambria Math" panose="02040503050406030204" pitchFamily="18" charset="0"/>
                              </a:rPr>
                            </m:ctrlPr>
                          </m:sSubPr>
                          <m:e>
                            <m:r>
                              <a:rPr kumimoji="1" lang="en-US" altLang="zh-CN" sz="1400" i="1">
                                <a:latin typeface="Cambria Math" panose="02040503050406030204" pitchFamily="18" charset="0"/>
                                <a:ea typeface="Cambria Math" panose="02040503050406030204" pitchFamily="18" charset="0"/>
                              </a:rPr>
                              <m:t>∆</m:t>
                            </m:r>
                            <m:r>
                              <a:rPr kumimoji="1" lang="en-US" altLang="zh-CN" sz="1400" i="1">
                                <a:latin typeface="Cambria Math" panose="02040503050406030204" pitchFamily="18" charset="0"/>
                                <a:ea typeface="Cambria Math" panose="02040503050406030204" pitchFamily="18" charset="0"/>
                              </a:rPr>
                              <m:t>𝑦</m:t>
                            </m:r>
                          </m:e>
                          <m:sub>
                            <m:r>
                              <a:rPr kumimoji="1" lang="en-US" altLang="zh-CN" sz="1400" i="1">
                                <a:latin typeface="Cambria Math" panose="02040503050406030204" pitchFamily="18" charset="0"/>
                                <a:ea typeface="Cambria Math" panose="02040503050406030204" pitchFamily="18" charset="0"/>
                              </a:rPr>
                              <m:t>𝐵𝑃𝑀</m:t>
                            </m:r>
                          </m:sub>
                        </m:sSub>
                        <m:r>
                          <a:rPr kumimoji="1" lang="en-US" altLang="zh-CN" sz="1400" i="1">
                            <a:latin typeface="Cambria Math" panose="02040503050406030204" pitchFamily="18" charset="0"/>
                            <a:ea typeface="Cambria Math" panose="02040503050406030204" pitchFamily="18" charset="0"/>
                          </a:rPr>
                          <m:t>=</m:t>
                        </m:r>
                        <m:rad>
                          <m:radPr>
                            <m:degHide m:val="on"/>
                            <m:ctrlPr>
                              <a:rPr kumimoji="1" lang="en-US" altLang="zh-CN" sz="1400" i="1">
                                <a:latin typeface="Cambria Math" panose="02040503050406030204" pitchFamily="18" charset="0"/>
                              </a:rPr>
                            </m:ctrlPr>
                          </m:radPr>
                          <m:deg/>
                          <m:e>
                            <m:sSup>
                              <m:sSupPr>
                                <m:ctrlPr>
                                  <a:rPr kumimoji="1" lang="en-US" altLang="zh-CN" sz="1400" i="1">
                                    <a:latin typeface="Cambria Math" panose="02040503050406030204" pitchFamily="18" charset="0"/>
                                  </a:rPr>
                                </m:ctrlPr>
                              </m:sSupPr>
                              <m:e>
                                <m:r>
                                  <a:rPr kumimoji="1" lang="en-US" altLang="zh-CN" sz="1400" i="1">
                                    <a:latin typeface="Cambria Math" panose="02040503050406030204" pitchFamily="18" charset="0"/>
                                    <a:ea typeface="Cambria Math" panose="02040503050406030204" pitchFamily="18" charset="0"/>
                                  </a:rPr>
                                  <m:t>𝛽</m:t>
                                </m:r>
                              </m:e>
                              <m:sup>
                                <m:r>
                                  <a:rPr kumimoji="1" lang="en-US" altLang="zh-CN" sz="1400" i="1">
                                    <a:latin typeface="Cambria Math" panose="02040503050406030204" pitchFamily="18" charset="0"/>
                                  </a:rPr>
                                  <m:t>∗</m:t>
                                </m:r>
                              </m:sup>
                            </m:sSup>
                            <m:sSub>
                              <m:sSubPr>
                                <m:ctrlPr>
                                  <a:rPr kumimoji="1" lang="en-US" altLang="zh-CN" sz="1400" i="1">
                                    <a:latin typeface="Cambria Math" panose="02040503050406030204" pitchFamily="18" charset="0"/>
                                  </a:rPr>
                                </m:ctrlPr>
                              </m:sSubPr>
                              <m:e>
                                <m:r>
                                  <a:rPr kumimoji="1" lang="en-US" altLang="zh-CN" sz="1400" i="1">
                                    <a:latin typeface="Cambria Math" panose="02040503050406030204" pitchFamily="18" charset="0"/>
                                    <a:ea typeface="Cambria Math" panose="02040503050406030204" pitchFamily="18" charset="0"/>
                                  </a:rPr>
                                  <m:t>𝛽</m:t>
                                </m:r>
                              </m:e>
                              <m:sub>
                                <m:r>
                                  <a:rPr kumimoji="1" lang="en-US" altLang="zh-CN" sz="1400" i="1">
                                    <a:latin typeface="Cambria Math" panose="02040503050406030204" pitchFamily="18" charset="0"/>
                                    <a:ea typeface="Cambria Math" panose="02040503050406030204" pitchFamily="18" charset="0"/>
                                  </a:rPr>
                                  <m:t>𝐵𝑃𝑀</m:t>
                                </m:r>
                              </m:sub>
                            </m:sSub>
                          </m:e>
                        </m:rad>
                        <m:r>
                          <a:rPr kumimoji="1" lang="en-US" altLang="zh-CN" sz="1400" i="1">
                            <a:latin typeface="Cambria Math" panose="02040503050406030204" pitchFamily="18" charset="0"/>
                            <a:ea typeface="Cambria Math" panose="02040503050406030204" pitchFamily="18" charset="0"/>
                          </a:rPr>
                          <m:t>∆</m:t>
                        </m:r>
                        <m:sSup>
                          <m:sSupPr>
                            <m:ctrlPr>
                              <a:rPr kumimoji="1" lang="en-US" altLang="zh-CN" sz="1400" i="1">
                                <a:latin typeface="Cambria Math" panose="02040503050406030204" pitchFamily="18" charset="0"/>
                                <a:ea typeface="Cambria Math" panose="02040503050406030204" pitchFamily="18" charset="0"/>
                              </a:rPr>
                            </m:ctrlPr>
                          </m:sSupPr>
                          <m:e>
                            <m:r>
                              <a:rPr kumimoji="1" lang="en-US" altLang="zh-CN" sz="1400" i="1">
                                <a:latin typeface="Cambria Math" panose="02040503050406030204" pitchFamily="18" charset="0"/>
                                <a:ea typeface="Cambria Math" panose="02040503050406030204" pitchFamily="18" charset="0"/>
                              </a:rPr>
                              <m:t>𝑦</m:t>
                            </m:r>
                          </m:e>
                          <m:sup>
                            <m:r>
                              <a:rPr kumimoji="1" lang="en-US" altLang="zh-CN" sz="1400" i="1">
                                <a:latin typeface="Cambria Math" panose="02040503050406030204" pitchFamily="18" charset="0"/>
                                <a:ea typeface="Cambria Math" panose="02040503050406030204" pitchFamily="18" charset="0"/>
                              </a:rPr>
                              <m:t>′</m:t>
                            </m:r>
                          </m:sup>
                        </m:sSup>
                        <m:r>
                          <a:rPr kumimoji="1" lang="en-US" altLang="zh-CN" sz="1400" b="0" i="1" smtClean="0">
                            <a:latin typeface="Cambria Math" panose="02040503050406030204" pitchFamily="18" charset="0"/>
                            <a:ea typeface="Cambria Math" panose="02040503050406030204" pitchFamily="18" charset="0"/>
                          </a:rPr>
                          <m:t>=</m:t>
                        </m:r>
                        <m:rad>
                          <m:radPr>
                            <m:degHide m:val="on"/>
                            <m:ctrlPr>
                              <a:rPr kumimoji="1" lang="en-US" altLang="zh-CN" sz="1400" i="1">
                                <a:latin typeface="Cambria Math" panose="02040503050406030204" pitchFamily="18" charset="0"/>
                              </a:rPr>
                            </m:ctrlPr>
                          </m:radPr>
                          <m:deg/>
                          <m:e>
                            <m:sSup>
                              <m:sSupPr>
                                <m:ctrlPr>
                                  <a:rPr kumimoji="1" lang="en-US" altLang="zh-CN" sz="1400" i="1" smtClean="0">
                                    <a:latin typeface="Cambria Math" panose="02040503050406030204" pitchFamily="18" charset="0"/>
                                  </a:rPr>
                                </m:ctrlPr>
                              </m:sSupPr>
                              <m:e>
                                <m:r>
                                  <a:rPr kumimoji="1" lang="en-US" altLang="zh-CN" sz="1400" i="1">
                                    <a:latin typeface="Cambria Math" panose="02040503050406030204" pitchFamily="18" charset="0"/>
                                    <a:ea typeface="Cambria Math" panose="02040503050406030204" pitchFamily="18" charset="0"/>
                                  </a:rPr>
                                  <m:t>𝛽</m:t>
                                </m:r>
                              </m:e>
                              <m:sup>
                                <m:r>
                                  <a:rPr kumimoji="1" lang="en-US" altLang="zh-CN" sz="1400" i="1" smtClean="0">
                                    <a:latin typeface="Cambria Math" panose="02040503050406030204" pitchFamily="18" charset="0"/>
                                  </a:rPr>
                                  <m:t>∗</m:t>
                                </m:r>
                              </m:sup>
                            </m:sSup>
                            <m:d>
                              <m:dPr>
                                <m:ctrlPr>
                                  <a:rPr kumimoji="1" lang="en-US" altLang="zh-CN" sz="1400" b="0" i="1" smtClean="0">
                                    <a:latin typeface="Cambria Math" panose="02040503050406030204" pitchFamily="18" charset="0"/>
                                  </a:rPr>
                                </m:ctrlPr>
                              </m:dPr>
                              <m:e>
                                <m:sSup>
                                  <m:sSupPr>
                                    <m:ctrlPr>
                                      <a:rPr kumimoji="1" lang="en-US" altLang="zh-CN" sz="1400" i="1">
                                        <a:latin typeface="Cambria Math" panose="02040503050406030204" pitchFamily="18" charset="0"/>
                                      </a:rPr>
                                    </m:ctrlPr>
                                  </m:sSupPr>
                                  <m:e>
                                    <m:r>
                                      <a:rPr kumimoji="1" lang="en-US" altLang="zh-CN" sz="1400" i="1">
                                        <a:latin typeface="Cambria Math" panose="02040503050406030204" pitchFamily="18" charset="0"/>
                                        <a:ea typeface="Cambria Math" panose="02040503050406030204" pitchFamily="18" charset="0"/>
                                      </a:rPr>
                                      <m:t>𝛽</m:t>
                                    </m:r>
                                  </m:e>
                                  <m:sup>
                                    <m:r>
                                      <a:rPr kumimoji="1" lang="en-US" altLang="zh-CN" sz="1400" i="1">
                                        <a:latin typeface="Cambria Math" panose="02040503050406030204" pitchFamily="18" charset="0"/>
                                      </a:rPr>
                                      <m:t>∗</m:t>
                                    </m:r>
                                  </m:sup>
                                </m:sSup>
                                <m:r>
                                  <a:rPr kumimoji="1" lang="en-US" altLang="zh-CN" sz="1400" b="0" i="1" smtClean="0">
                                    <a:latin typeface="Cambria Math" panose="02040503050406030204" pitchFamily="18" charset="0"/>
                                  </a:rPr>
                                  <m:t>+</m:t>
                                </m:r>
                                <m:f>
                                  <m:fPr>
                                    <m:ctrlPr>
                                      <a:rPr kumimoji="1" lang="en-US" altLang="zh-CN" sz="1400" b="0" i="1" smtClean="0">
                                        <a:latin typeface="Cambria Math" panose="02040503050406030204" pitchFamily="18" charset="0"/>
                                      </a:rPr>
                                    </m:ctrlPr>
                                  </m:fPr>
                                  <m:num>
                                    <m:sSup>
                                      <m:sSupPr>
                                        <m:ctrlPr>
                                          <a:rPr kumimoji="1" lang="en-US" altLang="zh-CN" sz="1400" b="0" i="1" smtClean="0">
                                            <a:latin typeface="Cambria Math" panose="02040503050406030204" pitchFamily="18" charset="0"/>
                                          </a:rPr>
                                        </m:ctrlPr>
                                      </m:sSupPr>
                                      <m:e>
                                        <m:r>
                                          <a:rPr kumimoji="1" lang="en-US" altLang="zh-CN" sz="1400" b="0" i="1" smtClean="0">
                                            <a:latin typeface="Cambria Math" panose="02040503050406030204" pitchFamily="18" charset="0"/>
                                          </a:rPr>
                                          <m:t>𝑠</m:t>
                                        </m:r>
                                      </m:e>
                                      <m:sup>
                                        <m:r>
                                          <a:rPr kumimoji="1" lang="en-US" altLang="zh-CN" sz="1400" b="0" i="1" smtClean="0">
                                            <a:latin typeface="Cambria Math" panose="02040503050406030204" pitchFamily="18" charset="0"/>
                                          </a:rPr>
                                          <m:t>2</m:t>
                                        </m:r>
                                      </m:sup>
                                    </m:sSup>
                                  </m:num>
                                  <m:den>
                                    <m:sSup>
                                      <m:sSupPr>
                                        <m:ctrlPr>
                                          <a:rPr kumimoji="1" lang="en-US" altLang="zh-CN" sz="1400" i="1">
                                            <a:latin typeface="Cambria Math" panose="02040503050406030204" pitchFamily="18" charset="0"/>
                                          </a:rPr>
                                        </m:ctrlPr>
                                      </m:sSupPr>
                                      <m:e>
                                        <m:r>
                                          <a:rPr kumimoji="1" lang="en-US" altLang="zh-CN" sz="1400" i="1">
                                            <a:latin typeface="Cambria Math" panose="02040503050406030204" pitchFamily="18" charset="0"/>
                                            <a:ea typeface="Cambria Math" panose="02040503050406030204" pitchFamily="18" charset="0"/>
                                          </a:rPr>
                                          <m:t>𝛽</m:t>
                                        </m:r>
                                      </m:e>
                                      <m:sup>
                                        <m:r>
                                          <a:rPr kumimoji="1" lang="en-US" altLang="zh-CN" sz="1400" i="1">
                                            <a:latin typeface="Cambria Math" panose="02040503050406030204" pitchFamily="18" charset="0"/>
                                          </a:rPr>
                                          <m:t>∗</m:t>
                                        </m:r>
                                      </m:sup>
                                    </m:sSup>
                                  </m:den>
                                </m:f>
                              </m:e>
                            </m:d>
                          </m:e>
                        </m:rad>
                        <m:r>
                          <a:rPr kumimoji="1" lang="en-US" altLang="zh-CN" sz="1400" i="1">
                            <a:latin typeface="Cambria Math" panose="02040503050406030204" pitchFamily="18" charset="0"/>
                            <a:ea typeface="Cambria Math" panose="02040503050406030204" pitchFamily="18" charset="0"/>
                          </a:rPr>
                          <m:t>∆</m:t>
                        </m:r>
                        <m:sSup>
                          <m:sSupPr>
                            <m:ctrlPr>
                              <a:rPr kumimoji="1" lang="en-US" altLang="zh-CN" sz="1400" i="1">
                                <a:latin typeface="Cambria Math" panose="02040503050406030204" pitchFamily="18" charset="0"/>
                                <a:ea typeface="Cambria Math" panose="02040503050406030204" pitchFamily="18" charset="0"/>
                              </a:rPr>
                            </m:ctrlPr>
                          </m:sSupPr>
                          <m:e>
                            <m:r>
                              <a:rPr kumimoji="1" lang="en-US" altLang="zh-CN" sz="1400" i="1">
                                <a:latin typeface="Cambria Math" panose="02040503050406030204" pitchFamily="18" charset="0"/>
                                <a:ea typeface="Cambria Math" panose="02040503050406030204" pitchFamily="18" charset="0"/>
                              </a:rPr>
                              <m:t>𝑦</m:t>
                            </m:r>
                          </m:e>
                          <m:sup>
                            <m:r>
                              <a:rPr kumimoji="1" lang="en-US" altLang="zh-CN" sz="1400" i="1">
                                <a:latin typeface="Cambria Math" panose="02040503050406030204" pitchFamily="18" charset="0"/>
                                <a:ea typeface="Cambria Math" panose="02040503050406030204" pitchFamily="18" charset="0"/>
                              </a:rPr>
                              <m:t>′</m:t>
                            </m:r>
                          </m:sup>
                        </m:sSup>
                        <m:r>
                          <a:rPr kumimoji="1" lang="en-US" altLang="zh-CN" sz="1400" i="1" smtClean="0">
                            <a:latin typeface="Cambria Math" panose="02040503050406030204" pitchFamily="18" charset="0"/>
                            <a:ea typeface="Cambria Math" panose="02040503050406030204" pitchFamily="18" charset="0"/>
                          </a:rPr>
                          <m:t>≈</m:t>
                        </m:r>
                        <m:r>
                          <a:rPr kumimoji="1" lang="en-US" altLang="zh-CN" sz="1400" b="0" i="1" smtClean="0">
                            <a:latin typeface="Cambria Math" panose="02040503050406030204" pitchFamily="18" charset="0"/>
                            <a:ea typeface="Cambria Math" panose="02040503050406030204" pitchFamily="18" charset="0"/>
                          </a:rPr>
                          <m:t>𝑠</m:t>
                        </m:r>
                        <m:r>
                          <a:rPr kumimoji="1" lang="en-US" altLang="zh-CN" sz="1400" b="0" i="1" smtClean="0">
                            <a:latin typeface="Cambria Math" panose="02040503050406030204" pitchFamily="18" charset="0"/>
                            <a:ea typeface="Cambria Math" panose="02040503050406030204" pitchFamily="18" charset="0"/>
                          </a:rPr>
                          <m:t>∗∆</m:t>
                        </m:r>
                        <m:sSup>
                          <m:sSupPr>
                            <m:ctrlPr>
                              <a:rPr kumimoji="1" lang="en-US" altLang="zh-CN" sz="1400" i="1">
                                <a:latin typeface="Cambria Math" panose="02040503050406030204" pitchFamily="18" charset="0"/>
                                <a:ea typeface="Cambria Math" panose="02040503050406030204" pitchFamily="18" charset="0"/>
                              </a:rPr>
                            </m:ctrlPr>
                          </m:sSupPr>
                          <m:e>
                            <m:r>
                              <a:rPr kumimoji="1" lang="en-US" altLang="zh-CN" sz="1400" i="1">
                                <a:latin typeface="Cambria Math" panose="02040503050406030204" pitchFamily="18" charset="0"/>
                                <a:ea typeface="Cambria Math" panose="02040503050406030204" pitchFamily="18" charset="0"/>
                              </a:rPr>
                              <m:t>𝑦</m:t>
                            </m:r>
                          </m:e>
                          <m:sup>
                            <m:r>
                              <a:rPr kumimoji="1" lang="en-US" altLang="zh-CN" sz="1400" i="1">
                                <a:latin typeface="Cambria Math" panose="02040503050406030204" pitchFamily="18" charset="0"/>
                                <a:ea typeface="Cambria Math" panose="02040503050406030204" pitchFamily="18" charset="0"/>
                              </a:rPr>
                              <m:t>′</m:t>
                            </m:r>
                          </m:sup>
                        </m:sSup>
                        <m:r>
                          <a:rPr kumimoji="1" lang="en-US" altLang="zh-CN" sz="1400" b="0" i="1" smtClean="0">
                            <a:latin typeface="Cambria Math" panose="02040503050406030204" pitchFamily="18" charset="0"/>
                            <a:ea typeface="Cambria Math" panose="02040503050406030204" pitchFamily="18" charset="0"/>
                          </a:rPr>
                          <m:t>=</m:t>
                        </m:r>
                        <m:d>
                          <m:dPr>
                            <m:begChr m:val="{"/>
                            <m:endChr m:val=""/>
                            <m:ctrlPr>
                              <a:rPr kumimoji="1" lang="en-US" altLang="zh-CN" sz="1400" b="0" i="1" smtClean="0">
                                <a:latin typeface="Cambria Math" panose="02040503050406030204" pitchFamily="18" charset="0"/>
                                <a:ea typeface="Cambria Math" panose="02040503050406030204" pitchFamily="18" charset="0"/>
                              </a:rPr>
                            </m:ctrlPr>
                          </m:dPr>
                          <m:e>
                            <m:m>
                              <m:mPr>
                                <m:mcs>
                                  <m:mc>
                                    <m:mcPr>
                                      <m:count m:val="1"/>
                                      <m:mcJc m:val="center"/>
                                    </m:mcPr>
                                  </m:mc>
                                </m:mcs>
                                <m:ctrlPr>
                                  <a:rPr kumimoji="1" lang="en-US" altLang="zh-CN" sz="1400" b="0" i="1" smtClean="0">
                                    <a:latin typeface="Cambria Math" panose="02040503050406030204" pitchFamily="18" charset="0"/>
                                    <a:ea typeface="Cambria Math" panose="02040503050406030204" pitchFamily="18" charset="0"/>
                                  </a:rPr>
                                </m:ctrlPr>
                              </m:mPr>
                              <m:mr>
                                <m:e>
                                  <m:r>
                                    <m:rPr>
                                      <m:brk m:alnAt="7"/>
                                    </m:rPr>
                                    <a:rPr kumimoji="1" lang="en-US" altLang="zh-CN" sz="1400" b="0" i="1" smtClean="0">
                                      <a:latin typeface="Cambria Math" panose="02040503050406030204" pitchFamily="18" charset="0"/>
                                      <a:ea typeface="Cambria Math" panose="02040503050406030204" pitchFamily="18" charset="0"/>
                                    </a:rPr>
                                    <m:t>0</m:t>
                                  </m:r>
                                  <m:r>
                                    <a:rPr kumimoji="1" lang="en-US" altLang="zh-CN" sz="1400" b="0" i="1" smtClean="0">
                                      <a:latin typeface="Cambria Math" panose="02040503050406030204" pitchFamily="18" charset="0"/>
                                      <a:ea typeface="Cambria Math" panose="02040503050406030204" pitchFamily="18" charset="0"/>
                                    </a:rPr>
                                    <m:t>.885×</m:t>
                                  </m:r>
                                  <m:d>
                                    <m:dPr>
                                      <m:ctrlPr>
                                        <a:rPr kumimoji="1" lang="en-US" altLang="zh-CN" sz="1400" b="0" i="1" smtClean="0">
                                          <a:latin typeface="Cambria Math" panose="02040503050406030204" pitchFamily="18" charset="0"/>
                                          <a:ea typeface="Cambria Math" panose="02040503050406030204" pitchFamily="18" charset="0"/>
                                        </a:rPr>
                                      </m:ctrlPr>
                                    </m:dPr>
                                    <m:e>
                                      <m:r>
                                        <m:rPr>
                                          <m:brk m:alnAt="7"/>
                                        </m:rPr>
                                        <a:rPr kumimoji="1" lang="en-US" altLang="zh-CN" sz="1400" b="0" i="1" smtClean="0">
                                          <a:latin typeface="Cambria Math" panose="02040503050406030204" pitchFamily="18" charset="0"/>
                                          <a:ea typeface="Cambria Math" panose="02040503050406030204" pitchFamily="18" charset="0"/>
                                        </a:rPr>
                                        <m:t>−</m:t>
                                      </m:r>
                                      <m:r>
                                        <a:rPr kumimoji="1" lang="en-US" altLang="zh-CN" sz="1400" b="0" i="1" smtClean="0">
                                          <a:latin typeface="Cambria Math" panose="02040503050406030204" pitchFamily="18" charset="0"/>
                                          <a:ea typeface="Cambria Math" panose="02040503050406030204" pitchFamily="18" charset="0"/>
                                        </a:rPr>
                                        <m:t>2.49</m:t>
                                      </m:r>
                                      <m:r>
                                        <a:rPr kumimoji="1" lang="en-US" altLang="zh-CN" sz="1400" b="0" i="1" smtClean="0">
                                          <a:latin typeface="Cambria Math" panose="02040503050406030204" pitchFamily="18" charset="0"/>
                                          <a:ea typeface="Cambria Math" panose="02040503050406030204" pitchFamily="18" charset="0"/>
                                        </a:rPr>
                                        <m:t>𝜇</m:t>
                                      </m:r>
                                      <m:r>
                                        <a:rPr kumimoji="1" lang="en-US" altLang="zh-CN" sz="1400" b="0" i="1" smtClean="0">
                                          <a:latin typeface="Cambria Math" panose="02040503050406030204" pitchFamily="18" charset="0"/>
                                          <a:ea typeface="Cambria Math" panose="02040503050406030204" pitchFamily="18" charset="0"/>
                                        </a:rPr>
                                        <m:t>𝑟𝑎𝑑</m:t>
                                      </m:r>
                                    </m:e>
                                  </m:d>
                                  <m:r>
                                    <m:rPr>
                                      <m:brk m:alnAt="7"/>
                                    </m:rPr>
                                    <a:rPr kumimoji="1" lang="en-US" altLang="zh-CN" sz="1400" b="0" i="1" smtClean="0">
                                      <a:latin typeface="Cambria Math" panose="02040503050406030204" pitchFamily="18" charset="0"/>
                                      <a:ea typeface="Cambria Math" panose="02040503050406030204" pitchFamily="18" charset="0"/>
                                    </a:rPr>
                                    <m:t>=</m:t>
                                  </m:r>
                                  <m:r>
                                    <a:rPr kumimoji="1" lang="en-US" altLang="zh-CN" sz="1400" b="0" i="1" smtClean="0">
                                      <a:latin typeface="Cambria Math" panose="02040503050406030204" pitchFamily="18" charset="0"/>
                                      <a:ea typeface="Cambria Math" panose="02040503050406030204" pitchFamily="18" charset="0"/>
                                    </a:rPr>
                                    <m:t>−2.2</m:t>
                                  </m:r>
                                  <m:r>
                                    <a:rPr kumimoji="1" lang="en-US" altLang="zh-CN" sz="1400" b="0" i="1" smtClean="0">
                                      <a:latin typeface="Cambria Math" panose="02040503050406030204" pitchFamily="18" charset="0"/>
                                      <a:ea typeface="Cambria Math" panose="02040503050406030204" pitchFamily="18" charset="0"/>
                                    </a:rPr>
                                    <m:t>𝜇</m:t>
                                  </m:r>
                                  <m:r>
                                    <a:rPr kumimoji="1" lang="en-US" altLang="zh-CN" sz="1400" b="0" i="1" smtClean="0">
                                      <a:latin typeface="Cambria Math" panose="02040503050406030204" pitchFamily="18" charset="0"/>
                                      <a:ea typeface="Cambria Math" panose="02040503050406030204" pitchFamily="18" charset="0"/>
                                    </a:rPr>
                                    <m:t>𝑚</m:t>
                                  </m:r>
                                  <m:r>
                                    <a:rPr kumimoji="1" lang="en-US" altLang="zh-CN" sz="1400" b="0" i="1" smtClean="0">
                                      <a:latin typeface="Cambria Math" panose="02040503050406030204" pitchFamily="18" charset="0"/>
                                      <a:ea typeface="Cambria Math" panose="02040503050406030204" pitchFamily="18" charset="0"/>
                                    </a:rPr>
                                    <m:t>≈1</m:t>
                                  </m:r>
                                  <m:r>
                                    <a:rPr kumimoji="1" lang="en-US" altLang="zh-CN" sz="1400" b="0" i="1" smtClean="0">
                                      <a:solidFill>
                                        <a:schemeClr val="tx2"/>
                                      </a:solidFill>
                                      <a:latin typeface="Cambria Math" panose="02040503050406030204" pitchFamily="18" charset="0"/>
                                      <a:ea typeface="Cambria Math" panose="02040503050406030204" pitchFamily="18" charset="0"/>
                                    </a:rPr>
                                    <m:t>𝑟𝑒𝑠</m:t>
                                  </m:r>
                                  <m:r>
                                    <a:rPr kumimoji="1" lang="en-US" altLang="zh-CN" sz="1400" b="0" i="1" smtClean="0">
                                      <a:solidFill>
                                        <a:schemeClr val="tx2"/>
                                      </a:solidFill>
                                      <a:latin typeface="Cambria Math" panose="02040503050406030204" pitchFamily="18" charset="0"/>
                                      <a:ea typeface="Cambria Math" panose="02040503050406030204" pitchFamily="18" charset="0"/>
                                    </a:rPr>
                                    <m:t>@500</m:t>
                                  </m:r>
                                  <m:r>
                                    <a:rPr kumimoji="1" lang="en-US" altLang="zh-CN" sz="1400" b="0" i="1" smtClean="0">
                                      <a:solidFill>
                                        <a:schemeClr val="tx2"/>
                                      </a:solidFill>
                                      <a:latin typeface="Cambria Math" panose="02040503050406030204" pitchFamily="18" charset="0"/>
                                      <a:ea typeface="Cambria Math" panose="02040503050406030204" pitchFamily="18" charset="0"/>
                                    </a:rPr>
                                    <m:t>𝐻𝑧</m:t>
                                  </m:r>
                                </m:e>
                              </m:mr>
                              <m:mr>
                                <m:e>
                                  <m:r>
                                    <m:rPr>
                                      <m:brk m:alnAt="7"/>
                                    </m:rPr>
                                    <a:rPr kumimoji="1" lang="en-US" altLang="zh-CN" sz="1400" i="1">
                                      <a:latin typeface="Cambria Math" panose="02040503050406030204" pitchFamily="18" charset="0"/>
                                      <a:ea typeface="Cambria Math" panose="02040503050406030204" pitchFamily="18" charset="0"/>
                                    </a:rPr>
                                    <m:t>0</m:t>
                                  </m:r>
                                  <m:r>
                                    <a:rPr kumimoji="1" lang="en-US" altLang="zh-CN" sz="1400" i="1">
                                      <a:latin typeface="Cambria Math" panose="02040503050406030204" pitchFamily="18" charset="0"/>
                                      <a:ea typeface="Cambria Math" panose="02040503050406030204" pitchFamily="18" charset="0"/>
                                    </a:rPr>
                                    <m:t>.</m:t>
                                  </m:r>
                                  <m:r>
                                    <a:rPr kumimoji="1" lang="en-US" altLang="zh-CN" sz="1400" b="0" i="1" smtClean="0">
                                      <a:latin typeface="Cambria Math" panose="02040503050406030204" pitchFamily="18" charset="0"/>
                                      <a:ea typeface="Cambria Math" panose="02040503050406030204" pitchFamily="18" charset="0"/>
                                    </a:rPr>
                                    <m:t>91</m:t>
                                  </m:r>
                                  <m:r>
                                    <a:rPr kumimoji="1" lang="en-US" altLang="zh-CN" sz="1400" i="1">
                                      <a:latin typeface="Cambria Math" panose="02040503050406030204" pitchFamily="18" charset="0"/>
                                      <a:ea typeface="Cambria Math" panose="02040503050406030204" pitchFamily="18" charset="0"/>
                                    </a:rPr>
                                    <m:t>5×</m:t>
                                  </m:r>
                                  <m:d>
                                    <m:dPr>
                                      <m:ctrlPr>
                                        <a:rPr kumimoji="1" lang="en-US" altLang="zh-CN" sz="1400" i="1">
                                          <a:latin typeface="Cambria Math" panose="02040503050406030204" pitchFamily="18" charset="0"/>
                                          <a:ea typeface="Cambria Math" panose="02040503050406030204" pitchFamily="18" charset="0"/>
                                        </a:rPr>
                                      </m:ctrlPr>
                                    </m:dPr>
                                    <m:e>
                                      <m:r>
                                        <m:rPr>
                                          <m:brk m:alnAt="7"/>
                                        </m:rPr>
                                        <a:rPr kumimoji="1" lang="en-US" altLang="zh-CN" sz="1400" i="1">
                                          <a:latin typeface="Cambria Math" panose="02040503050406030204" pitchFamily="18" charset="0"/>
                                          <a:ea typeface="Cambria Math" panose="02040503050406030204" pitchFamily="18" charset="0"/>
                                        </a:rPr>
                                        <m:t>−</m:t>
                                      </m:r>
                                      <m:r>
                                        <a:rPr kumimoji="1" lang="en-US" altLang="zh-CN" sz="1400" i="1">
                                          <a:latin typeface="Cambria Math" panose="02040503050406030204" pitchFamily="18" charset="0"/>
                                          <a:ea typeface="Cambria Math" panose="02040503050406030204" pitchFamily="18" charset="0"/>
                                        </a:rPr>
                                        <m:t>2.49</m:t>
                                      </m:r>
                                      <m:r>
                                        <a:rPr kumimoji="1" lang="en-US" altLang="zh-CN" sz="1400" i="1">
                                          <a:latin typeface="Cambria Math" panose="02040503050406030204" pitchFamily="18" charset="0"/>
                                          <a:ea typeface="Cambria Math" panose="02040503050406030204" pitchFamily="18" charset="0"/>
                                        </a:rPr>
                                        <m:t>𝜇</m:t>
                                      </m:r>
                                      <m:r>
                                        <a:rPr kumimoji="1" lang="en-US" altLang="zh-CN" sz="1400" i="1">
                                          <a:latin typeface="Cambria Math" panose="02040503050406030204" pitchFamily="18" charset="0"/>
                                          <a:ea typeface="Cambria Math" panose="02040503050406030204" pitchFamily="18" charset="0"/>
                                        </a:rPr>
                                        <m:t>𝑟𝑎𝑑</m:t>
                                      </m:r>
                                    </m:e>
                                  </m:d>
                                  <m:r>
                                    <m:rPr>
                                      <m:brk m:alnAt="7"/>
                                    </m:rPr>
                                    <a:rPr kumimoji="1" lang="en-US" altLang="zh-CN" sz="1400" i="1">
                                      <a:latin typeface="Cambria Math" panose="02040503050406030204" pitchFamily="18" charset="0"/>
                                      <a:ea typeface="Cambria Math" panose="02040503050406030204" pitchFamily="18" charset="0"/>
                                    </a:rPr>
                                    <m:t>=</m:t>
                                  </m:r>
                                  <m:r>
                                    <a:rPr kumimoji="1" lang="en-US" altLang="zh-CN" sz="1400" b="0" i="1" smtClean="0">
                                      <a:latin typeface="Cambria Math" panose="02040503050406030204" pitchFamily="18" charset="0"/>
                                      <a:ea typeface="Cambria Math" panose="02040503050406030204" pitchFamily="18" charset="0"/>
                                    </a:rPr>
                                    <m:t>−</m:t>
                                  </m:r>
                                  <m:r>
                                    <a:rPr kumimoji="1" lang="en-US" altLang="zh-CN" sz="1400" i="1">
                                      <a:latin typeface="Cambria Math" panose="02040503050406030204" pitchFamily="18" charset="0"/>
                                      <a:ea typeface="Cambria Math" panose="02040503050406030204" pitchFamily="18" charset="0"/>
                                    </a:rPr>
                                    <m:t>2.</m:t>
                                  </m:r>
                                  <m:r>
                                    <a:rPr kumimoji="1" lang="en-US" altLang="zh-CN" sz="1400" b="0" i="1" smtClean="0">
                                      <a:latin typeface="Cambria Math" panose="02040503050406030204" pitchFamily="18" charset="0"/>
                                      <a:ea typeface="Cambria Math" panose="02040503050406030204" pitchFamily="18" charset="0"/>
                                    </a:rPr>
                                    <m:t>3</m:t>
                                  </m:r>
                                  <m:r>
                                    <a:rPr kumimoji="1" lang="en-US" altLang="zh-CN" sz="1400" i="1">
                                      <a:latin typeface="Cambria Math" panose="02040503050406030204" pitchFamily="18" charset="0"/>
                                      <a:ea typeface="Cambria Math" panose="02040503050406030204" pitchFamily="18" charset="0"/>
                                    </a:rPr>
                                    <m:t>𝜇</m:t>
                                  </m:r>
                                  <m:r>
                                    <a:rPr kumimoji="1" lang="en-US" altLang="zh-CN" sz="1400" i="1">
                                      <a:latin typeface="Cambria Math" panose="02040503050406030204" pitchFamily="18" charset="0"/>
                                      <a:ea typeface="Cambria Math" panose="02040503050406030204" pitchFamily="18" charset="0"/>
                                    </a:rPr>
                                    <m:t>𝑚</m:t>
                                  </m:r>
                                  <m:r>
                                    <m:rPr>
                                      <m:brk m:alnAt="7"/>
                                    </m:rPr>
                                    <a:rPr kumimoji="1" lang="en-US" altLang="zh-CN" sz="1400" i="1">
                                      <a:latin typeface="Cambria Math" panose="02040503050406030204" pitchFamily="18" charset="0"/>
                                      <a:ea typeface="Cambria Math" panose="02040503050406030204" pitchFamily="18" charset="0"/>
                                    </a:rPr>
                                    <m:t>≈</m:t>
                                  </m:r>
                                  <m:r>
                                    <a:rPr kumimoji="1" lang="en-US" altLang="zh-CN" sz="1400" i="1" smtClean="0">
                                      <a:solidFill>
                                        <a:schemeClr val="tx2"/>
                                      </a:solidFill>
                                      <a:latin typeface="Cambria Math" panose="02040503050406030204" pitchFamily="18" charset="0"/>
                                      <a:ea typeface="Cambria Math" panose="02040503050406030204" pitchFamily="18" charset="0"/>
                                    </a:rPr>
                                    <m:t>1</m:t>
                                  </m:r>
                                  <m:r>
                                    <a:rPr kumimoji="1" lang="en-US" altLang="zh-CN" sz="1400" i="1" smtClean="0">
                                      <a:solidFill>
                                        <a:schemeClr val="tx2"/>
                                      </a:solidFill>
                                      <a:latin typeface="Cambria Math" panose="02040503050406030204" pitchFamily="18" charset="0"/>
                                      <a:ea typeface="Cambria Math" panose="02040503050406030204" pitchFamily="18" charset="0"/>
                                    </a:rPr>
                                    <m:t>𝑟𝑒𝑠</m:t>
                                  </m:r>
                                  <m:r>
                                    <a:rPr kumimoji="1" lang="en-US" altLang="zh-CN" sz="1400" i="1" smtClean="0">
                                      <a:solidFill>
                                        <a:schemeClr val="tx2"/>
                                      </a:solidFill>
                                      <a:latin typeface="Cambria Math" panose="02040503050406030204" pitchFamily="18" charset="0"/>
                                      <a:ea typeface="Cambria Math" panose="02040503050406030204" pitchFamily="18" charset="0"/>
                                    </a:rPr>
                                    <m:t>@500</m:t>
                                  </m:r>
                                  <m:r>
                                    <a:rPr kumimoji="1" lang="en-US" altLang="zh-CN" sz="1400" i="1" smtClean="0">
                                      <a:solidFill>
                                        <a:schemeClr val="tx2"/>
                                      </a:solidFill>
                                      <a:latin typeface="Cambria Math" panose="02040503050406030204" pitchFamily="18" charset="0"/>
                                      <a:ea typeface="Cambria Math" panose="02040503050406030204" pitchFamily="18" charset="0"/>
                                    </a:rPr>
                                    <m:t>𝐻𝑧</m:t>
                                  </m:r>
                                </m:e>
                              </m:mr>
                            </m:m>
                          </m:e>
                        </m:d>
                      </m:oMath>
                    </m:oMathPara>
                  </a14:m>
                  <a:endParaRPr lang="en-US" altLang="zh-CN" sz="1400" dirty="0"/>
                </a:p>
              </p:txBody>
            </p:sp>
          </mc:Choice>
          <mc:Fallback xmlns="">
            <p:sp>
              <p:nvSpPr>
                <p:cNvPr id="50" name="文本框 49">
                  <a:extLst>
                    <a:ext uri="{FF2B5EF4-FFF2-40B4-BE49-F238E27FC236}">
                      <a16:creationId xmlns:a16="http://schemas.microsoft.com/office/drawing/2014/main" id="{0476CFC9-CC7A-6942-A091-E9351382FE1E}"/>
                    </a:ext>
                  </a:extLst>
                </p:cNvPr>
                <p:cNvSpPr txBox="1">
                  <a:spLocks noRot="1" noChangeAspect="1" noMove="1" noResize="1" noEditPoints="1" noAdjustHandles="1" noChangeArrowheads="1" noChangeShapeType="1" noTextEdit="1"/>
                </p:cNvSpPr>
                <p:nvPr/>
              </p:nvSpPr>
              <p:spPr>
                <a:xfrm>
                  <a:off x="1449593" y="4282935"/>
                  <a:ext cx="9147426" cy="728854"/>
                </a:xfrm>
                <a:prstGeom prst="rect">
                  <a:avLst/>
                </a:prstGeom>
                <a:blipFill>
                  <a:blip r:embed="rId5"/>
                  <a:stretch>
                    <a:fillRect t="-125424" b="-191525"/>
                  </a:stretch>
                </a:blipFill>
              </p:spPr>
              <p:txBody>
                <a:bodyPr/>
                <a:lstStyle/>
                <a:p>
                  <a:r>
                    <a:rPr lang="zh-CN" altLang="en-US">
                      <a:noFill/>
                    </a:rPr>
                    <a:t> </a:t>
                  </a:r>
                </a:p>
              </p:txBody>
            </p:sp>
          </mc:Fallback>
        </mc:AlternateContent>
      </p:grpSp>
      <p:grpSp>
        <p:nvGrpSpPr>
          <p:cNvPr id="52" name="组合 51">
            <a:extLst>
              <a:ext uri="{FF2B5EF4-FFF2-40B4-BE49-F238E27FC236}">
                <a16:creationId xmlns:a16="http://schemas.microsoft.com/office/drawing/2014/main" id="{D7B63E16-941D-E144-95ED-FF8424DF7BA9}"/>
              </a:ext>
            </a:extLst>
          </p:cNvPr>
          <p:cNvGrpSpPr/>
          <p:nvPr/>
        </p:nvGrpSpPr>
        <p:grpSpPr>
          <a:xfrm>
            <a:off x="563282" y="828844"/>
            <a:ext cx="11261287" cy="2521969"/>
            <a:chOff x="563282" y="828844"/>
            <a:chExt cx="11261287" cy="2521969"/>
          </a:xfrm>
        </p:grpSpPr>
        <p:grpSp>
          <p:nvGrpSpPr>
            <p:cNvPr id="29" name="组合 28">
              <a:extLst>
                <a:ext uri="{FF2B5EF4-FFF2-40B4-BE49-F238E27FC236}">
                  <a16:creationId xmlns:a16="http://schemas.microsoft.com/office/drawing/2014/main" id="{EA1247B3-0375-8A4A-88EE-D529AAEB784F}"/>
                </a:ext>
              </a:extLst>
            </p:cNvPr>
            <p:cNvGrpSpPr/>
            <p:nvPr/>
          </p:nvGrpSpPr>
          <p:grpSpPr>
            <a:xfrm>
              <a:off x="4453830" y="828844"/>
              <a:ext cx="3740440" cy="2368381"/>
              <a:chOff x="746481" y="876173"/>
              <a:chExt cx="4666159" cy="2958203"/>
            </a:xfrm>
          </p:grpSpPr>
          <p:pic>
            <p:nvPicPr>
              <p:cNvPr id="21" name="图片 20">
                <a:extLst>
                  <a:ext uri="{FF2B5EF4-FFF2-40B4-BE49-F238E27FC236}">
                    <a16:creationId xmlns:a16="http://schemas.microsoft.com/office/drawing/2014/main" id="{62E36F66-4E91-3E45-B98B-01312FCC03AE}"/>
                  </a:ext>
                </a:extLst>
              </p:cNvPr>
              <p:cNvPicPr>
                <a:picLocks noChangeAspect="1"/>
              </p:cNvPicPr>
              <p:nvPr/>
            </p:nvPicPr>
            <p:blipFill>
              <a:blip r:embed="rId6"/>
              <a:stretch>
                <a:fillRect/>
              </a:stretch>
            </p:blipFill>
            <p:spPr>
              <a:xfrm>
                <a:off x="746481" y="876173"/>
                <a:ext cx="4666159" cy="2958203"/>
              </a:xfrm>
              <a:prstGeom prst="rect">
                <a:avLst/>
              </a:prstGeom>
            </p:spPr>
          </p:pic>
          <p:cxnSp>
            <p:nvCxnSpPr>
              <p:cNvPr id="8" name="直线连接符 7">
                <a:extLst>
                  <a:ext uri="{FF2B5EF4-FFF2-40B4-BE49-F238E27FC236}">
                    <a16:creationId xmlns:a16="http://schemas.microsoft.com/office/drawing/2014/main" id="{BC713D65-1337-0140-826C-140EF33D5389}"/>
                  </a:ext>
                </a:extLst>
              </p:cNvPr>
              <p:cNvCxnSpPr>
                <a:cxnSpLocks/>
              </p:cNvCxnSpPr>
              <p:nvPr/>
            </p:nvCxnSpPr>
            <p:spPr>
              <a:xfrm>
                <a:off x="3494762" y="1339146"/>
                <a:ext cx="0" cy="200103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3B46D0D2-BDCB-7545-BE48-1AE55CCE1186}"/>
                </a:ext>
              </a:extLst>
            </p:cNvPr>
            <p:cNvGrpSpPr/>
            <p:nvPr/>
          </p:nvGrpSpPr>
          <p:grpSpPr>
            <a:xfrm>
              <a:off x="563282" y="883797"/>
              <a:ext cx="3795776" cy="2467016"/>
              <a:chOff x="627118" y="939427"/>
              <a:chExt cx="4860489" cy="2974516"/>
            </a:xfrm>
          </p:grpSpPr>
          <p:pic>
            <p:nvPicPr>
              <p:cNvPr id="31" name="图片 30">
                <a:extLst>
                  <a:ext uri="{FF2B5EF4-FFF2-40B4-BE49-F238E27FC236}">
                    <a16:creationId xmlns:a16="http://schemas.microsoft.com/office/drawing/2014/main" id="{168F62A8-90F9-634E-836D-026CD9C6FD83}"/>
                  </a:ext>
                </a:extLst>
              </p:cNvPr>
              <p:cNvPicPr>
                <a:picLocks noChangeAspect="1"/>
              </p:cNvPicPr>
              <p:nvPr/>
            </p:nvPicPr>
            <p:blipFill>
              <a:blip r:embed="rId7"/>
              <a:stretch>
                <a:fillRect/>
              </a:stretch>
            </p:blipFill>
            <p:spPr>
              <a:xfrm>
                <a:off x="627118" y="939427"/>
                <a:ext cx="4860489" cy="2974516"/>
              </a:xfrm>
              <a:prstGeom prst="rect">
                <a:avLst/>
              </a:prstGeom>
            </p:spPr>
          </p:pic>
          <p:cxnSp>
            <p:nvCxnSpPr>
              <p:cNvPr id="41" name="直线连接符 40">
                <a:extLst>
                  <a:ext uri="{FF2B5EF4-FFF2-40B4-BE49-F238E27FC236}">
                    <a16:creationId xmlns:a16="http://schemas.microsoft.com/office/drawing/2014/main" id="{541022B0-1E1A-D14C-85C5-69881D7F9E75}"/>
                  </a:ext>
                </a:extLst>
              </p:cNvPr>
              <p:cNvCxnSpPr>
                <a:cxnSpLocks/>
              </p:cNvCxnSpPr>
              <p:nvPr/>
            </p:nvCxnSpPr>
            <p:spPr>
              <a:xfrm>
                <a:off x="1452334" y="1164712"/>
                <a:ext cx="0" cy="2001033"/>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51" name="图片 50">
              <a:extLst>
                <a:ext uri="{FF2B5EF4-FFF2-40B4-BE49-F238E27FC236}">
                  <a16:creationId xmlns:a16="http://schemas.microsoft.com/office/drawing/2014/main" id="{84C622C5-BB9B-774E-B11A-5AFF101F8035}"/>
                </a:ext>
              </a:extLst>
            </p:cNvPr>
            <p:cNvPicPr>
              <a:picLocks noChangeAspect="1"/>
            </p:cNvPicPr>
            <p:nvPr/>
          </p:nvPicPr>
          <p:blipFill rotWithShape="1">
            <a:blip r:embed="rId8"/>
            <a:srcRect r="49324"/>
            <a:stretch/>
          </p:blipFill>
          <p:spPr>
            <a:xfrm>
              <a:off x="8355484" y="837741"/>
              <a:ext cx="3469085" cy="2040686"/>
            </a:xfrm>
            <a:prstGeom prst="rect">
              <a:avLst/>
            </a:prstGeom>
          </p:spPr>
        </p:pic>
      </p:grpSp>
    </p:spTree>
    <p:extLst>
      <p:ext uri="{BB962C8B-B14F-4D97-AF65-F5344CB8AC3E}">
        <p14:creationId xmlns:p14="http://schemas.microsoft.com/office/powerpoint/2010/main" val="681505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2BDC951-01CE-4863-BEA9-B2A79C95CFE6}"/>
              </a:ext>
            </a:extLst>
          </p:cNvPr>
          <p:cNvSpPr>
            <a:spLocks noGrp="1"/>
          </p:cNvSpPr>
          <p:nvPr>
            <p:ph type="sldNum" sz="quarter" idx="12"/>
          </p:nvPr>
        </p:nvSpPr>
        <p:spPr/>
        <p:txBody>
          <a:bodyPr/>
          <a:lstStyle/>
          <a:p>
            <a:fld id="{3E77E41A-3222-472D-9E0D-CAE005F31005}" type="slidenum">
              <a:rPr lang="zh-CN" altLang="en-US" smtClean="0"/>
              <a:t>22</a:t>
            </a:fld>
            <a:endParaRPr lang="zh-CN" altLang="en-US" dirty="0"/>
          </a:p>
        </p:txBody>
      </p:sp>
      <p:sp>
        <p:nvSpPr>
          <p:cNvPr id="12" name="文本框 11">
            <a:extLst>
              <a:ext uri="{FF2B5EF4-FFF2-40B4-BE49-F238E27FC236}">
                <a16:creationId xmlns:a16="http://schemas.microsoft.com/office/drawing/2014/main" id="{95EB0F7C-CF2C-9E6A-726B-0274870F763C}"/>
              </a:ext>
            </a:extLst>
          </p:cNvPr>
          <p:cNvSpPr txBox="1"/>
          <p:nvPr/>
        </p:nvSpPr>
        <p:spPr>
          <a:xfrm>
            <a:off x="0" y="0"/>
            <a:ext cx="8276494" cy="523220"/>
          </a:xfrm>
          <a:prstGeom prst="rect">
            <a:avLst/>
          </a:prstGeom>
          <a:noFill/>
        </p:spPr>
        <p:txBody>
          <a:bodyPr wrap="square" rtlCol="0">
            <a:spAutoFit/>
          </a:bodyPr>
          <a:lstStyle/>
          <a:p>
            <a:pPr marL="457200" indent="-457200">
              <a:buFont typeface="Wingdings" panose="05000000000000000000" pitchFamily="2" charset="2"/>
              <a:buChar char="p"/>
            </a:pPr>
            <a:r>
              <a:rPr lang="en-US" altLang="zh-CN" sz="2800" b="1" dirty="0">
                <a:solidFill>
                  <a:schemeClr val="accent1">
                    <a:lumMod val="75000"/>
                  </a:schemeClr>
                </a:solidFill>
                <a:latin typeface="Times New Roman" panose="02020603050405020304" pitchFamily="18" charset="0"/>
                <a:ea typeface="华文楷体" panose="02010600040101010101" pitchFamily="2" charset="-122"/>
                <a:cs typeface="Times New Roman" panose="02020603050405020304" pitchFamily="18" charset="0"/>
              </a:rPr>
              <a:t>Orbit feedback system of </a:t>
            </a:r>
            <a:r>
              <a:rPr lang="en-US" altLang="zh-CN" sz="2800" b="1" dirty="0" err="1">
                <a:solidFill>
                  <a:schemeClr val="accent1">
                    <a:lumMod val="75000"/>
                  </a:schemeClr>
                </a:solidFill>
                <a:latin typeface="Times New Roman" panose="02020603050405020304" pitchFamily="18" charset="0"/>
                <a:ea typeface="华文楷体" panose="02010600040101010101" pitchFamily="2" charset="-122"/>
                <a:cs typeface="Times New Roman" panose="02020603050405020304" pitchFamily="18" charset="0"/>
              </a:rPr>
              <a:t>SuperKEKB</a:t>
            </a:r>
            <a:endParaRPr lang="zh-CN" altLang="en-US" sz="2800" b="1" dirty="0">
              <a:solidFill>
                <a:schemeClr val="accent1">
                  <a:lumMod val="75000"/>
                </a:schemeClr>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6" name="文本框 5">
            <a:extLst>
              <a:ext uri="{FF2B5EF4-FFF2-40B4-BE49-F238E27FC236}">
                <a16:creationId xmlns:a16="http://schemas.microsoft.com/office/drawing/2014/main" id="{27906101-8062-7340-89C0-767189D71FE5}"/>
              </a:ext>
            </a:extLst>
          </p:cNvPr>
          <p:cNvSpPr txBox="1"/>
          <p:nvPr/>
        </p:nvSpPr>
        <p:spPr>
          <a:xfrm>
            <a:off x="463503" y="587704"/>
            <a:ext cx="11213927" cy="584775"/>
          </a:xfrm>
          <a:prstGeom prst="rect">
            <a:avLst/>
          </a:prstGeom>
          <a:noFill/>
        </p:spPr>
        <p:txBody>
          <a:bodyPr wrap="square">
            <a:spAutoFit/>
          </a:bodyPr>
          <a:lstStyle/>
          <a:p>
            <a:pPr marL="285750" indent="-285750">
              <a:buFont typeface="Wingdings" pitchFamily="2" charset="2"/>
              <a:buChar char="Ø"/>
            </a:pPr>
            <a:r>
              <a:rPr kumimoji="1" lang="en-US" altLang="zh-CN" sz="1400" b="1" dirty="0"/>
              <a:t>Consideration of </a:t>
            </a:r>
            <a:r>
              <a:rPr lang="zh-CN" altLang="en-US" sz="1400" b="1" dirty="0"/>
              <a:t>performance of the IP beam-beam deflection feedback</a:t>
            </a:r>
            <a:r>
              <a:rPr lang="en-US" altLang="zh-CN" sz="1400" b="1" dirty="0"/>
              <a:t> </a:t>
            </a:r>
            <a:r>
              <a:rPr lang="zh-CN" altLang="en-US" sz="1400" b="1" dirty="0"/>
              <a:t>both in the vertical and horizontal planes</a:t>
            </a:r>
            <a:r>
              <a:rPr lang="en-US" altLang="zh-CN" sz="1400" b="1" dirty="0"/>
              <a:t>.</a:t>
            </a:r>
            <a:endParaRPr kumimoji="1" lang="zh-CN" altLang="en-US" sz="1400" b="1" dirty="0"/>
          </a:p>
          <a:p>
            <a:endParaRPr lang="zh-CN" altLang="en-US" b="1" dirty="0"/>
          </a:p>
        </p:txBody>
      </p:sp>
      <mc:AlternateContent xmlns:mc="http://schemas.openxmlformats.org/markup-compatibility/2006" xmlns:a14="http://schemas.microsoft.com/office/drawing/2010/main">
        <mc:Choice Requires="a14">
          <p:graphicFrame>
            <p:nvGraphicFramePr>
              <p:cNvPr id="8" name="表格 2">
                <a:extLst>
                  <a:ext uri="{FF2B5EF4-FFF2-40B4-BE49-F238E27FC236}">
                    <a16:creationId xmlns:a16="http://schemas.microsoft.com/office/drawing/2014/main" id="{EEEAF804-31E1-D34F-97CD-FBA54799BB44}"/>
                  </a:ext>
                </a:extLst>
              </p:cNvPr>
              <p:cNvGraphicFramePr>
                <a:graphicFrameLocks noGrp="1"/>
              </p:cNvGraphicFramePr>
              <p:nvPr>
                <p:extLst>
                  <p:ext uri="{D42A27DB-BD31-4B8C-83A1-F6EECF244321}">
                    <p14:modId xmlns:p14="http://schemas.microsoft.com/office/powerpoint/2010/main" val="3648406603"/>
                  </p:ext>
                </p:extLst>
              </p:nvPr>
            </p:nvGraphicFramePr>
            <p:xfrm>
              <a:off x="900019" y="1389725"/>
              <a:ext cx="9432702" cy="2408951"/>
            </p:xfrm>
            <a:graphic>
              <a:graphicData uri="http://schemas.openxmlformats.org/drawingml/2006/table">
                <a:tbl>
                  <a:tblPr firstRow="1" bandRow="1">
                    <a:tableStyleId>{5C22544A-7EE6-4342-B048-85BDC9FD1C3A}</a:tableStyleId>
                  </a:tblPr>
                  <a:tblGrid>
                    <a:gridCol w="805505">
                      <a:extLst>
                        <a:ext uri="{9D8B030D-6E8A-4147-A177-3AD203B41FA5}">
                          <a16:colId xmlns:a16="http://schemas.microsoft.com/office/drawing/2014/main" val="3807780396"/>
                        </a:ext>
                      </a:extLst>
                    </a:gridCol>
                    <a:gridCol w="552355">
                      <a:extLst>
                        <a:ext uri="{9D8B030D-6E8A-4147-A177-3AD203B41FA5}">
                          <a16:colId xmlns:a16="http://schemas.microsoft.com/office/drawing/2014/main" val="1919975127"/>
                        </a:ext>
                      </a:extLst>
                    </a:gridCol>
                    <a:gridCol w="663280">
                      <a:extLst>
                        <a:ext uri="{9D8B030D-6E8A-4147-A177-3AD203B41FA5}">
                          <a16:colId xmlns:a16="http://schemas.microsoft.com/office/drawing/2014/main" val="1930831739"/>
                        </a:ext>
                      </a:extLst>
                    </a:gridCol>
                    <a:gridCol w="719939">
                      <a:extLst>
                        <a:ext uri="{9D8B030D-6E8A-4147-A177-3AD203B41FA5}">
                          <a16:colId xmlns:a16="http://schemas.microsoft.com/office/drawing/2014/main" val="1901001801"/>
                        </a:ext>
                      </a:extLst>
                    </a:gridCol>
                    <a:gridCol w="849762">
                      <a:extLst>
                        <a:ext uri="{9D8B030D-6E8A-4147-A177-3AD203B41FA5}">
                          <a16:colId xmlns:a16="http://schemas.microsoft.com/office/drawing/2014/main" val="847214180"/>
                        </a:ext>
                      </a:extLst>
                    </a:gridCol>
                    <a:gridCol w="1109413">
                      <a:extLst>
                        <a:ext uri="{9D8B030D-6E8A-4147-A177-3AD203B41FA5}">
                          <a16:colId xmlns:a16="http://schemas.microsoft.com/office/drawing/2014/main" val="3499818505"/>
                        </a:ext>
                      </a:extLst>
                    </a:gridCol>
                    <a:gridCol w="826159">
                      <a:extLst>
                        <a:ext uri="{9D8B030D-6E8A-4147-A177-3AD203B41FA5}">
                          <a16:colId xmlns:a16="http://schemas.microsoft.com/office/drawing/2014/main" val="2828667252"/>
                        </a:ext>
                      </a:extLst>
                    </a:gridCol>
                    <a:gridCol w="944181">
                      <a:extLst>
                        <a:ext uri="{9D8B030D-6E8A-4147-A177-3AD203B41FA5}">
                          <a16:colId xmlns:a16="http://schemas.microsoft.com/office/drawing/2014/main" val="1592545284"/>
                        </a:ext>
                      </a:extLst>
                    </a:gridCol>
                    <a:gridCol w="743543">
                      <a:extLst>
                        <a:ext uri="{9D8B030D-6E8A-4147-A177-3AD203B41FA5}">
                          <a16:colId xmlns:a16="http://schemas.microsoft.com/office/drawing/2014/main" val="4089029932"/>
                        </a:ext>
                      </a:extLst>
                    </a:gridCol>
                    <a:gridCol w="1227435">
                      <a:extLst>
                        <a:ext uri="{9D8B030D-6E8A-4147-A177-3AD203B41FA5}">
                          <a16:colId xmlns:a16="http://schemas.microsoft.com/office/drawing/2014/main" val="2278107633"/>
                        </a:ext>
                      </a:extLst>
                    </a:gridCol>
                    <a:gridCol w="991130">
                      <a:extLst>
                        <a:ext uri="{9D8B030D-6E8A-4147-A177-3AD203B41FA5}">
                          <a16:colId xmlns:a16="http://schemas.microsoft.com/office/drawing/2014/main" val="4280506066"/>
                        </a:ext>
                      </a:extLst>
                    </a:gridCol>
                  </a:tblGrid>
                  <a:tr h="720483">
                    <a:tc gridSpan="2">
                      <a:txBody>
                        <a:bodyPr/>
                        <a:lstStyle/>
                        <a:p>
                          <a:pPr algn="ctr"/>
                          <a:r>
                            <a:rPr lang="en-US" altLang="zh-CN" sz="1100" dirty="0" err="1">
                              <a:latin typeface="Times" panose="02020603050405020304" pitchFamily="18" charset="0"/>
                              <a:cs typeface="Times" panose="02020603050405020304" pitchFamily="18" charset="0"/>
                            </a:rPr>
                            <a:t>SuperKEKB</a:t>
                          </a:r>
                          <a:endParaRPr lang="zh-CN" altLang="en-US" sz="1100" dirty="0">
                            <a:latin typeface="Times" panose="02020603050405020304" pitchFamily="18" charset="0"/>
                            <a:cs typeface="Times" panose="02020603050405020304" pitchFamily="18" charset="0"/>
                          </a:endParaRPr>
                        </a:p>
                      </a:txBody>
                      <a:tcPr anchor="ctr"/>
                    </a:tc>
                    <a:tc hMerge="1">
                      <a:txBody>
                        <a:bodyPr/>
                        <a:lstStyle/>
                        <a:p>
                          <a:pPr algn="ctr"/>
                          <a:endParaRPr lang="zh-CN" altLang="en-US" sz="14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1" smtClean="0">
                                        <a:latin typeface="Cambria Math" panose="02040503050406030204" pitchFamily="18" charset="0"/>
                                      </a:rPr>
                                      <m:t>𝑵</m:t>
                                    </m:r>
                                  </m:e>
                                  <m:sub>
                                    <m:r>
                                      <a:rPr lang="en-US" altLang="zh-CN" sz="1100" b="1" smtClean="0">
                                        <a:latin typeface="Cambria Math" panose="02040503050406030204" pitchFamily="18" charset="0"/>
                                      </a:rPr>
                                      <m:t>𝒃𝒖𝒏𝒄𝒉</m:t>
                                    </m:r>
                                  </m:sub>
                                </m:sSub>
                              </m:oMath>
                            </m:oMathPara>
                          </a14:m>
                          <a:endParaRPr lang="en-US" altLang="zh-CN" sz="1100" dirty="0">
                            <a:latin typeface="Times" panose="02020603050405020304" pitchFamily="18" charset="0"/>
                            <a:cs typeface="Times" panose="02020603050405020304" pitchFamily="18" charset="0"/>
                          </a:endParaRPr>
                        </a:p>
                        <a:p>
                          <a:pPr algn="ctr"/>
                          <a14:m>
                            <m:oMathPara xmlns:m="http://schemas.openxmlformats.org/officeDocument/2006/math">
                              <m:oMathParaPr>
                                <m:jc m:val="centerGroup"/>
                              </m:oMathParaPr>
                              <m:oMath xmlns:m="http://schemas.openxmlformats.org/officeDocument/2006/math">
                                <m:sSup>
                                  <m:sSupPr>
                                    <m:ctrlPr>
                                      <a:rPr lang="en-US" altLang="zh-CN" sz="1100" b="1" i="1" smtClean="0">
                                        <a:latin typeface="Cambria Math" panose="02040503050406030204" pitchFamily="18" charset="0"/>
                                      </a:rPr>
                                    </m:ctrlPr>
                                  </m:sSupPr>
                                  <m:e>
                                    <m:r>
                                      <a:rPr lang="en-US" altLang="zh-CN" sz="1100" b="1" smtClean="0">
                                        <a:latin typeface="Cambria Math" panose="02040503050406030204" pitchFamily="18" charset="0"/>
                                      </a:rPr>
                                      <m:t>[</m:t>
                                    </m:r>
                                    <m:r>
                                      <a:rPr lang="en-US" altLang="zh-CN" sz="1100" b="1" smtClean="0">
                                        <a:latin typeface="Cambria Math" panose="02040503050406030204" pitchFamily="18" charset="0"/>
                                      </a:rPr>
                                      <m:t>𝟏𝟎</m:t>
                                    </m:r>
                                  </m:e>
                                  <m:sup>
                                    <m:r>
                                      <a:rPr lang="en-US" altLang="zh-CN" sz="1100" b="1" smtClean="0">
                                        <a:latin typeface="Cambria Math" panose="02040503050406030204" pitchFamily="18" charset="0"/>
                                      </a:rPr>
                                      <m:t>𝟏𝟎</m:t>
                                    </m:r>
                                  </m:sup>
                                </m:sSup>
                                <m:r>
                                  <a:rPr lang="en-US" altLang="zh-CN" sz="1100" b="1" smtClean="0">
                                    <a:latin typeface="Cambria Math" panose="02040503050406030204" pitchFamily="18" charset="0"/>
                                  </a:rPr>
                                  <m:t>]</m:t>
                                </m:r>
                              </m:oMath>
                            </m:oMathPara>
                          </a14:m>
                          <a:endParaRPr lang="zh-CN" altLang="en-US" sz="1100" dirty="0">
                            <a:latin typeface="Times" panose="02020603050405020304" pitchFamily="18" charset="0"/>
                            <a:cs typeface="Times"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100" i="1" smtClean="0">
                                        <a:latin typeface="Cambria Math" panose="02040503050406030204" pitchFamily="18" charset="0"/>
                                      </a:rPr>
                                    </m:ctrlPr>
                                  </m:sSubSupPr>
                                  <m:e>
                                    <m:r>
                                      <a:rPr lang="en-US" altLang="zh-CN" sz="1100" smtClean="0">
                                        <a:latin typeface="Cambria Math" panose="02040503050406030204" pitchFamily="18" charset="0"/>
                                      </a:rPr>
                                      <m:t>𝜷</m:t>
                                    </m:r>
                                  </m:e>
                                  <m:sub>
                                    <m:r>
                                      <a:rPr lang="en-US" altLang="zh-CN" sz="1100" b="1" smtClean="0">
                                        <a:latin typeface="Cambria Math" panose="02040503050406030204" pitchFamily="18" charset="0"/>
                                      </a:rPr>
                                      <m:t>𝒙</m:t>
                                    </m:r>
                                  </m:sub>
                                  <m:sup>
                                    <m:r>
                                      <a:rPr lang="en-US" altLang="zh-CN" sz="1100" b="1" smtClean="0">
                                        <a:latin typeface="Cambria Math" panose="02040503050406030204" pitchFamily="18" charset="0"/>
                                      </a:rPr>
                                      <m:t>∗</m:t>
                                    </m:r>
                                  </m:sup>
                                </m:sSubSup>
                                <m:r>
                                  <a:rPr lang="en-US" altLang="zh-CN" sz="1100" b="1" smtClean="0">
                                    <a:latin typeface="Cambria Math" panose="02040503050406030204" pitchFamily="18" charset="0"/>
                                  </a:rPr>
                                  <m:t>/</m:t>
                                </m:r>
                                <m:sSubSup>
                                  <m:sSubSupPr>
                                    <m:ctrlPr>
                                      <a:rPr lang="en-US" altLang="zh-CN" sz="1100" i="1" smtClean="0">
                                        <a:latin typeface="Cambria Math" panose="02040503050406030204" pitchFamily="18" charset="0"/>
                                      </a:rPr>
                                    </m:ctrlPr>
                                  </m:sSubSupPr>
                                  <m:e>
                                    <m:r>
                                      <a:rPr lang="en-US" altLang="zh-CN" sz="1100" smtClean="0">
                                        <a:latin typeface="Cambria Math" panose="02040503050406030204" pitchFamily="18" charset="0"/>
                                      </a:rPr>
                                      <m:t>𝜷</m:t>
                                    </m:r>
                                  </m:e>
                                  <m:sub>
                                    <m:r>
                                      <a:rPr lang="en-US" altLang="zh-CN" sz="1100" b="1" smtClean="0">
                                        <a:latin typeface="Cambria Math" panose="02040503050406030204" pitchFamily="18" charset="0"/>
                                      </a:rPr>
                                      <m:t>𝒚</m:t>
                                    </m:r>
                                  </m:sub>
                                  <m:sup>
                                    <m:r>
                                      <a:rPr lang="en-US" altLang="zh-CN" sz="1100" b="1" smtClean="0">
                                        <a:latin typeface="Cambria Math" panose="02040503050406030204" pitchFamily="18" charset="0"/>
                                      </a:rPr>
                                      <m:t>∗</m:t>
                                    </m:r>
                                  </m:sup>
                                </m:sSubSup>
                              </m:oMath>
                            </m:oMathPara>
                          </a14:m>
                          <a:endParaRPr lang="en-US" altLang="zh-CN" sz="1100" dirty="0">
                            <a:latin typeface="Times" panose="02020603050405020304" pitchFamily="18" charset="0"/>
                            <a:cs typeface="Times"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1100" b="1" smtClean="0">
                                    <a:latin typeface="Cambria Math" panose="02040503050406030204" pitchFamily="18" charset="0"/>
                                  </a:rPr>
                                  <m:t>[</m:t>
                                </m:r>
                                <m:r>
                                  <a:rPr lang="en-US" altLang="zh-CN" sz="1100" b="1" smtClean="0">
                                    <a:latin typeface="Cambria Math" panose="02040503050406030204" pitchFamily="18" charset="0"/>
                                  </a:rPr>
                                  <m:t>𝒎𝒎</m:t>
                                </m:r>
                                <m:r>
                                  <a:rPr lang="en-US" altLang="zh-CN" sz="1100" b="1" smtClean="0">
                                    <a:latin typeface="Cambria Math" panose="02040503050406030204" pitchFamily="18" charset="0"/>
                                  </a:rPr>
                                  <m:t>]</m:t>
                                </m:r>
                              </m:oMath>
                            </m:oMathPara>
                          </a14:m>
                          <a:endParaRPr lang="zh-CN" altLang="en-US" sz="1100" dirty="0">
                            <a:latin typeface="Times" panose="02020603050405020304" pitchFamily="18" charset="0"/>
                            <a:cs typeface="Times"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100" i="1" smtClean="0">
                                        <a:latin typeface="Cambria Math" panose="02040503050406030204" pitchFamily="18" charset="0"/>
                                      </a:rPr>
                                    </m:ctrlPr>
                                  </m:sSubSupPr>
                                  <m:e>
                                    <m:r>
                                      <a:rPr lang="en-US" altLang="zh-CN" sz="1100" smtClean="0">
                                        <a:latin typeface="Cambria Math" panose="02040503050406030204" pitchFamily="18" charset="0"/>
                                      </a:rPr>
                                      <m:t>𝝈</m:t>
                                    </m:r>
                                  </m:e>
                                  <m:sub>
                                    <m:r>
                                      <a:rPr lang="en-US" altLang="zh-CN" sz="1100" b="1" smtClean="0">
                                        <a:latin typeface="Cambria Math" panose="02040503050406030204" pitchFamily="18" charset="0"/>
                                      </a:rPr>
                                      <m:t>𝒙</m:t>
                                    </m:r>
                                  </m:sub>
                                  <m:sup>
                                    <m:r>
                                      <a:rPr lang="en-US" altLang="zh-CN" sz="1100" b="1" smtClean="0">
                                        <a:latin typeface="Cambria Math" panose="02040503050406030204" pitchFamily="18" charset="0"/>
                                      </a:rPr>
                                      <m:t>∗</m:t>
                                    </m:r>
                                  </m:sup>
                                </m:sSubSup>
                                <m:r>
                                  <a:rPr lang="en-US" altLang="zh-CN" sz="1100" b="1" smtClean="0">
                                    <a:latin typeface="Cambria Math" panose="02040503050406030204" pitchFamily="18" charset="0"/>
                                  </a:rPr>
                                  <m:t>/</m:t>
                                </m:r>
                                <m:sSubSup>
                                  <m:sSubSupPr>
                                    <m:ctrlPr>
                                      <a:rPr lang="en-US" altLang="zh-CN" sz="1100" i="1" smtClean="0">
                                        <a:latin typeface="Cambria Math" panose="02040503050406030204" pitchFamily="18" charset="0"/>
                                      </a:rPr>
                                    </m:ctrlPr>
                                  </m:sSubSupPr>
                                  <m:e>
                                    <m:r>
                                      <a:rPr lang="en-US" altLang="zh-CN" sz="1100" smtClean="0">
                                        <a:latin typeface="Cambria Math" panose="02040503050406030204" pitchFamily="18" charset="0"/>
                                      </a:rPr>
                                      <m:t>𝝈</m:t>
                                    </m:r>
                                  </m:e>
                                  <m:sub>
                                    <m:r>
                                      <a:rPr lang="en-US" altLang="zh-CN" sz="1100" b="1" smtClean="0">
                                        <a:latin typeface="Cambria Math" panose="02040503050406030204" pitchFamily="18" charset="0"/>
                                      </a:rPr>
                                      <m:t>𝒚</m:t>
                                    </m:r>
                                  </m:sub>
                                  <m:sup>
                                    <m:r>
                                      <a:rPr lang="en-US" altLang="zh-CN" sz="1100" b="1" smtClean="0">
                                        <a:latin typeface="Cambria Math" panose="02040503050406030204" pitchFamily="18" charset="0"/>
                                      </a:rPr>
                                      <m:t>∗</m:t>
                                    </m:r>
                                  </m:sup>
                                </m:sSubSup>
                              </m:oMath>
                            </m:oMathPara>
                          </a14:m>
                          <a:endParaRPr lang="en-US" altLang="zh-CN" sz="1100" dirty="0">
                            <a:latin typeface="Times" panose="02020603050405020304" pitchFamily="18" charset="0"/>
                            <a:cs typeface="Times"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1100" b="1" smtClean="0">
                                    <a:latin typeface="Cambria Math" panose="02040503050406030204" pitchFamily="18" charset="0"/>
                                  </a:rPr>
                                  <m:t>[</m:t>
                                </m:r>
                                <m:r>
                                  <a:rPr lang="en-US" altLang="zh-CN" sz="1100" b="1" smtClean="0">
                                    <a:latin typeface="Cambria Math" panose="02040503050406030204" pitchFamily="18" charset="0"/>
                                  </a:rPr>
                                  <m:t>𝝁</m:t>
                                </m:r>
                                <m:r>
                                  <a:rPr lang="en-US" altLang="zh-CN" sz="1100" b="1" smtClean="0">
                                    <a:latin typeface="Cambria Math" panose="02040503050406030204" pitchFamily="18" charset="0"/>
                                  </a:rPr>
                                  <m:t>𝒎</m:t>
                                </m:r>
                                <m:r>
                                  <a:rPr lang="en-US" altLang="zh-CN" sz="1100" b="1" smtClean="0">
                                    <a:latin typeface="Cambria Math" panose="02040503050406030204" pitchFamily="18" charset="0"/>
                                  </a:rPr>
                                  <m:t>]</m:t>
                                </m:r>
                              </m:oMath>
                            </m:oMathPara>
                          </a14:m>
                          <a:endParaRPr lang="zh-CN" altLang="en-US" sz="1100" dirty="0">
                            <a:latin typeface="Times" panose="02020603050405020304" pitchFamily="18" charset="0"/>
                            <a:cs typeface="Times" panose="02020603050405020304" pitchFamily="18" charset="0"/>
                          </a:endParaRPr>
                        </a:p>
                      </a:txBody>
                      <a:tcPr anchor="ctr"/>
                    </a:tc>
                    <a:tc>
                      <a:txBody>
                        <a:bodyPr/>
                        <a:lstStyle/>
                        <a:p>
                          <a:pPr algn="ctr"/>
                          <a14:m>
                            <m:oMath xmlns:m="http://schemas.openxmlformats.org/officeDocument/2006/math">
                              <m:sSubSup>
                                <m:sSubSupPr>
                                  <m:ctrlPr>
                                    <a:rPr lang="en-US" altLang="zh-CN" sz="1100" i="1" smtClean="0">
                                      <a:solidFill>
                                        <a:schemeClr val="bg1"/>
                                      </a:solidFill>
                                      <a:latin typeface="Cambria Math" panose="02040503050406030204" pitchFamily="18" charset="0"/>
                                    </a:rPr>
                                  </m:ctrlPr>
                                </m:sSubSupPr>
                                <m:e>
                                  <m:r>
                                    <a:rPr lang="en-US" altLang="zh-CN" sz="1100" smtClean="0">
                                      <a:solidFill>
                                        <a:schemeClr val="bg1"/>
                                      </a:solidFill>
                                      <a:latin typeface="Cambria Math" panose="02040503050406030204" pitchFamily="18" charset="0"/>
                                    </a:rPr>
                                    <m:t>𝝃</m:t>
                                  </m:r>
                                </m:e>
                                <m:sub>
                                  <m:r>
                                    <a:rPr lang="en-US" altLang="zh-CN" sz="1100" b="1" smtClean="0">
                                      <a:solidFill>
                                        <a:schemeClr val="bg1"/>
                                      </a:solidFill>
                                      <a:latin typeface="Cambria Math" panose="02040503050406030204" pitchFamily="18" charset="0"/>
                                    </a:rPr>
                                    <m:t>𝒙</m:t>
                                  </m:r>
                                </m:sub>
                                <m:sup>
                                  <m:r>
                                    <a:rPr lang="en-US" altLang="zh-CN" sz="1100" b="1" smtClean="0">
                                      <a:solidFill>
                                        <a:schemeClr val="bg1"/>
                                      </a:solidFill>
                                      <a:latin typeface="Cambria Math" panose="02040503050406030204" pitchFamily="18" charset="0"/>
                                    </a:rPr>
                                    <m:t>∗</m:t>
                                  </m:r>
                                </m:sup>
                              </m:sSubSup>
                            </m:oMath>
                          </a14:m>
                          <a:r>
                            <a:rPr lang="en-US" altLang="zh-CN" sz="1100" dirty="0">
                              <a:solidFill>
                                <a:schemeClr val="bg1"/>
                              </a:solidFill>
                              <a:latin typeface="Times" panose="02020603050405020304" pitchFamily="18" charset="0"/>
                              <a:cs typeface="Times" panose="02020603050405020304" pitchFamily="18" charset="0"/>
                            </a:rPr>
                            <a:t>/</a:t>
                          </a:r>
                          <a14:m>
                            <m:oMath xmlns:m="http://schemas.openxmlformats.org/officeDocument/2006/math">
                              <m:sSubSup>
                                <m:sSubSupPr>
                                  <m:ctrlPr>
                                    <a:rPr lang="en-US" altLang="zh-CN" sz="1100" i="1" smtClean="0">
                                      <a:solidFill>
                                        <a:schemeClr val="bg1"/>
                                      </a:solidFill>
                                      <a:latin typeface="Cambria Math" panose="02040503050406030204" pitchFamily="18" charset="0"/>
                                    </a:rPr>
                                  </m:ctrlPr>
                                </m:sSubSupPr>
                                <m:e>
                                  <m:r>
                                    <a:rPr lang="en-US" altLang="zh-CN" sz="1100" smtClean="0">
                                      <a:solidFill>
                                        <a:schemeClr val="bg1"/>
                                      </a:solidFill>
                                      <a:latin typeface="Cambria Math" panose="02040503050406030204" pitchFamily="18" charset="0"/>
                                    </a:rPr>
                                    <m:t>𝝃</m:t>
                                  </m:r>
                                </m:e>
                                <m:sub>
                                  <m:r>
                                    <a:rPr lang="en-US" altLang="zh-CN" sz="1100" b="1" smtClean="0">
                                      <a:solidFill>
                                        <a:schemeClr val="bg1"/>
                                      </a:solidFill>
                                      <a:latin typeface="Cambria Math" panose="02040503050406030204" pitchFamily="18" charset="0"/>
                                    </a:rPr>
                                    <m:t>𝒚</m:t>
                                  </m:r>
                                </m:sub>
                                <m:sup>
                                  <m:r>
                                    <a:rPr lang="en-US" altLang="zh-CN" sz="1100" b="1" smtClean="0">
                                      <a:solidFill>
                                        <a:schemeClr val="bg1"/>
                                      </a:solidFill>
                                      <a:latin typeface="Cambria Math" panose="02040503050406030204" pitchFamily="18" charset="0"/>
                                    </a:rPr>
                                    <m:t>∗</m:t>
                                  </m:r>
                                </m:sup>
                              </m:sSubSup>
                            </m:oMath>
                          </a14:m>
                          <a:endParaRPr lang="en-US" altLang="zh-CN" sz="1100" dirty="0">
                            <a:solidFill>
                              <a:schemeClr val="bg1"/>
                            </a:solidFill>
                            <a:latin typeface="Times" panose="02020603050405020304" pitchFamily="18" charset="0"/>
                            <a:cs typeface="Times" panose="02020603050405020304" pitchFamily="18" charset="0"/>
                          </a:endParaRPr>
                        </a:p>
                      </a:txBody>
                      <a:tcPr anchor="ctr"/>
                    </a:tc>
                    <a:tc>
                      <a:txBody>
                        <a:bodyPr/>
                        <a:lstStyle/>
                        <a:p>
                          <a:pPr algn="ctr"/>
                          <a14:m>
                            <m:oMath xmlns:m="http://schemas.openxmlformats.org/officeDocument/2006/math">
                              <m:sSub>
                                <m:sSubPr>
                                  <m:ctrlPr>
                                    <a:rPr lang="en-US" altLang="zh-CN" sz="1100" b="1" i="1" baseline="0" dirty="0" smtClean="0">
                                      <a:solidFill>
                                        <a:schemeClr val="bg1"/>
                                      </a:solidFill>
                                      <a:latin typeface="Cambria Math" panose="02040503050406030204" pitchFamily="18" charset="0"/>
                                    </a:rPr>
                                  </m:ctrlPr>
                                </m:sSubPr>
                                <m:e>
                                  <m:r>
                                    <a:rPr lang="en-US" altLang="zh-CN" sz="1100" b="1" baseline="0" dirty="0" smtClean="0">
                                      <a:solidFill>
                                        <a:schemeClr val="bg1"/>
                                      </a:solidFill>
                                      <a:latin typeface="Cambria Math" panose="02040503050406030204" pitchFamily="18" charset="0"/>
                                    </a:rPr>
                                    <m:t>∆</m:t>
                                  </m:r>
                                  <m:r>
                                    <a:rPr lang="en-US" altLang="zh-CN" sz="1100" b="1" baseline="0" dirty="0" smtClean="0">
                                      <a:solidFill>
                                        <a:schemeClr val="bg1"/>
                                      </a:solidFill>
                                      <a:latin typeface="Cambria Math" panose="02040503050406030204" pitchFamily="18" charset="0"/>
                                    </a:rPr>
                                    <m:t>𝒙</m:t>
                                  </m:r>
                                </m:e>
                                <m:sub>
                                  <m:r>
                                    <a:rPr lang="en-US" altLang="zh-CN" sz="1100" b="1" baseline="0" dirty="0" smtClean="0">
                                      <a:solidFill>
                                        <a:schemeClr val="bg1"/>
                                      </a:solidFill>
                                      <a:latin typeface="Cambria Math" panose="02040503050406030204" pitchFamily="18" charset="0"/>
                                    </a:rPr>
                                    <m:t>𝑰𝑷</m:t>
                                  </m:r>
                                </m:sub>
                              </m:sSub>
                            </m:oMath>
                          </a14:m>
                          <a:r>
                            <a:rPr lang="en-US" altLang="zh-CN" sz="1100" b="1" baseline="0" dirty="0">
                              <a:solidFill>
                                <a:schemeClr val="bg1"/>
                              </a:solidFill>
                              <a:latin typeface="Times" panose="02020603050405020304" pitchFamily="18" charset="0"/>
                              <a:cs typeface="Times" panose="02020603050405020304" pitchFamily="18" charset="0"/>
                            </a:rPr>
                            <a:t>/</a:t>
                          </a:r>
                          <a14:m>
                            <m:oMath xmlns:m="http://schemas.openxmlformats.org/officeDocument/2006/math">
                              <m:sSub>
                                <m:sSubPr>
                                  <m:ctrlPr>
                                    <a:rPr lang="en-US" altLang="zh-CN" sz="1100" b="1" i="1" baseline="0" dirty="0" smtClean="0">
                                      <a:solidFill>
                                        <a:schemeClr val="bg1"/>
                                      </a:solidFill>
                                      <a:latin typeface="Cambria Math" panose="02040503050406030204" pitchFamily="18" charset="0"/>
                                    </a:rPr>
                                  </m:ctrlPr>
                                </m:sSubPr>
                                <m:e>
                                  <m:r>
                                    <a:rPr lang="en-US" altLang="zh-CN" sz="1100" b="1" baseline="0" dirty="0" smtClean="0">
                                      <a:solidFill>
                                        <a:schemeClr val="bg1"/>
                                      </a:solidFill>
                                      <a:latin typeface="Cambria Math" panose="02040503050406030204" pitchFamily="18" charset="0"/>
                                    </a:rPr>
                                    <m:t>∆</m:t>
                                  </m:r>
                                  <m:r>
                                    <a:rPr lang="en-US" altLang="zh-CN" sz="1100" b="1" baseline="0" dirty="0" smtClean="0">
                                      <a:solidFill>
                                        <a:schemeClr val="bg1"/>
                                      </a:solidFill>
                                      <a:latin typeface="Cambria Math" panose="02040503050406030204" pitchFamily="18" charset="0"/>
                                    </a:rPr>
                                    <m:t>𝒚</m:t>
                                  </m:r>
                                </m:e>
                                <m:sub>
                                  <m:r>
                                    <a:rPr lang="en-US" altLang="zh-CN" sz="1100" b="1" baseline="0" dirty="0" smtClean="0">
                                      <a:solidFill>
                                        <a:schemeClr val="bg1"/>
                                      </a:solidFill>
                                      <a:latin typeface="Cambria Math" panose="02040503050406030204" pitchFamily="18" charset="0"/>
                                    </a:rPr>
                                    <m:t>𝑰𝑷</m:t>
                                  </m:r>
                                </m:sub>
                              </m:sSub>
                            </m:oMath>
                          </a14:m>
                          <a:endParaRPr lang="en-US" altLang="zh-CN" sz="1100" b="1" baseline="0" dirty="0">
                            <a:solidFill>
                              <a:schemeClr val="bg1"/>
                            </a:solidFill>
                            <a:latin typeface="Times" panose="02020603050405020304" pitchFamily="18" charset="0"/>
                            <a:cs typeface="Times"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1100" b="1" smtClean="0">
                                    <a:solidFill>
                                      <a:schemeClr val="bg1"/>
                                    </a:solidFill>
                                    <a:latin typeface="Cambria Math" panose="02040503050406030204" pitchFamily="18" charset="0"/>
                                  </a:rPr>
                                  <m:t>𝟎</m:t>
                                </m:r>
                                <m:r>
                                  <a:rPr lang="en-US" altLang="zh-CN" sz="1100" b="1" smtClean="0">
                                    <a:solidFill>
                                      <a:schemeClr val="bg1"/>
                                    </a:solidFill>
                                    <a:latin typeface="Cambria Math" panose="02040503050406030204" pitchFamily="18" charset="0"/>
                                  </a:rPr>
                                  <m:t>.</m:t>
                                </m:r>
                                <m:r>
                                  <a:rPr lang="en-US" altLang="zh-CN" sz="1100" b="1" smtClean="0">
                                    <a:solidFill>
                                      <a:schemeClr val="bg1"/>
                                    </a:solidFill>
                                    <a:latin typeface="Cambria Math" panose="02040503050406030204" pitchFamily="18" charset="0"/>
                                  </a:rPr>
                                  <m:t>𝟏</m:t>
                                </m:r>
                                <m:r>
                                  <a:rPr lang="en-US" altLang="zh-CN" sz="1100" b="1" smtClean="0">
                                    <a:solidFill>
                                      <a:schemeClr val="bg1"/>
                                    </a:solidFill>
                                    <a:latin typeface="Cambria Math" panose="02040503050406030204" pitchFamily="18" charset="0"/>
                                  </a:rPr>
                                  <m:t>𝝈</m:t>
                                </m:r>
                              </m:oMath>
                            </m:oMathPara>
                          </a14:m>
                          <a:endParaRPr lang="en-US" altLang="zh-CN" sz="1100" b="1" dirty="0">
                            <a:solidFill>
                              <a:schemeClr val="bg1"/>
                            </a:solidFill>
                            <a:latin typeface="Times" panose="02020603050405020304" pitchFamily="18" charset="0"/>
                            <a:cs typeface="Times"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1100" b="1" smtClean="0">
                                    <a:solidFill>
                                      <a:schemeClr val="bg1"/>
                                    </a:solidFill>
                                    <a:latin typeface="Cambria Math" panose="02040503050406030204" pitchFamily="18" charset="0"/>
                                  </a:rPr>
                                  <m:t> [</m:t>
                                </m:r>
                                <m:r>
                                  <a:rPr lang="en-US" altLang="zh-CN" sz="1100" b="1" smtClean="0">
                                    <a:solidFill>
                                      <a:schemeClr val="bg1"/>
                                    </a:solidFill>
                                    <a:latin typeface="Cambria Math" panose="02040503050406030204" pitchFamily="18" charset="0"/>
                                  </a:rPr>
                                  <m:t>𝝁</m:t>
                                </m:r>
                                <m:r>
                                  <a:rPr lang="en-US" altLang="zh-CN" sz="1100" b="1" smtClean="0">
                                    <a:solidFill>
                                      <a:schemeClr val="bg1"/>
                                    </a:solidFill>
                                    <a:latin typeface="Cambria Math" panose="02040503050406030204" pitchFamily="18" charset="0"/>
                                  </a:rPr>
                                  <m:t>𝒎</m:t>
                                </m:r>
                                <m:r>
                                  <a:rPr lang="en-US" altLang="zh-CN" sz="1100" b="1" smtClean="0">
                                    <a:solidFill>
                                      <a:schemeClr val="bg1"/>
                                    </a:solidFill>
                                    <a:latin typeface="Cambria Math" panose="02040503050406030204" pitchFamily="18" charset="0"/>
                                  </a:rPr>
                                  <m:t>/</m:t>
                                </m:r>
                                <m:r>
                                  <a:rPr lang="en-US" altLang="zh-CN" sz="1100" b="1" smtClean="0">
                                    <a:solidFill>
                                      <a:schemeClr val="bg1"/>
                                    </a:solidFill>
                                    <a:latin typeface="Cambria Math" panose="02040503050406030204" pitchFamily="18" charset="0"/>
                                  </a:rPr>
                                  <m:t>𝒏𝒎</m:t>
                                </m:r>
                                <m:r>
                                  <a:rPr lang="en-US" altLang="zh-CN" sz="1100" b="1" smtClean="0">
                                    <a:solidFill>
                                      <a:schemeClr val="bg1"/>
                                    </a:solidFill>
                                    <a:latin typeface="Cambria Math" panose="02040503050406030204" pitchFamily="18" charset="0"/>
                                  </a:rPr>
                                  <m:t>]</m:t>
                                </m:r>
                              </m:oMath>
                            </m:oMathPara>
                          </a14:m>
                          <a:endParaRPr lang="zh-CN" altLang="en-US" sz="1100" b="1" dirty="0">
                            <a:solidFill>
                              <a:schemeClr val="bg1"/>
                            </a:solidFill>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zh-CN" altLang="en-US" sz="1100" smtClean="0">
                                  <a:solidFill>
                                    <a:schemeClr val="bg1"/>
                                  </a:solidFill>
                                  <a:latin typeface="Cambria Math" panose="02040503050406030204" pitchFamily="18" charset="0"/>
                                </a:rPr>
                                <m:t>∆</m:t>
                              </m:r>
                              <m:sSup>
                                <m:sSupPr>
                                  <m:ctrlPr>
                                    <a:rPr lang="en-US" altLang="zh-CN" sz="1100" i="1" smtClean="0">
                                      <a:solidFill>
                                        <a:schemeClr val="bg1"/>
                                      </a:solidFill>
                                      <a:latin typeface="Cambria Math" panose="02040503050406030204" pitchFamily="18" charset="0"/>
                                    </a:rPr>
                                  </m:ctrlPr>
                                </m:sSupPr>
                                <m:e>
                                  <m:r>
                                    <a:rPr lang="en-US" altLang="zh-CN" sz="1100" b="1" smtClean="0">
                                      <a:solidFill>
                                        <a:schemeClr val="bg1"/>
                                      </a:solidFill>
                                      <a:latin typeface="Cambria Math" panose="02040503050406030204" pitchFamily="18" charset="0"/>
                                    </a:rPr>
                                    <m:t>𝒙</m:t>
                                  </m:r>
                                </m:e>
                                <m:sup>
                                  <m:r>
                                    <a:rPr lang="en-US" altLang="zh-CN" sz="1100" b="1" smtClean="0">
                                      <a:solidFill>
                                        <a:schemeClr val="bg1"/>
                                      </a:solidFill>
                                      <a:latin typeface="Cambria Math" panose="02040503050406030204" pitchFamily="18" charset="0"/>
                                    </a:rPr>
                                    <m:t>′</m:t>
                                  </m:r>
                                </m:sup>
                              </m:sSup>
                            </m:oMath>
                          </a14:m>
                          <a:r>
                            <a:rPr lang="en-US" altLang="zh-CN" sz="1100" b="1" dirty="0">
                              <a:solidFill>
                                <a:schemeClr val="bg1"/>
                              </a:solidFill>
                              <a:latin typeface="Times" panose="02020603050405020304" pitchFamily="18" charset="0"/>
                              <a:cs typeface="Times" panose="02020603050405020304" pitchFamily="18" charset="0"/>
                            </a:rPr>
                            <a:t>/</a:t>
                          </a:r>
                          <a14:m>
                            <m:oMath xmlns:m="http://schemas.openxmlformats.org/officeDocument/2006/math">
                              <m:r>
                                <a:rPr lang="zh-CN" altLang="en-US" sz="1100" smtClean="0">
                                  <a:solidFill>
                                    <a:schemeClr val="bg1"/>
                                  </a:solidFill>
                                  <a:latin typeface="Cambria Math" panose="02040503050406030204" pitchFamily="18" charset="0"/>
                                </a:rPr>
                                <m:t>∆</m:t>
                              </m:r>
                              <m:sSup>
                                <m:sSupPr>
                                  <m:ctrlPr>
                                    <a:rPr lang="en-US" altLang="zh-CN" sz="1100" i="1" smtClean="0">
                                      <a:solidFill>
                                        <a:schemeClr val="bg1"/>
                                      </a:solidFill>
                                      <a:latin typeface="Cambria Math" panose="02040503050406030204" pitchFamily="18" charset="0"/>
                                    </a:rPr>
                                  </m:ctrlPr>
                                </m:sSupPr>
                                <m:e>
                                  <m:r>
                                    <a:rPr lang="en-US" altLang="zh-CN" sz="1100" b="1" smtClean="0">
                                      <a:solidFill>
                                        <a:schemeClr val="bg1"/>
                                      </a:solidFill>
                                      <a:latin typeface="Cambria Math" panose="02040503050406030204" pitchFamily="18" charset="0"/>
                                    </a:rPr>
                                    <m:t>𝒚</m:t>
                                  </m:r>
                                </m:e>
                                <m:sup>
                                  <m:r>
                                    <a:rPr lang="en-US" altLang="zh-CN" sz="1100" b="1" smtClean="0">
                                      <a:solidFill>
                                        <a:schemeClr val="bg1"/>
                                      </a:solidFill>
                                      <a:latin typeface="Cambria Math" panose="02040503050406030204" pitchFamily="18" charset="0"/>
                                    </a:rPr>
                                    <m:t>′</m:t>
                                  </m:r>
                                </m:sup>
                              </m:sSup>
                            </m:oMath>
                          </a14:m>
                          <a:endParaRPr lang="en-US" altLang="zh-CN" sz="1100" b="1" dirty="0">
                            <a:solidFill>
                              <a:schemeClr val="bg1"/>
                            </a:solidFill>
                            <a:latin typeface="Times" panose="02020603050405020304" pitchFamily="18" charset="0"/>
                            <a:cs typeface="Times"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1100" b="1" smtClean="0">
                                    <a:solidFill>
                                      <a:schemeClr val="bg1"/>
                                    </a:solidFill>
                                    <a:latin typeface="Cambria Math" panose="02040503050406030204" pitchFamily="18" charset="0"/>
                                  </a:rPr>
                                  <m:t>[</m:t>
                                </m:r>
                                <m:r>
                                  <a:rPr lang="en-US" altLang="zh-CN" sz="1100" b="1" smtClean="0">
                                    <a:solidFill>
                                      <a:schemeClr val="bg1"/>
                                    </a:solidFill>
                                    <a:latin typeface="Cambria Math" panose="02040503050406030204" pitchFamily="18" charset="0"/>
                                  </a:rPr>
                                  <m:t>𝝁</m:t>
                                </m:r>
                                <m:r>
                                  <a:rPr lang="en-US" altLang="zh-CN" sz="1100" b="1" smtClean="0">
                                    <a:solidFill>
                                      <a:schemeClr val="bg1"/>
                                    </a:solidFill>
                                    <a:latin typeface="Cambria Math" panose="02040503050406030204" pitchFamily="18" charset="0"/>
                                  </a:rPr>
                                  <m:t>𝒓𝒂𝒅</m:t>
                                </m:r>
                                <m:r>
                                  <a:rPr lang="en-US" altLang="zh-CN" sz="1100" b="1" smtClean="0">
                                    <a:solidFill>
                                      <a:schemeClr val="bg1"/>
                                    </a:solidFill>
                                    <a:latin typeface="Cambria Math" panose="02040503050406030204" pitchFamily="18" charset="0"/>
                                  </a:rPr>
                                  <m:t>]</m:t>
                                </m:r>
                              </m:oMath>
                            </m:oMathPara>
                          </a14:m>
                          <a:endParaRPr lang="zh-CN" altLang="en-US" sz="1100" dirty="0">
                            <a:solidFill>
                              <a:schemeClr val="bg1"/>
                            </a:solidFill>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100" b="1" i="1" smtClean="0">
                                        <a:solidFill>
                                          <a:schemeClr val="bg1"/>
                                        </a:solidFill>
                                        <a:latin typeface="Cambria Math" panose="02040503050406030204" pitchFamily="18" charset="0"/>
                                      </a:rPr>
                                    </m:ctrlPr>
                                  </m:sSubPr>
                                  <m:e>
                                    <m:r>
                                      <a:rPr lang="en-US" altLang="zh-CN" sz="1100" b="1" smtClean="0">
                                        <a:solidFill>
                                          <a:schemeClr val="bg1"/>
                                        </a:solidFill>
                                        <a:latin typeface="Cambria Math" panose="02040503050406030204" pitchFamily="18" charset="0"/>
                                      </a:rPr>
                                      <m:t>𝒍</m:t>
                                    </m:r>
                                  </m:e>
                                  <m:sub>
                                    <m:r>
                                      <a:rPr lang="en-US" altLang="zh-CN" sz="1100" b="1" smtClean="0">
                                        <a:solidFill>
                                          <a:schemeClr val="bg1"/>
                                        </a:solidFill>
                                        <a:latin typeface="Cambria Math" panose="02040503050406030204" pitchFamily="18" charset="0"/>
                                      </a:rPr>
                                      <m:t>𝑰𝑷</m:t>
                                    </m:r>
                                    <m:r>
                                      <a:rPr lang="en-US" altLang="zh-CN" sz="1100" b="1" smtClean="0">
                                        <a:solidFill>
                                          <a:schemeClr val="bg1"/>
                                        </a:solidFill>
                                        <a:latin typeface="Cambria Math" panose="02040503050406030204" pitchFamily="18" charset="0"/>
                                      </a:rPr>
                                      <m:t>→</m:t>
                                    </m:r>
                                    <m:r>
                                      <a:rPr lang="en-US" altLang="zh-CN" sz="1100" b="1" smtClean="0">
                                        <a:solidFill>
                                          <a:schemeClr val="bg1"/>
                                        </a:solidFill>
                                        <a:latin typeface="Cambria Math" panose="02040503050406030204" pitchFamily="18" charset="0"/>
                                      </a:rPr>
                                      <m:t>𝑩𝑷𝑴</m:t>
                                    </m:r>
                                  </m:sub>
                                </m:sSub>
                              </m:oMath>
                            </m:oMathPara>
                          </a14:m>
                          <a:endParaRPr lang="en-US" altLang="zh-CN" sz="1100" dirty="0">
                            <a:solidFill>
                              <a:schemeClr val="bg1"/>
                            </a:solidFill>
                            <a:latin typeface="Times" panose="02020603050405020304" pitchFamily="18" charset="0"/>
                            <a:cs typeface="Times"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100" b="1" smtClean="0">
                                    <a:solidFill>
                                      <a:schemeClr val="bg1"/>
                                    </a:solidFill>
                                    <a:latin typeface="Cambria Math" panose="02040503050406030204" pitchFamily="18" charset="0"/>
                                  </a:rPr>
                                  <m:t>[</m:t>
                                </m:r>
                                <m:r>
                                  <a:rPr lang="en-US" altLang="zh-CN" sz="1100" b="1" smtClean="0">
                                    <a:solidFill>
                                      <a:schemeClr val="bg1"/>
                                    </a:solidFill>
                                    <a:latin typeface="Cambria Math" panose="02040503050406030204" pitchFamily="18" charset="0"/>
                                  </a:rPr>
                                  <m:t>𝒎</m:t>
                                </m:r>
                                <m:r>
                                  <a:rPr lang="en-US" altLang="zh-CN" sz="1100" b="1" smtClean="0">
                                    <a:solidFill>
                                      <a:schemeClr val="bg1"/>
                                    </a:solidFill>
                                    <a:latin typeface="Cambria Math" panose="02040503050406030204" pitchFamily="18" charset="0"/>
                                  </a:rPr>
                                  <m:t>]</m:t>
                                </m:r>
                              </m:oMath>
                            </m:oMathPara>
                          </a14:m>
                          <a:endParaRPr lang="zh-CN" altLang="en-US" sz="1100" dirty="0">
                            <a:solidFill>
                              <a:schemeClr val="bg1"/>
                            </a:solidFill>
                            <a:latin typeface="Times" panose="02020603050405020304" pitchFamily="18" charset="0"/>
                            <a:cs typeface="Times" panose="02020603050405020304" pitchFamily="18" charset="0"/>
                          </a:endParaRPr>
                        </a:p>
                      </a:txBody>
                      <a:tcPr anchor="ctr"/>
                    </a:tc>
                    <a:tc>
                      <a:txBody>
                        <a:bodyPr/>
                        <a:lstStyle/>
                        <a:p>
                          <a:pPr algn="ctr"/>
                          <a14:m>
                            <m:oMath xmlns:m="http://schemas.openxmlformats.org/officeDocument/2006/math">
                              <m:sSub>
                                <m:sSubPr>
                                  <m:ctrlPr>
                                    <a:rPr lang="en-US" altLang="zh-CN" sz="1100" i="1" baseline="0" dirty="0" smtClean="0">
                                      <a:solidFill>
                                        <a:schemeClr val="bg1"/>
                                      </a:solidFill>
                                      <a:latin typeface="Cambria Math" panose="02040503050406030204" pitchFamily="18" charset="0"/>
                                    </a:rPr>
                                  </m:ctrlPr>
                                </m:sSubPr>
                                <m:e>
                                  <m:r>
                                    <a:rPr lang="en-US" altLang="zh-CN" sz="1100" baseline="0" dirty="0" smtClean="0">
                                      <a:solidFill>
                                        <a:schemeClr val="bg1"/>
                                      </a:solidFill>
                                      <a:latin typeface="Cambria Math" panose="02040503050406030204" pitchFamily="18" charset="0"/>
                                    </a:rPr>
                                    <m:t>∆</m:t>
                                  </m:r>
                                  <m:r>
                                    <a:rPr lang="en-US" altLang="zh-CN" sz="1100" b="1" baseline="0" dirty="0" smtClean="0">
                                      <a:solidFill>
                                        <a:schemeClr val="bg1"/>
                                      </a:solidFill>
                                      <a:latin typeface="Cambria Math" panose="02040503050406030204" pitchFamily="18" charset="0"/>
                                    </a:rPr>
                                    <m:t>𝒙</m:t>
                                  </m:r>
                                </m:e>
                                <m:sub>
                                  <m:r>
                                    <a:rPr lang="en-US" altLang="zh-CN" sz="1100" b="1" baseline="0" dirty="0" smtClean="0">
                                      <a:solidFill>
                                        <a:schemeClr val="bg1"/>
                                      </a:solidFill>
                                      <a:latin typeface="Cambria Math" panose="02040503050406030204" pitchFamily="18" charset="0"/>
                                    </a:rPr>
                                    <m:t>𝑩𝑷𝑴</m:t>
                                  </m:r>
                                </m:sub>
                              </m:sSub>
                            </m:oMath>
                          </a14:m>
                          <a:r>
                            <a:rPr lang="en-US" altLang="zh-CN" sz="1100" baseline="0" dirty="0">
                              <a:solidFill>
                                <a:schemeClr val="bg1"/>
                              </a:solidFill>
                              <a:latin typeface="Times" panose="02020603050405020304" pitchFamily="18" charset="0"/>
                              <a:cs typeface="Times" panose="02020603050405020304" pitchFamily="18" charset="0"/>
                            </a:rPr>
                            <a:t>/</a:t>
                          </a:r>
                          <a14:m>
                            <m:oMath xmlns:m="http://schemas.openxmlformats.org/officeDocument/2006/math">
                              <m:sSub>
                                <m:sSubPr>
                                  <m:ctrlPr>
                                    <a:rPr lang="en-US" altLang="zh-CN" sz="1100" i="1" baseline="0" dirty="0" smtClean="0">
                                      <a:solidFill>
                                        <a:schemeClr val="bg1"/>
                                      </a:solidFill>
                                      <a:latin typeface="Cambria Math" panose="02040503050406030204" pitchFamily="18" charset="0"/>
                                    </a:rPr>
                                  </m:ctrlPr>
                                </m:sSubPr>
                                <m:e>
                                  <m:r>
                                    <a:rPr lang="en-US" altLang="zh-CN" sz="1100" baseline="0" dirty="0" smtClean="0">
                                      <a:solidFill>
                                        <a:schemeClr val="bg1"/>
                                      </a:solidFill>
                                      <a:latin typeface="Cambria Math" panose="02040503050406030204" pitchFamily="18" charset="0"/>
                                    </a:rPr>
                                    <m:t>∆</m:t>
                                  </m:r>
                                  <m:r>
                                    <a:rPr lang="en-US" altLang="zh-CN" sz="1100" b="1" baseline="0" dirty="0" smtClean="0">
                                      <a:solidFill>
                                        <a:schemeClr val="bg1"/>
                                      </a:solidFill>
                                      <a:latin typeface="Cambria Math" panose="02040503050406030204" pitchFamily="18" charset="0"/>
                                    </a:rPr>
                                    <m:t>𝒚</m:t>
                                  </m:r>
                                </m:e>
                                <m:sub>
                                  <m:r>
                                    <a:rPr lang="en-US" altLang="zh-CN" sz="1100" b="1" baseline="0" dirty="0" smtClean="0">
                                      <a:solidFill>
                                        <a:schemeClr val="bg1"/>
                                      </a:solidFill>
                                      <a:latin typeface="Cambria Math" panose="02040503050406030204" pitchFamily="18" charset="0"/>
                                    </a:rPr>
                                    <m:t>𝑩𝑷𝑴</m:t>
                                  </m:r>
                                </m:sub>
                              </m:sSub>
                            </m:oMath>
                          </a14:m>
                          <a:endParaRPr lang="en-US" altLang="zh-CN" sz="1100" baseline="0" dirty="0">
                            <a:solidFill>
                              <a:schemeClr val="bg1"/>
                            </a:solidFill>
                            <a:latin typeface="Times" panose="02020603050405020304" pitchFamily="18" charset="0"/>
                            <a:cs typeface="Times"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100" b="1" smtClean="0">
                                    <a:solidFill>
                                      <a:schemeClr val="bg1"/>
                                    </a:solidFill>
                                    <a:latin typeface="Cambria Math" panose="02040503050406030204" pitchFamily="18" charset="0"/>
                                  </a:rPr>
                                  <m:t>[</m:t>
                                </m:r>
                                <m:r>
                                  <a:rPr lang="en-US" altLang="zh-CN" sz="1100" b="1" smtClean="0">
                                    <a:solidFill>
                                      <a:schemeClr val="bg1"/>
                                    </a:solidFill>
                                    <a:latin typeface="Cambria Math" panose="02040503050406030204" pitchFamily="18" charset="0"/>
                                  </a:rPr>
                                  <m:t>𝝁</m:t>
                                </m:r>
                                <m:r>
                                  <a:rPr lang="en-US" altLang="zh-CN" sz="1100" b="1" smtClean="0">
                                    <a:solidFill>
                                      <a:schemeClr val="bg1"/>
                                    </a:solidFill>
                                    <a:latin typeface="Cambria Math" panose="02040503050406030204" pitchFamily="18" charset="0"/>
                                  </a:rPr>
                                  <m:t>𝒎</m:t>
                                </m:r>
                                <m:r>
                                  <a:rPr lang="en-US" altLang="zh-CN" sz="1100" b="1" smtClean="0">
                                    <a:solidFill>
                                      <a:schemeClr val="bg1"/>
                                    </a:solidFill>
                                    <a:latin typeface="Cambria Math" panose="02040503050406030204" pitchFamily="18" charset="0"/>
                                  </a:rPr>
                                  <m:t>]</m:t>
                                </m:r>
                              </m:oMath>
                            </m:oMathPara>
                          </a14:m>
                          <a:endParaRPr lang="zh-CN" altLang="en-US" sz="1100" dirty="0">
                            <a:solidFill>
                              <a:schemeClr val="bg1"/>
                            </a:solidFill>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1" dirty="0">
                              <a:solidFill>
                                <a:schemeClr val="bg1"/>
                              </a:solidFill>
                              <a:latin typeface="Times" panose="02020603050405020304" pitchFamily="18" charset="0"/>
                              <a:cs typeface="Times" panose="02020603050405020304" pitchFamily="18" charset="0"/>
                            </a:rPr>
                            <a:t>BPM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1" dirty="0">
                              <a:solidFill>
                                <a:schemeClr val="bg1"/>
                              </a:solidFill>
                              <a:latin typeface="Times" panose="02020603050405020304" pitchFamily="18" charset="0"/>
                              <a:cs typeface="Times" panose="02020603050405020304" pitchFamily="18" charset="0"/>
                            </a:rPr>
                            <a:t>resolution</a:t>
                          </a:r>
                        </a:p>
                      </a:txBody>
                      <a:tcPr anchor="ctr"/>
                    </a:tc>
                    <a:extLst>
                      <a:ext uri="{0D108BD9-81ED-4DB2-BD59-A6C34878D82A}">
                        <a16:rowId xmlns:a16="http://schemas.microsoft.com/office/drawing/2014/main" val="2138326701"/>
                      </a:ext>
                    </a:extLst>
                  </a:tr>
                  <a:tr h="422117">
                    <a:tc rowSpan="2">
                      <a:txBody>
                        <a:bodyPr/>
                        <a:lstStyle/>
                        <a:p>
                          <a:pPr algn="ctr"/>
                          <a:r>
                            <a:rPr lang="en-US" altLang="zh-CN" sz="1100" dirty="0">
                              <a:latin typeface="Times" panose="02020603050405020304" pitchFamily="18" charset="0"/>
                              <a:cs typeface="Times" panose="02020603050405020304" pitchFamily="18" charset="0"/>
                            </a:rPr>
                            <a:t>Nominal</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HER</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6.53</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25/0.3</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10.7/0.06</a:t>
                          </a:r>
                          <a:endParaRPr lang="zh-CN" altLang="en-US" sz="1100" dirty="0">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latin typeface="Times" panose="02020603050405020304" pitchFamily="18" charset="0"/>
                              <a:cs typeface="Times" panose="02020603050405020304" pitchFamily="18" charset="0"/>
                            </a:rPr>
                            <a:t>0.0012/0.081</a:t>
                          </a:r>
                          <a:endParaRPr lang="zh-CN" altLang="en-US" sz="1100" dirty="0">
                            <a:latin typeface="Times" panose="02020603050405020304" pitchFamily="18" charset="0"/>
                            <a:cs typeface="Times" panose="02020603050405020304" pitchFamily="18" charset="0"/>
                          </a:endParaRPr>
                        </a:p>
                      </a:txBody>
                      <a:tcPr anchor="ctr"/>
                    </a:tc>
                    <a:tc>
                      <a:txBody>
                        <a:bodyPr/>
                        <a:lstStyle/>
                        <a:p>
                          <a:pPr marL="0" algn="ctr" defTabSz="914400" rtl="0" eaLnBrk="1" latinLnBrk="0" hangingPunct="1"/>
                          <a:r>
                            <a:rPr lang="en-US" altLang="zh-CN" sz="1100" kern="1200" dirty="0">
                              <a:solidFill>
                                <a:schemeClr val="dk1"/>
                              </a:solidFill>
                              <a:latin typeface="Times" panose="02020603050405020304" pitchFamily="18" charset="0"/>
                              <a:cs typeface="Times" panose="02020603050405020304" pitchFamily="18" charset="0"/>
                            </a:rPr>
                            <a:t>1.07/6</a:t>
                          </a:r>
                          <a:endParaRPr lang="zh-CN" altLang="en-US" sz="1100" kern="1200" dirty="0">
                            <a:solidFill>
                              <a:schemeClr val="tx1"/>
                            </a:solidFill>
                            <a:latin typeface="Times" panose="02020603050405020304" pitchFamily="18" charset="0"/>
                            <a:ea typeface="+mn-ea"/>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dk1"/>
                              </a:solidFill>
                              <a:latin typeface="Times" panose="02020603050405020304" pitchFamily="18" charset="0"/>
                              <a:cs typeface="Times" panose="02020603050405020304" pitchFamily="18" charset="0"/>
                            </a:rPr>
                            <a:t>-0.32/-10.1</a:t>
                          </a:r>
                          <a:endParaRPr lang="zh-CN" altLang="en-US" sz="1100" kern="1200" dirty="0">
                            <a:solidFill>
                              <a:schemeClr val="dk1"/>
                            </a:solidFill>
                            <a:latin typeface="Times" panose="02020603050405020304" pitchFamily="18" charset="0"/>
                            <a:ea typeface="+mn-ea"/>
                            <a:cs typeface="Times" panose="02020603050405020304" pitchFamily="18" charset="0"/>
                          </a:endParaRPr>
                        </a:p>
                      </a:txBody>
                      <a:tcPr anchor="ctr"/>
                    </a:tc>
                    <a:tc rowSpan="2">
                      <a:txBody>
                        <a:bodyPr/>
                        <a:lstStyle/>
                        <a:p>
                          <a:pPr marL="0" algn="ctr" defTabSz="914400" rtl="0" eaLnBrk="1" latinLnBrk="0" hangingPunct="1"/>
                          <a:r>
                            <a:rPr lang="en-US" altLang="zh-CN" sz="1100" b="0" kern="1200" dirty="0">
                              <a:solidFill>
                                <a:schemeClr val="dk1"/>
                              </a:solidFill>
                              <a:latin typeface="Times" panose="02020603050405020304" pitchFamily="18" charset="0"/>
                              <a:cs typeface="Times" panose="02020603050405020304" pitchFamily="18" charset="0"/>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latin typeface="Times" panose="02020603050405020304" pitchFamily="18" charset="0"/>
                              <a:cs typeface="Times" panose="02020603050405020304" pitchFamily="18" charset="0"/>
                            </a:rPr>
                            <a:t>0.16/5.05</a:t>
                          </a:r>
                          <a:endParaRPr lang="zh-CN" altLang="en-US" sz="1100" kern="1200" dirty="0">
                            <a:solidFill>
                              <a:schemeClr val="tx1"/>
                            </a:solidFill>
                            <a:latin typeface="Times" panose="02020603050405020304" pitchFamily="18" charset="0"/>
                            <a:ea typeface="+mn-ea"/>
                            <a:cs typeface="Times" panose="02020603050405020304" pitchFamily="18" charset="0"/>
                          </a:endParaRPr>
                        </a:p>
                      </a:txBody>
                      <a:tcPr anchor="ctr"/>
                    </a:tc>
                    <a:tc rowSpan="4">
                      <a:txBody>
                        <a:bodyPr/>
                        <a:lstStyle/>
                        <a:p>
                          <a:pPr marL="0" algn="ctr" defTabSz="914400" rtl="0" eaLnBrk="1" latinLnBrk="0" hangingPunct="1"/>
                          <a:r>
                            <a:rPr lang="en-US" altLang="zh-CN" sz="1100" kern="1200" dirty="0">
                              <a:solidFill>
                                <a:schemeClr val="tx1"/>
                              </a:solidFill>
                              <a:latin typeface="Times" panose="02020603050405020304" pitchFamily="18" charset="0"/>
                              <a:cs typeface="Times" panose="02020603050405020304" pitchFamily="18" charset="0"/>
                            </a:rPr>
                            <a:t>1um@5kHz</a:t>
                          </a:r>
                          <a:endParaRPr lang="zh-CN" altLang="en-US" sz="1100" kern="1200" dirty="0">
                            <a:solidFill>
                              <a:schemeClr val="tx1"/>
                            </a:solidFill>
                            <a:latin typeface="Times" panose="02020603050405020304" pitchFamily="18" charset="0"/>
                            <a:ea typeface="+mn-ea"/>
                            <a:cs typeface="Times" panose="02020603050405020304" pitchFamily="18" charset="0"/>
                          </a:endParaRPr>
                        </a:p>
                      </a:txBody>
                      <a:tcPr anchor="ctr"/>
                    </a:tc>
                    <a:extLst>
                      <a:ext uri="{0D108BD9-81ED-4DB2-BD59-A6C34878D82A}">
                        <a16:rowId xmlns:a16="http://schemas.microsoft.com/office/drawing/2014/main" val="3535059421"/>
                      </a:ext>
                    </a:extLst>
                  </a:tr>
                  <a:tr h="422117">
                    <a:tc vMerge="1">
                      <a:txBody>
                        <a:bodyPr/>
                        <a:lstStyle/>
                        <a:p>
                          <a:endParaRPr lang="zh-CN" altLang="en-US"/>
                        </a:p>
                      </a:txBody>
                      <a:tcPr/>
                    </a:tc>
                    <a:tc>
                      <a:txBody>
                        <a:bodyPr/>
                        <a:lstStyle/>
                        <a:p>
                          <a:pPr algn="ctr"/>
                          <a:r>
                            <a:rPr lang="en-US" altLang="zh-CN" sz="1100">
                              <a:latin typeface="Times" panose="02020603050405020304" pitchFamily="18" charset="0"/>
                              <a:cs typeface="Times" panose="02020603050405020304" pitchFamily="18" charset="0"/>
                            </a:rPr>
                            <a:t>LER</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9.04</a:t>
                          </a:r>
                          <a:endParaRPr lang="zh-CN" altLang="en-US" sz="1100" dirty="0">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latin typeface="Times" panose="02020603050405020304" pitchFamily="18" charset="0"/>
                              <a:cs typeface="Times" panose="02020603050405020304" pitchFamily="18" charset="0"/>
                            </a:rPr>
                            <a:t>32/0.27</a:t>
                          </a:r>
                          <a:endParaRPr lang="zh-CN" altLang="en-US" sz="1100" dirty="0">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latin typeface="Times" panose="02020603050405020304" pitchFamily="18" charset="0"/>
                              <a:cs typeface="Times" panose="02020603050405020304" pitchFamily="18" charset="0"/>
                            </a:rPr>
                            <a:t>10.0/0.05</a:t>
                          </a:r>
                          <a:endParaRPr lang="zh-CN" altLang="en-US" sz="1100" dirty="0">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latin typeface="Times" panose="02020603050405020304" pitchFamily="18" charset="0"/>
                              <a:cs typeface="Times" panose="02020603050405020304" pitchFamily="18" charset="0"/>
                            </a:rPr>
                            <a:t>0.0028/0.088</a:t>
                          </a:r>
                          <a:endParaRPr lang="zh-CN" altLang="en-US" sz="1100" dirty="0">
                            <a:latin typeface="Times" panose="02020603050405020304" pitchFamily="18" charset="0"/>
                            <a:cs typeface="Times" panose="02020603050405020304" pitchFamily="18" charset="0"/>
                          </a:endParaRPr>
                        </a:p>
                      </a:txBody>
                      <a:tcPr anchor="ctr"/>
                    </a:tc>
                    <a:tc>
                      <a:txBody>
                        <a:bodyPr/>
                        <a:lstStyle/>
                        <a:p>
                          <a:pPr marL="0" algn="ctr" defTabSz="914400" rtl="0" eaLnBrk="1" latinLnBrk="0" hangingPunct="1"/>
                          <a:r>
                            <a:rPr lang="en-US" altLang="zh-CN" sz="1100" kern="1200" dirty="0">
                              <a:solidFill>
                                <a:schemeClr val="dk1"/>
                              </a:solidFill>
                              <a:latin typeface="Times" panose="02020603050405020304" pitchFamily="18" charset="0"/>
                              <a:cs typeface="Times" panose="02020603050405020304" pitchFamily="18" charset="0"/>
                            </a:rPr>
                            <a:t>1.0/5</a:t>
                          </a:r>
                          <a:endParaRPr lang="zh-CN" altLang="en-US" sz="1100" kern="1200" dirty="0">
                            <a:solidFill>
                              <a:schemeClr val="tx1"/>
                            </a:solidFill>
                            <a:latin typeface="Times" panose="02020603050405020304" pitchFamily="18" charset="0"/>
                            <a:ea typeface="+mn-ea"/>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dk1"/>
                              </a:solidFill>
                              <a:latin typeface="Times" panose="02020603050405020304" pitchFamily="18" charset="0"/>
                              <a:cs typeface="Times" panose="02020603050405020304" pitchFamily="18" charset="0"/>
                            </a:rPr>
                            <a:t>-0.56/-9.84</a:t>
                          </a:r>
                          <a:endParaRPr lang="zh-CN" altLang="en-US" sz="11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latin typeface="Times" panose="02020603050405020304" pitchFamily="18" charset="0"/>
                              <a:cs typeface="Times" panose="02020603050405020304" pitchFamily="18" charset="0"/>
                            </a:rPr>
                            <a:t>0.28/4.92</a:t>
                          </a:r>
                          <a:endParaRPr lang="zh-CN" altLang="en-US" sz="1100" kern="1200" dirty="0">
                            <a:solidFill>
                              <a:schemeClr val="tx1"/>
                            </a:solidFill>
                            <a:latin typeface="Times" panose="02020603050405020304" pitchFamily="18" charset="0"/>
                            <a:ea typeface="+mn-ea"/>
                            <a:cs typeface="Times" panose="02020603050405020304" pitchFamily="18" charset="0"/>
                          </a:endParaRPr>
                        </a:p>
                      </a:txBody>
                      <a:tcPr anchor="ctr"/>
                    </a:tc>
                    <a:tc vMerge="1">
                      <a:txBody>
                        <a:bodyPr/>
                        <a:lstStyle/>
                        <a:p>
                          <a:endParaRPr lang="zh-CN" altLang="en-US"/>
                        </a:p>
                      </a:txBody>
                      <a:tcPr/>
                    </a:tc>
                    <a:extLst>
                      <a:ext uri="{0D108BD9-81ED-4DB2-BD59-A6C34878D82A}">
                        <a16:rowId xmlns:a16="http://schemas.microsoft.com/office/drawing/2014/main" val="3718138844"/>
                      </a:ext>
                    </a:extLst>
                  </a:tr>
                  <a:tr h="422117">
                    <a:tc rowSpan="2">
                      <a:txBody>
                        <a:bodyPr/>
                        <a:lstStyle/>
                        <a:p>
                          <a:pPr algn="ctr"/>
                          <a:r>
                            <a:rPr lang="en-US" altLang="zh-CN" sz="1100" dirty="0">
                              <a:latin typeface="Times" panose="02020603050405020304" pitchFamily="18" charset="0"/>
                              <a:cs typeface="Times" panose="02020603050405020304" pitchFamily="18" charset="0"/>
                            </a:rPr>
                            <a:t>Current</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a:latin typeface="Times" panose="02020603050405020304" pitchFamily="18" charset="0"/>
                              <a:cs typeface="Times" panose="02020603050405020304" pitchFamily="18" charset="0"/>
                            </a:rPr>
                            <a:t>HER</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a:latin typeface="Times" panose="02020603050405020304" pitchFamily="18" charset="0"/>
                              <a:cs typeface="Times" panose="02020603050405020304" pitchFamily="18" charset="0"/>
                            </a:rPr>
                            <a:t>3.05</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60/1</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16.6/0.22</a:t>
                          </a:r>
                          <a:endParaRPr lang="zh-CN" altLang="en-US" sz="1100" dirty="0">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latin typeface="Times" panose="02020603050405020304" pitchFamily="18" charset="0"/>
                              <a:cs typeface="Times" panose="02020603050405020304" pitchFamily="18" charset="0"/>
                            </a:rPr>
                            <a:t>0.0017/0.028</a:t>
                          </a:r>
                          <a:endParaRPr lang="zh-CN" altLang="en-US" sz="1100" dirty="0">
                            <a:latin typeface="Times" panose="02020603050405020304" pitchFamily="18" charset="0"/>
                            <a:cs typeface="Times" panose="02020603050405020304" pitchFamily="18" charset="0"/>
                          </a:endParaRPr>
                        </a:p>
                      </a:txBody>
                      <a:tcPr anchor="ctr"/>
                    </a:tc>
                    <a:tc>
                      <a:txBody>
                        <a:bodyPr/>
                        <a:lstStyle/>
                        <a:p>
                          <a:pPr marL="0" algn="ctr" defTabSz="914400" rtl="0" eaLnBrk="1" latinLnBrk="0" hangingPunct="1"/>
                          <a:r>
                            <a:rPr lang="en-US" altLang="zh-CN" sz="1100" kern="1200" dirty="0">
                              <a:solidFill>
                                <a:schemeClr val="dk1"/>
                              </a:solidFill>
                              <a:latin typeface="Times" panose="02020603050405020304" pitchFamily="18" charset="0"/>
                              <a:cs typeface="Times" panose="02020603050405020304" pitchFamily="18" charset="0"/>
                            </a:rPr>
                            <a:t>1.66/22</a:t>
                          </a:r>
                          <a:endParaRPr lang="zh-CN" altLang="en-US" sz="1100" kern="1200" dirty="0">
                            <a:solidFill>
                              <a:schemeClr val="tx1"/>
                            </a:solidFill>
                            <a:latin typeface="Times" panose="02020603050405020304" pitchFamily="18" charset="0"/>
                            <a:ea typeface="+mn-ea"/>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dk1"/>
                              </a:solidFill>
                              <a:latin typeface="Times" panose="02020603050405020304" pitchFamily="18" charset="0"/>
                              <a:cs typeface="Times" panose="02020603050405020304" pitchFamily="18" charset="0"/>
                            </a:rPr>
                            <a:t>-0.29/-3.76</a:t>
                          </a:r>
                          <a:endParaRPr lang="zh-CN" altLang="en-US" sz="1100" kern="1200" dirty="0">
                            <a:solidFill>
                              <a:schemeClr val="dk1"/>
                            </a:solidFill>
                            <a:latin typeface="Times" panose="02020603050405020304" pitchFamily="18" charset="0"/>
                            <a:ea typeface="+mn-ea"/>
                            <a:cs typeface="Times" panose="02020603050405020304" pitchFamily="18" charset="0"/>
                          </a:endParaRPr>
                        </a:p>
                      </a:txBody>
                      <a:tcPr anchor="ctr"/>
                    </a:tc>
                    <a:tc rowSpan="2">
                      <a:txBody>
                        <a:bodyPr/>
                        <a:lstStyle/>
                        <a:p>
                          <a:pPr marL="0" algn="ctr" defTabSz="914400" rtl="0" eaLnBrk="1" latinLnBrk="0" hangingPunct="1"/>
                          <a:r>
                            <a:rPr lang="en-US" altLang="zh-CN" sz="1100" b="0" kern="1200" dirty="0">
                              <a:solidFill>
                                <a:schemeClr val="dk1"/>
                              </a:solidFill>
                              <a:latin typeface="Times" panose="02020603050405020304" pitchFamily="18" charset="0"/>
                              <a:cs typeface="Times" panose="02020603050405020304" pitchFamily="18" charset="0"/>
                            </a:rPr>
                            <a:t>0.5</a:t>
                          </a:r>
                          <a:endParaRPr lang="zh-CN" altLang="en-US" sz="1100" b="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latin typeface="Times" panose="02020603050405020304" pitchFamily="18" charset="0"/>
                              <a:cs typeface="Times" panose="02020603050405020304" pitchFamily="18" charset="0"/>
                            </a:rPr>
                            <a:t>0.15/1.88</a:t>
                          </a:r>
                          <a:endParaRPr lang="zh-CN" altLang="en-US" sz="1100" kern="1200" dirty="0">
                            <a:solidFill>
                              <a:schemeClr val="tx1"/>
                            </a:solidFill>
                            <a:latin typeface="Times" panose="02020603050405020304" pitchFamily="18" charset="0"/>
                            <a:ea typeface="+mn-ea"/>
                            <a:cs typeface="Times" panose="02020603050405020304" pitchFamily="18" charset="0"/>
                          </a:endParaRPr>
                        </a:p>
                      </a:txBody>
                      <a:tcPr anchor="ctr"/>
                    </a:tc>
                    <a:tc vMerge="1">
                      <a:txBody>
                        <a:bodyPr/>
                        <a:lstStyle/>
                        <a:p>
                          <a:endParaRPr lang="zh-CN" altLang="en-US"/>
                        </a:p>
                      </a:txBody>
                      <a:tcPr/>
                    </a:tc>
                    <a:extLst>
                      <a:ext uri="{0D108BD9-81ED-4DB2-BD59-A6C34878D82A}">
                        <a16:rowId xmlns:a16="http://schemas.microsoft.com/office/drawing/2014/main" val="943882390"/>
                      </a:ext>
                    </a:extLst>
                  </a:tr>
                  <a:tr h="422117">
                    <a:tc vMerge="1">
                      <a:txBody>
                        <a:bodyPr/>
                        <a:lstStyle/>
                        <a:p>
                          <a:pPr algn="ctr"/>
                          <a:endParaRPr lang="zh-CN" altLang="en-US" sz="1400" dirty="0"/>
                        </a:p>
                      </a:txBody>
                      <a:tcPr anchor="ctr"/>
                    </a:tc>
                    <a:tc>
                      <a:txBody>
                        <a:bodyPr/>
                        <a:lstStyle/>
                        <a:p>
                          <a:pPr algn="ctr"/>
                          <a:r>
                            <a:rPr lang="en-US" altLang="zh-CN" sz="1100" dirty="0">
                              <a:latin typeface="Times" panose="02020603050405020304" pitchFamily="18" charset="0"/>
                              <a:cs typeface="Times" panose="02020603050405020304" pitchFamily="18" charset="0"/>
                            </a:rPr>
                            <a:t>LER</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3.67</a:t>
                          </a:r>
                          <a:endParaRPr lang="zh-CN" altLang="en-US" sz="1100" dirty="0">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latin typeface="Times" panose="02020603050405020304" pitchFamily="18" charset="0"/>
                              <a:cs typeface="Times" panose="02020603050405020304" pitchFamily="18" charset="0"/>
                            </a:rPr>
                            <a:t>80/1</a:t>
                          </a:r>
                          <a:endParaRPr lang="zh-CN" altLang="en-US" sz="1100" dirty="0">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latin typeface="Times" panose="02020603050405020304" pitchFamily="18" charset="0"/>
                              <a:cs typeface="Times" panose="02020603050405020304" pitchFamily="18" charset="0"/>
                            </a:rPr>
                            <a:t>17.9/0.22</a:t>
                          </a:r>
                          <a:endParaRPr lang="zh-CN" altLang="en-US" sz="1100" dirty="0">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latin typeface="Times" panose="02020603050405020304" pitchFamily="18" charset="0"/>
                              <a:cs typeface="Times" panose="02020603050405020304" pitchFamily="18" charset="0"/>
                            </a:rPr>
                            <a:t>0.0030/0.041</a:t>
                          </a:r>
                          <a:endParaRPr lang="zh-CN" altLang="en-US" sz="1100" dirty="0">
                            <a:latin typeface="Times" panose="02020603050405020304" pitchFamily="18" charset="0"/>
                            <a:cs typeface="Times" panose="02020603050405020304" pitchFamily="18" charset="0"/>
                          </a:endParaRPr>
                        </a:p>
                      </a:txBody>
                      <a:tcPr anchor="ctr"/>
                    </a:tc>
                    <a:tc>
                      <a:txBody>
                        <a:bodyPr/>
                        <a:lstStyle/>
                        <a:p>
                          <a:pPr marL="0" algn="ctr" defTabSz="914400" rtl="0" eaLnBrk="1" latinLnBrk="0" hangingPunct="1"/>
                          <a:r>
                            <a:rPr lang="en-US" altLang="zh-CN" sz="1100" kern="1200" dirty="0">
                              <a:solidFill>
                                <a:schemeClr val="dk1"/>
                              </a:solidFill>
                              <a:latin typeface="Times" panose="02020603050405020304" pitchFamily="18" charset="0"/>
                              <a:cs typeface="Times" panose="02020603050405020304" pitchFamily="18" charset="0"/>
                            </a:rPr>
                            <a:t>1.79/22</a:t>
                          </a:r>
                          <a:endParaRPr lang="zh-CN" altLang="en-US" sz="1100" kern="1200" dirty="0">
                            <a:solidFill>
                              <a:schemeClr val="tx1"/>
                            </a:solidFill>
                            <a:latin typeface="Times" panose="02020603050405020304" pitchFamily="18" charset="0"/>
                            <a:ea typeface="+mn-ea"/>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dk1"/>
                              </a:solidFill>
                              <a:latin typeface="Times" panose="02020603050405020304" pitchFamily="18" charset="0"/>
                              <a:cs typeface="Times" panose="02020603050405020304" pitchFamily="18" charset="0"/>
                            </a:rPr>
                            <a:t>-0.42/-5.66</a:t>
                          </a:r>
                          <a:endParaRPr lang="zh-CN" altLang="en-US" sz="11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endParaRPr lang="en-US" altLang="zh-CN" sz="1400" b="1" kern="1200" dirty="0">
                            <a:solidFill>
                              <a:schemeClr val="dk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latin typeface="Times" panose="02020603050405020304" pitchFamily="18" charset="0"/>
                              <a:cs typeface="Times" panose="02020603050405020304" pitchFamily="18" charset="0"/>
                            </a:rPr>
                            <a:t>0.21/2.83</a:t>
                          </a:r>
                          <a:endParaRPr lang="zh-CN" altLang="en-US" sz="1100" kern="1200" dirty="0">
                            <a:solidFill>
                              <a:schemeClr val="tx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endParaRPr lang="zh-CN" altLang="en-US" sz="1400" kern="1200" dirty="0">
                            <a:solidFill>
                              <a:srgbClr val="FF0000"/>
                            </a:solidFill>
                            <a:latin typeface="+mn-lt"/>
                            <a:ea typeface="+mn-ea"/>
                            <a:cs typeface="+mn-cs"/>
                          </a:endParaRPr>
                        </a:p>
                      </a:txBody>
                      <a:tcPr anchor="ctr"/>
                    </a:tc>
                    <a:extLst>
                      <a:ext uri="{0D108BD9-81ED-4DB2-BD59-A6C34878D82A}">
                        <a16:rowId xmlns:a16="http://schemas.microsoft.com/office/drawing/2014/main" val="1273729513"/>
                      </a:ext>
                    </a:extLst>
                  </a:tr>
                </a:tbl>
              </a:graphicData>
            </a:graphic>
          </p:graphicFrame>
        </mc:Choice>
        <mc:Fallback xmlns="">
          <p:graphicFrame>
            <p:nvGraphicFramePr>
              <p:cNvPr id="8" name="表格 2">
                <a:extLst>
                  <a:ext uri="{FF2B5EF4-FFF2-40B4-BE49-F238E27FC236}">
                    <a16:creationId xmlns:a16="http://schemas.microsoft.com/office/drawing/2014/main" id="{EEEAF804-31E1-D34F-97CD-FBA54799BB44}"/>
                  </a:ext>
                </a:extLst>
              </p:cNvPr>
              <p:cNvGraphicFramePr>
                <a:graphicFrameLocks noGrp="1"/>
              </p:cNvGraphicFramePr>
              <p:nvPr>
                <p:extLst>
                  <p:ext uri="{D42A27DB-BD31-4B8C-83A1-F6EECF244321}">
                    <p14:modId xmlns:p14="http://schemas.microsoft.com/office/powerpoint/2010/main" val="3648406603"/>
                  </p:ext>
                </p:extLst>
              </p:nvPr>
            </p:nvGraphicFramePr>
            <p:xfrm>
              <a:off x="900019" y="1389725"/>
              <a:ext cx="9432702" cy="2408951"/>
            </p:xfrm>
            <a:graphic>
              <a:graphicData uri="http://schemas.openxmlformats.org/drawingml/2006/table">
                <a:tbl>
                  <a:tblPr firstRow="1" bandRow="1">
                    <a:tableStyleId>{5C22544A-7EE6-4342-B048-85BDC9FD1C3A}</a:tableStyleId>
                  </a:tblPr>
                  <a:tblGrid>
                    <a:gridCol w="805505">
                      <a:extLst>
                        <a:ext uri="{9D8B030D-6E8A-4147-A177-3AD203B41FA5}">
                          <a16:colId xmlns:a16="http://schemas.microsoft.com/office/drawing/2014/main" val="3807780396"/>
                        </a:ext>
                      </a:extLst>
                    </a:gridCol>
                    <a:gridCol w="552355">
                      <a:extLst>
                        <a:ext uri="{9D8B030D-6E8A-4147-A177-3AD203B41FA5}">
                          <a16:colId xmlns:a16="http://schemas.microsoft.com/office/drawing/2014/main" val="1919975127"/>
                        </a:ext>
                      </a:extLst>
                    </a:gridCol>
                    <a:gridCol w="663280">
                      <a:extLst>
                        <a:ext uri="{9D8B030D-6E8A-4147-A177-3AD203B41FA5}">
                          <a16:colId xmlns:a16="http://schemas.microsoft.com/office/drawing/2014/main" val="1930831739"/>
                        </a:ext>
                      </a:extLst>
                    </a:gridCol>
                    <a:gridCol w="719939">
                      <a:extLst>
                        <a:ext uri="{9D8B030D-6E8A-4147-A177-3AD203B41FA5}">
                          <a16:colId xmlns:a16="http://schemas.microsoft.com/office/drawing/2014/main" val="1901001801"/>
                        </a:ext>
                      </a:extLst>
                    </a:gridCol>
                    <a:gridCol w="849762">
                      <a:extLst>
                        <a:ext uri="{9D8B030D-6E8A-4147-A177-3AD203B41FA5}">
                          <a16:colId xmlns:a16="http://schemas.microsoft.com/office/drawing/2014/main" val="847214180"/>
                        </a:ext>
                      </a:extLst>
                    </a:gridCol>
                    <a:gridCol w="1109413">
                      <a:extLst>
                        <a:ext uri="{9D8B030D-6E8A-4147-A177-3AD203B41FA5}">
                          <a16:colId xmlns:a16="http://schemas.microsoft.com/office/drawing/2014/main" val="3499818505"/>
                        </a:ext>
                      </a:extLst>
                    </a:gridCol>
                    <a:gridCol w="826159">
                      <a:extLst>
                        <a:ext uri="{9D8B030D-6E8A-4147-A177-3AD203B41FA5}">
                          <a16:colId xmlns:a16="http://schemas.microsoft.com/office/drawing/2014/main" val="2828667252"/>
                        </a:ext>
                      </a:extLst>
                    </a:gridCol>
                    <a:gridCol w="944181">
                      <a:extLst>
                        <a:ext uri="{9D8B030D-6E8A-4147-A177-3AD203B41FA5}">
                          <a16:colId xmlns:a16="http://schemas.microsoft.com/office/drawing/2014/main" val="1592545284"/>
                        </a:ext>
                      </a:extLst>
                    </a:gridCol>
                    <a:gridCol w="743543">
                      <a:extLst>
                        <a:ext uri="{9D8B030D-6E8A-4147-A177-3AD203B41FA5}">
                          <a16:colId xmlns:a16="http://schemas.microsoft.com/office/drawing/2014/main" val="4089029932"/>
                        </a:ext>
                      </a:extLst>
                    </a:gridCol>
                    <a:gridCol w="1227435">
                      <a:extLst>
                        <a:ext uri="{9D8B030D-6E8A-4147-A177-3AD203B41FA5}">
                          <a16:colId xmlns:a16="http://schemas.microsoft.com/office/drawing/2014/main" val="2278107633"/>
                        </a:ext>
                      </a:extLst>
                    </a:gridCol>
                    <a:gridCol w="991130">
                      <a:extLst>
                        <a:ext uri="{9D8B030D-6E8A-4147-A177-3AD203B41FA5}">
                          <a16:colId xmlns:a16="http://schemas.microsoft.com/office/drawing/2014/main" val="4280506066"/>
                        </a:ext>
                      </a:extLst>
                    </a:gridCol>
                  </a:tblGrid>
                  <a:tr h="720483">
                    <a:tc gridSpan="2">
                      <a:txBody>
                        <a:bodyPr/>
                        <a:lstStyle/>
                        <a:p>
                          <a:pPr algn="ctr"/>
                          <a:r>
                            <a:rPr lang="en-US" altLang="zh-CN" sz="1100" dirty="0" err="1">
                              <a:latin typeface="Times" panose="02020603050405020304" pitchFamily="18" charset="0"/>
                              <a:cs typeface="Times" panose="02020603050405020304" pitchFamily="18" charset="0"/>
                            </a:rPr>
                            <a:t>SuperKEKB</a:t>
                          </a:r>
                          <a:endParaRPr lang="zh-CN" altLang="en-US" sz="1100" dirty="0">
                            <a:latin typeface="Times" panose="02020603050405020304" pitchFamily="18" charset="0"/>
                            <a:cs typeface="Times" panose="02020603050405020304" pitchFamily="18" charset="0"/>
                          </a:endParaRPr>
                        </a:p>
                      </a:txBody>
                      <a:tcPr anchor="ctr"/>
                    </a:tc>
                    <a:tc hMerge="1">
                      <a:txBody>
                        <a:bodyPr/>
                        <a:lstStyle/>
                        <a:p>
                          <a:pPr algn="ctr"/>
                          <a:endParaRPr lang="zh-CN" altLang="en-US" sz="1400" dirty="0"/>
                        </a:p>
                      </a:txBody>
                      <a:tcPr anchor="ctr"/>
                    </a:tc>
                    <a:tc>
                      <a:txBody>
                        <a:bodyPr/>
                        <a:lstStyle/>
                        <a:p>
                          <a:endParaRPr lang="zh-CN"/>
                        </a:p>
                      </a:txBody>
                      <a:tcPr anchor="ctr">
                        <a:blipFill>
                          <a:blip r:embed="rId2"/>
                          <a:stretch>
                            <a:fillRect l="-205505" t="-840" r="-1120183" b="-235294"/>
                          </a:stretch>
                        </a:blipFill>
                      </a:tcPr>
                    </a:tc>
                    <a:tc>
                      <a:txBody>
                        <a:bodyPr/>
                        <a:lstStyle/>
                        <a:p>
                          <a:endParaRPr lang="zh-CN"/>
                        </a:p>
                      </a:txBody>
                      <a:tcPr anchor="ctr">
                        <a:blipFill>
                          <a:blip r:embed="rId2"/>
                          <a:stretch>
                            <a:fillRect l="-282203" t="-840" r="-934746" b="-235294"/>
                          </a:stretch>
                        </a:blipFill>
                      </a:tcPr>
                    </a:tc>
                    <a:tc>
                      <a:txBody>
                        <a:bodyPr/>
                        <a:lstStyle/>
                        <a:p>
                          <a:endParaRPr lang="zh-CN"/>
                        </a:p>
                      </a:txBody>
                      <a:tcPr anchor="ctr">
                        <a:blipFill>
                          <a:blip r:embed="rId2"/>
                          <a:stretch>
                            <a:fillRect l="-322143" t="-840" r="-687857" b="-235294"/>
                          </a:stretch>
                        </a:blipFill>
                      </a:tcPr>
                    </a:tc>
                    <a:tc>
                      <a:txBody>
                        <a:bodyPr/>
                        <a:lstStyle/>
                        <a:p>
                          <a:endParaRPr lang="zh-CN"/>
                        </a:p>
                      </a:txBody>
                      <a:tcPr anchor="ctr">
                        <a:blipFill>
                          <a:blip r:embed="rId2"/>
                          <a:stretch>
                            <a:fillRect l="-324725" t="-840" r="-429121" b="-235294"/>
                          </a:stretch>
                        </a:blipFill>
                      </a:tcPr>
                    </a:tc>
                    <a:tc>
                      <a:txBody>
                        <a:bodyPr/>
                        <a:lstStyle/>
                        <a:p>
                          <a:endParaRPr lang="zh-CN"/>
                        </a:p>
                      </a:txBody>
                      <a:tcPr anchor="ctr">
                        <a:blipFill>
                          <a:blip r:embed="rId2"/>
                          <a:stretch>
                            <a:fillRect l="-568382" t="-840" r="-474265" b="-235294"/>
                          </a:stretch>
                        </a:blipFill>
                      </a:tcPr>
                    </a:tc>
                    <a:tc>
                      <a:txBody>
                        <a:bodyPr/>
                        <a:lstStyle/>
                        <a:p>
                          <a:endParaRPr lang="zh-CN"/>
                        </a:p>
                      </a:txBody>
                      <a:tcPr anchor="ctr">
                        <a:blipFill>
                          <a:blip r:embed="rId2"/>
                          <a:stretch>
                            <a:fillRect l="-586452" t="-840" r="-316129" b="-235294"/>
                          </a:stretch>
                        </a:blipFill>
                      </a:tcPr>
                    </a:tc>
                    <a:tc>
                      <a:txBody>
                        <a:bodyPr/>
                        <a:lstStyle/>
                        <a:p>
                          <a:endParaRPr lang="zh-CN"/>
                        </a:p>
                      </a:txBody>
                      <a:tcPr anchor="ctr">
                        <a:blipFill>
                          <a:blip r:embed="rId2"/>
                          <a:stretch>
                            <a:fillRect l="-872131" t="-840" r="-301639" b="-235294"/>
                          </a:stretch>
                        </a:blipFill>
                      </a:tcPr>
                    </a:tc>
                    <a:tc>
                      <a:txBody>
                        <a:bodyPr/>
                        <a:lstStyle/>
                        <a:p>
                          <a:endParaRPr lang="zh-CN"/>
                        </a:p>
                      </a:txBody>
                      <a:tcPr anchor="ctr">
                        <a:blipFill>
                          <a:blip r:embed="rId2"/>
                          <a:stretch>
                            <a:fillRect l="-590050" t="-840" r="-83085" b="-235294"/>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1" dirty="0">
                              <a:solidFill>
                                <a:schemeClr val="bg1"/>
                              </a:solidFill>
                              <a:latin typeface="Times" panose="02020603050405020304" pitchFamily="18" charset="0"/>
                              <a:cs typeface="Times" panose="02020603050405020304" pitchFamily="18" charset="0"/>
                            </a:rPr>
                            <a:t>BPM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1" dirty="0">
                              <a:solidFill>
                                <a:schemeClr val="bg1"/>
                              </a:solidFill>
                              <a:latin typeface="Times" panose="02020603050405020304" pitchFamily="18" charset="0"/>
                              <a:cs typeface="Times" panose="02020603050405020304" pitchFamily="18" charset="0"/>
                            </a:rPr>
                            <a:t>resolution</a:t>
                          </a:r>
                        </a:p>
                      </a:txBody>
                      <a:tcPr anchor="ctr"/>
                    </a:tc>
                    <a:extLst>
                      <a:ext uri="{0D108BD9-81ED-4DB2-BD59-A6C34878D82A}">
                        <a16:rowId xmlns:a16="http://schemas.microsoft.com/office/drawing/2014/main" val="2138326701"/>
                      </a:ext>
                    </a:extLst>
                  </a:tr>
                  <a:tr h="422117">
                    <a:tc rowSpan="2">
                      <a:txBody>
                        <a:bodyPr/>
                        <a:lstStyle/>
                        <a:p>
                          <a:pPr algn="ctr"/>
                          <a:r>
                            <a:rPr lang="en-US" altLang="zh-CN" sz="1100" dirty="0">
                              <a:latin typeface="Times" panose="02020603050405020304" pitchFamily="18" charset="0"/>
                              <a:cs typeface="Times" panose="02020603050405020304" pitchFamily="18" charset="0"/>
                            </a:rPr>
                            <a:t>Nominal</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HER</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6.53</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25/0.3</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10.7/0.06</a:t>
                          </a:r>
                          <a:endParaRPr lang="zh-CN" altLang="en-US" sz="1100" dirty="0">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latin typeface="Times" panose="02020603050405020304" pitchFamily="18" charset="0"/>
                              <a:cs typeface="Times" panose="02020603050405020304" pitchFamily="18" charset="0"/>
                            </a:rPr>
                            <a:t>0.0012/0.081</a:t>
                          </a:r>
                          <a:endParaRPr lang="zh-CN" altLang="en-US" sz="1100" dirty="0">
                            <a:latin typeface="Times" panose="02020603050405020304" pitchFamily="18" charset="0"/>
                            <a:cs typeface="Times" panose="02020603050405020304" pitchFamily="18" charset="0"/>
                          </a:endParaRPr>
                        </a:p>
                      </a:txBody>
                      <a:tcPr anchor="ctr"/>
                    </a:tc>
                    <a:tc>
                      <a:txBody>
                        <a:bodyPr/>
                        <a:lstStyle/>
                        <a:p>
                          <a:pPr marL="0" algn="ctr" defTabSz="914400" rtl="0" eaLnBrk="1" latinLnBrk="0" hangingPunct="1"/>
                          <a:r>
                            <a:rPr lang="en-US" altLang="zh-CN" sz="1100" kern="1200" dirty="0">
                              <a:solidFill>
                                <a:schemeClr val="dk1"/>
                              </a:solidFill>
                              <a:latin typeface="Times" panose="02020603050405020304" pitchFamily="18" charset="0"/>
                              <a:cs typeface="Times" panose="02020603050405020304" pitchFamily="18" charset="0"/>
                            </a:rPr>
                            <a:t>1.07/6</a:t>
                          </a:r>
                          <a:endParaRPr lang="zh-CN" altLang="en-US" sz="1100" kern="1200" dirty="0">
                            <a:solidFill>
                              <a:schemeClr val="tx1"/>
                            </a:solidFill>
                            <a:latin typeface="Times" panose="02020603050405020304" pitchFamily="18" charset="0"/>
                            <a:ea typeface="+mn-ea"/>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dk1"/>
                              </a:solidFill>
                              <a:latin typeface="Times" panose="02020603050405020304" pitchFamily="18" charset="0"/>
                              <a:cs typeface="Times" panose="02020603050405020304" pitchFamily="18" charset="0"/>
                            </a:rPr>
                            <a:t>-0.32/-10.1</a:t>
                          </a:r>
                          <a:endParaRPr lang="zh-CN" altLang="en-US" sz="1100" kern="1200" dirty="0">
                            <a:solidFill>
                              <a:schemeClr val="dk1"/>
                            </a:solidFill>
                            <a:latin typeface="Times" panose="02020603050405020304" pitchFamily="18" charset="0"/>
                            <a:ea typeface="+mn-ea"/>
                            <a:cs typeface="Times" panose="02020603050405020304" pitchFamily="18" charset="0"/>
                          </a:endParaRPr>
                        </a:p>
                      </a:txBody>
                      <a:tcPr anchor="ctr"/>
                    </a:tc>
                    <a:tc rowSpan="2">
                      <a:txBody>
                        <a:bodyPr/>
                        <a:lstStyle/>
                        <a:p>
                          <a:pPr marL="0" algn="ctr" defTabSz="914400" rtl="0" eaLnBrk="1" latinLnBrk="0" hangingPunct="1"/>
                          <a:r>
                            <a:rPr lang="en-US" altLang="zh-CN" sz="1100" b="0" kern="1200" dirty="0">
                              <a:solidFill>
                                <a:schemeClr val="dk1"/>
                              </a:solidFill>
                              <a:latin typeface="Times" panose="02020603050405020304" pitchFamily="18" charset="0"/>
                              <a:cs typeface="Times" panose="02020603050405020304" pitchFamily="18" charset="0"/>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latin typeface="Times" panose="02020603050405020304" pitchFamily="18" charset="0"/>
                              <a:cs typeface="Times" panose="02020603050405020304" pitchFamily="18" charset="0"/>
                            </a:rPr>
                            <a:t>0.16/5.05</a:t>
                          </a:r>
                          <a:endParaRPr lang="zh-CN" altLang="en-US" sz="1100" kern="1200" dirty="0">
                            <a:solidFill>
                              <a:schemeClr val="tx1"/>
                            </a:solidFill>
                            <a:latin typeface="Times" panose="02020603050405020304" pitchFamily="18" charset="0"/>
                            <a:ea typeface="+mn-ea"/>
                            <a:cs typeface="Times" panose="02020603050405020304" pitchFamily="18" charset="0"/>
                          </a:endParaRPr>
                        </a:p>
                      </a:txBody>
                      <a:tcPr anchor="ctr"/>
                    </a:tc>
                    <a:tc rowSpan="4">
                      <a:txBody>
                        <a:bodyPr/>
                        <a:lstStyle/>
                        <a:p>
                          <a:pPr marL="0" algn="ctr" defTabSz="914400" rtl="0" eaLnBrk="1" latinLnBrk="0" hangingPunct="1"/>
                          <a:r>
                            <a:rPr lang="en-US" altLang="zh-CN" sz="1100" kern="1200" dirty="0">
                              <a:solidFill>
                                <a:schemeClr val="tx1"/>
                              </a:solidFill>
                              <a:latin typeface="Times" panose="02020603050405020304" pitchFamily="18" charset="0"/>
                              <a:cs typeface="Times" panose="02020603050405020304" pitchFamily="18" charset="0"/>
                            </a:rPr>
                            <a:t>1um@5kHz</a:t>
                          </a:r>
                          <a:endParaRPr lang="zh-CN" altLang="en-US" sz="1100" kern="1200" dirty="0">
                            <a:solidFill>
                              <a:schemeClr val="tx1"/>
                            </a:solidFill>
                            <a:latin typeface="Times" panose="02020603050405020304" pitchFamily="18" charset="0"/>
                            <a:ea typeface="+mn-ea"/>
                            <a:cs typeface="Times" panose="02020603050405020304" pitchFamily="18" charset="0"/>
                          </a:endParaRPr>
                        </a:p>
                      </a:txBody>
                      <a:tcPr anchor="ctr"/>
                    </a:tc>
                    <a:extLst>
                      <a:ext uri="{0D108BD9-81ED-4DB2-BD59-A6C34878D82A}">
                        <a16:rowId xmlns:a16="http://schemas.microsoft.com/office/drawing/2014/main" val="3535059421"/>
                      </a:ext>
                    </a:extLst>
                  </a:tr>
                  <a:tr h="422117">
                    <a:tc vMerge="1">
                      <a:txBody>
                        <a:bodyPr/>
                        <a:lstStyle/>
                        <a:p>
                          <a:endParaRPr lang="zh-CN" altLang="en-US"/>
                        </a:p>
                      </a:txBody>
                      <a:tcPr/>
                    </a:tc>
                    <a:tc>
                      <a:txBody>
                        <a:bodyPr/>
                        <a:lstStyle/>
                        <a:p>
                          <a:pPr algn="ctr"/>
                          <a:r>
                            <a:rPr lang="en-US" altLang="zh-CN" sz="1100">
                              <a:latin typeface="Times" panose="02020603050405020304" pitchFamily="18" charset="0"/>
                              <a:cs typeface="Times" panose="02020603050405020304" pitchFamily="18" charset="0"/>
                            </a:rPr>
                            <a:t>LER</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9.04</a:t>
                          </a:r>
                          <a:endParaRPr lang="zh-CN" altLang="en-US" sz="1100" dirty="0">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latin typeface="Times" panose="02020603050405020304" pitchFamily="18" charset="0"/>
                              <a:cs typeface="Times" panose="02020603050405020304" pitchFamily="18" charset="0"/>
                            </a:rPr>
                            <a:t>32/0.27</a:t>
                          </a:r>
                          <a:endParaRPr lang="zh-CN" altLang="en-US" sz="1100" dirty="0">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latin typeface="Times" panose="02020603050405020304" pitchFamily="18" charset="0"/>
                              <a:cs typeface="Times" panose="02020603050405020304" pitchFamily="18" charset="0"/>
                            </a:rPr>
                            <a:t>10.0/0.05</a:t>
                          </a:r>
                          <a:endParaRPr lang="zh-CN" altLang="en-US" sz="1100" dirty="0">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latin typeface="Times" panose="02020603050405020304" pitchFamily="18" charset="0"/>
                              <a:cs typeface="Times" panose="02020603050405020304" pitchFamily="18" charset="0"/>
                            </a:rPr>
                            <a:t>0.0028/0.088</a:t>
                          </a:r>
                          <a:endParaRPr lang="zh-CN" altLang="en-US" sz="1100" dirty="0">
                            <a:latin typeface="Times" panose="02020603050405020304" pitchFamily="18" charset="0"/>
                            <a:cs typeface="Times" panose="02020603050405020304" pitchFamily="18" charset="0"/>
                          </a:endParaRPr>
                        </a:p>
                      </a:txBody>
                      <a:tcPr anchor="ctr"/>
                    </a:tc>
                    <a:tc>
                      <a:txBody>
                        <a:bodyPr/>
                        <a:lstStyle/>
                        <a:p>
                          <a:pPr marL="0" algn="ctr" defTabSz="914400" rtl="0" eaLnBrk="1" latinLnBrk="0" hangingPunct="1"/>
                          <a:r>
                            <a:rPr lang="en-US" altLang="zh-CN" sz="1100" kern="1200" dirty="0">
                              <a:solidFill>
                                <a:schemeClr val="dk1"/>
                              </a:solidFill>
                              <a:latin typeface="Times" panose="02020603050405020304" pitchFamily="18" charset="0"/>
                              <a:cs typeface="Times" panose="02020603050405020304" pitchFamily="18" charset="0"/>
                            </a:rPr>
                            <a:t>1.0/5</a:t>
                          </a:r>
                          <a:endParaRPr lang="zh-CN" altLang="en-US" sz="1100" kern="1200" dirty="0">
                            <a:solidFill>
                              <a:schemeClr val="tx1"/>
                            </a:solidFill>
                            <a:latin typeface="Times" panose="02020603050405020304" pitchFamily="18" charset="0"/>
                            <a:ea typeface="+mn-ea"/>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dk1"/>
                              </a:solidFill>
                              <a:latin typeface="Times" panose="02020603050405020304" pitchFamily="18" charset="0"/>
                              <a:cs typeface="Times" panose="02020603050405020304" pitchFamily="18" charset="0"/>
                            </a:rPr>
                            <a:t>-0.56/-9.84</a:t>
                          </a:r>
                          <a:endParaRPr lang="zh-CN" altLang="en-US" sz="11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latin typeface="Times" panose="02020603050405020304" pitchFamily="18" charset="0"/>
                              <a:cs typeface="Times" panose="02020603050405020304" pitchFamily="18" charset="0"/>
                            </a:rPr>
                            <a:t>0.28/4.92</a:t>
                          </a:r>
                          <a:endParaRPr lang="zh-CN" altLang="en-US" sz="1100" kern="1200" dirty="0">
                            <a:solidFill>
                              <a:schemeClr val="tx1"/>
                            </a:solidFill>
                            <a:latin typeface="Times" panose="02020603050405020304" pitchFamily="18" charset="0"/>
                            <a:ea typeface="+mn-ea"/>
                            <a:cs typeface="Times" panose="02020603050405020304" pitchFamily="18" charset="0"/>
                          </a:endParaRPr>
                        </a:p>
                      </a:txBody>
                      <a:tcPr anchor="ctr"/>
                    </a:tc>
                    <a:tc vMerge="1">
                      <a:txBody>
                        <a:bodyPr/>
                        <a:lstStyle/>
                        <a:p>
                          <a:endParaRPr lang="zh-CN" altLang="en-US"/>
                        </a:p>
                      </a:txBody>
                      <a:tcPr/>
                    </a:tc>
                    <a:extLst>
                      <a:ext uri="{0D108BD9-81ED-4DB2-BD59-A6C34878D82A}">
                        <a16:rowId xmlns:a16="http://schemas.microsoft.com/office/drawing/2014/main" val="3718138844"/>
                      </a:ext>
                    </a:extLst>
                  </a:tr>
                  <a:tr h="422117">
                    <a:tc rowSpan="2">
                      <a:txBody>
                        <a:bodyPr/>
                        <a:lstStyle/>
                        <a:p>
                          <a:pPr algn="ctr"/>
                          <a:r>
                            <a:rPr lang="en-US" altLang="zh-CN" sz="1100" dirty="0">
                              <a:latin typeface="Times" panose="02020603050405020304" pitchFamily="18" charset="0"/>
                              <a:cs typeface="Times" panose="02020603050405020304" pitchFamily="18" charset="0"/>
                            </a:rPr>
                            <a:t>Current</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a:latin typeface="Times" panose="02020603050405020304" pitchFamily="18" charset="0"/>
                              <a:cs typeface="Times" panose="02020603050405020304" pitchFamily="18" charset="0"/>
                            </a:rPr>
                            <a:t>HER</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a:latin typeface="Times" panose="02020603050405020304" pitchFamily="18" charset="0"/>
                              <a:cs typeface="Times" panose="02020603050405020304" pitchFamily="18" charset="0"/>
                            </a:rPr>
                            <a:t>3.05</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60/1</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16.6/0.22</a:t>
                          </a:r>
                          <a:endParaRPr lang="zh-CN" altLang="en-US" sz="1100" dirty="0">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latin typeface="Times" panose="02020603050405020304" pitchFamily="18" charset="0"/>
                              <a:cs typeface="Times" panose="02020603050405020304" pitchFamily="18" charset="0"/>
                            </a:rPr>
                            <a:t>0.0017/0.028</a:t>
                          </a:r>
                          <a:endParaRPr lang="zh-CN" altLang="en-US" sz="1100" dirty="0">
                            <a:latin typeface="Times" panose="02020603050405020304" pitchFamily="18" charset="0"/>
                            <a:cs typeface="Times" panose="02020603050405020304" pitchFamily="18" charset="0"/>
                          </a:endParaRPr>
                        </a:p>
                      </a:txBody>
                      <a:tcPr anchor="ctr"/>
                    </a:tc>
                    <a:tc>
                      <a:txBody>
                        <a:bodyPr/>
                        <a:lstStyle/>
                        <a:p>
                          <a:pPr marL="0" algn="ctr" defTabSz="914400" rtl="0" eaLnBrk="1" latinLnBrk="0" hangingPunct="1"/>
                          <a:r>
                            <a:rPr lang="en-US" altLang="zh-CN" sz="1100" kern="1200" dirty="0">
                              <a:solidFill>
                                <a:schemeClr val="dk1"/>
                              </a:solidFill>
                              <a:latin typeface="Times" panose="02020603050405020304" pitchFamily="18" charset="0"/>
                              <a:cs typeface="Times" panose="02020603050405020304" pitchFamily="18" charset="0"/>
                            </a:rPr>
                            <a:t>1.66/22</a:t>
                          </a:r>
                          <a:endParaRPr lang="zh-CN" altLang="en-US" sz="1100" kern="1200" dirty="0">
                            <a:solidFill>
                              <a:schemeClr val="tx1"/>
                            </a:solidFill>
                            <a:latin typeface="Times" panose="02020603050405020304" pitchFamily="18" charset="0"/>
                            <a:ea typeface="+mn-ea"/>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dk1"/>
                              </a:solidFill>
                              <a:latin typeface="Times" panose="02020603050405020304" pitchFamily="18" charset="0"/>
                              <a:cs typeface="Times" panose="02020603050405020304" pitchFamily="18" charset="0"/>
                            </a:rPr>
                            <a:t>-0.29/-3.76</a:t>
                          </a:r>
                          <a:endParaRPr lang="zh-CN" altLang="en-US" sz="1100" kern="1200" dirty="0">
                            <a:solidFill>
                              <a:schemeClr val="dk1"/>
                            </a:solidFill>
                            <a:latin typeface="Times" panose="02020603050405020304" pitchFamily="18" charset="0"/>
                            <a:ea typeface="+mn-ea"/>
                            <a:cs typeface="Times" panose="02020603050405020304" pitchFamily="18" charset="0"/>
                          </a:endParaRPr>
                        </a:p>
                      </a:txBody>
                      <a:tcPr anchor="ctr"/>
                    </a:tc>
                    <a:tc rowSpan="2">
                      <a:txBody>
                        <a:bodyPr/>
                        <a:lstStyle/>
                        <a:p>
                          <a:pPr marL="0" algn="ctr" defTabSz="914400" rtl="0" eaLnBrk="1" latinLnBrk="0" hangingPunct="1"/>
                          <a:r>
                            <a:rPr lang="en-US" altLang="zh-CN" sz="1100" b="0" kern="1200" dirty="0">
                              <a:solidFill>
                                <a:schemeClr val="dk1"/>
                              </a:solidFill>
                              <a:latin typeface="Times" panose="02020603050405020304" pitchFamily="18" charset="0"/>
                              <a:cs typeface="Times" panose="02020603050405020304" pitchFamily="18" charset="0"/>
                            </a:rPr>
                            <a:t>0.5</a:t>
                          </a:r>
                          <a:endParaRPr lang="zh-CN" altLang="en-US" sz="1100" b="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latin typeface="Times" panose="02020603050405020304" pitchFamily="18" charset="0"/>
                              <a:cs typeface="Times" panose="02020603050405020304" pitchFamily="18" charset="0"/>
                            </a:rPr>
                            <a:t>0.15/1.88</a:t>
                          </a:r>
                          <a:endParaRPr lang="zh-CN" altLang="en-US" sz="1100" kern="1200" dirty="0">
                            <a:solidFill>
                              <a:schemeClr val="tx1"/>
                            </a:solidFill>
                            <a:latin typeface="Times" panose="02020603050405020304" pitchFamily="18" charset="0"/>
                            <a:ea typeface="+mn-ea"/>
                            <a:cs typeface="Times" panose="02020603050405020304" pitchFamily="18" charset="0"/>
                          </a:endParaRPr>
                        </a:p>
                      </a:txBody>
                      <a:tcPr anchor="ctr"/>
                    </a:tc>
                    <a:tc vMerge="1">
                      <a:txBody>
                        <a:bodyPr/>
                        <a:lstStyle/>
                        <a:p>
                          <a:endParaRPr lang="zh-CN" altLang="en-US"/>
                        </a:p>
                      </a:txBody>
                      <a:tcPr/>
                    </a:tc>
                    <a:extLst>
                      <a:ext uri="{0D108BD9-81ED-4DB2-BD59-A6C34878D82A}">
                        <a16:rowId xmlns:a16="http://schemas.microsoft.com/office/drawing/2014/main" val="943882390"/>
                      </a:ext>
                    </a:extLst>
                  </a:tr>
                  <a:tr h="422117">
                    <a:tc vMerge="1">
                      <a:txBody>
                        <a:bodyPr/>
                        <a:lstStyle/>
                        <a:p>
                          <a:pPr algn="ctr"/>
                          <a:endParaRPr lang="zh-CN" altLang="en-US" sz="1400" dirty="0"/>
                        </a:p>
                      </a:txBody>
                      <a:tcPr anchor="ctr"/>
                    </a:tc>
                    <a:tc>
                      <a:txBody>
                        <a:bodyPr/>
                        <a:lstStyle/>
                        <a:p>
                          <a:pPr algn="ctr"/>
                          <a:r>
                            <a:rPr lang="en-US" altLang="zh-CN" sz="1100" dirty="0">
                              <a:latin typeface="Times" panose="02020603050405020304" pitchFamily="18" charset="0"/>
                              <a:cs typeface="Times" panose="02020603050405020304" pitchFamily="18" charset="0"/>
                            </a:rPr>
                            <a:t>LER</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3.67</a:t>
                          </a:r>
                          <a:endParaRPr lang="zh-CN" altLang="en-US" sz="1100" dirty="0">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latin typeface="Times" panose="02020603050405020304" pitchFamily="18" charset="0"/>
                              <a:cs typeface="Times" panose="02020603050405020304" pitchFamily="18" charset="0"/>
                            </a:rPr>
                            <a:t>80/1</a:t>
                          </a:r>
                          <a:endParaRPr lang="zh-CN" altLang="en-US" sz="1100" dirty="0">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latin typeface="Times" panose="02020603050405020304" pitchFamily="18" charset="0"/>
                              <a:cs typeface="Times" panose="02020603050405020304" pitchFamily="18" charset="0"/>
                            </a:rPr>
                            <a:t>17.9/0.22</a:t>
                          </a:r>
                          <a:endParaRPr lang="zh-CN" altLang="en-US" sz="1100" dirty="0">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latin typeface="Times" panose="02020603050405020304" pitchFamily="18" charset="0"/>
                              <a:cs typeface="Times" panose="02020603050405020304" pitchFamily="18" charset="0"/>
                            </a:rPr>
                            <a:t>0.0030/0.041</a:t>
                          </a:r>
                          <a:endParaRPr lang="zh-CN" altLang="en-US" sz="1100" dirty="0">
                            <a:latin typeface="Times" panose="02020603050405020304" pitchFamily="18" charset="0"/>
                            <a:cs typeface="Times" panose="02020603050405020304" pitchFamily="18" charset="0"/>
                          </a:endParaRPr>
                        </a:p>
                      </a:txBody>
                      <a:tcPr anchor="ctr"/>
                    </a:tc>
                    <a:tc>
                      <a:txBody>
                        <a:bodyPr/>
                        <a:lstStyle/>
                        <a:p>
                          <a:pPr marL="0" algn="ctr" defTabSz="914400" rtl="0" eaLnBrk="1" latinLnBrk="0" hangingPunct="1"/>
                          <a:r>
                            <a:rPr lang="en-US" altLang="zh-CN" sz="1100" kern="1200" dirty="0">
                              <a:solidFill>
                                <a:schemeClr val="dk1"/>
                              </a:solidFill>
                              <a:latin typeface="Times" panose="02020603050405020304" pitchFamily="18" charset="0"/>
                              <a:cs typeface="Times" panose="02020603050405020304" pitchFamily="18" charset="0"/>
                            </a:rPr>
                            <a:t>1.79/22</a:t>
                          </a:r>
                          <a:endParaRPr lang="zh-CN" altLang="en-US" sz="1100" kern="1200" dirty="0">
                            <a:solidFill>
                              <a:schemeClr val="tx1"/>
                            </a:solidFill>
                            <a:latin typeface="Times" panose="02020603050405020304" pitchFamily="18" charset="0"/>
                            <a:ea typeface="+mn-ea"/>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dk1"/>
                              </a:solidFill>
                              <a:latin typeface="Times" panose="02020603050405020304" pitchFamily="18" charset="0"/>
                              <a:cs typeface="Times" panose="02020603050405020304" pitchFamily="18" charset="0"/>
                            </a:rPr>
                            <a:t>-0.42/-5.66</a:t>
                          </a:r>
                          <a:endParaRPr lang="zh-CN" altLang="en-US" sz="11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endParaRPr lang="en-US" altLang="zh-CN" sz="1400" b="1" kern="1200" dirty="0">
                            <a:solidFill>
                              <a:schemeClr val="dk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latin typeface="Times" panose="02020603050405020304" pitchFamily="18" charset="0"/>
                              <a:cs typeface="Times" panose="02020603050405020304" pitchFamily="18" charset="0"/>
                            </a:rPr>
                            <a:t>0.21/2.83</a:t>
                          </a:r>
                          <a:endParaRPr lang="zh-CN" altLang="en-US" sz="1100" kern="1200" dirty="0">
                            <a:solidFill>
                              <a:schemeClr val="tx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endParaRPr lang="zh-CN" altLang="en-US" sz="1400" kern="1200" dirty="0">
                            <a:solidFill>
                              <a:srgbClr val="FF0000"/>
                            </a:solidFill>
                            <a:latin typeface="+mn-lt"/>
                            <a:ea typeface="+mn-ea"/>
                            <a:cs typeface="+mn-cs"/>
                          </a:endParaRPr>
                        </a:p>
                      </a:txBody>
                      <a:tcPr anchor="ctr"/>
                    </a:tc>
                    <a:extLst>
                      <a:ext uri="{0D108BD9-81ED-4DB2-BD59-A6C34878D82A}">
                        <a16:rowId xmlns:a16="http://schemas.microsoft.com/office/drawing/2014/main" val="1273729513"/>
                      </a:ext>
                    </a:extLst>
                  </a:tr>
                </a:tbl>
              </a:graphicData>
            </a:graphic>
          </p:graphicFrame>
        </mc:Fallback>
      </mc:AlternateContent>
      <p:sp>
        <p:nvSpPr>
          <p:cNvPr id="4" name="矩形 3">
            <a:extLst>
              <a:ext uri="{FF2B5EF4-FFF2-40B4-BE49-F238E27FC236}">
                <a16:creationId xmlns:a16="http://schemas.microsoft.com/office/drawing/2014/main" id="{27852AD9-41F5-AF4A-BBBE-DB6882A13A06}"/>
              </a:ext>
            </a:extLst>
          </p:cNvPr>
          <p:cNvSpPr/>
          <p:nvPr/>
        </p:nvSpPr>
        <p:spPr>
          <a:xfrm>
            <a:off x="5612265" y="1389725"/>
            <a:ext cx="849682" cy="240895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a:extLst>
              <a:ext uri="{FF2B5EF4-FFF2-40B4-BE49-F238E27FC236}">
                <a16:creationId xmlns:a16="http://schemas.microsoft.com/office/drawing/2014/main" id="{449C7E0F-1819-254D-BF75-9D6457E1B469}"/>
              </a:ext>
            </a:extLst>
          </p:cNvPr>
          <p:cNvSpPr/>
          <p:nvPr/>
        </p:nvSpPr>
        <p:spPr>
          <a:xfrm>
            <a:off x="8249955" y="1389725"/>
            <a:ext cx="1039295" cy="239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矩形 13">
            <a:extLst>
              <a:ext uri="{FF2B5EF4-FFF2-40B4-BE49-F238E27FC236}">
                <a16:creationId xmlns:a16="http://schemas.microsoft.com/office/drawing/2014/main" id="{29D1E2E8-4B8D-D44C-9179-DBF7516C58AB}"/>
              </a:ext>
            </a:extLst>
          </p:cNvPr>
          <p:cNvSpPr/>
          <p:nvPr/>
        </p:nvSpPr>
        <p:spPr>
          <a:xfrm>
            <a:off x="9408379" y="1389725"/>
            <a:ext cx="805214" cy="240895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03A3E09F-2CD3-1549-BB07-0459348AE502}"/>
                  </a:ext>
                </a:extLst>
              </p:cNvPr>
              <p:cNvSpPr txBox="1"/>
              <p:nvPr/>
            </p:nvSpPr>
            <p:spPr>
              <a:xfrm>
                <a:off x="463503" y="930581"/>
                <a:ext cx="9001476" cy="307777"/>
              </a:xfrm>
              <a:prstGeom prst="rect">
                <a:avLst/>
              </a:prstGeom>
              <a:noFill/>
            </p:spPr>
            <p:txBody>
              <a:bodyPr wrap="square" rtlCol="0">
                <a:spAutoFit/>
              </a:bodyPr>
              <a:lstStyle/>
              <a:p>
                <a:pPr marL="285750" indent="-285750" algn="just">
                  <a:buFont typeface="Wingdings" pitchFamily="2" charset="2"/>
                  <a:buChar char="Ø"/>
                </a:pPr>
                <a:r>
                  <a:rPr kumimoji="1" lang="en-US" altLang="zh-CN" sz="1400" dirty="0"/>
                  <a:t>If want to keep the luminosity loss within 1%, the maximum offset at the IP is about </a:t>
                </a:r>
                <a14:m>
                  <m:oMath xmlns:m="http://schemas.openxmlformats.org/officeDocument/2006/math">
                    <m:r>
                      <a:rPr kumimoji="1" lang="en-US" altLang="zh-CN" sz="1400" b="0" i="1" smtClean="0">
                        <a:latin typeface="Cambria Math" panose="02040503050406030204" pitchFamily="18" charset="0"/>
                      </a:rPr>
                      <m:t>0.1</m:t>
                    </m:r>
                    <m:sSup>
                      <m:sSupPr>
                        <m:ctrlPr>
                          <a:rPr kumimoji="1" lang="en-US" altLang="zh-CN" sz="1400" b="0" i="1" smtClean="0">
                            <a:latin typeface="Cambria Math" panose="02040503050406030204" pitchFamily="18" charset="0"/>
                          </a:rPr>
                        </m:ctrlPr>
                      </m:sSupPr>
                      <m:e>
                        <m:r>
                          <a:rPr kumimoji="1" lang="en-US" altLang="zh-CN" sz="1400" b="0" i="1" smtClean="0">
                            <a:latin typeface="Cambria Math" panose="02040503050406030204" pitchFamily="18" charset="0"/>
                            <a:ea typeface="Cambria Math" panose="02040503050406030204" pitchFamily="18" charset="0"/>
                          </a:rPr>
                          <m:t>𝜎</m:t>
                        </m:r>
                      </m:e>
                      <m:sup>
                        <m:r>
                          <a:rPr kumimoji="1" lang="en-US" altLang="zh-CN" sz="1400" b="0" i="1" smtClean="0">
                            <a:latin typeface="Cambria Math" panose="02040503050406030204" pitchFamily="18" charset="0"/>
                          </a:rPr>
                          <m:t>∗</m:t>
                        </m:r>
                      </m:sup>
                    </m:sSup>
                  </m:oMath>
                </a14:m>
                <a:r>
                  <a:rPr kumimoji="1" lang="en-US" altLang="zh-CN" sz="1400" dirty="0"/>
                  <a:t>.</a:t>
                </a:r>
                <a:endParaRPr kumimoji="1" lang="zh-CN" altLang="en-US" sz="1400" dirty="0"/>
              </a:p>
            </p:txBody>
          </p:sp>
        </mc:Choice>
        <mc:Fallback xmlns="">
          <p:sp>
            <p:nvSpPr>
              <p:cNvPr id="5" name="文本框 4">
                <a:extLst>
                  <a:ext uri="{FF2B5EF4-FFF2-40B4-BE49-F238E27FC236}">
                    <a16:creationId xmlns:a16="http://schemas.microsoft.com/office/drawing/2014/main" id="{03A3E09F-2CD3-1549-BB07-0459348AE502}"/>
                  </a:ext>
                </a:extLst>
              </p:cNvPr>
              <p:cNvSpPr txBox="1">
                <a:spLocks noRot="1" noChangeAspect="1" noMove="1" noResize="1" noEditPoints="1" noAdjustHandles="1" noChangeArrowheads="1" noChangeShapeType="1" noTextEdit="1"/>
              </p:cNvSpPr>
              <p:nvPr/>
            </p:nvSpPr>
            <p:spPr>
              <a:xfrm>
                <a:off x="463503" y="930581"/>
                <a:ext cx="9001476" cy="307777"/>
              </a:xfrm>
              <a:prstGeom prst="rect">
                <a:avLst/>
              </a:prstGeom>
              <a:blipFill>
                <a:blip r:embed="rId3"/>
                <a:stretch>
                  <a:fillRect l="-68" t="-4000" b="-20000"/>
                </a:stretch>
              </a:blipFill>
            </p:spPr>
            <p:txBody>
              <a:bodyPr/>
              <a:lstStyle/>
              <a:p>
                <a:r>
                  <a:rPr lang="zh-CN" altLang="en-US">
                    <a:noFill/>
                  </a:rPr>
                  <a:t> </a:t>
                </a:r>
              </a:p>
            </p:txBody>
          </p:sp>
        </mc:Fallback>
      </mc:AlternateContent>
      <p:grpSp>
        <p:nvGrpSpPr>
          <p:cNvPr id="7" name="组合 6">
            <a:extLst>
              <a:ext uri="{FF2B5EF4-FFF2-40B4-BE49-F238E27FC236}">
                <a16:creationId xmlns:a16="http://schemas.microsoft.com/office/drawing/2014/main" id="{7BA7964A-EAFC-5F44-B9E3-CB8A7DE5A7AE}"/>
              </a:ext>
            </a:extLst>
          </p:cNvPr>
          <p:cNvGrpSpPr/>
          <p:nvPr/>
        </p:nvGrpSpPr>
        <p:grpSpPr>
          <a:xfrm>
            <a:off x="853441" y="4292561"/>
            <a:ext cx="3707129" cy="2548598"/>
            <a:chOff x="7682332" y="3555353"/>
            <a:chExt cx="4046165" cy="2800997"/>
          </a:xfrm>
        </p:grpSpPr>
        <p:sp>
          <p:nvSpPr>
            <p:cNvPr id="45" name="文本框 44">
              <a:extLst>
                <a:ext uri="{FF2B5EF4-FFF2-40B4-BE49-F238E27FC236}">
                  <a16:creationId xmlns:a16="http://schemas.microsoft.com/office/drawing/2014/main" id="{3F0F6D0E-4654-C3AB-3833-AF12DF76C0E1}"/>
                </a:ext>
              </a:extLst>
            </p:cNvPr>
            <p:cNvSpPr txBox="1"/>
            <p:nvPr/>
          </p:nvSpPr>
          <p:spPr>
            <a:xfrm>
              <a:off x="8610600" y="5987018"/>
              <a:ext cx="1823428" cy="369332"/>
            </a:xfrm>
            <a:prstGeom prst="rect">
              <a:avLst/>
            </a:prstGeom>
            <a:solidFill>
              <a:schemeClr val="bg1"/>
            </a:solidFill>
          </p:spPr>
          <p:txBody>
            <a:bodyPr wrap="square" rtlCol="0">
              <a:spAutoFit/>
            </a:bodyPr>
            <a:lstStyle/>
            <a:p>
              <a:endParaRPr lang="zh-CN" altLang="en-US" dirty="0"/>
            </a:p>
          </p:txBody>
        </p:sp>
        <p:pic>
          <p:nvPicPr>
            <p:cNvPr id="10" name="图片 9">
              <a:extLst>
                <a:ext uri="{FF2B5EF4-FFF2-40B4-BE49-F238E27FC236}">
                  <a16:creationId xmlns:a16="http://schemas.microsoft.com/office/drawing/2014/main" id="{CC2E0D2F-C056-544D-8820-AF252D9EC755}"/>
                </a:ext>
              </a:extLst>
            </p:cNvPr>
            <p:cNvPicPr>
              <a:picLocks noChangeAspect="1"/>
            </p:cNvPicPr>
            <p:nvPr/>
          </p:nvPicPr>
          <p:blipFill>
            <a:blip r:embed="rId4"/>
            <a:stretch>
              <a:fillRect/>
            </a:stretch>
          </p:blipFill>
          <p:spPr>
            <a:xfrm>
              <a:off x="7682332" y="3555353"/>
              <a:ext cx="4046165" cy="2798612"/>
            </a:xfrm>
            <a:prstGeom prst="rect">
              <a:avLst/>
            </a:prstGeom>
          </p:spPr>
        </p:pic>
        <p:cxnSp>
          <p:nvCxnSpPr>
            <p:cNvPr id="17" name="直线连接符 16">
              <a:extLst>
                <a:ext uri="{FF2B5EF4-FFF2-40B4-BE49-F238E27FC236}">
                  <a16:creationId xmlns:a16="http://schemas.microsoft.com/office/drawing/2014/main" id="{45A21700-5A1A-FA44-ACBE-CDE75F585BF3}"/>
                </a:ext>
              </a:extLst>
            </p:cNvPr>
            <p:cNvCxnSpPr>
              <a:cxnSpLocks/>
            </p:cNvCxnSpPr>
            <p:nvPr/>
          </p:nvCxnSpPr>
          <p:spPr>
            <a:xfrm>
              <a:off x="8189590" y="5444549"/>
              <a:ext cx="2766173"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直线连接符 18">
              <a:extLst>
                <a:ext uri="{FF2B5EF4-FFF2-40B4-BE49-F238E27FC236}">
                  <a16:creationId xmlns:a16="http://schemas.microsoft.com/office/drawing/2014/main" id="{166CF6FF-8759-B24C-B10F-26F7239EEF46}"/>
                </a:ext>
              </a:extLst>
            </p:cNvPr>
            <p:cNvCxnSpPr>
              <a:cxnSpLocks/>
            </p:cNvCxnSpPr>
            <p:nvPr/>
          </p:nvCxnSpPr>
          <p:spPr>
            <a:xfrm>
              <a:off x="10955763" y="5444549"/>
              <a:ext cx="0" cy="659402"/>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直线连接符 20">
              <a:extLst>
                <a:ext uri="{FF2B5EF4-FFF2-40B4-BE49-F238E27FC236}">
                  <a16:creationId xmlns:a16="http://schemas.microsoft.com/office/drawing/2014/main" id="{49035FDE-B5A0-0747-B619-D7869E3A225A}"/>
                </a:ext>
              </a:extLst>
            </p:cNvPr>
            <p:cNvCxnSpPr>
              <a:cxnSpLocks/>
            </p:cNvCxnSpPr>
            <p:nvPr/>
          </p:nvCxnSpPr>
          <p:spPr>
            <a:xfrm>
              <a:off x="8204200" y="5057613"/>
              <a:ext cx="2751563"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2" name="直线连接符 21">
              <a:extLst>
                <a:ext uri="{FF2B5EF4-FFF2-40B4-BE49-F238E27FC236}">
                  <a16:creationId xmlns:a16="http://schemas.microsoft.com/office/drawing/2014/main" id="{CC3F1CEF-1D3E-7B4D-9B28-60B4C7DF0F4C}"/>
                </a:ext>
              </a:extLst>
            </p:cNvPr>
            <p:cNvCxnSpPr>
              <a:cxnSpLocks/>
            </p:cNvCxnSpPr>
            <p:nvPr/>
          </p:nvCxnSpPr>
          <p:spPr>
            <a:xfrm>
              <a:off x="10673849" y="5125144"/>
              <a:ext cx="0" cy="1046540"/>
            </a:xfrm>
            <a:prstGeom prst="line">
              <a:avLst/>
            </a:prstGeom>
            <a:ln w="952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graphicFrame>
            <p:nvGraphicFramePr>
              <p:cNvPr id="25" name="表格 25">
                <a:extLst>
                  <a:ext uri="{FF2B5EF4-FFF2-40B4-BE49-F238E27FC236}">
                    <a16:creationId xmlns:a16="http://schemas.microsoft.com/office/drawing/2014/main" id="{1BCE6852-8064-D14C-8A99-DA733FF8D585}"/>
                  </a:ext>
                </a:extLst>
              </p:cNvPr>
              <p:cNvGraphicFramePr>
                <a:graphicFrameLocks noGrp="1"/>
              </p:cNvGraphicFramePr>
              <p:nvPr>
                <p:extLst>
                  <p:ext uri="{D42A27DB-BD31-4B8C-83A1-F6EECF244321}">
                    <p14:modId xmlns:p14="http://schemas.microsoft.com/office/powerpoint/2010/main" val="553762267"/>
                  </p:ext>
                </p:extLst>
              </p:nvPr>
            </p:nvGraphicFramePr>
            <p:xfrm>
              <a:off x="4783225" y="3993138"/>
              <a:ext cx="5696413" cy="1475137"/>
            </p:xfrm>
            <a:graphic>
              <a:graphicData uri="http://schemas.openxmlformats.org/drawingml/2006/table">
                <a:tbl>
                  <a:tblPr firstRow="1" bandRow="1">
                    <a:tableStyleId>{5940675A-B579-460E-94D1-54222C63F5DA}</a:tableStyleId>
                  </a:tblPr>
                  <a:tblGrid>
                    <a:gridCol w="783190">
                      <a:extLst>
                        <a:ext uri="{9D8B030D-6E8A-4147-A177-3AD203B41FA5}">
                          <a16:colId xmlns:a16="http://schemas.microsoft.com/office/drawing/2014/main" val="2896388960"/>
                        </a:ext>
                      </a:extLst>
                    </a:gridCol>
                    <a:gridCol w="475690">
                      <a:extLst>
                        <a:ext uri="{9D8B030D-6E8A-4147-A177-3AD203B41FA5}">
                          <a16:colId xmlns:a16="http://schemas.microsoft.com/office/drawing/2014/main" val="3668181973"/>
                        </a:ext>
                      </a:extLst>
                    </a:gridCol>
                    <a:gridCol w="534623">
                      <a:extLst>
                        <a:ext uri="{9D8B030D-6E8A-4147-A177-3AD203B41FA5}">
                          <a16:colId xmlns:a16="http://schemas.microsoft.com/office/drawing/2014/main" val="708250457"/>
                        </a:ext>
                      </a:extLst>
                    </a:gridCol>
                    <a:gridCol w="672928">
                      <a:extLst>
                        <a:ext uri="{9D8B030D-6E8A-4147-A177-3AD203B41FA5}">
                          <a16:colId xmlns:a16="http://schemas.microsoft.com/office/drawing/2014/main" val="1617657458"/>
                        </a:ext>
                      </a:extLst>
                    </a:gridCol>
                    <a:gridCol w="808057">
                      <a:extLst>
                        <a:ext uri="{9D8B030D-6E8A-4147-A177-3AD203B41FA5}">
                          <a16:colId xmlns:a16="http://schemas.microsoft.com/office/drawing/2014/main" val="1655524056"/>
                        </a:ext>
                      </a:extLst>
                    </a:gridCol>
                    <a:gridCol w="1276764">
                      <a:extLst>
                        <a:ext uri="{9D8B030D-6E8A-4147-A177-3AD203B41FA5}">
                          <a16:colId xmlns:a16="http://schemas.microsoft.com/office/drawing/2014/main" val="3890018939"/>
                        </a:ext>
                      </a:extLst>
                    </a:gridCol>
                    <a:gridCol w="1145161">
                      <a:extLst>
                        <a:ext uri="{9D8B030D-6E8A-4147-A177-3AD203B41FA5}">
                          <a16:colId xmlns:a16="http://schemas.microsoft.com/office/drawing/2014/main" val="3627182263"/>
                        </a:ext>
                      </a:extLst>
                    </a:gridCol>
                  </a:tblGrid>
                  <a:tr h="320326">
                    <a:tc gridSpan="2">
                      <a:txBody>
                        <a:bodyPr/>
                        <a:lstStyle/>
                        <a:p>
                          <a:pPr algn="ctr"/>
                          <a:r>
                            <a:rPr lang="en-US" altLang="zh-CN" sz="1200" b="1" dirty="0">
                              <a:latin typeface="Times" panose="02020603050405020304" pitchFamily="18" charset="0"/>
                              <a:cs typeface="Times" panose="02020603050405020304" pitchFamily="18" charset="0"/>
                            </a:rPr>
                            <a:t>f[Hz]</a:t>
                          </a:r>
                          <a:endParaRPr lang="zh-CN" altLang="en-US" sz="1200" b="1" dirty="0">
                            <a:latin typeface="Times" panose="02020603050405020304" pitchFamily="18" charset="0"/>
                            <a:cs typeface="Times" panose="02020603050405020304" pitchFamily="18" charset="0"/>
                          </a:endParaRPr>
                        </a:p>
                      </a:txBody>
                      <a:tcPr marL="90000" anchor="ctr"/>
                    </a:tc>
                    <a:tc hMerge="1">
                      <a:txBody>
                        <a:bodyPr/>
                        <a:lstStyle/>
                        <a:p>
                          <a:endParaRPr lang="zh-CN" altLang="en-US" dirty="0"/>
                        </a:p>
                      </a:txBody>
                      <a:tcPr/>
                    </a:tc>
                    <a:tc>
                      <a:txBody>
                        <a:bodyPr/>
                        <a:lstStyle/>
                        <a:p>
                          <a:pPr algn="ctr"/>
                          <a:r>
                            <a:rPr lang="en-US" altLang="zh-CN" sz="1200" dirty="0">
                              <a:latin typeface="Times" panose="02020603050405020304" pitchFamily="18" charset="0"/>
                              <a:cs typeface="Times" panose="02020603050405020304" pitchFamily="18" charset="0"/>
                            </a:rPr>
                            <a:t>GM</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Correct</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Measure</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dirty="0">
                              <a:solidFill>
                                <a:schemeClr val="accent1">
                                  <a:lumMod val="75000"/>
                                </a:schemeClr>
                              </a:solidFill>
                              <a:latin typeface="Times" panose="02020603050405020304" pitchFamily="18" charset="0"/>
                              <a:cs typeface="Times" panose="02020603050405020304" pitchFamily="18" charset="0"/>
                            </a:rPr>
                            <a:t>BPM resolution</a:t>
                          </a: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200" i="1" baseline="0" dirty="0" smtClean="0">
                                      <a:solidFill>
                                        <a:schemeClr val="accent1">
                                          <a:lumMod val="75000"/>
                                        </a:schemeClr>
                                      </a:solidFill>
                                      <a:latin typeface="Cambria Math" panose="02040503050406030204" pitchFamily="18" charset="0"/>
                                    </a:rPr>
                                  </m:ctrlPr>
                                </m:sSubPr>
                                <m:e>
                                  <m:r>
                                    <a:rPr lang="en-US" altLang="zh-CN" sz="1200" b="1" i="0" baseline="0" dirty="0" smtClean="0">
                                      <a:solidFill>
                                        <a:schemeClr val="accent1">
                                          <a:lumMod val="75000"/>
                                        </a:schemeClr>
                                      </a:solidFill>
                                      <a:latin typeface="Cambria Math" panose="02040503050406030204" pitchFamily="18" charset="0"/>
                                    </a:rPr>
                                    <m:t>𝐨𝐟𝐟𝐬𝐞𝐭</m:t>
                                  </m:r>
                                </m:e>
                                <m:sub>
                                  <m:r>
                                    <a:rPr lang="en-US" altLang="zh-CN" sz="1200" b="1" baseline="0" dirty="0" smtClean="0">
                                      <a:solidFill>
                                        <a:schemeClr val="accent1">
                                          <a:lumMod val="75000"/>
                                        </a:schemeClr>
                                      </a:solidFill>
                                      <a:latin typeface="Cambria Math" panose="02040503050406030204" pitchFamily="18" charset="0"/>
                                    </a:rPr>
                                    <m:t>𝑩𝑷𝑴</m:t>
                                  </m:r>
                                </m:sub>
                              </m:sSub>
                            </m:oMath>
                          </a14:m>
                          <a:r>
                            <a:rPr lang="en-US" altLang="zh-CN" sz="1200" b="0" dirty="0">
                              <a:solidFill>
                                <a:schemeClr val="accent1">
                                  <a:lumMod val="75000"/>
                                </a:schemeClr>
                              </a:solidFill>
                              <a:latin typeface="Times" panose="02020603050405020304" pitchFamily="18" charset="0"/>
                              <a:cs typeface="Times" panose="02020603050405020304" pitchFamily="18" charset="0"/>
                            </a:rPr>
                            <a:t>[um]</a:t>
                          </a:r>
                        </a:p>
                      </a:txBody>
                      <a:tcPr marL="90000" anchor="ctr"/>
                    </a:tc>
                    <a:extLst>
                      <a:ext uri="{0D108BD9-81ED-4DB2-BD59-A6C34878D82A}">
                        <a16:rowId xmlns:a16="http://schemas.microsoft.com/office/drawing/2014/main" val="2878841905"/>
                      </a:ext>
                    </a:extLst>
                  </a:tr>
                  <a:tr h="331851">
                    <a:tc rowSpan="2">
                      <a:txBody>
                        <a:bodyPr/>
                        <a:lstStyle/>
                        <a:p>
                          <a:pPr algn="ctr"/>
                          <a:r>
                            <a:rPr lang="en-US" altLang="zh-CN" sz="1200" dirty="0">
                              <a:latin typeface="Times" panose="02020603050405020304" pitchFamily="18" charset="0"/>
                              <a:cs typeface="Times" panose="02020603050405020304" pitchFamily="18" charset="0"/>
                            </a:rPr>
                            <a:t>Nominal</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H</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0.1</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1</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10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b="1" dirty="0">
                              <a:latin typeface="Times" panose="02020603050405020304" pitchFamily="18" charset="0"/>
                              <a:cs typeface="Times" panose="02020603050405020304" pitchFamily="18" charset="0"/>
                            </a:rPr>
                            <a:t>0.044um</a:t>
                          </a:r>
                          <a:r>
                            <a:rPr lang="en-US" altLang="zh-CN" sz="1200" dirty="0">
                              <a:latin typeface="Times" panose="02020603050405020304" pitchFamily="18" charset="0"/>
                              <a:cs typeface="Times" panose="02020603050405020304" pitchFamily="18" charset="0"/>
                            </a:rPr>
                            <a:t>@10Hz</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b="1" dirty="0">
                              <a:latin typeface="Times" panose="02020603050405020304" pitchFamily="18" charset="0"/>
                              <a:cs typeface="Times" panose="02020603050405020304" pitchFamily="18" charset="0"/>
                            </a:rPr>
                            <a:t>0.16</a:t>
                          </a:r>
                          <a:endParaRPr lang="zh-CN" altLang="en-US" sz="1200" b="1" dirty="0">
                            <a:latin typeface="Times" panose="02020603050405020304" pitchFamily="18" charset="0"/>
                            <a:cs typeface="Times" panose="02020603050405020304" pitchFamily="18" charset="0"/>
                          </a:endParaRPr>
                        </a:p>
                      </a:txBody>
                      <a:tcPr marL="90000" anchor="ctr"/>
                    </a:tc>
                    <a:extLst>
                      <a:ext uri="{0D108BD9-81ED-4DB2-BD59-A6C34878D82A}">
                        <a16:rowId xmlns:a16="http://schemas.microsoft.com/office/drawing/2014/main" val="2063016461"/>
                      </a:ext>
                    </a:extLst>
                  </a:tr>
                  <a:tr h="262106">
                    <a:tc vMerge="1">
                      <a:txBody>
                        <a:bodyPr/>
                        <a:lstStyle/>
                        <a:p>
                          <a:endParaRPr lang="zh-CN" altLang="en-US" dirty="0"/>
                        </a:p>
                      </a:txBody>
                      <a:tcPr/>
                    </a:tc>
                    <a:tc>
                      <a:txBody>
                        <a:bodyPr/>
                        <a:lstStyle/>
                        <a:p>
                          <a:pPr algn="ctr"/>
                          <a:r>
                            <a:rPr lang="en-US" altLang="zh-CN" sz="1200" dirty="0">
                              <a:latin typeface="Times" panose="02020603050405020304" pitchFamily="18" charset="0"/>
                              <a:cs typeface="Times" panose="02020603050405020304" pitchFamily="18" charset="0"/>
                            </a:rPr>
                            <a:t>V</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50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500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5000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latin typeface="Times" panose="02020603050405020304" pitchFamily="18" charset="0"/>
                              <a:cs typeface="Times" panose="02020603050405020304" pitchFamily="18" charset="0"/>
                            </a:rPr>
                            <a:t>1um</a:t>
                          </a:r>
                          <a:r>
                            <a:rPr lang="en-US" altLang="zh-CN" sz="1200" kern="1200" dirty="0">
                              <a:solidFill>
                                <a:schemeClr val="tx1"/>
                              </a:solidFill>
                              <a:latin typeface="Times" panose="02020603050405020304" pitchFamily="18" charset="0"/>
                              <a:cs typeface="Times" panose="02020603050405020304" pitchFamily="18" charset="0"/>
                            </a:rPr>
                            <a:t>@5kHz</a:t>
                          </a:r>
                          <a:endParaRPr lang="zh-CN" altLang="en-US" sz="12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latin typeface="Times" panose="02020603050405020304" pitchFamily="18" charset="0"/>
                              <a:ea typeface="+mn-ea"/>
                              <a:cs typeface="Times" panose="02020603050405020304" pitchFamily="18" charset="0"/>
                            </a:rPr>
                            <a:t>5.0</a:t>
                          </a:r>
                          <a:endParaRPr lang="zh-CN" altLang="en-US" sz="1200" b="1" kern="1200" dirty="0">
                            <a:solidFill>
                              <a:schemeClr val="tx1"/>
                            </a:solidFill>
                            <a:latin typeface="Times" panose="02020603050405020304" pitchFamily="18" charset="0"/>
                            <a:ea typeface="+mn-ea"/>
                            <a:cs typeface="Times" panose="02020603050405020304" pitchFamily="18" charset="0"/>
                          </a:endParaRPr>
                        </a:p>
                      </a:txBody>
                      <a:tcPr marL="90000" anchor="ctr"/>
                    </a:tc>
                    <a:extLst>
                      <a:ext uri="{0D108BD9-81ED-4DB2-BD59-A6C34878D82A}">
                        <a16:rowId xmlns:a16="http://schemas.microsoft.com/office/drawing/2014/main" val="1722067727"/>
                      </a:ext>
                    </a:extLst>
                  </a:tr>
                  <a:tr h="205837">
                    <a:tc rowSpan="2">
                      <a:txBody>
                        <a:bodyPr/>
                        <a:lstStyle/>
                        <a:p>
                          <a:pPr algn="ctr"/>
                          <a:r>
                            <a:rPr lang="en-US" altLang="zh-CN" sz="1200" dirty="0">
                              <a:latin typeface="Times" panose="02020603050405020304" pitchFamily="18" charset="0"/>
                              <a:cs typeface="Times" panose="02020603050405020304" pitchFamily="18" charset="0"/>
                            </a:rPr>
                            <a:t>Current</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H</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0.1</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1</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10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Times" panose="02020603050405020304" pitchFamily="18" charset="0"/>
                              <a:cs typeface="Times" panose="02020603050405020304" pitchFamily="18" charset="0"/>
                            </a:rPr>
                            <a:t>0.044um@10Hz</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Times" panose="02020603050405020304" pitchFamily="18" charset="0"/>
                              <a:cs typeface="Times" panose="02020603050405020304" pitchFamily="18" charset="0"/>
                            </a:rPr>
                            <a:t>0.15</a:t>
                          </a:r>
                          <a:endParaRPr lang="zh-CN" altLang="en-US" sz="1200" dirty="0">
                            <a:latin typeface="Times" panose="02020603050405020304" pitchFamily="18" charset="0"/>
                            <a:cs typeface="Times" panose="02020603050405020304" pitchFamily="18" charset="0"/>
                          </a:endParaRPr>
                        </a:p>
                      </a:txBody>
                      <a:tcPr marL="90000" anchor="ctr"/>
                    </a:tc>
                    <a:extLst>
                      <a:ext uri="{0D108BD9-81ED-4DB2-BD59-A6C34878D82A}">
                        <a16:rowId xmlns:a16="http://schemas.microsoft.com/office/drawing/2014/main" val="3443520761"/>
                      </a:ext>
                    </a:extLst>
                  </a:tr>
                  <a:tr h="0">
                    <a:tc vMerge="1">
                      <a:txBody>
                        <a:bodyPr/>
                        <a:lstStyle/>
                        <a:p>
                          <a:endParaRPr lang="zh-CN" altLang="en-US" dirty="0"/>
                        </a:p>
                      </a:txBody>
                      <a:tcPr/>
                    </a:tc>
                    <a:tc>
                      <a:txBody>
                        <a:bodyPr/>
                        <a:lstStyle/>
                        <a:p>
                          <a:pPr algn="ctr"/>
                          <a:r>
                            <a:rPr lang="en-US" altLang="zh-CN" sz="1200" dirty="0">
                              <a:latin typeface="Times" panose="02020603050405020304" pitchFamily="18" charset="0"/>
                              <a:cs typeface="Times" panose="02020603050405020304" pitchFamily="18" charset="0"/>
                            </a:rPr>
                            <a:t>V</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25</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250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2500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0.71um@2.5kHz</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1.88</a:t>
                          </a:r>
                          <a:endParaRPr lang="zh-CN" altLang="en-US" sz="1200" dirty="0">
                            <a:latin typeface="Times" panose="02020603050405020304" pitchFamily="18" charset="0"/>
                            <a:cs typeface="Times" panose="02020603050405020304" pitchFamily="18" charset="0"/>
                          </a:endParaRPr>
                        </a:p>
                      </a:txBody>
                      <a:tcPr marL="90000" anchor="ctr"/>
                    </a:tc>
                    <a:extLst>
                      <a:ext uri="{0D108BD9-81ED-4DB2-BD59-A6C34878D82A}">
                        <a16:rowId xmlns:a16="http://schemas.microsoft.com/office/drawing/2014/main" val="3033995793"/>
                      </a:ext>
                    </a:extLst>
                  </a:tr>
                </a:tbl>
              </a:graphicData>
            </a:graphic>
          </p:graphicFrame>
        </mc:Choice>
        <mc:Fallback xmlns="">
          <p:graphicFrame>
            <p:nvGraphicFramePr>
              <p:cNvPr id="25" name="表格 25">
                <a:extLst>
                  <a:ext uri="{FF2B5EF4-FFF2-40B4-BE49-F238E27FC236}">
                    <a16:creationId xmlns:a16="http://schemas.microsoft.com/office/drawing/2014/main" id="{1BCE6852-8064-D14C-8A99-DA733FF8D585}"/>
                  </a:ext>
                </a:extLst>
              </p:cNvPr>
              <p:cNvGraphicFramePr>
                <a:graphicFrameLocks noGrp="1"/>
              </p:cNvGraphicFramePr>
              <p:nvPr>
                <p:extLst>
                  <p:ext uri="{D42A27DB-BD31-4B8C-83A1-F6EECF244321}">
                    <p14:modId xmlns:p14="http://schemas.microsoft.com/office/powerpoint/2010/main" val="553762267"/>
                  </p:ext>
                </p:extLst>
              </p:nvPr>
            </p:nvGraphicFramePr>
            <p:xfrm>
              <a:off x="4783225" y="3993138"/>
              <a:ext cx="5696413" cy="1475137"/>
            </p:xfrm>
            <a:graphic>
              <a:graphicData uri="http://schemas.openxmlformats.org/drawingml/2006/table">
                <a:tbl>
                  <a:tblPr firstRow="1" bandRow="1">
                    <a:tableStyleId>{5940675A-B579-460E-94D1-54222C63F5DA}</a:tableStyleId>
                  </a:tblPr>
                  <a:tblGrid>
                    <a:gridCol w="783190">
                      <a:extLst>
                        <a:ext uri="{9D8B030D-6E8A-4147-A177-3AD203B41FA5}">
                          <a16:colId xmlns:a16="http://schemas.microsoft.com/office/drawing/2014/main" val="2896388960"/>
                        </a:ext>
                      </a:extLst>
                    </a:gridCol>
                    <a:gridCol w="475690">
                      <a:extLst>
                        <a:ext uri="{9D8B030D-6E8A-4147-A177-3AD203B41FA5}">
                          <a16:colId xmlns:a16="http://schemas.microsoft.com/office/drawing/2014/main" val="3668181973"/>
                        </a:ext>
                      </a:extLst>
                    </a:gridCol>
                    <a:gridCol w="534623">
                      <a:extLst>
                        <a:ext uri="{9D8B030D-6E8A-4147-A177-3AD203B41FA5}">
                          <a16:colId xmlns:a16="http://schemas.microsoft.com/office/drawing/2014/main" val="708250457"/>
                        </a:ext>
                      </a:extLst>
                    </a:gridCol>
                    <a:gridCol w="672928">
                      <a:extLst>
                        <a:ext uri="{9D8B030D-6E8A-4147-A177-3AD203B41FA5}">
                          <a16:colId xmlns:a16="http://schemas.microsoft.com/office/drawing/2014/main" val="1617657458"/>
                        </a:ext>
                      </a:extLst>
                    </a:gridCol>
                    <a:gridCol w="808057">
                      <a:extLst>
                        <a:ext uri="{9D8B030D-6E8A-4147-A177-3AD203B41FA5}">
                          <a16:colId xmlns:a16="http://schemas.microsoft.com/office/drawing/2014/main" val="1655524056"/>
                        </a:ext>
                      </a:extLst>
                    </a:gridCol>
                    <a:gridCol w="1276764">
                      <a:extLst>
                        <a:ext uri="{9D8B030D-6E8A-4147-A177-3AD203B41FA5}">
                          <a16:colId xmlns:a16="http://schemas.microsoft.com/office/drawing/2014/main" val="3890018939"/>
                        </a:ext>
                      </a:extLst>
                    </a:gridCol>
                    <a:gridCol w="1145161">
                      <a:extLst>
                        <a:ext uri="{9D8B030D-6E8A-4147-A177-3AD203B41FA5}">
                          <a16:colId xmlns:a16="http://schemas.microsoft.com/office/drawing/2014/main" val="3627182263"/>
                        </a:ext>
                      </a:extLst>
                    </a:gridCol>
                  </a:tblGrid>
                  <a:tr h="320326">
                    <a:tc gridSpan="2">
                      <a:txBody>
                        <a:bodyPr/>
                        <a:lstStyle/>
                        <a:p>
                          <a:pPr algn="ctr"/>
                          <a:r>
                            <a:rPr lang="en-US" altLang="zh-CN" sz="1200" b="1" dirty="0">
                              <a:latin typeface="Times" panose="02020603050405020304" pitchFamily="18" charset="0"/>
                              <a:cs typeface="Times" panose="02020603050405020304" pitchFamily="18" charset="0"/>
                            </a:rPr>
                            <a:t>f[Hz]</a:t>
                          </a:r>
                          <a:endParaRPr lang="zh-CN" altLang="en-US" sz="1200" b="1" dirty="0">
                            <a:latin typeface="Times" panose="02020603050405020304" pitchFamily="18" charset="0"/>
                            <a:cs typeface="Times" panose="02020603050405020304" pitchFamily="18" charset="0"/>
                          </a:endParaRPr>
                        </a:p>
                      </a:txBody>
                      <a:tcPr marL="90000" anchor="ctr"/>
                    </a:tc>
                    <a:tc hMerge="1">
                      <a:txBody>
                        <a:bodyPr/>
                        <a:lstStyle/>
                        <a:p>
                          <a:endParaRPr lang="zh-CN" altLang="en-US" dirty="0"/>
                        </a:p>
                      </a:txBody>
                      <a:tcPr/>
                    </a:tc>
                    <a:tc>
                      <a:txBody>
                        <a:bodyPr/>
                        <a:lstStyle/>
                        <a:p>
                          <a:pPr algn="ctr"/>
                          <a:r>
                            <a:rPr lang="en-US" altLang="zh-CN" sz="1200" dirty="0">
                              <a:latin typeface="Times" panose="02020603050405020304" pitchFamily="18" charset="0"/>
                              <a:cs typeface="Times" panose="02020603050405020304" pitchFamily="18" charset="0"/>
                            </a:rPr>
                            <a:t>GM</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Correct</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Measure</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dirty="0">
                              <a:solidFill>
                                <a:schemeClr val="accent1">
                                  <a:lumMod val="75000"/>
                                </a:schemeClr>
                              </a:solidFill>
                              <a:latin typeface="Times" panose="02020603050405020304" pitchFamily="18" charset="0"/>
                              <a:cs typeface="Times" panose="02020603050405020304" pitchFamily="18" charset="0"/>
                            </a:rPr>
                            <a:t>BPM resolution</a:t>
                          </a:r>
                        </a:p>
                      </a:txBody>
                      <a:tcPr marL="90000" anchor="ctr"/>
                    </a:tc>
                    <a:tc>
                      <a:txBody>
                        <a:bodyPr/>
                        <a:lstStyle/>
                        <a:p>
                          <a:endParaRPr lang="zh-CN"/>
                        </a:p>
                      </a:txBody>
                      <a:tcPr marL="90000" anchor="ctr">
                        <a:blipFill>
                          <a:blip r:embed="rId5"/>
                          <a:stretch>
                            <a:fillRect l="-398404" t="-1887" r="-1064" b="-371698"/>
                          </a:stretch>
                        </a:blipFill>
                      </a:tcPr>
                    </a:tc>
                    <a:extLst>
                      <a:ext uri="{0D108BD9-81ED-4DB2-BD59-A6C34878D82A}">
                        <a16:rowId xmlns:a16="http://schemas.microsoft.com/office/drawing/2014/main" val="2878841905"/>
                      </a:ext>
                    </a:extLst>
                  </a:tr>
                  <a:tr h="331851">
                    <a:tc rowSpan="2">
                      <a:txBody>
                        <a:bodyPr/>
                        <a:lstStyle/>
                        <a:p>
                          <a:pPr algn="ctr"/>
                          <a:r>
                            <a:rPr lang="en-US" altLang="zh-CN" sz="1200" dirty="0">
                              <a:latin typeface="Times" panose="02020603050405020304" pitchFamily="18" charset="0"/>
                              <a:cs typeface="Times" panose="02020603050405020304" pitchFamily="18" charset="0"/>
                            </a:rPr>
                            <a:t>Nominal</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H</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0.1</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1</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10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b="1" dirty="0">
                              <a:latin typeface="Times" panose="02020603050405020304" pitchFamily="18" charset="0"/>
                              <a:cs typeface="Times" panose="02020603050405020304" pitchFamily="18" charset="0"/>
                            </a:rPr>
                            <a:t>0.044um</a:t>
                          </a:r>
                          <a:r>
                            <a:rPr lang="en-US" altLang="zh-CN" sz="1200" dirty="0">
                              <a:latin typeface="Times" panose="02020603050405020304" pitchFamily="18" charset="0"/>
                              <a:cs typeface="Times" panose="02020603050405020304" pitchFamily="18" charset="0"/>
                            </a:rPr>
                            <a:t>@10Hz</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b="1" dirty="0">
                              <a:latin typeface="Times" panose="02020603050405020304" pitchFamily="18" charset="0"/>
                              <a:cs typeface="Times" panose="02020603050405020304" pitchFamily="18" charset="0"/>
                            </a:rPr>
                            <a:t>0.16</a:t>
                          </a:r>
                          <a:endParaRPr lang="zh-CN" altLang="en-US" sz="1200" b="1" dirty="0">
                            <a:latin typeface="Times" panose="02020603050405020304" pitchFamily="18" charset="0"/>
                            <a:cs typeface="Times" panose="02020603050405020304" pitchFamily="18" charset="0"/>
                          </a:endParaRPr>
                        </a:p>
                      </a:txBody>
                      <a:tcPr marL="90000" anchor="ctr"/>
                    </a:tc>
                    <a:extLst>
                      <a:ext uri="{0D108BD9-81ED-4DB2-BD59-A6C34878D82A}">
                        <a16:rowId xmlns:a16="http://schemas.microsoft.com/office/drawing/2014/main" val="2063016461"/>
                      </a:ext>
                    </a:extLst>
                  </a:tr>
                  <a:tr h="274320">
                    <a:tc vMerge="1">
                      <a:txBody>
                        <a:bodyPr/>
                        <a:lstStyle/>
                        <a:p>
                          <a:endParaRPr lang="zh-CN" altLang="en-US" dirty="0"/>
                        </a:p>
                      </a:txBody>
                      <a:tcPr/>
                    </a:tc>
                    <a:tc>
                      <a:txBody>
                        <a:bodyPr/>
                        <a:lstStyle/>
                        <a:p>
                          <a:pPr algn="ctr"/>
                          <a:r>
                            <a:rPr lang="en-US" altLang="zh-CN" sz="1200" dirty="0">
                              <a:latin typeface="Times" panose="02020603050405020304" pitchFamily="18" charset="0"/>
                              <a:cs typeface="Times" panose="02020603050405020304" pitchFamily="18" charset="0"/>
                            </a:rPr>
                            <a:t>V</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50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500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5000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latin typeface="Times" panose="02020603050405020304" pitchFamily="18" charset="0"/>
                              <a:cs typeface="Times" panose="02020603050405020304" pitchFamily="18" charset="0"/>
                            </a:rPr>
                            <a:t>1um</a:t>
                          </a:r>
                          <a:r>
                            <a:rPr lang="en-US" altLang="zh-CN" sz="1200" kern="1200" dirty="0">
                              <a:solidFill>
                                <a:schemeClr val="tx1"/>
                              </a:solidFill>
                              <a:latin typeface="Times" panose="02020603050405020304" pitchFamily="18" charset="0"/>
                              <a:cs typeface="Times" panose="02020603050405020304" pitchFamily="18" charset="0"/>
                            </a:rPr>
                            <a:t>@5kHz</a:t>
                          </a:r>
                          <a:endParaRPr lang="zh-CN" altLang="en-US" sz="12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latin typeface="Times" panose="02020603050405020304" pitchFamily="18" charset="0"/>
                              <a:ea typeface="+mn-ea"/>
                              <a:cs typeface="Times" panose="02020603050405020304" pitchFamily="18" charset="0"/>
                            </a:rPr>
                            <a:t>5.0</a:t>
                          </a:r>
                          <a:endParaRPr lang="zh-CN" altLang="en-US" sz="1200" b="1" kern="1200" dirty="0">
                            <a:solidFill>
                              <a:schemeClr val="tx1"/>
                            </a:solidFill>
                            <a:latin typeface="Times" panose="02020603050405020304" pitchFamily="18" charset="0"/>
                            <a:ea typeface="+mn-ea"/>
                            <a:cs typeface="Times" panose="02020603050405020304" pitchFamily="18" charset="0"/>
                          </a:endParaRPr>
                        </a:p>
                      </a:txBody>
                      <a:tcPr marL="90000" anchor="ctr"/>
                    </a:tc>
                    <a:extLst>
                      <a:ext uri="{0D108BD9-81ED-4DB2-BD59-A6C34878D82A}">
                        <a16:rowId xmlns:a16="http://schemas.microsoft.com/office/drawing/2014/main" val="1722067727"/>
                      </a:ext>
                    </a:extLst>
                  </a:tr>
                  <a:tr h="274320">
                    <a:tc rowSpan="2">
                      <a:txBody>
                        <a:bodyPr/>
                        <a:lstStyle/>
                        <a:p>
                          <a:pPr algn="ctr"/>
                          <a:r>
                            <a:rPr lang="en-US" altLang="zh-CN" sz="1200" dirty="0">
                              <a:latin typeface="Times" panose="02020603050405020304" pitchFamily="18" charset="0"/>
                              <a:cs typeface="Times" panose="02020603050405020304" pitchFamily="18" charset="0"/>
                            </a:rPr>
                            <a:t>Current</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H</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0.1</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1</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10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Times" panose="02020603050405020304" pitchFamily="18" charset="0"/>
                              <a:cs typeface="Times" panose="02020603050405020304" pitchFamily="18" charset="0"/>
                            </a:rPr>
                            <a:t>0.044um@10Hz</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Times" panose="02020603050405020304" pitchFamily="18" charset="0"/>
                              <a:cs typeface="Times" panose="02020603050405020304" pitchFamily="18" charset="0"/>
                            </a:rPr>
                            <a:t>0.15</a:t>
                          </a:r>
                          <a:endParaRPr lang="zh-CN" altLang="en-US" sz="1200" dirty="0">
                            <a:latin typeface="Times" panose="02020603050405020304" pitchFamily="18" charset="0"/>
                            <a:cs typeface="Times" panose="02020603050405020304" pitchFamily="18" charset="0"/>
                          </a:endParaRPr>
                        </a:p>
                      </a:txBody>
                      <a:tcPr marL="90000" anchor="ctr"/>
                    </a:tc>
                    <a:extLst>
                      <a:ext uri="{0D108BD9-81ED-4DB2-BD59-A6C34878D82A}">
                        <a16:rowId xmlns:a16="http://schemas.microsoft.com/office/drawing/2014/main" val="3443520761"/>
                      </a:ext>
                    </a:extLst>
                  </a:tr>
                  <a:tr h="274320">
                    <a:tc vMerge="1">
                      <a:txBody>
                        <a:bodyPr/>
                        <a:lstStyle/>
                        <a:p>
                          <a:endParaRPr lang="zh-CN" altLang="en-US" dirty="0"/>
                        </a:p>
                      </a:txBody>
                      <a:tcPr/>
                    </a:tc>
                    <a:tc>
                      <a:txBody>
                        <a:bodyPr/>
                        <a:lstStyle/>
                        <a:p>
                          <a:pPr algn="ctr"/>
                          <a:r>
                            <a:rPr lang="en-US" altLang="zh-CN" sz="1200" dirty="0">
                              <a:latin typeface="Times" panose="02020603050405020304" pitchFamily="18" charset="0"/>
                              <a:cs typeface="Times" panose="02020603050405020304" pitchFamily="18" charset="0"/>
                            </a:rPr>
                            <a:t>V</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25</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250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2500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0.71um@2.5kHz</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1.88</a:t>
                          </a:r>
                          <a:endParaRPr lang="zh-CN" altLang="en-US" sz="1200" dirty="0">
                            <a:latin typeface="Times" panose="02020603050405020304" pitchFamily="18" charset="0"/>
                            <a:cs typeface="Times" panose="02020603050405020304" pitchFamily="18" charset="0"/>
                          </a:endParaRPr>
                        </a:p>
                      </a:txBody>
                      <a:tcPr marL="90000" anchor="ctr"/>
                    </a:tc>
                    <a:extLst>
                      <a:ext uri="{0D108BD9-81ED-4DB2-BD59-A6C34878D82A}">
                        <a16:rowId xmlns:a16="http://schemas.microsoft.com/office/drawing/2014/main" val="3033995793"/>
                      </a:ext>
                    </a:extLst>
                  </a:tr>
                </a:tbl>
              </a:graphicData>
            </a:graphic>
          </p:graphicFrame>
        </mc:Fallback>
      </mc:AlternateContent>
      <p:sp>
        <p:nvSpPr>
          <p:cNvPr id="20" name="文本框 19">
            <a:extLst>
              <a:ext uri="{FF2B5EF4-FFF2-40B4-BE49-F238E27FC236}">
                <a16:creationId xmlns:a16="http://schemas.microsoft.com/office/drawing/2014/main" id="{01E253C5-E3A1-8340-914F-2F5EAD324FD2}"/>
              </a:ext>
            </a:extLst>
          </p:cNvPr>
          <p:cNvSpPr txBox="1"/>
          <p:nvPr/>
        </p:nvSpPr>
        <p:spPr>
          <a:xfrm>
            <a:off x="4703072" y="5619325"/>
            <a:ext cx="5842264" cy="954107"/>
          </a:xfrm>
          <a:prstGeom prst="rect">
            <a:avLst/>
          </a:prstGeom>
          <a:noFill/>
        </p:spPr>
        <p:txBody>
          <a:bodyPr wrap="square" rtlCol="0">
            <a:spAutoFit/>
          </a:bodyPr>
          <a:lstStyle/>
          <a:p>
            <a:pPr algn="just"/>
            <a:r>
              <a:rPr kumimoji="1" lang="en-US" altLang="zh-CN" sz="1400" dirty="0">
                <a:latin typeface="Times New Roman" panose="02020603050405020304" pitchFamily="18" charset="0"/>
                <a:cs typeface="Times New Roman" panose="02020603050405020304" pitchFamily="18" charset="0"/>
              </a:rPr>
              <a:t>For nominal, have a factor of 5 in vertical and 3 in horizontal. </a:t>
            </a:r>
            <a:r>
              <a:rPr kumimoji="1" lang="en-US" altLang="zh-CN" sz="1400" b="1" dirty="0">
                <a:solidFill>
                  <a:schemeClr val="accent1">
                    <a:lumMod val="75000"/>
                  </a:schemeClr>
                </a:solidFill>
                <a:latin typeface="Times New Roman" panose="02020603050405020304" pitchFamily="18" charset="0"/>
                <a:cs typeface="Times New Roman" panose="02020603050405020304" pitchFamily="18" charset="0"/>
              </a:rPr>
              <a:t>To be safe, beam-beam deflection used for vertical and luminosity used for horizontal. For current, the BPM is not good enough, so they are not operating the vertical feedback so fast </a:t>
            </a:r>
            <a:r>
              <a:rPr kumimoji="1" lang="en-US" altLang="zh-CN" sz="1400" dirty="0">
                <a:latin typeface="Times New Roman" panose="02020603050405020304" pitchFamily="18" charset="0"/>
                <a:cs typeface="Times New Roman" panose="02020603050405020304" pitchFamily="18" charset="0"/>
              </a:rPr>
              <a:t>(100Hz).</a:t>
            </a:r>
            <a:endParaRPr kumimoji="1" lang="zh-CN"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682813"/>
      </p:ext>
    </p:extLst>
  </p:cSld>
  <p:clrMapOvr>
    <a:masterClrMapping/>
  </p:clrMapOvr>
  <mc:AlternateContent xmlns:mc="http://schemas.openxmlformats.org/markup-compatibility/2006" xmlns:p14="http://schemas.microsoft.com/office/powerpoint/2010/main">
    <mc:Choice Requires="p14">
      <p:transition spd="slow" p14:dur="2000" advTm="38289"/>
    </mc:Choice>
    <mc:Fallback xmlns="">
      <p:transition spd="slow" advTm="3828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F5D06EF7-8558-3549-BFC8-3E1CE9D67399}"/>
              </a:ext>
            </a:extLst>
          </p:cNvPr>
          <p:cNvGrpSpPr/>
          <p:nvPr/>
        </p:nvGrpSpPr>
        <p:grpSpPr>
          <a:xfrm>
            <a:off x="6750413" y="3555424"/>
            <a:ext cx="4169537" cy="2774372"/>
            <a:chOff x="6750414" y="3747122"/>
            <a:chExt cx="4169537" cy="2774372"/>
          </a:xfrm>
        </p:grpSpPr>
        <p:pic>
          <p:nvPicPr>
            <p:cNvPr id="9" name="图片 8">
              <a:extLst>
                <a:ext uri="{FF2B5EF4-FFF2-40B4-BE49-F238E27FC236}">
                  <a16:creationId xmlns:a16="http://schemas.microsoft.com/office/drawing/2014/main" id="{790D932A-48CE-7241-BAE1-DF913654EAB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50"/>
            <a:stretch/>
          </p:blipFill>
          <p:spPr>
            <a:xfrm>
              <a:off x="6750414" y="3747122"/>
              <a:ext cx="4169537" cy="2774372"/>
            </a:xfrm>
            <a:prstGeom prst="rect">
              <a:avLst/>
            </a:prstGeom>
          </p:spPr>
        </p:pic>
        <p:sp>
          <p:nvSpPr>
            <p:cNvPr id="20" name="文本框 19">
              <a:extLst>
                <a:ext uri="{FF2B5EF4-FFF2-40B4-BE49-F238E27FC236}">
                  <a16:creationId xmlns:a16="http://schemas.microsoft.com/office/drawing/2014/main" id="{63D62260-A2CA-3A4D-95D8-2A958B3A5CD9}"/>
                </a:ext>
              </a:extLst>
            </p:cNvPr>
            <p:cNvSpPr txBox="1"/>
            <p:nvPr/>
          </p:nvSpPr>
          <p:spPr>
            <a:xfrm>
              <a:off x="7984114" y="3886274"/>
              <a:ext cx="1971078" cy="307777"/>
            </a:xfrm>
            <a:prstGeom prst="rect">
              <a:avLst/>
            </a:prstGeom>
            <a:noFill/>
          </p:spPr>
          <p:txBody>
            <a:bodyPr wrap="square">
              <a:spAutoFit/>
            </a:bodyPr>
            <a:lstStyle/>
            <a:p>
              <a:r>
                <a:rPr kumimoji="1" lang="en" altLang="zh-CN" sz="1400" dirty="0">
                  <a:latin typeface="Times New Roman" panose="02020603050405020304" pitchFamily="18" charset="0"/>
                  <a:cs typeface="Times New Roman" panose="02020603050405020304" pitchFamily="18" charset="0"/>
                </a:rPr>
                <a:t>Ground motion </a:t>
              </a:r>
              <a:r>
                <a:rPr kumimoji="1" lang="en-US" altLang="zh-CN" sz="1400" dirty="0">
                  <a:latin typeface="Times New Roman" panose="02020603050405020304" pitchFamily="18" charset="0"/>
                  <a:cs typeface="Times New Roman" panose="02020603050405020304" pitchFamily="18" charset="0"/>
                </a:rPr>
                <a:t>of </a:t>
              </a:r>
              <a:r>
                <a:rPr kumimoji="1" lang="en-US" altLang="zh-CN" sz="1400" dirty="0"/>
                <a:t>HEPS</a:t>
              </a:r>
              <a:endParaRPr kumimoji="1" lang="zh-CN" altLang="en-US" sz="1400" dirty="0"/>
            </a:p>
          </p:txBody>
        </p:sp>
      </p:grpSp>
      <p:sp>
        <p:nvSpPr>
          <p:cNvPr id="2" name="灯片编号占位符 1">
            <a:extLst>
              <a:ext uri="{FF2B5EF4-FFF2-40B4-BE49-F238E27FC236}">
                <a16:creationId xmlns:a16="http://schemas.microsoft.com/office/drawing/2014/main" id="{12BDC951-01CE-4863-BEA9-B2A79C95CFE6}"/>
              </a:ext>
            </a:extLst>
          </p:cNvPr>
          <p:cNvSpPr>
            <a:spLocks noGrp="1"/>
          </p:cNvSpPr>
          <p:nvPr>
            <p:ph type="sldNum" sz="quarter" idx="12"/>
          </p:nvPr>
        </p:nvSpPr>
        <p:spPr>
          <a:xfrm>
            <a:off x="11754133" y="6413827"/>
            <a:ext cx="419100" cy="365125"/>
          </a:xfrm>
        </p:spPr>
        <p:txBody>
          <a:bodyPr/>
          <a:lstStyle/>
          <a:p>
            <a:fld id="{3E77E41A-3222-472D-9E0D-CAE005F31005}" type="slidenum">
              <a:rPr lang="zh-CN" altLang="en-US" smtClean="0"/>
              <a:t>23</a:t>
            </a:fld>
            <a:endParaRPr lang="zh-CN" altLang="en-US" dirty="0"/>
          </a:p>
        </p:txBody>
      </p:sp>
      <p:sp>
        <p:nvSpPr>
          <p:cNvPr id="5" name="文本框 4">
            <a:extLst>
              <a:ext uri="{FF2B5EF4-FFF2-40B4-BE49-F238E27FC236}">
                <a16:creationId xmlns:a16="http://schemas.microsoft.com/office/drawing/2014/main" id="{60EA1C29-CAC5-3C4B-ACB3-DED3CDC37AE4}"/>
              </a:ext>
            </a:extLst>
          </p:cNvPr>
          <p:cNvSpPr txBox="1"/>
          <p:nvPr/>
        </p:nvSpPr>
        <p:spPr>
          <a:xfrm>
            <a:off x="98854" y="0"/>
            <a:ext cx="8276494" cy="523220"/>
          </a:xfrm>
          <a:prstGeom prst="rect">
            <a:avLst/>
          </a:prstGeom>
          <a:noFill/>
        </p:spPr>
        <p:txBody>
          <a:bodyPr wrap="square" rtlCol="0">
            <a:spAutoFit/>
          </a:bodyPr>
          <a:lstStyle/>
          <a:p>
            <a:pPr marL="457200" indent="-457200">
              <a:buFont typeface="Wingdings" panose="05000000000000000000" pitchFamily="2" charset="2"/>
              <a:buChar char="p"/>
            </a:pPr>
            <a:r>
              <a:rPr lang="en-US" altLang="zh-CN" sz="2800" b="1" dirty="0">
                <a:solidFill>
                  <a:schemeClr val="accent4"/>
                </a:solidFill>
                <a:latin typeface="Times New Roman" panose="02020603050405020304" pitchFamily="18" charset="0"/>
                <a:ea typeface="华文楷体" panose="02010600040101010101" pitchFamily="2" charset="-122"/>
                <a:cs typeface="Times New Roman" panose="02020603050405020304" pitchFamily="18" charset="0"/>
              </a:rPr>
              <a:t>Orbit feedback system of CEPC</a:t>
            </a:r>
            <a:endParaRPr lang="zh-CN" altLang="en-US" sz="2800" b="1" dirty="0">
              <a:solidFill>
                <a:schemeClr val="accent4"/>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6" name="文本框 5">
            <a:extLst>
              <a:ext uri="{FF2B5EF4-FFF2-40B4-BE49-F238E27FC236}">
                <a16:creationId xmlns:a16="http://schemas.microsoft.com/office/drawing/2014/main" id="{1E86F93E-B801-CD4D-868A-1A7D34F7F047}"/>
              </a:ext>
            </a:extLst>
          </p:cNvPr>
          <p:cNvSpPr txBox="1"/>
          <p:nvPr/>
        </p:nvSpPr>
        <p:spPr>
          <a:xfrm>
            <a:off x="566437" y="601484"/>
            <a:ext cx="11213927" cy="646331"/>
          </a:xfrm>
          <a:prstGeom prst="rect">
            <a:avLst/>
          </a:prstGeom>
          <a:noFill/>
        </p:spPr>
        <p:txBody>
          <a:bodyPr wrap="square">
            <a:spAutoFit/>
          </a:bodyPr>
          <a:lstStyle/>
          <a:p>
            <a:pPr marL="285750" indent="-285750" algn="just">
              <a:buFont typeface="Wingdings" pitchFamily="2" charset="2"/>
              <a:buChar char="Ø"/>
            </a:pPr>
            <a:r>
              <a:rPr kumimoji="1" lang="en-US" altLang="zh-CN" sz="1800" dirty="0">
                <a:latin typeface="Times New Roman" panose="02020603050405020304" pitchFamily="18" charset="0"/>
                <a:cs typeface="Times New Roman" panose="02020603050405020304" pitchFamily="18" charset="0"/>
              </a:rPr>
              <a:t>Consider </a:t>
            </a:r>
            <a:r>
              <a:rPr kumimoji="1" lang="en" altLang="zh-CN" sz="1800" dirty="0">
                <a:latin typeface="Times New Roman" panose="02020603050405020304" pitchFamily="18" charset="0"/>
                <a:cs typeface="Times New Roman" panose="02020603050405020304" pitchFamily="18" charset="0"/>
              </a:rPr>
              <a:t>the case where the offset at IP is 0.1 sigma caused by ground motion, with about 1% luminosity loss and analyze </a:t>
            </a:r>
            <a:r>
              <a:rPr lang="zh-CN" altLang="en-US" dirty="0"/>
              <a:t>the performance of the IP beam-beam deflection feedback</a:t>
            </a:r>
            <a:r>
              <a:rPr lang="en-US" altLang="zh-CN" dirty="0"/>
              <a:t> </a:t>
            </a:r>
            <a:r>
              <a:rPr lang="zh-CN" altLang="en-US" dirty="0"/>
              <a:t>both in the vertical and horizontal planes. </a:t>
            </a:r>
          </a:p>
        </p:txBody>
      </p:sp>
      <mc:AlternateContent xmlns:mc="http://schemas.openxmlformats.org/markup-compatibility/2006" xmlns:a14="http://schemas.microsoft.com/office/drawing/2010/main">
        <mc:Choice Requires="a14">
          <p:graphicFrame>
            <p:nvGraphicFramePr>
              <p:cNvPr id="7" name="表格 6">
                <a:extLst>
                  <a:ext uri="{FF2B5EF4-FFF2-40B4-BE49-F238E27FC236}">
                    <a16:creationId xmlns:a16="http://schemas.microsoft.com/office/drawing/2014/main" id="{FC8FF996-373D-4746-A394-6B2E8A481F34}"/>
                  </a:ext>
                </a:extLst>
              </p:cNvPr>
              <p:cNvGraphicFramePr>
                <a:graphicFrameLocks noGrp="1"/>
              </p:cNvGraphicFramePr>
              <p:nvPr>
                <p:extLst>
                  <p:ext uri="{D42A27DB-BD31-4B8C-83A1-F6EECF244321}">
                    <p14:modId xmlns:p14="http://schemas.microsoft.com/office/powerpoint/2010/main" val="1856328966"/>
                  </p:ext>
                </p:extLst>
              </p:nvPr>
            </p:nvGraphicFramePr>
            <p:xfrm>
              <a:off x="1272048" y="1353349"/>
              <a:ext cx="9521927" cy="2079347"/>
            </p:xfrm>
            <a:graphic>
              <a:graphicData uri="http://schemas.openxmlformats.org/drawingml/2006/table">
                <a:tbl>
                  <a:tblPr firstRow="1" bandRow="1">
                    <a:tableStyleId>{073A0DAA-6AF3-43AB-8588-CEC1D06C72B9}</a:tableStyleId>
                  </a:tblPr>
                  <a:tblGrid>
                    <a:gridCol w="825748">
                      <a:extLst>
                        <a:ext uri="{9D8B030D-6E8A-4147-A177-3AD203B41FA5}">
                          <a16:colId xmlns:a16="http://schemas.microsoft.com/office/drawing/2014/main" val="53442268"/>
                        </a:ext>
                      </a:extLst>
                    </a:gridCol>
                    <a:gridCol w="674721">
                      <a:extLst>
                        <a:ext uri="{9D8B030D-6E8A-4147-A177-3AD203B41FA5}">
                          <a16:colId xmlns:a16="http://schemas.microsoft.com/office/drawing/2014/main" val="3004915107"/>
                        </a:ext>
                      </a:extLst>
                    </a:gridCol>
                    <a:gridCol w="880714">
                      <a:extLst>
                        <a:ext uri="{9D8B030D-6E8A-4147-A177-3AD203B41FA5}">
                          <a16:colId xmlns:a16="http://schemas.microsoft.com/office/drawing/2014/main" val="1112993551"/>
                        </a:ext>
                      </a:extLst>
                    </a:gridCol>
                    <a:gridCol w="858968">
                      <a:extLst>
                        <a:ext uri="{9D8B030D-6E8A-4147-A177-3AD203B41FA5}">
                          <a16:colId xmlns:a16="http://schemas.microsoft.com/office/drawing/2014/main" val="1895805245"/>
                        </a:ext>
                      </a:extLst>
                    </a:gridCol>
                    <a:gridCol w="1068013">
                      <a:extLst>
                        <a:ext uri="{9D8B030D-6E8A-4147-A177-3AD203B41FA5}">
                          <a16:colId xmlns:a16="http://schemas.microsoft.com/office/drawing/2014/main" val="2540614531"/>
                        </a:ext>
                      </a:extLst>
                    </a:gridCol>
                    <a:gridCol w="939169">
                      <a:extLst>
                        <a:ext uri="{9D8B030D-6E8A-4147-A177-3AD203B41FA5}">
                          <a16:colId xmlns:a16="http://schemas.microsoft.com/office/drawing/2014/main" val="2325110420"/>
                        </a:ext>
                      </a:extLst>
                    </a:gridCol>
                    <a:gridCol w="1256127">
                      <a:extLst>
                        <a:ext uri="{9D8B030D-6E8A-4147-A177-3AD203B41FA5}">
                          <a16:colId xmlns:a16="http://schemas.microsoft.com/office/drawing/2014/main" val="2995477984"/>
                        </a:ext>
                      </a:extLst>
                    </a:gridCol>
                    <a:gridCol w="682943">
                      <a:extLst>
                        <a:ext uri="{9D8B030D-6E8A-4147-A177-3AD203B41FA5}">
                          <a16:colId xmlns:a16="http://schemas.microsoft.com/office/drawing/2014/main" val="1554725927"/>
                        </a:ext>
                      </a:extLst>
                    </a:gridCol>
                    <a:gridCol w="1134173">
                      <a:extLst>
                        <a:ext uri="{9D8B030D-6E8A-4147-A177-3AD203B41FA5}">
                          <a16:colId xmlns:a16="http://schemas.microsoft.com/office/drawing/2014/main" val="2115583298"/>
                        </a:ext>
                      </a:extLst>
                    </a:gridCol>
                    <a:gridCol w="1201351">
                      <a:extLst>
                        <a:ext uri="{9D8B030D-6E8A-4147-A177-3AD203B41FA5}">
                          <a16:colId xmlns:a16="http://schemas.microsoft.com/office/drawing/2014/main" val="3718979575"/>
                        </a:ext>
                      </a:extLst>
                    </a:gridCol>
                  </a:tblGrid>
                  <a:tr h="590663">
                    <a:tc>
                      <a:txBody>
                        <a:bodyPr/>
                        <a:lstStyle/>
                        <a:p>
                          <a:pPr algn="ctr"/>
                          <a:r>
                            <a:rPr lang="en-US" altLang="zh-CN" sz="1100" dirty="0">
                              <a:latin typeface="Times" panose="02020603050405020304" pitchFamily="18" charset="0"/>
                              <a:cs typeface="Times" panose="02020603050405020304" pitchFamily="18" charset="0"/>
                            </a:rPr>
                            <a:t>CEPC</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1" smtClean="0">
                                        <a:latin typeface="Cambria Math" panose="02040503050406030204" pitchFamily="18" charset="0"/>
                                      </a:rPr>
                                      <m:t>𝑵</m:t>
                                    </m:r>
                                  </m:e>
                                  <m:sub>
                                    <m:r>
                                      <a:rPr lang="en-US" altLang="zh-CN" sz="1100" b="1" smtClean="0">
                                        <a:latin typeface="Cambria Math" panose="02040503050406030204" pitchFamily="18" charset="0"/>
                                      </a:rPr>
                                      <m:t>𝒃𝒖𝒏𝒄𝒉</m:t>
                                    </m:r>
                                  </m:sub>
                                </m:sSub>
                              </m:oMath>
                            </m:oMathPara>
                          </a14:m>
                          <a:endParaRPr lang="en-US" altLang="zh-CN" sz="1100" dirty="0">
                            <a:latin typeface="Times" panose="02020603050405020304" pitchFamily="18" charset="0"/>
                            <a:cs typeface="Times" panose="02020603050405020304" pitchFamily="18" charset="0"/>
                          </a:endParaRPr>
                        </a:p>
                        <a:p>
                          <a:pPr algn="ctr"/>
                          <a14:m>
                            <m:oMathPara xmlns:m="http://schemas.openxmlformats.org/officeDocument/2006/math">
                              <m:oMathParaPr>
                                <m:jc m:val="centerGroup"/>
                              </m:oMathParaPr>
                              <m:oMath xmlns:m="http://schemas.openxmlformats.org/officeDocument/2006/math">
                                <m:sSup>
                                  <m:sSupPr>
                                    <m:ctrlPr>
                                      <a:rPr lang="en-US" altLang="zh-CN" sz="1100" b="1" i="1" smtClean="0">
                                        <a:latin typeface="Cambria Math" panose="02040503050406030204" pitchFamily="18" charset="0"/>
                                      </a:rPr>
                                    </m:ctrlPr>
                                  </m:sSupPr>
                                  <m:e>
                                    <m:r>
                                      <a:rPr lang="en-US" altLang="zh-CN" sz="1100" b="1" smtClean="0">
                                        <a:latin typeface="Cambria Math" panose="02040503050406030204" pitchFamily="18" charset="0"/>
                                      </a:rPr>
                                      <m:t>[</m:t>
                                    </m:r>
                                    <m:r>
                                      <a:rPr lang="en-US" altLang="zh-CN" sz="1100" b="1" smtClean="0">
                                        <a:latin typeface="Cambria Math" panose="02040503050406030204" pitchFamily="18" charset="0"/>
                                      </a:rPr>
                                      <m:t>𝟏𝟎</m:t>
                                    </m:r>
                                  </m:e>
                                  <m:sup>
                                    <m:r>
                                      <a:rPr lang="en-US" altLang="zh-CN" sz="1100" b="1" smtClean="0">
                                        <a:latin typeface="Cambria Math" panose="02040503050406030204" pitchFamily="18" charset="0"/>
                                      </a:rPr>
                                      <m:t>𝟏𝟏</m:t>
                                    </m:r>
                                  </m:sup>
                                </m:sSup>
                                <m:r>
                                  <a:rPr lang="en-US" altLang="zh-CN" sz="1100" b="1" smtClean="0">
                                    <a:latin typeface="Cambria Math" panose="02040503050406030204" pitchFamily="18" charset="0"/>
                                  </a:rPr>
                                  <m:t>]</m:t>
                                </m:r>
                              </m:oMath>
                            </m:oMathPara>
                          </a14:m>
                          <a:endParaRPr lang="zh-CN" altLang="en-US" sz="1100" dirty="0">
                            <a:latin typeface="Times" panose="02020603050405020304" pitchFamily="18" charset="0"/>
                            <a:cs typeface="Times"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100" i="1" smtClean="0">
                                        <a:latin typeface="Cambria Math" panose="02040503050406030204" pitchFamily="18" charset="0"/>
                                      </a:rPr>
                                    </m:ctrlPr>
                                  </m:sSubSupPr>
                                  <m:e>
                                    <m:r>
                                      <a:rPr lang="en-US" altLang="zh-CN" sz="1100" smtClean="0">
                                        <a:latin typeface="Cambria Math" panose="02040503050406030204" pitchFamily="18" charset="0"/>
                                      </a:rPr>
                                      <m:t>𝜷</m:t>
                                    </m:r>
                                  </m:e>
                                  <m:sub>
                                    <m:r>
                                      <a:rPr lang="en-US" altLang="zh-CN" sz="1100" b="1" smtClean="0">
                                        <a:latin typeface="Cambria Math" panose="02040503050406030204" pitchFamily="18" charset="0"/>
                                      </a:rPr>
                                      <m:t>𝒙</m:t>
                                    </m:r>
                                  </m:sub>
                                  <m:sup>
                                    <m:r>
                                      <a:rPr lang="en-US" altLang="zh-CN" sz="1100" b="1" smtClean="0">
                                        <a:latin typeface="Cambria Math" panose="02040503050406030204" pitchFamily="18" charset="0"/>
                                      </a:rPr>
                                      <m:t>∗</m:t>
                                    </m:r>
                                  </m:sup>
                                </m:sSubSup>
                                <m:r>
                                  <a:rPr lang="en-US" altLang="zh-CN" sz="1100" b="1" smtClean="0">
                                    <a:latin typeface="Cambria Math" panose="02040503050406030204" pitchFamily="18" charset="0"/>
                                  </a:rPr>
                                  <m:t>/</m:t>
                                </m:r>
                                <m:sSubSup>
                                  <m:sSubSupPr>
                                    <m:ctrlPr>
                                      <a:rPr lang="en-US" altLang="zh-CN" sz="1100" i="1" smtClean="0">
                                        <a:latin typeface="Cambria Math" panose="02040503050406030204" pitchFamily="18" charset="0"/>
                                      </a:rPr>
                                    </m:ctrlPr>
                                  </m:sSubSupPr>
                                  <m:e>
                                    <m:r>
                                      <a:rPr lang="en-US" altLang="zh-CN" sz="1100" smtClean="0">
                                        <a:latin typeface="Cambria Math" panose="02040503050406030204" pitchFamily="18" charset="0"/>
                                      </a:rPr>
                                      <m:t>𝜷</m:t>
                                    </m:r>
                                  </m:e>
                                  <m:sub>
                                    <m:r>
                                      <a:rPr lang="en-US" altLang="zh-CN" sz="1100" b="1" smtClean="0">
                                        <a:latin typeface="Cambria Math" panose="02040503050406030204" pitchFamily="18" charset="0"/>
                                      </a:rPr>
                                      <m:t>𝒚</m:t>
                                    </m:r>
                                  </m:sub>
                                  <m:sup>
                                    <m:r>
                                      <a:rPr lang="en-US" altLang="zh-CN" sz="1100" b="1" smtClean="0">
                                        <a:latin typeface="Cambria Math" panose="02040503050406030204" pitchFamily="18" charset="0"/>
                                      </a:rPr>
                                      <m:t>∗</m:t>
                                    </m:r>
                                  </m:sup>
                                </m:sSubSup>
                              </m:oMath>
                            </m:oMathPara>
                          </a14:m>
                          <a:endParaRPr lang="en-US" altLang="zh-CN" sz="1100" dirty="0">
                            <a:latin typeface="Times" panose="02020603050405020304" pitchFamily="18" charset="0"/>
                            <a:cs typeface="Times"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1100" b="1" smtClean="0">
                                    <a:latin typeface="Cambria Math" panose="02040503050406030204" pitchFamily="18" charset="0"/>
                                  </a:rPr>
                                  <m:t>[</m:t>
                                </m:r>
                                <m:r>
                                  <a:rPr lang="en-US" altLang="zh-CN" sz="1100" b="1" smtClean="0">
                                    <a:latin typeface="Cambria Math" panose="02040503050406030204" pitchFamily="18" charset="0"/>
                                  </a:rPr>
                                  <m:t>𝐦</m:t>
                                </m:r>
                                <m:r>
                                  <a:rPr lang="en-US" altLang="zh-CN" sz="1100" b="1" smtClean="0">
                                    <a:latin typeface="Cambria Math" panose="02040503050406030204" pitchFamily="18" charset="0"/>
                                  </a:rPr>
                                  <m:t>/</m:t>
                                </m:r>
                                <m:r>
                                  <a:rPr lang="en-US" altLang="zh-CN" sz="1100" b="1" smtClean="0">
                                    <a:latin typeface="Cambria Math" panose="02040503050406030204" pitchFamily="18" charset="0"/>
                                  </a:rPr>
                                  <m:t>𝒎𝒎</m:t>
                                </m:r>
                                <m:r>
                                  <a:rPr lang="en-US" altLang="zh-CN" sz="1100" b="1" smtClean="0">
                                    <a:latin typeface="Cambria Math" panose="02040503050406030204" pitchFamily="18" charset="0"/>
                                  </a:rPr>
                                  <m:t>]</m:t>
                                </m:r>
                              </m:oMath>
                            </m:oMathPara>
                          </a14:m>
                          <a:endParaRPr lang="zh-CN" altLang="en-US" sz="1100" dirty="0">
                            <a:latin typeface="Times" panose="02020603050405020304" pitchFamily="18" charset="0"/>
                            <a:cs typeface="Times"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100" i="1" smtClean="0">
                                        <a:latin typeface="Cambria Math" panose="02040503050406030204" pitchFamily="18" charset="0"/>
                                      </a:rPr>
                                    </m:ctrlPr>
                                  </m:sSubSupPr>
                                  <m:e>
                                    <m:r>
                                      <a:rPr lang="en-US" altLang="zh-CN" sz="1100" smtClean="0">
                                        <a:latin typeface="Cambria Math" panose="02040503050406030204" pitchFamily="18" charset="0"/>
                                      </a:rPr>
                                      <m:t>𝝈</m:t>
                                    </m:r>
                                  </m:e>
                                  <m:sub>
                                    <m:r>
                                      <a:rPr lang="en-US" altLang="zh-CN" sz="1100" b="1" smtClean="0">
                                        <a:latin typeface="Cambria Math" panose="02040503050406030204" pitchFamily="18" charset="0"/>
                                      </a:rPr>
                                      <m:t>𝒙</m:t>
                                    </m:r>
                                  </m:sub>
                                  <m:sup>
                                    <m:r>
                                      <a:rPr lang="en-US" altLang="zh-CN" sz="1100" b="1" smtClean="0">
                                        <a:latin typeface="Cambria Math" panose="02040503050406030204" pitchFamily="18" charset="0"/>
                                      </a:rPr>
                                      <m:t>∗</m:t>
                                    </m:r>
                                  </m:sup>
                                </m:sSubSup>
                                <m:r>
                                  <a:rPr lang="en-US" altLang="zh-CN" sz="1100" b="1" smtClean="0">
                                    <a:latin typeface="Cambria Math" panose="02040503050406030204" pitchFamily="18" charset="0"/>
                                  </a:rPr>
                                  <m:t>/</m:t>
                                </m:r>
                                <m:sSubSup>
                                  <m:sSubSupPr>
                                    <m:ctrlPr>
                                      <a:rPr lang="en-US" altLang="zh-CN" sz="1100" i="1" smtClean="0">
                                        <a:latin typeface="Cambria Math" panose="02040503050406030204" pitchFamily="18" charset="0"/>
                                      </a:rPr>
                                    </m:ctrlPr>
                                  </m:sSubSupPr>
                                  <m:e>
                                    <m:r>
                                      <a:rPr lang="en-US" altLang="zh-CN" sz="1100" smtClean="0">
                                        <a:latin typeface="Cambria Math" panose="02040503050406030204" pitchFamily="18" charset="0"/>
                                      </a:rPr>
                                      <m:t>𝝈</m:t>
                                    </m:r>
                                  </m:e>
                                  <m:sub>
                                    <m:r>
                                      <a:rPr lang="en-US" altLang="zh-CN" sz="1100" b="1" smtClean="0">
                                        <a:latin typeface="Cambria Math" panose="02040503050406030204" pitchFamily="18" charset="0"/>
                                      </a:rPr>
                                      <m:t>𝒚</m:t>
                                    </m:r>
                                  </m:sub>
                                  <m:sup>
                                    <m:r>
                                      <a:rPr lang="en-US" altLang="zh-CN" sz="1100" b="1" smtClean="0">
                                        <a:latin typeface="Cambria Math" panose="02040503050406030204" pitchFamily="18" charset="0"/>
                                      </a:rPr>
                                      <m:t>∗</m:t>
                                    </m:r>
                                  </m:sup>
                                </m:sSubSup>
                              </m:oMath>
                            </m:oMathPara>
                          </a14:m>
                          <a:endParaRPr lang="en-US" altLang="zh-CN" sz="1100" dirty="0">
                            <a:latin typeface="Times" panose="02020603050405020304" pitchFamily="18" charset="0"/>
                            <a:cs typeface="Times"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1100" b="1" smtClean="0">
                                    <a:latin typeface="Cambria Math" panose="02040503050406030204" pitchFamily="18" charset="0"/>
                                  </a:rPr>
                                  <m:t>[</m:t>
                                </m:r>
                                <m:r>
                                  <a:rPr lang="en-US" altLang="zh-CN" sz="1100" b="1" smtClean="0">
                                    <a:latin typeface="Cambria Math" panose="02040503050406030204" pitchFamily="18" charset="0"/>
                                  </a:rPr>
                                  <m:t>𝝁</m:t>
                                </m:r>
                                <m:r>
                                  <a:rPr lang="en-US" altLang="zh-CN" sz="1100" b="1" smtClean="0">
                                    <a:latin typeface="Cambria Math" panose="02040503050406030204" pitchFamily="18" charset="0"/>
                                  </a:rPr>
                                  <m:t>𝒎</m:t>
                                </m:r>
                                <m:r>
                                  <a:rPr lang="en-US" altLang="zh-CN" sz="1100" b="1" smtClean="0">
                                    <a:latin typeface="Cambria Math" panose="02040503050406030204" pitchFamily="18" charset="0"/>
                                  </a:rPr>
                                  <m:t>]</m:t>
                                </m:r>
                              </m:oMath>
                            </m:oMathPara>
                          </a14:m>
                          <a:endParaRPr lang="zh-CN" altLang="en-US" sz="1100" dirty="0">
                            <a:latin typeface="Times" panose="02020603050405020304" pitchFamily="18" charset="0"/>
                            <a:cs typeface="Times"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100" i="1" smtClean="0">
                                        <a:latin typeface="Cambria Math" panose="02040503050406030204" pitchFamily="18" charset="0"/>
                                      </a:rPr>
                                    </m:ctrlPr>
                                  </m:sSubSupPr>
                                  <m:e>
                                    <m:r>
                                      <a:rPr lang="en-US" altLang="zh-CN" sz="1100" smtClean="0">
                                        <a:latin typeface="Cambria Math" panose="02040503050406030204" pitchFamily="18" charset="0"/>
                                      </a:rPr>
                                      <m:t>𝝃</m:t>
                                    </m:r>
                                  </m:e>
                                  <m:sub>
                                    <m:r>
                                      <a:rPr lang="en-US" altLang="zh-CN" sz="1100" b="1" smtClean="0">
                                        <a:latin typeface="Cambria Math" panose="02040503050406030204" pitchFamily="18" charset="0"/>
                                      </a:rPr>
                                      <m:t>𝒙</m:t>
                                    </m:r>
                                  </m:sub>
                                  <m:sup>
                                    <m:r>
                                      <a:rPr lang="en-US" altLang="zh-CN" sz="1100" b="1" smtClean="0">
                                        <a:latin typeface="Cambria Math" panose="02040503050406030204" pitchFamily="18" charset="0"/>
                                      </a:rPr>
                                      <m:t>∗</m:t>
                                    </m:r>
                                  </m:sup>
                                </m:sSubSup>
                                <m:r>
                                  <a:rPr lang="en-US" altLang="zh-CN" sz="1100" b="1" smtClean="0">
                                    <a:latin typeface="Cambria Math" panose="02040503050406030204" pitchFamily="18" charset="0"/>
                                  </a:rPr>
                                  <m:t>/</m:t>
                                </m:r>
                                <m:sSubSup>
                                  <m:sSubSupPr>
                                    <m:ctrlPr>
                                      <a:rPr lang="en-US" altLang="zh-CN" sz="1100" i="1" smtClean="0">
                                        <a:latin typeface="Cambria Math" panose="02040503050406030204" pitchFamily="18" charset="0"/>
                                      </a:rPr>
                                    </m:ctrlPr>
                                  </m:sSubSupPr>
                                  <m:e>
                                    <m:r>
                                      <a:rPr lang="en-US" altLang="zh-CN" sz="1100" smtClean="0">
                                        <a:latin typeface="Cambria Math" panose="02040503050406030204" pitchFamily="18" charset="0"/>
                                      </a:rPr>
                                      <m:t>𝝃</m:t>
                                    </m:r>
                                  </m:e>
                                  <m:sub>
                                    <m:r>
                                      <a:rPr lang="en-US" altLang="zh-CN" sz="1100" b="1" smtClean="0">
                                        <a:latin typeface="Cambria Math" panose="02040503050406030204" pitchFamily="18" charset="0"/>
                                      </a:rPr>
                                      <m:t>𝒚</m:t>
                                    </m:r>
                                  </m:sub>
                                  <m:sup>
                                    <m:r>
                                      <a:rPr lang="en-US" altLang="zh-CN" sz="1100" b="1" smtClean="0">
                                        <a:latin typeface="Cambria Math" panose="02040503050406030204" pitchFamily="18" charset="0"/>
                                      </a:rPr>
                                      <m:t>∗</m:t>
                                    </m:r>
                                  </m:sup>
                                </m:sSubSup>
                              </m:oMath>
                            </m:oMathPara>
                          </a14:m>
                          <a:endParaRPr lang="en-US" altLang="zh-CN" sz="1100" dirty="0">
                            <a:latin typeface="Times" panose="02020603050405020304" pitchFamily="18" charset="0"/>
                            <a:cs typeface="Times" panose="02020603050405020304" pitchFamily="18" charset="0"/>
                          </a:endParaRPr>
                        </a:p>
                      </a:txBody>
                      <a:tcPr anchor="ctr"/>
                    </a:tc>
                    <a:tc>
                      <a:txBody>
                        <a:bodyPr/>
                        <a:lstStyle/>
                        <a:p>
                          <a:pPr algn="ctr"/>
                          <a14:m>
                            <m:oMath xmlns:m="http://schemas.openxmlformats.org/officeDocument/2006/math">
                              <m:sSub>
                                <m:sSubPr>
                                  <m:ctrlPr>
                                    <a:rPr lang="en-US" altLang="zh-CN" sz="1100" b="1" i="1" baseline="0" dirty="0" smtClean="0">
                                      <a:solidFill>
                                        <a:schemeClr val="bg1"/>
                                      </a:solidFill>
                                      <a:latin typeface="Cambria Math" panose="02040503050406030204" pitchFamily="18" charset="0"/>
                                    </a:rPr>
                                  </m:ctrlPr>
                                </m:sSubPr>
                                <m:e>
                                  <m:r>
                                    <a:rPr lang="en-US" altLang="zh-CN" sz="1100" b="1" baseline="0" dirty="0" smtClean="0">
                                      <a:solidFill>
                                        <a:schemeClr val="bg1"/>
                                      </a:solidFill>
                                      <a:latin typeface="Cambria Math" panose="02040503050406030204" pitchFamily="18" charset="0"/>
                                    </a:rPr>
                                    <m:t>∆</m:t>
                                  </m:r>
                                  <m:r>
                                    <a:rPr lang="en-US" altLang="zh-CN" sz="1100" b="1" baseline="0" dirty="0" smtClean="0">
                                      <a:solidFill>
                                        <a:schemeClr val="bg1"/>
                                      </a:solidFill>
                                      <a:latin typeface="Cambria Math" panose="02040503050406030204" pitchFamily="18" charset="0"/>
                                    </a:rPr>
                                    <m:t>𝒙</m:t>
                                  </m:r>
                                </m:e>
                                <m:sub>
                                  <m:r>
                                    <a:rPr lang="en-US" altLang="zh-CN" sz="1100" b="1" baseline="0" dirty="0" smtClean="0">
                                      <a:solidFill>
                                        <a:schemeClr val="bg1"/>
                                      </a:solidFill>
                                      <a:latin typeface="Cambria Math" panose="02040503050406030204" pitchFamily="18" charset="0"/>
                                    </a:rPr>
                                    <m:t>𝑰𝑷</m:t>
                                  </m:r>
                                </m:sub>
                              </m:sSub>
                            </m:oMath>
                          </a14:m>
                          <a:r>
                            <a:rPr lang="en-US" altLang="zh-CN" sz="1100" b="1" baseline="0" dirty="0">
                              <a:solidFill>
                                <a:schemeClr val="bg1"/>
                              </a:solidFill>
                              <a:latin typeface="Times" panose="02020603050405020304" pitchFamily="18" charset="0"/>
                              <a:cs typeface="Times" panose="02020603050405020304" pitchFamily="18" charset="0"/>
                            </a:rPr>
                            <a:t>/</a:t>
                          </a:r>
                          <a14:m>
                            <m:oMath xmlns:m="http://schemas.openxmlformats.org/officeDocument/2006/math">
                              <m:sSub>
                                <m:sSubPr>
                                  <m:ctrlPr>
                                    <a:rPr lang="en-US" altLang="zh-CN" sz="1100" b="1" i="1" baseline="0" dirty="0" smtClean="0">
                                      <a:solidFill>
                                        <a:schemeClr val="bg1"/>
                                      </a:solidFill>
                                      <a:latin typeface="Cambria Math" panose="02040503050406030204" pitchFamily="18" charset="0"/>
                                    </a:rPr>
                                  </m:ctrlPr>
                                </m:sSubPr>
                                <m:e>
                                  <m:r>
                                    <a:rPr lang="en-US" altLang="zh-CN" sz="1100" b="1" baseline="0" dirty="0" smtClean="0">
                                      <a:solidFill>
                                        <a:schemeClr val="bg1"/>
                                      </a:solidFill>
                                      <a:latin typeface="Cambria Math" panose="02040503050406030204" pitchFamily="18" charset="0"/>
                                    </a:rPr>
                                    <m:t>∆</m:t>
                                  </m:r>
                                  <m:r>
                                    <a:rPr lang="en-US" altLang="zh-CN" sz="1100" b="1" baseline="0" dirty="0" smtClean="0">
                                      <a:solidFill>
                                        <a:schemeClr val="bg1"/>
                                      </a:solidFill>
                                      <a:latin typeface="Cambria Math" panose="02040503050406030204" pitchFamily="18" charset="0"/>
                                    </a:rPr>
                                    <m:t>𝒚</m:t>
                                  </m:r>
                                </m:e>
                                <m:sub>
                                  <m:r>
                                    <a:rPr lang="en-US" altLang="zh-CN" sz="1100" b="1" baseline="0" dirty="0" smtClean="0">
                                      <a:solidFill>
                                        <a:schemeClr val="bg1"/>
                                      </a:solidFill>
                                      <a:latin typeface="Cambria Math" panose="02040503050406030204" pitchFamily="18" charset="0"/>
                                    </a:rPr>
                                    <m:t>𝑰𝑷</m:t>
                                  </m:r>
                                </m:sub>
                              </m:sSub>
                            </m:oMath>
                          </a14:m>
                          <a:endParaRPr lang="en-US" altLang="zh-CN" sz="1100" b="1" i="1" baseline="0" dirty="0">
                            <a:solidFill>
                              <a:schemeClr val="bg1"/>
                            </a:solidFill>
                            <a:latin typeface="Times" panose="02020603050405020304" pitchFamily="18" charset="0"/>
                            <a:cs typeface="Times"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1100" b="1" smtClean="0">
                                    <a:solidFill>
                                      <a:schemeClr val="bg1"/>
                                    </a:solidFill>
                                    <a:latin typeface="Cambria Math" panose="02040503050406030204" pitchFamily="18" charset="0"/>
                                  </a:rPr>
                                  <m:t>𝟎</m:t>
                                </m:r>
                                <m:r>
                                  <a:rPr lang="en-US" altLang="zh-CN" sz="1100" b="1" smtClean="0">
                                    <a:solidFill>
                                      <a:schemeClr val="bg1"/>
                                    </a:solidFill>
                                    <a:latin typeface="Cambria Math" panose="02040503050406030204" pitchFamily="18" charset="0"/>
                                  </a:rPr>
                                  <m:t>.</m:t>
                                </m:r>
                                <m:r>
                                  <a:rPr lang="en-US" altLang="zh-CN" sz="1100" b="1" smtClean="0">
                                    <a:solidFill>
                                      <a:schemeClr val="bg1"/>
                                    </a:solidFill>
                                    <a:latin typeface="Cambria Math" panose="02040503050406030204" pitchFamily="18" charset="0"/>
                                  </a:rPr>
                                  <m:t>𝟏</m:t>
                                </m:r>
                                <m:r>
                                  <a:rPr lang="en-US" altLang="zh-CN" sz="1100" b="1" smtClean="0">
                                    <a:solidFill>
                                      <a:schemeClr val="bg1"/>
                                    </a:solidFill>
                                    <a:latin typeface="Cambria Math" panose="02040503050406030204" pitchFamily="18" charset="0"/>
                                  </a:rPr>
                                  <m:t>𝝈</m:t>
                                </m:r>
                              </m:oMath>
                            </m:oMathPara>
                          </a14:m>
                          <a:endParaRPr lang="en-US" altLang="zh-CN" sz="1100" b="1" dirty="0">
                            <a:solidFill>
                              <a:schemeClr val="bg1"/>
                            </a:solidFill>
                            <a:latin typeface="Times" panose="02020603050405020304" pitchFamily="18" charset="0"/>
                            <a:cs typeface="Times"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1100" b="1" smtClean="0">
                                    <a:solidFill>
                                      <a:schemeClr val="bg1"/>
                                    </a:solidFill>
                                    <a:latin typeface="Cambria Math" panose="02040503050406030204" pitchFamily="18" charset="0"/>
                                  </a:rPr>
                                  <m:t> [</m:t>
                                </m:r>
                                <m:r>
                                  <a:rPr lang="en-US" altLang="zh-CN" sz="1100" b="1" smtClean="0">
                                    <a:solidFill>
                                      <a:schemeClr val="bg1"/>
                                    </a:solidFill>
                                    <a:latin typeface="Cambria Math" panose="02040503050406030204" pitchFamily="18" charset="0"/>
                                  </a:rPr>
                                  <m:t>𝝁</m:t>
                                </m:r>
                                <m:r>
                                  <a:rPr lang="en-US" altLang="zh-CN" sz="1100" b="1" smtClean="0">
                                    <a:solidFill>
                                      <a:schemeClr val="bg1"/>
                                    </a:solidFill>
                                    <a:latin typeface="Cambria Math" panose="02040503050406030204" pitchFamily="18" charset="0"/>
                                  </a:rPr>
                                  <m:t>𝒎</m:t>
                                </m:r>
                                <m:r>
                                  <a:rPr lang="en-US" altLang="zh-CN" sz="1100" b="1" smtClean="0">
                                    <a:solidFill>
                                      <a:schemeClr val="bg1"/>
                                    </a:solidFill>
                                    <a:latin typeface="Cambria Math" panose="02040503050406030204" pitchFamily="18" charset="0"/>
                                  </a:rPr>
                                  <m:t>/</m:t>
                                </m:r>
                                <m:r>
                                  <a:rPr lang="en-US" altLang="zh-CN" sz="1100" b="1" smtClean="0">
                                    <a:solidFill>
                                      <a:schemeClr val="bg1"/>
                                    </a:solidFill>
                                    <a:latin typeface="Cambria Math" panose="02040503050406030204" pitchFamily="18" charset="0"/>
                                  </a:rPr>
                                  <m:t>𝒏𝒎</m:t>
                                </m:r>
                                <m:r>
                                  <a:rPr lang="en-US" altLang="zh-CN" sz="1100" b="1" smtClean="0">
                                    <a:solidFill>
                                      <a:schemeClr val="bg1"/>
                                    </a:solidFill>
                                    <a:latin typeface="Cambria Math" panose="02040503050406030204" pitchFamily="18" charset="0"/>
                                  </a:rPr>
                                  <m:t>]</m:t>
                                </m:r>
                              </m:oMath>
                            </m:oMathPara>
                          </a14:m>
                          <a:endParaRPr lang="zh-CN" altLang="en-US" sz="1100" b="1" dirty="0">
                            <a:solidFill>
                              <a:schemeClr val="bg1"/>
                            </a:solidFill>
                            <a:latin typeface="Times" panose="02020603050405020304" pitchFamily="18" charset="0"/>
                            <a:cs typeface="Times"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zh-CN" altLang="en-US" sz="1100" smtClean="0">
                                    <a:latin typeface="Cambria Math" panose="02040503050406030204" pitchFamily="18" charset="0"/>
                                  </a:rPr>
                                  <m:t>∆</m:t>
                                </m:r>
                                <m:sSup>
                                  <m:sSupPr>
                                    <m:ctrlPr>
                                      <a:rPr lang="en-US" altLang="zh-CN" sz="1100" i="1" smtClean="0">
                                        <a:latin typeface="Cambria Math" panose="02040503050406030204" pitchFamily="18" charset="0"/>
                                      </a:rPr>
                                    </m:ctrlPr>
                                  </m:sSupPr>
                                  <m:e>
                                    <m:r>
                                      <a:rPr lang="en-US" altLang="zh-CN" sz="1100" b="1" smtClean="0">
                                        <a:latin typeface="Cambria Math" panose="02040503050406030204" pitchFamily="18" charset="0"/>
                                      </a:rPr>
                                      <m:t>𝒙</m:t>
                                    </m:r>
                                  </m:e>
                                  <m:sup>
                                    <m:r>
                                      <a:rPr lang="en-US" altLang="zh-CN" sz="1100" b="1" smtClean="0">
                                        <a:latin typeface="Cambria Math" panose="02040503050406030204" pitchFamily="18" charset="0"/>
                                      </a:rPr>
                                      <m:t>′</m:t>
                                    </m:r>
                                  </m:sup>
                                </m:sSup>
                                <m:r>
                                  <a:rPr lang="en-US" altLang="zh-CN" sz="1100" b="1" smtClean="0">
                                    <a:latin typeface="Cambria Math" panose="02040503050406030204" pitchFamily="18" charset="0"/>
                                  </a:rPr>
                                  <m:t>/</m:t>
                                </m:r>
                                <m:r>
                                  <a:rPr lang="zh-CN" altLang="en-US" sz="1100" smtClean="0">
                                    <a:latin typeface="Cambria Math" panose="02040503050406030204" pitchFamily="18" charset="0"/>
                                  </a:rPr>
                                  <m:t>∆</m:t>
                                </m:r>
                                <m:sSup>
                                  <m:sSupPr>
                                    <m:ctrlPr>
                                      <a:rPr lang="en-US" altLang="zh-CN" sz="1100" i="1" smtClean="0">
                                        <a:latin typeface="Cambria Math" panose="02040503050406030204" pitchFamily="18" charset="0"/>
                                      </a:rPr>
                                    </m:ctrlPr>
                                  </m:sSupPr>
                                  <m:e>
                                    <m:r>
                                      <a:rPr lang="en-US" altLang="zh-CN" sz="1100" b="1" smtClean="0">
                                        <a:latin typeface="Cambria Math" panose="02040503050406030204" pitchFamily="18" charset="0"/>
                                      </a:rPr>
                                      <m:t>𝒚</m:t>
                                    </m:r>
                                  </m:e>
                                  <m:sup>
                                    <m:r>
                                      <a:rPr lang="en-US" altLang="zh-CN" sz="1100" b="1" smtClean="0">
                                        <a:latin typeface="Cambria Math" panose="02040503050406030204" pitchFamily="18" charset="0"/>
                                      </a:rPr>
                                      <m:t>′</m:t>
                                    </m:r>
                                  </m:sup>
                                </m:sSup>
                              </m:oMath>
                            </m:oMathPara>
                          </a14:m>
                          <a:endParaRPr lang="en-US" altLang="zh-CN" sz="1100" b="1" dirty="0">
                            <a:latin typeface="Times" panose="02020603050405020304" pitchFamily="18" charset="0"/>
                            <a:cs typeface="Times"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1100" b="1" smtClean="0">
                                    <a:latin typeface="Cambria Math" panose="02040503050406030204" pitchFamily="18" charset="0"/>
                                  </a:rPr>
                                  <m:t>[</m:t>
                                </m:r>
                                <m:r>
                                  <a:rPr lang="en-US" altLang="zh-CN" sz="1100" b="1" smtClean="0">
                                    <a:latin typeface="Cambria Math" panose="02040503050406030204" pitchFamily="18" charset="0"/>
                                  </a:rPr>
                                  <m:t>𝝁</m:t>
                                </m:r>
                                <m:r>
                                  <a:rPr lang="en-US" altLang="zh-CN" sz="1100" b="1" smtClean="0">
                                    <a:latin typeface="Cambria Math" panose="02040503050406030204" pitchFamily="18" charset="0"/>
                                  </a:rPr>
                                  <m:t>𝒓𝒂𝒅</m:t>
                                </m:r>
                                <m:r>
                                  <a:rPr lang="en-US" altLang="zh-CN" sz="1100" b="1" smtClean="0">
                                    <a:latin typeface="Cambria Math" panose="02040503050406030204" pitchFamily="18" charset="0"/>
                                  </a:rPr>
                                  <m:t>]</m:t>
                                </m:r>
                              </m:oMath>
                            </m:oMathPara>
                          </a14:m>
                          <a:endParaRPr lang="zh-CN" altLang="en-US" sz="1100" dirty="0">
                            <a:latin typeface="Times" panose="02020603050405020304" pitchFamily="18" charset="0"/>
                            <a:cs typeface="Times"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b="1" i="1" smtClean="0">
                                        <a:latin typeface="Cambria Math" panose="02040503050406030204" pitchFamily="18" charset="0"/>
                                      </a:rPr>
                                    </m:ctrlPr>
                                  </m:sSubPr>
                                  <m:e>
                                    <m:r>
                                      <a:rPr lang="en-US" altLang="zh-CN" sz="1100" b="1" smtClean="0">
                                        <a:latin typeface="Cambria Math" panose="02040503050406030204" pitchFamily="18" charset="0"/>
                                      </a:rPr>
                                      <m:t>𝒍</m:t>
                                    </m:r>
                                  </m:e>
                                  <m:sub>
                                    <m:r>
                                      <a:rPr lang="en-US" altLang="zh-CN" sz="1100" b="1" smtClean="0">
                                        <a:latin typeface="Cambria Math" panose="02040503050406030204" pitchFamily="18" charset="0"/>
                                      </a:rPr>
                                      <m:t>𝑰𝑷</m:t>
                                    </m:r>
                                    <m:r>
                                      <a:rPr lang="en-US" altLang="zh-CN" sz="1100" b="1" smtClean="0">
                                        <a:latin typeface="Cambria Math" panose="02040503050406030204" pitchFamily="18" charset="0"/>
                                      </a:rPr>
                                      <m:t>→</m:t>
                                    </m:r>
                                    <m:r>
                                      <a:rPr lang="en-US" altLang="zh-CN" sz="1100" b="1" smtClean="0">
                                        <a:latin typeface="Cambria Math" panose="02040503050406030204" pitchFamily="18" charset="0"/>
                                      </a:rPr>
                                      <m:t>𝑩𝑷𝑴</m:t>
                                    </m:r>
                                  </m:sub>
                                </m:sSub>
                              </m:oMath>
                            </m:oMathPara>
                          </a14:m>
                          <a:endParaRPr lang="en-US" altLang="zh-CN" sz="1100" dirty="0">
                            <a:latin typeface="Times" panose="02020603050405020304" pitchFamily="18" charset="0"/>
                            <a:cs typeface="Times"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100" b="1" smtClean="0">
                                    <a:latin typeface="Cambria Math" panose="02040503050406030204" pitchFamily="18" charset="0"/>
                                  </a:rPr>
                                  <m:t>[</m:t>
                                </m:r>
                                <m:r>
                                  <a:rPr lang="en-US" altLang="zh-CN" sz="1100" b="1" smtClean="0">
                                    <a:latin typeface="Cambria Math" panose="02040503050406030204" pitchFamily="18" charset="0"/>
                                  </a:rPr>
                                  <m:t>𝒎</m:t>
                                </m:r>
                                <m:r>
                                  <a:rPr lang="en-US" altLang="zh-CN" sz="1100" b="1" smtClean="0">
                                    <a:latin typeface="Cambria Math" panose="02040503050406030204" pitchFamily="18" charset="0"/>
                                  </a:rPr>
                                  <m:t>]</m:t>
                                </m:r>
                              </m:oMath>
                            </m:oMathPara>
                          </a14:m>
                          <a:endParaRPr lang="zh-CN" altLang="en-US" sz="1100" dirty="0">
                            <a:latin typeface="Times" panose="02020603050405020304" pitchFamily="18" charset="0"/>
                            <a:cs typeface="Times" panose="02020603050405020304" pitchFamily="18" charset="0"/>
                          </a:endParaRPr>
                        </a:p>
                      </a:txBody>
                      <a:tcPr anchor="ctr"/>
                    </a:tc>
                    <a:tc>
                      <a:txBody>
                        <a:bodyPr/>
                        <a:lstStyle/>
                        <a:p>
                          <a:pPr algn="ctr"/>
                          <a14:m>
                            <m:oMath xmlns:m="http://schemas.openxmlformats.org/officeDocument/2006/math">
                              <m:sSub>
                                <m:sSubPr>
                                  <m:ctrlPr>
                                    <a:rPr lang="en-US" altLang="zh-CN" sz="1100" i="1" baseline="0" dirty="0" smtClean="0">
                                      <a:solidFill>
                                        <a:schemeClr val="bg1"/>
                                      </a:solidFill>
                                      <a:latin typeface="Cambria Math" panose="02040503050406030204" pitchFamily="18" charset="0"/>
                                    </a:rPr>
                                  </m:ctrlPr>
                                </m:sSubPr>
                                <m:e>
                                  <m:r>
                                    <a:rPr lang="en-US" altLang="zh-CN" sz="1100" baseline="0" dirty="0" smtClean="0">
                                      <a:solidFill>
                                        <a:schemeClr val="bg1"/>
                                      </a:solidFill>
                                      <a:latin typeface="Cambria Math" panose="02040503050406030204" pitchFamily="18" charset="0"/>
                                    </a:rPr>
                                    <m:t>∆</m:t>
                                  </m:r>
                                  <m:r>
                                    <a:rPr lang="en-US" altLang="zh-CN" sz="1100" b="1" baseline="0" dirty="0" smtClean="0">
                                      <a:solidFill>
                                        <a:schemeClr val="bg1"/>
                                      </a:solidFill>
                                      <a:latin typeface="Cambria Math" panose="02040503050406030204" pitchFamily="18" charset="0"/>
                                    </a:rPr>
                                    <m:t>𝒙</m:t>
                                  </m:r>
                                </m:e>
                                <m:sub>
                                  <m:r>
                                    <a:rPr lang="en-US" altLang="zh-CN" sz="1100" b="1" baseline="0" dirty="0" smtClean="0">
                                      <a:solidFill>
                                        <a:schemeClr val="bg1"/>
                                      </a:solidFill>
                                      <a:latin typeface="Cambria Math" panose="02040503050406030204" pitchFamily="18" charset="0"/>
                                    </a:rPr>
                                    <m:t>𝑩𝑷𝑴</m:t>
                                  </m:r>
                                </m:sub>
                              </m:sSub>
                            </m:oMath>
                          </a14:m>
                          <a:r>
                            <a:rPr lang="en-US" altLang="zh-CN" sz="1100" baseline="0" dirty="0">
                              <a:solidFill>
                                <a:schemeClr val="bg1"/>
                              </a:solidFill>
                              <a:latin typeface="Times" panose="02020603050405020304" pitchFamily="18" charset="0"/>
                              <a:cs typeface="Times" panose="02020603050405020304" pitchFamily="18" charset="0"/>
                            </a:rPr>
                            <a:t>/</a:t>
                          </a:r>
                          <a14:m>
                            <m:oMath xmlns:m="http://schemas.openxmlformats.org/officeDocument/2006/math">
                              <m:sSub>
                                <m:sSubPr>
                                  <m:ctrlPr>
                                    <a:rPr lang="en-US" altLang="zh-CN" sz="1100" i="1" baseline="0" dirty="0" smtClean="0">
                                      <a:solidFill>
                                        <a:schemeClr val="bg1"/>
                                      </a:solidFill>
                                      <a:latin typeface="Cambria Math" panose="02040503050406030204" pitchFamily="18" charset="0"/>
                                    </a:rPr>
                                  </m:ctrlPr>
                                </m:sSubPr>
                                <m:e>
                                  <m:r>
                                    <a:rPr lang="en-US" altLang="zh-CN" sz="1100" baseline="0" dirty="0" smtClean="0">
                                      <a:solidFill>
                                        <a:schemeClr val="bg1"/>
                                      </a:solidFill>
                                      <a:latin typeface="Cambria Math" panose="02040503050406030204" pitchFamily="18" charset="0"/>
                                    </a:rPr>
                                    <m:t>∆</m:t>
                                  </m:r>
                                  <m:r>
                                    <a:rPr lang="en-US" altLang="zh-CN" sz="1100" b="1" baseline="0" dirty="0" smtClean="0">
                                      <a:solidFill>
                                        <a:schemeClr val="bg1"/>
                                      </a:solidFill>
                                      <a:latin typeface="Cambria Math" panose="02040503050406030204" pitchFamily="18" charset="0"/>
                                    </a:rPr>
                                    <m:t>𝒚</m:t>
                                  </m:r>
                                </m:e>
                                <m:sub>
                                  <m:r>
                                    <a:rPr lang="en-US" altLang="zh-CN" sz="1100" b="1" baseline="0" dirty="0" smtClean="0">
                                      <a:solidFill>
                                        <a:schemeClr val="bg1"/>
                                      </a:solidFill>
                                      <a:latin typeface="Cambria Math" panose="02040503050406030204" pitchFamily="18" charset="0"/>
                                    </a:rPr>
                                    <m:t>𝑩𝑷𝑴</m:t>
                                  </m:r>
                                </m:sub>
                              </m:sSub>
                            </m:oMath>
                          </a14:m>
                          <a:endParaRPr lang="en-US" altLang="zh-CN" sz="1100" baseline="0" dirty="0">
                            <a:solidFill>
                              <a:schemeClr val="bg1"/>
                            </a:solidFill>
                            <a:latin typeface="Times" panose="02020603050405020304" pitchFamily="18" charset="0"/>
                            <a:cs typeface="Times"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100" b="1" smtClean="0">
                                    <a:solidFill>
                                      <a:schemeClr val="bg1"/>
                                    </a:solidFill>
                                    <a:latin typeface="Cambria Math" panose="02040503050406030204" pitchFamily="18" charset="0"/>
                                  </a:rPr>
                                  <m:t>[</m:t>
                                </m:r>
                                <m:r>
                                  <a:rPr lang="en-US" altLang="zh-CN" sz="1100" b="1" smtClean="0">
                                    <a:solidFill>
                                      <a:schemeClr val="bg1"/>
                                    </a:solidFill>
                                    <a:latin typeface="Cambria Math" panose="02040503050406030204" pitchFamily="18" charset="0"/>
                                  </a:rPr>
                                  <m:t>𝝁</m:t>
                                </m:r>
                                <m:r>
                                  <a:rPr lang="en-US" altLang="zh-CN" sz="1100" b="1" smtClean="0">
                                    <a:solidFill>
                                      <a:schemeClr val="bg1"/>
                                    </a:solidFill>
                                    <a:latin typeface="Cambria Math" panose="02040503050406030204" pitchFamily="18" charset="0"/>
                                  </a:rPr>
                                  <m:t>𝒎</m:t>
                                </m:r>
                                <m:r>
                                  <a:rPr lang="en-US" altLang="zh-CN" sz="1100" b="1" smtClean="0">
                                    <a:solidFill>
                                      <a:schemeClr val="bg1"/>
                                    </a:solidFill>
                                    <a:latin typeface="Cambria Math" panose="02040503050406030204" pitchFamily="18" charset="0"/>
                                  </a:rPr>
                                  <m:t>]</m:t>
                                </m:r>
                              </m:oMath>
                            </m:oMathPara>
                          </a14:m>
                          <a:endParaRPr lang="zh-CN" altLang="en-US" sz="1100" dirty="0">
                            <a:solidFill>
                              <a:schemeClr val="bg1"/>
                            </a:solidFill>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bg1"/>
                              </a:solidFill>
                              <a:latin typeface="Times" panose="02020603050405020304" pitchFamily="18" charset="0"/>
                              <a:cs typeface="Times" panose="02020603050405020304" pitchFamily="18" charset="0"/>
                            </a:rPr>
                            <a:t>BPM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bg1"/>
                              </a:solidFill>
                              <a:latin typeface="Times" panose="02020603050405020304" pitchFamily="18" charset="0"/>
                              <a:cs typeface="Times" panose="02020603050405020304" pitchFamily="18" charset="0"/>
                            </a:rPr>
                            <a:t> resolution</a:t>
                          </a:r>
                        </a:p>
                      </a:txBody>
                      <a:tcPr anchor="ctr"/>
                    </a:tc>
                    <a:extLst>
                      <a:ext uri="{0D108BD9-81ED-4DB2-BD59-A6C34878D82A}">
                        <a16:rowId xmlns:a16="http://schemas.microsoft.com/office/drawing/2014/main" val="3692877858"/>
                      </a:ext>
                    </a:extLst>
                  </a:tr>
                  <a:tr h="424823">
                    <a:tc>
                      <a:txBody>
                        <a:bodyPr/>
                        <a:lstStyle/>
                        <a:p>
                          <a:pPr algn="ctr"/>
                          <a:r>
                            <a:rPr lang="en-US" altLang="zh-CN" sz="1100" b="1" dirty="0">
                              <a:latin typeface="Times" panose="02020603050405020304" pitchFamily="18" charset="0"/>
                              <a:cs typeface="Times" panose="02020603050405020304" pitchFamily="18" charset="0"/>
                            </a:rPr>
                            <a:t>Higgs</a:t>
                          </a:r>
                          <a:endParaRPr lang="zh-CN" altLang="en-US" sz="1100" b="1"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1.3</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0.3/1</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14/0.036</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0.015/0.11</a:t>
                          </a:r>
                          <a:endParaRPr lang="zh-CN" altLang="en-US" sz="1100" dirty="0">
                            <a:latin typeface="Times" panose="02020603050405020304" pitchFamily="18" charset="0"/>
                            <a:cs typeface="Times" panose="02020603050405020304" pitchFamily="18" charset="0"/>
                          </a:endParaRPr>
                        </a:p>
                      </a:txBody>
                      <a:tcPr anchor="ctr"/>
                    </a:tc>
                    <a:tc>
                      <a:txBody>
                        <a:bodyPr/>
                        <a:lstStyle/>
                        <a:p>
                          <a:pPr marL="0" algn="ctr" defTabSz="914400" rtl="0" eaLnBrk="1" latinLnBrk="0" hangingPunct="1"/>
                          <a:r>
                            <a:rPr lang="en-US" altLang="zh-CN" sz="1100" kern="1200" dirty="0">
                              <a:solidFill>
                                <a:schemeClr val="dk1"/>
                              </a:solidFill>
                              <a:latin typeface="Times" panose="02020603050405020304" pitchFamily="18" charset="0"/>
                              <a:cs typeface="Times" panose="02020603050405020304" pitchFamily="18" charset="0"/>
                            </a:rPr>
                            <a:t>1.4/3.6</a:t>
                          </a:r>
                          <a:endParaRPr lang="zh-CN" altLang="en-US" sz="11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100" kern="1200" dirty="0">
                              <a:solidFill>
                                <a:schemeClr val="dk1"/>
                              </a:solidFill>
                              <a:latin typeface="Times" panose="02020603050405020304" pitchFamily="18" charset="0"/>
                              <a:cs typeface="Times" panose="02020603050405020304" pitchFamily="18" charset="0"/>
                            </a:rPr>
                            <a:t>-0.44/-2.49</a:t>
                          </a:r>
                          <a:endParaRPr lang="zh-CN" altLang="en-US" sz="1100" kern="1200" dirty="0">
                            <a:solidFill>
                              <a:schemeClr val="dk1"/>
                            </a:solidFill>
                            <a:latin typeface="Times" panose="02020603050405020304" pitchFamily="18" charset="0"/>
                            <a:ea typeface="+mn-ea"/>
                            <a:cs typeface="Times" panose="02020603050405020304" pitchFamily="18" charset="0"/>
                          </a:endParaRPr>
                        </a:p>
                      </a:txBody>
                      <a:tcPr anchor="ctr"/>
                    </a:tc>
                    <a:tc rowSpan="4">
                      <a:txBody>
                        <a:bodyPr/>
                        <a:lstStyle/>
                        <a:p>
                          <a:pPr marL="0" algn="ctr" defTabSz="914400" rtl="0" eaLnBrk="1" latinLnBrk="0" hangingPunct="1"/>
                          <a:r>
                            <a:rPr lang="en-US" altLang="zh-CN" sz="1100" b="1" kern="1200" dirty="0">
                              <a:solidFill>
                                <a:schemeClr val="dk1"/>
                              </a:solidFill>
                              <a:latin typeface="Times" panose="02020603050405020304" pitchFamily="18" charset="0"/>
                              <a:cs typeface="Times" panose="02020603050405020304" pitchFamily="18" charset="0"/>
                            </a:rPr>
                            <a:t>0.85</a:t>
                          </a:r>
                        </a:p>
                      </a:txBody>
                      <a:tcPr anchor="ctr"/>
                    </a:tc>
                    <a:tc>
                      <a:txBody>
                        <a:bodyPr/>
                        <a:lstStyle/>
                        <a:p>
                          <a:pPr marL="0" algn="ctr" defTabSz="914400" rtl="0" eaLnBrk="1" latinLnBrk="0" hangingPunct="1"/>
                          <a:r>
                            <a:rPr lang="en-US" altLang="zh-CN" sz="1100" kern="1200" dirty="0">
                              <a:solidFill>
                                <a:schemeClr val="tx1"/>
                              </a:solidFill>
                              <a:latin typeface="Times" panose="02020603050405020304" pitchFamily="18" charset="0"/>
                              <a:cs typeface="Times" panose="02020603050405020304" pitchFamily="18" charset="0"/>
                            </a:rPr>
                            <a:t>-0.38/-</a:t>
                          </a:r>
                          <a:r>
                            <a:rPr lang="en-US" altLang="zh-CN" sz="1100" b="0" kern="1200" dirty="0">
                              <a:solidFill>
                                <a:schemeClr val="tx1"/>
                              </a:solidFill>
                              <a:latin typeface="Times" panose="02020603050405020304" pitchFamily="18" charset="0"/>
                              <a:cs typeface="Times" panose="02020603050405020304" pitchFamily="18" charset="0"/>
                            </a:rPr>
                            <a:t>2.12</a:t>
                          </a:r>
                          <a:endParaRPr lang="zh-CN" altLang="en-US" sz="1100" b="0" kern="1200" dirty="0">
                            <a:solidFill>
                              <a:schemeClr val="tx1"/>
                            </a:solidFill>
                            <a:latin typeface="Times" panose="02020603050405020304" pitchFamily="18" charset="0"/>
                            <a:ea typeface="+mn-ea"/>
                            <a:cs typeface="Times" panose="02020603050405020304" pitchFamily="18" charset="0"/>
                          </a:endParaRPr>
                        </a:p>
                      </a:txBody>
                      <a:tcPr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0" kern="1200" dirty="0">
                              <a:solidFill>
                                <a:schemeClr val="tx1"/>
                              </a:solidFill>
                              <a:latin typeface="Times" panose="02020603050405020304" pitchFamily="18" charset="0"/>
                              <a:ea typeface="+mn-ea"/>
                              <a:cs typeface="Times" panose="02020603050405020304" pitchFamily="18" charset="0"/>
                            </a:rPr>
                            <a:t>0.3um</a:t>
                          </a:r>
                          <a:r>
                            <a:rPr lang="en-US" altLang="zh-CN" sz="1100" dirty="0">
                              <a:solidFill>
                                <a:schemeClr val="tx1"/>
                              </a:solidFill>
                              <a:latin typeface="Times" panose="02020603050405020304" pitchFamily="18" charset="0"/>
                              <a:cs typeface="Times" panose="02020603050405020304" pitchFamily="18" charset="0"/>
                            </a:rPr>
                            <a:t>@10Hz</a:t>
                          </a:r>
                          <a:endParaRPr lang="zh-CN" altLang="en-US" sz="1100" dirty="0">
                            <a:solidFill>
                              <a:schemeClr val="tx1"/>
                            </a:solidFill>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2315160454"/>
                      </a:ext>
                    </a:extLst>
                  </a:tr>
                  <a:tr h="353388">
                    <a:tc>
                      <a:txBody>
                        <a:bodyPr/>
                        <a:lstStyle/>
                        <a:p>
                          <a:pPr algn="ctr"/>
                          <a:r>
                            <a:rPr lang="en-US" altLang="zh-CN" sz="1100" b="1" dirty="0">
                              <a:latin typeface="Times" panose="02020603050405020304" pitchFamily="18" charset="0"/>
                              <a:cs typeface="Times" panose="02020603050405020304" pitchFamily="18" charset="0"/>
                            </a:rPr>
                            <a:t>Z</a:t>
                          </a:r>
                          <a:endParaRPr lang="zh-CN" altLang="en-US" sz="1100" b="1"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1.4</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0.13/0.9</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6/0.035</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0.004/0.127</a:t>
                          </a:r>
                          <a:endParaRPr lang="zh-CN" altLang="en-US" sz="1100" dirty="0">
                            <a:latin typeface="Times" panose="02020603050405020304" pitchFamily="18" charset="0"/>
                            <a:cs typeface="Times" panose="02020603050405020304" pitchFamily="18" charset="0"/>
                          </a:endParaRPr>
                        </a:p>
                      </a:txBody>
                      <a:tcPr anchor="ctr"/>
                    </a:tc>
                    <a:tc>
                      <a:txBody>
                        <a:bodyPr/>
                        <a:lstStyle/>
                        <a:p>
                          <a:pPr marL="0" algn="ctr" defTabSz="914400" rtl="0" eaLnBrk="1" latinLnBrk="0" hangingPunct="1"/>
                          <a:r>
                            <a:rPr lang="en-US" altLang="zh-CN" sz="1100" kern="1200" dirty="0">
                              <a:solidFill>
                                <a:schemeClr val="dk1"/>
                              </a:solidFill>
                              <a:latin typeface="Times" panose="02020603050405020304" pitchFamily="18" charset="0"/>
                              <a:cs typeface="Times" panose="02020603050405020304" pitchFamily="18" charset="0"/>
                            </a:rPr>
                            <a:t>0.6/3.5</a:t>
                          </a:r>
                          <a:endParaRPr lang="zh-CN" altLang="en-US" sz="11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100" kern="1200" dirty="0">
                              <a:solidFill>
                                <a:schemeClr val="dk1"/>
                              </a:solidFill>
                              <a:latin typeface="Times" panose="02020603050405020304" pitchFamily="18" charset="0"/>
                              <a:cs typeface="Times" panose="02020603050405020304" pitchFamily="18" charset="0"/>
                            </a:rPr>
                            <a:t>-0.12/-3.1</a:t>
                          </a:r>
                          <a:endParaRPr lang="zh-CN" altLang="en-US" sz="11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r>
                            <a:rPr lang="en-US" altLang="zh-CN" sz="1400" kern="1200" dirty="0">
                              <a:solidFill>
                                <a:schemeClr val="dk1"/>
                              </a:solidFill>
                            </a:rPr>
                            <a:t>0.85</a:t>
                          </a:r>
                          <a:endParaRPr lang="zh-CN" alt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100" kern="1200" dirty="0">
                              <a:solidFill>
                                <a:schemeClr val="tx1"/>
                              </a:solidFill>
                              <a:latin typeface="Times" panose="02020603050405020304" pitchFamily="18" charset="0"/>
                              <a:cs typeface="Times" panose="02020603050405020304" pitchFamily="18" charset="0"/>
                            </a:rPr>
                            <a:t>-0.10/-2.64</a:t>
                          </a:r>
                          <a:endParaRPr lang="zh-CN" altLang="en-US" sz="1100" kern="1200" dirty="0">
                            <a:solidFill>
                              <a:schemeClr val="tx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endParaRPr lang="zh-CN" alt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3105115334"/>
                      </a:ext>
                    </a:extLst>
                  </a:tr>
                  <a:tr h="353388">
                    <a:tc>
                      <a:txBody>
                        <a:bodyPr/>
                        <a:lstStyle/>
                        <a:p>
                          <a:pPr algn="ctr"/>
                          <a:r>
                            <a:rPr lang="en-US" altLang="zh-CN" sz="1100" b="1" dirty="0">
                              <a:latin typeface="Times" panose="02020603050405020304" pitchFamily="18" charset="0"/>
                              <a:cs typeface="Times" panose="02020603050405020304" pitchFamily="18" charset="0"/>
                            </a:rPr>
                            <a:t>W</a:t>
                          </a:r>
                          <a:endParaRPr lang="zh-CN" altLang="en-US" sz="1100" b="1"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1.35</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0.21/1</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13/0.042</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0.012/0.113</a:t>
                          </a:r>
                          <a:endParaRPr lang="zh-CN" altLang="en-US" sz="1100" dirty="0">
                            <a:latin typeface="Times" panose="02020603050405020304" pitchFamily="18" charset="0"/>
                            <a:cs typeface="Times" panose="02020603050405020304" pitchFamily="18" charset="0"/>
                          </a:endParaRPr>
                        </a:p>
                      </a:txBody>
                      <a:tcPr anchor="ctr"/>
                    </a:tc>
                    <a:tc>
                      <a:txBody>
                        <a:bodyPr/>
                        <a:lstStyle/>
                        <a:p>
                          <a:pPr marL="0" algn="ctr" defTabSz="914400" rtl="0" eaLnBrk="1" latinLnBrk="0" hangingPunct="1"/>
                          <a:r>
                            <a:rPr lang="en-US" altLang="zh-CN" sz="1100" kern="1200" dirty="0">
                              <a:solidFill>
                                <a:schemeClr val="dk1"/>
                              </a:solidFill>
                              <a:latin typeface="Times" panose="02020603050405020304" pitchFamily="18" charset="0"/>
                              <a:ea typeface="+mn-ea"/>
                              <a:cs typeface="Times" panose="02020603050405020304" pitchFamily="18" charset="0"/>
                            </a:rPr>
                            <a:t>1.3/4.2</a:t>
                          </a:r>
                          <a:endParaRPr lang="zh-CN" altLang="en-US" sz="11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100" kern="1200" dirty="0">
                              <a:solidFill>
                                <a:schemeClr val="dk1"/>
                              </a:solidFill>
                              <a:latin typeface="Times" panose="02020603050405020304" pitchFamily="18" charset="0"/>
                              <a:ea typeface="+mn-ea"/>
                              <a:cs typeface="Times" panose="02020603050405020304" pitchFamily="18" charset="0"/>
                            </a:rPr>
                            <a:t>-0.47/-2.98</a:t>
                          </a:r>
                          <a:endParaRPr lang="zh-CN" altLang="en-US" sz="11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r>
                            <a:rPr lang="en-US" altLang="zh-CN" sz="1400" kern="1200" dirty="0">
                              <a:solidFill>
                                <a:schemeClr val="dk1"/>
                              </a:solidFill>
                              <a:latin typeface="+mn-lt"/>
                              <a:ea typeface="+mn-ea"/>
                              <a:cs typeface="+mn-cs"/>
                            </a:rPr>
                            <a:t>0.85</a:t>
                          </a:r>
                          <a:endParaRPr lang="zh-CN" alt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100" kern="1200" dirty="0">
                              <a:solidFill>
                                <a:schemeClr val="tx1"/>
                              </a:solidFill>
                              <a:latin typeface="Times" panose="02020603050405020304" pitchFamily="18" charset="0"/>
                              <a:ea typeface="+mn-ea"/>
                              <a:cs typeface="Times" panose="02020603050405020304" pitchFamily="18" charset="0"/>
                            </a:rPr>
                            <a:t>-0.40/-2.54</a:t>
                          </a:r>
                          <a:endParaRPr lang="zh-CN" altLang="en-US" sz="1100" kern="1200" dirty="0">
                            <a:solidFill>
                              <a:schemeClr val="tx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endParaRPr lang="zh-CN" alt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2678591743"/>
                      </a:ext>
                    </a:extLst>
                  </a:tr>
                  <a:tr h="353388">
                    <a:tc>
                      <a:txBody>
                        <a:bodyPr/>
                        <a:lstStyle/>
                        <a:p>
                          <a:pPr algn="ctr"/>
                          <a:r>
                            <a:rPr lang="en-US" altLang="zh-CN" sz="1100" b="1" dirty="0" err="1">
                              <a:latin typeface="Times" panose="02020603050405020304" pitchFamily="18" charset="0"/>
                              <a:cs typeface="Times" panose="02020603050405020304" pitchFamily="18" charset="0"/>
                            </a:rPr>
                            <a:t>tt</a:t>
                          </a:r>
                          <a:endParaRPr lang="zh-CN" altLang="en-US" sz="1100" b="1"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2.0</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1.04/2.7</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39/0.113</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0.071/0.1</a:t>
                          </a:r>
                          <a:endParaRPr lang="zh-CN" altLang="en-US" sz="1100" dirty="0">
                            <a:latin typeface="Times" panose="02020603050405020304" pitchFamily="18" charset="0"/>
                            <a:cs typeface="Times" panose="02020603050405020304" pitchFamily="18" charset="0"/>
                          </a:endParaRPr>
                        </a:p>
                      </a:txBody>
                      <a:tcPr anchor="ctr"/>
                    </a:tc>
                    <a:tc>
                      <a:txBody>
                        <a:bodyPr/>
                        <a:lstStyle/>
                        <a:p>
                          <a:pPr marL="0" algn="ctr" defTabSz="914400" rtl="0" eaLnBrk="1" latinLnBrk="0" hangingPunct="1"/>
                          <a:r>
                            <a:rPr lang="en-US" altLang="zh-CN" sz="1100" kern="1200" dirty="0">
                              <a:solidFill>
                                <a:schemeClr val="dk1"/>
                              </a:solidFill>
                              <a:latin typeface="Times" panose="02020603050405020304" pitchFamily="18" charset="0"/>
                              <a:ea typeface="+mn-ea"/>
                              <a:cs typeface="Times" panose="02020603050405020304" pitchFamily="18" charset="0"/>
                            </a:rPr>
                            <a:t>3.9/11.3</a:t>
                          </a:r>
                          <a:endParaRPr lang="zh-CN" altLang="en-US" sz="11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100" kern="1200" dirty="0">
                              <a:solidFill>
                                <a:schemeClr val="dk1"/>
                              </a:solidFill>
                              <a:latin typeface="Times" panose="02020603050405020304" pitchFamily="18" charset="0"/>
                              <a:ea typeface="+mn-ea"/>
                              <a:cs typeface="Times" panose="02020603050405020304" pitchFamily="18" charset="0"/>
                            </a:rPr>
                            <a:t>-4.85/-2.63</a:t>
                          </a:r>
                          <a:endParaRPr lang="zh-CN" altLang="en-US" sz="11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r>
                            <a:rPr lang="en-US" altLang="zh-CN" sz="1400" kern="1200" dirty="0">
                              <a:solidFill>
                                <a:schemeClr val="dk1"/>
                              </a:solidFill>
                              <a:latin typeface="+mn-lt"/>
                              <a:ea typeface="+mn-ea"/>
                              <a:cs typeface="+mn-cs"/>
                            </a:rPr>
                            <a:t>0.85</a:t>
                          </a:r>
                          <a:endParaRPr lang="zh-CN" alt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100" kern="1200" dirty="0">
                              <a:solidFill>
                                <a:schemeClr val="tx1"/>
                              </a:solidFill>
                              <a:latin typeface="Times" panose="02020603050405020304" pitchFamily="18" charset="0"/>
                              <a:ea typeface="+mn-ea"/>
                              <a:cs typeface="Times" panose="02020603050405020304" pitchFamily="18" charset="0"/>
                            </a:rPr>
                            <a:t>-4.12/-2.24</a:t>
                          </a:r>
                          <a:endParaRPr lang="zh-CN" altLang="en-US" sz="1100" kern="1200" dirty="0">
                            <a:solidFill>
                              <a:schemeClr val="tx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endParaRPr lang="zh-CN" alt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769338220"/>
                      </a:ext>
                    </a:extLst>
                  </a:tr>
                </a:tbl>
              </a:graphicData>
            </a:graphic>
          </p:graphicFrame>
        </mc:Choice>
        <mc:Fallback xmlns="">
          <p:graphicFrame>
            <p:nvGraphicFramePr>
              <p:cNvPr id="7" name="表格 6">
                <a:extLst>
                  <a:ext uri="{FF2B5EF4-FFF2-40B4-BE49-F238E27FC236}">
                    <a16:creationId xmlns:a16="http://schemas.microsoft.com/office/drawing/2014/main" id="{FC8FF996-373D-4746-A394-6B2E8A481F34}"/>
                  </a:ext>
                </a:extLst>
              </p:cNvPr>
              <p:cNvGraphicFramePr>
                <a:graphicFrameLocks noGrp="1"/>
              </p:cNvGraphicFramePr>
              <p:nvPr>
                <p:extLst>
                  <p:ext uri="{D42A27DB-BD31-4B8C-83A1-F6EECF244321}">
                    <p14:modId xmlns:p14="http://schemas.microsoft.com/office/powerpoint/2010/main" val="1856328966"/>
                  </p:ext>
                </p:extLst>
              </p:nvPr>
            </p:nvGraphicFramePr>
            <p:xfrm>
              <a:off x="1272048" y="1353349"/>
              <a:ext cx="9521927" cy="2079347"/>
            </p:xfrm>
            <a:graphic>
              <a:graphicData uri="http://schemas.openxmlformats.org/drawingml/2006/table">
                <a:tbl>
                  <a:tblPr firstRow="1" bandRow="1">
                    <a:tableStyleId>{073A0DAA-6AF3-43AB-8588-CEC1D06C72B9}</a:tableStyleId>
                  </a:tblPr>
                  <a:tblGrid>
                    <a:gridCol w="825748">
                      <a:extLst>
                        <a:ext uri="{9D8B030D-6E8A-4147-A177-3AD203B41FA5}">
                          <a16:colId xmlns:a16="http://schemas.microsoft.com/office/drawing/2014/main" val="53442268"/>
                        </a:ext>
                      </a:extLst>
                    </a:gridCol>
                    <a:gridCol w="674721">
                      <a:extLst>
                        <a:ext uri="{9D8B030D-6E8A-4147-A177-3AD203B41FA5}">
                          <a16:colId xmlns:a16="http://schemas.microsoft.com/office/drawing/2014/main" val="3004915107"/>
                        </a:ext>
                      </a:extLst>
                    </a:gridCol>
                    <a:gridCol w="880714">
                      <a:extLst>
                        <a:ext uri="{9D8B030D-6E8A-4147-A177-3AD203B41FA5}">
                          <a16:colId xmlns:a16="http://schemas.microsoft.com/office/drawing/2014/main" val="1112993551"/>
                        </a:ext>
                      </a:extLst>
                    </a:gridCol>
                    <a:gridCol w="858968">
                      <a:extLst>
                        <a:ext uri="{9D8B030D-6E8A-4147-A177-3AD203B41FA5}">
                          <a16:colId xmlns:a16="http://schemas.microsoft.com/office/drawing/2014/main" val="1895805245"/>
                        </a:ext>
                      </a:extLst>
                    </a:gridCol>
                    <a:gridCol w="1068013">
                      <a:extLst>
                        <a:ext uri="{9D8B030D-6E8A-4147-A177-3AD203B41FA5}">
                          <a16:colId xmlns:a16="http://schemas.microsoft.com/office/drawing/2014/main" val="2540614531"/>
                        </a:ext>
                      </a:extLst>
                    </a:gridCol>
                    <a:gridCol w="939169">
                      <a:extLst>
                        <a:ext uri="{9D8B030D-6E8A-4147-A177-3AD203B41FA5}">
                          <a16:colId xmlns:a16="http://schemas.microsoft.com/office/drawing/2014/main" val="2325110420"/>
                        </a:ext>
                      </a:extLst>
                    </a:gridCol>
                    <a:gridCol w="1256127">
                      <a:extLst>
                        <a:ext uri="{9D8B030D-6E8A-4147-A177-3AD203B41FA5}">
                          <a16:colId xmlns:a16="http://schemas.microsoft.com/office/drawing/2014/main" val="2995477984"/>
                        </a:ext>
                      </a:extLst>
                    </a:gridCol>
                    <a:gridCol w="682943">
                      <a:extLst>
                        <a:ext uri="{9D8B030D-6E8A-4147-A177-3AD203B41FA5}">
                          <a16:colId xmlns:a16="http://schemas.microsoft.com/office/drawing/2014/main" val="1554725927"/>
                        </a:ext>
                      </a:extLst>
                    </a:gridCol>
                    <a:gridCol w="1134173">
                      <a:extLst>
                        <a:ext uri="{9D8B030D-6E8A-4147-A177-3AD203B41FA5}">
                          <a16:colId xmlns:a16="http://schemas.microsoft.com/office/drawing/2014/main" val="2115583298"/>
                        </a:ext>
                      </a:extLst>
                    </a:gridCol>
                    <a:gridCol w="1201351">
                      <a:extLst>
                        <a:ext uri="{9D8B030D-6E8A-4147-A177-3AD203B41FA5}">
                          <a16:colId xmlns:a16="http://schemas.microsoft.com/office/drawing/2014/main" val="3718979575"/>
                        </a:ext>
                      </a:extLst>
                    </a:gridCol>
                  </a:tblGrid>
                  <a:tr h="594360">
                    <a:tc>
                      <a:txBody>
                        <a:bodyPr/>
                        <a:lstStyle/>
                        <a:p>
                          <a:pPr algn="ctr"/>
                          <a:r>
                            <a:rPr lang="en-US" altLang="zh-CN" sz="1100" dirty="0">
                              <a:latin typeface="Times" panose="02020603050405020304" pitchFamily="18" charset="0"/>
                              <a:cs typeface="Times" panose="02020603050405020304" pitchFamily="18" charset="0"/>
                            </a:rPr>
                            <a:t>CEPC</a:t>
                          </a:r>
                          <a:endParaRPr lang="zh-CN" altLang="en-US" sz="1100" dirty="0">
                            <a:latin typeface="Times" panose="02020603050405020304" pitchFamily="18" charset="0"/>
                            <a:cs typeface="Times" panose="02020603050405020304" pitchFamily="18" charset="0"/>
                          </a:endParaRPr>
                        </a:p>
                      </a:txBody>
                      <a:tcPr anchor="ctr"/>
                    </a:tc>
                    <a:tc>
                      <a:txBody>
                        <a:bodyPr/>
                        <a:lstStyle/>
                        <a:p>
                          <a:endParaRPr lang="zh-CN"/>
                        </a:p>
                      </a:txBody>
                      <a:tcPr anchor="ctr">
                        <a:blipFill>
                          <a:blip r:embed="rId3"/>
                          <a:stretch>
                            <a:fillRect l="-124545" t="-2041" r="-1200909" b="-251020"/>
                          </a:stretch>
                        </a:blipFill>
                      </a:tcPr>
                    </a:tc>
                    <a:tc>
                      <a:txBody>
                        <a:bodyPr/>
                        <a:lstStyle/>
                        <a:p>
                          <a:endParaRPr lang="zh-CN"/>
                        </a:p>
                      </a:txBody>
                      <a:tcPr anchor="ctr">
                        <a:blipFill>
                          <a:blip r:embed="rId3"/>
                          <a:stretch>
                            <a:fillRect l="-170345" t="-2041" r="-811034" b="-251020"/>
                          </a:stretch>
                        </a:blipFill>
                      </a:tcPr>
                    </a:tc>
                    <a:tc>
                      <a:txBody>
                        <a:bodyPr/>
                        <a:lstStyle/>
                        <a:p>
                          <a:endParaRPr lang="zh-CN"/>
                        </a:p>
                      </a:txBody>
                      <a:tcPr anchor="ctr">
                        <a:blipFill>
                          <a:blip r:embed="rId3"/>
                          <a:stretch>
                            <a:fillRect l="-278014" t="-2041" r="-734043" b="-251020"/>
                          </a:stretch>
                        </a:blipFill>
                      </a:tcPr>
                    </a:tc>
                    <a:tc>
                      <a:txBody>
                        <a:bodyPr/>
                        <a:lstStyle/>
                        <a:p>
                          <a:endParaRPr lang="zh-CN"/>
                        </a:p>
                      </a:txBody>
                      <a:tcPr anchor="ctr">
                        <a:blipFill>
                          <a:blip r:embed="rId3"/>
                          <a:stretch>
                            <a:fillRect l="-304571" t="-2041" r="-491429" b="-251020"/>
                          </a:stretch>
                        </a:blipFill>
                      </a:tcPr>
                    </a:tc>
                    <a:tc>
                      <a:txBody>
                        <a:bodyPr/>
                        <a:lstStyle/>
                        <a:p>
                          <a:endParaRPr lang="zh-CN"/>
                        </a:p>
                      </a:txBody>
                      <a:tcPr anchor="ctr">
                        <a:blipFill>
                          <a:blip r:embed="rId3"/>
                          <a:stretch>
                            <a:fillRect l="-459740" t="-2041" r="-458442" b="-251020"/>
                          </a:stretch>
                        </a:blipFill>
                      </a:tcPr>
                    </a:tc>
                    <a:tc>
                      <a:txBody>
                        <a:bodyPr/>
                        <a:lstStyle/>
                        <a:p>
                          <a:endParaRPr lang="zh-CN"/>
                        </a:p>
                      </a:txBody>
                      <a:tcPr anchor="ctr">
                        <a:blipFill>
                          <a:blip r:embed="rId3"/>
                          <a:stretch>
                            <a:fillRect l="-416425" t="-2041" r="-241063" b="-251020"/>
                          </a:stretch>
                        </a:blipFill>
                      </a:tcPr>
                    </a:tc>
                    <a:tc>
                      <a:txBody>
                        <a:bodyPr/>
                        <a:lstStyle/>
                        <a:p>
                          <a:endParaRPr lang="zh-CN"/>
                        </a:p>
                      </a:txBody>
                      <a:tcPr anchor="ctr">
                        <a:blipFill>
                          <a:blip r:embed="rId3"/>
                          <a:stretch>
                            <a:fillRect l="-954464" t="-2041" r="-345536" b="-251020"/>
                          </a:stretch>
                        </a:blipFill>
                      </a:tcPr>
                    </a:tc>
                    <a:tc>
                      <a:txBody>
                        <a:bodyPr/>
                        <a:lstStyle/>
                        <a:p>
                          <a:endParaRPr lang="zh-CN"/>
                        </a:p>
                      </a:txBody>
                      <a:tcPr anchor="ctr">
                        <a:blipFill>
                          <a:blip r:embed="rId3"/>
                          <a:stretch>
                            <a:fillRect l="-634946" t="-2041" r="-108065" b="-25102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bg1"/>
                              </a:solidFill>
                              <a:latin typeface="Times" panose="02020603050405020304" pitchFamily="18" charset="0"/>
                              <a:cs typeface="Times" panose="02020603050405020304" pitchFamily="18" charset="0"/>
                            </a:rPr>
                            <a:t>BPM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bg1"/>
                              </a:solidFill>
                              <a:latin typeface="Times" panose="02020603050405020304" pitchFamily="18" charset="0"/>
                              <a:cs typeface="Times" panose="02020603050405020304" pitchFamily="18" charset="0"/>
                            </a:rPr>
                            <a:t> resolution</a:t>
                          </a:r>
                        </a:p>
                      </a:txBody>
                      <a:tcPr anchor="ctr"/>
                    </a:tc>
                    <a:extLst>
                      <a:ext uri="{0D108BD9-81ED-4DB2-BD59-A6C34878D82A}">
                        <a16:rowId xmlns:a16="http://schemas.microsoft.com/office/drawing/2014/main" val="3692877858"/>
                      </a:ext>
                    </a:extLst>
                  </a:tr>
                  <a:tr h="424823">
                    <a:tc>
                      <a:txBody>
                        <a:bodyPr/>
                        <a:lstStyle/>
                        <a:p>
                          <a:pPr algn="ctr"/>
                          <a:r>
                            <a:rPr lang="en-US" altLang="zh-CN" sz="1100" b="1" dirty="0">
                              <a:latin typeface="Times" panose="02020603050405020304" pitchFamily="18" charset="0"/>
                              <a:cs typeface="Times" panose="02020603050405020304" pitchFamily="18" charset="0"/>
                            </a:rPr>
                            <a:t>Higgs</a:t>
                          </a:r>
                          <a:endParaRPr lang="zh-CN" altLang="en-US" sz="1100" b="1"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1.3</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0.3/1</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14/0.036</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0.015/0.11</a:t>
                          </a:r>
                          <a:endParaRPr lang="zh-CN" altLang="en-US" sz="1100" dirty="0">
                            <a:latin typeface="Times" panose="02020603050405020304" pitchFamily="18" charset="0"/>
                            <a:cs typeface="Times" panose="02020603050405020304" pitchFamily="18" charset="0"/>
                          </a:endParaRPr>
                        </a:p>
                      </a:txBody>
                      <a:tcPr anchor="ctr"/>
                    </a:tc>
                    <a:tc>
                      <a:txBody>
                        <a:bodyPr/>
                        <a:lstStyle/>
                        <a:p>
                          <a:pPr marL="0" algn="ctr" defTabSz="914400" rtl="0" eaLnBrk="1" latinLnBrk="0" hangingPunct="1"/>
                          <a:r>
                            <a:rPr lang="en-US" altLang="zh-CN" sz="1100" kern="1200" dirty="0">
                              <a:solidFill>
                                <a:schemeClr val="dk1"/>
                              </a:solidFill>
                              <a:latin typeface="Times" panose="02020603050405020304" pitchFamily="18" charset="0"/>
                              <a:cs typeface="Times" panose="02020603050405020304" pitchFamily="18" charset="0"/>
                            </a:rPr>
                            <a:t>1.4/3.6</a:t>
                          </a:r>
                          <a:endParaRPr lang="zh-CN" altLang="en-US" sz="11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100" kern="1200" dirty="0">
                              <a:solidFill>
                                <a:schemeClr val="dk1"/>
                              </a:solidFill>
                              <a:latin typeface="Times" panose="02020603050405020304" pitchFamily="18" charset="0"/>
                              <a:cs typeface="Times" panose="02020603050405020304" pitchFamily="18" charset="0"/>
                            </a:rPr>
                            <a:t>-0.44/-2.49</a:t>
                          </a:r>
                          <a:endParaRPr lang="zh-CN" altLang="en-US" sz="1100" kern="1200" dirty="0">
                            <a:solidFill>
                              <a:schemeClr val="dk1"/>
                            </a:solidFill>
                            <a:latin typeface="Times" panose="02020603050405020304" pitchFamily="18" charset="0"/>
                            <a:ea typeface="+mn-ea"/>
                            <a:cs typeface="Times" panose="02020603050405020304" pitchFamily="18" charset="0"/>
                          </a:endParaRPr>
                        </a:p>
                      </a:txBody>
                      <a:tcPr anchor="ctr"/>
                    </a:tc>
                    <a:tc rowSpan="4">
                      <a:txBody>
                        <a:bodyPr/>
                        <a:lstStyle/>
                        <a:p>
                          <a:pPr marL="0" algn="ctr" defTabSz="914400" rtl="0" eaLnBrk="1" latinLnBrk="0" hangingPunct="1"/>
                          <a:r>
                            <a:rPr lang="en-US" altLang="zh-CN" sz="1100" b="1" kern="1200" dirty="0">
                              <a:solidFill>
                                <a:schemeClr val="dk1"/>
                              </a:solidFill>
                              <a:latin typeface="Times" panose="02020603050405020304" pitchFamily="18" charset="0"/>
                              <a:cs typeface="Times" panose="02020603050405020304" pitchFamily="18" charset="0"/>
                            </a:rPr>
                            <a:t>0.85</a:t>
                          </a:r>
                        </a:p>
                      </a:txBody>
                      <a:tcPr anchor="ctr"/>
                    </a:tc>
                    <a:tc>
                      <a:txBody>
                        <a:bodyPr/>
                        <a:lstStyle/>
                        <a:p>
                          <a:pPr marL="0" algn="ctr" defTabSz="914400" rtl="0" eaLnBrk="1" latinLnBrk="0" hangingPunct="1"/>
                          <a:r>
                            <a:rPr lang="en-US" altLang="zh-CN" sz="1100" kern="1200" dirty="0">
                              <a:solidFill>
                                <a:schemeClr val="tx1"/>
                              </a:solidFill>
                              <a:latin typeface="Times" panose="02020603050405020304" pitchFamily="18" charset="0"/>
                              <a:cs typeface="Times" panose="02020603050405020304" pitchFamily="18" charset="0"/>
                            </a:rPr>
                            <a:t>-0.38/-</a:t>
                          </a:r>
                          <a:r>
                            <a:rPr lang="en-US" altLang="zh-CN" sz="1100" b="0" kern="1200" dirty="0">
                              <a:solidFill>
                                <a:schemeClr val="tx1"/>
                              </a:solidFill>
                              <a:latin typeface="Times" panose="02020603050405020304" pitchFamily="18" charset="0"/>
                              <a:cs typeface="Times" panose="02020603050405020304" pitchFamily="18" charset="0"/>
                            </a:rPr>
                            <a:t>2.12</a:t>
                          </a:r>
                          <a:endParaRPr lang="zh-CN" altLang="en-US" sz="1100" b="0" kern="1200" dirty="0">
                            <a:solidFill>
                              <a:schemeClr val="tx1"/>
                            </a:solidFill>
                            <a:latin typeface="Times" panose="02020603050405020304" pitchFamily="18" charset="0"/>
                            <a:ea typeface="+mn-ea"/>
                            <a:cs typeface="Times" panose="02020603050405020304" pitchFamily="18" charset="0"/>
                          </a:endParaRPr>
                        </a:p>
                      </a:txBody>
                      <a:tcPr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0" kern="1200" dirty="0">
                              <a:solidFill>
                                <a:schemeClr val="tx1"/>
                              </a:solidFill>
                              <a:latin typeface="Times" panose="02020603050405020304" pitchFamily="18" charset="0"/>
                              <a:ea typeface="+mn-ea"/>
                              <a:cs typeface="Times" panose="02020603050405020304" pitchFamily="18" charset="0"/>
                            </a:rPr>
                            <a:t>0.3um</a:t>
                          </a:r>
                          <a:r>
                            <a:rPr lang="en-US" altLang="zh-CN" sz="1100" dirty="0">
                              <a:solidFill>
                                <a:schemeClr val="tx1"/>
                              </a:solidFill>
                              <a:latin typeface="Times" panose="02020603050405020304" pitchFamily="18" charset="0"/>
                              <a:cs typeface="Times" panose="02020603050405020304" pitchFamily="18" charset="0"/>
                            </a:rPr>
                            <a:t>@10Hz</a:t>
                          </a:r>
                          <a:endParaRPr lang="zh-CN" altLang="en-US" sz="1100" dirty="0">
                            <a:solidFill>
                              <a:schemeClr val="tx1"/>
                            </a:solidFill>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2315160454"/>
                      </a:ext>
                    </a:extLst>
                  </a:tr>
                  <a:tr h="353388">
                    <a:tc>
                      <a:txBody>
                        <a:bodyPr/>
                        <a:lstStyle/>
                        <a:p>
                          <a:pPr algn="ctr"/>
                          <a:r>
                            <a:rPr lang="en-US" altLang="zh-CN" sz="1100" b="1" dirty="0">
                              <a:latin typeface="Times" panose="02020603050405020304" pitchFamily="18" charset="0"/>
                              <a:cs typeface="Times" panose="02020603050405020304" pitchFamily="18" charset="0"/>
                            </a:rPr>
                            <a:t>Z</a:t>
                          </a:r>
                          <a:endParaRPr lang="zh-CN" altLang="en-US" sz="1100" b="1"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1.4</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0.13/0.9</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6/0.035</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0.004/0.127</a:t>
                          </a:r>
                          <a:endParaRPr lang="zh-CN" altLang="en-US" sz="1100" dirty="0">
                            <a:latin typeface="Times" panose="02020603050405020304" pitchFamily="18" charset="0"/>
                            <a:cs typeface="Times" panose="02020603050405020304" pitchFamily="18" charset="0"/>
                          </a:endParaRPr>
                        </a:p>
                      </a:txBody>
                      <a:tcPr anchor="ctr"/>
                    </a:tc>
                    <a:tc>
                      <a:txBody>
                        <a:bodyPr/>
                        <a:lstStyle/>
                        <a:p>
                          <a:pPr marL="0" algn="ctr" defTabSz="914400" rtl="0" eaLnBrk="1" latinLnBrk="0" hangingPunct="1"/>
                          <a:r>
                            <a:rPr lang="en-US" altLang="zh-CN" sz="1100" kern="1200" dirty="0">
                              <a:solidFill>
                                <a:schemeClr val="dk1"/>
                              </a:solidFill>
                              <a:latin typeface="Times" panose="02020603050405020304" pitchFamily="18" charset="0"/>
                              <a:cs typeface="Times" panose="02020603050405020304" pitchFamily="18" charset="0"/>
                            </a:rPr>
                            <a:t>0.6/3.5</a:t>
                          </a:r>
                          <a:endParaRPr lang="zh-CN" altLang="en-US" sz="11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100" kern="1200" dirty="0">
                              <a:solidFill>
                                <a:schemeClr val="dk1"/>
                              </a:solidFill>
                              <a:latin typeface="Times" panose="02020603050405020304" pitchFamily="18" charset="0"/>
                              <a:cs typeface="Times" panose="02020603050405020304" pitchFamily="18" charset="0"/>
                            </a:rPr>
                            <a:t>-0.12/-3.1</a:t>
                          </a:r>
                          <a:endParaRPr lang="zh-CN" altLang="en-US" sz="11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r>
                            <a:rPr lang="en-US" altLang="zh-CN" sz="1400" kern="1200" dirty="0">
                              <a:solidFill>
                                <a:schemeClr val="dk1"/>
                              </a:solidFill>
                            </a:rPr>
                            <a:t>0.85</a:t>
                          </a:r>
                          <a:endParaRPr lang="zh-CN" alt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100" kern="1200" dirty="0">
                              <a:solidFill>
                                <a:schemeClr val="tx1"/>
                              </a:solidFill>
                              <a:latin typeface="Times" panose="02020603050405020304" pitchFamily="18" charset="0"/>
                              <a:cs typeface="Times" panose="02020603050405020304" pitchFamily="18" charset="0"/>
                            </a:rPr>
                            <a:t>-0.10/-2.64</a:t>
                          </a:r>
                          <a:endParaRPr lang="zh-CN" altLang="en-US" sz="1100" kern="1200" dirty="0">
                            <a:solidFill>
                              <a:schemeClr val="tx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endParaRPr lang="zh-CN" alt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3105115334"/>
                      </a:ext>
                    </a:extLst>
                  </a:tr>
                  <a:tr h="353388">
                    <a:tc>
                      <a:txBody>
                        <a:bodyPr/>
                        <a:lstStyle/>
                        <a:p>
                          <a:pPr algn="ctr"/>
                          <a:r>
                            <a:rPr lang="en-US" altLang="zh-CN" sz="1100" b="1" dirty="0">
                              <a:latin typeface="Times" panose="02020603050405020304" pitchFamily="18" charset="0"/>
                              <a:cs typeface="Times" panose="02020603050405020304" pitchFamily="18" charset="0"/>
                            </a:rPr>
                            <a:t>W</a:t>
                          </a:r>
                          <a:endParaRPr lang="zh-CN" altLang="en-US" sz="1100" b="1"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1.35</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0.21/1</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13/0.042</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0.012/0.113</a:t>
                          </a:r>
                          <a:endParaRPr lang="zh-CN" altLang="en-US" sz="1100" dirty="0">
                            <a:latin typeface="Times" panose="02020603050405020304" pitchFamily="18" charset="0"/>
                            <a:cs typeface="Times" panose="02020603050405020304" pitchFamily="18" charset="0"/>
                          </a:endParaRPr>
                        </a:p>
                      </a:txBody>
                      <a:tcPr anchor="ctr"/>
                    </a:tc>
                    <a:tc>
                      <a:txBody>
                        <a:bodyPr/>
                        <a:lstStyle/>
                        <a:p>
                          <a:pPr marL="0" algn="ctr" defTabSz="914400" rtl="0" eaLnBrk="1" latinLnBrk="0" hangingPunct="1"/>
                          <a:r>
                            <a:rPr lang="en-US" altLang="zh-CN" sz="1100" kern="1200" dirty="0">
                              <a:solidFill>
                                <a:schemeClr val="dk1"/>
                              </a:solidFill>
                              <a:latin typeface="Times" panose="02020603050405020304" pitchFamily="18" charset="0"/>
                              <a:ea typeface="+mn-ea"/>
                              <a:cs typeface="Times" panose="02020603050405020304" pitchFamily="18" charset="0"/>
                            </a:rPr>
                            <a:t>1.3/4.2</a:t>
                          </a:r>
                          <a:endParaRPr lang="zh-CN" altLang="en-US" sz="11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100" kern="1200" dirty="0">
                              <a:solidFill>
                                <a:schemeClr val="dk1"/>
                              </a:solidFill>
                              <a:latin typeface="Times" panose="02020603050405020304" pitchFamily="18" charset="0"/>
                              <a:ea typeface="+mn-ea"/>
                              <a:cs typeface="Times" panose="02020603050405020304" pitchFamily="18" charset="0"/>
                            </a:rPr>
                            <a:t>-0.47/-2.98</a:t>
                          </a:r>
                          <a:endParaRPr lang="zh-CN" altLang="en-US" sz="11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r>
                            <a:rPr lang="en-US" altLang="zh-CN" sz="1400" kern="1200" dirty="0">
                              <a:solidFill>
                                <a:schemeClr val="dk1"/>
                              </a:solidFill>
                              <a:latin typeface="+mn-lt"/>
                              <a:ea typeface="+mn-ea"/>
                              <a:cs typeface="+mn-cs"/>
                            </a:rPr>
                            <a:t>0.85</a:t>
                          </a:r>
                          <a:endParaRPr lang="zh-CN" alt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100" kern="1200" dirty="0">
                              <a:solidFill>
                                <a:schemeClr val="tx1"/>
                              </a:solidFill>
                              <a:latin typeface="Times" panose="02020603050405020304" pitchFamily="18" charset="0"/>
                              <a:ea typeface="+mn-ea"/>
                              <a:cs typeface="Times" panose="02020603050405020304" pitchFamily="18" charset="0"/>
                            </a:rPr>
                            <a:t>-0.40/-2.54</a:t>
                          </a:r>
                          <a:endParaRPr lang="zh-CN" altLang="en-US" sz="1100" kern="1200" dirty="0">
                            <a:solidFill>
                              <a:schemeClr val="tx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endParaRPr lang="zh-CN" alt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2678591743"/>
                      </a:ext>
                    </a:extLst>
                  </a:tr>
                  <a:tr h="353388">
                    <a:tc>
                      <a:txBody>
                        <a:bodyPr/>
                        <a:lstStyle/>
                        <a:p>
                          <a:pPr algn="ctr"/>
                          <a:r>
                            <a:rPr lang="en-US" altLang="zh-CN" sz="1100" b="1" dirty="0" err="1">
                              <a:latin typeface="Times" panose="02020603050405020304" pitchFamily="18" charset="0"/>
                              <a:cs typeface="Times" panose="02020603050405020304" pitchFamily="18" charset="0"/>
                            </a:rPr>
                            <a:t>tt</a:t>
                          </a:r>
                          <a:endParaRPr lang="zh-CN" altLang="en-US" sz="1100" b="1"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2.0</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1.04/2.7</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39/0.113</a:t>
                          </a:r>
                          <a:endParaRPr lang="zh-CN" altLang="en-US" sz="1100" dirty="0">
                            <a:latin typeface="Times" panose="02020603050405020304" pitchFamily="18" charset="0"/>
                            <a:cs typeface="Times" panose="02020603050405020304" pitchFamily="18" charset="0"/>
                          </a:endParaRPr>
                        </a:p>
                      </a:txBody>
                      <a:tcPr anchor="ctr"/>
                    </a:tc>
                    <a:tc>
                      <a:txBody>
                        <a:bodyPr/>
                        <a:lstStyle/>
                        <a:p>
                          <a:pPr algn="ctr"/>
                          <a:r>
                            <a:rPr lang="en-US" altLang="zh-CN" sz="1100" dirty="0">
                              <a:latin typeface="Times" panose="02020603050405020304" pitchFamily="18" charset="0"/>
                              <a:cs typeface="Times" panose="02020603050405020304" pitchFamily="18" charset="0"/>
                            </a:rPr>
                            <a:t>0.071/0.1</a:t>
                          </a:r>
                          <a:endParaRPr lang="zh-CN" altLang="en-US" sz="1100" dirty="0">
                            <a:latin typeface="Times" panose="02020603050405020304" pitchFamily="18" charset="0"/>
                            <a:cs typeface="Times" panose="02020603050405020304" pitchFamily="18" charset="0"/>
                          </a:endParaRPr>
                        </a:p>
                      </a:txBody>
                      <a:tcPr anchor="ctr"/>
                    </a:tc>
                    <a:tc>
                      <a:txBody>
                        <a:bodyPr/>
                        <a:lstStyle/>
                        <a:p>
                          <a:pPr marL="0" algn="ctr" defTabSz="914400" rtl="0" eaLnBrk="1" latinLnBrk="0" hangingPunct="1"/>
                          <a:r>
                            <a:rPr lang="en-US" altLang="zh-CN" sz="1100" kern="1200" dirty="0">
                              <a:solidFill>
                                <a:schemeClr val="dk1"/>
                              </a:solidFill>
                              <a:latin typeface="Times" panose="02020603050405020304" pitchFamily="18" charset="0"/>
                              <a:ea typeface="+mn-ea"/>
                              <a:cs typeface="Times" panose="02020603050405020304" pitchFamily="18" charset="0"/>
                            </a:rPr>
                            <a:t>3.9/11.3</a:t>
                          </a:r>
                          <a:endParaRPr lang="zh-CN" altLang="en-US" sz="11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100" kern="1200" dirty="0">
                              <a:solidFill>
                                <a:schemeClr val="dk1"/>
                              </a:solidFill>
                              <a:latin typeface="Times" panose="02020603050405020304" pitchFamily="18" charset="0"/>
                              <a:ea typeface="+mn-ea"/>
                              <a:cs typeface="Times" panose="02020603050405020304" pitchFamily="18" charset="0"/>
                            </a:rPr>
                            <a:t>-4.85/-2.63</a:t>
                          </a:r>
                          <a:endParaRPr lang="zh-CN" altLang="en-US" sz="11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r>
                            <a:rPr lang="en-US" altLang="zh-CN" sz="1400" kern="1200" dirty="0">
                              <a:solidFill>
                                <a:schemeClr val="dk1"/>
                              </a:solidFill>
                              <a:latin typeface="+mn-lt"/>
                              <a:ea typeface="+mn-ea"/>
                              <a:cs typeface="+mn-cs"/>
                            </a:rPr>
                            <a:t>0.85</a:t>
                          </a:r>
                          <a:endParaRPr lang="zh-CN" alt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100" kern="1200" dirty="0">
                              <a:solidFill>
                                <a:schemeClr val="tx1"/>
                              </a:solidFill>
                              <a:latin typeface="Times" panose="02020603050405020304" pitchFamily="18" charset="0"/>
                              <a:ea typeface="+mn-ea"/>
                              <a:cs typeface="Times" panose="02020603050405020304" pitchFamily="18" charset="0"/>
                            </a:rPr>
                            <a:t>-4.12/-2.24</a:t>
                          </a:r>
                          <a:endParaRPr lang="zh-CN" altLang="en-US" sz="1100" kern="1200" dirty="0">
                            <a:solidFill>
                              <a:schemeClr val="tx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endParaRPr lang="zh-CN" alt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769338220"/>
                      </a:ext>
                    </a:extLst>
                  </a:tr>
                </a:tbl>
              </a:graphicData>
            </a:graphic>
          </p:graphicFrame>
        </mc:Fallback>
      </mc:AlternateContent>
      <p:cxnSp>
        <p:nvCxnSpPr>
          <p:cNvPr id="4" name="直线连接符 3">
            <a:extLst>
              <a:ext uri="{FF2B5EF4-FFF2-40B4-BE49-F238E27FC236}">
                <a16:creationId xmlns:a16="http://schemas.microsoft.com/office/drawing/2014/main" id="{3D1BF618-809B-7247-9FBC-E609E3835355}"/>
              </a:ext>
            </a:extLst>
          </p:cNvPr>
          <p:cNvCxnSpPr>
            <a:cxnSpLocks/>
          </p:cNvCxnSpPr>
          <p:nvPr/>
        </p:nvCxnSpPr>
        <p:spPr>
          <a:xfrm>
            <a:off x="7012257" y="4603408"/>
            <a:ext cx="2859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线连接符 14">
            <a:extLst>
              <a:ext uri="{FF2B5EF4-FFF2-40B4-BE49-F238E27FC236}">
                <a16:creationId xmlns:a16="http://schemas.microsoft.com/office/drawing/2014/main" id="{1AEFF08F-7837-754D-B414-CBED804EE51B}"/>
              </a:ext>
            </a:extLst>
          </p:cNvPr>
          <p:cNvCxnSpPr>
            <a:cxnSpLocks/>
          </p:cNvCxnSpPr>
          <p:nvPr/>
        </p:nvCxnSpPr>
        <p:spPr>
          <a:xfrm>
            <a:off x="7191793" y="4587704"/>
            <a:ext cx="0" cy="159318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19" name="表格 25">
                <a:extLst>
                  <a:ext uri="{FF2B5EF4-FFF2-40B4-BE49-F238E27FC236}">
                    <a16:creationId xmlns:a16="http://schemas.microsoft.com/office/drawing/2014/main" id="{F27F8A4A-BCF2-3D43-B020-9E89C3474DC3}"/>
                  </a:ext>
                </a:extLst>
              </p:cNvPr>
              <p:cNvGraphicFramePr>
                <a:graphicFrameLocks noGrp="1"/>
              </p:cNvGraphicFramePr>
              <p:nvPr>
                <p:extLst>
                  <p:ext uri="{D42A27DB-BD31-4B8C-83A1-F6EECF244321}">
                    <p14:modId xmlns:p14="http://schemas.microsoft.com/office/powerpoint/2010/main" val="2144215678"/>
                  </p:ext>
                </p:extLst>
              </p:nvPr>
            </p:nvGraphicFramePr>
            <p:xfrm>
              <a:off x="1152215" y="3659890"/>
              <a:ext cx="5439403" cy="2023777"/>
            </p:xfrm>
            <a:graphic>
              <a:graphicData uri="http://schemas.openxmlformats.org/drawingml/2006/table">
                <a:tbl>
                  <a:tblPr firstRow="1" bandRow="1">
                    <a:tableStyleId>{5940675A-B579-460E-94D1-54222C63F5DA}</a:tableStyleId>
                  </a:tblPr>
                  <a:tblGrid>
                    <a:gridCol w="595060">
                      <a:extLst>
                        <a:ext uri="{9D8B030D-6E8A-4147-A177-3AD203B41FA5}">
                          <a16:colId xmlns:a16="http://schemas.microsoft.com/office/drawing/2014/main" val="1734266706"/>
                        </a:ext>
                      </a:extLst>
                    </a:gridCol>
                    <a:gridCol w="340200">
                      <a:extLst>
                        <a:ext uri="{9D8B030D-6E8A-4147-A177-3AD203B41FA5}">
                          <a16:colId xmlns:a16="http://schemas.microsoft.com/office/drawing/2014/main" val="3668181973"/>
                        </a:ext>
                      </a:extLst>
                    </a:gridCol>
                    <a:gridCol w="467832">
                      <a:extLst>
                        <a:ext uri="{9D8B030D-6E8A-4147-A177-3AD203B41FA5}">
                          <a16:colId xmlns:a16="http://schemas.microsoft.com/office/drawing/2014/main" val="708250457"/>
                        </a:ext>
                      </a:extLst>
                    </a:gridCol>
                    <a:gridCol w="662316">
                      <a:extLst>
                        <a:ext uri="{9D8B030D-6E8A-4147-A177-3AD203B41FA5}">
                          <a16:colId xmlns:a16="http://schemas.microsoft.com/office/drawing/2014/main" val="1617657458"/>
                        </a:ext>
                      </a:extLst>
                    </a:gridCol>
                    <a:gridCol w="768581">
                      <a:extLst>
                        <a:ext uri="{9D8B030D-6E8A-4147-A177-3AD203B41FA5}">
                          <a16:colId xmlns:a16="http://schemas.microsoft.com/office/drawing/2014/main" val="1655524056"/>
                        </a:ext>
                      </a:extLst>
                    </a:gridCol>
                    <a:gridCol w="1240077">
                      <a:extLst>
                        <a:ext uri="{9D8B030D-6E8A-4147-A177-3AD203B41FA5}">
                          <a16:colId xmlns:a16="http://schemas.microsoft.com/office/drawing/2014/main" val="3890018939"/>
                        </a:ext>
                      </a:extLst>
                    </a:gridCol>
                    <a:gridCol w="1365337">
                      <a:extLst>
                        <a:ext uri="{9D8B030D-6E8A-4147-A177-3AD203B41FA5}">
                          <a16:colId xmlns:a16="http://schemas.microsoft.com/office/drawing/2014/main" val="3627182263"/>
                        </a:ext>
                      </a:extLst>
                    </a:gridCol>
                  </a:tblGrid>
                  <a:tr h="320326">
                    <a:tc gridSpan="2">
                      <a:txBody>
                        <a:bodyPr/>
                        <a:lstStyle/>
                        <a:p>
                          <a:pPr algn="ctr"/>
                          <a:r>
                            <a:rPr lang="en-US" altLang="zh-CN" sz="1200" b="1" dirty="0">
                              <a:latin typeface="Times" panose="02020603050405020304" pitchFamily="18" charset="0"/>
                              <a:cs typeface="Times" panose="02020603050405020304" pitchFamily="18" charset="0"/>
                            </a:rPr>
                            <a:t>f[Hz]</a:t>
                          </a:r>
                          <a:endParaRPr lang="zh-CN" altLang="en-US" sz="1200" b="1" dirty="0">
                            <a:latin typeface="Times" panose="02020603050405020304" pitchFamily="18" charset="0"/>
                            <a:cs typeface="Times" panose="02020603050405020304" pitchFamily="18" charset="0"/>
                          </a:endParaRPr>
                        </a:p>
                      </a:txBody>
                      <a:tcPr anchor="ctr"/>
                    </a:tc>
                    <a:tc hMerge="1">
                      <a:txBody>
                        <a:bodyPr/>
                        <a:lstStyle/>
                        <a:p>
                          <a:endParaRPr lang="zh-CN" altLang="en-US" dirty="0"/>
                        </a:p>
                      </a:txBody>
                      <a:tcPr/>
                    </a:tc>
                    <a:tc>
                      <a:txBody>
                        <a:bodyPr/>
                        <a:lstStyle/>
                        <a:p>
                          <a:pPr algn="ctr"/>
                          <a:r>
                            <a:rPr lang="en-US" altLang="zh-CN" sz="1200" dirty="0">
                              <a:latin typeface="Times" panose="02020603050405020304" pitchFamily="18" charset="0"/>
                              <a:cs typeface="Times" panose="02020603050405020304" pitchFamily="18" charset="0"/>
                            </a:rPr>
                            <a:t>GM</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Correct</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Measure</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dirty="0">
                              <a:solidFill>
                                <a:schemeClr val="accent1">
                                  <a:lumMod val="75000"/>
                                </a:schemeClr>
                              </a:solidFill>
                              <a:latin typeface="Times" panose="02020603050405020304" pitchFamily="18" charset="0"/>
                              <a:cs typeface="Times" panose="02020603050405020304" pitchFamily="18" charset="0"/>
                            </a:rPr>
                            <a:t>BPM resolution</a:t>
                          </a: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200" i="1" baseline="0" dirty="0" smtClean="0">
                                      <a:solidFill>
                                        <a:schemeClr val="accent1">
                                          <a:lumMod val="75000"/>
                                        </a:schemeClr>
                                      </a:solidFill>
                                      <a:latin typeface="Cambria Math" panose="02040503050406030204" pitchFamily="18" charset="0"/>
                                    </a:rPr>
                                  </m:ctrlPr>
                                </m:sSubPr>
                                <m:e>
                                  <m:r>
                                    <a:rPr lang="en-US" altLang="zh-CN" sz="1200" b="1" i="0" baseline="0" dirty="0" smtClean="0">
                                      <a:solidFill>
                                        <a:schemeClr val="accent1">
                                          <a:lumMod val="75000"/>
                                        </a:schemeClr>
                                      </a:solidFill>
                                      <a:latin typeface="Cambria Math" panose="02040503050406030204" pitchFamily="18" charset="0"/>
                                    </a:rPr>
                                    <m:t>𝐨𝐟𝐟𝐬𝐞𝐭</m:t>
                                  </m:r>
                                </m:e>
                                <m:sub>
                                  <m:r>
                                    <a:rPr lang="en-US" altLang="zh-CN" sz="1200" b="1" baseline="0" dirty="0" smtClean="0">
                                      <a:solidFill>
                                        <a:schemeClr val="accent1">
                                          <a:lumMod val="75000"/>
                                        </a:schemeClr>
                                      </a:solidFill>
                                      <a:latin typeface="Cambria Math" panose="02040503050406030204" pitchFamily="18" charset="0"/>
                                    </a:rPr>
                                    <m:t>𝑩𝑷𝑴</m:t>
                                  </m:r>
                                </m:sub>
                              </m:sSub>
                            </m:oMath>
                          </a14:m>
                          <a:r>
                            <a:rPr lang="en-US" altLang="zh-CN" sz="1200" b="0" dirty="0">
                              <a:solidFill>
                                <a:schemeClr val="accent1">
                                  <a:lumMod val="75000"/>
                                </a:schemeClr>
                              </a:solidFill>
                              <a:latin typeface="Times" panose="02020603050405020304" pitchFamily="18" charset="0"/>
                              <a:cs typeface="Times" panose="02020603050405020304" pitchFamily="18" charset="0"/>
                            </a:rPr>
                            <a:t>[um]</a:t>
                          </a:r>
                        </a:p>
                      </a:txBody>
                      <a:tcPr marL="90000" anchor="ctr"/>
                    </a:tc>
                    <a:extLst>
                      <a:ext uri="{0D108BD9-81ED-4DB2-BD59-A6C34878D82A}">
                        <a16:rowId xmlns:a16="http://schemas.microsoft.com/office/drawing/2014/main" val="2878841905"/>
                      </a:ext>
                    </a:extLst>
                  </a:tr>
                  <a:tr h="331851">
                    <a:tc rowSpan="2">
                      <a:txBody>
                        <a:bodyPr/>
                        <a:lstStyle/>
                        <a:p>
                          <a:pPr algn="ctr"/>
                          <a:r>
                            <a:rPr lang="en-US" altLang="zh-CN" sz="1200" b="1" dirty="0">
                              <a:latin typeface="Times" panose="02020603050405020304" pitchFamily="18" charset="0"/>
                              <a:cs typeface="Times" panose="02020603050405020304" pitchFamily="18" charset="0"/>
                            </a:rPr>
                            <a:t>HEPS</a:t>
                          </a:r>
                        </a:p>
                        <a:p>
                          <a:pPr algn="ctr"/>
                          <a:r>
                            <a:rPr lang="en-US" altLang="zh-CN" sz="1200" dirty="0">
                              <a:latin typeface="Times" panose="02020603050405020304" pitchFamily="18" charset="0"/>
                              <a:cs typeface="Times" panose="02020603050405020304" pitchFamily="18" charset="0"/>
                            </a:rPr>
                            <a:t>(good)</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H</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&lt;1</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10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100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b="1" dirty="0">
                              <a:latin typeface="Times" panose="02020603050405020304" pitchFamily="18" charset="0"/>
                              <a:cs typeface="Times" panose="02020603050405020304" pitchFamily="18" charset="0"/>
                            </a:rPr>
                            <a:t>0.95um</a:t>
                          </a:r>
                          <a:r>
                            <a:rPr lang="en-US" altLang="zh-CN" sz="1200" dirty="0">
                              <a:latin typeface="Times" panose="02020603050405020304" pitchFamily="18" charset="0"/>
                              <a:cs typeface="Times" panose="02020603050405020304" pitchFamily="18" charset="0"/>
                            </a:rPr>
                            <a:t>@100Hz</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b="1" dirty="0">
                              <a:latin typeface="Times" panose="02020603050405020304" pitchFamily="18" charset="0"/>
                              <a:cs typeface="Times" panose="02020603050405020304" pitchFamily="18" charset="0"/>
                            </a:rPr>
                            <a:t>0.38</a:t>
                          </a:r>
                          <a14:m>
                            <m:oMath xmlns:m="http://schemas.openxmlformats.org/officeDocument/2006/math">
                              <m:r>
                                <a:rPr lang="en-US" altLang="zh-CN" sz="1200" b="1" i="1" smtClean="0">
                                  <a:latin typeface="Cambria Math" panose="02040503050406030204" pitchFamily="18" charset="0"/>
                                  <a:ea typeface="Cambria Math" panose="02040503050406030204" pitchFamily="18" charset="0"/>
                                </a:rPr>
                                <m:t>→</m:t>
                              </m:r>
                              <m:r>
                                <a:rPr lang="en-US" altLang="zh-CN" sz="1200" b="1" i="1" smtClean="0">
                                  <a:latin typeface="Cambria Math" panose="02040503050406030204" pitchFamily="18" charset="0"/>
                                  <a:ea typeface="Cambria Math" panose="02040503050406030204" pitchFamily="18" charset="0"/>
                                </a:rPr>
                                <m:t>𝟎</m:t>
                              </m:r>
                              <m:r>
                                <a:rPr lang="en-US" altLang="zh-CN" sz="1200" b="1" i="1" smtClean="0">
                                  <a:latin typeface="Cambria Math" panose="02040503050406030204" pitchFamily="18" charset="0"/>
                                  <a:ea typeface="Cambria Math" panose="02040503050406030204" pitchFamily="18" charset="0"/>
                                </a:rPr>
                                <m:t>.</m:t>
                              </m:r>
                              <m:r>
                                <a:rPr lang="en-US" altLang="zh-CN" sz="1200" b="1" i="1" smtClean="0">
                                  <a:latin typeface="Cambria Math" panose="02040503050406030204" pitchFamily="18" charset="0"/>
                                  <a:ea typeface="Cambria Math" panose="02040503050406030204" pitchFamily="18" charset="0"/>
                                </a:rPr>
                                <m:t>𝟒</m:t>
                              </m:r>
                              <m:r>
                                <a:rPr lang="en-US" altLang="zh-CN" sz="1200" b="1" i="1" smtClean="0">
                                  <a:latin typeface="Cambria Math" panose="02040503050406030204" pitchFamily="18" charset="0"/>
                                  <a:ea typeface="Cambria Math" panose="02040503050406030204" pitchFamily="18" charset="0"/>
                                </a:rPr>
                                <m:t>𝒕𝒊𝒎𝒆𝒔</m:t>
                              </m:r>
                            </m:oMath>
                          </a14:m>
                          <a:endParaRPr lang="zh-CN" altLang="en-US" sz="1200" b="1" dirty="0">
                            <a:latin typeface="Times" panose="02020603050405020304" pitchFamily="18" charset="0"/>
                            <a:cs typeface="Times" panose="02020603050405020304" pitchFamily="18" charset="0"/>
                          </a:endParaRPr>
                        </a:p>
                      </a:txBody>
                      <a:tcPr marL="90000" anchor="ctr"/>
                    </a:tc>
                    <a:extLst>
                      <a:ext uri="{0D108BD9-81ED-4DB2-BD59-A6C34878D82A}">
                        <a16:rowId xmlns:a16="http://schemas.microsoft.com/office/drawing/2014/main" val="2063016461"/>
                      </a:ext>
                    </a:extLst>
                  </a:tr>
                  <a:tr h="262106">
                    <a:tc vMerge="1">
                      <a:txBody>
                        <a:bodyPr/>
                        <a:lstStyle/>
                        <a:p>
                          <a:pPr algn="ctr"/>
                          <a:endParaRPr lang="zh-CN" altLang="en-US" sz="1200" dirty="0"/>
                        </a:p>
                      </a:txBody>
                      <a:tcPr marL="90000" anchor="ctr"/>
                    </a:tc>
                    <a:tc>
                      <a:txBody>
                        <a:bodyPr/>
                        <a:lstStyle/>
                        <a:p>
                          <a:pPr algn="ctr"/>
                          <a:r>
                            <a:rPr lang="en-US" altLang="zh-CN" sz="1200" dirty="0">
                              <a:latin typeface="Times" panose="02020603050405020304" pitchFamily="18" charset="0"/>
                              <a:cs typeface="Times" panose="02020603050405020304" pitchFamily="18" charset="0"/>
                            </a:rPr>
                            <a:t>V</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5</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50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500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latin typeface="Times" panose="02020603050405020304" pitchFamily="18" charset="0"/>
                              <a:cs typeface="Times" panose="02020603050405020304" pitchFamily="18" charset="0"/>
                            </a:rPr>
                            <a:t>2.1um</a:t>
                          </a:r>
                          <a:r>
                            <a:rPr lang="en-US" altLang="zh-CN" sz="1200" kern="1200" dirty="0">
                              <a:solidFill>
                                <a:schemeClr val="tx1"/>
                              </a:solidFill>
                              <a:latin typeface="Times" panose="02020603050405020304" pitchFamily="18" charset="0"/>
                              <a:cs typeface="Times" panose="02020603050405020304" pitchFamily="18" charset="0"/>
                            </a:rPr>
                            <a:t>@500Hz</a:t>
                          </a:r>
                          <a:endParaRPr lang="zh-CN" altLang="en-US" sz="12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latin typeface="Times" panose="02020603050405020304" pitchFamily="18" charset="0"/>
                              <a:ea typeface="+mn-ea"/>
                              <a:cs typeface="Times" panose="02020603050405020304" pitchFamily="18" charset="0"/>
                            </a:rPr>
                            <a:t>2.12</a:t>
                          </a:r>
                          <a14:m>
                            <m:oMath xmlns:m="http://schemas.openxmlformats.org/officeDocument/2006/math">
                              <m:r>
                                <a:rPr lang="en-US" altLang="zh-CN" sz="1200" b="1" i="1" smtClean="0">
                                  <a:latin typeface="Cambria Math" panose="02040503050406030204" pitchFamily="18" charset="0"/>
                                  <a:ea typeface="Cambria Math" panose="02040503050406030204" pitchFamily="18" charset="0"/>
                                </a:rPr>
                                <m:t>→</m:t>
                              </m:r>
                              <m:r>
                                <a:rPr lang="en-US" altLang="zh-CN" sz="1200" b="1" i="1" smtClean="0">
                                  <a:latin typeface="Cambria Math" panose="02040503050406030204" pitchFamily="18" charset="0"/>
                                  <a:ea typeface="Cambria Math" panose="02040503050406030204" pitchFamily="18" charset="0"/>
                                </a:rPr>
                                <m:t>𝟏</m:t>
                              </m:r>
                              <m:r>
                                <a:rPr lang="en-US" altLang="zh-CN" sz="1200" b="1" i="1" smtClean="0">
                                  <a:latin typeface="Cambria Math" panose="02040503050406030204" pitchFamily="18" charset="0"/>
                                  <a:ea typeface="Cambria Math" panose="02040503050406030204" pitchFamily="18" charset="0"/>
                                </a:rPr>
                                <m:t>𝒕𝒊𝒎𝒆𝒔</m:t>
                              </m:r>
                            </m:oMath>
                          </a14:m>
                          <a:endParaRPr lang="zh-CN" altLang="en-US" sz="1200" b="1" kern="1200" dirty="0">
                            <a:solidFill>
                              <a:schemeClr val="tx1"/>
                            </a:solidFill>
                            <a:latin typeface="Times" panose="02020603050405020304" pitchFamily="18" charset="0"/>
                            <a:ea typeface="+mn-ea"/>
                            <a:cs typeface="Times" panose="02020603050405020304" pitchFamily="18" charset="0"/>
                          </a:endParaRPr>
                        </a:p>
                      </a:txBody>
                      <a:tcPr marL="90000" anchor="ctr"/>
                    </a:tc>
                    <a:extLst>
                      <a:ext uri="{0D108BD9-81ED-4DB2-BD59-A6C34878D82A}">
                        <a16:rowId xmlns:a16="http://schemas.microsoft.com/office/drawing/2014/main" val="1722067727"/>
                      </a:ext>
                    </a:extLst>
                  </a:tr>
                  <a:tr h="262106">
                    <a:tc rowSpan="2">
                      <a:txBody>
                        <a:bodyPr/>
                        <a:lstStyle/>
                        <a:p>
                          <a:pPr algn="ctr"/>
                          <a:r>
                            <a:rPr lang="en-US" altLang="zh-CN" sz="1200" b="1" dirty="0">
                              <a:latin typeface="Times" panose="02020603050405020304" pitchFamily="18" charset="0"/>
                              <a:cs typeface="Times" panose="02020603050405020304" pitchFamily="18" charset="0"/>
                            </a:rPr>
                            <a:t>BEPC</a:t>
                          </a:r>
                        </a:p>
                        <a:p>
                          <a:pPr algn="ctr"/>
                          <a:r>
                            <a:rPr lang="en-US" altLang="zh-CN" sz="1200" b="0" dirty="0">
                              <a:latin typeface="Times" panose="02020603050405020304" pitchFamily="18" charset="0"/>
                              <a:cs typeface="Times" panose="02020603050405020304" pitchFamily="18" charset="0"/>
                            </a:rPr>
                            <a:t>(</a:t>
                          </a:r>
                          <a:r>
                            <a:rPr lang="en-US" altLang="zh-CN" sz="1200" b="0" kern="1200" dirty="0">
                              <a:solidFill>
                                <a:schemeClr val="tx1"/>
                              </a:solidFill>
                              <a:latin typeface="Times" panose="02020603050405020304" pitchFamily="18" charset="0"/>
                              <a:ea typeface="+mn-ea"/>
                              <a:cs typeface="Times" panose="02020603050405020304" pitchFamily="18" charset="0"/>
                            </a:rPr>
                            <a:t>bad)</a:t>
                          </a:r>
                          <a:endParaRPr lang="zh-CN" altLang="en-US" sz="1200" b="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H</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0.02</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0.2</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2</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dirty="0">
                              <a:latin typeface="Times" panose="02020603050405020304" pitchFamily="18" charset="0"/>
                              <a:cs typeface="Times" panose="02020603050405020304" pitchFamily="18" charset="0"/>
                            </a:rPr>
                            <a:t>0.13um</a:t>
                          </a:r>
                          <a:r>
                            <a:rPr lang="en-US" altLang="zh-CN" sz="1200" dirty="0">
                              <a:latin typeface="Times" panose="02020603050405020304" pitchFamily="18" charset="0"/>
                              <a:cs typeface="Times" panose="02020603050405020304" pitchFamily="18" charset="0"/>
                            </a:rPr>
                            <a:t>@2Hz</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b="0" dirty="0">
                              <a:latin typeface="Times" panose="02020603050405020304" pitchFamily="18" charset="0"/>
                              <a:cs typeface="Times" panose="02020603050405020304" pitchFamily="18" charset="0"/>
                            </a:rPr>
                            <a:t>0.38</a:t>
                          </a:r>
                          <a14:m>
                            <m:oMath xmlns:m="http://schemas.openxmlformats.org/officeDocument/2006/math">
                              <m:r>
                                <a:rPr lang="en-US" altLang="zh-CN" sz="1200" b="1" i="1" smtClean="0">
                                  <a:latin typeface="Cambria Math" panose="02040503050406030204" pitchFamily="18" charset="0"/>
                                  <a:ea typeface="Cambria Math" panose="02040503050406030204" pitchFamily="18" charset="0"/>
                                </a:rPr>
                                <m:t>→</m:t>
                              </m:r>
                              <m:r>
                                <a:rPr lang="en-US" altLang="zh-CN" sz="1200" b="1" i="1" smtClean="0">
                                  <a:latin typeface="Cambria Math" panose="02040503050406030204" pitchFamily="18" charset="0"/>
                                  <a:ea typeface="Cambria Math" panose="02040503050406030204" pitchFamily="18" charset="0"/>
                                </a:rPr>
                                <m:t>𝟑</m:t>
                              </m:r>
                              <m:r>
                                <a:rPr lang="en-US" altLang="zh-CN" sz="1200" b="1" i="1" smtClean="0">
                                  <a:latin typeface="Cambria Math" panose="02040503050406030204" pitchFamily="18" charset="0"/>
                                  <a:ea typeface="Cambria Math" panose="02040503050406030204" pitchFamily="18" charset="0"/>
                                </a:rPr>
                                <m:t>𝒕𝒊𝒎𝒆𝒔</m:t>
                              </m:r>
                            </m:oMath>
                          </a14:m>
                          <a:endParaRPr lang="zh-CN" altLang="en-US" sz="1200" b="0" dirty="0">
                            <a:latin typeface="Times" panose="02020603050405020304" pitchFamily="18" charset="0"/>
                            <a:cs typeface="Times" panose="02020603050405020304" pitchFamily="18" charset="0"/>
                          </a:endParaRPr>
                        </a:p>
                      </a:txBody>
                      <a:tcPr marL="90000" anchor="ctr"/>
                    </a:tc>
                    <a:extLst>
                      <a:ext uri="{0D108BD9-81ED-4DB2-BD59-A6C34878D82A}">
                        <a16:rowId xmlns:a16="http://schemas.microsoft.com/office/drawing/2014/main" val="4284117307"/>
                      </a:ext>
                    </a:extLst>
                  </a:tr>
                  <a:tr h="262106">
                    <a:tc vMerge="1">
                      <a:txBody>
                        <a:bodyPr/>
                        <a:lstStyle/>
                        <a:p>
                          <a:pPr algn="ctr"/>
                          <a:endParaRPr lang="zh-CN" altLang="en-US" sz="1200" dirty="0"/>
                        </a:p>
                      </a:txBody>
                      <a:tcPr marL="90000" anchor="ctr"/>
                    </a:tc>
                    <a:tc>
                      <a:txBody>
                        <a:bodyPr/>
                        <a:lstStyle/>
                        <a:p>
                          <a:pPr algn="ctr"/>
                          <a:r>
                            <a:rPr lang="en-US" altLang="zh-CN" sz="1200" dirty="0">
                              <a:latin typeface="Times" panose="02020603050405020304" pitchFamily="18" charset="0"/>
                              <a:cs typeface="Times" panose="02020603050405020304" pitchFamily="18" charset="0"/>
                            </a:rPr>
                            <a:t>V</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50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500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5000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latin typeface="Times" panose="02020603050405020304" pitchFamily="18" charset="0"/>
                              <a:ea typeface="+mn-ea"/>
                              <a:cs typeface="Times" panose="02020603050405020304" pitchFamily="18" charset="0"/>
                            </a:rPr>
                            <a:t>6.7um</a:t>
                          </a:r>
                          <a:r>
                            <a:rPr lang="en-US" altLang="zh-CN" sz="1200" kern="1200" dirty="0">
                              <a:solidFill>
                                <a:schemeClr val="tx1"/>
                              </a:solidFill>
                              <a:latin typeface="Times" panose="02020603050405020304" pitchFamily="18" charset="0"/>
                              <a:ea typeface="+mn-ea"/>
                              <a:cs typeface="Times" panose="02020603050405020304" pitchFamily="18" charset="0"/>
                            </a:rPr>
                            <a:t>@5kHz</a:t>
                          </a:r>
                          <a:endParaRPr lang="zh-CN" altLang="en-US" sz="12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algn="ctr"/>
                          <a:r>
                            <a:rPr lang="en-US" altLang="zh-CN" sz="1200" b="0" dirty="0">
                              <a:latin typeface="Times" panose="02020603050405020304" pitchFamily="18" charset="0"/>
                              <a:cs typeface="Times" panose="02020603050405020304" pitchFamily="18" charset="0"/>
                            </a:rPr>
                            <a:t>2.12</a:t>
                          </a:r>
                          <a14:m>
                            <m:oMath xmlns:m="http://schemas.openxmlformats.org/officeDocument/2006/math">
                              <m:r>
                                <a:rPr lang="en-US" altLang="zh-CN" sz="1200" b="1" i="1" smtClean="0">
                                  <a:latin typeface="Cambria Math" panose="02040503050406030204" pitchFamily="18" charset="0"/>
                                  <a:ea typeface="Cambria Math" panose="02040503050406030204" pitchFamily="18" charset="0"/>
                                </a:rPr>
                                <m:t>→</m:t>
                              </m:r>
                              <m:r>
                                <a:rPr lang="en-US" altLang="zh-CN" sz="1200" b="1" i="1" smtClean="0">
                                  <a:latin typeface="Cambria Math" panose="02040503050406030204" pitchFamily="18" charset="0"/>
                                  <a:ea typeface="Cambria Math" panose="02040503050406030204" pitchFamily="18" charset="0"/>
                                </a:rPr>
                                <m:t>𝟎</m:t>
                              </m:r>
                              <m:r>
                                <a:rPr lang="en-US" altLang="zh-CN" sz="1200" b="1" i="1" smtClean="0">
                                  <a:latin typeface="Cambria Math" panose="02040503050406030204" pitchFamily="18" charset="0"/>
                                  <a:ea typeface="Cambria Math" panose="02040503050406030204" pitchFamily="18" charset="0"/>
                                </a:rPr>
                                <m:t>.</m:t>
                              </m:r>
                              <m:r>
                                <a:rPr lang="en-US" altLang="zh-CN" sz="1200" b="1" i="1" smtClean="0">
                                  <a:latin typeface="Cambria Math" panose="02040503050406030204" pitchFamily="18" charset="0"/>
                                  <a:ea typeface="Cambria Math" panose="02040503050406030204" pitchFamily="18" charset="0"/>
                                </a:rPr>
                                <m:t>𝟑</m:t>
                              </m:r>
                              <m:r>
                                <a:rPr lang="en-US" altLang="zh-CN" sz="1200" b="1" i="1" smtClean="0">
                                  <a:latin typeface="Cambria Math" panose="02040503050406030204" pitchFamily="18" charset="0"/>
                                  <a:ea typeface="Cambria Math" panose="02040503050406030204" pitchFamily="18" charset="0"/>
                                </a:rPr>
                                <m:t>𝒕𝒊𝒎𝒆𝒔</m:t>
                              </m:r>
                            </m:oMath>
                          </a14:m>
                          <a:endParaRPr lang="zh-CN" altLang="en-US" sz="1200" b="0" dirty="0">
                            <a:latin typeface="Times" panose="02020603050405020304" pitchFamily="18" charset="0"/>
                            <a:cs typeface="Times" panose="02020603050405020304" pitchFamily="18" charset="0"/>
                          </a:endParaRPr>
                        </a:p>
                      </a:txBody>
                      <a:tcPr marL="90000" anchor="ctr"/>
                    </a:tc>
                    <a:extLst>
                      <a:ext uri="{0D108BD9-81ED-4DB2-BD59-A6C34878D82A}">
                        <a16:rowId xmlns:a16="http://schemas.microsoft.com/office/drawing/2014/main" val="3961093914"/>
                      </a:ext>
                    </a:extLst>
                  </a:tr>
                  <a:tr h="262106">
                    <a:tc rowSpan="2">
                      <a:txBody>
                        <a:bodyPr/>
                        <a:lstStyle/>
                        <a:p>
                          <a:pPr algn="ctr"/>
                          <a:r>
                            <a:rPr lang="en-US" altLang="zh-CN" sz="1200" b="1" dirty="0">
                              <a:latin typeface="Times" panose="02020603050405020304" pitchFamily="18" charset="0"/>
                              <a:cs typeface="Times" panose="02020603050405020304" pitchFamily="18" charset="0"/>
                            </a:rPr>
                            <a:t>KEK</a:t>
                          </a:r>
                        </a:p>
                        <a:p>
                          <a:pPr algn="ctr"/>
                          <a:r>
                            <a:rPr lang="en-US" altLang="zh-CN" sz="1200" dirty="0">
                              <a:latin typeface="Times" panose="02020603050405020304" pitchFamily="18" charset="0"/>
                              <a:cs typeface="Times" panose="02020603050405020304" pitchFamily="18" charset="0"/>
                            </a:rPr>
                            <a:t>(bad)</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H</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0.1</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1</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10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latin typeface="Times" panose="02020603050405020304" pitchFamily="18" charset="0"/>
                              <a:ea typeface="+mn-ea"/>
                              <a:cs typeface="Times" panose="02020603050405020304" pitchFamily="18" charset="0"/>
                            </a:rPr>
                            <a:t>0.3um</a:t>
                          </a:r>
                          <a:r>
                            <a:rPr lang="en-US" altLang="zh-CN" sz="1200" dirty="0">
                              <a:solidFill>
                                <a:schemeClr val="tx1"/>
                              </a:solidFill>
                              <a:latin typeface="Times" panose="02020603050405020304" pitchFamily="18" charset="0"/>
                              <a:cs typeface="Times" panose="02020603050405020304" pitchFamily="18" charset="0"/>
                            </a:rPr>
                            <a:t>@10Hz</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b="0" dirty="0">
                              <a:latin typeface="Times" panose="02020603050405020304" pitchFamily="18" charset="0"/>
                              <a:cs typeface="Times" panose="02020603050405020304" pitchFamily="18" charset="0"/>
                            </a:rPr>
                            <a:t>0.38</a:t>
                          </a:r>
                          <a14:m>
                            <m:oMath xmlns:m="http://schemas.openxmlformats.org/officeDocument/2006/math">
                              <m:r>
                                <a:rPr lang="en-US" altLang="zh-CN" sz="1200" b="1" i="1" smtClean="0">
                                  <a:latin typeface="Cambria Math" panose="02040503050406030204" pitchFamily="18" charset="0"/>
                                  <a:ea typeface="Cambria Math" panose="02040503050406030204" pitchFamily="18" charset="0"/>
                                </a:rPr>
                                <m:t>→</m:t>
                              </m:r>
                              <m:r>
                                <a:rPr lang="en-US" altLang="zh-CN" sz="1200" b="1" i="1" smtClean="0">
                                  <a:latin typeface="Cambria Math" panose="02040503050406030204" pitchFamily="18" charset="0"/>
                                  <a:ea typeface="Cambria Math" panose="02040503050406030204" pitchFamily="18" charset="0"/>
                                </a:rPr>
                                <m:t>𝟏</m:t>
                              </m:r>
                              <m:r>
                                <a:rPr lang="en-US" altLang="zh-CN" sz="1200" b="1" i="1" smtClean="0">
                                  <a:latin typeface="Cambria Math" panose="02040503050406030204" pitchFamily="18" charset="0"/>
                                  <a:ea typeface="Cambria Math" panose="02040503050406030204" pitchFamily="18" charset="0"/>
                                </a:rPr>
                                <m:t>𝒕𝒊𝒎𝒆𝒔</m:t>
                              </m:r>
                            </m:oMath>
                          </a14:m>
                          <a:endParaRPr lang="zh-CN" altLang="en-US" sz="1200" b="0" dirty="0">
                            <a:latin typeface="Times" panose="02020603050405020304" pitchFamily="18" charset="0"/>
                            <a:cs typeface="Times" panose="02020603050405020304" pitchFamily="18" charset="0"/>
                          </a:endParaRPr>
                        </a:p>
                      </a:txBody>
                      <a:tcPr marL="90000" anchor="ctr"/>
                    </a:tc>
                    <a:extLst>
                      <a:ext uri="{0D108BD9-81ED-4DB2-BD59-A6C34878D82A}">
                        <a16:rowId xmlns:a16="http://schemas.microsoft.com/office/drawing/2014/main" val="2061026823"/>
                      </a:ext>
                    </a:extLst>
                  </a:tr>
                  <a:tr h="262106">
                    <a:tc vMerge="1">
                      <a:txBody>
                        <a:bodyPr/>
                        <a:lstStyle/>
                        <a:p>
                          <a:pPr algn="ctr"/>
                          <a:endParaRPr lang="zh-CN" altLang="en-US" sz="1200" dirty="0"/>
                        </a:p>
                      </a:txBody>
                      <a:tcPr marL="90000" anchor="ctr"/>
                    </a:tc>
                    <a:tc>
                      <a:txBody>
                        <a:bodyPr/>
                        <a:lstStyle/>
                        <a:p>
                          <a:pPr algn="ctr"/>
                          <a:r>
                            <a:rPr lang="en-US" altLang="zh-CN" sz="1200" dirty="0">
                              <a:latin typeface="Times" panose="02020603050405020304" pitchFamily="18" charset="0"/>
                              <a:cs typeface="Times" panose="02020603050405020304" pitchFamily="18" charset="0"/>
                            </a:rPr>
                            <a:t>V</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50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500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5000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Times" panose="02020603050405020304" pitchFamily="18" charset="0"/>
                              <a:ea typeface="+mn-ea"/>
                              <a:cs typeface="Times" panose="02020603050405020304" pitchFamily="18" charset="0"/>
                            </a:rPr>
                            <a:t>6.7um@5kHz</a:t>
                          </a:r>
                          <a:endParaRPr lang="zh-CN" altLang="en-US" sz="12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latin typeface="Times" panose="02020603050405020304" pitchFamily="18" charset="0"/>
                              <a:ea typeface="+mn-ea"/>
                              <a:cs typeface="Times" panose="02020603050405020304" pitchFamily="18" charset="0"/>
                            </a:rPr>
                            <a:t>2.12</a:t>
                          </a:r>
                          <a14:m>
                            <m:oMath xmlns:m="http://schemas.openxmlformats.org/officeDocument/2006/math">
                              <m:r>
                                <a:rPr lang="en-US" altLang="zh-CN" sz="1200" b="1" i="1" smtClean="0">
                                  <a:latin typeface="Cambria Math" panose="02040503050406030204" pitchFamily="18" charset="0"/>
                                  <a:ea typeface="Cambria Math" panose="02040503050406030204" pitchFamily="18" charset="0"/>
                                </a:rPr>
                                <m:t>→</m:t>
                              </m:r>
                              <m:r>
                                <a:rPr lang="en-US" altLang="zh-CN" sz="1200" b="1" i="1" smtClean="0">
                                  <a:latin typeface="Cambria Math" panose="02040503050406030204" pitchFamily="18" charset="0"/>
                                  <a:ea typeface="Cambria Math" panose="02040503050406030204" pitchFamily="18" charset="0"/>
                                </a:rPr>
                                <m:t>𝟎</m:t>
                              </m:r>
                              <m:r>
                                <a:rPr lang="en-US" altLang="zh-CN" sz="1200" b="1" i="1" smtClean="0">
                                  <a:latin typeface="Cambria Math" panose="02040503050406030204" pitchFamily="18" charset="0"/>
                                  <a:ea typeface="Cambria Math" panose="02040503050406030204" pitchFamily="18" charset="0"/>
                                </a:rPr>
                                <m:t>.</m:t>
                              </m:r>
                              <m:r>
                                <a:rPr lang="en-US" altLang="zh-CN" sz="1200" b="1" i="1" smtClean="0">
                                  <a:latin typeface="Cambria Math" panose="02040503050406030204" pitchFamily="18" charset="0"/>
                                  <a:ea typeface="Cambria Math" panose="02040503050406030204" pitchFamily="18" charset="0"/>
                                </a:rPr>
                                <m:t>𝟑</m:t>
                              </m:r>
                              <m:r>
                                <a:rPr lang="en-US" altLang="zh-CN" sz="1200" b="1" i="1" smtClean="0">
                                  <a:latin typeface="Cambria Math" panose="02040503050406030204" pitchFamily="18" charset="0"/>
                                  <a:ea typeface="Cambria Math" panose="02040503050406030204" pitchFamily="18" charset="0"/>
                                </a:rPr>
                                <m:t>𝒕𝒊𝒎𝒆𝒔</m:t>
                              </m:r>
                            </m:oMath>
                          </a14:m>
                          <a:endParaRPr lang="zh-CN" altLang="en-US" sz="1200" b="0" kern="1200" dirty="0">
                            <a:solidFill>
                              <a:schemeClr val="tx1"/>
                            </a:solidFill>
                            <a:latin typeface="Times" panose="02020603050405020304" pitchFamily="18" charset="0"/>
                            <a:ea typeface="+mn-ea"/>
                            <a:cs typeface="Times" panose="02020603050405020304" pitchFamily="18" charset="0"/>
                          </a:endParaRPr>
                        </a:p>
                      </a:txBody>
                      <a:tcPr marL="90000" anchor="ctr"/>
                    </a:tc>
                    <a:extLst>
                      <a:ext uri="{0D108BD9-81ED-4DB2-BD59-A6C34878D82A}">
                        <a16:rowId xmlns:a16="http://schemas.microsoft.com/office/drawing/2014/main" val="4182297093"/>
                      </a:ext>
                    </a:extLst>
                  </a:tr>
                </a:tbl>
              </a:graphicData>
            </a:graphic>
          </p:graphicFrame>
        </mc:Choice>
        <mc:Fallback xmlns="">
          <p:graphicFrame>
            <p:nvGraphicFramePr>
              <p:cNvPr id="19" name="表格 25">
                <a:extLst>
                  <a:ext uri="{FF2B5EF4-FFF2-40B4-BE49-F238E27FC236}">
                    <a16:creationId xmlns:a16="http://schemas.microsoft.com/office/drawing/2014/main" id="{F27F8A4A-BCF2-3D43-B020-9E89C3474DC3}"/>
                  </a:ext>
                </a:extLst>
              </p:cNvPr>
              <p:cNvGraphicFramePr>
                <a:graphicFrameLocks noGrp="1"/>
              </p:cNvGraphicFramePr>
              <p:nvPr>
                <p:extLst>
                  <p:ext uri="{D42A27DB-BD31-4B8C-83A1-F6EECF244321}">
                    <p14:modId xmlns:p14="http://schemas.microsoft.com/office/powerpoint/2010/main" val="2144215678"/>
                  </p:ext>
                </p:extLst>
              </p:nvPr>
            </p:nvGraphicFramePr>
            <p:xfrm>
              <a:off x="1152215" y="3659890"/>
              <a:ext cx="5439403" cy="2023777"/>
            </p:xfrm>
            <a:graphic>
              <a:graphicData uri="http://schemas.openxmlformats.org/drawingml/2006/table">
                <a:tbl>
                  <a:tblPr firstRow="1" bandRow="1">
                    <a:tableStyleId>{5940675A-B579-460E-94D1-54222C63F5DA}</a:tableStyleId>
                  </a:tblPr>
                  <a:tblGrid>
                    <a:gridCol w="595060">
                      <a:extLst>
                        <a:ext uri="{9D8B030D-6E8A-4147-A177-3AD203B41FA5}">
                          <a16:colId xmlns:a16="http://schemas.microsoft.com/office/drawing/2014/main" val="1734266706"/>
                        </a:ext>
                      </a:extLst>
                    </a:gridCol>
                    <a:gridCol w="340200">
                      <a:extLst>
                        <a:ext uri="{9D8B030D-6E8A-4147-A177-3AD203B41FA5}">
                          <a16:colId xmlns:a16="http://schemas.microsoft.com/office/drawing/2014/main" val="3668181973"/>
                        </a:ext>
                      </a:extLst>
                    </a:gridCol>
                    <a:gridCol w="467832">
                      <a:extLst>
                        <a:ext uri="{9D8B030D-6E8A-4147-A177-3AD203B41FA5}">
                          <a16:colId xmlns:a16="http://schemas.microsoft.com/office/drawing/2014/main" val="708250457"/>
                        </a:ext>
                      </a:extLst>
                    </a:gridCol>
                    <a:gridCol w="662316">
                      <a:extLst>
                        <a:ext uri="{9D8B030D-6E8A-4147-A177-3AD203B41FA5}">
                          <a16:colId xmlns:a16="http://schemas.microsoft.com/office/drawing/2014/main" val="1617657458"/>
                        </a:ext>
                      </a:extLst>
                    </a:gridCol>
                    <a:gridCol w="768581">
                      <a:extLst>
                        <a:ext uri="{9D8B030D-6E8A-4147-A177-3AD203B41FA5}">
                          <a16:colId xmlns:a16="http://schemas.microsoft.com/office/drawing/2014/main" val="1655524056"/>
                        </a:ext>
                      </a:extLst>
                    </a:gridCol>
                    <a:gridCol w="1240077">
                      <a:extLst>
                        <a:ext uri="{9D8B030D-6E8A-4147-A177-3AD203B41FA5}">
                          <a16:colId xmlns:a16="http://schemas.microsoft.com/office/drawing/2014/main" val="3890018939"/>
                        </a:ext>
                      </a:extLst>
                    </a:gridCol>
                    <a:gridCol w="1365337">
                      <a:extLst>
                        <a:ext uri="{9D8B030D-6E8A-4147-A177-3AD203B41FA5}">
                          <a16:colId xmlns:a16="http://schemas.microsoft.com/office/drawing/2014/main" val="3627182263"/>
                        </a:ext>
                      </a:extLst>
                    </a:gridCol>
                  </a:tblGrid>
                  <a:tr h="320326">
                    <a:tc gridSpan="2">
                      <a:txBody>
                        <a:bodyPr/>
                        <a:lstStyle/>
                        <a:p>
                          <a:pPr algn="ctr"/>
                          <a:r>
                            <a:rPr lang="en-US" altLang="zh-CN" sz="1200" b="1" dirty="0">
                              <a:latin typeface="Times" panose="02020603050405020304" pitchFamily="18" charset="0"/>
                              <a:cs typeface="Times" panose="02020603050405020304" pitchFamily="18" charset="0"/>
                            </a:rPr>
                            <a:t>f[Hz]</a:t>
                          </a:r>
                          <a:endParaRPr lang="zh-CN" altLang="en-US" sz="1200" b="1" dirty="0">
                            <a:latin typeface="Times" panose="02020603050405020304" pitchFamily="18" charset="0"/>
                            <a:cs typeface="Times" panose="02020603050405020304" pitchFamily="18" charset="0"/>
                          </a:endParaRPr>
                        </a:p>
                      </a:txBody>
                      <a:tcPr anchor="ctr"/>
                    </a:tc>
                    <a:tc hMerge="1">
                      <a:txBody>
                        <a:bodyPr/>
                        <a:lstStyle/>
                        <a:p>
                          <a:endParaRPr lang="zh-CN" altLang="en-US" dirty="0"/>
                        </a:p>
                      </a:txBody>
                      <a:tcPr/>
                    </a:tc>
                    <a:tc>
                      <a:txBody>
                        <a:bodyPr/>
                        <a:lstStyle/>
                        <a:p>
                          <a:pPr algn="ctr"/>
                          <a:r>
                            <a:rPr lang="en-US" altLang="zh-CN" sz="1200" dirty="0">
                              <a:latin typeface="Times" panose="02020603050405020304" pitchFamily="18" charset="0"/>
                              <a:cs typeface="Times" panose="02020603050405020304" pitchFamily="18" charset="0"/>
                            </a:rPr>
                            <a:t>GM</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Correct</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Measure</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dirty="0">
                              <a:solidFill>
                                <a:schemeClr val="accent1">
                                  <a:lumMod val="75000"/>
                                </a:schemeClr>
                              </a:solidFill>
                              <a:latin typeface="Times" panose="02020603050405020304" pitchFamily="18" charset="0"/>
                              <a:cs typeface="Times" panose="02020603050405020304" pitchFamily="18" charset="0"/>
                            </a:rPr>
                            <a:t>BPM resolution</a:t>
                          </a:r>
                        </a:p>
                      </a:txBody>
                      <a:tcPr marL="90000" anchor="ctr"/>
                    </a:tc>
                    <a:tc>
                      <a:txBody>
                        <a:bodyPr/>
                        <a:lstStyle/>
                        <a:p>
                          <a:endParaRPr lang="zh-CN"/>
                        </a:p>
                      </a:txBody>
                      <a:tcPr marL="90000" anchor="ctr">
                        <a:blipFill>
                          <a:blip r:embed="rId4"/>
                          <a:stretch>
                            <a:fillRect l="-299554" t="-1887" r="-893" b="-541509"/>
                          </a:stretch>
                        </a:blipFill>
                      </a:tcPr>
                    </a:tc>
                    <a:extLst>
                      <a:ext uri="{0D108BD9-81ED-4DB2-BD59-A6C34878D82A}">
                        <a16:rowId xmlns:a16="http://schemas.microsoft.com/office/drawing/2014/main" val="2878841905"/>
                      </a:ext>
                    </a:extLst>
                  </a:tr>
                  <a:tr h="331851">
                    <a:tc rowSpan="2">
                      <a:txBody>
                        <a:bodyPr/>
                        <a:lstStyle/>
                        <a:p>
                          <a:pPr algn="ctr"/>
                          <a:r>
                            <a:rPr lang="en-US" altLang="zh-CN" sz="1200" b="1" dirty="0">
                              <a:latin typeface="Times" panose="02020603050405020304" pitchFamily="18" charset="0"/>
                              <a:cs typeface="Times" panose="02020603050405020304" pitchFamily="18" charset="0"/>
                            </a:rPr>
                            <a:t>HEPS</a:t>
                          </a:r>
                        </a:p>
                        <a:p>
                          <a:pPr algn="ctr"/>
                          <a:r>
                            <a:rPr lang="en-US" altLang="zh-CN" sz="1200" dirty="0">
                              <a:latin typeface="Times" panose="02020603050405020304" pitchFamily="18" charset="0"/>
                              <a:cs typeface="Times" panose="02020603050405020304" pitchFamily="18" charset="0"/>
                            </a:rPr>
                            <a:t>(good)</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H</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&lt;1</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10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100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b="1" dirty="0">
                              <a:latin typeface="Times" panose="02020603050405020304" pitchFamily="18" charset="0"/>
                              <a:cs typeface="Times" panose="02020603050405020304" pitchFamily="18" charset="0"/>
                            </a:rPr>
                            <a:t>0.95um</a:t>
                          </a:r>
                          <a:r>
                            <a:rPr lang="en-US" altLang="zh-CN" sz="1200" dirty="0">
                              <a:latin typeface="Times" panose="02020603050405020304" pitchFamily="18" charset="0"/>
                              <a:cs typeface="Times" panose="02020603050405020304" pitchFamily="18" charset="0"/>
                            </a:rPr>
                            <a:t>@100Hz</a:t>
                          </a:r>
                          <a:endParaRPr lang="zh-CN" altLang="en-US" sz="1200" dirty="0">
                            <a:latin typeface="Times" panose="02020603050405020304" pitchFamily="18" charset="0"/>
                            <a:cs typeface="Times" panose="02020603050405020304" pitchFamily="18" charset="0"/>
                          </a:endParaRPr>
                        </a:p>
                      </a:txBody>
                      <a:tcPr marL="90000" anchor="ctr"/>
                    </a:tc>
                    <a:tc>
                      <a:txBody>
                        <a:bodyPr/>
                        <a:lstStyle/>
                        <a:p>
                          <a:endParaRPr lang="zh-CN"/>
                        </a:p>
                      </a:txBody>
                      <a:tcPr marL="90000" anchor="ctr">
                        <a:blipFill>
                          <a:blip r:embed="rId4"/>
                          <a:stretch>
                            <a:fillRect l="-299554" t="-100000" r="-893" b="-431481"/>
                          </a:stretch>
                        </a:blipFill>
                      </a:tcPr>
                    </a:tc>
                    <a:extLst>
                      <a:ext uri="{0D108BD9-81ED-4DB2-BD59-A6C34878D82A}">
                        <a16:rowId xmlns:a16="http://schemas.microsoft.com/office/drawing/2014/main" val="2063016461"/>
                      </a:ext>
                    </a:extLst>
                  </a:tr>
                  <a:tr h="274320">
                    <a:tc vMerge="1">
                      <a:txBody>
                        <a:bodyPr/>
                        <a:lstStyle/>
                        <a:p>
                          <a:pPr algn="ctr"/>
                          <a:endParaRPr lang="zh-CN" altLang="en-US" sz="1200" dirty="0"/>
                        </a:p>
                      </a:txBody>
                      <a:tcPr marL="90000" anchor="ctr"/>
                    </a:tc>
                    <a:tc>
                      <a:txBody>
                        <a:bodyPr/>
                        <a:lstStyle/>
                        <a:p>
                          <a:pPr algn="ctr"/>
                          <a:r>
                            <a:rPr lang="en-US" altLang="zh-CN" sz="1200" dirty="0">
                              <a:latin typeface="Times" panose="02020603050405020304" pitchFamily="18" charset="0"/>
                              <a:cs typeface="Times" panose="02020603050405020304" pitchFamily="18" charset="0"/>
                            </a:rPr>
                            <a:t>V</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5</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50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500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latin typeface="Times" panose="02020603050405020304" pitchFamily="18" charset="0"/>
                              <a:cs typeface="Times" panose="02020603050405020304" pitchFamily="18" charset="0"/>
                            </a:rPr>
                            <a:t>2.1um</a:t>
                          </a:r>
                          <a:r>
                            <a:rPr lang="en-US" altLang="zh-CN" sz="1200" kern="1200" dirty="0">
                              <a:solidFill>
                                <a:schemeClr val="tx1"/>
                              </a:solidFill>
                              <a:latin typeface="Times" panose="02020603050405020304" pitchFamily="18" charset="0"/>
                              <a:cs typeface="Times" panose="02020603050405020304" pitchFamily="18" charset="0"/>
                            </a:rPr>
                            <a:t>@500Hz</a:t>
                          </a:r>
                          <a:endParaRPr lang="zh-CN" altLang="en-US" sz="12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endParaRPr lang="zh-CN"/>
                        </a:p>
                      </a:txBody>
                      <a:tcPr marL="90000" anchor="ctr">
                        <a:blipFill>
                          <a:blip r:embed="rId4"/>
                          <a:stretch>
                            <a:fillRect l="-299554" t="-240000" r="-893" b="-417778"/>
                          </a:stretch>
                        </a:blipFill>
                      </a:tcPr>
                    </a:tc>
                    <a:extLst>
                      <a:ext uri="{0D108BD9-81ED-4DB2-BD59-A6C34878D82A}">
                        <a16:rowId xmlns:a16="http://schemas.microsoft.com/office/drawing/2014/main" val="1722067727"/>
                      </a:ext>
                    </a:extLst>
                  </a:tr>
                  <a:tr h="274320">
                    <a:tc rowSpan="2">
                      <a:txBody>
                        <a:bodyPr/>
                        <a:lstStyle/>
                        <a:p>
                          <a:pPr algn="ctr"/>
                          <a:r>
                            <a:rPr lang="en-US" altLang="zh-CN" sz="1200" b="1" dirty="0">
                              <a:latin typeface="Times" panose="02020603050405020304" pitchFamily="18" charset="0"/>
                              <a:cs typeface="Times" panose="02020603050405020304" pitchFamily="18" charset="0"/>
                            </a:rPr>
                            <a:t>BEPC</a:t>
                          </a:r>
                        </a:p>
                        <a:p>
                          <a:pPr algn="ctr"/>
                          <a:r>
                            <a:rPr lang="en-US" altLang="zh-CN" sz="1200" b="0" dirty="0">
                              <a:latin typeface="Times" panose="02020603050405020304" pitchFamily="18" charset="0"/>
                              <a:cs typeface="Times" panose="02020603050405020304" pitchFamily="18" charset="0"/>
                            </a:rPr>
                            <a:t>(</a:t>
                          </a:r>
                          <a:r>
                            <a:rPr lang="en-US" altLang="zh-CN" sz="1200" b="0" kern="1200" dirty="0">
                              <a:solidFill>
                                <a:schemeClr val="tx1"/>
                              </a:solidFill>
                              <a:latin typeface="Times" panose="02020603050405020304" pitchFamily="18" charset="0"/>
                              <a:ea typeface="+mn-ea"/>
                              <a:cs typeface="Times" panose="02020603050405020304" pitchFamily="18" charset="0"/>
                            </a:rPr>
                            <a:t>bad)</a:t>
                          </a:r>
                          <a:endParaRPr lang="zh-CN" altLang="en-US" sz="1200" b="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H</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0.02</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0.2</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2</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dirty="0">
                              <a:latin typeface="Times" panose="02020603050405020304" pitchFamily="18" charset="0"/>
                              <a:cs typeface="Times" panose="02020603050405020304" pitchFamily="18" charset="0"/>
                            </a:rPr>
                            <a:t>0.13um</a:t>
                          </a:r>
                          <a:r>
                            <a:rPr lang="en-US" altLang="zh-CN" sz="1200" dirty="0">
                              <a:latin typeface="Times" panose="02020603050405020304" pitchFamily="18" charset="0"/>
                              <a:cs typeface="Times" panose="02020603050405020304" pitchFamily="18" charset="0"/>
                            </a:rPr>
                            <a:t>@2Hz</a:t>
                          </a:r>
                          <a:endParaRPr lang="zh-CN" altLang="en-US" sz="1200" dirty="0">
                            <a:latin typeface="Times" panose="02020603050405020304" pitchFamily="18" charset="0"/>
                            <a:cs typeface="Times" panose="02020603050405020304" pitchFamily="18" charset="0"/>
                          </a:endParaRPr>
                        </a:p>
                      </a:txBody>
                      <a:tcPr marL="90000" anchor="ctr"/>
                    </a:tc>
                    <a:tc>
                      <a:txBody>
                        <a:bodyPr/>
                        <a:lstStyle/>
                        <a:p>
                          <a:endParaRPr lang="zh-CN"/>
                        </a:p>
                      </a:txBody>
                      <a:tcPr marL="90000" anchor="ctr">
                        <a:blipFill>
                          <a:blip r:embed="rId4"/>
                          <a:stretch>
                            <a:fillRect l="-299554" t="-332609" r="-893" b="-308696"/>
                          </a:stretch>
                        </a:blipFill>
                      </a:tcPr>
                    </a:tc>
                    <a:extLst>
                      <a:ext uri="{0D108BD9-81ED-4DB2-BD59-A6C34878D82A}">
                        <a16:rowId xmlns:a16="http://schemas.microsoft.com/office/drawing/2014/main" val="4284117307"/>
                      </a:ext>
                    </a:extLst>
                  </a:tr>
                  <a:tr h="274320">
                    <a:tc vMerge="1">
                      <a:txBody>
                        <a:bodyPr/>
                        <a:lstStyle/>
                        <a:p>
                          <a:pPr algn="ctr"/>
                          <a:endParaRPr lang="zh-CN" altLang="en-US" sz="1200" dirty="0"/>
                        </a:p>
                      </a:txBody>
                      <a:tcPr marL="90000" anchor="ctr"/>
                    </a:tc>
                    <a:tc>
                      <a:txBody>
                        <a:bodyPr/>
                        <a:lstStyle/>
                        <a:p>
                          <a:pPr algn="ctr"/>
                          <a:r>
                            <a:rPr lang="en-US" altLang="zh-CN" sz="1200" dirty="0">
                              <a:latin typeface="Times" panose="02020603050405020304" pitchFamily="18" charset="0"/>
                              <a:cs typeface="Times" panose="02020603050405020304" pitchFamily="18" charset="0"/>
                            </a:rPr>
                            <a:t>V</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50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500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5000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latin typeface="Times" panose="02020603050405020304" pitchFamily="18" charset="0"/>
                              <a:ea typeface="+mn-ea"/>
                              <a:cs typeface="Times" panose="02020603050405020304" pitchFamily="18" charset="0"/>
                            </a:rPr>
                            <a:t>6.7um</a:t>
                          </a:r>
                          <a:r>
                            <a:rPr lang="en-US" altLang="zh-CN" sz="1200" kern="1200" dirty="0">
                              <a:solidFill>
                                <a:schemeClr val="tx1"/>
                              </a:solidFill>
                              <a:latin typeface="Times" panose="02020603050405020304" pitchFamily="18" charset="0"/>
                              <a:ea typeface="+mn-ea"/>
                              <a:cs typeface="Times" panose="02020603050405020304" pitchFamily="18" charset="0"/>
                            </a:rPr>
                            <a:t>@5kHz</a:t>
                          </a:r>
                          <a:endParaRPr lang="zh-CN" altLang="en-US" sz="12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endParaRPr lang="zh-CN"/>
                        </a:p>
                      </a:txBody>
                      <a:tcPr marL="90000" anchor="ctr">
                        <a:blipFill>
                          <a:blip r:embed="rId4"/>
                          <a:stretch>
                            <a:fillRect l="-299554" t="-442222" r="-893" b="-215556"/>
                          </a:stretch>
                        </a:blipFill>
                      </a:tcPr>
                    </a:tc>
                    <a:extLst>
                      <a:ext uri="{0D108BD9-81ED-4DB2-BD59-A6C34878D82A}">
                        <a16:rowId xmlns:a16="http://schemas.microsoft.com/office/drawing/2014/main" val="3961093914"/>
                      </a:ext>
                    </a:extLst>
                  </a:tr>
                  <a:tr h="274320">
                    <a:tc rowSpan="2">
                      <a:txBody>
                        <a:bodyPr/>
                        <a:lstStyle/>
                        <a:p>
                          <a:pPr algn="ctr"/>
                          <a:r>
                            <a:rPr lang="en-US" altLang="zh-CN" sz="1200" b="1" dirty="0">
                              <a:latin typeface="Times" panose="02020603050405020304" pitchFamily="18" charset="0"/>
                              <a:cs typeface="Times" panose="02020603050405020304" pitchFamily="18" charset="0"/>
                            </a:rPr>
                            <a:t>KEK</a:t>
                          </a:r>
                        </a:p>
                        <a:p>
                          <a:pPr algn="ctr"/>
                          <a:r>
                            <a:rPr lang="en-US" altLang="zh-CN" sz="1200" dirty="0">
                              <a:latin typeface="Times" panose="02020603050405020304" pitchFamily="18" charset="0"/>
                              <a:cs typeface="Times" panose="02020603050405020304" pitchFamily="18" charset="0"/>
                            </a:rPr>
                            <a:t>(bad)</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H</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0.1</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1</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10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latin typeface="Times" panose="02020603050405020304" pitchFamily="18" charset="0"/>
                              <a:ea typeface="+mn-ea"/>
                              <a:cs typeface="Times" panose="02020603050405020304" pitchFamily="18" charset="0"/>
                            </a:rPr>
                            <a:t>0.3um</a:t>
                          </a:r>
                          <a:r>
                            <a:rPr lang="en-US" altLang="zh-CN" sz="1200" dirty="0">
                              <a:solidFill>
                                <a:schemeClr val="tx1"/>
                              </a:solidFill>
                              <a:latin typeface="Times" panose="02020603050405020304" pitchFamily="18" charset="0"/>
                              <a:cs typeface="Times" panose="02020603050405020304" pitchFamily="18" charset="0"/>
                            </a:rPr>
                            <a:t>@10Hz</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endParaRPr lang="zh-CN"/>
                        </a:p>
                      </a:txBody>
                      <a:tcPr marL="90000" anchor="ctr">
                        <a:blipFill>
                          <a:blip r:embed="rId4"/>
                          <a:stretch>
                            <a:fillRect l="-299554" t="-542222" r="-893" b="-115556"/>
                          </a:stretch>
                        </a:blipFill>
                      </a:tcPr>
                    </a:tc>
                    <a:extLst>
                      <a:ext uri="{0D108BD9-81ED-4DB2-BD59-A6C34878D82A}">
                        <a16:rowId xmlns:a16="http://schemas.microsoft.com/office/drawing/2014/main" val="2061026823"/>
                      </a:ext>
                    </a:extLst>
                  </a:tr>
                  <a:tr h="274320">
                    <a:tc vMerge="1">
                      <a:txBody>
                        <a:bodyPr/>
                        <a:lstStyle/>
                        <a:p>
                          <a:pPr algn="ctr"/>
                          <a:endParaRPr lang="zh-CN" altLang="en-US" sz="1200" dirty="0"/>
                        </a:p>
                      </a:txBody>
                      <a:tcPr marL="90000" anchor="ctr"/>
                    </a:tc>
                    <a:tc>
                      <a:txBody>
                        <a:bodyPr/>
                        <a:lstStyle/>
                        <a:p>
                          <a:pPr algn="ctr"/>
                          <a:r>
                            <a:rPr lang="en-US" altLang="zh-CN" sz="1200" dirty="0">
                              <a:latin typeface="Times" panose="02020603050405020304" pitchFamily="18" charset="0"/>
                              <a:cs typeface="Times" panose="02020603050405020304" pitchFamily="18" charset="0"/>
                            </a:rPr>
                            <a:t>V</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50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500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latin typeface="Times" panose="02020603050405020304" pitchFamily="18" charset="0"/>
                              <a:cs typeface="Times" panose="02020603050405020304" pitchFamily="18" charset="0"/>
                            </a:rPr>
                            <a:t>5000</a:t>
                          </a:r>
                          <a:endParaRPr lang="zh-CN" altLang="en-US" sz="1200" dirty="0">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Times" panose="02020603050405020304" pitchFamily="18" charset="0"/>
                              <a:ea typeface="+mn-ea"/>
                              <a:cs typeface="Times" panose="02020603050405020304" pitchFamily="18" charset="0"/>
                            </a:rPr>
                            <a:t>6.7um@5kHz</a:t>
                          </a:r>
                          <a:endParaRPr lang="zh-CN" altLang="en-US" sz="12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endParaRPr lang="zh-CN"/>
                        </a:p>
                      </a:txBody>
                      <a:tcPr marL="90000" anchor="ctr">
                        <a:blipFill>
                          <a:blip r:embed="rId4"/>
                          <a:stretch>
                            <a:fillRect l="-299554" t="-642222" r="-893" b="-15556"/>
                          </a:stretch>
                        </a:blipFill>
                      </a:tcPr>
                    </a:tc>
                    <a:extLst>
                      <a:ext uri="{0D108BD9-81ED-4DB2-BD59-A6C34878D82A}">
                        <a16:rowId xmlns:a16="http://schemas.microsoft.com/office/drawing/2014/main" val="4182297093"/>
                      </a:ext>
                    </a:extLst>
                  </a:tr>
                </a:tbl>
              </a:graphicData>
            </a:graphic>
          </p:graphicFrame>
        </mc:Fallback>
      </mc:AlternateContent>
      <p:sp>
        <p:nvSpPr>
          <p:cNvPr id="23" name="文本框 22">
            <a:extLst>
              <a:ext uri="{FF2B5EF4-FFF2-40B4-BE49-F238E27FC236}">
                <a16:creationId xmlns:a16="http://schemas.microsoft.com/office/drawing/2014/main" id="{A47E9EE8-EA69-4E49-93DE-506B5BE83E1B}"/>
              </a:ext>
            </a:extLst>
          </p:cNvPr>
          <p:cNvSpPr txBox="1"/>
          <p:nvPr/>
        </p:nvSpPr>
        <p:spPr>
          <a:xfrm>
            <a:off x="7049028" y="6113323"/>
            <a:ext cx="285916" cy="276999"/>
          </a:xfrm>
          <a:prstGeom prst="rect">
            <a:avLst/>
          </a:prstGeom>
          <a:noFill/>
        </p:spPr>
        <p:txBody>
          <a:bodyPr wrap="square" rtlCol="0">
            <a:spAutoFit/>
          </a:bodyPr>
          <a:lstStyle/>
          <a:p>
            <a:r>
              <a:rPr kumimoji="1" lang="en-US" altLang="zh-CN" sz="1200" dirty="0">
                <a:solidFill>
                  <a:schemeClr val="accent1">
                    <a:lumMod val="75000"/>
                  </a:schemeClr>
                </a:solidFill>
              </a:rPr>
              <a:t>5</a:t>
            </a:r>
            <a:endParaRPr kumimoji="1" lang="zh-CN" altLang="en-US" sz="1200" dirty="0">
              <a:solidFill>
                <a:schemeClr val="accent1">
                  <a:lumMod val="75000"/>
                </a:schemeClr>
              </a:solidFill>
            </a:endParaRPr>
          </a:p>
        </p:txBody>
      </p:sp>
      <p:sp>
        <p:nvSpPr>
          <p:cNvPr id="25" name="矩形 24">
            <a:extLst>
              <a:ext uri="{FF2B5EF4-FFF2-40B4-BE49-F238E27FC236}">
                <a16:creationId xmlns:a16="http://schemas.microsoft.com/office/drawing/2014/main" id="{8CB9B7EC-CBBE-834F-AB68-FE926EBF8B6F}"/>
              </a:ext>
            </a:extLst>
          </p:cNvPr>
          <p:cNvSpPr/>
          <p:nvPr/>
        </p:nvSpPr>
        <p:spPr>
          <a:xfrm>
            <a:off x="5708650" y="1305469"/>
            <a:ext cx="774700" cy="222746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矩形 27">
            <a:extLst>
              <a:ext uri="{FF2B5EF4-FFF2-40B4-BE49-F238E27FC236}">
                <a16:creationId xmlns:a16="http://schemas.microsoft.com/office/drawing/2014/main" id="{0C11F6E1-A4E9-E64C-A2DA-A61DD1924439}"/>
              </a:ext>
            </a:extLst>
          </p:cNvPr>
          <p:cNvSpPr/>
          <p:nvPr/>
        </p:nvSpPr>
        <p:spPr>
          <a:xfrm>
            <a:off x="8610600" y="1305469"/>
            <a:ext cx="1028700" cy="222746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矩形 28">
            <a:extLst>
              <a:ext uri="{FF2B5EF4-FFF2-40B4-BE49-F238E27FC236}">
                <a16:creationId xmlns:a16="http://schemas.microsoft.com/office/drawing/2014/main" id="{E796F8A7-EFA7-264F-AE42-76A51FF2D23A}"/>
              </a:ext>
            </a:extLst>
          </p:cNvPr>
          <p:cNvSpPr/>
          <p:nvPr/>
        </p:nvSpPr>
        <p:spPr>
          <a:xfrm>
            <a:off x="9765275" y="1305469"/>
            <a:ext cx="1028700" cy="222746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文本框 29">
            <a:extLst>
              <a:ext uri="{FF2B5EF4-FFF2-40B4-BE49-F238E27FC236}">
                <a16:creationId xmlns:a16="http://schemas.microsoft.com/office/drawing/2014/main" id="{2E6D9C8B-6B9F-184D-82FB-EF6BDF1C3207}"/>
              </a:ext>
            </a:extLst>
          </p:cNvPr>
          <p:cNvSpPr txBox="1"/>
          <p:nvPr/>
        </p:nvSpPr>
        <p:spPr>
          <a:xfrm>
            <a:off x="885122" y="5893110"/>
            <a:ext cx="5758907" cy="646331"/>
          </a:xfrm>
          <a:prstGeom prst="rect">
            <a:avLst/>
          </a:prstGeom>
          <a:noFill/>
        </p:spPr>
        <p:txBody>
          <a:bodyPr wrap="square" rtlCol="0">
            <a:spAutoFit/>
          </a:bodyPr>
          <a:lstStyle/>
          <a:p>
            <a:pPr marL="285750" indent="-285750" algn="just">
              <a:buFont typeface="Wingdings" pitchFamily="2" charset="2"/>
              <a:buChar char="Ø"/>
            </a:pPr>
            <a:r>
              <a:rPr kumimoji="1" lang="en-US" altLang="zh-CN" sz="1200" dirty="0">
                <a:solidFill>
                  <a:schemeClr val="accent1">
                    <a:lumMod val="75000"/>
                  </a:schemeClr>
                </a:solidFill>
                <a:latin typeface="Times" panose="02020603050405020304" pitchFamily="18" charset="0"/>
                <a:cs typeface="Times" panose="02020603050405020304" pitchFamily="18" charset="0"/>
              </a:rPr>
              <a:t>The resolution of BPMs is not good enough for both vertical and horizontal beam-beam  deflection feedback. We need to do luminosity feedback or also work on improving the BPMs.</a:t>
            </a:r>
            <a:endParaRPr kumimoji="1" lang="zh-CN" altLang="en-US" sz="1200" dirty="0">
              <a:solidFill>
                <a:schemeClr val="accent1">
                  <a:lumMod val="75000"/>
                </a:schemeClr>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62322392"/>
      </p:ext>
    </p:extLst>
  </p:cSld>
  <p:clrMapOvr>
    <a:masterClrMapping/>
  </p:clrMapOvr>
  <mc:AlternateContent xmlns:mc="http://schemas.openxmlformats.org/markup-compatibility/2006" xmlns:p14="http://schemas.microsoft.com/office/powerpoint/2010/main">
    <mc:Choice Requires="p14">
      <p:transition spd="slow" p14:dur="2000" advTm="38289"/>
    </mc:Choice>
    <mc:Fallback xmlns="">
      <p:transition spd="slow" advTm="3828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a:extLst>
              <a:ext uri="{FF2B5EF4-FFF2-40B4-BE49-F238E27FC236}">
                <a16:creationId xmlns:a16="http://schemas.microsoft.com/office/drawing/2014/main" id="{DAD92946-467C-FF4F-8B87-6E2FE0936735}"/>
              </a:ext>
            </a:extLst>
          </p:cNvPr>
          <p:cNvGrpSpPr/>
          <p:nvPr/>
        </p:nvGrpSpPr>
        <p:grpSpPr>
          <a:xfrm>
            <a:off x="6542367" y="278537"/>
            <a:ext cx="4323429" cy="3115374"/>
            <a:chOff x="6750414" y="3747122"/>
            <a:chExt cx="4169537" cy="2774372"/>
          </a:xfrm>
        </p:grpSpPr>
        <p:pic>
          <p:nvPicPr>
            <p:cNvPr id="32" name="图片 31">
              <a:extLst>
                <a:ext uri="{FF2B5EF4-FFF2-40B4-BE49-F238E27FC236}">
                  <a16:creationId xmlns:a16="http://schemas.microsoft.com/office/drawing/2014/main" id="{1588A39B-4764-8C48-8211-135E56A875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50"/>
            <a:stretch/>
          </p:blipFill>
          <p:spPr>
            <a:xfrm>
              <a:off x="6750414" y="3747122"/>
              <a:ext cx="4169537" cy="2774372"/>
            </a:xfrm>
            <a:prstGeom prst="rect">
              <a:avLst/>
            </a:prstGeom>
          </p:spPr>
        </p:pic>
        <p:sp>
          <p:nvSpPr>
            <p:cNvPr id="43" name="文本框 42">
              <a:extLst>
                <a:ext uri="{FF2B5EF4-FFF2-40B4-BE49-F238E27FC236}">
                  <a16:creationId xmlns:a16="http://schemas.microsoft.com/office/drawing/2014/main" id="{73A98F16-CA5C-5144-80D8-98E39AB7F0DD}"/>
                </a:ext>
              </a:extLst>
            </p:cNvPr>
            <p:cNvSpPr txBox="1"/>
            <p:nvPr/>
          </p:nvSpPr>
          <p:spPr>
            <a:xfrm>
              <a:off x="7984114" y="3886274"/>
              <a:ext cx="1971078" cy="307777"/>
            </a:xfrm>
            <a:prstGeom prst="rect">
              <a:avLst/>
            </a:prstGeom>
            <a:noFill/>
          </p:spPr>
          <p:txBody>
            <a:bodyPr wrap="square">
              <a:spAutoFit/>
            </a:bodyPr>
            <a:lstStyle/>
            <a:p>
              <a:r>
                <a:rPr kumimoji="1" lang="en" altLang="zh-CN" sz="1400" dirty="0">
                  <a:latin typeface="Times New Roman" panose="02020603050405020304" pitchFamily="18" charset="0"/>
                  <a:cs typeface="Times New Roman" panose="02020603050405020304" pitchFamily="18" charset="0"/>
                </a:rPr>
                <a:t>Ground motion </a:t>
              </a:r>
              <a:r>
                <a:rPr kumimoji="1" lang="en-US" altLang="zh-CN" sz="1400" dirty="0">
                  <a:latin typeface="Times New Roman" panose="02020603050405020304" pitchFamily="18" charset="0"/>
                  <a:cs typeface="Times New Roman" panose="02020603050405020304" pitchFamily="18" charset="0"/>
                </a:rPr>
                <a:t>of </a:t>
              </a:r>
              <a:r>
                <a:rPr kumimoji="1" lang="en-US" altLang="zh-CN" sz="1400" dirty="0"/>
                <a:t>HEPS</a:t>
              </a:r>
              <a:endParaRPr kumimoji="1" lang="zh-CN" altLang="en-US" sz="1400" dirty="0"/>
            </a:p>
          </p:txBody>
        </p:sp>
      </p:grpSp>
      <p:sp>
        <p:nvSpPr>
          <p:cNvPr id="3" name="灯片编号占位符 2">
            <a:extLst>
              <a:ext uri="{FF2B5EF4-FFF2-40B4-BE49-F238E27FC236}">
                <a16:creationId xmlns:a16="http://schemas.microsoft.com/office/drawing/2014/main" id="{4D74AEFA-93A9-412A-8236-8315DB44A2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7E41A-3222-472D-9E0D-CAE005F3100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graphicFrame>
            <p:nvGraphicFramePr>
              <p:cNvPr id="8" name="表格 25">
                <a:extLst>
                  <a:ext uri="{FF2B5EF4-FFF2-40B4-BE49-F238E27FC236}">
                    <a16:creationId xmlns:a16="http://schemas.microsoft.com/office/drawing/2014/main" id="{7FC26E4B-6EB0-DB46-B921-6D8655CFED18}"/>
                  </a:ext>
                </a:extLst>
              </p:cNvPr>
              <p:cNvGraphicFramePr>
                <a:graphicFrameLocks noGrp="1"/>
              </p:cNvGraphicFramePr>
              <p:nvPr>
                <p:extLst>
                  <p:ext uri="{D42A27DB-BD31-4B8C-83A1-F6EECF244321}">
                    <p14:modId xmlns:p14="http://schemas.microsoft.com/office/powerpoint/2010/main" val="2640996440"/>
                  </p:ext>
                </p:extLst>
              </p:nvPr>
            </p:nvGraphicFramePr>
            <p:xfrm>
              <a:off x="421887" y="3780381"/>
              <a:ext cx="6319027" cy="2664103"/>
            </p:xfrm>
            <a:graphic>
              <a:graphicData uri="http://schemas.openxmlformats.org/drawingml/2006/table">
                <a:tbl>
                  <a:tblPr firstRow="1" bandRow="1">
                    <a:tableStyleId>{5940675A-B579-460E-94D1-54222C63F5DA}</a:tableStyleId>
                  </a:tblPr>
                  <a:tblGrid>
                    <a:gridCol w="669809">
                      <a:extLst>
                        <a:ext uri="{9D8B030D-6E8A-4147-A177-3AD203B41FA5}">
                          <a16:colId xmlns:a16="http://schemas.microsoft.com/office/drawing/2014/main" val="1734266706"/>
                        </a:ext>
                      </a:extLst>
                    </a:gridCol>
                    <a:gridCol w="382935">
                      <a:extLst>
                        <a:ext uri="{9D8B030D-6E8A-4147-A177-3AD203B41FA5}">
                          <a16:colId xmlns:a16="http://schemas.microsoft.com/office/drawing/2014/main" val="3668181973"/>
                        </a:ext>
                      </a:extLst>
                    </a:gridCol>
                    <a:gridCol w="597582">
                      <a:extLst>
                        <a:ext uri="{9D8B030D-6E8A-4147-A177-3AD203B41FA5}">
                          <a16:colId xmlns:a16="http://schemas.microsoft.com/office/drawing/2014/main" val="176178206"/>
                        </a:ext>
                      </a:extLst>
                    </a:gridCol>
                    <a:gridCol w="528342">
                      <a:extLst>
                        <a:ext uri="{9D8B030D-6E8A-4147-A177-3AD203B41FA5}">
                          <a16:colId xmlns:a16="http://schemas.microsoft.com/office/drawing/2014/main" val="708250457"/>
                        </a:ext>
                      </a:extLst>
                    </a:gridCol>
                    <a:gridCol w="682414">
                      <a:extLst>
                        <a:ext uri="{9D8B030D-6E8A-4147-A177-3AD203B41FA5}">
                          <a16:colId xmlns:a16="http://schemas.microsoft.com/office/drawing/2014/main" val="1617657458"/>
                        </a:ext>
                      </a:extLst>
                    </a:gridCol>
                    <a:gridCol w="708660">
                      <a:extLst>
                        <a:ext uri="{9D8B030D-6E8A-4147-A177-3AD203B41FA5}">
                          <a16:colId xmlns:a16="http://schemas.microsoft.com/office/drawing/2014/main" val="1655524056"/>
                        </a:ext>
                      </a:extLst>
                    </a:gridCol>
                    <a:gridCol w="1280160">
                      <a:extLst>
                        <a:ext uri="{9D8B030D-6E8A-4147-A177-3AD203B41FA5}">
                          <a16:colId xmlns:a16="http://schemas.microsoft.com/office/drawing/2014/main" val="3890018939"/>
                        </a:ext>
                      </a:extLst>
                    </a:gridCol>
                    <a:gridCol w="1469125">
                      <a:extLst>
                        <a:ext uri="{9D8B030D-6E8A-4147-A177-3AD203B41FA5}">
                          <a16:colId xmlns:a16="http://schemas.microsoft.com/office/drawing/2014/main" val="3627182263"/>
                        </a:ext>
                      </a:extLst>
                    </a:gridCol>
                  </a:tblGrid>
                  <a:tr h="367823">
                    <a:tc gridSpan="2">
                      <a:txBody>
                        <a:bodyPr/>
                        <a:lstStyle/>
                        <a:p>
                          <a:pPr algn="ctr"/>
                          <a:r>
                            <a:rPr lang="en-US" altLang="zh-CN" sz="1200" b="1" dirty="0">
                              <a:solidFill>
                                <a:schemeClr val="tx1"/>
                              </a:solidFill>
                              <a:latin typeface="Times" panose="02020603050405020304" pitchFamily="18" charset="0"/>
                              <a:cs typeface="Times" panose="02020603050405020304" pitchFamily="18" charset="0"/>
                            </a:rPr>
                            <a:t>f[Hz]</a:t>
                          </a:r>
                          <a:endParaRPr lang="zh-CN" altLang="en-US" sz="1200" b="1" dirty="0">
                            <a:solidFill>
                              <a:schemeClr val="tx1"/>
                            </a:solidFill>
                            <a:latin typeface="Times" panose="02020603050405020304" pitchFamily="18" charset="0"/>
                            <a:cs typeface="Times" panose="02020603050405020304" pitchFamily="18" charset="0"/>
                          </a:endParaRPr>
                        </a:p>
                      </a:txBody>
                      <a:tcPr anchor="ctr"/>
                    </a:tc>
                    <a:tc hMerge="1">
                      <a:txBody>
                        <a:bodyPr/>
                        <a:lstStyle/>
                        <a:p>
                          <a:endParaRPr lang="zh-CN" altLang="en-US" dirty="0"/>
                        </a:p>
                      </a:txBody>
                      <a:tcPr/>
                    </a:tc>
                    <a:tc>
                      <a:txBody>
                        <a:bodyPr/>
                        <a:lstStyle/>
                        <a:p>
                          <a:pPr algn="ctr"/>
                          <a:r>
                            <a:rPr lang="en-US" altLang="zh-CN" sz="1200" b="1" dirty="0">
                              <a:solidFill>
                                <a:schemeClr val="tx1"/>
                              </a:solidFill>
                              <a:latin typeface="Times" panose="02020603050405020304" pitchFamily="18" charset="0"/>
                              <a:cs typeface="Times" panose="02020603050405020304" pitchFamily="18" charset="0"/>
                            </a:rPr>
                            <a:t>offset</a:t>
                          </a:r>
                          <a:endParaRPr lang="zh-CN" altLang="en-US" sz="1200" b="1"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b="1" dirty="0">
                              <a:solidFill>
                                <a:schemeClr val="tx1"/>
                              </a:solidFill>
                              <a:latin typeface="Times" panose="02020603050405020304" pitchFamily="18" charset="0"/>
                              <a:cs typeface="Times" panose="02020603050405020304" pitchFamily="18" charset="0"/>
                            </a:rPr>
                            <a:t>GM</a:t>
                          </a:r>
                          <a:endParaRPr lang="zh-CN" altLang="en-US" sz="1200" b="1"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Correct</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Measure</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dirty="0">
                              <a:solidFill>
                                <a:schemeClr val="tx1"/>
                              </a:solidFill>
                              <a:latin typeface="Times" panose="02020603050405020304" pitchFamily="18" charset="0"/>
                              <a:cs typeface="Times" panose="02020603050405020304" pitchFamily="18" charset="0"/>
                            </a:rPr>
                            <a:t>BPM resolution</a:t>
                          </a: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200" i="1" baseline="0" dirty="0" smtClean="0">
                                      <a:solidFill>
                                        <a:schemeClr val="tx1"/>
                                      </a:solidFill>
                                      <a:latin typeface="Cambria Math" panose="02040503050406030204" pitchFamily="18" charset="0"/>
                                    </a:rPr>
                                  </m:ctrlPr>
                                </m:sSubPr>
                                <m:e>
                                  <m:r>
                                    <a:rPr lang="en-US" altLang="zh-CN" sz="1200" b="1" i="0" baseline="0" dirty="0" smtClean="0">
                                      <a:solidFill>
                                        <a:schemeClr val="tx1"/>
                                      </a:solidFill>
                                      <a:latin typeface="Cambria Math" panose="02040503050406030204" pitchFamily="18" charset="0"/>
                                    </a:rPr>
                                    <m:t>𝐨𝐟𝐟𝐬𝐞𝐭</m:t>
                                  </m:r>
                                </m:e>
                                <m:sub>
                                  <m:r>
                                    <a:rPr lang="en-US" altLang="zh-CN" sz="1200" b="1" baseline="0" dirty="0" smtClean="0">
                                      <a:solidFill>
                                        <a:schemeClr val="tx1"/>
                                      </a:solidFill>
                                      <a:latin typeface="Cambria Math" panose="02040503050406030204" pitchFamily="18" charset="0"/>
                                    </a:rPr>
                                    <m:t>𝑩𝑷𝑴</m:t>
                                  </m:r>
                                </m:sub>
                              </m:sSub>
                            </m:oMath>
                          </a14:m>
                          <a:r>
                            <a:rPr lang="en-US" altLang="zh-CN" sz="1200" b="0" dirty="0">
                              <a:solidFill>
                                <a:schemeClr val="tx1"/>
                              </a:solidFill>
                              <a:latin typeface="Times" panose="02020603050405020304" pitchFamily="18" charset="0"/>
                              <a:cs typeface="Times" panose="02020603050405020304" pitchFamily="18" charset="0"/>
                            </a:rPr>
                            <a:t>[um]</a:t>
                          </a:r>
                        </a:p>
                      </a:txBody>
                      <a:tcPr marL="90000" anchor="ctr"/>
                    </a:tc>
                    <a:extLst>
                      <a:ext uri="{0D108BD9-81ED-4DB2-BD59-A6C34878D82A}">
                        <a16:rowId xmlns:a16="http://schemas.microsoft.com/office/drawing/2014/main" val="2878841905"/>
                      </a:ext>
                    </a:extLst>
                  </a:tr>
                  <a:tr h="367816">
                    <a:tc rowSpan="2">
                      <a:txBody>
                        <a:bodyPr/>
                        <a:lstStyle/>
                        <a:p>
                          <a:pPr algn="ctr"/>
                          <a:r>
                            <a:rPr lang="en-US" altLang="zh-CN" sz="1200" b="1" dirty="0">
                              <a:solidFill>
                                <a:schemeClr val="tx1"/>
                              </a:solidFill>
                              <a:latin typeface="Times" panose="02020603050405020304" pitchFamily="18" charset="0"/>
                              <a:cs typeface="Times" panose="02020603050405020304" pitchFamily="18" charset="0"/>
                            </a:rPr>
                            <a:t>HEPS</a:t>
                          </a:r>
                        </a:p>
                        <a:p>
                          <a:pPr algn="ctr"/>
                          <a:r>
                            <a:rPr lang="en-US" altLang="zh-CN" sz="1200" dirty="0">
                              <a:solidFill>
                                <a:schemeClr val="tx1"/>
                              </a:solidFill>
                              <a:latin typeface="Times" panose="02020603050405020304" pitchFamily="18" charset="0"/>
                              <a:cs typeface="Times" panose="02020603050405020304" pitchFamily="18" charset="0"/>
                            </a:rPr>
                            <a:t>(good)</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H</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1.4um</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&lt;1</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10</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100</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b="1" dirty="0">
                              <a:solidFill>
                                <a:schemeClr val="tx1"/>
                              </a:solidFill>
                              <a:latin typeface="Times" panose="02020603050405020304" pitchFamily="18" charset="0"/>
                              <a:cs typeface="Times" panose="02020603050405020304" pitchFamily="18" charset="0"/>
                            </a:rPr>
                            <a:t>0.95um</a:t>
                          </a:r>
                          <a:r>
                            <a:rPr lang="en-US" altLang="zh-CN" sz="1200" dirty="0">
                              <a:solidFill>
                                <a:schemeClr val="tx1"/>
                              </a:solidFill>
                              <a:latin typeface="Times" panose="02020603050405020304" pitchFamily="18" charset="0"/>
                              <a:cs typeface="Times" panose="02020603050405020304" pitchFamily="18" charset="0"/>
                            </a:rPr>
                            <a:t>@2Hz</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b="1" dirty="0">
                              <a:solidFill>
                                <a:schemeClr val="tx1"/>
                              </a:solidFill>
                              <a:latin typeface="Times" panose="02020603050405020304" pitchFamily="18" charset="0"/>
                              <a:cs typeface="Times" panose="02020603050405020304" pitchFamily="18" charset="0"/>
                            </a:rPr>
                            <a:t>0.38</a:t>
                          </a:r>
                          <a14:m>
                            <m:oMath xmlns:m="http://schemas.openxmlformats.org/officeDocument/2006/math">
                              <m:r>
                                <a:rPr lang="en-US" altLang="zh-CN" sz="1200" b="1" i="1" smtClean="0">
                                  <a:solidFill>
                                    <a:schemeClr val="tx1"/>
                                  </a:solidFill>
                                  <a:latin typeface="Cambria Math" panose="02040503050406030204" pitchFamily="18" charset="0"/>
                                  <a:ea typeface="Cambria Math" panose="02040503050406030204" pitchFamily="18" charset="0"/>
                                </a:rPr>
                                <m:t>→</m:t>
                              </m:r>
                              <m:r>
                                <a:rPr lang="en-US" altLang="zh-CN" sz="1200" b="1" i="1" smtClean="0">
                                  <a:solidFill>
                                    <a:schemeClr val="tx1"/>
                                  </a:solidFill>
                                  <a:latin typeface="Cambria Math" panose="02040503050406030204" pitchFamily="18" charset="0"/>
                                  <a:ea typeface="Cambria Math" panose="02040503050406030204" pitchFamily="18" charset="0"/>
                                </a:rPr>
                                <m:t>𝟎</m:t>
                              </m:r>
                              <m:r>
                                <a:rPr lang="en-US" altLang="zh-CN" sz="1200" b="1" i="1" smtClean="0">
                                  <a:solidFill>
                                    <a:schemeClr val="tx1"/>
                                  </a:solidFill>
                                  <a:latin typeface="Cambria Math" panose="02040503050406030204" pitchFamily="18" charset="0"/>
                                  <a:ea typeface="Cambria Math" panose="02040503050406030204" pitchFamily="18" charset="0"/>
                                </a:rPr>
                                <m:t>.</m:t>
                              </m:r>
                              <m:r>
                                <a:rPr lang="en-US" altLang="zh-CN" sz="1200" b="1" i="1" smtClean="0">
                                  <a:solidFill>
                                    <a:schemeClr val="tx1"/>
                                  </a:solidFill>
                                  <a:latin typeface="Cambria Math" panose="02040503050406030204" pitchFamily="18" charset="0"/>
                                  <a:ea typeface="Cambria Math" panose="02040503050406030204" pitchFamily="18" charset="0"/>
                                </a:rPr>
                                <m:t>𝟒</m:t>
                              </m:r>
                              <m:r>
                                <a:rPr lang="en-US" altLang="zh-CN" sz="1200" b="1" i="1" smtClean="0">
                                  <a:solidFill>
                                    <a:schemeClr val="tx1"/>
                                  </a:solidFill>
                                  <a:latin typeface="Cambria Math" panose="02040503050406030204" pitchFamily="18" charset="0"/>
                                  <a:ea typeface="Cambria Math" panose="02040503050406030204" pitchFamily="18" charset="0"/>
                                </a:rPr>
                                <m:t>𝒕𝒊𝒎𝒆𝒔</m:t>
                              </m:r>
                            </m:oMath>
                          </a14:m>
                          <a:endParaRPr lang="zh-CN" altLang="en-US" sz="1200" b="1" dirty="0">
                            <a:solidFill>
                              <a:schemeClr val="tx1"/>
                            </a:solidFill>
                            <a:latin typeface="Times" panose="02020603050405020304" pitchFamily="18" charset="0"/>
                            <a:cs typeface="Times" panose="02020603050405020304" pitchFamily="18" charset="0"/>
                          </a:endParaRPr>
                        </a:p>
                      </a:txBody>
                      <a:tcPr marL="90000" anchor="ctr"/>
                    </a:tc>
                    <a:extLst>
                      <a:ext uri="{0D108BD9-81ED-4DB2-BD59-A6C34878D82A}">
                        <a16:rowId xmlns:a16="http://schemas.microsoft.com/office/drawing/2014/main" val="2063016461"/>
                      </a:ext>
                    </a:extLst>
                  </a:tr>
                  <a:tr h="367816">
                    <a:tc vMerge="1">
                      <a:txBody>
                        <a:bodyPr/>
                        <a:lstStyle/>
                        <a:p>
                          <a:pPr algn="ctr"/>
                          <a:endParaRPr lang="zh-CN" altLang="en-US" sz="1200" dirty="0"/>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V</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3.6nm</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5</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50</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500</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latin typeface="Times" panose="02020603050405020304" pitchFamily="18" charset="0"/>
                              <a:cs typeface="Times" panose="02020603050405020304" pitchFamily="18" charset="0"/>
                            </a:rPr>
                            <a:t>2.1um</a:t>
                          </a:r>
                          <a:r>
                            <a:rPr lang="en-US" altLang="zh-CN" sz="1200" kern="1200" dirty="0">
                              <a:solidFill>
                                <a:schemeClr val="tx1"/>
                              </a:solidFill>
                              <a:latin typeface="Times" panose="02020603050405020304" pitchFamily="18" charset="0"/>
                              <a:cs typeface="Times" panose="02020603050405020304" pitchFamily="18" charset="0"/>
                            </a:rPr>
                            <a:t>@500Hz</a:t>
                          </a:r>
                          <a:endParaRPr lang="zh-CN" altLang="en-US" sz="12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latin typeface="Times" panose="02020603050405020304" pitchFamily="18" charset="0"/>
                              <a:ea typeface="+mn-ea"/>
                              <a:cs typeface="Times" panose="02020603050405020304" pitchFamily="18" charset="0"/>
                            </a:rPr>
                            <a:t>2.12</a:t>
                          </a:r>
                          <a14:m>
                            <m:oMath xmlns:m="http://schemas.openxmlformats.org/officeDocument/2006/math">
                              <m:r>
                                <a:rPr lang="en-US" altLang="zh-CN" sz="1200" b="1" i="1" smtClean="0">
                                  <a:solidFill>
                                    <a:schemeClr val="tx1"/>
                                  </a:solidFill>
                                  <a:latin typeface="Cambria Math" panose="02040503050406030204" pitchFamily="18" charset="0"/>
                                  <a:ea typeface="Cambria Math" panose="02040503050406030204" pitchFamily="18" charset="0"/>
                                </a:rPr>
                                <m:t>→</m:t>
                              </m:r>
                              <m:r>
                                <a:rPr lang="en-US" altLang="zh-CN" sz="1200" b="1" i="1" smtClean="0">
                                  <a:solidFill>
                                    <a:schemeClr val="tx1"/>
                                  </a:solidFill>
                                  <a:latin typeface="Cambria Math" panose="02040503050406030204" pitchFamily="18" charset="0"/>
                                  <a:ea typeface="Cambria Math" panose="02040503050406030204" pitchFamily="18" charset="0"/>
                                </a:rPr>
                                <m:t>𝟏</m:t>
                              </m:r>
                              <m:r>
                                <a:rPr lang="en-US" altLang="zh-CN" sz="1200" b="1" i="1" smtClean="0">
                                  <a:solidFill>
                                    <a:schemeClr val="tx1"/>
                                  </a:solidFill>
                                  <a:latin typeface="Cambria Math" panose="02040503050406030204" pitchFamily="18" charset="0"/>
                                  <a:ea typeface="Cambria Math" panose="02040503050406030204" pitchFamily="18" charset="0"/>
                                </a:rPr>
                                <m:t>𝒕𝒊𝒎𝒆𝒔</m:t>
                              </m:r>
                            </m:oMath>
                          </a14:m>
                          <a:endParaRPr lang="zh-CN" altLang="en-US" sz="1200" b="1" kern="1200" dirty="0">
                            <a:solidFill>
                              <a:schemeClr val="tx1"/>
                            </a:solidFill>
                            <a:latin typeface="Times" panose="02020603050405020304" pitchFamily="18" charset="0"/>
                            <a:ea typeface="+mn-ea"/>
                            <a:cs typeface="Times" panose="02020603050405020304" pitchFamily="18" charset="0"/>
                          </a:endParaRPr>
                        </a:p>
                      </a:txBody>
                      <a:tcPr marL="90000" anchor="ctr"/>
                    </a:tc>
                    <a:extLst>
                      <a:ext uri="{0D108BD9-81ED-4DB2-BD59-A6C34878D82A}">
                        <a16:rowId xmlns:a16="http://schemas.microsoft.com/office/drawing/2014/main" val="1722067727"/>
                      </a:ext>
                    </a:extLst>
                  </a:tr>
                  <a:tr h="436917">
                    <a:tc rowSpan="2">
                      <a:txBody>
                        <a:bodyPr/>
                        <a:lstStyle/>
                        <a:p>
                          <a:pPr algn="ctr"/>
                          <a:r>
                            <a:rPr lang="en-US" altLang="zh-CN" sz="1200" b="1" dirty="0">
                              <a:solidFill>
                                <a:schemeClr val="tx1"/>
                              </a:solidFill>
                              <a:latin typeface="Times" panose="02020603050405020304" pitchFamily="18" charset="0"/>
                              <a:cs typeface="Times" panose="02020603050405020304" pitchFamily="18" charset="0"/>
                            </a:rPr>
                            <a:t>BEPC</a:t>
                          </a:r>
                        </a:p>
                        <a:p>
                          <a:pPr algn="ctr"/>
                          <a:r>
                            <a:rPr lang="en-US" altLang="zh-CN" sz="1200" b="0" dirty="0">
                              <a:solidFill>
                                <a:schemeClr val="tx1"/>
                              </a:solidFill>
                              <a:latin typeface="Times" panose="02020603050405020304" pitchFamily="18" charset="0"/>
                              <a:cs typeface="Times" panose="02020603050405020304" pitchFamily="18" charset="0"/>
                            </a:rPr>
                            <a:t>(</a:t>
                          </a:r>
                          <a:r>
                            <a:rPr lang="en-US" altLang="zh-CN" sz="1200" b="0" kern="1200" dirty="0">
                              <a:solidFill>
                                <a:schemeClr val="tx1"/>
                              </a:solidFill>
                              <a:latin typeface="Times" panose="02020603050405020304" pitchFamily="18" charset="0"/>
                              <a:ea typeface="+mn-ea"/>
                              <a:cs typeface="Times" panose="02020603050405020304" pitchFamily="18" charset="0"/>
                            </a:rPr>
                            <a:t>bad)</a:t>
                          </a:r>
                          <a:endParaRPr lang="zh-CN" altLang="en-US" sz="1200" b="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H</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panose="02020603050405020304" pitchFamily="18" charset="0"/>
                              <a:cs typeface="Times" panose="02020603050405020304" pitchFamily="18" charset="0"/>
                            </a:rPr>
                            <a:t>1.4um</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&lt;0.02</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0.2</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2</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dirty="0">
                              <a:solidFill>
                                <a:schemeClr val="tx1"/>
                              </a:solidFill>
                              <a:latin typeface="Times" panose="02020603050405020304" pitchFamily="18" charset="0"/>
                              <a:cs typeface="Times" panose="02020603050405020304" pitchFamily="18" charset="0"/>
                            </a:rPr>
                            <a:t>0.13um</a:t>
                          </a:r>
                          <a:r>
                            <a:rPr lang="en-US" altLang="zh-CN" sz="1200" dirty="0">
                              <a:solidFill>
                                <a:schemeClr val="tx1"/>
                              </a:solidFill>
                              <a:latin typeface="Times" panose="02020603050405020304" pitchFamily="18" charset="0"/>
                              <a:cs typeface="Times" panose="02020603050405020304" pitchFamily="18" charset="0"/>
                            </a:rPr>
                            <a:t>@2Hz</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b="0" dirty="0">
                              <a:solidFill>
                                <a:schemeClr val="tx1"/>
                              </a:solidFill>
                              <a:latin typeface="Times" panose="02020603050405020304" pitchFamily="18" charset="0"/>
                              <a:cs typeface="Times" panose="02020603050405020304" pitchFamily="18" charset="0"/>
                            </a:rPr>
                            <a:t>0.38</a:t>
                          </a:r>
                          <a14:m>
                            <m:oMath xmlns:m="http://schemas.openxmlformats.org/officeDocument/2006/math">
                              <m:r>
                                <a:rPr lang="en-US" altLang="zh-CN" sz="1200" b="1" i="1" smtClean="0">
                                  <a:solidFill>
                                    <a:schemeClr val="tx1"/>
                                  </a:solidFill>
                                  <a:latin typeface="Cambria Math" panose="02040503050406030204" pitchFamily="18" charset="0"/>
                                  <a:ea typeface="Cambria Math" panose="02040503050406030204" pitchFamily="18" charset="0"/>
                                </a:rPr>
                                <m:t>→</m:t>
                              </m:r>
                              <m:r>
                                <a:rPr lang="en-US" altLang="zh-CN" sz="1200" b="1" i="1" smtClean="0">
                                  <a:solidFill>
                                    <a:schemeClr val="tx1"/>
                                  </a:solidFill>
                                  <a:latin typeface="Cambria Math" panose="02040503050406030204" pitchFamily="18" charset="0"/>
                                  <a:ea typeface="Cambria Math" panose="02040503050406030204" pitchFamily="18" charset="0"/>
                                </a:rPr>
                                <m:t>𝟑</m:t>
                              </m:r>
                              <m:r>
                                <a:rPr lang="en-US" altLang="zh-CN" sz="1200" b="1" i="1" smtClean="0">
                                  <a:solidFill>
                                    <a:schemeClr val="tx1"/>
                                  </a:solidFill>
                                  <a:latin typeface="Cambria Math" panose="02040503050406030204" pitchFamily="18" charset="0"/>
                                  <a:ea typeface="Cambria Math" panose="02040503050406030204" pitchFamily="18" charset="0"/>
                                </a:rPr>
                                <m:t>𝒕𝒊𝒎𝒆𝒔</m:t>
                              </m:r>
                            </m:oMath>
                          </a14:m>
                          <a:endParaRPr lang="zh-CN" altLang="en-US" sz="1200" b="0" dirty="0">
                            <a:solidFill>
                              <a:schemeClr val="tx1"/>
                            </a:solidFill>
                            <a:latin typeface="Times" panose="02020603050405020304" pitchFamily="18" charset="0"/>
                            <a:cs typeface="Times" panose="02020603050405020304" pitchFamily="18" charset="0"/>
                          </a:endParaRPr>
                        </a:p>
                      </a:txBody>
                      <a:tcPr marL="90000" anchor="ctr"/>
                    </a:tc>
                    <a:extLst>
                      <a:ext uri="{0D108BD9-81ED-4DB2-BD59-A6C34878D82A}">
                        <a16:rowId xmlns:a16="http://schemas.microsoft.com/office/drawing/2014/main" val="4284117307"/>
                      </a:ext>
                    </a:extLst>
                  </a:tr>
                  <a:tr h="367816">
                    <a:tc vMerge="1">
                      <a:txBody>
                        <a:bodyPr/>
                        <a:lstStyle/>
                        <a:p>
                          <a:pPr algn="ctr"/>
                          <a:endParaRPr lang="zh-CN" altLang="en-US" sz="1200" dirty="0"/>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V</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panose="02020603050405020304" pitchFamily="18" charset="0"/>
                              <a:cs typeface="Times" panose="02020603050405020304" pitchFamily="18" charset="0"/>
                            </a:rPr>
                            <a:t>3.6nm</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50</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500</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5000</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latin typeface="Times" panose="02020603050405020304" pitchFamily="18" charset="0"/>
                              <a:ea typeface="+mn-ea"/>
                              <a:cs typeface="Times" panose="02020603050405020304" pitchFamily="18" charset="0"/>
                            </a:rPr>
                            <a:t>6.7um</a:t>
                          </a:r>
                          <a:r>
                            <a:rPr lang="en-US" altLang="zh-CN" sz="1200" kern="1200" dirty="0">
                              <a:solidFill>
                                <a:schemeClr val="tx1"/>
                              </a:solidFill>
                              <a:latin typeface="Times" panose="02020603050405020304" pitchFamily="18" charset="0"/>
                              <a:ea typeface="+mn-ea"/>
                              <a:cs typeface="Times" panose="02020603050405020304" pitchFamily="18" charset="0"/>
                            </a:rPr>
                            <a:t>@5kHz</a:t>
                          </a:r>
                          <a:endParaRPr lang="zh-CN" altLang="en-US" sz="12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algn="ctr"/>
                          <a:r>
                            <a:rPr lang="en-US" altLang="zh-CN" sz="1200" b="0" dirty="0">
                              <a:solidFill>
                                <a:schemeClr val="tx1"/>
                              </a:solidFill>
                              <a:latin typeface="Times" panose="02020603050405020304" pitchFamily="18" charset="0"/>
                              <a:cs typeface="Times" panose="02020603050405020304" pitchFamily="18" charset="0"/>
                            </a:rPr>
                            <a:t>2.12</a:t>
                          </a:r>
                          <a14:m>
                            <m:oMath xmlns:m="http://schemas.openxmlformats.org/officeDocument/2006/math">
                              <m:r>
                                <a:rPr lang="en-US" altLang="zh-CN" sz="1200" b="1" i="1" smtClean="0">
                                  <a:solidFill>
                                    <a:schemeClr val="tx1"/>
                                  </a:solidFill>
                                  <a:latin typeface="Cambria Math" panose="02040503050406030204" pitchFamily="18" charset="0"/>
                                  <a:ea typeface="Cambria Math" panose="02040503050406030204" pitchFamily="18" charset="0"/>
                                </a:rPr>
                                <m:t>→</m:t>
                              </m:r>
                              <m:r>
                                <a:rPr lang="en-US" altLang="zh-CN" sz="1200" b="1" i="1" smtClean="0">
                                  <a:solidFill>
                                    <a:schemeClr val="tx1"/>
                                  </a:solidFill>
                                  <a:latin typeface="Cambria Math" panose="02040503050406030204" pitchFamily="18" charset="0"/>
                                  <a:ea typeface="Cambria Math" panose="02040503050406030204" pitchFamily="18" charset="0"/>
                                </a:rPr>
                                <m:t>𝟎</m:t>
                              </m:r>
                              <m:r>
                                <a:rPr lang="en-US" altLang="zh-CN" sz="1200" b="1" i="1" smtClean="0">
                                  <a:solidFill>
                                    <a:schemeClr val="tx1"/>
                                  </a:solidFill>
                                  <a:latin typeface="Cambria Math" panose="02040503050406030204" pitchFamily="18" charset="0"/>
                                  <a:ea typeface="Cambria Math" panose="02040503050406030204" pitchFamily="18" charset="0"/>
                                </a:rPr>
                                <m:t>.</m:t>
                              </m:r>
                              <m:r>
                                <a:rPr lang="en-US" altLang="zh-CN" sz="1200" b="1" i="1" smtClean="0">
                                  <a:solidFill>
                                    <a:schemeClr val="tx1"/>
                                  </a:solidFill>
                                  <a:latin typeface="Cambria Math" panose="02040503050406030204" pitchFamily="18" charset="0"/>
                                  <a:ea typeface="Cambria Math" panose="02040503050406030204" pitchFamily="18" charset="0"/>
                                </a:rPr>
                                <m:t>𝟑</m:t>
                              </m:r>
                              <m:r>
                                <a:rPr lang="en-US" altLang="zh-CN" sz="1200" b="1" i="1" smtClean="0">
                                  <a:solidFill>
                                    <a:schemeClr val="tx1"/>
                                  </a:solidFill>
                                  <a:latin typeface="Cambria Math" panose="02040503050406030204" pitchFamily="18" charset="0"/>
                                  <a:ea typeface="Cambria Math" panose="02040503050406030204" pitchFamily="18" charset="0"/>
                                </a:rPr>
                                <m:t>𝒕𝒊𝒎𝒆𝒔</m:t>
                              </m:r>
                            </m:oMath>
                          </a14:m>
                          <a:endParaRPr lang="zh-CN" altLang="en-US" sz="1200" b="0" dirty="0">
                            <a:solidFill>
                              <a:schemeClr val="tx1"/>
                            </a:solidFill>
                            <a:latin typeface="Times" panose="02020603050405020304" pitchFamily="18" charset="0"/>
                            <a:cs typeface="Times" panose="02020603050405020304" pitchFamily="18" charset="0"/>
                          </a:endParaRPr>
                        </a:p>
                      </a:txBody>
                      <a:tcPr marL="90000" anchor="ctr"/>
                    </a:tc>
                    <a:extLst>
                      <a:ext uri="{0D108BD9-81ED-4DB2-BD59-A6C34878D82A}">
                        <a16:rowId xmlns:a16="http://schemas.microsoft.com/office/drawing/2014/main" val="3961093914"/>
                      </a:ext>
                    </a:extLst>
                  </a:tr>
                  <a:tr h="367816">
                    <a:tc rowSpan="2">
                      <a:txBody>
                        <a:bodyPr/>
                        <a:lstStyle/>
                        <a:p>
                          <a:pPr algn="ctr"/>
                          <a:r>
                            <a:rPr lang="en-US" altLang="zh-CN" sz="1200" b="1" dirty="0">
                              <a:solidFill>
                                <a:schemeClr val="tx1"/>
                              </a:solidFill>
                              <a:latin typeface="Times" panose="02020603050405020304" pitchFamily="18" charset="0"/>
                              <a:cs typeface="Times" panose="02020603050405020304" pitchFamily="18" charset="0"/>
                            </a:rPr>
                            <a:t>KEK</a:t>
                          </a:r>
                        </a:p>
                        <a:p>
                          <a:pPr algn="ctr"/>
                          <a:r>
                            <a:rPr lang="en-US" altLang="zh-CN" sz="1200" dirty="0">
                              <a:solidFill>
                                <a:schemeClr val="tx1"/>
                              </a:solidFill>
                              <a:latin typeface="Times" panose="02020603050405020304" pitchFamily="18" charset="0"/>
                              <a:cs typeface="Times" panose="02020603050405020304" pitchFamily="18" charset="0"/>
                            </a:rPr>
                            <a:t>(bad)</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H</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panose="02020603050405020304" pitchFamily="18" charset="0"/>
                              <a:cs typeface="Times" panose="02020603050405020304" pitchFamily="18" charset="0"/>
                            </a:rPr>
                            <a:t>1.4um</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0.1</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1</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10</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latin typeface="Times" panose="02020603050405020304" pitchFamily="18" charset="0"/>
                              <a:ea typeface="+mn-ea"/>
                              <a:cs typeface="Times" panose="02020603050405020304" pitchFamily="18" charset="0"/>
                            </a:rPr>
                            <a:t>0.3um</a:t>
                          </a:r>
                          <a:r>
                            <a:rPr lang="en-US" altLang="zh-CN" sz="1200" dirty="0">
                              <a:solidFill>
                                <a:schemeClr val="tx1"/>
                              </a:solidFill>
                              <a:latin typeface="Times" panose="02020603050405020304" pitchFamily="18" charset="0"/>
                              <a:cs typeface="Times" panose="02020603050405020304" pitchFamily="18" charset="0"/>
                            </a:rPr>
                            <a:t>@10Hz</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b="0" dirty="0">
                              <a:solidFill>
                                <a:schemeClr val="tx1"/>
                              </a:solidFill>
                              <a:latin typeface="Times" panose="02020603050405020304" pitchFamily="18" charset="0"/>
                              <a:cs typeface="Times" panose="02020603050405020304" pitchFamily="18" charset="0"/>
                            </a:rPr>
                            <a:t>0.38</a:t>
                          </a:r>
                          <a14:m>
                            <m:oMath xmlns:m="http://schemas.openxmlformats.org/officeDocument/2006/math">
                              <m:r>
                                <a:rPr lang="en-US" altLang="zh-CN" sz="1200" b="1" i="1" smtClean="0">
                                  <a:solidFill>
                                    <a:schemeClr val="tx1"/>
                                  </a:solidFill>
                                  <a:latin typeface="Cambria Math" panose="02040503050406030204" pitchFamily="18" charset="0"/>
                                  <a:ea typeface="Cambria Math" panose="02040503050406030204" pitchFamily="18" charset="0"/>
                                </a:rPr>
                                <m:t>→</m:t>
                              </m:r>
                              <m:r>
                                <a:rPr lang="en-US" altLang="zh-CN" sz="1200" b="1" i="1" smtClean="0">
                                  <a:solidFill>
                                    <a:schemeClr val="tx1"/>
                                  </a:solidFill>
                                  <a:latin typeface="Cambria Math" panose="02040503050406030204" pitchFamily="18" charset="0"/>
                                  <a:ea typeface="Cambria Math" panose="02040503050406030204" pitchFamily="18" charset="0"/>
                                </a:rPr>
                                <m:t>𝟏</m:t>
                              </m:r>
                              <m:r>
                                <a:rPr lang="en-US" altLang="zh-CN" sz="1200" b="1" i="1" smtClean="0">
                                  <a:solidFill>
                                    <a:schemeClr val="tx1"/>
                                  </a:solidFill>
                                  <a:latin typeface="Cambria Math" panose="02040503050406030204" pitchFamily="18" charset="0"/>
                                  <a:ea typeface="Cambria Math" panose="02040503050406030204" pitchFamily="18" charset="0"/>
                                </a:rPr>
                                <m:t>𝒕𝒊𝒎𝒆𝒔</m:t>
                              </m:r>
                            </m:oMath>
                          </a14:m>
                          <a:endParaRPr lang="zh-CN" altLang="en-US" sz="1200" b="0" dirty="0">
                            <a:solidFill>
                              <a:schemeClr val="tx1"/>
                            </a:solidFill>
                            <a:latin typeface="Times" panose="02020603050405020304" pitchFamily="18" charset="0"/>
                            <a:cs typeface="Times" panose="02020603050405020304" pitchFamily="18" charset="0"/>
                          </a:endParaRPr>
                        </a:p>
                      </a:txBody>
                      <a:tcPr marL="90000" anchor="ctr"/>
                    </a:tc>
                    <a:extLst>
                      <a:ext uri="{0D108BD9-81ED-4DB2-BD59-A6C34878D82A}">
                        <a16:rowId xmlns:a16="http://schemas.microsoft.com/office/drawing/2014/main" val="2061026823"/>
                      </a:ext>
                    </a:extLst>
                  </a:tr>
                  <a:tr h="367816">
                    <a:tc vMerge="1">
                      <a:txBody>
                        <a:bodyPr/>
                        <a:lstStyle/>
                        <a:p>
                          <a:pPr algn="ctr"/>
                          <a:endParaRPr lang="zh-CN" altLang="en-US" sz="1200" dirty="0"/>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V</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panose="02020603050405020304" pitchFamily="18" charset="0"/>
                              <a:cs typeface="Times" panose="02020603050405020304" pitchFamily="18" charset="0"/>
                            </a:rPr>
                            <a:t>3.6nm</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50</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500</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5000</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Times" panose="02020603050405020304" pitchFamily="18" charset="0"/>
                              <a:ea typeface="+mn-ea"/>
                              <a:cs typeface="Times" panose="02020603050405020304" pitchFamily="18" charset="0"/>
                            </a:rPr>
                            <a:t>6.7um@5kHz</a:t>
                          </a:r>
                          <a:endParaRPr lang="zh-CN" altLang="en-US" sz="12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latin typeface="Times" panose="02020603050405020304" pitchFamily="18" charset="0"/>
                              <a:ea typeface="+mn-ea"/>
                              <a:cs typeface="Times" panose="02020603050405020304" pitchFamily="18" charset="0"/>
                            </a:rPr>
                            <a:t>2.12</a:t>
                          </a:r>
                          <a14:m>
                            <m:oMath xmlns:m="http://schemas.openxmlformats.org/officeDocument/2006/math">
                              <m:r>
                                <a:rPr lang="en-US" altLang="zh-CN" sz="1200" b="1" i="1" smtClean="0">
                                  <a:solidFill>
                                    <a:schemeClr val="tx1"/>
                                  </a:solidFill>
                                  <a:latin typeface="Cambria Math" panose="02040503050406030204" pitchFamily="18" charset="0"/>
                                  <a:ea typeface="Cambria Math" panose="02040503050406030204" pitchFamily="18" charset="0"/>
                                </a:rPr>
                                <m:t>→</m:t>
                              </m:r>
                              <m:r>
                                <a:rPr lang="en-US" altLang="zh-CN" sz="1200" b="1" i="1" smtClean="0">
                                  <a:solidFill>
                                    <a:schemeClr val="tx1"/>
                                  </a:solidFill>
                                  <a:latin typeface="Cambria Math" panose="02040503050406030204" pitchFamily="18" charset="0"/>
                                  <a:ea typeface="Cambria Math" panose="02040503050406030204" pitchFamily="18" charset="0"/>
                                </a:rPr>
                                <m:t>𝟎</m:t>
                              </m:r>
                              <m:r>
                                <a:rPr lang="en-US" altLang="zh-CN" sz="1200" b="1" i="1" smtClean="0">
                                  <a:solidFill>
                                    <a:schemeClr val="tx1"/>
                                  </a:solidFill>
                                  <a:latin typeface="Cambria Math" panose="02040503050406030204" pitchFamily="18" charset="0"/>
                                  <a:ea typeface="Cambria Math" panose="02040503050406030204" pitchFamily="18" charset="0"/>
                                </a:rPr>
                                <m:t>.</m:t>
                              </m:r>
                              <m:r>
                                <a:rPr lang="en-US" altLang="zh-CN" sz="1200" b="1" i="1" smtClean="0">
                                  <a:solidFill>
                                    <a:schemeClr val="tx1"/>
                                  </a:solidFill>
                                  <a:latin typeface="Cambria Math" panose="02040503050406030204" pitchFamily="18" charset="0"/>
                                  <a:ea typeface="Cambria Math" panose="02040503050406030204" pitchFamily="18" charset="0"/>
                                </a:rPr>
                                <m:t>𝟑</m:t>
                              </m:r>
                              <m:r>
                                <a:rPr lang="en-US" altLang="zh-CN" sz="1200" b="1" i="1" smtClean="0">
                                  <a:solidFill>
                                    <a:schemeClr val="tx1"/>
                                  </a:solidFill>
                                  <a:latin typeface="Cambria Math" panose="02040503050406030204" pitchFamily="18" charset="0"/>
                                  <a:ea typeface="Cambria Math" panose="02040503050406030204" pitchFamily="18" charset="0"/>
                                </a:rPr>
                                <m:t>𝒕𝒊𝒎𝒆𝒔</m:t>
                              </m:r>
                            </m:oMath>
                          </a14:m>
                          <a:endParaRPr lang="zh-CN" altLang="en-US" sz="1200" b="0" kern="1200" dirty="0">
                            <a:solidFill>
                              <a:schemeClr val="tx1"/>
                            </a:solidFill>
                            <a:latin typeface="Times" panose="02020603050405020304" pitchFamily="18" charset="0"/>
                            <a:ea typeface="+mn-ea"/>
                            <a:cs typeface="Times" panose="02020603050405020304" pitchFamily="18" charset="0"/>
                          </a:endParaRPr>
                        </a:p>
                      </a:txBody>
                      <a:tcPr marL="90000" anchor="ctr"/>
                    </a:tc>
                    <a:extLst>
                      <a:ext uri="{0D108BD9-81ED-4DB2-BD59-A6C34878D82A}">
                        <a16:rowId xmlns:a16="http://schemas.microsoft.com/office/drawing/2014/main" val="4182297093"/>
                      </a:ext>
                    </a:extLst>
                  </a:tr>
                </a:tbl>
              </a:graphicData>
            </a:graphic>
          </p:graphicFrame>
        </mc:Choice>
        <mc:Fallback xmlns="">
          <p:graphicFrame>
            <p:nvGraphicFramePr>
              <p:cNvPr id="8" name="表格 25">
                <a:extLst>
                  <a:ext uri="{FF2B5EF4-FFF2-40B4-BE49-F238E27FC236}">
                    <a16:creationId xmlns:a16="http://schemas.microsoft.com/office/drawing/2014/main" id="{7FC26E4B-6EB0-DB46-B921-6D8655CFED18}"/>
                  </a:ext>
                </a:extLst>
              </p:cNvPr>
              <p:cNvGraphicFramePr>
                <a:graphicFrameLocks noGrp="1"/>
              </p:cNvGraphicFramePr>
              <p:nvPr>
                <p:extLst>
                  <p:ext uri="{D42A27DB-BD31-4B8C-83A1-F6EECF244321}">
                    <p14:modId xmlns:p14="http://schemas.microsoft.com/office/powerpoint/2010/main" val="2640996440"/>
                  </p:ext>
                </p:extLst>
              </p:nvPr>
            </p:nvGraphicFramePr>
            <p:xfrm>
              <a:off x="421887" y="3780381"/>
              <a:ext cx="6319027" cy="2664103"/>
            </p:xfrm>
            <a:graphic>
              <a:graphicData uri="http://schemas.openxmlformats.org/drawingml/2006/table">
                <a:tbl>
                  <a:tblPr firstRow="1" bandRow="1">
                    <a:tableStyleId>{5940675A-B579-460E-94D1-54222C63F5DA}</a:tableStyleId>
                  </a:tblPr>
                  <a:tblGrid>
                    <a:gridCol w="669809">
                      <a:extLst>
                        <a:ext uri="{9D8B030D-6E8A-4147-A177-3AD203B41FA5}">
                          <a16:colId xmlns:a16="http://schemas.microsoft.com/office/drawing/2014/main" val="1734266706"/>
                        </a:ext>
                      </a:extLst>
                    </a:gridCol>
                    <a:gridCol w="382935">
                      <a:extLst>
                        <a:ext uri="{9D8B030D-6E8A-4147-A177-3AD203B41FA5}">
                          <a16:colId xmlns:a16="http://schemas.microsoft.com/office/drawing/2014/main" val="3668181973"/>
                        </a:ext>
                      </a:extLst>
                    </a:gridCol>
                    <a:gridCol w="597582">
                      <a:extLst>
                        <a:ext uri="{9D8B030D-6E8A-4147-A177-3AD203B41FA5}">
                          <a16:colId xmlns:a16="http://schemas.microsoft.com/office/drawing/2014/main" val="176178206"/>
                        </a:ext>
                      </a:extLst>
                    </a:gridCol>
                    <a:gridCol w="528342">
                      <a:extLst>
                        <a:ext uri="{9D8B030D-6E8A-4147-A177-3AD203B41FA5}">
                          <a16:colId xmlns:a16="http://schemas.microsoft.com/office/drawing/2014/main" val="708250457"/>
                        </a:ext>
                      </a:extLst>
                    </a:gridCol>
                    <a:gridCol w="682414">
                      <a:extLst>
                        <a:ext uri="{9D8B030D-6E8A-4147-A177-3AD203B41FA5}">
                          <a16:colId xmlns:a16="http://schemas.microsoft.com/office/drawing/2014/main" val="1617657458"/>
                        </a:ext>
                      </a:extLst>
                    </a:gridCol>
                    <a:gridCol w="708660">
                      <a:extLst>
                        <a:ext uri="{9D8B030D-6E8A-4147-A177-3AD203B41FA5}">
                          <a16:colId xmlns:a16="http://schemas.microsoft.com/office/drawing/2014/main" val="1655524056"/>
                        </a:ext>
                      </a:extLst>
                    </a:gridCol>
                    <a:gridCol w="1280160">
                      <a:extLst>
                        <a:ext uri="{9D8B030D-6E8A-4147-A177-3AD203B41FA5}">
                          <a16:colId xmlns:a16="http://schemas.microsoft.com/office/drawing/2014/main" val="3890018939"/>
                        </a:ext>
                      </a:extLst>
                    </a:gridCol>
                    <a:gridCol w="1469125">
                      <a:extLst>
                        <a:ext uri="{9D8B030D-6E8A-4147-A177-3AD203B41FA5}">
                          <a16:colId xmlns:a16="http://schemas.microsoft.com/office/drawing/2014/main" val="3627182263"/>
                        </a:ext>
                      </a:extLst>
                    </a:gridCol>
                  </a:tblGrid>
                  <a:tr h="367823">
                    <a:tc gridSpan="2">
                      <a:txBody>
                        <a:bodyPr/>
                        <a:lstStyle/>
                        <a:p>
                          <a:pPr algn="ctr"/>
                          <a:r>
                            <a:rPr lang="en-US" altLang="zh-CN" sz="1200" b="1" dirty="0">
                              <a:solidFill>
                                <a:schemeClr val="tx1"/>
                              </a:solidFill>
                              <a:latin typeface="Times" panose="02020603050405020304" pitchFamily="18" charset="0"/>
                              <a:cs typeface="Times" panose="02020603050405020304" pitchFamily="18" charset="0"/>
                            </a:rPr>
                            <a:t>f[Hz]</a:t>
                          </a:r>
                          <a:endParaRPr lang="zh-CN" altLang="en-US" sz="1200" b="1" dirty="0">
                            <a:solidFill>
                              <a:schemeClr val="tx1"/>
                            </a:solidFill>
                            <a:latin typeface="Times" panose="02020603050405020304" pitchFamily="18" charset="0"/>
                            <a:cs typeface="Times" panose="02020603050405020304" pitchFamily="18" charset="0"/>
                          </a:endParaRPr>
                        </a:p>
                      </a:txBody>
                      <a:tcPr anchor="ctr"/>
                    </a:tc>
                    <a:tc hMerge="1">
                      <a:txBody>
                        <a:bodyPr/>
                        <a:lstStyle/>
                        <a:p>
                          <a:endParaRPr lang="zh-CN" altLang="en-US" dirty="0"/>
                        </a:p>
                      </a:txBody>
                      <a:tcPr/>
                    </a:tc>
                    <a:tc>
                      <a:txBody>
                        <a:bodyPr/>
                        <a:lstStyle/>
                        <a:p>
                          <a:pPr algn="ctr"/>
                          <a:r>
                            <a:rPr lang="en-US" altLang="zh-CN" sz="1200" b="1" dirty="0">
                              <a:solidFill>
                                <a:schemeClr val="tx1"/>
                              </a:solidFill>
                              <a:latin typeface="Times" panose="02020603050405020304" pitchFamily="18" charset="0"/>
                              <a:cs typeface="Times" panose="02020603050405020304" pitchFamily="18" charset="0"/>
                            </a:rPr>
                            <a:t>offset</a:t>
                          </a:r>
                          <a:endParaRPr lang="zh-CN" altLang="en-US" sz="1200" b="1"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b="1" dirty="0">
                              <a:solidFill>
                                <a:schemeClr val="tx1"/>
                              </a:solidFill>
                              <a:latin typeface="Times" panose="02020603050405020304" pitchFamily="18" charset="0"/>
                              <a:cs typeface="Times" panose="02020603050405020304" pitchFamily="18" charset="0"/>
                            </a:rPr>
                            <a:t>GM</a:t>
                          </a:r>
                          <a:endParaRPr lang="zh-CN" altLang="en-US" sz="1200" b="1"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Correct</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Measure</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dirty="0">
                              <a:solidFill>
                                <a:schemeClr val="tx1"/>
                              </a:solidFill>
                              <a:latin typeface="Times" panose="02020603050405020304" pitchFamily="18" charset="0"/>
                              <a:cs typeface="Times" panose="02020603050405020304" pitchFamily="18" charset="0"/>
                            </a:rPr>
                            <a:t>BPM resolution</a:t>
                          </a:r>
                        </a:p>
                      </a:txBody>
                      <a:tcPr marL="90000" anchor="ctr"/>
                    </a:tc>
                    <a:tc>
                      <a:txBody>
                        <a:bodyPr/>
                        <a:lstStyle/>
                        <a:p>
                          <a:endParaRPr lang="zh-CN"/>
                        </a:p>
                      </a:txBody>
                      <a:tcPr marL="90000" anchor="ctr">
                        <a:blipFill>
                          <a:blip r:embed="rId4"/>
                          <a:stretch>
                            <a:fillRect l="-330705" t="-1667" r="-830" b="-633333"/>
                          </a:stretch>
                        </a:blipFill>
                      </a:tcPr>
                    </a:tc>
                    <a:extLst>
                      <a:ext uri="{0D108BD9-81ED-4DB2-BD59-A6C34878D82A}">
                        <a16:rowId xmlns:a16="http://schemas.microsoft.com/office/drawing/2014/main" val="2878841905"/>
                      </a:ext>
                    </a:extLst>
                  </a:tr>
                  <a:tr h="367816">
                    <a:tc rowSpan="2">
                      <a:txBody>
                        <a:bodyPr/>
                        <a:lstStyle/>
                        <a:p>
                          <a:pPr algn="ctr"/>
                          <a:r>
                            <a:rPr lang="en-US" altLang="zh-CN" sz="1200" b="1" dirty="0">
                              <a:solidFill>
                                <a:schemeClr val="tx1"/>
                              </a:solidFill>
                              <a:latin typeface="Times" panose="02020603050405020304" pitchFamily="18" charset="0"/>
                              <a:cs typeface="Times" panose="02020603050405020304" pitchFamily="18" charset="0"/>
                            </a:rPr>
                            <a:t>HEPS</a:t>
                          </a:r>
                        </a:p>
                        <a:p>
                          <a:pPr algn="ctr"/>
                          <a:r>
                            <a:rPr lang="en-US" altLang="zh-CN" sz="1200" dirty="0">
                              <a:solidFill>
                                <a:schemeClr val="tx1"/>
                              </a:solidFill>
                              <a:latin typeface="Times" panose="02020603050405020304" pitchFamily="18" charset="0"/>
                              <a:cs typeface="Times" panose="02020603050405020304" pitchFamily="18" charset="0"/>
                            </a:rPr>
                            <a:t>(good)</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H</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1.4um</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&lt;1</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10</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100</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b="1" dirty="0">
                              <a:solidFill>
                                <a:schemeClr val="tx1"/>
                              </a:solidFill>
                              <a:latin typeface="Times" panose="02020603050405020304" pitchFamily="18" charset="0"/>
                              <a:cs typeface="Times" panose="02020603050405020304" pitchFamily="18" charset="0"/>
                            </a:rPr>
                            <a:t>0.95um</a:t>
                          </a:r>
                          <a:r>
                            <a:rPr lang="en-US" altLang="zh-CN" sz="1200" dirty="0">
                              <a:solidFill>
                                <a:schemeClr val="tx1"/>
                              </a:solidFill>
                              <a:latin typeface="Times" panose="02020603050405020304" pitchFamily="18" charset="0"/>
                              <a:cs typeface="Times" panose="02020603050405020304" pitchFamily="18" charset="0"/>
                            </a:rPr>
                            <a:t>@2Hz</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endParaRPr lang="zh-CN"/>
                        </a:p>
                      </a:txBody>
                      <a:tcPr marL="90000" anchor="ctr">
                        <a:blipFill>
                          <a:blip r:embed="rId4"/>
                          <a:stretch>
                            <a:fillRect l="-330705" t="-100000" r="-830" b="-522951"/>
                          </a:stretch>
                        </a:blipFill>
                      </a:tcPr>
                    </a:tc>
                    <a:extLst>
                      <a:ext uri="{0D108BD9-81ED-4DB2-BD59-A6C34878D82A}">
                        <a16:rowId xmlns:a16="http://schemas.microsoft.com/office/drawing/2014/main" val="2063016461"/>
                      </a:ext>
                    </a:extLst>
                  </a:tr>
                  <a:tr h="367816">
                    <a:tc vMerge="1">
                      <a:txBody>
                        <a:bodyPr/>
                        <a:lstStyle/>
                        <a:p>
                          <a:pPr algn="ctr"/>
                          <a:endParaRPr lang="zh-CN" altLang="en-US" sz="1200" dirty="0"/>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V</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3.6nm</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5</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50</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500</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latin typeface="Times" panose="02020603050405020304" pitchFamily="18" charset="0"/>
                              <a:cs typeface="Times" panose="02020603050405020304" pitchFamily="18" charset="0"/>
                            </a:rPr>
                            <a:t>2.1um</a:t>
                          </a:r>
                          <a:r>
                            <a:rPr lang="en-US" altLang="zh-CN" sz="1200" kern="1200" dirty="0">
                              <a:solidFill>
                                <a:schemeClr val="tx1"/>
                              </a:solidFill>
                              <a:latin typeface="Times" panose="02020603050405020304" pitchFamily="18" charset="0"/>
                              <a:cs typeface="Times" panose="02020603050405020304" pitchFamily="18" charset="0"/>
                            </a:rPr>
                            <a:t>@500Hz</a:t>
                          </a:r>
                          <a:endParaRPr lang="zh-CN" altLang="en-US" sz="12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endParaRPr lang="zh-CN"/>
                        </a:p>
                      </a:txBody>
                      <a:tcPr marL="90000" anchor="ctr">
                        <a:blipFill>
                          <a:blip r:embed="rId4"/>
                          <a:stretch>
                            <a:fillRect l="-330705" t="-203333" r="-830" b="-431667"/>
                          </a:stretch>
                        </a:blipFill>
                      </a:tcPr>
                    </a:tc>
                    <a:extLst>
                      <a:ext uri="{0D108BD9-81ED-4DB2-BD59-A6C34878D82A}">
                        <a16:rowId xmlns:a16="http://schemas.microsoft.com/office/drawing/2014/main" val="1722067727"/>
                      </a:ext>
                    </a:extLst>
                  </a:tr>
                  <a:tr h="457200">
                    <a:tc rowSpan="2">
                      <a:txBody>
                        <a:bodyPr/>
                        <a:lstStyle/>
                        <a:p>
                          <a:pPr algn="ctr"/>
                          <a:r>
                            <a:rPr lang="en-US" altLang="zh-CN" sz="1200" b="1" dirty="0">
                              <a:solidFill>
                                <a:schemeClr val="tx1"/>
                              </a:solidFill>
                              <a:latin typeface="Times" panose="02020603050405020304" pitchFamily="18" charset="0"/>
                              <a:cs typeface="Times" panose="02020603050405020304" pitchFamily="18" charset="0"/>
                            </a:rPr>
                            <a:t>BEPC</a:t>
                          </a:r>
                        </a:p>
                        <a:p>
                          <a:pPr algn="ctr"/>
                          <a:r>
                            <a:rPr lang="en-US" altLang="zh-CN" sz="1200" b="0" dirty="0">
                              <a:solidFill>
                                <a:schemeClr val="tx1"/>
                              </a:solidFill>
                              <a:latin typeface="Times" panose="02020603050405020304" pitchFamily="18" charset="0"/>
                              <a:cs typeface="Times" panose="02020603050405020304" pitchFamily="18" charset="0"/>
                            </a:rPr>
                            <a:t>(</a:t>
                          </a:r>
                          <a:r>
                            <a:rPr lang="en-US" altLang="zh-CN" sz="1200" b="0" kern="1200" dirty="0">
                              <a:solidFill>
                                <a:schemeClr val="tx1"/>
                              </a:solidFill>
                              <a:latin typeface="Times" panose="02020603050405020304" pitchFamily="18" charset="0"/>
                              <a:ea typeface="+mn-ea"/>
                              <a:cs typeface="Times" panose="02020603050405020304" pitchFamily="18" charset="0"/>
                            </a:rPr>
                            <a:t>bad)</a:t>
                          </a:r>
                          <a:endParaRPr lang="zh-CN" altLang="en-US" sz="1200" b="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H</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panose="02020603050405020304" pitchFamily="18" charset="0"/>
                              <a:cs typeface="Times" panose="02020603050405020304" pitchFamily="18" charset="0"/>
                            </a:rPr>
                            <a:t>1.4um</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&lt;0.02</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0.2</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2</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dirty="0">
                              <a:solidFill>
                                <a:schemeClr val="tx1"/>
                              </a:solidFill>
                              <a:latin typeface="Times" panose="02020603050405020304" pitchFamily="18" charset="0"/>
                              <a:cs typeface="Times" panose="02020603050405020304" pitchFamily="18" charset="0"/>
                            </a:rPr>
                            <a:t>0.13um</a:t>
                          </a:r>
                          <a:r>
                            <a:rPr lang="en-US" altLang="zh-CN" sz="1200" dirty="0">
                              <a:solidFill>
                                <a:schemeClr val="tx1"/>
                              </a:solidFill>
                              <a:latin typeface="Times" panose="02020603050405020304" pitchFamily="18" charset="0"/>
                              <a:cs typeface="Times" panose="02020603050405020304" pitchFamily="18" charset="0"/>
                            </a:rPr>
                            <a:t>@2Hz</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endParaRPr lang="zh-CN"/>
                        </a:p>
                      </a:txBody>
                      <a:tcPr marL="90000" anchor="ctr">
                        <a:blipFill>
                          <a:blip r:embed="rId4"/>
                          <a:stretch>
                            <a:fillRect l="-330705" t="-239474" r="-830" b="-240789"/>
                          </a:stretch>
                        </a:blipFill>
                      </a:tcPr>
                    </a:tc>
                    <a:extLst>
                      <a:ext uri="{0D108BD9-81ED-4DB2-BD59-A6C34878D82A}">
                        <a16:rowId xmlns:a16="http://schemas.microsoft.com/office/drawing/2014/main" val="4284117307"/>
                      </a:ext>
                    </a:extLst>
                  </a:tr>
                  <a:tr h="367816">
                    <a:tc vMerge="1">
                      <a:txBody>
                        <a:bodyPr/>
                        <a:lstStyle/>
                        <a:p>
                          <a:pPr algn="ctr"/>
                          <a:endParaRPr lang="zh-CN" altLang="en-US" sz="1200" dirty="0"/>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V</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panose="02020603050405020304" pitchFamily="18" charset="0"/>
                              <a:cs typeface="Times" panose="02020603050405020304" pitchFamily="18" charset="0"/>
                            </a:rPr>
                            <a:t>3.6nm</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50</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500</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5000</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latin typeface="Times" panose="02020603050405020304" pitchFamily="18" charset="0"/>
                              <a:ea typeface="+mn-ea"/>
                              <a:cs typeface="Times" panose="02020603050405020304" pitchFamily="18" charset="0"/>
                            </a:rPr>
                            <a:t>6.7um</a:t>
                          </a:r>
                          <a:r>
                            <a:rPr lang="en-US" altLang="zh-CN" sz="1200" kern="1200" dirty="0">
                              <a:solidFill>
                                <a:schemeClr val="tx1"/>
                              </a:solidFill>
                              <a:latin typeface="Times" panose="02020603050405020304" pitchFamily="18" charset="0"/>
                              <a:ea typeface="+mn-ea"/>
                              <a:cs typeface="Times" panose="02020603050405020304" pitchFamily="18" charset="0"/>
                            </a:rPr>
                            <a:t>@5kHz</a:t>
                          </a:r>
                          <a:endParaRPr lang="zh-CN" altLang="en-US" sz="12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endParaRPr lang="zh-CN"/>
                        </a:p>
                      </a:txBody>
                      <a:tcPr marL="90000" anchor="ctr">
                        <a:blipFill>
                          <a:blip r:embed="rId4"/>
                          <a:stretch>
                            <a:fillRect l="-330705" t="-430000" r="-830" b="-205000"/>
                          </a:stretch>
                        </a:blipFill>
                      </a:tcPr>
                    </a:tc>
                    <a:extLst>
                      <a:ext uri="{0D108BD9-81ED-4DB2-BD59-A6C34878D82A}">
                        <a16:rowId xmlns:a16="http://schemas.microsoft.com/office/drawing/2014/main" val="3961093914"/>
                      </a:ext>
                    </a:extLst>
                  </a:tr>
                  <a:tr h="367816">
                    <a:tc rowSpan="2">
                      <a:txBody>
                        <a:bodyPr/>
                        <a:lstStyle/>
                        <a:p>
                          <a:pPr algn="ctr"/>
                          <a:r>
                            <a:rPr lang="en-US" altLang="zh-CN" sz="1200" b="1" dirty="0">
                              <a:solidFill>
                                <a:schemeClr val="tx1"/>
                              </a:solidFill>
                              <a:latin typeface="Times" panose="02020603050405020304" pitchFamily="18" charset="0"/>
                              <a:cs typeface="Times" panose="02020603050405020304" pitchFamily="18" charset="0"/>
                            </a:rPr>
                            <a:t>KEK</a:t>
                          </a:r>
                        </a:p>
                        <a:p>
                          <a:pPr algn="ctr"/>
                          <a:r>
                            <a:rPr lang="en-US" altLang="zh-CN" sz="1200" dirty="0">
                              <a:solidFill>
                                <a:schemeClr val="tx1"/>
                              </a:solidFill>
                              <a:latin typeface="Times" panose="02020603050405020304" pitchFamily="18" charset="0"/>
                              <a:cs typeface="Times" panose="02020603050405020304" pitchFamily="18" charset="0"/>
                            </a:rPr>
                            <a:t>(bad)</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H</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panose="02020603050405020304" pitchFamily="18" charset="0"/>
                              <a:cs typeface="Times" panose="02020603050405020304" pitchFamily="18" charset="0"/>
                            </a:rPr>
                            <a:t>1.4um</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0.1</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1</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10</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latin typeface="Times" panose="02020603050405020304" pitchFamily="18" charset="0"/>
                              <a:ea typeface="+mn-ea"/>
                              <a:cs typeface="Times" panose="02020603050405020304" pitchFamily="18" charset="0"/>
                            </a:rPr>
                            <a:t>0.3um</a:t>
                          </a:r>
                          <a:r>
                            <a:rPr lang="en-US" altLang="zh-CN" sz="1200" dirty="0">
                              <a:solidFill>
                                <a:schemeClr val="tx1"/>
                              </a:solidFill>
                              <a:latin typeface="Times" panose="02020603050405020304" pitchFamily="18" charset="0"/>
                              <a:cs typeface="Times" panose="02020603050405020304" pitchFamily="18" charset="0"/>
                            </a:rPr>
                            <a:t>@10Hz</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endParaRPr lang="zh-CN"/>
                        </a:p>
                      </a:txBody>
                      <a:tcPr marL="90000" anchor="ctr">
                        <a:blipFill>
                          <a:blip r:embed="rId4"/>
                          <a:stretch>
                            <a:fillRect l="-330705" t="-521311" r="-830" b="-101639"/>
                          </a:stretch>
                        </a:blipFill>
                      </a:tcPr>
                    </a:tc>
                    <a:extLst>
                      <a:ext uri="{0D108BD9-81ED-4DB2-BD59-A6C34878D82A}">
                        <a16:rowId xmlns:a16="http://schemas.microsoft.com/office/drawing/2014/main" val="2061026823"/>
                      </a:ext>
                    </a:extLst>
                  </a:tr>
                  <a:tr h="367816">
                    <a:tc vMerge="1">
                      <a:txBody>
                        <a:bodyPr/>
                        <a:lstStyle/>
                        <a:p>
                          <a:pPr algn="ctr"/>
                          <a:endParaRPr lang="zh-CN" altLang="en-US" sz="1200" dirty="0"/>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V</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panose="02020603050405020304" pitchFamily="18" charset="0"/>
                              <a:cs typeface="Times" panose="02020603050405020304" pitchFamily="18" charset="0"/>
                            </a:rPr>
                            <a:t>3.6nm</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50</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500</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algn="ctr"/>
                          <a:r>
                            <a:rPr lang="en-US" altLang="zh-CN" sz="1200" dirty="0">
                              <a:solidFill>
                                <a:schemeClr val="tx1"/>
                              </a:solidFill>
                              <a:latin typeface="Times" panose="02020603050405020304" pitchFamily="18" charset="0"/>
                              <a:cs typeface="Times" panose="02020603050405020304" pitchFamily="18" charset="0"/>
                            </a:rPr>
                            <a:t>5000</a:t>
                          </a:r>
                          <a:endParaRPr lang="zh-CN" altLang="en-US" sz="1200" dirty="0">
                            <a:solidFill>
                              <a:schemeClr val="tx1"/>
                            </a:solidFill>
                            <a:latin typeface="Times" panose="02020603050405020304" pitchFamily="18" charset="0"/>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Times" panose="02020603050405020304" pitchFamily="18" charset="0"/>
                              <a:ea typeface="+mn-ea"/>
                              <a:cs typeface="Times" panose="02020603050405020304" pitchFamily="18" charset="0"/>
                            </a:rPr>
                            <a:t>6.7um@5kHz</a:t>
                          </a:r>
                          <a:endParaRPr lang="zh-CN" altLang="en-US" sz="12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endParaRPr lang="zh-CN"/>
                        </a:p>
                      </a:txBody>
                      <a:tcPr marL="90000" anchor="ctr">
                        <a:blipFill>
                          <a:blip r:embed="rId4"/>
                          <a:stretch>
                            <a:fillRect l="-330705" t="-631667" r="-830" b="-3333"/>
                          </a:stretch>
                        </a:blipFill>
                      </a:tcPr>
                    </a:tc>
                    <a:extLst>
                      <a:ext uri="{0D108BD9-81ED-4DB2-BD59-A6C34878D82A}">
                        <a16:rowId xmlns:a16="http://schemas.microsoft.com/office/drawing/2014/main" val="4182297093"/>
                      </a:ext>
                    </a:extLst>
                  </a:tr>
                </a:tbl>
              </a:graphicData>
            </a:graphic>
          </p:graphicFrame>
        </mc:Fallback>
      </mc:AlternateContent>
      <p:grpSp>
        <p:nvGrpSpPr>
          <p:cNvPr id="41" name="组合 40">
            <a:extLst>
              <a:ext uri="{FF2B5EF4-FFF2-40B4-BE49-F238E27FC236}">
                <a16:creationId xmlns:a16="http://schemas.microsoft.com/office/drawing/2014/main" id="{A418DE96-4B32-F84E-857C-E2FF12B2A27B}"/>
              </a:ext>
            </a:extLst>
          </p:cNvPr>
          <p:cNvGrpSpPr/>
          <p:nvPr/>
        </p:nvGrpSpPr>
        <p:grpSpPr>
          <a:xfrm>
            <a:off x="444217" y="128593"/>
            <a:ext cx="5548063" cy="3378557"/>
            <a:chOff x="124316" y="50443"/>
            <a:chExt cx="5548063" cy="3378557"/>
          </a:xfrm>
        </p:grpSpPr>
        <p:pic>
          <p:nvPicPr>
            <p:cNvPr id="4" name="Picture 13">
              <a:extLst>
                <a:ext uri="{FF2B5EF4-FFF2-40B4-BE49-F238E27FC236}">
                  <a16:creationId xmlns:a16="http://schemas.microsoft.com/office/drawing/2014/main" id="{3E60A665-7243-C84D-AC24-19023F5A84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247" y="50443"/>
              <a:ext cx="5487132" cy="3378557"/>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组合 39">
              <a:extLst>
                <a:ext uri="{FF2B5EF4-FFF2-40B4-BE49-F238E27FC236}">
                  <a16:creationId xmlns:a16="http://schemas.microsoft.com/office/drawing/2014/main" id="{1DECF2B1-E680-C544-BFF5-D033C9A30A34}"/>
                </a:ext>
              </a:extLst>
            </p:cNvPr>
            <p:cNvGrpSpPr/>
            <p:nvPr/>
          </p:nvGrpSpPr>
          <p:grpSpPr>
            <a:xfrm>
              <a:off x="124316" y="50443"/>
              <a:ext cx="5440220" cy="3284835"/>
              <a:chOff x="124316" y="50443"/>
              <a:chExt cx="5440220" cy="3284835"/>
            </a:xfrm>
          </p:grpSpPr>
          <p:sp>
            <p:nvSpPr>
              <p:cNvPr id="9" name="文本框 8">
                <a:extLst>
                  <a:ext uri="{FF2B5EF4-FFF2-40B4-BE49-F238E27FC236}">
                    <a16:creationId xmlns:a16="http://schemas.microsoft.com/office/drawing/2014/main" id="{95BE28FB-CAB7-7B4E-8321-F164D996009C}"/>
                  </a:ext>
                </a:extLst>
              </p:cNvPr>
              <p:cNvSpPr txBox="1"/>
              <p:nvPr/>
            </p:nvSpPr>
            <p:spPr>
              <a:xfrm>
                <a:off x="2155886" y="203181"/>
                <a:ext cx="2485536" cy="307777"/>
              </a:xfrm>
              <a:prstGeom prst="rect">
                <a:avLst/>
              </a:prstGeom>
              <a:noFill/>
            </p:spPr>
            <p:txBody>
              <a:bodyPr wrap="square">
                <a:spAutoFit/>
              </a:bodyPr>
              <a:lstStyle/>
              <a:p>
                <a:r>
                  <a:rPr kumimoji="1" lang="en" altLang="zh-CN" sz="1400" dirty="0">
                    <a:latin typeface="Times New Roman" panose="02020603050405020304" pitchFamily="18" charset="0"/>
                    <a:cs typeface="Times New Roman" panose="02020603050405020304" pitchFamily="18" charset="0"/>
                  </a:rPr>
                  <a:t>Ground motion </a:t>
                </a:r>
                <a:r>
                  <a:rPr kumimoji="1" lang="en-US" altLang="zh-CN" sz="1400" dirty="0">
                    <a:latin typeface="Times New Roman" panose="02020603050405020304" pitchFamily="18" charset="0"/>
                    <a:cs typeface="Times New Roman" panose="02020603050405020304" pitchFamily="18" charset="0"/>
                  </a:rPr>
                  <a:t>of </a:t>
                </a:r>
                <a:r>
                  <a:rPr kumimoji="1" lang="en-US" altLang="zh-CN" sz="1400" dirty="0"/>
                  <a:t>BEPC</a:t>
                </a:r>
                <a:endParaRPr kumimoji="1" lang="zh-CN" altLang="en-US" sz="1400" dirty="0"/>
              </a:p>
            </p:txBody>
          </p:sp>
          <p:sp>
            <p:nvSpPr>
              <p:cNvPr id="10" name="文本框 9">
                <a:extLst>
                  <a:ext uri="{FF2B5EF4-FFF2-40B4-BE49-F238E27FC236}">
                    <a16:creationId xmlns:a16="http://schemas.microsoft.com/office/drawing/2014/main" id="{C280FB66-E3CA-D24F-8D8C-A5D9E25E839A}"/>
                  </a:ext>
                </a:extLst>
              </p:cNvPr>
              <p:cNvSpPr txBox="1"/>
              <p:nvPr/>
            </p:nvSpPr>
            <p:spPr>
              <a:xfrm>
                <a:off x="4174943" y="662068"/>
                <a:ext cx="1287000" cy="523220"/>
              </a:xfrm>
              <a:prstGeom prst="rect">
                <a:avLst/>
              </a:prstGeom>
              <a:noFill/>
            </p:spPr>
            <p:txBody>
              <a:bodyPr wrap="square">
                <a:spAutoFit/>
              </a:bodyPr>
              <a:lstStyle/>
              <a:p>
                <a:r>
                  <a:rPr kumimoji="1" lang="en-US" altLang="zh-CN" sz="1400" dirty="0">
                    <a:solidFill>
                      <a:srgbClr val="3333FF"/>
                    </a:solidFill>
                  </a:rPr>
                  <a:t>Blue-vertical</a:t>
                </a:r>
              </a:p>
              <a:p>
                <a:r>
                  <a:rPr kumimoji="1" lang="en-US" altLang="zh-CN" sz="1400" dirty="0">
                    <a:solidFill>
                      <a:srgbClr val="FF0000"/>
                    </a:solidFill>
                  </a:rPr>
                  <a:t>Red-horizontal</a:t>
                </a:r>
                <a:endParaRPr kumimoji="1" lang="zh-CN" altLang="en-US" sz="1400" dirty="0">
                  <a:solidFill>
                    <a:srgbClr val="FF0000"/>
                  </a:solidFill>
                </a:endParaRPr>
              </a:p>
            </p:txBody>
          </p:sp>
          <p:cxnSp>
            <p:nvCxnSpPr>
              <p:cNvPr id="12" name="直线连接符 11">
                <a:extLst>
                  <a:ext uri="{FF2B5EF4-FFF2-40B4-BE49-F238E27FC236}">
                    <a16:creationId xmlns:a16="http://schemas.microsoft.com/office/drawing/2014/main" id="{1B73D506-1C76-824A-953A-27637B8BBDA9}"/>
                  </a:ext>
                </a:extLst>
              </p:cNvPr>
              <p:cNvCxnSpPr>
                <a:cxnSpLocks/>
              </p:cNvCxnSpPr>
              <p:nvPr/>
            </p:nvCxnSpPr>
            <p:spPr>
              <a:xfrm>
                <a:off x="697424" y="542563"/>
                <a:ext cx="396498"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直线连接符 13">
                <a:extLst>
                  <a:ext uri="{FF2B5EF4-FFF2-40B4-BE49-F238E27FC236}">
                    <a16:creationId xmlns:a16="http://schemas.microsoft.com/office/drawing/2014/main" id="{D9CFF66C-5E3A-F944-9B7C-E8C30DB28824}"/>
                  </a:ext>
                </a:extLst>
              </p:cNvPr>
              <p:cNvCxnSpPr>
                <a:cxnSpLocks/>
              </p:cNvCxnSpPr>
              <p:nvPr/>
            </p:nvCxnSpPr>
            <p:spPr>
              <a:xfrm>
                <a:off x="1053885" y="542563"/>
                <a:ext cx="0" cy="2650088"/>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7DF319C2-7B2E-3342-8568-7BF982231672}"/>
                  </a:ext>
                </a:extLst>
              </p:cNvPr>
              <p:cNvSpPr txBox="1"/>
              <p:nvPr/>
            </p:nvSpPr>
            <p:spPr>
              <a:xfrm>
                <a:off x="838200" y="3089057"/>
                <a:ext cx="511444" cy="246221"/>
              </a:xfrm>
              <a:prstGeom prst="rect">
                <a:avLst/>
              </a:prstGeom>
              <a:noFill/>
            </p:spPr>
            <p:txBody>
              <a:bodyPr wrap="square" rtlCol="0">
                <a:spAutoFit/>
              </a:bodyPr>
              <a:lstStyle/>
              <a:p>
                <a:r>
                  <a:rPr kumimoji="1" lang="en-US" altLang="zh-CN" sz="1000" b="1" dirty="0">
                    <a:solidFill>
                      <a:schemeClr val="accent5">
                        <a:lumMod val="60000"/>
                        <a:lumOff val="40000"/>
                      </a:schemeClr>
                    </a:solidFill>
                  </a:rPr>
                  <a:t>0.02</a:t>
                </a:r>
                <a:endParaRPr kumimoji="1" lang="zh-CN" altLang="en-US" sz="1000" b="1" dirty="0">
                  <a:solidFill>
                    <a:schemeClr val="accent5">
                      <a:lumMod val="60000"/>
                      <a:lumOff val="40000"/>
                    </a:schemeClr>
                  </a:solidFill>
                </a:endParaRPr>
              </a:p>
            </p:txBody>
          </p:sp>
          <p:cxnSp>
            <p:nvCxnSpPr>
              <p:cNvPr id="17" name="直线连接符 16">
                <a:extLst>
                  <a:ext uri="{FF2B5EF4-FFF2-40B4-BE49-F238E27FC236}">
                    <a16:creationId xmlns:a16="http://schemas.microsoft.com/office/drawing/2014/main" id="{49B89053-8FD8-B245-B301-61B1C5B8FD57}"/>
                  </a:ext>
                </a:extLst>
              </p:cNvPr>
              <p:cNvCxnSpPr>
                <a:cxnSpLocks/>
              </p:cNvCxnSpPr>
              <p:nvPr/>
            </p:nvCxnSpPr>
            <p:spPr>
              <a:xfrm>
                <a:off x="635760" y="1821752"/>
                <a:ext cx="456188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C2BB5568-18D0-D044-931D-0246FA0ADAA7}"/>
                  </a:ext>
                </a:extLst>
              </p:cNvPr>
              <p:cNvSpPr txBox="1"/>
              <p:nvPr/>
            </p:nvSpPr>
            <p:spPr>
              <a:xfrm>
                <a:off x="124316" y="50443"/>
                <a:ext cx="511444" cy="276999"/>
              </a:xfrm>
              <a:prstGeom prst="rect">
                <a:avLst/>
              </a:prstGeom>
              <a:noFill/>
            </p:spPr>
            <p:txBody>
              <a:bodyPr wrap="square" rtlCol="0">
                <a:spAutoFit/>
              </a:bodyPr>
              <a:lstStyle/>
              <a:p>
                <a:r>
                  <a:rPr kumimoji="1" lang="en-US" altLang="zh-CN" sz="1200" dirty="0"/>
                  <a:t>[um]</a:t>
                </a:r>
                <a:endParaRPr kumimoji="1" lang="zh-CN" altLang="en-US" sz="1200" dirty="0"/>
              </a:p>
            </p:txBody>
          </p:sp>
          <p:sp>
            <p:nvSpPr>
              <p:cNvPr id="21" name="文本框 20">
                <a:extLst>
                  <a:ext uri="{FF2B5EF4-FFF2-40B4-BE49-F238E27FC236}">
                    <a16:creationId xmlns:a16="http://schemas.microsoft.com/office/drawing/2014/main" id="{733C0527-6493-2148-8BBB-191C3E158932}"/>
                  </a:ext>
                </a:extLst>
              </p:cNvPr>
              <p:cNvSpPr txBox="1"/>
              <p:nvPr/>
            </p:nvSpPr>
            <p:spPr>
              <a:xfrm>
                <a:off x="344077" y="1698641"/>
                <a:ext cx="579948" cy="246221"/>
              </a:xfrm>
              <a:prstGeom prst="rect">
                <a:avLst/>
              </a:prstGeom>
              <a:noFill/>
            </p:spPr>
            <p:txBody>
              <a:bodyPr wrap="square" rtlCol="0">
                <a:spAutoFit/>
              </a:bodyPr>
              <a:lstStyle/>
              <a:p>
                <a:r>
                  <a:rPr kumimoji="1" lang="en-US" altLang="zh-CN" sz="1000" b="1" dirty="0">
                    <a:solidFill>
                      <a:schemeClr val="accent1">
                        <a:lumMod val="75000"/>
                      </a:schemeClr>
                    </a:solidFill>
                  </a:rPr>
                  <a:t>3.6nm</a:t>
                </a:r>
                <a:endParaRPr kumimoji="1" lang="zh-CN" altLang="en-US" sz="1000" b="1" dirty="0">
                  <a:solidFill>
                    <a:schemeClr val="accent1">
                      <a:lumMod val="75000"/>
                    </a:schemeClr>
                  </a:solidFill>
                </a:endParaRPr>
              </a:p>
            </p:txBody>
          </p:sp>
          <p:cxnSp>
            <p:nvCxnSpPr>
              <p:cNvPr id="22" name="直线连接符 21">
                <a:extLst>
                  <a:ext uri="{FF2B5EF4-FFF2-40B4-BE49-F238E27FC236}">
                    <a16:creationId xmlns:a16="http://schemas.microsoft.com/office/drawing/2014/main" id="{8F1BF83C-7303-3F4E-891E-819C4A3641DA}"/>
                  </a:ext>
                </a:extLst>
              </p:cNvPr>
              <p:cNvCxnSpPr>
                <a:cxnSpLocks/>
              </p:cNvCxnSpPr>
              <p:nvPr/>
            </p:nvCxnSpPr>
            <p:spPr>
              <a:xfrm>
                <a:off x="5200769" y="1739721"/>
                <a:ext cx="0" cy="1349336"/>
              </a:xfrm>
              <a:prstGeom prst="line">
                <a:avLst/>
              </a:prstGeom>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5862FB97-B4C7-B44E-9F2E-3D91EB626806}"/>
                  </a:ext>
                </a:extLst>
              </p:cNvPr>
              <p:cNvSpPr txBox="1"/>
              <p:nvPr/>
            </p:nvSpPr>
            <p:spPr>
              <a:xfrm>
                <a:off x="5053092" y="3069540"/>
                <a:ext cx="511444" cy="246221"/>
              </a:xfrm>
              <a:prstGeom prst="rect">
                <a:avLst/>
              </a:prstGeom>
              <a:noFill/>
            </p:spPr>
            <p:txBody>
              <a:bodyPr wrap="square" rtlCol="0">
                <a:spAutoFit/>
              </a:bodyPr>
              <a:lstStyle/>
              <a:p>
                <a:r>
                  <a:rPr kumimoji="1" lang="en-US" altLang="zh-CN" sz="1000" b="1" dirty="0">
                    <a:solidFill>
                      <a:schemeClr val="accent1">
                        <a:lumMod val="75000"/>
                      </a:schemeClr>
                    </a:solidFill>
                  </a:rPr>
                  <a:t>50</a:t>
                </a:r>
                <a:endParaRPr kumimoji="1" lang="zh-CN" altLang="en-US" sz="1000" b="1" dirty="0">
                  <a:solidFill>
                    <a:schemeClr val="accent1">
                      <a:lumMod val="75000"/>
                    </a:schemeClr>
                  </a:solidFill>
                </a:endParaRPr>
              </a:p>
            </p:txBody>
          </p:sp>
          <p:sp>
            <p:nvSpPr>
              <p:cNvPr id="27" name="文本框 26">
                <a:extLst>
                  <a:ext uri="{FF2B5EF4-FFF2-40B4-BE49-F238E27FC236}">
                    <a16:creationId xmlns:a16="http://schemas.microsoft.com/office/drawing/2014/main" id="{FB9BBCB5-1CF6-2D42-A322-893DF5358CBA}"/>
                  </a:ext>
                </a:extLst>
              </p:cNvPr>
              <p:cNvSpPr txBox="1"/>
              <p:nvPr/>
            </p:nvSpPr>
            <p:spPr>
              <a:xfrm>
                <a:off x="376985" y="382622"/>
                <a:ext cx="579948" cy="246221"/>
              </a:xfrm>
              <a:prstGeom prst="rect">
                <a:avLst/>
              </a:prstGeom>
              <a:noFill/>
            </p:spPr>
            <p:txBody>
              <a:bodyPr wrap="square" rtlCol="0">
                <a:spAutoFit/>
              </a:bodyPr>
              <a:lstStyle/>
              <a:p>
                <a:r>
                  <a:rPr kumimoji="1" lang="en-US" altLang="zh-CN" sz="1000" b="1" dirty="0">
                    <a:solidFill>
                      <a:schemeClr val="accent5">
                        <a:lumMod val="60000"/>
                        <a:lumOff val="40000"/>
                      </a:schemeClr>
                    </a:solidFill>
                  </a:rPr>
                  <a:t>1.4um</a:t>
                </a:r>
                <a:endParaRPr kumimoji="1" lang="zh-CN" altLang="en-US" sz="1000" b="1" dirty="0">
                  <a:solidFill>
                    <a:schemeClr val="accent5">
                      <a:lumMod val="60000"/>
                      <a:lumOff val="40000"/>
                    </a:schemeClr>
                  </a:solidFill>
                </a:endParaRPr>
              </a:p>
            </p:txBody>
          </p:sp>
        </p:grpSp>
      </p:grpSp>
      <p:grpSp>
        <p:nvGrpSpPr>
          <p:cNvPr id="42" name="组合 41">
            <a:extLst>
              <a:ext uri="{FF2B5EF4-FFF2-40B4-BE49-F238E27FC236}">
                <a16:creationId xmlns:a16="http://schemas.microsoft.com/office/drawing/2014/main" id="{0918D3F6-44A9-0B49-9D86-4514D10D3FBF}"/>
              </a:ext>
            </a:extLst>
          </p:cNvPr>
          <p:cNvGrpSpPr/>
          <p:nvPr/>
        </p:nvGrpSpPr>
        <p:grpSpPr>
          <a:xfrm>
            <a:off x="6230471" y="440964"/>
            <a:ext cx="774857" cy="2828290"/>
            <a:chOff x="6056249" y="289809"/>
            <a:chExt cx="774857" cy="2828290"/>
          </a:xfrm>
        </p:grpSpPr>
        <p:cxnSp>
          <p:nvCxnSpPr>
            <p:cNvPr id="30" name="直线连接符 29">
              <a:extLst>
                <a:ext uri="{FF2B5EF4-FFF2-40B4-BE49-F238E27FC236}">
                  <a16:creationId xmlns:a16="http://schemas.microsoft.com/office/drawing/2014/main" id="{66FF4CE5-5B50-4643-B064-03265D52E922}"/>
                </a:ext>
              </a:extLst>
            </p:cNvPr>
            <p:cNvCxnSpPr>
              <a:cxnSpLocks/>
            </p:cNvCxnSpPr>
            <p:nvPr/>
          </p:nvCxnSpPr>
          <p:spPr>
            <a:xfrm>
              <a:off x="6495999" y="1206000"/>
              <a:ext cx="2745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线连接符 32">
              <a:extLst>
                <a:ext uri="{FF2B5EF4-FFF2-40B4-BE49-F238E27FC236}">
                  <a16:creationId xmlns:a16="http://schemas.microsoft.com/office/drawing/2014/main" id="{9E55DC0C-077E-604A-A6FE-90F57C853320}"/>
                </a:ext>
              </a:extLst>
            </p:cNvPr>
            <p:cNvCxnSpPr/>
            <p:nvPr/>
          </p:nvCxnSpPr>
          <p:spPr>
            <a:xfrm>
              <a:off x="6750424" y="1206000"/>
              <a:ext cx="0" cy="171927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A18C6B3E-C6DC-4E41-84B0-3EE1DE831440}"/>
                </a:ext>
              </a:extLst>
            </p:cNvPr>
            <p:cNvSpPr txBox="1"/>
            <p:nvPr/>
          </p:nvSpPr>
          <p:spPr>
            <a:xfrm>
              <a:off x="6056249" y="1082889"/>
              <a:ext cx="579948" cy="246221"/>
            </a:xfrm>
            <a:prstGeom prst="rect">
              <a:avLst/>
            </a:prstGeom>
            <a:noFill/>
          </p:spPr>
          <p:txBody>
            <a:bodyPr wrap="square" rtlCol="0">
              <a:spAutoFit/>
            </a:bodyPr>
            <a:lstStyle/>
            <a:p>
              <a:r>
                <a:rPr kumimoji="1" lang="en-US" altLang="zh-CN" sz="1000" b="1" dirty="0">
                  <a:solidFill>
                    <a:srgbClr val="7030A0"/>
                  </a:solidFill>
                </a:rPr>
                <a:t>3.6nm</a:t>
              </a:r>
              <a:endParaRPr kumimoji="1" lang="zh-CN" altLang="en-US" sz="1000" b="1" dirty="0">
                <a:solidFill>
                  <a:srgbClr val="7030A0"/>
                </a:solidFill>
              </a:endParaRPr>
            </a:p>
          </p:txBody>
        </p:sp>
        <p:sp>
          <p:nvSpPr>
            <p:cNvPr id="35" name="文本框 34">
              <a:extLst>
                <a:ext uri="{FF2B5EF4-FFF2-40B4-BE49-F238E27FC236}">
                  <a16:creationId xmlns:a16="http://schemas.microsoft.com/office/drawing/2014/main" id="{61C0AC05-2493-B541-AD7A-DECC6580C49E}"/>
                </a:ext>
              </a:extLst>
            </p:cNvPr>
            <p:cNvSpPr txBox="1"/>
            <p:nvPr/>
          </p:nvSpPr>
          <p:spPr>
            <a:xfrm>
              <a:off x="6633296" y="2871878"/>
              <a:ext cx="197810" cy="246221"/>
            </a:xfrm>
            <a:prstGeom prst="rect">
              <a:avLst/>
            </a:prstGeom>
            <a:noFill/>
          </p:spPr>
          <p:txBody>
            <a:bodyPr wrap="square" rtlCol="0">
              <a:spAutoFit/>
            </a:bodyPr>
            <a:lstStyle/>
            <a:p>
              <a:r>
                <a:rPr kumimoji="1" lang="en-US" altLang="zh-CN" sz="1000" b="1" dirty="0">
                  <a:solidFill>
                    <a:srgbClr val="7030A0"/>
                  </a:solidFill>
                </a:rPr>
                <a:t>5</a:t>
              </a:r>
              <a:endParaRPr kumimoji="1" lang="zh-CN" altLang="en-US" sz="1000" b="1" dirty="0">
                <a:solidFill>
                  <a:srgbClr val="7030A0"/>
                </a:solidFill>
              </a:endParaRPr>
            </a:p>
          </p:txBody>
        </p:sp>
        <p:sp>
          <p:nvSpPr>
            <p:cNvPr id="36" name="文本框 35">
              <a:extLst>
                <a:ext uri="{FF2B5EF4-FFF2-40B4-BE49-F238E27FC236}">
                  <a16:creationId xmlns:a16="http://schemas.microsoft.com/office/drawing/2014/main" id="{230F177B-3031-4C47-BAEA-DBCDFD75BB75}"/>
                </a:ext>
              </a:extLst>
            </p:cNvPr>
            <p:cNvSpPr txBox="1"/>
            <p:nvPr/>
          </p:nvSpPr>
          <p:spPr>
            <a:xfrm>
              <a:off x="6368145" y="2871877"/>
              <a:ext cx="255707" cy="246221"/>
            </a:xfrm>
            <a:prstGeom prst="rect">
              <a:avLst/>
            </a:prstGeom>
            <a:noFill/>
          </p:spPr>
          <p:txBody>
            <a:bodyPr wrap="square" rtlCol="0">
              <a:spAutoFit/>
            </a:bodyPr>
            <a:lstStyle/>
            <a:p>
              <a:r>
                <a:rPr kumimoji="1" lang="en-US" altLang="zh-CN" sz="1000" b="1" dirty="0">
                  <a:solidFill>
                    <a:schemeClr val="accent3"/>
                  </a:solidFill>
                </a:rPr>
                <a:t>1</a:t>
              </a:r>
              <a:endParaRPr kumimoji="1" lang="zh-CN" altLang="en-US" sz="1000" b="1" dirty="0">
                <a:solidFill>
                  <a:schemeClr val="accent3"/>
                </a:solidFill>
              </a:endParaRPr>
            </a:p>
          </p:txBody>
        </p:sp>
        <p:sp>
          <p:nvSpPr>
            <p:cNvPr id="37" name="文本框 36">
              <a:extLst>
                <a:ext uri="{FF2B5EF4-FFF2-40B4-BE49-F238E27FC236}">
                  <a16:creationId xmlns:a16="http://schemas.microsoft.com/office/drawing/2014/main" id="{F079FECE-864C-0A40-970C-82DC294C8337}"/>
                </a:ext>
              </a:extLst>
            </p:cNvPr>
            <p:cNvSpPr txBox="1"/>
            <p:nvPr/>
          </p:nvSpPr>
          <p:spPr>
            <a:xfrm>
              <a:off x="6096000" y="289809"/>
              <a:ext cx="684308" cy="230832"/>
            </a:xfrm>
            <a:prstGeom prst="rect">
              <a:avLst/>
            </a:prstGeom>
            <a:noFill/>
          </p:spPr>
          <p:txBody>
            <a:bodyPr wrap="square" rtlCol="0">
              <a:spAutoFit/>
            </a:bodyPr>
            <a:lstStyle/>
            <a:p>
              <a:r>
                <a:rPr kumimoji="1" lang="en-US" altLang="zh-CN" sz="900" b="1" dirty="0">
                  <a:solidFill>
                    <a:schemeClr val="accent3"/>
                  </a:solidFill>
                </a:rPr>
                <a:t>0.1um</a:t>
              </a:r>
              <a:endParaRPr kumimoji="1" lang="zh-CN" altLang="en-US" sz="900" b="1" dirty="0">
                <a:solidFill>
                  <a:schemeClr val="accent3"/>
                </a:solidFill>
              </a:endParaRPr>
            </a:p>
          </p:txBody>
        </p:sp>
      </p:grpSp>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A636F096-EF3A-7546-A2DD-E328CBE6572C}"/>
                  </a:ext>
                </a:extLst>
              </p:cNvPr>
              <p:cNvSpPr txBox="1"/>
              <p:nvPr/>
            </p:nvSpPr>
            <p:spPr>
              <a:xfrm>
                <a:off x="7005328" y="3839794"/>
                <a:ext cx="2549993" cy="428002"/>
              </a:xfrm>
              <a:prstGeom prst="rect">
                <a:avLst/>
              </a:prstGeom>
              <a:noFill/>
            </p:spPr>
            <p:txBody>
              <a:bodyPr wrap="none" lIns="0" tIns="0" rIns="0" bIns="0" rtlCol="0">
                <a:spAutoFit/>
              </a:bodyPr>
              <a:lstStyle/>
              <a:p>
                <a:pPr marL="285750" indent="-285750">
                  <a:buFont typeface="Arial" panose="020B0604020202020204" pitchFamily="34" charset="0"/>
                  <a:buChar char="•"/>
                </a:pPr>
                <a14:m>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smtClean="0">
                            <a:latin typeface="Cambria Math" panose="02040503050406030204" pitchFamily="18" charset="0"/>
                            <a:ea typeface="Cambria Math" panose="02040503050406030204" pitchFamily="18" charset="0"/>
                          </a:rPr>
                          <m:t>𝜎</m:t>
                        </m:r>
                      </m:e>
                      <m:sub>
                        <m:sSub>
                          <m:sSubPr>
                            <m:ctrlPr>
                              <a:rPr kumimoji="1" lang="en-US" altLang="zh-CN" i="1" smtClean="0">
                                <a:latin typeface="Cambria Math" panose="02040503050406030204" pitchFamily="18" charset="0"/>
                              </a:rPr>
                            </m:ctrlPr>
                          </m:sSubPr>
                          <m:e>
                            <m:r>
                              <a:rPr kumimoji="1" lang="en-US" altLang="zh-CN" b="0" i="1" smtClean="0">
                                <a:latin typeface="Cambria Math" panose="02040503050406030204" pitchFamily="18" charset="0"/>
                              </a:rPr>
                              <m:t>𝑓</m:t>
                            </m:r>
                          </m:e>
                          <m:sub>
                            <m:r>
                              <a:rPr kumimoji="1" lang="en-US" altLang="zh-CN" b="0" i="1" smtClean="0">
                                <a:latin typeface="Cambria Math" panose="02040503050406030204" pitchFamily="18" charset="0"/>
                              </a:rPr>
                              <m:t>𝑚𝑒𝑎𝑠𝑢𝑟𝑒</m:t>
                            </m:r>
                          </m:sub>
                        </m:sSub>
                      </m:sub>
                    </m:sSub>
                    <m:r>
                      <a:rPr kumimoji="1" lang="en-US" altLang="zh-CN" b="0" i="1" smtClean="0">
                        <a:latin typeface="Cambria Math" panose="02040503050406030204" pitchFamily="18" charset="0"/>
                      </a:rPr>
                      <m:t>=</m:t>
                    </m:r>
                    <m:f>
                      <m:fPr>
                        <m:ctrlPr>
                          <a:rPr kumimoji="1" lang="en-US"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ea typeface="Cambria Math" panose="02040503050406030204" pitchFamily="18" charset="0"/>
                              </a:rPr>
                              <m:t>𝜎</m:t>
                            </m:r>
                          </m:e>
                          <m:sub>
                            <m:r>
                              <a:rPr kumimoji="1" lang="en-US" altLang="zh-CN" b="0" i="1" smtClean="0">
                                <a:latin typeface="Cambria Math" panose="02040503050406030204" pitchFamily="18" charset="0"/>
                              </a:rPr>
                              <m:t>10</m:t>
                            </m:r>
                            <m:r>
                              <a:rPr kumimoji="1" lang="en-US" altLang="zh-CN" b="0" i="1" smtClean="0">
                                <a:latin typeface="Cambria Math" panose="02040503050406030204" pitchFamily="18" charset="0"/>
                              </a:rPr>
                              <m:t>𝐻𝑧</m:t>
                            </m:r>
                          </m:sub>
                        </m:sSub>
                      </m:num>
                      <m:den>
                        <m:rad>
                          <m:radPr>
                            <m:degHide m:val="on"/>
                            <m:ctrlPr>
                              <a:rPr kumimoji="1" lang="en-US" altLang="zh-CN" b="0" i="1" smtClean="0">
                                <a:latin typeface="Cambria Math" panose="02040503050406030204" pitchFamily="18" charset="0"/>
                              </a:rPr>
                            </m:ctrlPr>
                          </m:radPr>
                          <m:deg/>
                          <m:e>
                            <m:f>
                              <m:fPr>
                                <m:type m:val="lin"/>
                                <m:ctrlPr>
                                  <a:rPr kumimoji="1" lang="en-US" altLang="zh-CN" b="0" i="1" smtClean="0">
                                    <a:latin typeface="Cambria Math" panose="02040503050406030204" pitchFamily="18" charset="0"/>
                                  </a:rPr>
                                </m:ctrlPr>
                              </m:fPr>
                              <m:num>
                                <m:r>
                                  <a:rPr kumimoji="1" lang="en-US" altLang="zh-CN" b="0" i="1" smtClean="0">
                                    <a:latin typeface="Cambria Math" panose="02040503050406030204" pitchFamily="18" charset="0"/>
                                  </a:rPr>
                                  <m:t>10</m:t>
                                </m:r>
                              </m:num>
                              <m:den>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𝑓</m:t>
                                    </m:r>
                                  </m:e>
                                  <m:sub>
                                    <m:r>
                                      <a:rPr kumimoji="1" lang="en-US" altLang="zh-CN" b="0" i="1" smtClean="0">
                                        <a:latin typeface="Cambria Math" panose="02040503050406030204" pitchFamily="18" charset="0"/>
                                      </a:rPr>
                                      <m:t>𝑚𝑒𝑎𝑠𝑢𝑟𝑒</m:t>
                                    </m:r>
                                  </m:sub>
                                </m:sSub>
                              </m:den>
                            </m:f>
                          </m:e>
                        </m:rad>
                      </m:den>
                    </m:f>
                  </m:oMath>
                </a14:m>
                <a:endParaRPr kumimoji="1" lang="zh-CN" altLang="en-US" dirty="0"/>
              </a:p>
            </p:txBody>
          </p:sp>
        </mc:Choice>
        <mc:Fallback xmlns="">
          <p:sp>
            <p:nvSpPr>
              <p:cNvPr id="38" name="文本框 37">
                <a:extLst>
                  <a:ext uri="{FF2B5EF4-FFF2-40B4-BE49-F238E27FC236}">
                    <a16:creationId xmlns:a16="http://schemas.microsoft.com/office/drawing/2014/main" id="{A636F096-EF3A-7546-A2DD-E328CBE6572C}"/>
                  </a:ext>
                </a:extLst>
              </p:cNvPr>
              <p:cNvSpPr txBox="1">
                <a:spLocks noRot="1" noChangeAspect="1" noMove="1" noResize="1" noEditPoints="1" noAdjustHandles="1" noChangeArrowheads="1" noChangeShapeType="1" noTextEdit="1"/>
              </p:cNvSpPr>
              <p:nvPr/>
            </p:nvSpPr>
            <p:spPr>
              <a:xfrm>
                <a:off x="7005328" y="3839794"/>
                <a:ext cx="2549993" cy="428002"/>
              </a:xfrm>
              <a:prstGeom prst="rect">
                <a:avLst/>
              </a:prstGeom>
              <a:blipFill>
                <a:blip r:embed="rId6"/>
                <a:stretch>
                  <a:fillRect l="-5024" t="-30000" r="-718" b="-121429"/>
                </a:stretch>
              </a:blipFill>
            </p:spPr>
            <p:txBody>
              <a:bodyPr/>
              <a:lstStyle/>
              <a:p>
                <a:r>
                  <a:rPr lang="zh-CN" altLang="en-US">
                    <a:noFill/>
                  </a:rPr>
                  <a:t> </a:t>
                </a:r>
              </a:p>
            </p:txBody>
          </p:sp>
        </mc:Fallback>
      </mc:AlternateContent>
      <p:sp>
        <p:nvSpPr>
          <p:cNvPr id="39" name="文本框 38">
            <a:extLst>
              <a:ext uri="{FF2B5EF4-FFF2-40B4-BE49-F238E27FC236}">
                <a16:creationId xmlns:a16="http://schemas.microsoft.com/office/drawing/2014/main" id="{4A3F47D1-105C-664E-A133-23A671A5BEAE}"/>
              </a:ext>
            </a:extLst>
          </p:cNvPr>
          <p:cNvSpPr txBox="1"/>
          <p:nvPr/>
        </p:nvSpPr>
        <p:spPr>
          <a:xfrm>
            <a:off x="6906423" y="4415811"/>
            <a:ext cx="3752983" cy="1815882"/>
          </a:xfrm>
          <a:prstGeom prst="rect">
            <a:avLst/>
          </a:prstGeom>
          <a:noFill/>
        </p:spPr>
        <p:txBody>
          <a:bodyPr wrap="square" rtlCol="0">
            <a:spAutoFit/>
          </a:bodyPr>
          <a:lstStyle/>
          <a:p>
            <a:pPr marL="285750" indent="-285750" algn="just">
              <a:buFont typeface="Arial" panose="020B0604020202020204" pitchFamily="34" charset="0"/>
              <a:buChar char="•"/>
            </a:pPr>
            <a:r>
              <a:rPr lang="en-US" altLang="zh-CN" sz="1400" dirty="0">
                <a:solidFill>
                  <a:schemeClr val="tx1"/>
                </a:solidFill>
                <a:latin typeface="Times" panose="02020603050405020304" pitchFamily="18" charset="0"/>
                <a:cs typeface="Times" panose="02020603050405020304" pitchFamily="18" charset="0"/>
              </a:rPr>
              <a:t>The RMS displacement of HEPS integral over 1Hz up to 100Hz are </a:t>
            </a:r>
            <a:r>
              <a:rPr lang="en-US" altLang="zh-CN" sz="1400" dirty="0">
                <a:solidFill>
                  <a:srgbClr val="FF0000"/>
                </a:solidFill>
                <a:latin typeface="Times" panose="02020603050405020304" pitchFamily="18" charset="0"/>
                <a:cs typeface="Times" panose="02020603050405020304" pitchFamily="18" charset="0"/>
              </a:rPr>
              <a:t>6nm, 16nm and 17nm </a:t>
            </a:r>
            <a:r>
              <a:rPr lang="en-US" altLang="zh-CN" sz="1400" dirty="0">
                <a:solidFill>
                  <a:schemeClr val="tx1"/>
                </a:solidFill>
                <a:latin typeface="Times" panose="02020603050405020304" pitchFamily="18" charset="0"/>
                <a:cs typeface="Times" panose="02020603050405020304" pitchFamily="18" charset="0"/>
              </a:rPr>
              <a:t>on vertical (z), east to west (e) and north to south (n) direction respectively--The specific GM frequency cannot be found for the offset of 1.4um, and can only be said to be less than 1Hz, so the estimated value should have an error</a:t>
            </a:r>
          </a:p>
        </p:txBody>
      </p:sp>
    </p:spTree>
    <p:extLst>
      <p:ext uri="{BB962C8B-B14F-4D97-AF65-F5344CB8AC3E}">
        <p14:creationId xmlns:p14="http://schemas.microsoft.com/office/powerpoint/2010/main" val="3885633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2BDC951-01CE-4863-BEA9-B2A79C95CFE6}"/>
              </a:ext>
            </a:extLst>
          </p:cNvPr>
          <p:cNvSpPr>
            <a:spLocks noGrp="1"/>
          </p:cNvSpPr>
          <p:nvPr>
            <p:ph type="sldNum" sz="quarter" idx="12"/>
          </p:nvPr>
        </p:nvSpPr>
        <p:spPr/>
        <p:txBody>
          <a:bodyPr/>
          <a:lstStyle/>
          <a:p>
            <a:fld id="{3E77E41A-3222-472D-9E0D-CAE005F31005}" type="slidenum">
              <a:rPr lang="zh-CN" altLang="en-US" smtClean="0"/>
              <a:t>25</a:t>
            </a:fld>
            <a:endParaRPr lang="zh-CN" altLang="en-US" dirty="0"/>
          </a:p>
        </p:txBody>
      </p:sp>
      <p:sp>
        <p:nvSpPr>
          <p:cNvPr id="45" name="文本框 44">
            <a:extLst>
              <a:ext uri="{FF2B5EF4-FFF2-40B4-BE49-F238E27FC236}">
                <a16:creationId xmlns:a16="http://schemas.microsoft.com/office/drawing/2014/main" id="{3F0F6D0E-4654-C3AB-3833-AF12DF76C0E1}"/>
              </a:ext>
            </a:extLst>
          </p:cNvPr>
          <p:cNvSpPr txBox="1"/>
          <p:nvPr/>
        </p:nvSpPr>
        <p:spPr>
          <a:xfrm>
            <a:off x="8610600" y="5987018"/>
            <a:ext cx="1823428" cy="369332"/>
          </a:xfrm>
          <a:prstGeom prst="rect">
            <a:avLst/>
          </a:prstGeom>
          <a:solidFill>
            <a:schemeClr val="bg1"/>
          </a:solidFill>
        </p:spPr>
        <p:txBody>
          <a:bodyPr wrap="square" rtlCol="0">
            <a:spAutoFit/>
          </a:bodyPr>
          <a:lstStyle/>
          <a:p>
            <a:endParaRPr lang="zh-CN" altLang="en-US" dirty="0"/>
          </a:p>
        </p:txBody>
      </p:sp>
      <p:grpSp>
        <p:nvGrpSpPr>
          <p:cNvPr id="10" name="组合 9">
            <a:extLst>
              <a:ext uri="{FF2B5EF4-FFF2-40B4-BE49-F238E27FC236}">
                <a16:creationId xmlns:a16="http://schemas.microsoft.com/office/drawing/2014/main" id="{EB34D744-07C8-D547-814F-41B8C3DC38AD}"/>
              </a:ext>
            </a:extLst>
          </p:cNvPr>
          <p:cNvGrpSpPr/>
          <p:nvPr/>
        </p:nvGrpSpPr>
        <p:grpSpPr>
          <a:xfrm>
            <a:off x="595381" y="835580"/>
            <a:ext cx="10259265" cy="3870575"/>
            <a:chOff x="531881" y="652045"/>
            <a:chExt cx="10259265" cy="3760160"/>
          </a:xfrm>
        </p:grpSpPr>
        <p:sp>
          <p:nvSpPr>
            <p:cNvPr id="21" name="文本框 20">
              <a:extLst>
                <a:ext uri="{FF2B5EF4-FFF2-40B4-BE49-F238E27FC236}">
                  <a16:creationId xmlns:a16="http://schemas.microsoft.com/office/drawing/2014/main" id="{966DD7B4-C41E-EB4B-8C84-47408F460027}"/>
                </a:ext>
              </a:extLst>
            </p:cNvPr>
            <p:cNvSpPr txBox="1"/>
            <p:nvPr/>
          </p:nvSpPr>
          <p:spPr>
            <a:xfrm>
              <a:off x="531881" y="652045"/>
              <a:ext cx="10259265" cy="568093"/>
            </a:xfrm>
            <a:prstGeom prst="rect">
              <a:avLst/>
            </a:prstGeom>
            <a:noFill/>
          </p:spPr>
          <p:txBody>
            <a:bodyPr wrap="square" rtlCol="0">
              <a:spAutoFit/>
            </a:bodyPr>
            <a:lstStyle/>
            <a:p>
              <a:pPr marL="285750" indent="-285750" algn="just">
                <a:buFont typeface="Arial" panose="020B0604020202020204" pitchFamily="34" charset="0"/>
                <a:buChar char="•"/>
              </a:pPr>
              <a:r>
                <a:rPr kumimoji="1" lang="en-US" altLang="zh-CN" sz="1600" dirty="0">
                  <a:latin typeface="Times" panose="02020603050405020304" pitchFamily="18" charset="0"/>
                  <a:cs typeface="Times" panose="02020603050405020304" pitchFamily="18" charset="0"/>
                </a:rPr>
                <a:t>It is important to pay attention to the stability of luminosity respect to offset and orbit feedback systems at IP are needed. </a:t>
              </a:r>
              <a:endParaRPr kumimoji="1" lang="zh-CN" altLang="en-US" sz="1600" dirty="0">
                <a:latin typeface="Times" panose="02020603050405020304" pitchFamily="18" charset="0"/>
                <a:cs typeface="Times" panose="02020603050405020304" pitchFamily="18" charset="0"/>
              </a:endParaRPr>
            </a:p>
          </p:txBody>
        </p:sp>
        <p:sp>
          <p:nvSpPr>
            <p:cNvPr id="33" name="文本框 32">
              <a:extLst>
                <a:ext uri="{FF2B5EF4-FFF2-40B4-BE49-F238E27FC236}">
                  <a16:creationId xmlns:a16="http://schemas.microsoft.com/office/drawing/2014/main" id="{68BF9411-1BE0-164E-9534-03967205A35B}"/>
                </a:ext>
              </a:extLst>
            </p:cNvPr>
            <p:cNvSpPr txBox="1"/>
            <p:nvPr/>
          </p:nvSpPr>
          <p:spPr>
            <a:xfrm>
              <a:off x="788918" y="3488875"/>
              <a:ext cx="9545028" cy="923330"/>
            </a:xfrm>
            <a:prstGeom prst="rect">
              <a:avLst/>
            </a:prstGeom>
            <a:noFill/>
          </p:spPr>
          <p:txBody>
            <a:bodyPr wrap="square" rtlCol="0">
              <a:spAutoFit/>
            </a:bodyPr>
            <a:lstStyle/>
            <a:p>
              <a:pPr marL="342900" indent="-342900">
                <a:buFont typeface="+mj-lt"/>
                <a:buAutoNum type="alphaLcParenR"/>
              </a:pPr>
              <a:r>
                <a:rPr kumimoji="1" lang="en-US" altLang="zh-CN" dirty="0">
                  <a:latin typeface="Times" panose="02020603050405020304" pitchFamily="18" charset="0"/>
                  <a:cs typeface="Times" panose="02020603050405020304" pitchFamily="18" charset="0"/>
                </a:rPr>
                <a:t>Have a very good BPM, which is good enough for one direction at least.</a:t>
              </a:r>
            </a:p>
            <a:p>
              <a:pPr marL="342900" indent="-342900">
                <a:buFont typeface="+mj-lt"/>
                <a:buAutoNum type="alphaLcParenR"/>
              </a:pPr>
              <a:r>
                <a:rPr kumimoji="1" lang="en-US" altLang="zh-CN" dirty="0">
                  <a:latin typeface="Times" panose="02020603050405020304" pitchFamily="18" charset="0"/>
                  <a:cs typeface="Times" panose="02020603050405020304" pitchFamily="18" charset="0"/>
                </a:rPr>
                <a:t>Choose a good site with good ground motion, which can reduce the demand for BPM.</a:t>
              </a:r>
            </a:p>
            <a:p>
              <a:pPr marL="342900" indent="-342900">
                <a:buFont typeface="+mj-lt"/>
                <a:buAutoNum type="alphaLcParenR"/>
              </a:pPr>
              <a:r>
                <a:rPr kumimoji="1" lang="en-US" altLang="zh-CN" dirty="0">
                  <a:latin typeface="Times" panose="02020603050405020304" pitchFamily="18" charset="0"/>
                  <a:cs typeface="Times" panose="02020603050405020304" pitchFamily="18" charset="0"/>
                </a:rPr>
                <a:t>also do luminosity feedback</a:t>
              </a:r>
              <a:endParaRPr kumimoji="1" lang="zh-CN" altLang="en-US" dirty="0">
                <a:latin typeface="Times" panose="02020603050405020304" pitchFamily="18" charset="0"/>
                <a:cs typeface="Times" panose="02020603050405020304" pitchFamily="18" charset="0"/>
              </a:endParaRPr>
            </a:p>
          </p:txBody>
        </p:sp>
        <p:sp>
          <p:nvSpPr>
            <p:cNvPr id="40" name="文本框 39">
              <a:extLst>
                <a:ext uri="{FF2B5EF4-FFF2-40B4-BE49-F238E27FC236}">
                  <a16:creationId xmlns:a16="http://schemas.microsoft.com/office/drawing/2014/main" id="{97F8A8AB-B10F-4F4A-AB2E-AD3ED42201CC}"/>
                </a:ext>
              </a:extLst>
            </p:cNvPr>
            <p:cNvSpPr txBox="1"/>
            <p:nvPr/>
          </p:nvSpPr>
          <p:spPr>
            <a:xfrm>
              <a:off x="531881" y="2971067"/>
              <a:ext cx="9802065" cy="369332"/>
            </a:xfrm>
            <a:prstGeom prst="rect">
              <a:avLst/>
            </a:prstGeom>
            <a:noFill/>
          </p:spPr>
          <p:txBody>
            <a:bodyPr wrap="square">
              <a:spAutoFit/>
            </a:bodyPr>
            <a:lstStyle/>
            <a:p>
              <a:pPr marL="285750" indent="-285750">
                <a:buFont typeface="Arial" panose="020B0604020202020204" pitchFamily="34" charset="0"/>
                <a:buChar char="•"/>
              </a:pPr>
              <a:r>
                <a:rPr kumimoji="1" lang="en-US" altLang="zh-CN" b="1" dirty="0">
                  <a:latin typeface="Times New Roman" panose="02020603050405020304" pitchFamily="18" charset="0"/>
                  <a:cs typeface="Times New Roman" panose="02020603050405020304" pitchFamily="18" charset="0"/>
                </a:rPr>
                <a:t>To have a good IP beam orbit feedback system, should</a:t>
              </a:r>
              <a:endParaRPr kumimoji="1" lang="zh-CN" altLang="en-US" b="1" dirty="0">
                <a:latin typeface="Times New Roman" panose="02020603050405020304" pitchFamily="18" charset="0"/>
                <a:cs typeface="Times New Roman" panose="02020603050405020304" pitchFamily="18" charset="0"/>
              </a:endParaRPr>
            </a:p>
          </p:txBody>
        </p:sp>
        <p:sp>
          <p:nvSpPr>
            <p:cNvPr id="39" name="文本框 38">
              <a:extLst>
                <a:ext uri="{FF2B5EF4-FFF2-40B4-BE49-F238E27FC236}">
                  <a16:creationId xmlns:a16="http://schemas.microsoft.com/office/drawing/2014/main" id="{00CE946D-0CF6-7047-9C1A-A35F870CB4AB}"/>
                </a:ext>
              </a:extLst>
            </p:cNvPr>
            <p:cNvSpPr txBox="1"/>
            <p:nvPr/>
          </p:nvSpPr>
          <p:spPr>
            <a:xfrm>
              <a:off x="531881" y="1298376"/>
              <a:ext cx="10259264" cy="1524883"/>
            </a:xfrm>
            <a:prstGeom prst="rect">
              <a:avLst/>
            </a:prstGeom>
            <a:noFill/>
          </p:spPr>
          <p:txBody>
            <a:bodyPr wrap="square" rtlCol="0">
              <a:spAutoFit/>
            </a:bodyPr>
            <a:lstStyle/>
            <a:p>
              <a:pPr marL="285750" indent="-285750" algn="just">
                <a:buFont typeface="Arial" panose="020B0604020202020204" pitchFamily="34" charset="0"/>
                <a:buChar char="•"/>
              </a:pPr>
              <a:r>
                <a:rPr kumimoji="1" lang="en-US" altLang="zh-CN" sz="1600" dirty="0">
                  <a:latin typeface="Times" panose="02020603050405020304" pitchFamily="18" charset="0"/>
                  <a:cs typeface="Times" panose="02020603050405020304" pitchFamily="18" charset="0"/>
                </a:rPr>
                <a:t>It is not easy to do beam-beam deflection feedback</a:t>
              </a:r>
              <a:r>
                <a:rPr lang="zh-CN" altLang="en-US" sz="1600" dirty="0">
                  <a:latin typeface="Times" panose="02020603050405020304" pitchFamily="18" charset="0"/>
                  <a:cs typeface="Times" panose="02020603050405020304" pitchFamily="18" charset="0"/>
                </a:rPr>
                <a:t> in both planes, but not impossible, as long as the two feedbacks operate with in different frequency ranges</a:t>
              </a:r>
              <a:r>
                <a:rPr lang="en-US" altLang="zh-CN" sz="1600" dirty="0">
                  <a:latin typeface="Times" panose="02020603050405020304" pitchFamily="18" charset="0"/>
                  <a:cs typeface="Times" panose="02020603050405020304" pitchFamily="18" charset="0"/>
                </a:rPr>
                <a:t>.</a:t>
              </a:r>
              <a:r>
                <a:rPr lang="zh-CN" altLang="en-US" sz="1600" dirty="0">
                  <a:latin typeface="Times" panose="02020603050405020304" pitchFamily="18" charset="0"/>
                  <a:cs typeface="Times" panose="02020603050405020304" pitchFamily="18" charset="0"/>
                </a:rPr>
                <a:t> </a:t>
              </a:r>
              <a:r>
                <a:rPr lang="en-US" altLang="zh-CN" sz="1600" dirty="0">
                  <a:latin typeface="Times" panose="02020603050405020304" pitchFamily="18" charset="0"/>
                  <a:cs typeface="Times" panose="02020603050405020304" pitchFamily="18" charset="0"/>
                </a:rPr>
                <a:t>O</a:t>
              </a:r>
              <a:r>
                <a:rPr lang="zh-CN" altLang="en-US" sz="1600" dirty="0">
                  <a:latin typeface="Times" panose="02020603050405020304" pitchFamily="18" charset="0"/>
                  <a:cs typeface="Times" panose="02020603050405020304" pitchFamily="18" charset="0"/>
                </a:rPr>
                <a:t>n the other hand</a:t>
              </a:r>
              <a:r>
                <a:rPr lang="en-US" altLang="zh-CN" sz="1600" dirty="0">
                  <a:latin typeface="Times" panose="02020603050405020304" pitchFamily="18" charset="0"/>
                  <a:cs typeface="Times" panose="02020603050405020304" pitchFamily="18" charset="0"/>
                </a:rPr>
                <a:t>,</a:t>
              </a:r>
              <a:r>
                <a:rPr lang="zh-CN" altLang="en-US" sz="1600" dirty="0">
                  <a:latin typeface="Times" panose="02020603050405020304" pitchFamily="18" charset="0"/>
                  <a:cs typeface="Times" panose="02020603050405020304" pitchFamily="18" charset="0"/>
                </a:rPr>
                <a:t> it would be harder to do the lumi</a:t>
              </a:r>
              <a:r>
                <a:rPr lang="en-US" altLang="zh-CN" sz="1600" dirty="0" err="1">
                  <a:latin typeface="Times" panose="02020603050405020304" pitchFamily="18" charset="0"/>
                  <a:cs typeface="Times" panose="02020603050405020304" pitchFamily="18" charset="0"/>
                </a:rPr>
                <a:t>nosity</a:t>
              </a:r>
              <a:r>
                <a:rPr lang="en-US" altLang="zh-CN" sz="1600" dirty="0">
                  <a:latin typeface="Times" panose="02020603050405020304" pitchFamily="18" charset="0"/>
                  <a:cs typeface="Times" panose="02020603050405020304" pitchFamily="18" charset="0"/>
                </a:rPr>
                <a:t> </a:t>
              </a:r>
              <a:r>
                <a:rPr lang="zh-CN" altLang="en-US" sz="1600" dirty="0">
                  <a:latin typeface="Times" panose="02020603050405020304" pitchFamily="18" charset="0"/>
                  <a:cs typeface="Times" panose="02020603050405020304" pitchFamily="18" charset="0"/>
                </a:rPr>
                <a:t>based dithering feedback in both planes simultaneously, since it would imply probably two different dithering frequencies for each plane, and there is also some possibility of coupling between the orbit bumps used for the dithering. Also, contrary to the IP BPM method, the observable is the same for both planes, while BPMs can measure each plane separately. </a:t>
              </a:r>
              <a:r>
                <a:rPr kumimoji="1" lang="en-US" altLang="zh-CN" sz="1600" b="1" dirty="0">
                  <a:latin typeface="Times" panose="02020603050405020304" pitchFamily="18" charset="0"/>
                  <a:cs typeface="Times" panose="02020603050405020304" pitchFamily="18" charset="0"/>
                </a:rPr>
                <a:t>Recommended for both, beam-beam deflection for one direction and luminosity for another direction.</a:t>
              </a:r>
              <a:endParaRPr kumimoji="1" lang="zh-CN" altLang="en-US" sz="1600" b="1" dirty="0">
                <a:latin typeface="Times" panose="02020603050405020304" pitchFamily="18" charset="0"/>
                <a:cs typeface="Times" panose="02020603050405020304" pitchFamily="18" charset="0"/>
              </a:endParaRPr>
            </a:p>
          </p:txBody>
        </p:sp>
      </p:grpSp>
      <p:sp>
        <p:nvSpPr>
          <p:cNvPr id="22" name="文本框 21">
            <a:extLst>
              <a:ext uri="{FF2B5EF4-FFF2-40B4-BE49-F238E27FC236}">
                <a16:creationId xmlns:a16="http://schemas.microsoft.com/office/drawing/2014/main" id="{4F596372-84F2-0948-91E3-BAB26D44D0B1}"/>
              </a:ext>
            </a:extLst>
          </p:cNvPr>
          <p:cNvSpPr txBox="1"/>
          <p:nvPr/>
        </p:nvSpPr>
        <p:spPr>
          <a:xfrm>
            <a:off x="221129" y="163268"/>
            <a:ext cx="4997885" cy="523220"/>
          </a:xfrm>
          <a:prstGeom prst="rect">
            <a:avLst/>
          </a:prstGeom>
          <a:noFill/>
        </p:spPr>
        <p:txBody>
          <a:bodyPr wrap="square" rtlCol="0">
            <a:spAutoFit/>
          </a:bodyPr>
          <a:lstStyle/>
          <a:p>
            <a:pPr marL="457200" indent="-457200">
              <a:buFont typeface="Wingdings" panose="05000000000000000000" pitchFamily="2" charset="2"/>
              <a:buChar char="p"/>
            </a:pPr>
            <a:r>
              <a:rPr lang="en-US" altLang="zh-CN" sz="2800" b="1" dirty="0">
                <a:solidFill>
                  <a:schemeClr val="accent4"/>
                </a:solidFill>
                <a:latin typeface="Times New Roman" panose="02020603050405020304" pitchFamily="18" charset="0"/>
                <a:ea typeface="华文楷体" panose="02010600040101010101" pitchFamily="2" charset="-122"/>
                <a:cs typeface="Times New Roman" panose="02020603050405020304" pitchFamily="18" charset="0"/>
              </a:rPr>
              <a:t>Summary</a:t>
            </a:r>
            <a:endParaRPr lang="zh-CN" altLang="en-US" sz="2800" b="1" dirty="0">
              <a:solidFill>
                <a:schemeClr val="accent4"/>
              </a:solidFill>
              <a:latin typeface="Times New Roman" panose="02020603050405020304" pitchFamily="18" charset="0"/>
              <a:ea typeface="华文楷体" panose="0201060004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CE75D940-CD33-BD4F-BA91-D689B59850CA}"/>
                  </a:ext>
                </a:extLst>
              </p:cNvPr>
              <p:cNvSpPr txBox="1"/>
              <p:nvPr/>
            </p:nvSpPr>
            <p:spPr>
              <a:xfrm>
                <a:off x="823978" y="5159791"/>
                <a:ext cx="9965645" cy="830997"/>
              </a:xfrm>
              <a:prstGeom prst="rect">
                <a:avLst/>
              </a:prstGeom>
              <a:noFill/>
            </p:spPr>
            <p:txBody>
              <a:bodyPr wrap="square">
                <a:spAutoFit/>
              </a:bodyPr>
              <a:lstStyle/>
              <a:p>
                <a:pPr algn="just"/>
                <a14:m>
                  <m:oMath xmlns:m="http://schemas.openxmlformats.org/officeDocument/2006/math">
                    <m:r>
                      <a:rPr kumimoji="1" lang="en" altLang="zh-CN" sz="1600" i="1" smtClean="0">
                        <a:solidFill>
                          <a:schemeClr val="accent1"/>
                        </a:solidFill>
                        <a:latin typeface="Cambria Math" panose="02040503050406030204" pitchFamily="18" charset="0"/>
                        <a:ea typeface="Cambria Math" panose="02040503050406030204" pitchFamily="18" charset="0"/>
                      </a:rPr>
                      <m:t>→</m:t>
                    </m:r>
                  </m:oMath>
                </a14:m>
                <a:r>
                  <a:rPr kumimoji="1" lang="en" altLang="zh-CN" sz="1600" dirty="0">
                    <a:solidFill>
                      <a:schemeClr val="accent1"/>
                    </a:solidFill>
                    <a:latin typeface="Times" panose="02020603050405020304" pitchFamily="18" charset="0"/>
                    <a:cs typeface="Times" panose="02020603050405020304" pitchFamily="18" charset="0"/>
                  </a:rPr>
                  <a:t> If CEPC is sure to use luminosity feedback, I will do a preliminary conceptual design of a fast luminosity</a:t>
                </a:r>
              </a:p>
              <a:p>
                <a:pPr algn="just"/>
                <a:r>
                  <a:rPr kumimoji="1" lang="en" altLang="zh-CN" sz="1600" dirty="0">
                    <a:solidFill>
                      <a:schemeClr val="accent1"/>
                    </a:solidFill>
                    <a:latin typeface="Times" panose="02020603050405020304" pitchFamily="18" charset="0"/>
                    <a:cs typeface="Times" panose="02020603050405020304" pitchFamily="18" charset="0"/>
                  </a:rPr>
                  <a:t>    monitor for CEPC, based on counting a fraction of single Bremsstrahlung events in at least one of the</a:t>
                </a:r>
              </a:p>
              <a:p>
                <a:pPr algn="just"/>
                <a:r>
                  <a:rPr kumimoji="1" lang="en" altLang="zh-CN" sz="1600" dirty="0">
                    <a:solidFill>
                      <a:schemeClr val="accent1"/>
                    </a:solidFill>
                    <a:latin typeface="Times" panose="02020603050405020304" pitchFamily="18" charset="0"/>
                    <a:cs typeface="Times" panose="02020603050405020304" pitchFamily="18" charset="0"/>
                  </a:rPr>
                  <a:t>    rings at a location where other beam loss sources are sufficiently small. </a:t>
                </a:r>
                <a:endParaRPr lang="zh-CN" altLang="en-US" sz="1600" dirty="0">
                  <a:solidFill>
                    <a:schemeClr val="accent1"/>
                  </a:solidFill>
                  <a:latin typeface="Times" panose="02020603050405020304" pitchFamily="18" charset="0"/>
                  <a:cs typeface="Times" panose="02020603050405020304" pitchFamily="18" charset="0"/>
                </a:endParaRPr>
              </a:p>
            </p:txBody>
          </p:sp>
        </mc:Choice>
        <mc:Fallback xmlns="">
          <p:sp>
            <p:nvSpPr>
              <p:cNvPr id="13" name="文本框 12">
                <a:extLst>
                  <a:ext uri="{FF2B5EF4-FFF2-40B4-BE49-F238E27FC236}">
                    <a16:creationId xmlns:a16="http://schemas.microsoft.com/office/drawing/2014/main" id="{CE75D940-CD33-BD4F-BA91-D689B59850CA}"/>
                  </a:ext>
                </a:extLst>
              </p:cNvPr>
              <p:cNvSpPr txBox="1">
                <a:spLocks noRot="1" noChangeAspect="1" noMove="1" noResize="1" noEditPoints="1" noAdjustHandles="1" noChangeArrowheads="1" noChangeShapeType="1" noTextEdit="1"/>
              </p:cNvSpPr>
              <p:nvPr/>
            </p:nvSpPr>
            <p:spPr>
              <a:xfrm>
                <a:off x="823978" y="5159791"/>
                <a:ext cx="9965645" cy="830997"/>
              </a:xfrm>
              <a:prstGeom prst="rect">
                <a:avLst/>
              </a:prstGeom>
              <a:blipFill>
                <a:blip r:embed="rId2"/>
                <a:stretch>
                  <a:fillRect t="-2190" b="-80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5EDBF4EE-A30B-9C4E-97D4-A59AB3DDF882}"/>
                  </a:ext>
                </a:extLst>
              </p:cNvPr>
              <p:cNvSpPr txBox="1"/>
              <p:nvPr/>
            </p:nvSpPr>
            <p:spPr>
              <a:xfrm>
                <a:off x="823978" y="4784655"/>
                <a:ext cx="9802065" cy="338554"/>
              </a:xfrm>
              <a:prstGeom prst="rect">
                <a:avLst/>
              </a:prstGeom>
              <a:noFill/>
            </p:spPr>
            <p:txBody>
              <a:bodyPr wrap="square">
                <a:spAutoFit/>
              </a:bodyPr>
              <a:lstStyle/>
              <a:p>
                <a14:m>
                  <m:oMath xmlns:m="http://schemas.openxmlformats.org/officeDocument/2006/math">
                    <m:r>
                      <a:rPr kumimoji="1" lang="en-US" altLang="zh-CN" sz="1600" i="1" smtClean="0">
                        <a:solidFill>
                          <a:schemeClr val="accent1"/>
                        </a:solidFill>
                        <a:latin typeface="Cambria Math" panose="02040503050406030204" pitchFamily="18" charset="0"/>
                        <a:ea typeface="Cambria Math" panose="02040503050406030204" pitchFamily="18" charset="0"/>
                      </a:rPr>
                      <m:t>→</m:t>
                    </m:r>
                  </m:oMath>
                </a14:m>
                <a:r>
                  <a:rPr kumimoji="1" lang="en-US" altLang="zh-CN" sz="1600" dirty="0">
                    <a:solidFill>
                      <a:schemeClr val="accent1"/>
                    </a:solidFill>
                    <a:latin typeface="Times" panose="02020603050405020304" pitchFamily="18" charset="0"/>
                    <a:cs typeface="Times" panose="02020603050405020304" pitchFamily="18" charset="0"/>
                  </a:rPr>
                  <a:t> Next I will do the same analyze for FCC-</a:t>
                </a:r>
                <a:r>
                  <a:rPr kumimoji="1" lang="en-US" altLang="zh-CN" sz="1600" dirty="0" err="1">
                    <a:solidFill>
                      <a:schemeClr val="accent1"/>
                    </a:solidFill>
                    <a:latin typeface="Times" panose="02020603050405020304" pitchFamily="18" charset="0"/>
                    <a:cs typeface="Times" panose="02020603050405020304" pitchFamily="18" charset="0"/>
                  </a:rPr>
                  <a:t>ee</a:t>
                </a:r>
                <a:r>
                  <a:rPr kumimoji="1" lang="en-US" altLang="zh-CN" sz="1600" dirty="0">
                    <a:solidFill>
                      <a:schemeClr val="accent1"/>
                    </a:solidFill>
                    <a:latin typeface="Times" panose="02020603050405020304" pitchFamily="18" charset="0"/>
                    <a:cs typeface="Times" panose="02020603050405020304" pitchFamily="18" charset="0"/>
                  </a:rPr>
                  <a:t> and compare it with </a:t>
                </a:r>
                <a:r>
                  <a:rPr kumimoji="1" lang="en-US" altLang="zh-CN" sz="1600" dirty="0" err="1">
                    <a:solidFill>
                      <a:schemeClr val="accent1"/>
                    </a:solidFill>
                    <a:latin typeface="Times" panose="02020603050405020304" pitchFamily="18" charset="0"/>
                    <a:cs typeface="Times" panose="02020603050405020304" pitchFamily="18" charset="0"/>
                  </a:rPr>
                  <a:t>SuperKEKB</a:t>
                </a:r>
                <a:r>
                  <a:rPr kumimoji="1" lang="en-US" altLang="zh-CN" sz="1600" dirty="0">
                    <a:solidFill>
                      <a:schemeClr val="accent1"/>
                    </a:solidFill>
                    <a:latin typeface="Times" panose="02020603050405020304" pitchFamily="18" charset="0"/>
                    <a:cs typeface="Times" panose="02020603050405020304" pitchFamily="18" charset="0"/>
                  </a:rPr>
                  <a:t> and CEPC. </a:t>
                </a:r>
                <a:endParaRPr kumimoji="1" lang="zh-CN" altLang="en-US" sz="1600" dirty="0">
                  <a:solidFill>
                    <a:schemeClr val="accent1"/>
                  </a:solidFill>
                  <a:latin typeface="Times" panose="02020603050405020304" pitchFamily="18" charset="0"/>
                  <a:cs typeface="Times" panose="02020603050405020304" pitchFamily="18" charset="0"/>
                </a:endParaRPr>
              </a:p>
            </p:txBody>
          </p:sp>
        </mc:Choice>
        <mc:Fallback xmlns="">
          <p:sp>
            <p:nvSpPr>
              <p:cNvPr id="15" name="文本框 14">
                <a:extLst>
                  <a:ext uri="{FF2B5EF4-FFF2-40B4-BE49-F238E27FC236}">
                    <a16:creationId xmlns:a16="http://schemas.microsoft.com/office/drawing/2014/main" id="{5EDBF4EE-A30B-9C4E-97D4-A59AB3DDF882}"/>
                  </a:ext>
                </a:extLst>
              </p:cNvPr>
              <p:cNvSpPr txBox="1">
                <a:spLocks noRot="1" noChangeAspect="1" noMove="1" noResize="1" noEditPoints="1" noAdjustHandles="1" noChangeArrowheads="1" noChangeShapeType="1" noTextEdit="1"/>
              </p:cNvSpPr>
              <p:nvPr/>
            </p:nvSpPr>
            <p:spPr>
              <a:xfrm>
                <a:off x="823978" y="4784655"/>
                <a:ext cx="9802065" cy="338554"/>
              </a:xfrm>
              <a:prstGeom prst="rect">
                <a:avLst/>
              </a:prstGeom>
              <a:blipFill>
                <a:blip r:embed="rId3"/>
                <a:stretch>
                  <a:fillRect t="-5455" b="-2363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94872346"/>
      </p:ext>
    </p:extLst>
  </p:cSld>
  <p:clrMapOvr>
    <a:masterClrMapping/>
  </p:clrMapOvr>
  <mc:AlternateContent xmlns:mc="http://schemas.openxmlformats.org/markup-compatibility/2006" xmlns:p14="http://schemas.microsoft.com/office/powerpoint/2010/main">
    <mc:Choice Requires="p14">
      <p:transition spd="slow" p14:dur="2000" advTm="38289"/>
    </mc:Choice>
    <mc:Fallback xmlns="">
      <p:transition spd="slow" advTm="3828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2BBC174F-206D-55F7-56AF-1535BE4CF530}"/>
              </a:ext>
            </a:extLst>
          </p:cNvPr>
          <p:cNvGrpSpPr/>
          <p:nvPr/>
        </p:nvGrpSpPr>
        <p:grpSpPr>
          <a:xfrm>
            <a:off x="3248025" y="2442622"/>
            <a:ext cx="5855970" cy="4000500"/>
            <a:chOff x="1069073" y="1192118"/>
            <a:chExt cx="5855970" cy="4000500"/>
          </a:xfrm>
        </p:grpSpPr>
        <p:pic>
          <p:nvPicPr>
            <p:cNvPr id="4" name="图片 3" descr="图表, 直方图&#10;&#10;描述已自动生成">
              <a:extLst>
                <a:ext uri="{FF2B5EF4-FFF2-40B4-BE49-F238E27FC236}">
                  <a16:creationId xmlns:a16="http://schemas.microsoft.com/office/drawing/2014/main" id="{AE4F90D3-AB10-F853-AF79-C74D6D4E6355}"/>
                </a:ext>
              </a:extLst>
            </p:cNvPr>
            <p:cNvPicPr>
              <a:picLocks noChangeAspect="1"/>
            </p:cNvPicPr>
            <p:nvPr/>
          </p:nvPicPr>
          <p:blipFill>
            <a:blip r:embed="rId2"/>
            <a:stretch>
              <a:fillRect/>
            </a:stretch>
          </p:blipFill>
          <p:spPr>
            <a:xfrm>
              <a:off x="1591043" y="1192118"/>
              <a:ext cx="5334000" cy="4000500"/>
            </a:xfrm>
            <a:prstGeom prst="rect">
              <a:avLst/>
            </a:prstGeom>
          </p:spPr>
        </p:pic>
        <p:pic>
          <p:nvPicPr>
            <p:cNvPr id="7" name="图片 6">
              <a:extLst>
                <a:ext uri="{FF2B5EF4-FFF2-40B4-BE49-F238E27FC236}">
                  <a16:creationId xmlns:a16="http://schemas.microsoft.com/office/drawing/2014/main" id="{8A87C428-FE78-FF80-F7F1-1A2FD20C54E1}"/>
                </a:ext>
              </a:extLst>
            </p:cNvPr>
            <p:cNvPicPr>
              <a:picLocks noChangeAspect="1"/>
            </p:cNvPicPr>
            <p:nvPr/>
          </p:nvPicPr>
          <p:blipFill rotWithShape="1">
            <a:blip r:embed="rId3"/>
            <a:srcRect b="46705"/>
            <a:stretch/>
          </p:blipFill>
          <p:spPr>
            <a:xfrm>
              <a:off x="1069073" y="1459642"/>
              <a:ext cx="704850" cy="3416402"/>
            </a:xfrm>
            <a:prstGeom prst="rect">
              <a:avLst/>
            </a:prstGeom>
          </p:spPr>
        </p:pic>
      </p:grpSp>
      <p:sp>
        <p:nvSpPr>
          <p:cNvPr id="12" name="文本框 11">
            <a:extLst>
              <a:ext uri="{FF2B5EF4-FFF2-40B4-BE49-F238E27FC236}">
                <a16:creationId xmlns:a16="http://schemas.microsoft.com/office/drawing/2014/main" id="{914A3E01-B2DE-3774-9363-5CF0585F9CD6}"/>
              </a:ext>
            </a:extLst>
          </p:cNvPr>
          <p:cNvSpPr txBox="1"/>
          <p:nvPr/>
        </p:nvSpPr>
        <p:spPr>
          <a:xfrm>
            <a:off x="955628" y="785272"/>
            <a:ext cx="9331371" cy="1477328"/>
          </a:xfrm>
          <a:prstGeom prst="rect">
            <a:avLst/>
          </a:prstGeom>
          <a:noFill/>
        </p:spPr>
        <p:txBody>
          <a:bodyPr wrap="square">
            <a:spAutoFit/>
          </a:bodyPr>
          <a:lstStyle/>
          <a:p>
            <a:pPr algn="just"/>
            <a:r>
              <a:rPr lang="en-US" altLang="zh-CN" dirty="0">
                <a:latin typeface="Times New Roman" panose="02020603050405020304" pitchFamily="18" charset="0"/>
                <a:cs typeface="Times New Roman" panose="02020603050405020304" pitchFamily="18" charset="0"/>
              </a:rPr>
              <a:t>The guinea pig program can run now, and I try to generate the distribution of beamstrahlung. The initial macro particle setting is 50000, only 531 particles were generated in the Pairs file, including a few low energy particles, 56, 70, and 78GeV and no particles lost in BDMV01IRD. The distribution of bremsstrahlung is also being generated, and I have tried it once, but the code has not finished running yet.</a:t>
            </a:r>
            <a:endParaRPr lang="zh-CN" altLang="en-US"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A91904F2-565C-332E-3763-880221096340}"/>
              </a:ext>
            </a:extLst>
          </p:cNvPr>
          <p:cNvSpPr txBox="1"/>
          <p:nvPr/>
        </p:nvSpPr>
        <p:spPr>
          <a:xfrm>
            <a:off x="5070634" y="97418"/>
            <a:ext cx="1511617" cy="461665"/>
          </a:xfrm>
          <a:prstGeom prst="rect">
            <a:avLst/>
          </a:prstGeom>
          <a:noFill/>
        </p:spPr>
        <p:txBody>
          <a:bodyPr wrap="square">
            <a:spAutoFit/>
          </a:bodyPr>
          <a:lstStyle/>
          <a:p>
            <a:r>
              <a:rPr lang="en-US" altLang="zh-CN" sz="2400" dirty="0">
                <a:solidFill>
                  <a:schemeClr val="accent1">
                    <a:lumMod val="50000"/>
                  </a:schemeClr>
                </a:solidFill>
                <a:latin typeface="Times New Roman" panose="02020603050405020304" pitchFamily="18" charset="0"/>
                <a:cs typeface="Times New Roman" panose="02020603050405020304" pitchFamily="18" charset="0"/>
              </a:rPr>
              <a:t>guinea pig </a:t>
            </a:r>
            <a:endParaRPr lang="zh-CN" altLang="en-US" sz="2400" dirty="0">
              <a:solidFill>
                <a:schemeClr val="accent1">
                  <a:lumMod val="50000"/>
                </a:schemeClr>
              </a:solidFill>
            </a:endParaRPr>
          </a:p>
        </p:txBody>
      </p:sp>
    </p:spTree>
    <p:extLst>
      <p:ext uri="{BB962C8B-B14F-4D97-AF65-F5344CB8AC3E}">
        <p14:creationId xmlns:p14="http://schemas.microsoft.com/office/powerpoint/2010/main" val="662917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83A1342B-680B-6449-8727-879E7499EF3B}"/>
                  </a:ext>
                </a:extLst>
              </p:cNvPr>
              <p:cNvSpPr txBox="1"/>
              <p:nvPr/>
            </p:nvSpPr>
            <p:spPr>
              <a:xfrm>
                <a:off x="7466611" y="304475"/>
                <a:ext cx="6097978" cy="30771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100" b="0" i="1" smtClean="0">
                              <a:solidFill>
                                <a:schemeClr val="accent6">
                                  <a:lumMod val="75000"/>
                                </a:schemeClr>
                              </a:solidFill>
                              <a:latin typeface="Cambria Math" panose="02040503050406030204" pitchFamily="18" charset="0"/>
                            </a:rPr>
                          </m:ctrlPr>
                        </m:sSubPr>
                        <m:e>
                          <m:r>
                            <a:rPr kumimoji="1" lang="en-US" altLang="zh-CN" sz="1100" b="0" i="1" smtClean="0">
                              <a:solidFill>
                                <a:schemeClr val="accent6">
                                  <a:lumMod val="75000"/>
                                </a:schemeClr>
                              </a:solidFill>
                              <a:latin typeface="Cambria Math" panose="02040503050406030204" pitchFamily="18" charset="0"/>
                              <a:ea typeface="Cambria Math" panose="02040503050406030204" pitchFamily="18" charset="0"/>
                            </a:rPr>
                            <m:t>𝜎</m:t>
                          </m:r>
                        </m:e>
                        <m:sub>
                          <m:r>
                            <a:rPr kumimoji="1" lang="en-US" altLang="zh-CN" sz="1100" b="0" i="1" smtClean="0">
                              <a:solidFill>
                                <a:schemeClr val="accent6">
                                  <a:lumMod val="75000"/>
                                </a:schemeClr>
                              </a:solidFill>
                              <a:latin typeface="Cambria Math" panose="02040503050406030204" pitchFamily="18" charset="0"/>
                            </a:rPr>
                            <m:t>𝑥</m:t>
                          </m:r>
                        </m:sub>
                      </m:sSub>
                      <m:r>
                        <a:rPr kumimoji="1" lang="en-US" altLang="zh-CN" sz="1100" b="0" i="1" smtClean="0">
                          <a:solidFill>
                            <a:schemeClr val="accent6">
                              <a:lumMod val="75000"/>
                            </a:schemeClr>
                          </a:solidFill>
                          <a:latin typeface="Cambria Math" panose="02040503050406030204" pitchFamily="18" charset="0"/>
                        </a:rPr>
                        <m:t>=</m:t>
                      </m:r>
                      <m:rad>
                        <m:radPr>
                          <m:degHide m:val="on"/>
                          <m:ctrlPr>
                            <a:rPr kumimoji="1" lang="en-US" altLang="zh-CN" sz="1100" b="0" i="1" smtClean="0">
                              <a:solidFill>
                                <a:schemeClr val="accent6">
                                  <a:lumMod val="75000"/>
                                </a:schemeClr>
                              </a:solidFill>
                              <a:latin typeface="Cambria Math" panose="02040503050406030204" pitchFamily="18" charset="0"/>
                            </a:rPr>
                          </m:ctrlPr>
                        </m:radPr>
                        <m:deg/>
                        <m:e>
                          <m:sSubSup>
                            <m:sSubSupPr>
                              <m:ctrlPr>
                                <a:rPr kumimoji="1" lang="en-US" altLang="zh-CN" sz="1100" i="1" smtClean="0">
                                  <a:solidFill>
                                    <a:schemeClr val="accent6">
                                      <a:lumMod val="75000"/>
                                    </a:schemeClr>
                                  </a:solidFill>
                                  <a:latin typeface="Cambria Math" panose="02040503050406030204" pitchFamily="18" charset="0"/>
                                </a:rPr>
                              </m:ctrlPr>
                            </m:sSubSupPr>
                            <m:e>
                              <m:r>
                                <a:rPr kumimoji="1" lang="en-US" altLang="zh-CN" sz="1100" i="1" smtClean="0">
                                  <a:solidFill>
                                    <a:schemeClr val="accent6">
                                      <a:lumMod val="75000"/>
                                    </a:schemeClr>
                                  </a:solidFill>
                                  <a:latin typeface="Cambria Math" panose="02040503050406030204" pitchFamily="18" charset="0"/>
                                  <a:ea typeface="Cambria Math" panose="02040503050406030204" pitchFamily="18" charset="0"/>
                                </a:rPr>
                                <m:t>𝛽</m:t>
                              </m:r>
                            </m:e>
                            <m:sub>
                              <m:r>
                                <a:rPr kumimoji="1" lang="en-US" altLang="zh-CN" sz="1100" b="0" i="1" smtClean="0">
                                  <a:solidFill>
                                    <a:schemeClr val="accent6">
                                      <a:lumMod val="75000"/>
                                    </a:schemeClr>
                                  </a:solidFill>
                                  <a:latin typeface="Cambria Math" panose="02040503050406030204" pitchFamily="18" charset="0"/>
                                </a:rPr>
                                <m:t>𝑥</m:t>
                              </m:r>
                            </m:sub>
                            <m:sup>
                              <m:r>
                                <a:rPr kumimoji="1" lang="en-US" altLang="zh-CN" sz="1100" i="1" smtClean="0">
                                  <a:solidFill>
                                    <a:schemeClr val="accent6">
                                      <a:lumMod val="75000"/>
                                    </a:schemeClr>
                                  </a:solidFill>
                                  <a:latin typeface="Cambria Math" panose="02040503050406030204" pitchFamily="18" charset="0"/>
                                  <a:ea typeface="Cambria Math" panose="02040503050406030204" pitchFamily="18" charset="0"/>
                                </a:rPr>
                                <m:t>∗</m:t>
                              </m:r>
                            </m:sup>
                          </m:sSubSup>
                          <m:sSub>
                            <m:sSubPr>
                              <m:ctrlPr>
                                <a:rPr kumimoji="1" lang="en-US" altLang="zh-CN" sz="1100" b="0" i="1" smtClean="0">
                                  <a:solidFill>
                                    <a:schemeClr val="accent6">
                                      <a:lumMod val="75000"/>
                                    </a:schemeClr>
                                  </a:solidFill>
                                  <a:latin typeface="Cambria Math" panose="02040503050406030204" pitchFamily="18" charset="0"/>
                                </a:rPr>
                              </m:ctrlPr>
                            </m:sSubPr>
                            <m:e>
                              <m:r>
                                <a:rPr kumimoji="1" lang="en-US" altLang="zh-CN" sz="1100" b="0" i="1" smtClean="0">
                                  <a:solidFill>
                                    <a:schemeClr val="accent6">
                                      <a:lumMod val="75000"/>
                                    </a:schemeClr>
                                  </a:solidFill>
                                  <a:latin typeface="Cambria Math" panose="02040503050406030204" pitchFamily="18" charset="0"/>
                                  <a:ea typeface="Cambria Math" panose="02040503050406030204" pitchFamily="18" charset="0"/>
                                </a:rPr>
                                <m:t>𝜀</m:t>
                              </m:r>
                            </m:e>
                            <m:sub>
                              <m:r>
                                <a:rPr kumimoji="1" lang="en-US" altLang="zh-CN" sz="1100" b="0" i="1" smtClean="0">
                                  <a:solidFill>
                                    <a:schemeClr val="accent6">
                                      <a:lumMod val="75000"/>
                                    </a:schemeClr>
                                  </a:solidFill>
                                  <a:latin typeface="Cambria Math" panose="02040503050406030204" pitchFamily="18" charset="0"/>
                                </a:rPr>
                                <m:t>𝑥</m:t>
                              </m:r>
                            </m:sub>
                          </m:sSub>
                        </m:e>
                      </m:rad>
                      <m:r>
                        <a:rPr kumimoji="1" lang="en-US" altLang="zh-CN" sz="1100" b="0" i="1" smtClean="0">
                          <a:solidFill>
                            <a:schemeClr val="accent6">
                              <a:lumMod val="75000"/>
                            </a:schemeClr>
                          </a:solidFill>
                          <a:latin typeface="Cambria Math" panose="02040503050406030204" pitchFamily="18" charset="0"/>
                        </a:rPr>
                        <m:t>=14</m:t>
                      </m:r>
                      <m:r>
                        <a:rPr kumimoji="1" lang="en-US" altLang="zh-CN" sz="1100" b="0" i="1" smtClean="0">
                          <a:solidFill>
                            <a:schemeClr val="accent6">
                              <a:lumMod val="75000"/>
                            </a:schemeClr>
                          </a:solidFill>
                          <a:latin typeface="Cambria Math" panose="02040503050406030204" pitchFamily="18" charset="0"/>
                          <a:ea typeface="Cambria Math" panose="02040503050406030204" pitchFamily="18" charset="0"/>
                        </a:rPr>
                        <m:t>𝜇</m:t>
                      </m:r>
                      <m:r>
                        <a:rPr kumimoji="1" lang="en-US" altLang="zh-CN" sz="1100" b="0" i="1" smtClean="0">
                          <a:solidFill>
                            <a:schemeClr val="accent6">
                              <a:lumMod val="75000"/>
                            </a:schemeClr>
                          </a:solidFill>
                          <a:latin typeface="Cambria Math" panose="02040503050406030204" pitchFamily="18" charset="0"/>
                          <a:ea typeface="Cambria Math" panose="02040503050406030204" pitchFamily="18" charset="0"/>
                        </a:rPr>
                        <m:t>𝑚</m:t>
                      </m:r>
                      <m:r>
                        <a:rPr kumimoji="1" lang="en-US" altLang="zh-CN" sz="1100" b="0" i="1" smtClean="0">
                          <a:solidFill>
                            <a:schemeClr val="accent6">
                              <a:lumMod val="75000"/>
                            </a:schemeClr>
                          </a:solidFill>
                          <a:latin typeface="Cambria Math" panose="02040503050406030204" pitchFamily="18" charset="0"/>
                          <a:ea typeface="Cambria Math" panose="02040503050406030204" pitchFamily="18" charset="0"/>
                        </a:rPr>
                        <m:t>,</m:t>
                      </m:r>
                      <m:sSub>
                        <m:sSubPr>
                          <m:ctrlPr>
                            <a:rPr kumimoji="1" lang="en-US" altLang="zh-CN" sz="1100" b="0" i="1" smtClean="0">
                              <a:solidFill>
                                <a:schemeClr val="accent6">
                                  <a:lumMod val="75000"/>
                                </a:schemeClr>
                              </a:solidFill>
                              <a:latin typeface="Cambria Math" panose="02040503050406030204" pitchFamily="18" charset="0"/>
                            </a:rPr>
                          </m:ctrlPr>
                        </m:sSubPr>
                        <m:e>
                          <m:r>
                            <a:rPr kumimoji="1" lang="en-US" altLang="zh-CN" sz="1100" b="0" i="1" smtClean="0">
                              <a:solidFill>
                                <a:schemeClr val="accent6">
                                  <a:lumMod val="75000"/>
                                </a:schemeClr>
                              </a:solidFill>
                              <a:latin typeface="Cambria Math" panose="02040503050406030204" pitchFamily="18" charset="0"/>
                              <a:ea typeface="Cambria Math" panose="02040503050406030204" pitchFamily="18" charset="0"/>
                            </a:rPr>
                            <m:t>𝜎</m:t>
                          </m:r>
                        </m:e>
                        <m:sub>
                          <m:r>
                            <a:rPr kumimoji="1" lang="en-US" altLang="zh-CN" sz="1100" b="0" i="1" smtClean="0">
                              <a:solidFill>
                                <a:schemeClr val="accent6">
                                  <a:lumMod val="75000"/>
                                </a:schemeClr>
                              </a:solidFill>
                              <a:latin typeface="Cambria Math" panose="02040503050406030204" pitchFamily="18" charset="0"/>
                              <a:ea typeface="Cambria Math" panose="02040503050406030204" pitchFamily="18" charset="0"/>
                            </a:rPr>
                            <m:t>𝑝</m:t>
                          </m:r>
                          <m:r>
                            <a:rPr kumimoji="1" lang="en-US" altLang="zh-CN" sz="1100" b="0" i="1" smtClean="0">
                              <a:solidFill>
                                <a:schemeClr val="accent6">
                                  <a:lumMod val="75000"/>
                                </a:schemeClr>
                              </a:solidFill>
                              <a:latin typeface="Cambria Math" panose="02040503050406030204" pitchFamily="18" charset="0"/>
                            </a:rPr>
                            <m:t>𝑥</m:t>
                          </m:r>
                        </m:sub>
                      </m:sSub>
                      <m:r>
                        <a:rPr kumimoji="1" lang="en-US" altLang="zh-CN" sz="1100" b="0" i="1" smtClean="0">
                          <a:solidFill>
                            <a:schemeClr val="accent6">
                              <a:lumMod val="75000"/>
                            </a:schemeClr>
                          </a:solidFill>
                          <a:latin typeface="Cambria Math" panose="02040503050406030204" pitchFamily="18" charset="0"/>
                        </a:rPr>
                        <m:t>=</m:t>
                      </m:r>
                      <m:rad>
                        <m:radPr>
                          <m:degHide m:val="on"/>
                          <m:ctrlPr>
                            <a:rPr kumimoji="1" lang="en-US" altLang="zh-CN" sz="1100" b="0" i="1" smtClean="0">
                              <a:solidFill>
                                <a:schemeClr val="accent6">
                                  <a:lumMod val="75000"/>
                                </a:schemeClr>
                              </a:solidFill>
                              <a:latin typeface="Cambria Math" panose="02040503050406030204" pitchFamily="18" charset="0"/>
                            </a:rPr>
                          </m:ctrlPr>
                        </m:radPr>
                        <m:deg/>
                        <m:e>
                          <m:f>
                            <m:fPr>
                              <m:type m:val="lin"/>
                              <m:ctrlPr>
                                <a:rPr kumimoji="1" lang="en-US" altLang="zh-CN" sz="1100" b="0" i="1" smtClean="0">
                                  <a:solidFill>
                                    <a:schemeClr val="accent6">
                                      <a:lumMod val="75000"/>
                                    </a:schemeClr>
                                  </a:solidFill>
                                  <a:latin typeface="Cambria Math" panose="02040503050406030204" pitchFamily="18" charset="0"/>
                                </a:rPr>
                              </m:ctrlPr>
                            </m:fPr>
                            <m:num>
                              <m:sSub>
                                <m:sSubPr>
                                  <m:ctrlPr>
                                    <a:rPr kumimoji="1" lang="en-US" altLang="zh-CN" sz="1100" b="0" i="1" smtClean="0">
                                      <a:solidFill>
                                        <a:schemeClr val="accent6">
                                          <a:lumMod val="75000"/>
                                        </a:schemeClr>
                                      </a:solidFill>
                                      <a:latin typeface="Cambria Math" panose="02040503050406030204" pitchFamily="18" charset="0"/>
                                    </a:rPr>
                                  </m:ctrlPr>
                                </m:sSubPr>
                                <m:e>
                                  <m:r>
                                    <a:rPr kumimoji="1" lang="en-US" altLang="zh-CN" sz="1100" b="0" i="1" smtClean="0">
                                      <a:solidFill>
                                        <a:schemeClr val="accent6">
                                          <a:lumMod val="75000"/>
                                        </a:schemeClr>
                                      </a:solidFill>
                                      <a:latin typeface="Cambria Math" panose="02040503050406030204" pitchFamily="18" charset="0"/>
                                      <a:ea typeface="Cambria Math" panose="02040503050406030204" pitchFamily="18" charset="0"/>
                                    </a:rPr>
                                    <m:t>𝜀</m:t>
                                  </m:r>
                                </m:e>
                                <m:sub>
                                  <m:r>
                                    <a:rPr kumimoji="1" lang="en-US" altLang="zh-CN" sz="1100" b="0" i="1" smtClean="0">
                                      <a:solidFill>
                                        <a:schemeClr val="accent6">
                                          <a:lumMod val="75000"/>
                                        </a:schemeClr>
                                      </a:solidFill>
                                      <a:latin typeface="Cambria Math" panose="02040503050406030204" pitchFamily="18" charset="0"/>
                                    </a:rPr>
                                    <m:t>𝑥</m:t>
                                  </m:r>
                                </m:sub>
                              </m:sSub>
                            </m:num>
                            <m:den>
                              <m:sSubSup>
                                <m:sSubSupPr>
                                  <m:ctrlPr>
                                    <a:rPr kumimoji="1" lang="en-US" altLang="zh-CN" sz="1100" i="1" smtClean="0">
                                      <a:solidFill>
                                        <a:schemeClr val="accent6">
                                          <a:lumMod val="75000"/>
                                        </a:schemeClr>
                                      </a:solidFill>
                                      <a:latin typeface="Cambria Math" panose="02040503050406030204" pitchFamily="18" charset="0"/>
                                    </a:rPr>
                                  </m:ctrlPr>
                                </m:sSubSupPr>
                                <m:e>
                                  <m:r>
                                    <a:rPr kumimoji="1" lang="en-US" altLang="zh-CN" sz="1100" i="1" smtClean="0">
                                      <a:solidFill>
                                        <a:schemeClr val="accent6">
                                          <a:lumMod val="75000"/>
                                        </a:schemeClr>
                                      </a:solidFill>
                                      <a:latin typeface="Cambria Math" panose="02040503050406030204" pitchFamily="18" charset="0"/>
                                      <a:ea typeface="Cambria Math" panose="02040503050406030204" pitchFamily="18" charset="0"/>
                                    </a:rPr>
                                    <m:t>𝛽</m:t>
                                  </m:r>
                                </m:e>
                                <m:sub>
                                  <m:r>
                                    <a:rPr kumimoji="1" lang="en-US" altLang="zh-CN" sz="1100" b="0" i="1" smtClean="0">
                                      <a:solidFill>
                                        <a:schemeClr val="accent6">
                                          <a:lumMod val="75000"/>
                                        </a:schemeClr>
                                      </a:solidFill>
                                      <a:latin typeface="Cambria Math" panose="02040503050406030204" pitchFamily="18" charset="0"/>
                                    </a:rPr>
                                    <m:t>𝑥</m:t>
                                  </m:r>
                                </m:sub>
                                <m:sup>
                                  <m:r>
                                    <a:rPr kumimoji="1" lang="en-US" altLang="zh-CN" sz="1100" i="1" smtClean="0">
                                      <a:solidFill>
                                        <a:schemeClr val="accent6">
                                          <a:lumMod val="75000"/>
                                        </a:schemeClr>
                                      </a:solidFill>
                                      <a:latin typeface="Cambria Math" panose="02040503050406030204" pitchFamily="18" charset="0"/>
                                      <a:ea typeface="Cambria Math" panose="02040503050406030204" pitchFamily="18" charset="0"/>
                                    </a:rPr>
                                    <m:t>∗</m:t>
                                  </m:r>
                                </m:sup>
                              </m:sSubSup>
                            </m:den>
                          </m:f>
                        </m:e>
                      </m:rad>
                      <m:r>
                        <a:rPr kumimoji="1" lang="en-US" altLang="zh-CN" sz="1100" b="0" i="1" smtClean="0">
                          <a:solidFill>
                            <a:schemeClr val="accent6">
                              <a:lumMod val="75000"/>
                            </a:schemeClr>
                          </a:solidFill>
                          <a:latin typeface="Cambria Math" panose="02040503050406030204" pitchFamily="18" charset="0"/>
                        </a:rPr>
                        <m:t>=44</m:t>
                      </m:r>
                      <m:r>
                        <a:rPr kumimoji="1" lang="en-US" altLang="zh-CN" sz="1100" b="0" i="1" smtClean="0">
                          <a:solidFill>
                            <a:schemeClr val="accent6">
                              <a:lumMod val="75000"/>
                            </a:schemeClr>
                          </a:solidFill>
                          <a:latin typeface="Cambria Math" panose="02040503050406030204" pitchFamily="18" charset="0"/>
                          <a:ea typeface="Cambria Math" panose="02040503050406030204" pitchFamily="18" charset="0"/>
                        </a:rPr>
                        <m:t>𝜇</m:t>
                      </m:r>
                      <m:r>
                        <a:rPr kumimoji="1" lang="en-US" altLang="zh-CN" sz="1100" b="0" i="1" smtClean="0">
                          <a:solidFill>
                            <a:schemeClr val="accent6">
                              <a:lumMod val="75000"/>
                            </a:schemeClr>
                          </a:solidFill>
                          <a:latin typeface="Cambria Math" panose="02040503050406030204" pitchFamily="18" charset="0"/>
                          <a:ea typeface="Cambria Math" panose="02040503050406030204" pitchFamily="18" charset="0"/>
                        </a:rPr>
                        <m:t>𝑟𝑎𝑑</m:t>
                      </m:r>
                    </m:oMath>
                  </m:oMathPara>
                </a14:m>
                <a:endParaRPr lang="zh-CN" altLang="en-US" sz="1100" dirty="0"/>
              </a:p>
            </p:txBody>
          </p:sp>
        </mc:Choice>
        <mc:Fallback xmlns="">
          <p:sp>
            <p:nvSpPr>
              <p:cNvPr id="8" name="文本框 7">
                <a:extLst>
                  <a:ext uri="{FF2B5EF4-FFF2-40B4-BE49-F238E27FC236}">
                    <a16:creationId xmlns:a16="http://schemas.microsoft.com/office/drawing/2014/main" id="{83A1342B-680B-6449-8727-879E7499EF3B}"/>
                  </a:ext>
                </a:extLst>
              </p:cNvPr>
              <p:cNvSpPr txBox="1">
                <a:spLocks noRot="1" noChangeAspect="1" noMove="1" noResize="1" noEditPoints="1" noAdjustHandles="1" noChangeArrowheads="1" noChangeShapeType="1" noTextEdit="1"/>
              </p:cNvSpPr>
              <p:nvPr/>
            </p:nvSpPr>
            <p:spPr>
              <a:xfrm>
                <a:off x="7466611" y="304475"/>
                <a:ext cx="6097978" cy="307713"/>
              </a:xfrm>
              <a:prstGeom prst="rect">
                <a:avLst/>
              </a:prstGeom>
              <a:blipFill>
                <a:blip r:embed="rId2"/>
                <a:stretch>
                  <a:fillRect t="-66000" b="-116000"/>
                </a:stretch>
              </a:blipFill>
            </p:spPr>
            <p:txBody>
              <a:bodyPr/>
              <a:lstStyle/>
              <a:p>
                <a:r>
                  <a:rPr lang="zh-CN" altLang="en-US">
                    <a:noFill/>
                  </a:rPr>
                  <a:t> </a:t>
                </a:r>
              </a:p>
            </p:txBody>
          </p:sp>
        </mc:Fallback>
      </mc:AlternateContent>
      <p:pic>
        <p:nvPicPr>
          <p:cNvPr id="5" name="图片 4" descr="表格, Excel&#10;&#10;描述已自动生成">
            <a:extLst>
              <a:ext uri="{FF2B5EF4-FFF2-40B4-BE49-F238E27FC236}">
                <a16:creationId xmlns:a16="http://schemas.microsoft.com/office/drawing/2014/main" id="{7893A7D3-1C55-88BE-2C08-2401A7BA64E5}"/>
              </a:ext>
            </a:extLst>
          </p:cNvPr>
          <p:cNvPicPr>
            <a:picLocks noChangeAspect="1"/>
          </p:cNvPicPr>
          <p:nvPr/>
        </p:nvPicPr>
        <p:blipFill>
          <a:blip r:embed="rId3"/>
          <a:stretch>
            <a:fillRect/>
          </a:stretch>
        </p:blipFill>
        <p:spPr>
          <a:xfrm>
            <a:off x="5920344" y="947682"/>
            <a:ext cx="4218974" cy="2666319"/>
          </a:xfrm>
          <a:prstGeom prst="rect">
            <a:avLst/>
          </a:prstGeom>
        </p:spPr>
      </p:pic>
      <p:sp>
        <p:nvSpPr>
          <p:cNvPr id="3" name="文本框 2">
            <a:extLst>
              <a:ext uri="{FF2B5EF4-FFF2-40B4-BE49-F238E27FC236}">
                <a16:creationId xmlns:a16="http://schemas.microsoft.com/office/drawing/2014/main" id="{029BCBB2-DB22-069E-CD98-141053007C21}"/>
              </a:ext>
            </a:extLst>
          </p:cNvPr>
          <p:cNvSpPr txBox="1"/>
          <p:nvPr/>
        </p:nvSpPr>
        <p:spPr>
          <a:xfrm>
            <a:off x="806688" y="3949496"/>
            <a:ext cx="9332630" cy="2031325"/>
          </a:xfrm>
          <a:prstGeom prst="rect">
            <a:avLst/>
          </a:prstGeom>
          <a:noFill/>
        </p:spPr>
        <p:txBody>
          <a:bodyPr wrap="square">
            <a:spAutoFit/>
          </a:bodyPr>
          <a:lstStyle/>
          <a:p>
            <a:pPr marL="285750" indent="-285750" algn="just">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The lost particles are mainly concentrated on the left and right sides of the first 10m drift tube, near y=0, and the distribution of particles on the both sides is almost symmetrical due to the current simulation does not add offset between two beams at IP. </a:t>
            </a:r>
          </a:p>
          <a:p>
            <a:pPr marL="285750" indent="-285750" algn="just">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However, when two beams have offset at the IP, the beam will be deflected with a certain angle due to the beam-beam effect. At this time, the distribution of lost particles may be asymmetric, and the total number of lost particles may also be different</a:t>
            </a:r>
            <a:r>
              <a:rPr lang="en-US" altLang="zh-CN" u="sng" dirty="0">
                <a:latin typeface="Times New Roman" panose="02020603050405020304" pitchFamily="18" charset="0"/>
                <a:cs typeface="Times New Roman" panose="02020603050405020304" pitchFamily="18" charset="0"/>
              </a:rPr>
              <a:t>. </a:t>
            </a:r>
            <a:r>
              <a:rPr lang="en-US" altLang="zh-CN" u="sng" dirty="0">
                <a:solidFill>
                  <a:schemeClr val="accent6">
                    <a:lumMod val="50000"/>
                  </a:schemeClr>
                </a:solidFill>
                <a:latin typeface="Times New Roman" panose="02020603050405020304" pitchFamily="18" charset="0"/>
                <a:cs typeface="Times New Roman" panose="02020603050405020304" pitchFamily="18" charset="0"/>
              </a:rPr>
              <a:t>So should added this angle to the simulation to check if has a major impact on measurement results.</a:t>
            </a:r>
            <a:endParaRPr lang="zh-CN" altLang="en-US" u="sng"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F09BB282-F6DC-8D5E-5B01-B7D70A6B2075}"/>
              </a:ext>
            </a:extLst>
          </p:cNvPr>
          <p:cNvSpPr txBox="1"/>
          <p:nvPr/>
        </p:nvSpPr>
        <p:spPr>
          <a:xfrm>
            <a:off x="250418" y="89507"/>
            <a:ext cx="9193620" cy="461665"/>
          </a:xfrm>
          <a:prstGeom prst="rect">
            <a:avLst/>
          </a:prstGeom>
          <a:noFill/>
        </p:spPr>
        <p:txBody>
          <a:bodyPr wrap="square" rtlCol="0">
            <a:spAutoFit/>
          </a:bodyPr>
          <a:lstStyle/>
          <a:p>
            <a:pPr marL="342900" indent="-342900">
              <a:buFont typeface="Wingdings" pitchFamily="2" charset="2"/>
              <a:buChar char="p"/>
            </a:pPr>
            <a:r>
              <a:rPr kumimoji="1" lang="en-US" altLang="zh-CN" sz="2400" b="1" dirty="0">
                <a:solidFill>
                  <a:schemeClr val="accent6">
                    <a:lumMod val="50000"/>
                  </a:schemeClr>
                </a:solidFill>
                <a:latin typeface="Times New Roman" panose="02020603050405020304" pitchFamily="18" charset="0"/>
                <a:cs typeface="Times New Roman" panose="02020603050405020304" pitchFamily="18" charset="0"/>
              </a:rPr>
              <a:t>Distribution of particles lost on DBMV01IRD (L=33.4m)</a:t>
            </a:r>
            <a:endParaRPr kumimoji="1" lang="zh-CN" alt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12" name="组合 11">
            <a:extLst>
              <a:ext uri="{FF2B5EF4-FFF2-40B4-BE49-F238E27FC236}">
                <a16:creationId xmlns:a16="http://schemas.microsoft.com/office/drawing/2014/main" id="{AFE12232-EFFC-A45F-B9F8-C98262105985}"/>
              </a:ext>
            </a:extLst>
          </p:cNvPr>
          <p:cNvGrpSpPr/>
          <p:nvPr/>
        </p:nvGrpSpPr>
        <p:grpSpPr>
          <a:xfrm>
            <a:off x="1146032" y="947682"/>
            <a:ext cx="4005261" cy="2667000"/>
            <a:chOff x="6095999" y="1452265"/>
            <a:chExt cx="4005261" cy="2667000"/>
          </a:xfrm>
        </p:grpSpPr>
        <p:pic>
          <p:nvPicPr>
            <p:cNvPr id="13" name="图片 12">
              <a:extLst>
                <a:ext uri="{FF2B5EF4-FFF2-40B4-BE49-F238E27FC236}">
                  <a16:creationId xmlns:a16="http://schemas.microsoft.com/office/drawing/2014/main" id="{60634412-4105-36FF-567F-9A4AADD6EABC}"/>
                </a:ext>
              </a:extLst>
            </p:cNvPr>
            <p:cNvPicPr>
              <a:picLocks noChangeAspect="1"/>
            </p:cNvPicPr>
            <p:nvPr/>
          </p:nvPicPr>
          <p:blipFill>
            <a:blip r:embed="rId4"/>
            <a:stretch>
              <a:fillRect/>
            </a:stretch>
          </p:blipFill>
          <p:spPr>
            <a:xfrm>
              <a:off x="6095999" y="1452265"/>
              <a:ext cx="4005261" cy="2667000"/>
            </a:xfrm>
            <a:prstGeom prst="rect">
              <a:avLst/>
            </a:prstGeom>
          </p:spPr>
        </p:pic>
        <p:cxnSp>
          <p:nvCxnSpPr>
            <p:cNvPr id="14" name="直线连接符 33">
              <a:extLst>
                <a:ext uri="{FF2B5EF4-FFF2-40B4-BE49-F238E27FC236}">
                  <a16:creationId xmlns:a16="http://schemas.microsoft.com/office/drawing/2014/main" id="{55A8A2EC-95C2-CD5D-176F-C22F40DD83C3}"/>
                </a:ext>
              </a:extLst>
            </p:cNvPr>
            <p:cNvCxnSpPr/>
            <p:nvPr/>
          </p:nvCxnSpPr>
          <p:spPr>
            <a:xfrm>
              <a:off x="7143750" y="2671763"/>
              <a:ext cx="0" cy="75723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9550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id="{AB96D720-26DB-B04D-8895-3EE52A5AB26E}"/>
              </a:ext>
            </a:extLst>
          </p:cNvPr>
          <p:cNvGrpSpPr/>
          <p:nvPr/>
        </p:nvGrpSpPr>
        <p:grpSpPr>
          <a:xfrm>
            <a:off x="6240446" y="961144"/>
            <a:ext cx="5195133" cy="4959490"/>
            <a:chOff x="6286731" y="502694"/>
            <a:chExt cx="5195133" cy="4959490"/>
          </a:xfrm>
        </p:grpSpPr>
        <p:grpSp>
          <p:nvGrpSpPr>
            <p:cNvPr id="17" name="组合 16">
              <a:extLst>
                <a:ext uri="{FF2B5EF4-FFF2-40B4-BE49-F238E27FC236}">
                  <a16:creationId xmlns:a16="http://schemas.microsoft.com/office/drawing/2014/main" id="{A584F221-AE46-844F-AB67-B0C42D2DC873}"/>
                </a:ext>
              </a:extLst>
            </p:cNvPr>
            <p:cNvGrpSpPr/>
            <p:nvPr/>
          </p:nvGrpSpPr>
          <p:grpSpPr>
            <a:xfrm>
              <a:off x="6387620" y="849706"/>
              <a:ext cx="3847238" cy="1885760"/>
              <a:chOff x="5824155" y="2004627"/>
              <a:chExt cx="3847238" cy="1885760"/>
            </a:xfrm>
          </p:grpSpPr>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BACB9B26-1052-6249-9406-3B95800701B3}"/>
                      </a:ext>
                    </a:extLst>
                  </p:cNvPr>
                  <p:cNvSpPr txBox="1"/>
                  <p:nvPr/>
                </p:nvSpPr>
                <p:spPr>
                  <a:xfrm>
                    <a:off x="5956852" y="2004627"/>
                    <a:ext cx="360111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𝑠𝑖𝑔𝑚𝑎</m:t>
                          </m:r>
                          <m:r>
                            <a:rPr kumimoji="1" lang="en-US" altLang="zh-CN" sz="1600" b="1" i="1" smtClean="0">
                              <a:solidFill>
                                <a:schemeClr val="tx1"/>
                              </a:solidFill>
                              <a:latin typeface="Cambria Math" panose="02040503050406030204" pitchFamily="18" charset="0"/>
                            </a:rPr>
                            <m:t>𝒙</m:t>
                          </m:r>
                          <m:r>
                            <a:rPr kumimoji="1" lang="en-US" altLang="zh-CN" sz="1600" b="0" i="1" smtClean="0">
                              <a:latin typeface="Cambria Math" panose="02040503050406030204" pitchFamily="18" charset="0"/>
                            </a:rPr>
                            <m:t>𝑟𝑎𝑛𝑑𝑜𝑚</m:t>
                          </m:r>
                          <m:r>
                            <a:rPr kumimoji="1" lang="en-US" altLang="zh-CN" sz="1600" b="0" i="1" smtClean="0">
                              <a:latin typeface="Cambria Math" panose="02040503050406030204" pitchFamily="18" charset="0"/>
                            </a:rPr>
                            <m:t>=</m:t>
                          </m:r>
                          <m:sSub>
                            <m:sSubPr>
                              <m:ctrlPr>
                                <a:rPr kumimoji="1" lang="en-US" altLang="zh-CN" sz="1600" i="1">
                                  <a:latin typeface="Cambria Math" panose="02040503050406030204" pitchFamily="18" charset="0"/>
                                </a:rPr>
                              </m:ctrlPr>
                            </m:sSubPr>
                            <m:e>
                              <m:r>
                                <a:rPr kumimoji="1" lang="en-US" altLang="zh-CN" sz="1600" i="1">
                                  <a:latin typeface="Cambria Math" panose="02040503050406030204" pitchFamily="18" charset="0"/>
                                  <a:ea typeface="Cambria Math" panose="02040503050406030204" pitchFamily="18" charset="0"/>
                                </a:rPr>
                                <m:t>𝜎</m:t>
                              </m:r>
                            </m:e>
                            <m:sub>
                              <m:r>
                                <a:rPr kumimoji="1" lang="en-US" altLang="zh-CN" sz="1600" i="1">
                                  <a:latin typeface="Cambria Math" panose="02040503050406030204" pitchFamily="18" charset="0"/>
                                </a:rPr>
                                <m:t>𝑥</m:t>
                              </m:r>
                            </m:sub>
                          </m:sSub>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𝐺𝑎𝑢𝑠𝑠𝑅𝑎𝑛𝑑𝑜𝑚</m:t>
                          </m:r>
                          <m:r>
                            <a:rPr kumimoji="1" lang="en-US" altLang="zh-CN" sz="1600" b="0" i="1" smtClean="0">
                              <a:latin typeface="Cambria Math" panose="02040503050406030204" pitchFamily="18" charset="0"/>
                            </a:rPr>
                            <m:t>[]</m:t>
                          </m:r>
                        </m:oMath>
                      </m:oMathPara>
                    </a14:m>
                    <a:endParaRPr kumimoji="1" lang="zh-CN" altLang="en-US" sz="1600" dirty="0"/>
                  </a:p>
                </p:txBody>
              </p:sp>
            </mc:Choice>
            <mc:Fallback xmlns="">
              <p:sp>
                <p:nvSpPr>
                  <p:cNvPr id="11" name="文本框 10">
                    <a:extLst>
                      <a:ext uri="{FF2B5EF4-FFF2-40B4-BE49-F238E27FC236}">
                        <a16:creationId xmlns:a16="http://schemas.microsoft.com/office/drawing/2014/main" id="{BACB9B26-1052-6249-9406-3B95800701B3}"/>
                      </a:ext>
                    </a:extLst>
                  </p:cNvPr>
                  <p:cNvSpPr txBox="1">
                    <a:spLocks noRot="1" noChangeAspect="1" noMove="1" noResize="1" noEditPoints="1" noAdjustHandles="1" noChangeArrowheads="1" noChangeShapeType="1" noTextEdit="1"/>
                  </p:cNvSpPr>
                  <p:nvPr/>
                </p:nvSpPr>
                <p:spPr>
                  <a:xfrm>
                    <a:off x="5956852" y="2004627"/>
                    <a:ext cx="3601114" cy="246221"/>
                  </a:xfrm>
                  <a:prstGeom prst="rect">
                    <a:avLst/>
                  </a:prstGeom>
                  <a:blipFill>
                    <a:blip r:embed="rId2"/>
                    <a:stretch>
                      <a:fillRect l="-1404" r="-1404" b="-3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A422579E-E2A7-7C4D-BC26-424394B236CD}"/>
                      </a:ext>
                    </a:extLst>
                  </p:cNvPr>
                  <p:cNvSpPr txBox="1"/>
                  <p:nvPr/>
                </p:nvSpPr>
                <p:spPr>
                  <a:xfrm>
                    <a:off x="5956851" y="2634708"/>
                    <a:ext cx="3610347" cy="265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𝑠𝑖𝑔𝑚𝑎</m:t>
                          </m:r>
                          <m:r>
                            <a:rPr kumimoji="1" lang="en-US" altLang="zh-CN" sz="1600" b="1" i="1" smtClean="0">
                              <a:solidFill>
                                <a:schemeClr val="tx1"/>
                              </a:solidFill>
                              <a:latin typeface="Cambria Math" panose="02040503050406030204" pitchFamily="18" charset="0"/>
                            </a:rPr>
                            <m:t>𝒚</m:t>
                          </m:r>
                          <m:r>
                            <a:rPr kumimoji="1" lang="en-US" altLang="zh-CN" sz="1600" b="0" i="1" smtClean="0">
                              <a:latin typeface="Cambria Math" panose="02040503050406030204" pitchFamily="18" charset="0"/>
                            </a:rPr>
                            <m:t>𝑟𝑎𝑛𝑑𝑜𝑚</m:t>
                          </m:r>
                          <m:r>
                            <a:rPr kumimoji="1" lang="en-US" altLang="zh-CN" sz="1600" b="0" i="1" smtClean="0">
                              <a:latin typeface="Cambria Math" panose="02040503050406030204" pitchFamily="18" charset="0"/>
                            </a:rPr>
                            <m:t>=</m:t>
                          </m:r>
                          <m:sSub>
                            <m:sSubPr>
                              <m:ctrlPr>
                                <a:rPr kumimoji="1" lang="en-US" altLang="zh-CN" sz="1600" i="1">
                                  <a:latin typeface="Cambria Math" panose="02040503050406030204" pitchFamily="18" charset="0"/>
                                </a:rPr>
                              </m:ctrlPr>
                            </m:sSubPr>
                            <m:e>
                              <m:r>
                                <a:rPr kumimoji="1" lang="en-US" altLang="zh-CN" sz="1600" i="1">
                                  <a:latin typeface="Cambria Math" panose="02040503050406030204" pitchFamily="18" charset="0"/>
                                  <a:ea typeface="Cambria Math" panose="02040503050406030204" pitchFamily="18" charset="0"/>
                                </a:rPr>
                                <m:t>𝜎</m:t>
                              </m:r>
                            </m:e>
                            <m:sub>
                              <m:r>
                                <a:rPr kumimoji="1" lang="en-US" altLang="zh-CN" sz="1600" i="1">
                                  <a:latin typeface="Cambria Math" panose="02040503050406030204" pitchFamily="18" charset="0"/>
                                  <a:ea typeface="Cambria Math" panose="02040503050406030204" pitchFamily="18" charset="0"/>
                                </a:rPr>
                                <m:t>𝑦</m:t>
                              </m:r>
                            </m:sub>
                          </m:sSub>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𝐺𝑎𝑢𝑠𝑠𝑅𝑎𝑛𝑑𝑜𝑚</m:t>
                          </m:r>
                          <m:r>
                            <a:rPr kumimoji="1" lang="en-US" altLang="zh-CN" sz="1600" b="0" i="1" smtClean="0">
                              <a:latin typeface="Cambria Math" panose="02040503050406030204" pitchFamily="18" charset="0"/>
                            </a:rPr>
                            <m:t>[]</m:t>
                          </m:r>
                        </m:oMath>
                      </m:oMathPara>
                    </a14:m>
                    <a:endParaRPr kumimoji="1" lang="zh-CN" altLang="en-US" sz="1600" dirty="0"/>
                  </a:p>
                </p:txBody>
              </p:sp>
            </mc:Choice>
            <mc:Fallback xmlns="">
              <p:sp>
                <p:nvSpPr>
                  <p:cNvPr id="12" name="文本框 11">
                    <a:extLst>
                      <a:ext uri="{FF2B5EF4-FFF2-40B4-BE49-F238E27FC236}">
                        <a16:creationId xmlns:a16="http://schemas.microsoft.com/office/drawing/2014/main" id="{A422579E-E2A7-7C4D-BC26-424394B236CD}"/>
                      </a:ext>
                    </a:extLst>
                  </p:cNvPr>
                  <p:cNvSpPr txBox="1">
                    <a:spLocks noRot="1" noChangeAspect="1" noMove="1" noResize="1" noEditPoints="1" noAdjustHandles="1" noChangeArrowheads="1" noChangeShapeType="1" noTextEdit="1"/>
                  </p:cNvSpPr>
                  <p:nvPr/>
                </p:nvSpPr>
                <p:spPr>
                  <a:xfrm>
                    <a:off x="5956851" y="2634708"/>
                    <a:ext cx="3610347" cy="265650"/>
                  </a:xfrm>
                  <a:prstGeom prst="rect">
                    <a:avLst/>
                  </a:prstGeom>
                  <a:blipFill>
                    <a:blip r:embed="rId3"/>
                    <a:stretch>
                      <a:fillRect l="-1404" r="-1754" b="-272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72B14E50-0F60-D04C-89BC-6728C5E061EF}"/>
                      </a:ext>
                    </a:extLst>
                  </p:cNvPr>
                  <p:cNvSpPr txBox="1"/>
                  <p:nvPr/>
                </p:nvSpPr>
                <p:spPr>
                  <a:xfrm>
                    <a:off x="5824155" y="2328682"/>
                    <a:ext cx="3822328" cy="2652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𝑠𝑖𝑔𝑚𝑎</m:t>
                          </m:r>
                          <m:r>
                            <a:rPr kumimoji="1" lang="en-US" altLang="zh-CN" sz="1600" b="1" i="1" smtClean="0">
                              <a:solidFill>
                                <a:schemeClr val="tx1"/>
                              </a:solidFill>
                              <a:latin typeface="Cambria Math" panose="02040503050406030204" pitchFamily="18" charset="0"/>
                            </a:rPr>
                            <m:t>𝒑𝒙</m:t>
                          </m:r>
                          <m:r>
                            <a:rPr kumimoji="1" lang="en-US" altLang="zh-CN" sz="1600" b="0" i="1" smtClean="0">
                              <a:latin typeface="Cambria Math" panose="02040503050406030204" pitchFamily="18" charset="0"/>
                            </a:rPr>
                            <m:t>𝑟𝑎𝑛𝑑𝑜𝑚</m:t>
                          </m:r>
                          <m:r>
                            <a:rPr kumimoji="1" lang="en-US" altLang="zh-CN" sz="1600" b="0" i="1" smtClean="0">
                              <a:latin typeface="Cambria Math" panose="02040503050406030204" pitchFamily="18" charset="0"/>
                            </a:rPr>
                            <m:t>=</m:t>
                          </m:r>
                          <m:sSub>
                            <m:sSubPr>
                              <m:ctrlPr>
                                <a:rPr kumimoji="1" lang="en-US" altLang="zh-CN" sz="1600" i="1">
                                  <a:latin typeface="Cambria Math" panose="02040503050406030204" pitchFamily="18" charset="0"/>
                                </a:rPr>
                              </m:ctrlPr>
                            </m:sSubPr>
                            <m:e>
                              <m:r>
                                <a:rPr kumimoji="1" lang="en-US" altLang="zh-CN" sz="1600" i="1">
                                  <a:latin typeface="Cambria Math" panose="02040503050406030204" pitchFamily="18" charset="0"/>
                                  <a:ea typeface="Cambria Math" panose="02040503050406030204" pitchFamily="18" charset="0"/>
                                </a:rPr>
                                <m:t>𝜎</m:t>
                              </m:r>
                            </m:e>
                            <m:sub>
                              <m:r>
                                <a:rPr kumimoji="1" lang="en-US" altLang="zh-CN" sz="1600" i="1">
                                  <a:latin typeface="Cambria Math" panose="02040503050406030204" pitchFamily="18" charset="0"/>
                                  <a:ea typeface="Cambria Math" panose="02040503050406030204" pitchFamily="18" charset="0"/>
                                </a:rPr>
                                <m:t>𝑝</m:t>
                              </m:r>
                              <m:r>
                                <a:rPr kumimoji="1" lang="en-US" altLang="zh-CN" sz="1600" i="1">
                                  <a:latin typeface="Cambria Math" panose="02040503050406030204" pitchFamily="18" charset="0"/>
                                </a:rPr>
                                <m:t>𝑥</m:t>
                              </m:r>
                            </m:sub>
                          </m:sSub>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𝐺𝑎𝑢𝑠𝑠𝑅𝑎𝑛𝑑𝑜𝑚</m:t>
                          </m:r>
                          <m:r>
                            <a:rPr kumimoji="1" lang="en-US" altLang="zh-CN" sz="1600" b="0" i="1" smtClean="0">
                              <a:latin typeface="Cambria Math" panose="02040503050406030204" pitchFamily="18" charset="0"/>
                            </a:rPr>
                            <m:t>[]</m:t>
                          </m:r>
                        </m:oMath>
                      </m:oMathPara>
                    </a14:m>
                    <a:endParaRPr kumimoji="1" lang="zh-CN" altLang="en-US" sz="1600" dirty="0"/>
                  </a:p>
                </p:txBody>
              </p:sp>
            </mc:Choice>
            <mc:Fallback xmlns="">
              <p:sp>
                <p:nvSpPr>
                  <p:cNvPr id="13" name="文本框 12">
                    <a:extLst>
                      <a:ext uri="{FF2B5EF4-FFF2-40B4-BE49-F238E27FC236}">
                        <a16:creationId xmlns:a16="http://schemas.microsoft.com/office/drawing/2014/main" id="{72B14E50-0F60-D04C-89BC-6728C5E061EF}"/>
                      </a:ext>
                    </a:extLst>
                  </p:cNvPr>
                  <p:cNvSpPr txBox="1">
                    <a:spLocks noRot="1" noChangeAspect="1" noMove="1" noResize="1" noEditPoints="1" noAdjustHandles="1" noChangeArrowheads="1" noChangeShapeType="1" noTextEdit="1"/>
                  </p:cNvSpPr>
                  <p:nvPr/>
                </p:nvSpPr>
                <p:spPr>
                  <a:xfrm>
                    <a:off x="5824155" y="2328682"/>
                    <a:ext cx="3822328" cy="265201"/>
                  </a:xfrm>
                  <a:prstGeom prst="rect">
                    <a:avLst/>
                  </a:prstGeom>
                  <a:blipFill>
                    <a:blip r:embed="rId4"/>
                    <a:stretch>
                      <a:fillRect l="-1325" r="-1325" b="-272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C1DBE7F7-1611-9A48-B6D2-79CFA8DB53F0}"/>
                      </a:ext>
                    </a:extLst>
                  </p:cNvPr>
                  <p:cNvSpPr txBox="1"/>
                  <p:nvPr/>
                </p:nvSpPr>
                <p:spPr>
                  <a:xfrm>
                    <a:off x="5839831" y="2959108"/>
                    <a:ext cx="3831562" cy="265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𝑠𝑖𝑔𝑚𝑎</m:t>
                          </m:r>
                          <m:r>
                            <a:rPr kumimoji="1" lang="en-US" altLang="zh-CN" sz="1600" b="1" i="1" smtClean="0">
                              <a:solidFill>
                                <a:schemeClr val="tx1"/>
                              </a:solidFill>
                              <a:latin typeface="Cambria Math" panose="02040503050406030204" pitchFamily="18" charset="0"/>
                            </a:rPr>
                            <m:t>𝒑𝒚</m:t>
                          </m:r>
                          <m:r>
                            <a:rPr kumimoji="1" lang="en-US" altLang="zh-CN" sz="1600" b="0" i="1" smtClean="0">
                              <a:latin typeface="Cambria Math" panose="02040503050406030204" pitchFamily="18" charset="0"/>
                            </a:rPr>
                            <m:t>𝑟𝑎𝑛𝑑𝑜𝑚</m:t>
                          </m:r>
                          <m:r>
                            <a:rPr kumimoji="1" lang="en-US" altLang="zh-CN" sz="1600" b="0" i="1" smtClean="0">
                              <a:latin typeface="Cambria Math" panose="02040503050406030204" pitchFamily="18" charset="0"/>
                            </a:rPr>
                            <m:t>=</m:t>
                          </m:r>
                          <m:sSub>
                            <m:sSubPr>
                              <m:ctrlPr>
                                <a:rPr kumimoji="1" lang="en-US" altLang="zh-CN" sz="1600" i="1">
                                  <a:latin typeface="Cambria Math" panose="02040503050406030204" pitchFamily="18" charset="0"/>
                                </a:rPr>
                              </m:ctrlPr>
                            </m:sSubPr>
                            <m:e>
                              <m:r>
                                <a:rPr kumimoji="1" lang="en-US" altLang="zh-CN" sz="1600" i="1">
                                  <a:latin typeface="Cambria Math" panose="02040503050406030204" pitchFamily="18" charset="0"/>
                                  <a:ea typeface="Cambria Math" panose="02040503050406030204" pitchFamily="18" charset="0"/>
                                </a:rPr>
                                <m:t>𝜎</m:t>
                              </m:r>
                            </m:e>
                            <m:sub>
                              <m:r>
                                <a:rPr kumimoji="1" lang="en-US" altLang="zh-CN" sz="1600" b="0" i="1" smtClean="0">
                                  <a:latin typeface="Cambria Math" panose="02040503050406030204" pitchFamily="18" charset="0"/>
                                  <a:ea typeface="Cambria Math" panose="02040503050406030204" pitchFamily="18" charset="0"/>
                                </a:rPr>
                                <m:t>𝑝</m:t>
                              </m:r>
                              <m:r>
                                <a:rPr kumimoji="1" lang="en-US" altLang="zh-CN" sz="1600" i="1">
                                  <a:latin typeface="Cambria Math" panose="02040503050406030204" pitchFamily="18" charset="0"/>
                                  <a:ea typeface="Cambria Math" panose="02040503050406030204" pitchFamily="18" charset="0"/>
                                </a:rPr>
                                <m:t>𝑦</m:t>
                              </m:r>
                            </m:sub>
                          </m:sSub>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𝐺𝑎𝑢𝑠𝑠𝑅𝑎𝑛𝑑𝑜𝑚</m:t>
                          </m:r>
                          <m:r>
                            <a:rPr kumimoji="1" lang="en-US" altLang="zh-CN" sz="1600" b="0" i="1" smtClean="0">
                              <a:latin typeface="Cambria Math" panose="02040503050406030204" pitchFamily="18" charset="0"/>
                            </a:rPr>
                            <m:t>[]</m:t>
                          </m:r>
                        </m:oMath>
                      </m:oMathPara>
                    </a14:m>
                    <a:endParaRPr kumimoji="1" lang="zh-CN" altLang="en-US" sz="1600" dirty="0"/>
                  </a:p>
                </p:txBody>
              </p:sp>
            </mc:Choice>
            <mc:Fallback xmlns="">
              <p:sp>
                <p:nvSpPr>
                  <p:cNvPr id="14" name="文本框 13">
                    <a:extLst>
                      <a:ext uri="{FF2B5EF4-FFF2-40B4-BE49-F238E27FC236}">
                        <a16:creationId xmlns:a16="http://schemas.microsoft.com/office/drawing/2014/main" id="{C1DBE7F7-1611-9A48-B6D2-79CFA8DB53F0}"/>
                      </a:ext>
                    </a:extLst>
                  </p:cNvPr>
                  <p:cNvSpPr txBox="1">
                    <a:spLocks noRot="1" noChangeAspect="1" noMove="1" noResize="1" noEditPoints="1" noAdjustHandles="1" noChangeArrowheads="1" noChangeShapeType="1" noTextEdit="1"/>
                  </p:cNvSpPr>
                  <p:nvPr/>
                </p:nvSpPr>
                <p:spPr>
                  <a:xfrm>
                    <a:off x="5839831" y="2959108"/>
                    <a:ext cx="3831562" cy="265650"/>
                  </a:xfrm>
                  <a:prstGeom prst="rect">
                    <a:avLst/>
                  </a:prstGeom>
                  <a:blipFill>
                    <a:blip r:embed="rId5"/>
                    <a:stretch>
                      <a:fillRect l="-1320" r="-1320" b="-227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8561187E-8B22-554B-9D92-ECFBA79456F4}"/>
                      </a:ext>
                    </a:extLst>
                  </p:cNvPr>
                  <p:cNvSpPr txBox="1"/>
                  <p:nvPr/>
                </p:nvSpPr>
                <p:spPr>
                  <a:xfrm>
                    <a:off x="5935018" y="3298215"/>
                    <a:ext cx="357790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𝑠𝑖𝑔𝑚𝑎</m:t>
                          </m:r>
                          <m:r>
                            <a:rPr kumimoji="1" lang="en-US" altLang="zh-CN" sz="1600" b="1" i="1" smtClean="0">
                              <a:solidFill>
                                <a:schemeClr val="tx1"/>
                              </a:solidFill>
                              <a:latin typeface="Cambria Math" panose="02040503050406030204" pitchFamily="18" charset="0"/>
                            </a:rPr>
                            <m:t>𝒛</m:t>
                          </m:r>
                          <m:r>
                            <a:rPr kumimoji="1" lang="en-US" altLang="zh-CN" sz="1600" b="0" i="1" smtClean="0">
                              <a:latin typeface="Cambria Math" panose="02040503050406030204" pitchFamily="18" charset="0"/>
                            </a:rPr>
                            <m:t>𝑟𝑎𝑛𝑑𝑜𝑚</m:t>
                          </m:r>
                          <m:r>
                            <a:rPr kumimoji="1" lang="en-US" altLang="zh-CN" sz="1600" b="0" i="1" smtClean="0">
                              <a:latin typeface="Cambria Math" panose="02040503050406030204" pitchFamily="18" charset="0"/>
                            </a:rPr>
                            <m:t>=</m:t>
                          </m:r>
                          <m:sSub>
                            <m:sSubPr>
                              <m:ctrlPr>
                                <a:rPr kumimoji="1" lang="en-US" altLang="zh-CN" sz="1600" i="1">
                                  <a:latin typeface="Cambria Math" panose="02040503050406030204" pitchFamily="18" charset="0"/>
                                </a:rPr>
                              </m:ctrlPr>
                            </m:sSubPr>
                            <m:e>
                              <m:r>
                                <a:rPr kumimoji="1" lang="en-US" altLang="zh-CN" sz="1600" i="1">
                                  <a:latin typeface="Cambria Math" panose="02040503050406030204" pitchFamily="18" charset="0"/>
                                  <a:ea typeface="Cambria Math" panose="02040503050406030204" pitchFamily="18" charset="0"/>
                                </a:rPr>
                                <m:t>𝜎</m:t>
                              </m:r>
                            </m:e>
                            <m:sub>
                              <m:r>
                                <a:rPr kumimoji="1" lang="en-US" altLang="zh-CN" sz="1600" b="0" i="1" smtClean="0">
                                  <a:latin typeface="Cambria Math" panose="02040503050406030204" pitchFamily="18" charset="0"/>
                                  <a:ea typeface="Cambria Math" panose="02040503050406030204" pitchFamily="18" charset="0"/>
                                </a:rPr>
                                <m:t>𝑧</m:t>
                              </m:r>
                            </m:sub>
                          </m:sSub>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𝐺𝑎𝑢𝑠𝑠𝑅𝑎𝑛𝑑𝑜𝑚</m:t>
                          </m:r>
                          <m:r>
                            <a:rPr kumimoji="1" lang="en-US" altLang="zh-CN" sz="1600" b="0" i="1" smtClean="0">
                              <a:latin typeface="Cambria Math" panose="02040503050406030204" pitchFamily="18" charset="0"/>
                            </a:rPr>
                            <m:t>[]</m:t>
                          </m:r>
                        </m:oMath>
                      </m:oMathPara>
                    </a14:m>
                    <a:endParaRPr kumimoji="1" lang="zh-CN" altLang="en-US" sz="1600" dirty="0"/>
                  </a:p>
                </p:txBody>
              </p:sp>
            </mc:Choice>
            <mc:Fallback xmlns="">
              <p:sp>
                <p:nvSpPr>
                  <p:cNvPr id="15" name="文本框 14">
                    <a:extLst>
                      <a:ext uri="{FF2B5EF4-FFF2-40B4-BE49-F238E27FC236}">
                        <a16:creationId xmlns:a16="http://schemas.microsoft.com/office/drawing/2014/main" id="{8561187E-8B22-554B-9D92-ECFBA79456F4}"/>
                      </a:ext>
                    </a:extLst>
                  </p:cNvPr>
                  <p:cNvSpPr txBox="1">
                    <a:spLocks noRot="1" noChangeAspect="1" noMove="1" noResize="1" noEditPoints="1" noAdjustHandles="1" noChangeArrowheads="1" noChangeShapeType="1" noTextEdit="1"/>
                  </p:cNvSpPr>
                  <p:nvPr/>
                </p:nvSpPr>
                <p:spPr>
                  <a:xfrm>
                    <a:off x="5935018" y="3298215"/>
                    <a:ext cx="3577903" cy="246221"/>
                  </a:xfrm>
                  <a:prstGeom prst="rect">
                    <a:avLst/>
                  </a:prstGeom>
                  <a:blipFill>
                    <a:blip r:embed="rId6"/>
                    <a:stretch>
                      <a:fillRect l="-1060" r="-1413" b="-3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F51D85A7-02CC-F448-97D0-6C24123EA42D}"/>
                      </a:ext>
                    </a:extLst>
                  </p:cNvPr>
                  <p:cNvSpPr txBox="1"/>
                  <p:nvPr/>
                </p:nvSpPr>
                <p:spPr>
                  <a:xfrm>
                    <a:off x="5933415" y="3644166"/>
                    <a:ext cx="358880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𝑠𝑖𝑔𝑚𝑎</m:t>
                          </m:r>
                          <m:r>
                            <a:rPr kumimoji="1" lang="en-US" altLang="zh-CN" sz="1600" b="1" i="1" smtClean="0">
                              <a:solidFill>
                                <a:schemeClr val="tx1"/>
                              </a:solidFill>
                              <a:latin typeface="Cambria Math" panose="02040503050406030204" pitchFamily="18" charset="0"/>
                            </a:rPr>
                            <m:t>𝒆</m:t>
                          </m:r>
                          <m:r>
                            <a:rPr kumimoji="1" lang="en-US" altLang="zh-CN" sz="1600" b="0" i="1" smtClean="0">
                              <a:latin typeface="Cambria Math" panose="02040503050406030204" pitchFamily="18" charset="0"/>
                            </a:rPr>
                            <m:t>𝑟𝑎𝑛𝑑𝑜𝑚</m:t>
                          </m:r>
                          <m:r>
                            <a:rPr kumimoji="1" lang="en-US" altLang="zh-CN" sz="1600" b="0" i="1" smtClean="0">
                              <a:latin typeface="Cambria Math" panose="02040503050406030204" pitchFamily="18" charset="0"/>
                            </a:rPr>
                            <m:t>=</m:t>
                          </m:r>
                          <m:sSub>
                            <m:sSubPr>
                              <m:ctrlPr>
                                <a:rPr kumimoji="1" lang="en-US" altLang="zh-CN" sz="1600" i="1">
                                  <a:latin typeface="Cambria Math" panose="02040503050406030204" pitchFamily="18" charset="0"/>
                                </a:rPr>
                              </m:ctrlPr>
                            </m:sSubPr>
                            <m:e>
                              <m:r>
                                <a:rPr kumimoji="1" lang="en-US" altLang="zh-CN" sz="1600" i="1">
                                  <a:latin typeface="Cambria Math" panose="02040503050406030204" pitchFamily="18" charset="0"/>
                                  <a:ea typeface="Cambria Math" panose="02040503050406030204" pitchFamily="18" charset="0"/>
                                </a:rPr>
                                <m:t>𝜎</m:t>
                              </m:r>
                            </m:e>
                            <m:sub>
                              <m:r>
                                <a:rPr kumimoji="1" lang="en-US" altLang="zh-CN" sz="1600" b="0" i="1" smtClean="0">
                                  <a:latin typeface="Cambria Math" panose="02040503050406030204" pitchFamily="18" charset="0"/>
                                  <a:ea typeface="Cambria Math" panose="02040503050406030204" pitchFamily="18" charset="0"/>
                                </a:rPr>
                                <m:t>𝑒</m:t>
                              </m:r>
                            </m:sub>
                          </m:sSub>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𝐺𝑎𝑢𝑠𝑠𝑅𝑎𝑛𝑑𝑜𝑚</m:t>
                          </m:r>
                          <m:r>
                            <a:rPr kumimoji="1" lang="en-US" altLang="zh-CN" sz="1600" b="0" i="1" smtClean="0">
                              <a:latin typeface="Cambria Math" panose="02040503050406030204" pitchFamily="18" charset="0"/>
                            </a:rPr>
                            <m:t>[]</m:t>
                          </m:r>
                        </m:oMath>
                      </m:oMathPara>
                    </a14:m>
                    <a:endParaRPr kumimoji="1" lang="zh-CN" altLang="en-US" sz="1600" dirty="0"/>
                  </a:p>
                </p:txBody>
              </p:sp>
            </mc:Choice>
            <mc:Fallback xmlns="">
              <p:sp>
                <p:nvSpPr>
                  <p:cNvPr id="16" name="文本框 15">
                    <a:extLst>
                      <a:ext uri="{FF2B5EF4-FFF2-40B4-BE49-F238E27FC236}">
                        <a16:creationId xmlns:a16="http://schemas.microsoft.com/office/drawing/2014/main" id="{F51D85A7-02CC-F448-97D0-6C24123EA42D}"/>
                      </a:ext>
                    </a:extLst>
                  </p:cNvPr>
                  <p:cNvSpPr txBox="1">
                    <a:spLocks noRot="1" noChangeAspect="1" noMove="1" noResize="1" noEditPoints="1" noAdjustHandles="1" noChangeArrowheads="1" noChangeShapeType="1" noTextEdit="1"/>
                  </p:cNvSpPr>
                  <p:nvPr/>
                </p:nvSpPr>
                <p:spPr>
                  <a:xfrm>
                    <a:off x="5933415" y="3644166"/>
                    <a:ext cx="3588803" cy="246221"/>
                  </a:xfrm>
                  <a:prstGeom prst="rect">
                    <a:avLst/>
                  </a:prstGeom>
                  <a:blipFill>
                    <a:blip r:embed="rId7"/>
                    <a:stretch>
                      <a:fillRect l="-1056" r="-1408" b="-35000"/>
                    </a:stretch>
                  </a:blipFill>
                </p:spPr>
                <p:txBody>
                  <a:bodyPr/>
                  <a:lstStyle/>
                  <a:p>
                    <a:r>
                      <a:rPr lang="zh-CN" altLang="en-US">
                        <a:noFill/>
                      </a:rPr>
                      <a:t> </a:t>
                    </a:r>
                  </a:p>
                </p:txBody>
              </p:sp>
            </mc:Fallback>
          </mc:AlternateContent>
        </p:grpSp>
        <p:grpSp>
          <p:nvGrpSpPr>
            <p:cNvPr id="26" name="组合 25">
              <a:extLst>
                <a:ext uri="{FF2B5EF4-FFF2-40B4-BE49-F238E27FC236}">
                  <a16:creationId xmlns:a16="http://schemas.microsoft.com/office/drawing/2014/main" id="{E0A02063-E391-0348-9903-1CFFA6156FAA}"/>
                </a:ext>
              </a:extLst>
            </p:cNvPr>
            <p:cNvGrpSpPr/>
            <p:nvPr/>
          </p:nvGrpSpPr>
          <p:grpSpPr>
            <a:xfrm>
              <a:off x="6387620" y="2871218"/>
              <a:ext cx="5018199" cy="2263109"/>
              <a:chOff x="5846764" y="3151605"/>
              <a:chExt cx="5018199" cy="2263109"/>
            </a:xfrm>
          </p:grpSpPr>
          <p:grpSp>
            <p:nvGrpSpPr>
              <p:cNvPr id="24" name="组合 23">
                <a:extLst>
                  <a:ext uri="{FF2B5EF4-FFF2-40B4-BE49-F238E27FC236}">
                    <a16:creationId xmlns:a16="http://schemas.microsoft.com/office/drawing/2014/main" id="{2FB136DD-6585-5043-80CC-2696C59A450E}"/>
                  </a:ext>
                </a:extLst>
              </p:cNvPr>
              <p:cNvGrpSpPr/>
              <p:nvPr/>
            </p:nvGrpSpPr>
            <p:grpSpPr>
              <a:xfrm>
                <a:off x="5846764" y="3151605"/>
                <a:ext cx="3450175" cy="1911790"/>
                <a:chOff x="5846764" y="3151605"/>
                <a:chExt cx="3450175" cy="1911790"/>
              </a:xfrm>
            </p:grpSpPr>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241926FD-98A8-DB42-9E71-A3FC608531EA}"/>
                        </a:ext>
                      </a:extLst>
                    </p:cNvPr>
                    <p:cNvSpPr txBox="1"/>
                    <p:nvPr/>
                  </p:nvSpPr>
                  <p:spPr>
                    <a:xfrm>
                      <a:off x="5963304" y="3151605"/>
                      <a:ext cx="224170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𝑥𝐷𝑖𝑠𝑡</m:t>
                            </m:r>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𝑠𝑖𝑔𝑚𝑎</m:t>
                            </m:r>
                            <m:r>
                              <a:rPr kumimoji="1" lang="en-US" altLang="zh-CN" sz="1600" b="1" i="1" smtClean="0">
                                <a:solidFill>
                                  <a:schemeClr val="tx1"/>
                                </a:solidFill>
                                <a:latin typeface="Cambria Math" panose="02040503050406030204" pitchFamily="18" charset="0"/>
                              </a:rPr>
                              <m:t>𝒙</m:t>
                            </m:r>
                            <m:r>
                              <a:rPr kumimoji="1" lang="en-US" altLang="zh-CN" sz="1600" b="0" i="1" smtClean="0">
                                <a:latin typeface="Cambria Math" panose="02040503050406030204" pitchFamily="18" charset="0"/>
                              </a:rPr>
                              <m:t>𝑟𝑎𝑛𝑑𝑜𝑚</m:t>
                            </m:r>
                          </m:oMath>
                        </m:oMathPara>
                      </a14:m>
                      <a:endParaRPr kumimoji="1" lang="zh-CN" altLang="en-US" sz="1600" dirty="0"/>
                    </a:p>
                  </p:txBody>
                </p:sp>
              </mc:Choice>
              <mc:Fallback xmlns="">
                <p:sp>
                  <p:nvSpPr>
                    <p:cNvPr id="18" name="文本框 17">
                      <a:extLst>
                        <a:ext uri="{FF2B5EF4-FFF2-40B4-BE49-F238E27FC236}">
                          <a16:creationId xmlns:a16="http://schemas.microsoft.com/office/drawing/2014/main" id="{241926FD-98A8-DB42-9E71-A3FC608531EA}"/>
                        </a:ext>
                      </a:extLst>
                    </p:cNvPr>
                    <p:cNvSpPr txBox="1">
                      <a:spLocks noRot="1" noChangeAspect="1" noMove="1" noResize="1" noEditPoints="1" noAdjustHandles="1" noChangeArrowheads="1" noChangeShapeType="1" noTextEdit="1"/>
                    </p:cNvSpPr>
                    <p:nvPr/>
                  </p:nvSpPr>
                  <p:spPr>
                    <a:xfrm>
                      <a:off x="5963304" y="3151605"/>
                      <a:ext cx="2241704" cy="246221"/>
                    </a:xfrm>
                    <a:prstGeom prst="rect">
                      <a:avLst/>
                    </a:prstGeom>
                    <a:blipFill>
                      <a:blip r:embed="rId8"/>
                      <a:stretch>
                        <a:fillRect l="-1695" r="-1695" b="-3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C499432B-59F8-7A4D-9903-0B54A86A00BE}"/>
                        </a:ext>
                      </a:extLst>
                    </p:cNvPr>
                    <p:cNvSpPr txBox="1"/>
                    <p:nvPr/>
                  </p:nvSpPr>
                  <p:spPr>
                    <a:xfrm>
                      <a:off x="5999372" y="3476005"/>
                      <a:ext cx="2175980" cy="246221"/>
                    </a:xfrm>
                    <a:prstGeom prst="rect">
                      <a:avLst/>
                    </a:prstGeom>
                    <a:noFill/>
                  </p:spPr>
                  <p:txBody>
                    <a:bodyPr wrap="none" lIns="0" tIns="0" rIns="0" bIns="0" rtlCol="0">
                      <a:spAutoFit/>
                    </a:bodyPr>
                    <a:lstStyle/>
                    <a:p>
                      <a:r>
                        <a:rPr kumimoji="1" lang="en-US" altLang="zh-CN" sz="1600" b="0" dirty="0"/>
                        <a:t>y</a:t>
                      </a:r>
                      <a14:m>
                        <m:oMath xmlns:m="http://schemas.openxmlformats.org/officeDocument/2006/math">
                          <m:r>
                            <a:rPr kumimoji="1" lang="en-US" altLang="zh-CN" sz="1600" b="0" i="1" smtClean="0">
                              <a:latin typeface="Cambria Math" panose="02040503050406030204" pitchFamily="18" charset="0"/>
                            </a:rPr>
                            <m:t>𝐷𝑖𝑠𝑡</m:t>
                          </m:r>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𝑠𝑖𝑔𝑚𝑎</m:t>
                          </m:r>
                          <m:r>
                            <a:rPr kumimoji="1" lang="en-US" altLang="zh-CN" sz="1600" b="1" i="1" smtClean="0">
                              <a:latin typeface="Cambria Math" panose="02040503050406030204" pitchFamily="18" charset="0"/>
                            </a:rPr>
                            <m:t>𝒚</m:t>
                          </m:r>
                          <m:r>
                            <a:rPr kumimoji="1" lang="en-US" altLang="zh-CN" sz="1600" b="0" i="1" smtClean="0">
                              <a:latin typeface="Cambria Math" panose="02040503050406030204" pitchFamily="18" charset="0"/>
                            </a:rPr>
                            <m:t>𝑟𝑎𝑛𝑑𝑜𝑚</m:t>
                          </m:r>
                        </m:oMath>
                      </a14:m>
                      <a:endParaRPr kumimoji="1" lang="zh-CN" altLang="en-US" sz="1600" dirty="0"/>
                    </a:p>
                  </p:txBody>
                </p:sp>
              </mc:Choice>
              <mc:Fallback xmlns="">
                <p:sp>
                  <p:nvSpPr>
                    <p:cNvPr id="19" name="文本框 18">
                      <a:extLst>
                        <a:ext uri="{FF2B5EF4-FFF2-40B4-BE49-F238E27FC236}">
                          <a16:creationId xmlns:a16="http://schemas.microsoft.com/office/drawing/2014/main" id="{C499432B-59F8-7A4D-9903-0B54A86A00BE}"/>
                        </a:ext>
                      </a:extLst>
                    </p:cNvPr>
                    <p:cNvSpPr txBox="1">
                      <a:spLocks noRot="1" noChangeAspect="1" noMove="1" noResize="1" noEditPoints="1" noAdjustHandles="1" noChangeArrowheads="1" noChangeShapeType="1" noTextEdit="1"/>
                    </p:cNvSpPr>
                    <p:nvPr/>
                  </p:nvSpPr>
                  <p:spPr>
                    <a:xfrm>
                      <a:off x="5999372" y="3476005"/>
                      <a:ext cx="2175980" cy="246221"/>
                    </a:xfrm>
                    <a:prstGeom prst="rect">
                      <a:avLst/>
                    </a:prstGeom>
                    <a:blipFill>
                      <a:blip r:embed="rId9"/>
                      <a:stretch>
                        <a:fillRect l="-5814" t="-23810" r="-2326" b="-4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7AF7AC15-8F0F-8F4B-9E8D-8CA36A6C311D}"/>
                        </a:ext>
                      </a:extLst>
                    </p:cNvPr>
                    <p:cNvSpPr txBox="1"/>
                    <p:nvPr/>
                  </p:nvSpPr>
                  <p:spPr>
                    <a:xfrm>
                      <a:off x="5846764" y="4151854"/>
                      <a:ext cx="345017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𝑥𝑝𝐷𝑖𝑠𝑡</m:t>
                            </m:r>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𝑥𝑝𝐷𝑖𝑠𝑡</m:t>
                            </m:r>
                            <m:r>
                              <a:rPr kumimoji="1" lang="en-US" altLang="zh-CN" sz="1600" b="0" i="1" smtClean="0">
                                <a:latin typeface="Cambria Math" panose="02040503050406030204" pitchFamily="18" charset="0"/>
                              </a:rPr>
                              <m:t>0+</m:t>
                            </m:r>
                            <m:r>
                              <a:rPr kumimoji="1" lang="en-US" altLang="zh-CN" sz="1600" b="0" i="1" smtClean="0">
                                <a:latin typeface="Cambria Math" panose="02040503050406030204" pitchFamily="18" charset="0"/>
                              </a:rPr>
                              <m:t>𝑠𝑖𝑔𝑚𝑎</m:t>
                            </m:r>
                            <m:r>
                              <a:rPr kumimoji="1" lang="en-US" altLang="zh-CN" sz="1600" b="1" i="1" smtClean="0">
                                <a:latin typeface="Cambria Math" panose="02040503050406030204" pitchFamily="18" charset="0"/>
                              </a:rPr>
                              <m:t>𝒑𝒙</m:t>
                            </m:r>
                            <m:r>
                              <a:rPr kumimoji="1" lang="en-US" altLang="zh-CN" sz="1600" b="0" i="1" smtClean="0">
                                <a:latin typeface="Cambria Math" panose="02040503050406030204" pitchFamily="18" charset="0"/>
                              </a:rPr>
                              <m:t>𝑟𝑎𝑛𝑑𝑜𝑚</m:t>
                            </m:r>
                          </m:oMath>
                        </m:oMathPara>
                      </a14:m>
                      <a:endParaRPr kumimoji="1" lang="zh-CN" altLang="en-US" sz="1600" dirty="0"/>
                    </a:p>
                  </p:txBody>
                </p:sp>
              </mc:Choice>
              <mc:Fallback xmlns="">
                <p:sp>
                  <p:nvSpPr>
                    <p:cNvPr id="20" name="文本框 19">
                      <a:extLst>
                        <a:ext uri="{FF2B5EF4-FFF2-40B4-BE49-F238E27FC236}">
                          <a16:creationId xmlns:a16="http://schemas.microsoft.com/office/drawing/2014/main" id="{7AF7AC15-8F0F-8F4B-9E8D-8CA36A6C311D}"/>
                        </a:ext>
                      </a:extLst>
                    </p:cNvPr>
                    <p:cNvSpPr txBox="1">
                      <a:spLocks noRot="1" noChangeAspect="1" noMove="1" noResize="1" noEditPoints="1" noAdjustHandles="1" noChangeArrowheads="1" noChangeShapeType="1" noTextEdit="1"/>
                    </p:cNvSpPr>
                    <p:nvPr/>
                  </p:nvSpPr>
                  <p:spPr>
                    <a:xfrm>
                      <a:off x="5846764" y="4151854"/>
                      <a:ext cx="3450175" cy="246221"/>
                    </a:xfrm>
                    <a:prstGeom prst="rect">
                      <a:avLst/>
                    </a:prstGeom>
                    <a:blipFill>
                      <a:blip r:embed="rId10"/>
                      <a:stretch>
                        <a:fillRect l="-1471" r="-735" b="-2857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B0234369-C2E7-7A48-B1E2-68C489506A06}"/>
                        </a:ext>
                      </a:extLst>
                    </p:cNvPr>
                    <p:cNvSpPr txBox="1"/>
                    <p:nvPr/>
                  </p:nvSpPr>
                  <p:spPr>
                    <a:xfrm>
                      <a:off x="5897537" y="4484514"/>
                      <a:ext cx="3389261" cy="246221"/>
                    </a:xfrm>
                    <a:prstGeom prst="rect">
                      <a:avLst/>
                    </a:prstGeom>
                    <a:noFill/>
                  </p:spPr>
                  <p:txBody>
                    <a:bodyPr wrap="none" lIns="0" tIns="0" rIns="0" bIns="0" rtlCol="0">
                      <a:spAutoFit/>
                    </a:bodyPr>
                    <a:lstStyle/>
                    <a:p>
                      <a:r>
                        <a:rPr kumimoji="1" lang="en-US" altLang="zh-CN" sz="1600" b="0" dirty="0"/>
                        <a:t>y</a:t>
                      </a:r>
                      <a14:m>
                        <m:oMath xmlns:m="http://schemas.openxmlformats.org/officeDocument/2006/math">
                          <m:r>
                            <a:rPr kumimoji="1" lang="en-US" altLang="zh-CN" sz="1600" b="0" i="1" smtClean="0">
                              <a:latin typeface="Cambria Math" panose="02040503050406030204" pitchFamily="18" charset="0"/>
                            </a:rPr>
                            <m:t>𝑝𝐷𝑖𝑠𝑡</m:t>
                          </m:r>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𝑦𝑝𝐷𝑖𝑠𝑡</m:t>
                          </m:r>
                          <m:r>
                            <a:rPr kumimoji="1" lang="en-US" altLang="zh-CN" sz="1600" b="0" i="1" smtClean="0">
                              <a:latin typeface="Cambria Math" panose="02040503050406030204" pitchFamily="18" charset="0"/>
                            </a:rPr>
                            <m:t>0+</m:t>
                          </m:r>
                          <m:r>
                            <a:rPr kumimoji="1" lang="en-US" altLang="zh-CN" sz="1600" b="0" i="1" smtClean="0">
                              <a:latin typeface="Cambria Math" panose="02040503050406030204" pitchFamily="18" charset="0"/>
                            </a:rPr>
                            <m:t>𝑠𝑖𝑔𝑚𝑎</m:t>
                          </m:r>
                          <m:r>
                            <a:rPr kumimoji="1" lang="en-US" altLang="zh-CN" sz="1600" b="1" i="1" smtClean="0">
                              <a:latin typeface="Cambria Math" panose="02040503050406030204" pitchFamily="18" charset="0"/>
                            </a:rPr>
                            <m:t>𝒑𝒚</m:t>
                          </m:r>
                          <m:r>
                            <a:rPr kumimoji="1" lang="en-US" altLang="zh-CN" sz="1600" b="0" i="1" smtClean="0">
                              <a:latin typeface="Cambria Math" panose="02040503050406030204" pitchFamily="18" charset="0"/>
                            </a:rPr>
                            <m:t>𝑟𝑎𝑛𝑑𝑜𝑚</m:t>
                          </m:r>
                        </m:oMath>
                      </a14:m>
                      <a:endParaRPr kumimoji="1" lang="zh-CN" altLang="en-US" sz="1600" dirty="0"/>
                    </a:p>
                  </p:txBody>
                </p:sp>
              </mc:Choice>
              <mc:Fallback xmlns="">
                <p:sp>
                  <p:nvSpPr>
                    <p:cNvPr id="21" name="文本框 20">
                      <a:extLst>
                        <a:ext uri="{FF2B5EF4-FFF2-40B4-BE49-F238E27FC236}">
                          <a16:creationId xmlns:a16="http://schemas.microsoft.com/office/drawing/2014/main" id="{B0234369-C2E7-7A48-B1E2-68C489506A06}"/>
                        </a:ext>
                      </a:extLst>
                    </p:cNvPr>
                    <p:cNvSpPr txBox="1">
                      <a:spLocks noRot="1" noChangeAspect="1" noMove="1" noResize="1" noEditPoints="1" noAdjustHandles="1" noChangeArrowheads="1" noChangeShapeType="1" noTextEdit="1"/>
                    </p:cNvSpPr>
                    <p:nvPr/>
                  </p:nvSpPr>
                  <p:spPr>
                    <a:xfrm>
                      <a:off x="5897537" y="4484514"/>
                      <a:ext cx="3389261" cy="246221"/>
                    </a:xfrm>
                    <a:prstGeom prst="rect">
                      <a:avLst/>
                    </a:prstGeom>
                    <a:blipFill>
                      <a:blip r:embed="rId11"/>
                      <a:stretch>
                        <a:fillRect l="-3731" t="-30000" r="-1119" b="-4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EDF028CB-935D-CF41-8E57-90A73A3349DC}"/>
                        </a:ext>
                      </a:extLst>
                    </p:cNvPr>
                    <p:cNvSpPr txBox="1"/>
                    <p:nvPr/>
                  </p:nvSpPr>
                  <p:spPr>
                    <a:xfrm>
                      <a:off x="6004982" y="3808665"/>
                      <a:ext cx="2158348" cy="246221"/>
                    </a:xfrm>
                    <a:prstGeom prst="rect">
                      <a:avLst/>
                    </a:prstGeom>
                    <a:noFill/>
                  </p:spPr>
                  <p:txBody>
                    <a:bodyPr wrap="none" lIns="0" tIns="0" rIns="0" bIns="0" rtlCol="0">
                      <a:spAutoFit/>
                    </a:bodyPr>
                    <a:lstStyle/>
                    <a:p>
                      <a:r>
                        <a:rPr kumimoji="1" lang="en-US" altLang="zh-CN" sz="1600" b="0" dirty="0"/>
                        <a:t>z</a:t>
                      </a:r>
                      <a14:m>
                        <m:oMath xmlns:m="http://schemas.openxmlformats.org/officeDocument/2006/math">
                          <m:r>
                            <a:rPr kumimoji="1" lang="en-US" altLang="zh-CN" sz="1600" b="0" i="1" smtClean="0">
                              <a:latin typeface="Cambria Math" panose="02040503050406030204" pitchFamily="18" charset="0"/>
                            </a:rPr>
                            <m:t>𝐷𝑖𝑠𝑡</m:t>
                          </m:r>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𝑠𝑖𝑔𝑚𝑎</m:t>
                          </m:r>
                          <m:r>
                            <a:rPr kumimoji="1" lang="en-US" altLang="zh-CN" sz="1600" b="1" i="1" smtClean="0">
                              <a:latin typeface="Cambria Math" panose="02040503050406030204" pitchFamily="18" charset="0"/>
                            </a:rPr>
                            <m:t>𝒛</m:t>
                          </m:r>
                          <m:r>
                            <a:rPr kumimoji="1" lang="en-US" altLang="zh-CN" sz="1600" b="0" i="1" smtClean="0">
                              <a:latin typeface="Cambria Math" panose="02040503050406030204" pitchFamily="18" charset="0"/>
                            </a:rPr>
                            <m:t>𝑟𝑎𝑛𝑑𝑜𝑚</m:t>
                          </m:r>
                        </m:oMath>
                      </a14:m>
                      <a:endParaRPr kumimoji="1" lang="zh-CN" altLang="en-US" sz="1600" dirty="0"/>
                    </a:p>
                  </p:txBody>
                </p:sp>
              </mc:Choice>
              <mc:Fallback xmlns="">
                <p:sp>
                  <p:nvSpPr>
                    <p:cNvPr id="22" name="文本框 21">
                      <a:extLst>
                        <a:ext uri="{FF2B5EF4-FFF2-40B4-BE49-F238E27FC236}">
                          <a16:creationId xmlns:a16="http://schemas.microsoft.com/office/drawing/2014/main" id="{EDF028CB-935D-CF41-8E57-90A73A3349DC}"/>
                        </a:ext>
                      </a:extLst>
                    </p:cNvPr>
                    <p:cNvSpPr txBox="1">
                      <a:spLocks noRot="1" noChangeAspect="1" noMove="1" noResize="1" noEditPoints="1" noAdjustHandles="1" noChangeArrowheads="1" noChangeShapeType="1" noTextEdit="1"/>
                    </p:cNvSpPr>
                    <p:nvPr/>
                  </p:nvSpPr>
                  <p:spPr>
                    <a:xfrm>
                      <a:off x="6004982" y="3808665"/>
                      <a:ext cx="2158348" cy="246221"/>
                    </a:xfrm>
                    <a:prstGeom prst="rect">
                      <a:avLst/>
                    </a:prstGeom>
                    <a:blipFill>
                      <a:blip r:embed="rId12"/>
                      <a:stretch>
                        <a:fillRect l="-5263" t="-19048" r="-2339" b="-4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05B9DA5C-2277-AC49-BE02-0BA022A02044}"/>
                        </a:ext>
                      </a:extLst>
                    </p:cNvPr>
                    <p:cNvSpPr txBox="1"/>
                    <p:nvPr/>
                  </p:nvSpPr>
                  <p:spPr>
                    <a:xfrm>
                      <a:off x="5897537" y="4817174"/>
                      <a:ext cx="1596976" cy="246221"/>
                    </a:xfrm>
                    <a:prstGeom prst="rect">
                      <a:avLst/>
                    </a:prstGeom>
                    <a:noFill/>
                  </p:spPr>
                  <p:txBody>
                    <a:bodyPr wrap="none" lIns="0" tIns="0" rIns="0" bIns="0" rtlCol="0">
                      <a:spAutoFit/>
                    </a:bodyPr>
                    <a:lstStyle/>
                    <a:p>
                      <a:r>
                        <a:rPr kumimoji="1" lang="en-US" altLang="zh-CN" sz="1600" b="0" dirty="0"/>
                        <a:t>ee</a:t>
                      </a:r>
                      <a14:m>
                        <m:oMath xmlns:m="http://schemas.openxmlformats.org/officeDocument/2006/math">
                          <m:r>
                            <a:rPr kumimoji="1" lang="en-US" altLang="zh-CN" sz="1600" b="0" i="1" smtClean="0">
                              <a:latin typeface="Cambria Math" panose="02040503050406030204" pitchFamily="18" charset="0"/>
                            </a:rPr>
                            <m:t>𝐷𝑖𝑠𝑡</m:t>
                          </m:r>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𝑑𝑝𝐷𝑖𝑠𝑡</m:t>
                          </m:r>
                          <m:r>
                            <a:rPr kumimoji="1" lang="en-US" altLang="zh-CN" sz="1600" b="0" i="1" smtClean="0">
                              <a:latin typeface="Cambria Math" panose="02040503050406030204" pitchFamily="18" charset="0"/>
                            </a:rPr>
                            <m:t>0</m:t>
                          </m:r>
                        </m:oMath>
                      </a14:m>
                      <a:endParaRPr kumimoji="1" lang="zh-CN" altLang="en-US" sz="1600" dirty="0"/>
                    </a:p>
                  </p:txBody>
                </p:sp>
              </mc:Choice>
              <mc:Fallback xmlns="">
                <p:sp>
                  <p:nvSpPr>
                    <p:cNvPr id="23" name="文本框 22">
                      <a:extLst>
                        <a:ext uri="{FF2B5EF4-FFF2-40B4-BE49-F238E27FC236}">
                          <a16:creationId xmlns:a16="http://schemas.microsoft.com/office/drawing/2014/main" id="{05B9DA5C-2277-AC49-BE02-0BA022A02044}"/>
                        </a:ext>
                      </a:extLst>
                    </p:cNvPr>
                    <p:cNvSpPr txBox="1">
                      <a:spLocks noRot="1" noChangeAspect="1" noMove="1" noResize="1" noEditPoints="1" noAdjustHandles="1" noChangeArrowheads="1" noChangeShapeType="1" noTextEdit="1"/>
                    </p:cNvSpPr>
                    <p:nvPr/>
                  </p:nvSpPr>
                  <p:spPr>
                    <a:xfrm>
                      <a:off x="5897537" y="4817174"/>
                      <a:ext cx="1596976" cy="246221"/>
                    </a:xfrm>
                    <a:prstGeom prst="rect">
                      <a:avLst/>
                    </a:prstGeom>
                    <a:blipFill>
                      <a:blip r:embed="rId13"/>
                      <a:stretch>
                        <a:fillRect l="-7874" t="-25000" r="-3150" b="-45000"/>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35073ABE-4F36-A840-9A5F-C193D78A086F}"/>
                      </a:ext>
                    </a:extLst>
                  </p:cNvPr>
                  <p:cNvSpPr txBox="1"/>
                  <p:nvPr/>
                </p:nvSpPr>
                <p:spPr>
                  <a:xfrm>
                    <a:off x="5862440" y="5168493"/>
                    <a:ext cx="500252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𝒃𝒆𝒂𝒎</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𝒙𝑫𝒊𝒔𝒕</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𝒙𝒑𝑫𝒊𝒔𝒕</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𝒚𝑫𝒊𝒔𝒕</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𝒚𝒑𝑫𝒊𝒔𝒕</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𝒛𝑫𝒊𝒔𝒕</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𝒆𝒆𝑫𝒊𝒔𝒕</m:t>
                          </m:r>
                          <m:r>
                            <a:rPr kumimoji="1" lang="en-US" altLang="zh-CN" sz="1600" b="1" i="1" smtClean="0">
                              <a:latin typeface="Cambria Math" panose="02040503050406030204" pitchFamily="18" charset="0"/>
                            </a:rPr>
                            <m:t>}</m:t>
                          </m:r>
                        </m:oMath>
                      </m:oMathPara>
                    </a14:m>
                    <a:endParaRPr kumimoji="1" lang="zh-CN" altLang="en-US" sz="1600" b="1" dirty="0"/>
                  </a:p>
                </p:txBody>
              </p:sp>
            </mc:Choice>
            <mc:Fallback xmlns="">
              <p:sp>
                <p:nvSpPr>
                  <p:cNvPr id="25" name="文本框 24">
                    <a:extLst>
                      <a:ext uri="{FF2B5EF4-FFF2-40B4-BE49-F238E27FC236}">
                        <a16:creationId xmlns:a16="http://schemas.microsoft.com/office/drawing/2014/main" id="{35073ABE-4F36-A840-9A5F-C193D78A086F}"/>
                      </a:ext>
                    </a:extLst>
                  </p:cNvPr>
                  <p:cNvSpPr txBox="1">
                    <a:spLocks noRot="1" noChangeAspect="1" noMove="1" noResize="1" noEditPoints="1" noAdjustHandles="1" noChangeArrowheads="1" noChangeShapeType="1" noTextEdit="1"/>
                  </p:cNvSpPr>
                  <p:nvPr/>
                </p:nvSpPr>
                <p:spPr>
                  <a:xfrm>
                    <a:off x="5862440" y="5168493"/>
                    <a:ext cx="5002523" cy="246221"/>
                  </a:xfrm>
                  <a:prstGeom prst="rect">
                    <a:avLst/>
                  </a:prstGeom>
                  <a:blipFill>
                    <a:blip r:embed="rId14"/>
                    <a:stretch>
                      <a:fillRect l="-506" r="-1013" b="-33333"/>
                    </a:stretch>
                  </a:blipFill>
                </p:spPr>
                <p:txBody>
                  <a:bodyPr/>
                  <a:lstStyle/>
                  <a:p>
                    <a:r>
                      <a:rPr lang="zh-CN" altLang="en-US">
                        <a:noFill/>
                      </a:rPr>
                      <a:t> </a:t>
                    </a:r>
                  </a:p>
                </p:txBody>
              </p:sp>
            </mc:Fallback>
          </mc:AlternateContent>
        </p:grpSp>
        <p:sp>
          <p:nvSpPr>
            <p:cNvPr id="30" name="矩形 29">
              <a:extLst>
                <a:ext uri="{FF2B5EF4-FFF2-40B4-BE49-F238E27FC236}">
                  <a16:creationId xmlns:a16="http://schemas.microsoft.com/office/drawing/2014/main" id="{56BAAD66-E7B7-8A46-8358-3DC0B03D0725}"/>
                </a:ext>
              </a:extLst>
            </p:cNvPr>
            <p:cNvSpPr/>
            <p:nvPr/>
          </p:nvSpPr>
          <p:spPr>
            <a:xfrm>
              <a:off x="6286731" y="502694"/>
              <a:ext cx="5195133" cy="4959490"/>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4" name="文本框 33">
            <a:extLst>
              <a:ext uri="{FF2B5EF4-FFF2-40B4-BE49-F238E27FC236}">
                <a16:creationId xmlns:a16="http://schemas.microsoft.com/office/drawing/2014/main" id="{96E024B1-A949-314D-B7BF-0F8C5A2AAC0B}"/>
              </a:ext>
            </a:extLst>
          </p:cNvPr>
          <p:cNvSpPr txBox="1"/>
          <p:nvPr/>
        </p:nvSpPr>
        <p:spPr>
          <a:xfrm>
            <a:off x="340958" y="108367"/>
            <a:ext cx="10819732" cy="523220"/>
          </a:xfrm>
          <a:prstGeom prst="rect">
            <a:avLst/>
          </a:prstGeom>
          <a:noFill/>
        </p:spPr>
        <p:txBody>
          <a:bodyPr wrap="square">
            <a:spAutoFit/>
          </a:bodyPr>
          <a:lstStyle/>
          <a:p>
            <a:pPr marL="285750" indent="-285750">
              <a:buFont typeface="Wingdings" pitchFamily="2" charset="2"/>
              <a:buChar char="p"/>
            </a:pPr>
            <a:r>
              <a:rPr lang="en" altLang="zh-CN" sz="1400" dirty="0">
                <a:latin typeface="Times New Roman" panose="02020603050405020304" pitchFamily="18" charset="0"/>
                <a:cs typeface="Times New Roman" panose="02020603050405020304" pitchFamily="18" charset="0"/>
              </a:rPr>
              <a:t>your plots are showing the distribution of scattered electrons from the bremsstrahlung process as generated by BBBREM and with the position and angle distribution of the initial beam added</a:t>
            </a:r>
            <a:endParaRPr lang="zh-CN" altLang="en-US" sz="1400" dirty="0">
              <a:latin typeface="Times New Roman" panose="02020603050405020304" pitchFamily="18" charset="0"/>
              <a:cs typeface="Times New Roman" panose="02020603050405020304" pitchFamily="18" charset="0"/>
            </a:endParaRPr>
          </a:p>
        </p:txBody>
      </p:sp>
      <p:grpSp>
        <p:nvGrpSpPr>
          <p:cNvPr id="36" name="组合 35">
            <a:extLst>
              <a:ext uri="{FF2B5EF4-FFF2-40B4-BE49-F238E27FC236}">
                <a16:creationId xmlns:a16="http://schemas.microsoft.com/office/drawing/2014/main" id="{C2794609-C2CC-134D-9ECD-596EFBBCE69F}"/>
              </a:ext>
            </a:extLst>
          </p:cNvPr>
          <p:cNvGrpSpPr/>
          <p:nvPr/>
        </p:nvGrpSpPr>
        <p:grpSpPr>
          <a:xfrm>
            <a:off x="649357" y="897334"/>
            <a:ext cx="4577581" cy="5087110"/>
            <a:chOff x="583096" y="821635"/>
            <a:chExt cx="4577581" cy="5087110"/>
          </a:xfrm>
        </p:grpSpPr>
        <p:pic>
          <p:nvPicPr>
            <p:cNvPr id="29" name="图片 28">
              <a:extLst>
                <a:ext uri="{FF2B5EF4-FFF2-40B4-BE49-F238E27FC236}">
                  <a16:creationId xmlns:a16="http://schemas.microsoft.com/office/drawing/2014/main" id="{C488C391-D7E9-4A45-93C8-51E6632D5012}"/>
                </a:ext>
              </a:extLst>
            </p:cNvPr>
            <p:cNvPicPr>
              <a:picLocks noChangeAspect="1"/>
            </p:cNvPicPr>
            <p:nvPr/>
          </p:nvPicPr>
          <p:blipFill rotWithShape="1">
            <a:blip r:embed="rId15"/>
            <a:srcRect l="7535" b="32819"/>
            <a:stretch/>
          </p:blipFill>
          <p:spPr>
            <a:xfrm>
              <a:off x="690160" y="3308177"/>
              <a:ext cx="4212380" cy="2489531"/>
            </a:xfrm>
            <a:prstGeom prst="rect">
              <a:avLst/>
            </a:prstGeom>
          </p:spPr>
        </p:pic>
        <p:grpSp>
          <p:nvGrpSpPr>
            <p:cNvPr id="28" name="组合 27">
              <a:extLst>
                <a:ext uri="{FF2B5EF4-FFF2-40B4-BE49-F238E27FC236}">
                  <a16:creationId xmlns:a16="http://schemas.microsoft.com/office/drawing/2014/main" id="{94C28096-BE72-6941-A8F2-FD6D5D1ECF43}"/>
                </a:ext>
              </a:extLst>
            </p:cNvPr>
            <p:cNvGrpSpPr/>
            <p:nvPr/>
          </p:nvGrpSpPr>
          <p:grpSpPr>
            <a:xfrm>
              <a:off x="722099" y="942787"/>
              <a:ext cx="4299574" cy="2232772"/>
              <a:chOff x="622571" y="732640"/>
              <a:chExt cx="4299574" cy="2164117"/>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5020E3F8-DC18-B445-B6E6-A66FBFB3C2E2}"/>
                      </a:ext>
                    </a:extLst>
                  </p:cNvPr>
                  <p:cNvSpPr txBox="1"/>
                  <p:nvPr/>
                </p:nvSpPr>
                <p:spPr>
                  <a:xfrm>
                    <a:off x="744186" y="732640"/>
                    <a:ext cx="1888466" cy="249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𝑁𝑝𝑎𝑟𝑡𝑖𝑐𝑙𝑒𝑠</m:t>
                          </m:r>
                          <m:r>
                            <a:rPr kumimoji="1" lang="en-US" altLang="zh-CN" sz="1600" b="0" i="1" smtClean="0">
                              <a:latin typeface="Cambria Math" panose="02040503050406030204" pitchFamily="18" charset="0"/>
                            </a:rPr>
                            <m:t>=2×</m:t>
                          </m:r>
                          <m:sSup>
                            <m:sSupPr>
                              <m:ctrlPr>
                                <a:rPr kumimoji="1" lang="en-US" altLang="zh-CN" sz="1600" b="0" i="1" smtClean="0">
                                  <a:latin typeface="Cambria Math" panose="02040503050406030204" pitchFamily="18" charset="0"/>
                                  <a:ea typeface="Cambria Math" panose="02040503050406030204" pitchFamily="18" charset="0"/>
                                </a:rPr>
                              </m:ctrlPr>
                            </m:sSupPr>
                            <m:e>
                              <m:r>
                                <a:rPr kumimoji="1" lang="en-US" altLang="zh-CN" sz="1600" b="0" i="1" smtClean="0">
                                  <a:latin typeface="Cambria Math" panose="02040503050406030204" pitchFamily="18" charset="0"/>
                                  <a:ea typeface="Cambria Math" panose="02040503050406030204" pitchFamily="18" charset="0"/>
                                </a:rPr>
                                <m:t>10</m:t>
                              </m:r>
                            </m:e>
                            <m:sup>
                              <m:r>
                                <a:rPr kumimoji="1" lang="en-US" altLang="zh-CN" sz="1600" b="0" i="1" smtClean="0">
                                  <a:latin typeface="Cambria Math" panose="02040503050406030204" pitchFamily="18" charset="0"/>
                                  <a:ea typeface="Cambria Math" panose="02040503050406030204" pitchFamily="18" charset="0"/>
                                </a:rPr>
                                <m:t>5</m:t>
                              </m:r>
                            </m:sup>
                          </m:sSup>
                        </m:oMath>
                      </m:oMathPara>
                    </a14:m>
                    <a:endParaRPr kumimoji="1" lang="en-US" altLang="zh-CN" sz="1600" b="0" dirty="0">
                      <a:ea typeface="Cambria Math" panose="02040503050406030204" pitchFamily="18" charset="0"/>
                    </a:endParaRPr>
                  </a:p>
                </p:txBody>
              </p:sp>
            </mc:Choice>
            <mc:Fallback xmlns="">
              <p:sp>
                <p:nvSpPr>
                  <p:cNvPr id="4" name="文本框 3">
                    <a:extLst>
                      <a:ext uri="{FF2B5EF4-FFF2-40B4-BE49-F238E27FC236}">
                        <a16:creationId xmlns:a16="http://schemas.microsoft.com/office/drawing/2014/main" id="{5020E3F8-DC18-B445-B6E6-A66FBFB3C2E2}"/>
                      </a:ext>
                    </a:extLst>
                  </p:cNvPr>
                  <p:cNvSpPr txBox="1">
                    <a:spLocks noRot="1" noChangeAspect="1" noMove="1" noResize="1" noEditPoints="1" noAdjustHandles="1" noChangeArrowheads="1" noChangeShapeType="1" noTextEdit="1"/>
                  </p:cNvSpPr>
                  <p:nvPr/>
                </p:nvSpPr>
                <p:spPr>
                  <a:xfrm>
                    <a:off x="744186" y="732640"/>
                    <a:ext cx="1888466" cy="249043"/>
                  </a:xfrm>
                  <a:prstGeom prst="rect">
                    <a:avLst/>
                  </a:prstGeom>
                  <a:blipFill>
                    <a:blip r:embed="rId16"/>
                    <a:stretch>
                      <a:fillRect l="-2667" t="-4762" b="-2381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17EDA30D-D0DE-DF4E-9CCF-76B37009D6AA}"/>
                      </a:ext>
                    </a:extLst>
                  </p:cNvPr>
                  <p:cNvSpPr txBox="1"/>
                  <p:nvPr/>
                </p:nvSpPr>
                <p:spPr>
                  <a:xfrm>
                    <a:off x="735496" y="1066800"/>
                    <a:ext cx="229274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1600" i="1" smtClean="0">
                                  <a:latin typeface="Cambria Math" panose="02040503050406030204" pitchFamily="18" charset="0"/>
                                </a:rPr>
                              </m:ctrlPr>
                            </m:sSubSupPr>
                            <m:e>
                              <m:r>
                                <a:rPr kumimoji="1" lang="en-US" altLang="zh-CN" sz="1600" i="1" smtClean="0">
                                  <a:latin typeface="Cambria Math" panose="02040503050406030204" pitchFamily="18" charset="0"/>
                                  <a:ea typeface="Cambria Math" panose="02040503050406030204" pitchFamily="18" charset="0"/>
                                </a:rPr>
                                <m:t>𝛽</m:t>
                              </m:r>
                            </m:e>
                            <m:sub>
                              <m:r>
                                <a:rPr kumimoji="1" lang="en-US" altLang="zh-CN" sz="1600" b="0" i="1" smtClean="0">
                                  <a:latin typeface="Cambria Math" panose="02040503050406030204" pitchFamily="18" charset="0"/>
                                </a:rPr>
                                <m:t>𝑥</m:t>
                              </m:r>
                            </m:sub>
                            <m:sup>
                              <m:r>
                                <a:rPr kumimoji="1" lang="en-US" altLang="zh-CN" sz="1600" i="1" smtClean="0">
                                  <a:latin typeface="Cambria Math" panose="02040503050406030204" pitchFamily="18" charset="0"/>
                                  <a:ea typeface="Cambria Math" panose="02040503050406030204" pitchFamily="18" charset="0"/>
                                </a:rPr>
                                <m:t>∗</m:t>
                              </m:r>
                            </m:sup>
                          </m:sSubSup>
                          <m:r>
                            <a:rPr kumimoji="1" lang="en-US" altLang="zh-CN" sz="1600" b="0" i="1" smtClean="0">
                              <a:latin typeface="Cambria Math" panose="02040503050406030204" pitchFamily="18" charset="0"/>
                            </a:rPr>
                            <m:t>=0.33</m:t>
                          </m:r>
                          <m:r>
                            <a:rPr kumimoji="1" lang="en-US" altLang="zh-CN" sz="1600" b="0" i="1" smtClean="0">
                              <a:latin typeface="Cambria Math" panose="02040503050406030204" pitchFamily="18" charset="0"/>
                            </a:rPr>
                            <m:t>𝑚</m:t>
                          </m:r>
                          <m:r>
                            <a:rPr kumimoji="1" lang="en-US" altLang="zh-CN" sz="1600" b="0" i="0" smtClean="0">
                              <a:latin typeface="Cambria Math" panose="02040503050406030204" pitchFamily="18" charset="0"/>
                            </a:rPr>
                            <m:t>,</m:t>
                          </m:r>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ea typeface="Cambria Math" panose="02040503050406030204" pitchFamily="18" charset="0"/>
                                </a:rPr>
                                <m:t>𝜀</m:t>
                              </m:r>
                            </m:e>
                            <m:sub>
                              <m:r>
                                <a:rPr kumimoji="1" lang="en-US" altLang="zh-CN" sz="1600" b="0" i="1" smtClean="0">
                                  <a:latin typeface="Cambria Math" panose="02040503050406030204" pitchFamily="18" charset="0"/>
                                </a:rPr>
                                <m:t>𝑥</m:t>
                              </m:r>
                            </m:sub>
                          </m:sSub>
                          <m:r>
                            <a:rPr kumimoji="1" lang="en-US" altLang="zh-CN" sz="1600" b="0" i="1" smtClean="0">
                              <a:latin typeface="Cambria Math" panose="02040503050406030204" pitchFamily="18" charset="0"/>
                            </a:rPr>
                            <m:t>=0.65</m:t>
                          </m:r>
                          <m:r>
                            <a:rPr kumimoji="1" lang="en-US" altLang="zh-CN" sz="1600" b="0" i="1" smtClean="0">
                              <a:latin typeface="Cambria Math" panose="02040503050406030204" pitchFamily="18" charset="0"/>
                            </a:rPr>
                            <m:t>𝑛𝑚</m:t>
                          </m:r>
                        </m:oMath>
                      </m:oMathPara>
                    </a14:m>
                    <a:endParaRPr kumimoji="1" lang="en-US" altLang="zh-CN" sz="1600" b="0" i="1" dirty="0">
                      <a:latin typeface="Cambria Math" panose="02040503050406030204" pitchFamily="18" charset="0"/>
                    </a:endParaRPr>
                  </a:p>
                </p:txBody>
              </p:sp>
            </mc:Choice>
            <mc:Fallback xmlns="">
              <p:sp>
                <p:nvSpPr>
                  <p:cNvPr id="5" name="文本框 4">
                    <a:extLst>
                      <a:ext uri="{FF2B5EF4-FFF2-40B4-BE49-F238E27FC236}">
                        <a16:creationId xmlns:a16="http://schemas.microsoft.com/office/drawing/2014/main" id="{17EDA30D-D0DE-DF4E-9CCF-76B37009D6AA}"/>
                      </a:ext>
                    </a:extLst>
                  </p:cNvPr>
                  <p:cNvSpPr txBox="1">
                    <a:spLocks noRot="1" noChangeAspect="1" noMove="1" noResize="1" noEditPoints="1" noAdjustHandles="1" noChangeArrowheads="1" noChangeShapeType="1" noTextEdit="1"/>
                  </p:cNvSpPr>
                  <p:nvPr/>
                </p:nvSpPr>
                <p:spPr>
                  <a:xfrm>
                    <a:off x="735496" y="1066800"/>
                    <a:ext cx="2292743" cy="246221"/>
                  </a:xfrm>
                  <a:prstGeom prst="rect">
                    <a:avLst/>
                  </a:prstGeom>
                  <a:blipFill>
                    <a:blip r:embed="rId17"/>
                    <a:stretch>
                      <a:fillRect l="-2762" r="-1657" b="-2381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2AFBF5A-898B-634A-BE68-A42422CAE024}"/>
                      </a:ext>
                    </a:extLst>
                  </p:cNvPr>
                  <p:cNvSpPr txBox="1"/>
                  <p:nvPr/>
                </p:nvSpPr>
                <p:spPr>
                  <a:xfrm>
                    <a:off x="716758" y="1358239"/>
                    <a:ext cx="3246722" cy="265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1600" i="1" smtClean="0">
                                  <a:latin typeface="Cambria Math" panose="02040503050406030204" pitchFamily="18" charset="0"/>
                                </a:rPr>
                              </m:ctrlPr>
                            </m:sSubSupPr>
                            <m:e>
                              <m:r>
                                <a:rPr kumimoji="1" lang="en-US" altLang="zh-CN" sz="1600" i="1" smtClean="0">
                                  <a:latin typeface="Cambria Math" panose="02040503050406030204" pitchFamily="18" charset="0"/>
                                  <a:ea typeface="Cambria Math" panose="02040503050406030204" pitchFamily="18" charset="0"/>
                                </a:rPr>
                                <m:t>𝛽</m:t>
                              </m:r>
                            </m:e>
                            <m:sub>
                              <m:r>
                                <a:rPr kumimoji="1" lang="en-US" altLang="zh-CN" sz="1600" b="0" i="1" smtClean="0">
                                  <a:latin typeface="Cambria Math" panose="02040503050406030204" pitchFamily="18" charset="0"/>
                                </a:rPr>
                                <m:t>𝑦</m:t>
                              </m:r>
                            </m:sub>
                            <m:sup>
                              <m:r>
                                <a:rPr kumimoji="1" lang="en-US" altLang="zh-CN" sz="1600" i="1" smtClean="0">
                                  <a:latin typeface="Cambria Math" panose="02040503050406030204" pitchFamily="18" charset="0"/>
                                  <a:ea typeface="Cambria Math" panose="02040503050406030204" pitchFamily="18" charset="0"/>
                                </a:rPr>
                                <m:t>∗</m:t>
                              </m:r>
                            </m:sup>
                          </m:sSubSup>
                          <m:r>
                            <a:rPr kumimoji="1" lang="en-US" altLang="zh-CN" sz="1600" b="0" i="1" smtClean="0">
                              <a:latin typeface="Cambria Math" panose="02040503050406030204" pitchFamily="18" charset="0"/>
                            </a:rPr>
                            <m:t>=1</m:t>
                          </m:r>
                          <m:r>
                            <a:rPr kumimoji="1" lang="en-US" altLang="zh-CN" sz="1600" b="0" i="1" smtClean="0">
                              <a:latin typeface="Cambria Math" panose="02040503050406030204" pitchFamily="18" charset="0"/>
                            </a:rPr>
                            <m:t>𝑚𝑚</m:t>
                          </m:r>
                          <m:r>
                            <a:rPr kumimoji="1" lang="en-US" altLang="zh-CN" sz="1600" b="0" i="0" smtClean="0">
                              <a:latin typeface="Cambria Math" panose="02040503050406030204" pitchFamily="18" charset="0"/>
                            </a:rPr>
                            <m:t>,</m:t>
                          </m:r>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ea typeface="Cambria Math" panose="02040503050406030204" pitchFamily="18" charset="0"/>
                                </a:rPr>
                                <m:t>𝜀</m:t>
                              </m:r>
                            </m:e>
                            <m:sub>
                              <m:r>
                                <a:rPr kumimoji="1" lang="en-US" altLang="zh-CN" sz="1600" b="0" i="1" smtClean="0">
                                  <a:latin typeface="Cambria Math" panose="02040503050406030204" pitchFamily="18" charset="0"/>
                                  <a:ea typeface="Cambria Math" panose="02040503050406030204" pitchFamily="18" charset="0"/>
                                </a:rPr>
                                <m:t>𝑦</m:t>
                              </m:r>
                            </m:sub>
                          </m:sSub>
                          <m:r>
                            <a:rPr kumimoji="1" lang="en-US" altLang="zh-CN" sz="1600" b="0" i="1" smtClean="0">
                              <a:latin typeface="Cambria Math" panose="02040503050406030204" pitchFamily="18" charset="0"/>
                            </a:rPr>
                            <m:t>=</m:t>
                          </m:r>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ea typeface="Cambria Math" panose="02040503050406030204" pitchFamily="18" charset="0"/>
                                </a:rPr>
                                <m:t>𝜀</m:t>
                              </m:r>
                            </m:e>
                            <m:sub>
                              <m:r>
                                <a:rPr kumimoji="1" lang="en-US" altLang="zh-CN" sz="1600" b="0" i="1" smtClean="0">
                                  <a:latin typeface="Cambria Math" panose="02040503050406030204" pitchFamily="18" charset="0"/>
                                </a:rPr>
                                <m:t>𝑥</m:t>
                              </m:r>
                            </m:sub>
                          </m:sSub>
                          <m:r>
                            <a:rPr kumimoji="1" lang="en-US" altLang="zh-CN" sz="1600" b="0" i="1" smtClean="0">
                              <a:latin typeface="Cambria Math" panose="02040503050406030204" pitchFamily="18" charset="0"/>
                            </a:rPr>
                            <m:t>∗0.002=1.3</m:t>
                          </m:r>
                          <m:r>
                            <a:rPr kumimoji="1" lang="en-US" altLang="zh-CN" sz="1600" b="0" i="1" smtClean="0">
                              <a:latin typeface="Cambria Math" panose="02040503050406030204" pitchFamily="18" charset="0"/>
                            </a:rPr>
                            <m:t>𝑝𝑚</m:t>
                          </m:r>
                        </m:oMath>
                      </m:oMathPara>
                    </a14:m>
                    <a:endParaRPr kumimoji="1" lang="zh-CN" altLang="en-US" sz="1600" dirty="0"/>
                  </a:p>
                </p:txBody>
              </p:sp>
            </mc:Choice>
            <mc:Fallback xmlns="">
              <p:sp>
                <p:nvSpPr>
                  <p:cNvPr id="6" name="文本框 5">
                    <a:extLst>
                      <a:ext uri="{FF2B5EF4-FFF2-40B4-BE49-F238E27FC236}">
                        <a16:creationId xmlns:a16="http://schemas.microsoft.com/office/drawing/2014/main" id="{02AFBF5A-898B-634A-BE68-A42422CAE024}"/>
                      </a:ext>
                    </a:extLst>
                  </p:cNvPr>
                  <p:cNvSpPr txBox="1">
                    <a:spLocks noRot="1" noChangeAspect="1" noMove="1" noResize="1" noEditPoints="1" noAdjustHandles="1" noChangeArrowheads="1" noChangeShapeType="1" noTextEdit="1"/>
                  </p:cNvSpPr>
                  <p:nvPr/>
                </p:nvSpPr>
                <p:spPr>
                  <a:xfrm>
                    <a:off x="716758" y="1358239"/>
                    <a:ext cx="3246722" cy="265650"/>
                  </a:xfrm>
                  <a:prstGeom prst="rect">
                    <a:avLst/>
                  </a:prstGeom>
                  <a:blipFill>
                    <a:blip r:embed="rId18"/>
                    <a:stretch>
                      <a:fillRect l="-1563" r="-1563" b="-181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B72BD0CB-3775-B446-B7D4-E96B2FDE28F9}"/>
                      </a:ext>
                    </a:extLst>
                  </p:cNvPr>
                  <p:cNvSpPr txBox="1"/>
                  <p:nvPr/>
                </p:nvSpPr>
                <p:spPr>
                  <a:xfrm>
                    <a:off x="622571" y="1624570"/>
                    <a:ext cx="4281016" cy="4056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solidFill>
                                    <a:srgbClr val="FF0000"/>
                                  </a:solidFill>
                                  <a:latin typeface="Cambria Math" panose="02040503050406030204" pitchFamily="18" charset="0"/>
                                </a:rPr>
                              </m:ctrlPr>
                            </m:sSubPr>
                            <m:e>
                              <m:r>
                                <a:rPr kumimoji="1" lang="en-US" altLang="zh-CN" sz="1600" b="0" i="1" smtClean="0">
                                  <a:solidFill>
                                    <a:srgbClr val="FF0000"/>
                                  </a:solidFill>
                                  <a:latin typeface="Cambria Math" panose="02040503050406030204" pitchFamily="18" charset="0"/>
                                  <a:ea typeface="Cambria Math" panose="02040503050406030204" pitchFamily="18" charset="0"/>
                                </a:rPr>
                                <m:t>𝜎</m:t>
                              </m:r>
                            </m:e>
                            <m:sub>
                              <m:r>
                                <a:rPr kumimoji="1" lang="en-US" altLang="zh-CN" sz="1600" b="0" i="1" smtClean="0">
                                  <a:solidFill>
                                    <a:srgbClr val="FF0000"/>
                                  </a:solidFill>
                                  <a:latin typeface="Cambria Math" panose="02040503050406030204" pitchFamily="18" charset="0"/>
                                </a:rPr>
                                <m:t>𝑥</m:t>
                              </m:r>
                            </m:sub>
                          </m:sSub>
                          <m:r>
                            <a:rPr kumimoji="1" lang="en-US" altLang="zh-CN" sz="1600" b="0" i="1" smtClean="0">
                              <a:solidFill>
                                <a:srgbClr val="FF0000"/>
                              </a:solidFill>
                              <a:latin typeface="Cambria Math" panose="02040503050406030204" pitchFamily="18" charset="0"/>
                            </a:rPr>
                            <m:t>=</m:t>
                          </m:r>
                          <m:rad>
                            <m:radPr>
                              <m:degHide m:val="on"/>
                              <m:ctrlPr>
                                <a:rPr kumimoji="1" lang="en-US" altLang="zh-CN" sz="1600" b="0" i="1" smtClean="0">
                                  <a:solidFill>
                                    <a:srgbClr val="FF0000"/>
                                  </a:solidFill>
                                  <a:latin typeface="Cambria Math" panose="02040503050406030204" pitchFamily="18" charset="0"/>
                                </a:rPr>
                              </m:ctrlPr>
                            </m:radPr>
                            <m:deg/>
                            <m:e>
                              <m:sSubSup>
                                <m:sSubSupPr>
                                  <m:ctrlPr>
                                    <a:rPr kumimoji="1" lang="en-US" altLang="zh-CN" sz="1600" i="1" smtClean="0">
                                      <a:solidFill>
                                        <a:srgbClr val="FF0000"/>
                                      </a:solidFill>
                                      <a:latin typeface="Cambria Math" panose="02040503050406030204" pitchFamily="18" charset="0"/>
                                    </a:rPr>
                                  </m:ctrlPr>
                                </m:sSubSupPr>
                                <m:e>
                                  <m:r>
                                    <a:rPr kumimoji="1" lang="en-US" altLang="zh-CN" sz="1600" i="1" smtClean="0">
                                      <a:solidFill>
                                        <a:srgbClr val="FF0000"/>
                                      </a:solidFill>
                                      <a:latin typeface="Cambria Math" panose="02040503050406030204" pitchFamily="18" charset="0"/>
                                      <a:ea typeface="Cambria Math" panose="02040503050406030204" pitchFamily="18" charset="0"/>
                                    </a:rPr>
                                    <m:t>𝛽</m:t>
                                  </m:r>
                                </m:e>
                                <m:sub>
                                  <m:r>
                                    <a:rPr kumimoji="1" lang="en-US" altLang="zh-CN" sz="1600" b="0" i="1" smtClean="0">
                                      <a:solidFill>
                                        <a:srgbClr val="FF0000"/>
                                      </a:solidFill>
                                      <a:latin typeface="Cambria Math" panose="02040503050406030204" pitchFamily="18" charset="0"/>
                                    </a:rPr>
                                    <m:t>𝑥</m:t>
                                  </m:r>
                                </m:sub>
                                <m:sup>
                                  <m:r>
                                    <a:rPr kumimoji="1" lang="en-US" altLang="zh-CN" sz="1600" i="1" smtClean="0">
                                      <a:solidFill>
                                        <a:srgbClr val="FF0000"/>
                                      </a:solidFill>
                                      <a:latin typeface="Cambria Math" panose="02040503050406030204" pitchFamily="18" charset="0"/>
                                      <a:ea typeface="Cambria Math" panose="02040503050406030204" pitchFamily="18" charset="0"/>
                                    </a:rPr>
                                    <m:t>∗</m:t>
                                  </m:r>
                                </m:sup>
                              </m:sSubSup>
                              <m:sSub>
                                <m:sSubPr>
                                  <m:ctrlPr>
                                    <a:rPr kumimoji="1" lang="en-US" altLang="zh-CN" sz="1600" b="0" i="1" smtClean="0">
                                      <a:solidFill>
                                        <a:srgbClr val="FF0000"/>
                                      </a:solidFill>
                                      <a:latin typeface="Cambria Math" panose="02040503050406030204" pitchFamily="18" charset="0"/>
                                    </a:rPr>
                                  </m:ctrlPr>
                                </m:sSubPr>
                                <m:e>
                                  <m:r>
                                    <a:rPr kumimoji="1" lang="en-US" altLang="zh-CN" sz="1600" b="0" i="1" smtClean="0">
                                      <a:solidFill>
                                        <a:srgbClr val="FF0000"/>
                                      </a:solidFill>
                                      <a:latin typeface="Cambria Math" panose="02040503050406030204" pitchFamily="18" charset="0"/>
                                      <a:ea typeface="Cambria Math" panose="02040503050406030204" pitchFamily="18" charset="0"/>
                                    </a:rPr>
                                    <m:t>𝜀</m:t>
                                  </m:r>
                                </m:e>
                                <m:sub>
                                  <m:r>
                                    <a:rPr kumimoji="1" lang="en-US" altLang="zh-CN" sz="1600" b="0" i="1" smtClean="0">
                                      <a:solidFill>
                                        <a:srgbClr val="FF0000"/>
                                      </a:solidFill>
                                      <a:latin typeface="Cambria Math" panose="02040503050406030204" pitchFamily="18" charset="0"/>
                                    </a:rPr>
                                    <m:t>𝑥</m:t>
                                  </m:r>
                                </m:sub>
                              </m:sSub>
                            </m:e>
                          </m:rad>
                          <m:r>
                            <a:rPr kumimoji="1" lang="en-US" altLang="zh-CN" sz="1600" b="0" i="1" smtClean="0">
                              <a:solidFill>
                                <a:srgbClr val="FF0000"/>
                              </a:solidFill>
                              <a:latin typeface="Cambria Math" panose="02040503050406030204" pitchFamily="18" charset="0"/>
                            </a:rPr>
                            <m:t>=14</m:t>
                          </m:r>
                          <m:r>
                            <a:rPr kumimoji="1" lang="en-US" altLang="zh-CN" sz="1600" b="0" i="1" smtClean="0">
                              <a:solidFill>
                                <a:srgbClr val="FF0000"/>
                              </a:solidFill>
                              <a:latin typeface="Cambria Math" panose="02040503050406030204" pitchFamily="18" charset="0"/>
                              <a:ea typeface="Cambria Math" panose="02040503050406030204" pitchFamily="18" charset="0"/>
                            </a:rPr>
                            <m:t>𝜇</m:t>
                          </m:r>
                          <m:r>
                            <a:rPr kumimoji="1" lang="en-US" altLang="zh-CN" sz="1600" b="0" i="1" smtClean="0">
                              <a:solidFill>
                                <a:srgbClr val="FF0000"/>
                              </a:solidFill>
                              <a:latin typeface="Cambria Math" panose="02040503050406030204" pitchFamily="18" charset="0"/>
                              <a:ea typeface="Cambria Math" panose="02040503050406030204" pitchFamily="18" charset="0"/>
                            </a:rPr>
                            <m:t>𝑚</m:t>
                          </m:r>
                          <m:r>
                            <a:rPr kumimoji="1" lang="en-US" altLang="zh-CN" sz="1600" b="0" i="1" smtClean="0">
                              <a:latin typeface="Cambria Math" panose="02040503050406030204" pitchFamily="18" charset="0"/>
                              <a:ea typeface="Cambria Math" panose="02040503050406030204" pitchFamily="18" charset="0"/>
                            </a:rPr>
                            <m:t>,</m:t>
                          </m:r>
                          <m:sSub>
                            <m:sSubPr>
                              <m:ctrlPr>
                                <a:rPr kumimoji="1" lang="en-US" altLang="zh-CN" sz="1600" b="0" i="1" smtClean="0">
                                  <a:solidFill>
                                    <a:schemeClr val="accent1">
                                      <a:lumMod val="75000"/>
                                    </a:schemeClr>
                                  </a:solidFill>
                                  <a:latin typeface="Cambria Math" panose="02040503050406030204" pitchFamily="18" charset="0"/>
                                </a:rPr>
                              </m:ctrlPr>
                            </m:sSubPr>
                            <m:e>
                              <m:r>
                                <a:rPr kumimoji="1" lang="en-US" altLang="zh-CN" sz="1600" b="0" i="1" smtClean="0">
                                  <a:solidFill>
                                    <a:schemeClr val="accent1">
                                      <a:lumMod val="75000"/>
                                    </a:schemeClr>
                                  </a:solidFill>
                                  <a:latin typeface="Cambria Math" panose="02040503050406030204" pitchFamily="18" charset="0"/>
                                  <a:ea typeface="Cambria Math" panose="02040503050406030204" pitchFamily="18" charset="0"/>
                                </a:rPr>
                                <m:t>𝜎</m:t>
                              </m:r>
                            </m:e>
                            <m:sub>
                              <m:r>
                                <a:rPr kumimoji="1" lang="en-US" altLang="zh-CN" sz="1600" b="0" i="1" smtClean="0">
                                  <a:solidFill>
                                    <a:schemeClr val="accent1">
                                      <a:lumMod val="75000"/>
                                    </a:schemeClr>
                                  </a:solidFill>
                                  <a:latin typeface="Cambria Math" panose="02040503050406030204" pitchFamily="18" charset="0"/>
                                  <a:ea typeface="Cambria Math" panose="02040503050406030204" pitchFamily="18" charset="0"/>
                                </a:rPr>
                                <m:t>𝑝</m:t>
                              </m:r>
                              <m:r>
                                <a:rPr kumimoji="1" lang="en-US" altLang="zh-CN" sz="1600" b="0" i="1" smtClean="0">
                                  <a:solidFill>
                                    <a:schemeClr val="accent1">
                                      <a:lumMod val="75000"/>
                                    </a:schemeClr>
                                  </a:solidFill>
                                  <a:latin typeface="Cambria Math" panose="02040503050406030204" pitchFamily="18" charset="0"/>
                                </a:rPr>
                                <m:t>𝑥</m:t>
                              </m:r>
                            </m:sub>
                          </m:sSub>
                          <m:r>
                            <a:rPr kumimoji="1" lang="en-US" altLang="zh-CN" sz="1600" b="0" i="1" smtClean="0">
                              <a:solidFill>
                                <a:schemeClr val="accent1">
                                  <a:lumMod val="75000"/>
                                </a:schemeClr>
                              </a:solidFill>
                              <a:latin typeface="Cambria Math" panose="02040503050406030204" pitchFamily="18" charset="0"/>
                            </a:rPr>
                            <m:t>=</m:t>
                          </m:r>
                          <m:rad>
                            <m:radPr>
                              <m:degHide m:val="on"/>
                              <m:ctrlPr>
                                <a:rPr kumimoji="1" lang="en-US" altLang="zh-CN" sz="1600" b="0" i="1" smtClean="0">
                                  <a:solidFill>
                                    <a:schemeClr val="accent1">
                                      <a:lumMod val="75000"/>
                                    </a:schemeClr>
                                  </a:solidFill>
                                  <a:latin typeface="Cambria Math" panose="02040503050406030204" pitchFamily="18" charset="0"/>
                                </a:rPr>
                              </m:ctrlPr>
                            </m:radPr>
                            <m:deg/>
                            <m:e>
                              <m:f>
                                <m:fPr>
                                  <m:type m:val="lin"/>
                                  <m:ctrlPr>
                                    <a:rPr kumimoji="1" lang="en-US" altLang="zh-CN" sz="1600" b="0" i="1" smtClean="0">
                                      <a:solidFill>
                                        <a:schemeClr val="accent1">
                                          <a:lumMod val="75000"/>
                                        </a:schemeClr>
                                      </a:solidFill>
                                      <a:latin typeface="Cambria Math" panose="02040503050406030204" pitchFamily="18" charset="0"/>
                                    </a:rPr>
                                  </m:ctrlPr>
                                </m:fPr>
                                <m:num>
                                  <m:sSub>
                                    <m:sSubPr>
                                      <m:ctrlPr>
                                        <a:rPr kumimoji="1" lang="en-US" altLang="zh-CN" sz="1600" b="0" i="1" smtClean="0">
                                          <a:solidFill>
                                            <a:schemeClr val="accent1">
                                              <a:lumMod val="75000"/>
                                            </a:schemeClr>
                                          </a:solidFill>
                                          <a:latin typeface="Cambria Math" panose="02040503050406030204" pitchFamily="18" charset="0"/>
                                        </a:rPr>
                                      </m:ctrlPr>
                                    </m:sSubPr>
                                    <m:e>
                                      <m:r>
                                        <a:rPr kumimoji="1" lang="en-US" altLang="zh-CN" sz="1600" b="0" i="1" smtClean="0">
                                          <a:solidFill>
                                            <a:schemeClr val="accent1">
                                              <a:lumMod val="75000"/>
                                            </a:schemeClr>
                                          </a:solidFill>
                                          <a:latin typeface="Cambria Math" panose="02040503050406030204" pitchFamily="18" charset="0"/>
                                          <a:ea typeface="Cambria Math" panose="02040503050406030204" pitchFamily="18" charset="0"/>
                                        </a:rPr>
                                        <m:t>𝜀</m:t>
                                      </m:r>
                                    </m:e>
                                    <m:sub>
                                      <m:r>
                                        <a:rPr kumimoji="1" lang="en-US" altLang="zh-CN" sz="1600" b="0" i="1" smtClean="0">
                                          <a:solidFill>
                                            <a:schemeClr val="accent1">
                                              <a:lumMod val="75000"/>
                                            </a:schemeClr>
                                          </a:solidFill>
                                          <a:latin typeface="Cambria Math" panose="02040503050406030204" pitchFamily="18" charset="0"/>
                                        </a:rPr>
                                        <m:t>𝑥</m:t>
                                      </m:r>
                                    </m:sub>
                                  </m:sSub>
                                </m:num>
                                <m:den>
                                  <m:sSubSup>
                                    <m:sSubSupPr>
                                      <m:ctrlPr>
                                        <a:rPr kumimoji="1" lang="en-US" altLang="zh-CN" sz="1600" i="1" smtClean="0">
                                          <a:solidFill>
                                            <a:schemeClr val="accent1">
                                              <a:lumMod val="75000"/>
                                            </a:schemeClr>
                                          </a:solidFill>
                                          <a:latin typeface="Cambria Math" panose="02040503050406030204" pitchFamily="18" charset="0"/>
                                        </a:rPr>
                                      </m:ctrlPr>
                                    </m:sSubSupPr>
                                    <m:e>
                                      <m:r>
                                        <a:rPr kumimoji="1" lang="en-US" altLang="zh-CN" sz="1600" i="1" smtClean="0">
                                          <a:solidFill>
                                            <a:schemeClr val="accent1">
                                              <a:lumMod val="75000"/>
                                            </a:schemeClr>
                                          </a:solidFill>
                                          <a:latin typeface="Cambria Math" panose="02040503050406030204" pitchFamily="18" charset="0"/>
                                          <a:ea typeface="Cambria Math" panose="02040503050406030204" pitchFamily="18" charset="0"/>
                                        </a:rPr>
                                        <m:t>𝛽</m:t>
                                      </m:r>
                                    </m:e>
                                    <m:sub>
                                      <m:r>
                                        <a:rPr kumimoji="1" lang="en-US" altLang="zh-CN" sz="1600" b="0" i="1" smtClean="0">
                                          <a:solidFill>
                                            <a:schemeClr val="accent1">
                                              <a:lumMod val="75000"/>
                                            </a:schemeClr>
                                          </a:solidFill>
                                          <a:latin typeface="Cambria Math" panose="02040503050406030204" pitchFamily="18" charset="0"/>
                                        </a:rPr>
                                        <m:t>𝑥</m:t>
                                      </m:r>
                                    </m:sub>
                                    <m:sup>
                                      <m:r>
                                        <a:rPr kumimoji="1" lang="en-US" altLang="zh-CN" sz="1600" i="1" smtClean="0">
                                          <a:solidFill>
                                            <a:schemeClr val="accent1">
                                              <a:lumMod val="75000"/>
                                            </a:schemeClr>
                                          </a:solidFill>
                                          <a:latin typeface="Cambria Math" panose="02040503050406030204" pitchFamily="18" charset="0"/>
                                          <a:ea typeface="Cambria Math" panose="02040503050406030204" pitchFamily="18" charset="0"/>
                                        </a:rPr>
                                        <m:t>∗</m:t>
                                      </m:r>
                                    </m:sup>
                                  </m:sSubSup>
                                </m:den>
                              </m:f>
                            </m:e>
                          </m:rad>
                          <m:r>
                            <a:rPr kumimoji="1" lang="en-US" altLang="zh-CN" sz="1600" b="0" i="1" smtClean="0">
                              <a:solidFill>
                                <a:schemeClr val="accent1">
                                  <a:lumMod val="75000"/>
                                </a:schemeClr>
                              </a:solidFill>
                              <a:latin typeface="Cambria Math" panose="02040503050406030204" pitchFamily="18" charset="0"/>
                            </a:rPr>
                            <m:t>=44</m:t>
                          </m:r>
                          <m:r>
                            <a:rPr kumimoji="1" lang="en-US" altLang="zh-CN" sz="1600" b="0" i="1" smtClean="0">
                              <a:solidFill>
                                <a:schemeClr val="accent1">
                                  <a:lumMod val="75000"/>
                                </a:schemeClr>
                              </a:solidFill>
                              <a:latin typeface="Cambria Math" panose="02040503050406030204" pitchFamily="18" charset="0"/>
                              <a:ea typeface="Cambria Math" panose="02040503050406030204" pitchFamily="18" charset="0"/>
                            </a:rPr>
                            <m:t>𝜇</m:t>
                          </m:r>
                          <m:r>
                            <a:rPr kumimoji="1" lang="en-US" altLang="zh-CN" sz="1600" b="0" i="1" smtClean="0">
                              <a:solidFill>
                                <a:schemeClr val="accent1">
                                  <a:lumMod val="75000"/>
                                </a:schemeClr>
                              </a:solidFill>
                              <a:latin typeface="Cambria Math" panose="02040503050406030204" pitchFamily="18" charset="0"/>
                              <a:ea typeface="Cambria Math" panose="02040503050406030204" pitchFamily="18" charset="0"/>
                            </a:rPr>
                            <m:t>𝑟𝑎𝑑</m:t>
                          </m:r>
                        </m:oMath>
                      </m:oMathPara>
                    </a14:m>
                    <a:endParaRPr lang="zh-CN" altLang="en-US" sz="1600" dirty="0"/>
                  </a:p>
                </p:txBody>
              </p:sp>
            </mc:Choice>
            <mc:Fallback xmlns="">
              <p:sp>
                <p:nvSpPr>
                  <p:cNvPr id="8" name="文本框 7">
                    <a:extLst>
                      <a:ext uri="{FF2B5EF4-FFF2-40B4-BE49-F238E27FC236}">
                        <a16:creationId xmlns:a16="http://schemas.microsoft.com/office/drawing/2014/main" id="{B72BD0CB-3775-B446-B7D4-E96B2FDE28F9}"/>
                      </a:ext>
                    </a:extLst>
                  </p:cNvPr>
                  <p:cNvSpPr txBox="1">
                    <a:spLocks noRot="1" noChangeAspect="1" noMove="1" noResize="1" noEditPoints="1" noAdjustHandles="1" noChangeArrowheads="1" noChangeShapeType="1" noTextEdit="1"/>
                  </p:cNvSpPr>
                  <p:nvPr/>
                </p:nvSpPr>
                <p:spPr>
                  <a:xfrm>
                    <a:off x="622571" y="1624570"/>
                    <a:ext cx="4281016" cy="405688"/>
                  </a:xfrm>
                  <a:prstGeom prst="rect">
                    <a:avLst/>
                  </a:prstGeom>
                  <a:blipFill>
                    <a:blip r:embed="rId19"/>
                    <a:stretch>
                      <a:fillRect t="-76471" b="-13529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9D63C51B-954D-A942-96B3-1E66E3A446B2}"/>
                      </a:ext>
                    </a:extLst>
                  </p:cNvPr>
                  <p:cNvSpPr txBox="1"/>
                  <p:nvPr/>
                </p:nvSpPr>
                <p:spPr>
                  <a:xfrm>
                    <a:off x="641129" y="1976472"/>
                    <a:ext cx="4281016" cy="5958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ea typeface="Cambria Math" panose="02040503050406030204" pitchFamily="18" charset="0"/>
                                </a:rPr>
                                <m:t>𝜎</m:t>
                              </m:r>
                            </m:e>
                            <m:sub>
                              <m:r>
                                <a:rPr kumimoji="1" lang="en-US" altLang="zh-CN" sz="1600" b="0" i="1" smtClean="0">
                                  <a:latin typeface="Cambria Math" panose="02040503050406030204" pitchFamily="18" charset="0"/>
                                  <a:ea typeface="Cambria Math" panose="02040503050406030204" pitchFamily="18" charset="0"/>
                                </a:rPr>
                                <m:t>𝑦</m:t>
                              </m:r>
                            </m:sub>
                          </m:sSub>
                          <m:r>
                            <a:rPr kumimoji="1" lang="en-US" altLang="zh-CN" sz="1600" b="0" i="1" smtClean="0">
                              <a:latin typeface="Cambria Math" panose="02040503050406030204" pitchFamily="18" charset="0"/>
                            </a:rPr>
                            <m:t>=</m:t>
                          </m:r>
                          <m:rad>
                            <m:radPr>
                              <m:degHide m:val="on"/>
                              <m:ctrlPr>
                                <a:rPr kumimoji="1" lang="en-US" altLang="zh-CN" sz="1600" b="0" i="1" smtClean="0">
                                  <a:latin typeface="Cambria Math" panose="02040503050406030204" pitchFamily="18" charset="0"/>
                                </a:rPr>
                              </m:ctrlPr>
                            </m:radPr>
                            <m:deg/>
                            <m:e>
                              <m:sSubSup>
                                <m:sSubSupPr>
                                  <m:ctrlPr>
                                    <a:rPr kumimoji="1" lang="en-US" altLang="zh-CN" sz="1600" i="1" smtClean="0">
                                      <a:latin typeface="Cambria Math" panose="02040503050406030204" pitchFamily="18" charset="0"/>
                                    </a:rPr>
                                  </m:ctrlPr>
                                </m:sSubSupPr>
                                <m:e>
                                  <m:r>
                                    <a:rPr kumimoji="1" lang="en-US" altLang="zh-CN" sz="1600" i="1" smtClean="0">
                                      <a:latin typeface="Cambria Math" panose="02040503050406030204" pitchFamily="18" charset="0"/>
                                      <a:ea typeface="Cambria Math" panose="02040503050406030204" pitchFamily="18" charset="0"/>
                                    </a:rPr>
                                    <m:t>𝛽</m:t>
                                  </m:r>
                                </m:e>
                                <m:sub>
                                  <m:r>
                                    <a:rPr kumimoji="1" lang="en-US" altLang="zh-CN" sz="1600" b="0" i="1" smtClean="0">
                                      <a:latin typeface="Cambria Math" panose="02040503050406030204" pitchFamily="18" charset="0"/>
                                      <a:ea typeface="Cambria Math" panose="02040503050406030204" pitchFamily="18" charset="0"/>
                                    </a:rPr>
                                    <m:t>𝑦</m:t>
                                  </m:r>
                                </m:sub>
                                <m:sup>
                                  <m:r>
                                    <a:rPr kumimoji="1" lang="en-US" altLang="zh-CN" sz="1600" i="1" smtClean="0">
                                      <a:latin typeface="Cambria Math" panose="02040503050406030204" pitchFamily="18" charset="0"/>
                                      <a:ea typeface="Cambria Math" panose="02040503050406030204" pitchFamily="18" charset="0"/>
                                    </a:rPr>
                                    <m:t>∗</m:t>
                                  </m:r>
                                </m:sup>
                              </m:sSubSup>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ea typeface="Cambria Math" panose="02040503050406030204" pitchFamily="18" charset="0"/>
                                    </a:rPr>
                                    <m:t>𝜀</m:t>
                                  </m:r>
                                </m:e>
                                <m:sub>
                                  <m:r>
                                    <a:rPr kumimoji="1" lang="en-US" altLang="zh-CN" sz="1600" b="0" i="1" smtClean="0">
                                      <a:latin typeface="Cambria Math" panose="02040503050406030204" pitchFamily="18" charset="0"/>
                                      <a:ea typeface="Cambria Math" panose="02040503050406030204" pitchFamily="18" charset="0"/>
                                    </a:rPr>
                                    <m:t>𝑦</m:t>
                                  </m:r>
                                </m:sub>
                              </m:sSub>
                            </m:e>
                          </m:rad>
                          <m:r>
                            <a:rPr kumimoji="1" lang="en-US" altLang="zh-CN" sz="1600" b="0" i="1" smtClean="0">
                              <a:latin typeface="Cambria Math" panose="02040503050406030204" pitchFamily="18" charset="0"/>
                            </a:rPr>
                            <m:t>=36</m:t>
                          </m:r>
                          <m:r>
                            <a:rPr kumimoji="1" lang="en-US" altLang="zh-CN" sz="1600" b="0" i="1" smtClean="0">
                              <a:latin typeface="Cambria Math" panose="02040503050406030204" pitchFamily="18" charset="0"/>
                            </a:rPr>
                            <m:t>𝑛𝑚</m:t>
                          </m:r>
                          <m:r>
                            <a:rPr kumimoji="1" lang="en-US" altLang="zh-CN" sz="1600" b="0" i="1" smtClean="0">
                              <a:latin typeface="Cambria Math" panose="02040503050406030204" pitchFamily="18" charset="0"/>
                            </a:rPr>
                            <m:t>,</m:t>
                          </m:r>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ea typeface="Cambria Math" panose="02040503050406030204" pitchFamily="18" charset="0"/>
                                </a:rPr>
                                <m:t>𝜎</m:t>
                              </m:r>
                            </m:e>
                            <m:sub>
                              <m:r>
                                <a:rPr kumimoji="1" lang="en-US" altLang="zh-CN" sz="1600" b="0" i="1" smtClean="0">
                                  <a:latin typeface="Cambria Math" panose="02040503050406030204" pitchFamily="18" charset="0"/>
                                  <a:ea typeface="Cambria Math" panose="02040503050406030204" pitchFamily="18" charset="0"/>
                                </a:rPr>
                                <m:t>𝑝𝑦</m:t>
                              </m:r>
                            </m:sub>
                          </m:sSub>
                          <m:r>
                            <a:rPr kumimoji="1" lang="en-US" altLang="zh-CN" sz="1600" b="0" i="1" smtClean="0">
                              <a:latin typeface="Cambria Math" panose="02040503050406030204" pitchFamily="18" charset="0"/>
                            </a:rPr>
                            <m:t>=</m:t>
                          </m:r>
                          <m:rad>
                            <m:radPr>
                              <m:degHide m:val="on"/>
                              <m:ctrlPr>
                                <a:rPr kumimoji="1" lang="en-US" altLang="zh-CN" sz="1600" b="0" i="1" smtClean="0">
                                  <a:latin typeface="Cambria Math" panose="02040503050406030204" pitchFamily="18" charset="0"/>
                                </a:rPr>
                              </m:ctrlPr>
                            </m:radPr>
                            <m:deg/>
                            <m:e>
                              <m:f>
                                <m:fPr>
                                  <m:type m:val="lin"/>
                                  <m:ctrlPr>
                                    <a:rPr kumimoji="1" lang="en-US" altLang="zh-CN" sz="1600" b="0" i="1" smtClean="0">
                                      <a:latin typeface="Cambria Math" panose="02040503050406030204" pitchFamily="18" charset="0"/>
                                    </a:rPr>
                                  </m:ctrlPr>
                                </m:fPr>
                                <m:num>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ea typeface="Cambria Math" panose="02040503050406030204" pitchFamily="18" charset="0"/>
                                        </a:rPr>
                                        <m:t>𝜀</m:t>
                                      </m:r>
                                    </m:e>
                                    <m:sub>
                                      <m:r>
                                        <a:rPr kumimoji="1" lang="en-US" altLang="zh-CN" sz="1600" b="0" i="1" smtClean="0">
                                          <a:latin typeface="Cambria Math" panose="02040503050406030204" pitchFamily="18" charset="0"/>
                                          <a:ea typeface="Cambria Math" panose="02040503050406030204" pitchFamily="18" charset="0"/>
                                        </a:rPr>
                                        <m:t>𝑦</m:t>
                                      </m:r>
                                    </m:sub>
                                  </m:sSub>
                                </m:num>
                                <m:den>
                                  <m:sSubSup>
                                    <m:sSubSupPr>
                                      <m:ctrlPr>
                                        <a:rPr kumimoji="1" lang="en-US" altLang="zh-CN" sz="1600" i="1" smtClean="0">
                                          <a:latin typeface="Cambria Math" panose="02040503050406030204" pitchFamily="18" charset="0"/>
                                        </a:rPr>
                                      </m:ctrlPr>
                                    </m:sSubSupPr>
                                    <m:e>
                                      <m:r>
                                        <a:rPr kumimoji="1" lang="en-US" altLang="zh-CN" sz="1600" i="1" smtClean="0">
                                          <a:latin typeface="Cambria Math" panose="02040503050406030204" pitchFamily="18" charset="0"/>
                                          <a:ea typeface="Cambria Math" panose="02040503050406030204" pitchFamily="18" charset="0"/>
                                        </a:rPr>
                                        <m:t>𝛽</m:t>
                                      </m:r>
                                    </m:e>
                                    <m:sub>
                                      <m:r>
                                        <a:rPr kumimoji="1" lang="en-US" altLang="zh-CN" sz="1600" b="0" i="1" smtClean="0">
                                          <a:latin typeface="Cambria Math" panose="02040503050406030204" pitchFamily="18" charset="0"/>
                                          <a:ea typeface="Cambria Math" panose="02040503050406030204" pitchFamily="18" charset="0"/>
                                        </a:rPr>
                                        <m:t>𝑦</m:t>
                                      </m:r>
                                    </m:sub>
                                    <m:sup>
                                      <m:r>
                                        <a:rPr kumimoji="1" lang="en-US" altLang="zh-CN" sz="1600" i="1" smtClean="0">
                                          <a:latin typeface="Cambria Math" panose="02040503050406030204" pitchFamily="18" charset="0"/>
                                          <a:ea typeface="Cambria Math" panose="02040503050406030204" pitchFamily="18" charset="0"/>
                                        </a:rPr>
                                        <m:t>∗</m:t>
                                      </m:r>
                                    </m:sup>
                                  </m:sSubSup>
                                </m:den>
                              </m:f>
                            </m:e>
                          </m:rad>
                          <m:r>
                            <a:rPr kumimoji="1" lang="en-US" altLang="zh-CN" sz="1600" b="0" i="1" smtClean="0">
                              <a:latin typeface="Cambria Math" panose="02040503050406030204" pitchFamily="18" charset="0"/>
                            </a:rPr>
                            <m:t>=36</m:t>
                          </m:r>
                          <m:r>
                            <a:rPr kumimoji="1" lang="en-US" altLang="zh-CN" sz="1600" b="0" i="1" smtClean="0">
                              <a:latin typeface="Cambria Math" panose="02040503050406030204" pitchFamily="18" charset="0"/>
                              <a:ea typeface="Cambria Math" panose="02040503050406030204" pitchFamily="18" charset="0"/>
                            </a:rPr>
                            <m:t>𝜇</m:t>
                          </m:r>
                          <m:r>
                            <a:rPr kumimoji="1" lang="en-US" altLang="zh-CN" sz="1600" b="0" i="1" smtClean="0">
                              <a:latin typeface="Cambria Math" panose="02040503050406030204" pitchFamily="18" charset="0"/>
                              <a:ea typeface="Cambria Math" panose="02040503050406030204" pitchFamily="18" charset="0"/>
                            </a:rPr>
                            <m:t>𝑟𝑎𝑑</m:t>
                          </m:r>
                        </m:oMath>
                      </m:oMathPara>
                    </a14:m>
                    <a:endParaRPr lang="zh-CN" altLang="en-US" sz="1600" dirty="0"/>
                  </a:p>
                </p:txBody>
              </p:sp>
            </mc:Choice>
            <mc:Fallback xmlns="">
              <p:sp>
                <p:nvSpPr>
                  <p:cNvPr id="10" name="文本框 9">
                    <a:extLst>
                      <a:ext uri="{FF2B5EF4-FFF2-40B4-BE49-F238E27FC236}">
                        <a16:creationId xmlns:a16="http://schemas.microsoft.com/office/drawing/2014/main" id="{9D63C51B-954D-A942-96B3-1E66E3A446B2}"/>
                      </a:ext>
                    </a:extLst>
                  </p:cNvPr>
                  <p:cNvSpPr txBox="1">
                    <a:spLocks noRot="1" noChangeAspect="1" noMove="1" noResize="1" noEditPoints="1" noAdjustHandles="1" noChangeArrowheads="1" noChangeShapeType="1" noTextEdit="1"/>
                  </p:cNvSpPr>
                  <p:nvPr/>
                </p:nvSpPr>
                <p:spPr>
                  <a:xfrm>
                    <a:off x="641129" y="1976472"/>
                    <a:ext cx="4281016" cy="595869"/>
                  </a:xfrm>
                  <a:prstGeom prst="rect">
                    <a:avLst/>
                  </a:prstGeom>
                  <a:blipFill>
                    <a:blip r:embed="rId20"/>
                    <a:stretch>
                      <a:fillRect t="-42857" b="-7551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1E7F7C48-4693-1E43-98A4-F8C9BBC64D9E}"/>
                      </a:ext>
                    </a:extLst>
                  </p:cNvPr>
                  <p:cNvSpPr txBox="1"/>
                  <p:nvPr/>
                </p:nvSpPr>
                <p:spPr>
                  <a:xfrm>
                    <a:off x="622571" y="2558203"/>
                    <a:ext cx="2518319"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ea typeface="Cambria Math" panose="02040503050406030204" pitchFamily="18" charset="0"/>
                                </a:rPr>
                                <m:t>𝜎</m:t>
                              </m:r>
                            </m:e>
                            <m:sub>
                              <m:r>
                                <a:rPr kumimoji="1" lang="en-US" altLang="zh-CN" sz="1600" b="0" i="1" smtClean="0">
                                  <a:latin typeface="Cambria Math" panose="02040503050406030204" pitchFamily="18" charset="0"/>
                                  <a:ea typeface="Cambria Math" panose="02040503050406030204" pitchFamily="18" charset="0"/>
                                </a:rPr>
                                <m:t>𝑧</m:t>
                              </m:r>
                            </m:sub>
                          </m:sSub>
                          <m:r>
                            <a:rPr kumimoji="1" lang="en-US" altLang="zh-CN" sz="1600" b="0" i="1" smtClean="0">
                              <a:latin typeface="Cambria Math" panose="02040503050406030204" pitchFamily="18" charset="0"/>
                            </a:rPr>
                            <m:t>=2.3</m:t>
                          </m:r>
                          <m:r>
                            <a:rPr kumimoji="1" lang="en-US" altLang="zh-CN" sz="1600" b="0" i="1" smtClean="0">
                              <a:latin typeface="Cambria Math" panose="02040503050406030204" pitchFamily="18" charset="0"/>
                            </a:rPr>
                            <m:t>𝑚𝑚</m:t>
                          </m:r>
                          <m:r>
                            <a:rPr kumimoji="1" lang="en-US" altLang="zh-CN" sz="1600" b="0" i="1" smtClean="0">
                              <a:latin typeface="Cambria Math" panose="02040503050406030204" pitchFamily="18" charset="0"/>
                            </a:rPr>
                            <m:t>,</m:t>
                          </m:r>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rPr>
                                <m:t>    </m:t>
                              </m:r>
                              <m:r>
                                <a:rPr kumimoji="1" lang="en-US" altLang="zh-CN" sz="1600" b="0" i="1" smtClean="0">
                                  <a:latin typeface="Cambria Math" panose="02040503050406030204" pitchFamily="18" charset="0"/>
                                  <a:ea typeface="Cambria Math" panose="02040503050406030204" pitchFamily="18" charset="0"/>
                                </a:rPr>
                                <m:t>𝜎</m:t>
                              </m:r>
                            </m:e>
                            <m:sub>
                              <m:r>
                                <a:rPr kumimoji="1" lang="en-US" altLang="zh-CN" sz="1600" b="0" i="1" smtClean="0">
                                  <a:latin typeface="Cambria Math" panose="02040503050406030204" pitchFamily="18" charset="0"/>
                                  <a:ea typeface="Cambria Math" panose="02040503050406030204" pitchFamily="18" charset="0"/>
                                </a:rPr>
                                <m:t>𝑒</m:t>
                              </m:r>
                            </m:sub>
                          </m:sSub>
                          <m:r>
                            <a:rPr kumimoji="1" lang="en-US" altLang="zh-CN" sz="1600" b="0" i="1" smtClean="0">
                              <a:latin typeface="Cambria Math" panose="02040503050406030204" pitchFamily="18" charset="0"/>
                            </a:rPr>
                            <m:t>=0.001</m:t>
                          </m:r>
                        </m:oMath>
                      </m:oMathPara>
                    </a14:m>
                    <a:endParaRPr lang="zh-CN" altLang="en-US" sz="1600" dirty="0"/>
                  </a:p>
                </p:txBody>
              </p:sp>
            </mc:Choice>
            <mc:Fallback xmlns="">
              <p:sp>
                <p:nvSpPr>
                  <p:cNvPr id="27" name="文本框 26">
                    <a:extLst>
                      <a:ext uri="{FF2B5EF4-FFF2-40B4-BE49-F238E27FC236}">
                        <a16:creationId xmlns:a16="http://schemas.microsoft.com/office/drawing/2014/main" id="{1E7F7C48-4693-1E43-98A4-F8C9BBC64D9E}"/>
                      </a:ext>
                    </a:extLst>
                  </p:cNvPr>
                  <p:cNvSpPr txBox="1">
                    <a:spLocks noRot="1" noChangeAspect="1" noMove="1" noResize="1" noEditPoints="1" noAdjustHandles="1" noChangeArrowheads="1" noChangeShapeType="1" noTextEdit="1"/>
                  </p:cNvSpPr>
                  <p:nvPr/>
                </p:nvSpPr>
                <p:spPr>
                  <a:xfrm>
                    <a:off x="622571" y="2558203"/>
                    <a:ext cx="2518319" cy="338554"/>
                  </a:xfrm>
                  <a:prstGeom prst="rect">
                    <a:avLst/>
                  </a:prstGeom>
                  <a:blipFill>
                    <a:blip r:embed="rId21"/>
                    <a:stretch>
                      <a:fillRect b="-10714"/>
                    </a:stretch>
                  </a:blipFill>
                </p:spPr>
                <p:txBody>
                  <a:bodyPr/>
                  <a:lstStyle/>
                  <a:p>
                    <a:r>
                      <a:rPr lang="zh-CN" altLang="en-US">
                        <a:noFill/>
                      </a:rPr>
                      <a:t> </a:t>
                    </a:r>
                  </a:p>
                </p:txBody>
              </p:sp>
            </mc:Fallback>
          </mc:AlternateContent>
        </p:grpSp>
        <p:sp>
          <p:nvSpPr>
            <p:cNvPr id="35" name="矩形 34">
              <a:extLst>
                <a:ext uri="{FF2B5EF4-FFF2-40B4-BE49-F238E27FC236}">
                  <a16:creationId xmlns:a16="http://schemas.microsoft.com/office/drawing/2014/main" id="{CF6EBF15-2EA7-2F4D-921D-43D59C2FE996}"/>
                </a:ext>
              </a:extLst>
            </p:cNvPr>
            <p:cNvSpPr/>
            <p:nvPr/>
          </p:nvSpPr>
          <p:spPr>
            <a:xfrm>
              <a:off x="583096" y="821635"/>
              <a:ext cx="4577581" cy="50871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7" name="右箭头 36">
            <a:extLst>
              <a:ext uri="{FF2B5EF4-FFF2-40B4-BE49-F238E27FC236}">
                <a16:creationId xmlns:a16="http://schemas.microsoft.com/office/drawing/2014/main" id="{C1ED265C-0DCB-E941-93B3-6911CEFCB9C5}"/>
              </a:ext>
            </a:extLst>
          </p:cNvPr>
          <p:cNvSpPr/>
          <p:nvPr/>
        </p:nvSpPr>
        <p:spPr>
          <a:xfrm>
            <a:off x="5460035" y="3076611"/>
            <a:ext cx="491520" cy="1746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970291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a:extLst>
              <a:ext uri="{FF2B5EF4-FFF2-40B4-BE49-F238E27FC236}">
                <a16:creationId xmlns:a16="http://schemas.microsoft.com/office/drawing/2014/main" id="{C4E7290C-AFE1-1545-8FD9-1F9B43CD1DD9}"/>
              </a:ext>
            </a:extLst>
          </p:cNvPr>
          <p:cNvSpPr txBox="1"/>
          <p:nvPr/>
        </p:nvSpPr>
        <p:spPr>
          <a:xfrm>
            <a:off x="249409" y="116620"/>
            <a:ext cx="9843281" cy="461665"/>
          </a:xfrm>
          <a:prstGeom prst="rect">
            <a:avLst/>
          </a:prstGeom>
          <a:noFill/>
        </p:spPr>
        <p:txBody>
          <a:bodyPr wrap="square" rtlCol="0">
            <a:spAutoFit/>
          </a:bodyPr>
          <a:lstStyle/>
          <a:p>
            <a:pPr marL="342900" indent="-342900">
              <a:buFont typeface="Wingdings" pitchFamily="2" charset="2"/>
              <a:buChar char="p"/>
            </a:pPr>
            <a:r>
              <a:rPr kumimoji="1" lang="en-US" altLang="zh-CN" sz="2400" b="1" dirty="0">
                <a:solidFill>
                  <a:schemeClr val="accent6">
                    <a:lumMod val="50000"/>
                  </a:schemeClr>
                </a:solidFill>
                <a:latin typeface="Times New Roman" panose="02020603050405020304" pitchFamily="18" charset="0"/>
                <a:cs typeface="Times New Roman" panose="02020603050405020304" pitchFamily="18" charset="0"/>
              </a:rPr>
              <a:t>Effect of deflect angle on distribution of lost particles in BDMV01IRD </a:t>
            </a:r>
            <a:endParaRPr kumimoji="1" lang="zh-CN" alt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927D385C-2F02-1D2E-21FF-A242609E4B0F}"/>
              </a:ext>
            </a:extLst>
          </p:cNvPr>
          <p:cNvPicPr>
            <a:picLocks noChangeAspect="1"/>
          </p:cNvPicPr>
          <p:nvPr/>
        </p:nvPicPr>
        <p:blipFill rotWithShape="1">
          <a:blip r:embed="rId2"/>
          <a:srcRect t="2298"/>
          <a:stretch/>
        </p:blipFill>
        <p:spPr>
          <a:xfrm>
            <a:off x="808571" y="1497330"/>
            <a:ext cx="5423536" cy="3863340"/>
          </a:xfrm>
          <a:prstGeom prst="rect">
            <a:avLst/>
          </a:prstGeom>
        </p:spPr>
      </p:pic>
      <p:sp>
        <p:nvSpPr>
          <p:cNvPr id="10" name="文本框 9">
            <a:extLst>
              <a:ext uri="{FF2B5EF4-FFF2-40B4-BE49-F238E27FC236}">
                <a16:creationId xmlns:a16="http://schemas.microsoft.com/office/drawing/2014/main" id="{EA12EBE2-EDB8-CC22-0FF4-65F63F0DA44E}"/>
              </a:ext>
            </a:extLst>
          </p:cNvPr>
          <p:cNvSpPr txBox="1"/>
          <p:nvPr/>
        </p:nvSpPr>
        <p:spPr>
          <a:xfrm>
            <a:off x="492942" y="680991"/>
            <a:ext cx="10102668" cy="584775"/>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zh-CN" sz="1600" dirty="0">
                <a:latin typeface="Times New Roman" panose="02020603050405020304" pitchFamily="18" charset="0"/>
                <a:cs typeface="Times New Roman" panose="02020603050405020304" pitchFamily="18" charset="0"/>
              </a:rPr>
              <a:t>The maximum deflection angle caused by the beam-beam effect is estimated to occur when the offset is 1-2sigma, so the maximum angle added in the simulation is the deflection angle corresponding to 2sigma.</a:t>
            </a:r>
            <a:endParaRPr lang="zh-CN" altLang="en-US" sz="1600"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CCFEB175-FD3E-36F6-6CEE-CAC2924D7610}"/>
              </a:ext>
            </a:extLst>
          </p:cNvPr>
          <p:cNvSpPr txBox="1"/>
          <p:nvPr/>
        </p:nvSpPr>
        <p:spPr>
          <a:xfrm>
            <a:off x="6317933" y="1924676"/>
            <a:ext cx="5169217" cy="1323439"/>
          </a:xfrm>
          <a:prstGeom prst="rect">
            <a:avLst/>
          </a:prstGeom>
          <a:noFill/>
        </p:spPr>
        <p:txBody>
          <a:bodyPr wrap="square">
            <a:spAutoFit/>
          </a:bodyPr>
          <a:lstStyle/>
          <a:p>
            <a:pPr marL="285750" indent="-285750" algn="just">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When there is an angle in the x direction, the number of particles lost on the whole drift tube is almost same, but the distribution on the left and right sides is asymmetric. </a:t>
            </a:r>
          </a:p>
          <a:p>
            <a:pPr marL="285750" indent="-285750" algn="just">
              <a:buFont typeface="Wingdings" panose="05000000000000000000" pitchFamily="2" charset="2"/>
              <a:buChar char="ü"/>
            </a:pPr>
            <a:r>
              <a:rPr lang="en-US" altLang="zh-CN" sz="1600" u="sng" dirty="0">
                <a:solidFill>
                  <a:schemeClr val="accent6">
                    <a:lumMod val="50000"/>
                  </a:schemeClr>
                </a:solidFill>
                <a:latin typeface="Times New Roman" panose="02020603050405020304" pitchFamily="18" charset="0"/>
                <a:cs typeface="Times New Roman" panose="02020603050405020304" pitchFamily="18" charset="0"/>
              </a:rPr>
              <a:t>If put two detectors on both sides and then summed, can eliminate the influence of the angle in the x direction.</a:t>
            </a:r>
            <a:endParaRPr lang="en-US" altLang="zh-CN" sz="1600" u="sng"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B34051C0-FE1B-5596-E44B-AD1DF7305601}"/>
              </a:ext>
            </a:extLst>
          </p:cNvPr>
          <p:cNvSpPr txBox="1"/>
          <p:nvPr/>
        </p:nvSpPr>
        <p:spPr>
          <a:xfrm>
            <a:off x="6317933" y="3711242"/>
            <a:ext cx="5169217" cy="1569660"/>
          </a:xfrm>
          <a:prstGeom prst="rect">
            <a:avLst/>
          </a:prstGeom>
          <a:noFill/>
        </p:spPr>
        <p:txBody>
          <a:bodyPr wrap="square">
            <a:spAutoFit/>
          </a:bodyPr>
          <a:lstStyle/>
          <a:p>
            <a:pPr marL="285750" indent="-285750" algn="just">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When there is a large angle in the y direction, the number of particles lost on the whole drift tube is little different, but the distribution on the left and right sides is almost symmetrical. </a:t>
            </a:r>
          </a:p>
          <a:p>
            <a:pPr marL="285750" indent="-285750" algn="just">
              <a:buFont typeface="Wingdings" panose="05000000000000000000" pitchFamily="2" charset="2"/>
              <a:buChar char="ü"/>
            </a:pPr>
            <a:r>
              <a:rPr lang="en-US" altLang="zh-CN" sz="1600" u="sng" dirty="0">
                <a:solidFill>
                  <a:schemeClr val="accent6">
                    <a:lumMod val="50000"/>
                  </a:schemeClr>
                </a:solidFill>
                <a:latin typeface="Times New Roman" panose="02020603050405020304" pitchFamily="18" charset="0"/>
                <a:cs typeface="Times New Roman" panose="02020603050405020304" pitchFamily="18" charset="0"/>
              </a:rPr>
              <a:t>Even though put two detectors cannot eliminate the influence of the angle in the y direction.</a:t>
            </a:r>
            <a:endParaRPr lang="zh-CN" altLang="en-US" sz="1600" u="sng" dirty="0">
              <a:solidFill>
                <a:schemeClr val="accent6">
                  <a:lumMod val="50000"/>
                </a:schemeClr>
              </a:solidFill>
            </a:endParaRPr>
          </a:p>
        </p:txBody>
      </p:sp>
      <p:sp>
        <p:nvSpPr>
          <p:cNvPr id="25" name="文本框 24">
            <a:extLst>
              <a:ext uri="{FF2B5EF4-FFF2-40B4-BE49-F238E27FC236}">
                <a16:creationId xmlns:a16="http://schemas.microsoft.com/office/drawing/2014/main" id="{457E2510-B80C-832A-85B3-79D74316F07A}"/>
              </a:ext>
            </a:extLst>
          </p:cNvPr>
          <p:cNvSpPr txBox="1"/>
          <p:nvPr/>
        </p:nvSpPr>
        <p:spPr>
          <a:xfrm>
            <a:off x="618672" y="5611349"/>
            <a:ext cx="10575709" cy="830997"/>
          </a:xfrm>
          <a:prstGeom prst="rect">
            <a:avLst/>
          </a:prstGeom>
          <a:noFill/>
        </p:spPr>
        <p:txBody>
          <a:bodyPr wrap="square">
            <a:spAutoFit/>
          </a:bodyPr>
          <a:lstStyle/>
          <a:p>
            <a:pPr marL="285750" indent="-285750" algn="just">
              <a:buFont typeface="Wingdings" panose="05000000000000000000" pitchFamily="2" charset="2"/>
              <a:buChar char="Ø"/>
            </a:pPr>
            <a:r>
              <a:rPr lang="en-US" altLang="zh-CN" sz="1600" dirty="0">
                <a:solidFill>
                  <a:schemeClr val="accent2">
                    <a:lumMod val="75000"/>
                  </a:schemeClr>
                </a:solidFill>
                <a:latin typeface="Times New Roman" panose="02020603050405020304" pitchFamily="18" charset="0"/>
                <a:cs typeface="Times New Roman" panose="02020603050405020304" pitchFamily="18" charset="0"/>
              </a:rPr>
              <a:t>It should be noted that we cannot make a 30m long detector, but a very small detector, approximately 10cm long and 3cm high. Therefore, </a:t>
            </a:r>
            <a:r>
              <a:rPr lang="en-US" altLang="zh-CN" sz="1600" u="sng" dirty="0">
                <a:solidFill>
                  <a:schemeClr val="accent2">
                    <a:lumMod val="75000"/>
                  </a:schemeClr>
                </a:solidFill>
                <a:latin typeface="Times New Roman" panose="02020603050405020304" pitchFamily="18" charset="0"/>
                <a:cs typeface="Times New Roman" panose="02020603050405020304" pitchFamily="18" charset="0"/>
              </a:rPr>
              <a:t>we need to find the best local area to place the detector in the first 10m of BDMV01IRD, which should have sufficient counting rate and be almost unaffected by the deflect angle.</a:t>
            </a:r>
            <a:endParaRPr lang="zh-CN" altLang="en-US" sz="1600" u="sng"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173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8EDD9C3-9D71-2043-A1A3-847975D2116F}"/>
              </a:ext>
            </a:extLst>
          </p:cNvPr>
          <p:cNvSpPr txBox="1"/>
          <p:nvPr/>
        </p:nvSpPr>
        <p:spPr>
          <a:xfrm>
            <a:off x="693192" y="1891381"/>
            <a:ext cx="9479508" cy="492443"/>
          </a:xfrm>
          <a:prstGeom prst="rect">
            <a:avLst/>
          </a:prstGeom>
          <a:noFill/>
        </p:spPr>
        <p:txBody>
          <a:bodyPr wrap="square" rtlCol="0">
            <a:spAutoFit/>
          </a:bodyPr>
          <a:lstStyle/>
          <a:p>
            <a:pPr marL="342900" indent="-342900">
              <a:buFont typeface="Wingdings" pitchFamily="2" charset="2"/>
              <a:buChar char="p"/>
            </a:pPr>
            <a:r>
              <a:rPr kumimoji="1" lang="en-US" altLang="zh-CN" sz="2600" b="1" dirty="0">
                <a:solidFill>
                  <a:schemeClr val="accent1">
                    <a:lumMod val="50000"/>
                  </a:schemeClr>
                </a:solidFill>
                <a:latin typeface="Times New Roman" panose="02020603050405020304" pitchFamily="18" charset="0"/>
                <a:cs typeface="Times New Roman" panose="02020603050405020304" pitchFamily="18" charset="0"/>
              </a:rPr>
              <a:t>Evaluation of IP Beam Orbit Feedback System for CEPC</a:t>
            </a:r>
            <a:endParaRPr kumimoji="1" lang="zh-CN" altLang="en-US" sz="26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a16="http://schemas.microsoft.com/office/drawing/2014/main" id="{4F577A14-04EB-AB4A-8BAE-9D2A21529E91}"/>
              </a:ext>
            </a:extLst>
          </p:cNvPr>
          <p:cNvSpPr txBox="1"/>
          <p:nvPr/>
        </p:nvSpPr>
        <p:spPr>
          <a:xfrm>
            <a:off x="693192" y="2590145"/>
            <a:ext cx="10436936" cy="492443"/>
          </a:xfrm>
          <a:prstGeom prst="rect">
            <a:avLst/>
          </a:prstGeom>
          <a:noFill/>
        </p:spPr>
        <p:txBody>
          <a:bodyPr wrap="square" rtlCol="0">
            <a:spAutoFit/>
          </a:bodyPr>
          <a:lstStyle/>
          <a:p>
            <a:pPr marL="342900" indent="-342900">
              <a:buFont typeface="Wingdings" pitchFamily="2" charset="2"/>
              <a:buChar char="p"/>
            </a:pPr>
            <a:r>
              <a:rPr kumimoji="1" lang="en-US" altLang="zh-CN" sz="2600" b="1" dirty="0">
                <a:solidFill>
                  <a:schemeClr val="bg1">
                    <a:lumMod val="50000"/>
                  </a:schemeClr>
                </a:solidFill>
                <a:latin typeface="Times New Roman" panose="02020603050405020304" pitchFamily="18" charset="0"/>
                <a:cs typeface="Times New Roman" panose="02020603050405020304" pitchFamily="18" charset="0"/>
              </a:rPr>
              <a:t>Preliminary Conceptual Design of Fast Luminosity Monitor for CEPC</a:t>
            </a:r>
            <a:endParaRPr kumimoji="1" lang="zh-CN" altLang="en-US" sz="2600" b="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A31A762B-6A8E-7447-AE40-B27542772EC0}"/>
              </a:ext>
            </a:extLst>
          </p:cNvPr>
          <p:cNvSpPr txBox="1"/>
          <p:nvPr/>
        </p:nvSpPr>
        <p:spPr>
          <a:xfrm>
            <a:off x="4309781" y="466768"/>
            <a:ext cx="3765177" cy="707886"/>
          </a:xfrm>
          <a:prstGeom prst="rect">
            <a:avLst/>
          </a:prstGeom>
          <a:noFill/>
        </p:spPr>
        <p:txBody>
          <a:bodyPr wrap="square" rtlCol="0">
            <a:spAutoFit/>
          </a:bodyPr>
          <a:lstStyle/>
          <a:p>
            <a:r>
              <a:rPr kumimoji="1" lang="en-US" altLang="zh-CN" sz="4000" b="1" dirty="0">
                <a:solidFill>
                  <a:schemeClr val="accent1">
                    <a:lumMod val="50000"/>
                  </a:schemeClr>
                </a:solidFill>
                <a:latin typeface="Times New Roman" panose="02020603050405020304" pitchFamily="18" charset="0"/>
                <a:cs typeface="Times New Roman" panose="02020603050405020304" pitchFamily="18" charset="0"/>
              </a:rPr>
              <a:t>CONTENTS</a:t>
            </a:r>
            <a:endParaRPr kumimoji="1" lang="zh-CN" altLang="en-US" sz="40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92590646"/>
      </p:ext>
    </p:extLst>
  </p:cSld>
  <p:clrMapOvr>
    <a:masterClrMapping/>
  </p:clrMapOvr>
  <p:transition>
    <p:blinds/>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6E0B3397-7C7B-72AB-4197-5DADBD000396}"/>
              </a:ext>
            </a:extLst>
          </p:cNvPr>
          <p:cNvSpPr txBox="1"/>
          <p:nvPr/>
        </p:nvSpPr>
        <p:spPr>
          <a:xfrm>
            <a:off x="2947301" y="111758"/>
            <a:ext cx="6159454" cy="461665"/>
          </a:xfrm>
          <a:prstGeom prst="rect">
            <a:avLst/>
          </a:prstGeom>
          <a:noFill/>
        </p:spPr>
        <p:txBody>
          <a:bodyPr wrap="square" rtlCol="0">
            <a:spAutoFit/>
          </a:bodyPr>
          <a:lstStyle/>
          <a:p>
            <a:r>
              <a:rPr lang="en-US" altLang="zh-CN" sz="2400" b="1" dirty="0">
                <a:solidFill>
                  <a:schemeClr val="accent1">
                    <a:lumMod val="50000"/>
                  </a:schemeClr>
                </a:solidFill>
                <a:latin typeface="Times New Roman" panose="02020603050405020304" pitchFamily="18" charset="0"/>
                <a:cs typeface="Times New Roman" panose="02020603050405020304" pitchFamily="18" charset="0"/>
              </a:rPr>
              <a:t>Select a best position to place the detector</a:t>
            </a:r>
            <a:endParaRPr lang="zh-CN" alt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grpSp>
        <p:nvGrpSpPr>
          <p:cNvPr id="9" name="组合 8">
            <a:extLst>
              <a:ext uri="{FF2B5EF4-FFF2-40B4-BE49-F238E27FC236}">
                <a16:creationId xmlns:a16="http://schemas.microsoft.com/office/drawing/2014/main" id="{829474EF-AACF-B534-501C-813833C890C2}"/>
              </a:ext>
            </a:extLst>
          </p:cNvPr>
          <p:cNvGrpSpPr/>
          <p:nvPr/>
        </p:nvGrpSpPr>
        <p:grpSpPr>
          <a:xfrm>
            <a:off x="644065" y="763995"/>
            <a:ext cx="6499685" cy="1934290"/>
            <a:chOff x="381175" y="795015"/>
            <a:chExt cx="6499685" cy="1934290"/>
          </a:xfrm>
        </p:grpSpPr>
        <p:sp>
          <p:nvSpPr>
            <p:cNvPr id="44" name="矩形 43">
              <a:extLst>
                <a:ext uri="{FF2B5EF4-FFF2-40B4-BE49-F238E27FC236}">
                  <a16:creationId xmlns:a16="http://schemas.microsoft.com/office/drawing/2014/main" id="{F7557567-DBD6-D428-404D-BEBF0861AD29}"/>
                </a:ext>
              </a:extLst>
            </p:cNvPr>
            <p:cNvSpPr/>
            <p:nvPr/>
          </p:nvSpPr>
          <p:spPr>
            <a:xfrm>
              <a:off x="381175" y="795015"/>
              <a:ext cx="6499685" cy="19318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图表, 图示&#10;&#10;描述已自动生成">
              <a:extLst>
                <a:ext uri="{FF2B5EF4-FFF2-40B4-BE49-F238E27FC236}">
                  <a16:creationId xmlns:a16="http://schemas.microsoft.com/office/drawing/2014/main" id="{8737CB8E-CB6F-9212-64A4-1A63C96A0264}"/>
                </a:ext>
              </a:extLst>
            </p:cNvPr>
            <p:cNvPicPr>
              <a:picLocks noChangeAspect="1"/>
            </p:cNvPicPr>
            <p:nvPr/>
          </p:nvPicPr>
          <p:blipFill>
            <a:blip r:embed="rId2"/>
            <a:stretch>
              <a:fillRect/>
            </a:stretch>
          </p:blipFill>
          <p:spPr>
            <a:xfrm>
              <a:off x="538984" y="879921"/>
              <a:ext cx="2592392" cy="1849384"/>
            </a:xfrm>
            <a:prstGeom prst="rect">
              <a:avLst/>
            </a:prstGeom>
          </p:spPr>
        </p:pic>
        <p:pic>
          <p:nvPicPr>
            <p:cNvPr id="2" name="图片 1">
              <a:extLst>
                <a:ext uri="{FF2B5EF4-FFF2-40B4-BE49-F238E27FC236}">
                  <a16:creationId xmlns:a16="http://schemas.microsoft.com/office/drawing/2014/main" id="{3DC93D6A-593B-00DE-6E0E-5728784D044C}"/>
                </a:ext>
              </a:extLst>
            </p:cNvPr>
            <p:cNvPicPr>
              <a:picLocks noChangeAspect="1"/>
            </p:cNvPicPr>
            <p:nvPr/>
          </p:nvPicPr>
          <p:blipFill>
            <a:blip r:embed="rId3"/>
            <a:stretch>
              <a:fillRect/>
            </a:stretch>
          </p:blipFill>
          <p:spPr>
            <a:xfrm>
              <a:off x="3289185" y="945896"/>
              <a:ext cx="3547084" cy="1614086"/>
            </a:xfrm>
            <a:prstGeom prst="rect">
              <a:avLst/>
            </a:prstGeom>
          </p:spPr>
        </p:pic>
      </p:grpSp>
      <p:pic>
        <p:nvPicPr>
          <p:cNvPr id="13" name="图片 12">
            <a:extLst>
              <a:ext uri="{FF2B5EF4-FFF2-40B4-BE49-F238E27FC236}">
                <a16:creationId xmlns:a16="http://schemas.microsoft.com/office/drawing/2014/main" id="{60E8B182-15FB-B0CA-B70D-6409795B97C0}"/>
              </a:ext>
            </a:extLst>
          </p:cNvPr>
          <p:cNvPicPr>
            <a:picLocks noChangeAspect="1"/>
          </p:cNvPicPr>
          <p:nvPr/>
        </p:nvPicPr>
        <p:blipFill>
          <a:blip r:embed="rId4"/>
          <a:stretch>
            <a:fillRect/>
          </a:stretch>
        </p:blipFill>
        <p:spPr>
          <a:xfrm>
            <a:off x="644065" y="2818725"/>
            <a:ext cx="6625415" cy="3585849"/>
          </a:xfrm>
          <a:prstGeom prst="rect">
            <a:avLst/>
          </a:prstGeom>
        </p:spPr>
      </p:pic>
      <p:pic>
        <p:nvPicPr>
          <p:cNvPr id="16" name="图片 15">
            <a:extLst>
              <a:ext uri="{FF2B5EF4-FFF2-40B4-BE49-F238E27FC236}">
                <a16:creationId xmlns:a16="http://schemas.microsoft.com/office/drawing/2014/main" id="{280B51E8-2382-24EB-E72F-37AAC891E7DE}"/>
              </a:ext>
            </a:extLst>
          </p:cNvPr>
          <p:cNvPicPr>
            <a:picLocks noChangeAspect="1"/>
          </p:cNvPicPr>
          <p:nvPr/>
        </p:nvPicPr>
        <p:blipFill>
          <a:blip r:embed="rId5"/>
          <a:stretch>
            <a:fillRect/>
          </a:stretch>
        </p:blipFill>
        <p:spPr>
          <a:xfrm>
            <a:off x="2840923" y="4430222"/>
            <a:ext cx="2828357" cy="2030453"/>
          </a:xfrm>
          <a:prstGeom prst="rect">
            <a:avLst/>
          </a:prstGeom>
        </p:spPr>
      </p:pic>
      <p:grpSp>
        <p:nvGrpSpPr>
          <p:cNvPr id="38" name="组合 37">
            <a:extLst>
              <a:ext uri="{FF2B5EF4-FFF2-40B4-BE49-F238E27FC236}">
                <a16:creationId xmlns:a16="http://schemas.microsoft.com/office/drawing/2014/main" id="{B5437CA0-5B36-9600-654F-E2A9BACB1C81}"/>
              </a:ext>
            </a:extLst>
          </p:cNvPr>
          <p:cNvGrpSpPr/>
          <p:nvPr/>
        </p:nvGrpSpPr>
        <p:grpSpPr>
          <a:xfrm>
            <a:off x="7381616" y="806189"/>
            <a:ext cx="3981980" cy="1764967"/>
            <a:chOff x="7570594" y="4038180"/>
            <a:chExt cx="3981980" cy="1764967"/>
          </a:xfrm>
        </p:grpSpPr>
        <p:grpSp>
          <p:nvGrpSpPr>
            <p:cNvPr id="34" name="组合 33">
              <a:extLst>
                <a:ext uri="{FF2B5EF4-FFF2-40B4-BE49-F238E27FC236}">
                  <a16:creationId xmlns:a16="http://schemas.microsoft.com/office/drawing/2014/main" id="{09051D88-A951-0A2D-4D8B-A5762995B46B}"/>
                </a:ext>
              </a:extLst>
            </p:cNvPr>
            <p:cNvGrpSpPr/>
            <p:nvPr/>
          </p:nvGrpSpPr>
          <p:grpSpPr>
            <a:xfrm>
              <a:off x="7570594" y="4201064"/>
              <a:ext cx="3981980" cy="1513039"/>
              <a:chOff x="7570594" y="3681155"/>
              <a:chExt cx="3981980" cy="1513039"/>
            </a:xfrm>
          </p:grpSpPr>
          <p:grpSp>
            <p:nvGrpSpPr>
              <p:cNvPr id="30" name="组合 29">
                <a:extLst>
                  <a:ext uri="{FF2B5EF4-FFF2-40B4-BE49-F238E27FC236}">
                    <a16:creationId xmlns:a16="http://schemas.microsoft.com/office/drawing/2014/main" id="{53BF0502-10A1-F6AF-9184-8A7F6B415015}"/>
                  </a:ext>
                </a:extLst>
              </p:cNvPr>
              <p:cNvGrpSpPr/>
              <p:nvPr/>
            </p:nvGrpSpPr>
            <p:grpSpPr>
              <a:xfrm>
                <a:off x="7570594" y="4179984"/>
                <a:ext cx="3981980" cy="1014210"/>
                <a:chOff x="7570594" y="4179984"/>
                <a:chExt cx="3981980" cy="1014210"/>
              </a:xfrm>
            </p:grpSpPr>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638E74D6-07E2-8FA9-E192-CCBA6711F690}"/>
                        </a:ext>
                      </a:extLst>
                    </p:cNvPr>
                    <p:cNvSpPr txBox="1"/>
                    <p:nvPr/>
                  </p:nvSpPr>
                  <p:spPr>
                    <a:xfrm>
                      <a:off x="7570594" y="4179984"/>
                      <a:ext cx="1725139"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200" b="0" i="1" smtClean="0">
                                <a:latin typeface="Cambria Math" panose="02040503050406030204" pitchFamily="18" charset="0"/>
                              </a:rPr>
                              <m:t> </m:t>
                            </m:r>
                            <m:r>
                              <a:rPr kumimoji="1" lang="en-US" altLang="zh-CN" sz="1200" b="0" i="1" smtClean="0">
                                <a:latin typeface="Cambria Math" panose="02040503050406030204" pitchFamily="18" charset="0"/>
                              </a:rPr>
                              <m:t>𝑁</m:t>
                            </m:r>
                            <m:r>
                              <a:rPr kumimoji="1" lang="en-US" altLang="zh-CN" sz="1200" b="0" i="1" smtClean="0">
                                <a:latin typeface="Cambria Math" panose="02040503050406030204" pitchFamily="18" charset="0"/>
                              </a:rPr>
                              <m:t>=</m:t>
                            </m:r>
                            <m:r>
                              <a:rPr kumimoji="1" lang="en-US" altLang="zh-CN" sz="1200" b="0" i="1" smtClean="0">
                                <a:latin typeface="Cambria Math" panose="02040503050406030204" pitchFamily="18" charset="0"/>
                              </a:rPr>
                              <m:t>𝐿</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𝜎</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𝑇</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𝑓</m:t>
                            </m:r>
                          </m:oMath>
                        </m:oMathPara>
                      </a14:m>
                      <a:endParaRPr kumimoji="1" lang="zh-CN" altLang="en-US" sz="1200" dirty="0"/>
                    </a:p>
                  </p:txBody>
                </p:sp>
              </mc:Choice>
              <mc:Fallback xmlns="">
                <p:sp>
                  <p:nvSpPr>
                    <p:cNvPr id="17" name="文本框 16">
                      <a:extLst>
                        <a:ext uri="{FF2B5EF4-FFF2-40B4-BE49-F238E27FC236}">
                          <a16:creationId xmlns:a16="http://schemas.microsoft.com/office/drawing/2014/main" id="{638E74D6-07E2-8FA9-E192-CCBA6711F690}"/>
                        </a:ext>
                      </a:extLst>
                    </p:cNvPr>
                    <p:cNvSpPr txBox="1">
                      <a:spLocks noRot="1" noChangeAspect="1" noMove="1" noResize="1" noEditPoints="1" noAdjustHandles="1" noChangeArrowheads="1" noChangeShapeType="1" noTextEdit="1"/>
                    </p:cNvSpPr>
                    <p:nvPr/>
                  </p:nvSpPr>
                  <p:spPr>
                    <a:xfrm>
                      <a:off x="7570594" y="4179984"/>
                      <a:ext cx="1725139" cy="184666"/>
                    </a:xfrm>
                    <a:prstGeom prst="rect">
                      <a:avLst/>
                    </a:prstGeom>
                    <a:blipFill>
                      <a:blip r:embed="rId6"/>
                      <a:stretch>
                        <a:fillRect t="-3333" b="-3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E74FE8FF-6FA7-2681-C659-D0044B72D7AC}"/>
                        </a:ext>
                      </a:extLst>
                    </p:cNvPr>
                    <p:cNvSpPr txBox="1"/>
                    <p:nvPr/>
                  </p:nvSpPr>
                  <p:spPr>
                    <a:xfrm>
                      <a:off x="7909815" y="4361081"/>
                      <a:ext cx="3642759" cy="83311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kumimoji="1" lang="en-US" altLang="zh-CN" sz="1200" b="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rPr>
                              <m:t>5</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34</m:t>
                                </m:r>
                              </m:sup>
                            </m:sSup>
                            <m:r>
                              <a:rPr lang="en-US" altLang="zh-CN" sz="120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0.5×</m:t>
                            </m:r>
                            <m:r>
                              <a:rPr lang="en-US" altLang="zh-CN" sz="1200" i="1">
                                <a:latin typeface="Cambria Math" panose="02040503050406030204" pitchFamily="18" charset="0"/>
                              </a:rPr>
                              <m:t>1.27</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−25</m:t>
                                </m:r>
                              </m:sup>
                            </m:sSup>
                            <m:r>
                              <a:rPr lang="en-US" altLang="zh-CN" sz="120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8.9</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−4</m:t>
                                </m:r>
                              </m:sup>
                            </m:sSup>
                            <m:r>
                              <a:rPr lang="en-US" altLang="zh-CN" sz="120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1</m:t>
                            </m:r>
                            <m:r>
                              <a:rPr lang="en-US" altLang="zh-CN" sz="1200" b="0" i="1" smtClean="0">
                                <a:latin typeface="Cambria Math" panose="02040503050406030204" pitchFamily="18" charset="0"/>
                                <a:ea typeface="Cambria Math" panose="02040503050406030204" pitchFamily="18" charset="0"/>
                              </a:rPr>
                              <m:t>𝑠</m:t>
                            </m:r>
                          </m:oMath>
                        </m:oMathPara>
                      </a14:m>
                      <a:endParaRPr lang="en-US" altLang="zh-CN" sz="1200" b="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m:t>
                            </m:r>
                            <m:r>
                              <a:rPr lang="en-US" altLang="zh-CN" sz="1200" b="0" i="1" smtClean="0">
                                <a:solidFill>
                                  <a:schemeClr val="accent1">
                                    <a:lumMod val="75000"/>
                                  </a:schemeClr>
                                </a:solidFill>
                                <a:latin typeface="Cambria Math" panose="02040503050406030204" pitchFamily="18" charset="0"/>
                              </a:rPr>
                              <m:t>2.83</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m:t>
                            </m:r>
                            <m:sSup>
                              <m:sSupPr>
                                <m:ctrlP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ctrlPr>
                              </m:sSupPr>
                              <m:e>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10</m:t>
                                </m:r>
                              </m:e>
                              <m: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6</m:t>
                                </m:r>
                              </m:sup>
                            </m:s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 </m:t>
                            </m:r>
                            <m:r>
                              <m:rPr>
                                <m:sty m:val="p"/>
                              </m:rPr>
                              <a:rPr lang="en-US" altLang="zh-CN" sz="1200" i="1">
                                <a:solidFill>
                                  <a:schemeClr val="accent1">
                                    <a:lumMod val="75000"/>
                                  </a:schemeClr>
                                </a:solidFill>
                                <a:latin typeface="Cambria Math" panose="02040503050406030204" pitchFamily="18" charset="0"/>
                                <a:ea typeface="Cambria Math" panose="02040503050406030204" pitchFamily="18" charset="0"/>
                              </a:rPr>
                              <m:t>per</m:t>
                            </m:r>
                            <m:r>
                              <a:rPr lang="en-US" altLang="zh-CN" sz="1200" b="0" i="0" smtClean="0">
                                <a:solidFill>
                                  <a:schemeClr val="accent1">
                                    <a:lumMod val="75000"/>
                                  </a:schemeClr>
                                </a:solidFill>
                                <a:latin typeface="Cambria Math" panose="02040503050406030204" pitchFamily="18" charset="0"/>
                                <a:ea typeface="Cambria Math" panose="02040503050406030204" pitchFamily="18" charset="0"/>
                              </a:rPr>
                              <m:t> </m:t>
                            </m:r>
                            <m:r>
                              <m:rPr>
                                <m:sty m:val="p"/>
                              </m:rPr>
                              <a:rPr lang="en-US" altLang="zh-CN" sz="1200" b="0" i="0" smtClean="0">
                                <a:solidFill>
                                  <a:schemeClr val="accent1">
                                    <a:lumMod val="75000"/>
                                  </a:schemeClr>
                                </a:solidFill>
                                <a:latin typeface="Cambria Math" panose="02040503050406030204" pitchFamily="18" charset="0"/>
                                <a:ea typeface="Cambria Math" panose="02040503050406030204" pitchFamily="18" charset="0"/>
                              </a:rPr>
                              <m:t>s</m:t>
                            </m:r>
                            <m:r>
                              <a:rPr lang="en-US" altLang="zh-CN" sz="1200" b="0" i="1" smtClean="0">
                                <a:latin typeface="Cambria Math" panose="02040503050406030204" pitchFamily="18" charset="0"/>
                                <a:ea typeface="Cambria Math" panose="02040503050406030204" pitchFamily="18" charset="0"/>
                              </a:rPr>
                              <m:t>→</m:t>
                            </m:r>
                            <m:r>
                              <a:rPr lang="zh-CN" altLang="en-US" sz="1200" b="0" i="1" smtClean="0">
                                <a:solidFill>
                                  <a:schemeClr val="accent1">
                                    <a:lumMod val="75000"/>
                                  </a:schemeClr>
                                </a:solidFill>
                                <a:latin typeface="Cambria Math" panose="02040503050406030204" pitchFamily="18" charset="0"/>
                                <a:ea typeface="Cambria Math" panose="02040503050406030204" pitchFamily="18" charset="0"/>
                              </a:rPr>
                              <m:t>𝜈</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=6×</m:t>
                            </m:r>
                            <m:sSup>
                              <m:sSupPr>
                                <m:ctrlP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ctrlPr>
                              </m:sSupPr>
                              <m:e>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10</m:t>
                                </m:r>
                              </m:e>
                              <m: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−4</m:t>
                                </m:r>
                              </m:sup>
                            </m:s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𝐻𝑧</m:t>
                            </m:r>
                          </m:oMath>
                        </m:oMathPara>
                      </a14:m>
                      <a:endParaRPr lang="en-US" altLang="zh-CN" sz="1200" b="0" dirty="0">
                        <a:solidFill>
                          <a:schemeClr val="tx1"/>
                        </a:solidFill>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=2.83</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4</m:t>
                                </m:r>
                              </m:sup>
                            </m:sSup>
                            <m:r>
                              <a:rPr lang="en-US" altLang="zh-CN" sz="1200" b="0" i="1" smtClean="0">
                                <a:latin typeface="Cambria Math" panose="02040503050406030204" pitchFamily="18" charset="0"/>
                                <a:ea typeface="Cambria Math" panose="02040503050406030204" pitchFamily="18" charset="0"/>
                              </a:rPr>
                              <m:t> </m:t>
                            </m:r>
                            <m:r>
                              <m:rPr>
                                <m:sty m:val="p"/>
                              </m:rPr>
                              <a:rPr lang="en-US" altLang="zh-CN" sz="1200" i="1">
                                <a:latin typeface="Cambria Math" panose="02040503050406030204" pitchFamily="18" charset="0"/>
                                <a:ea typeface="Cambria Math" panose="02040503050406030204" pitchFamily="18" charset="0"/>
                              </a:rPr>
                              <m:t>per</m:t>
                            </m:r>
                            <m:r>
                              <a:rPr lang="en-US" altLang="zh-CN" sz="1200" b="0" i="0" smtClean="0">
                                <a:latin typeface="Cambria Math" panose="02040503050406030204" pitchFamily="18" charset="0"/>
                                <a:ea typeface="Cambria Math" panose="02040503050406030204" pitchFamily="18" charset="0"/>
                              </a:rPr>
                              <m:t> 10</m:t>
                            </m:r>
                            <m:r>
                              <m:rPr>
                                <m:sty m:val="p"/>
                              </m:rPr>
                              <a:rPr lang="en-US" altLang="zh-CN" sz="1200" i="1">
                                <a:latin typeface="Cambria Math" panose="02040503050406030204" pitchFamily="18" charset="0"/>
                                <a:ea typeface="Cambria Math" panose="02040503050406030204" pitchFamily="18" charset="0"/>
                              </a:rPr>
                              <m:t>m</m:t>
                            </m:r>
                            <m:r>
                              <m:rPr>
                                <m:sty m:val="p"/>
                              </m:rPr>
                              <a:rPr lang="en-US" altLang="zh-CN" sz="1200" b="0" i="0" smtClean="0">
                                <a:latin typeface="Cambria Math" panose="02040503050406030204" pitchFamily="18" charset="0"/>
                                <a:ea typeface="Cambria Math" panose="02040503050406030204" pitchFamily="18" charset="0"/>
                              </a:rPr>
                              <m:t>s</m:t>
                            </m:r>
                            <m:r>
                              <a:rPr lang="en-US" altLang="zh-CN" sz="1200" b="0" i="1" smtClean="0">
                                <a:latin typeface="Cambria Math" panose="02040503050406030204" pitchFamily="18" charset="0"/>
                                <a:ea typeface="Cambria Math" panose="02040503050406030204" pitchFamily="18" charset="0"/>
                              </a:rPr>
                              <m:t>→</m:t>
                            </m:r>
                            <m:r>
                              <a:rPr lang="zh-CN" altLang="en-US" sz="1200" b="0" i="1" smtClean="0">
                                <a:latin typeface="Cambria Math" panose="02040503050406030204" pitchFamily="18" charset="0"/>
                                <a:ea typeface="Cambria Math" panose="02040503050406030204" pitchFamily="18" charset="0"/>
                              </a:rPr>
                              <m:t>𝜈</m:t>
                            </m:r>
                            <m:r>
                              <a:rPr lang="en-US" altLang="zh-CN" sz="1200" b="0" i="1" smtClean="0">
                                <a:latin typeface="Cambria Math" panose="02040503050406030204" pitchFamily="18" charset="0"/>
                                <a:ea typeface="Cambria Math" panose="02040503050406030204" pitchFamily="18" charset="0"/>
                              </a:rPr>
                              <m:t>=6×</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−3</m:t>
                                </m:r>
                              </m:sup>
                            </m:sSup>
                            <m:r>
                              <a:rPr lang="en-US" altLang="zh-CN" sz="1200" b="0" i="1" smtClean="0">
                                <a:latin typeface="Cambria Math" panose="02040503050406030204" pitchFamily="18" charset="0"/>
                                <a:ea typeface="Cambria Math" panose="02040503050406030204" pitchFamily="18" charset="0"/>
                              </a:rPr>
                              <m:t>@100</m:t>
                            </m:r>
                            <m:r>
                              <a:rPr lang="en-US" altLang="zh-CN" sz="1200" b="0" i="1" smtClean="0">
                                <a:latin typeface="Cambria Math" panose="02040503050406030204" pitchFamily="18" charset="0"/>
                                <a:ea typeface="Cambria Math" panose="02040503050406030204" pitchFamily="18" charset="0"/>
                              </a:rPr>
                              <m:t>𝐻𝑧</m:t>
                            </m:r>
                          </m:oMath>
                        </m:oMathPara>
                      </a14:m>
                      <a:endParaRPr lang="en-US" altLang="zh-CN" sz="1200" dirty="0"/>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=2.83</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3</m:t>
                                </m:r>
                              </m:sup>
                            </m:sSup>
                            <m:r>
                              <a:rPr lang="en-US" altLang="zh-CN" sz="1200" b="0" i="1" smtClean="0">
                                <a:latin typeface="Cambria Math" panose="02040503050406030204" pitchFamily="18" charset="0"/>
                                <a:ea typeface="Cambria Math" panose="02040503050406030204" pitchFamily="18" charset="0"/>
                              </a:rPr>
                              <m:t> </m:t>
                            </m:r>
                            <m:r>
                              <a:rPr lang="en-US" altLang="zh-CN" sz="1200" b="0" i="1" smtClean="0">
                                <a:latin typeface="Cambria Math" panose="02040503050406030204" pitchFamily="18" charset="0"/>
                                <a:ea typeface="Cambria Math" panose="02040503050406030204" pitchFamily="18" charset="0"/>
                              </a:rPr>
                              <m:t>𝑝𝑒𝑟</m:t>
                            </m:r>
                            <m:r>
                              <a:rPr lang="en-US" altLang="zh-CN" sz="1200" b="0" i="1" smtClean="0">
                                <a:latin typeface="Cambria Math" panose="02040503050406030204" pitchFamily="18" charset="0"/>
                                <a:ea typeface="Cambria Math" panose="02040503050406030204" pitchFamily="18" charset="0"/>
                              </a:rPr>
                              <m:t> </m:t>
                            </m:r>
                            <m:r>
                              <a:rPr lang="en-US" altLang="zh-CN" sz="1200" b="0" i="1" smtClean="0">
                                <a:latin typeface="Cambria Math" panose="02040503050406030204" pitchFamily="18" charset="0"/>
                                <a:ea typeface="Cambria Math" panose="02040503050406030204" pitchFamily="18" charset="0"/>
                              </a:rPr>
                              <m:t>𝑚𝑠</m:t>
                            </m:r>
                            <m:r>
                              <a:rPr lang="en-US" altLang="zh-CN" sz="1200" b="0" i="1" smtClean="0">
                                <a:latin typeface="Cambria Math" panose="02040503050406030204" pitchFamily="18" charset="0"/>
                                <a:ea typeface="Cambria Math" panose="02040503050406030204" pitchFamily="18" charset="0"/>
                              </a:rPr>
                              <m:t>→</m:t>
                            </m:r>
                            <m:r>
                              <a:rPr lang="zh-CN" altLang="en-US" sz="1200" i="1">
                                <a:latin typeface="Cambria Math" panose="02040503050406030204" pitchFamily="18" charset="0"/>
                                <a:ea typeface="Cambria Math" panose="02040503050406030204" pitchFamily="18" charset="0"/>
                              </a:rPr>
                              <m:t>𝜈</m:t>
                            </m:r>
                            <m:r>
                              <a:rPr lang="en-US" altLang="zh-CN" sz="1200" b="0" i="1" smtClean="0">
                                <a:latin typeface="Cambria Math" panose="02040503050406030204" pitchFamily="18" charset="0"/>
                                <a:ea typeface="Cambria Math" panose="02040503050406030204" pitchFamily="18" charset="0"/>
                              </a:rPr>
                              <m:t>=1.9</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−2</m:t>
                                </m:r>
                              </m:sup>
                            </m:sSup>
                            <m:r>
                              <a:rPr lang="en-US" altLang="zh-CN" sz="1200" b="0" i="1" smtClean="0">
                                <a:latin typeface="Cambria Math" panose="02040503050406030204" pitchFamily="18" charset="0"/>
                                <a:ea typeface="Cambria Math" panose="02040503050406030204" pitchFamily="18" charset="0"/>
                              </a:rPr>
                              <m:t>@1</m:t>
                            </m:r>
                            <m:r>
                              <a:rPr lang="en-US" altLang="zh-CN" sz="1200" b="0" i="1" smtClean="0">
                                <a:latin typeface="Cambria Math" panose="02040503050406030204" pitchFamily="18" charset="0"/>
                                <a:ea typeface="Cambria Math" panose="02040503050406030204" pitchFamily="18" charset="0"/>
                              </a:rPr>
                              <m:t>𝑘𝐻𝑧</m:t>
                            </m:r>
                          </m:oMath>
                        </m:oMathPara>
                      </a14:m>
                      <a:endParaRPr lang="en-US" altLang="zh-CN" sz="1200" dirty="0"/>
                    </a:p>
                  </p:txBody>
                </p:sp>
              </mc:Choice>
              <mc:Fallback xmlns="">
                <p:sp>
                  <p:nvSpPr>
                    <p:cNvPr id="18" name="文本框 17">
                      <a:extLst>
                        <a:ext uri="{FF2B5EF4-FFF2-40B4-BE49-F238E27FC236}">
                          <a16:creationId xmlns:a16="http://schemas.microsoft.com/office/drawing/2014/main" id="{E74FE8FF-6FA7-2681-C659-D0044B72D7AC}"/>
                        </a:ext>
                      </a:extLst>
                    </p:cNvPr>
                    <p:cNvSpPr txBox="1">
                      <a:spLocks noRot="1" noChangeAspect="1" noMove="1" noResize="1" noEditPoints="1" noAdjustHandles="1" noChangeArrowheads="1" noChangeShapeType="1" noTextEdit="1"/>
                    </p:cNvSpPr>
                    <p:nvPr/>
                  </p:nvSpPr>
                  <p:spPr>
                    <a:xfrm>
                      <a:off x="7909815" y="4361081"/>
                      <a:ext cx="3642759" cy="833113"/>
                    </a:xfrm>
                    <a:prstGeom prst="rect">
                      <a:avLst/>
                    </a:prstGeom>
                    <a:blipFill>
                      <a:blip r:embed="rId7"/>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7D4C7DF3-00F7-427F-6BF1-5DC7BC729606}"/>
                      </a:ext>
                    </a:extLst>
                  </p:cNvPr>
                  <p:cNvSpPr txBox="1"/>
                  <p:nvPr/>
                </p:nvSpPr>
                <p:spPr>
                  <a:xfrm>
                    <a:off x="7801556" y="3681155"/>
                    <a:ext cx="2330125" cy="3781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𝑓</m:t>
                          </m:r>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𝑁</m:t>
                                  </m:r>
                                </m:e>
                                <m:sub>
                                  <m:r>
                                    <a:rPr lang="en-US" altLang="zh-CN" sz="1200" b="0" i="1" smtClean="0">
                                      <a:latin typeface="Cambria Math" panose="02040503050406030204" pitchFamily="18" charset="0"/>
                                    </a:rPr>
                                    <m:t>𝑙𝑜𝑠𝑠</m:t>
                                  </m:r>
                                </m:sub>
                              </m:sSub>
                            </m:num>
                            <m:den>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𝑁</m:t>
                                  </m:r>
                                </m:e>
                                <m:sub>
                                  <m:r>
                                    <a:rPr lang="en-US" altLang="zh-CN" sz="1200" b="0" i="1" smtClean="0">
                                      <a:latin typeface="Cambria Math" panose="02040503050406030204" pitchFamily="18" charset="0"/>
                                    </a:rPr>
                                    <m:t>𝑡𝑜𝑡𝑎𝑙</m:t>
                                  </m:r>
                                </m:sub>
                              </m:sSub>
                            </m:den>
                          </m:f>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r>
                                <a:rPr lang="en-US" altLang="zh-CN" sz="1200" b="0" i="1" smtClean="0">
                                  <a:latin typeface="Cambria Math" panose="02040503050406030204" pitchFamily="18" charset="0"/>
                                </a:rPr>
                                <m:t>177</m:t>
                              </m:r>
                            </m:num>
                            <m:den>
                              <m:r>
                                <a:rPr lang="en-US" altLang="zh-CN" sz="1200" b="0" i="1" smtClean="0">
                                  <a:latin typeface="Cambria Math" panose="02040503050406030204" pitchFamily="18" charset="0"/>
                                </a:rPr>
                                <m:t>2</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5</m:t>
                                  </m:r>
                                </m:sup>
                              </m:sSup>
                            </m:den>
                          </m:f>
                          <m:r>
                            <a:rPr lang="en-US" altLang="zh-CN" sz="1200" b="0" i="1" smtClean="0">
                              <a:latin typeface="Cambria Math" panose="02040503050406030204" pitchFamily="18" charset="0"/>
                            </a:rPr>
                            <m:t>=8.9</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−4</m:t>
                              </m:r>
                            </m:sup>
                          </m:sSup>
                        </m:oMath>
                      </m:oMathPara>
                    </a14:m>
                    <a:endParaRPr lang="zh-CN" altLang="en-US" sz="1200" dirty="0"/>
                  </a:p>
                </p:txBody>
              </p:sp>
            </mc:Choice>
            <mc:Fallback xmlns="">
              <p:sp>
                <p:nvSpPr>
                  <p:cNvPr id="24" name="文本框 23">
                    <a:extLst>
                      <a:ext uri="{FF2B5EF4-FFF2-40B4-BE49-F238E27FC236}">
                        <a16:creationId xmlns:a16="http://schemas.microsoft.com/office/drawing/2014/main" id="{7D4C7DF3-00F7-427F-6BF1-5DC7BC729606}"/>
                      </a:ext>
                    </a:extLst>
                  </p:cNvPr>
                  <p:cNvSpPr txBox="1">
                    <a:spLocks noRot="1" noChangeAspect="1" noMove="1" noResize="1" noEditPoints="1" noAdjustHandles="1" noChangeArrowheads="1" noChangeShapeType="1" noTextEdit="1"/>
                  </p:cNvSpPr>
                  <p:nvPr/>
                </p:nvSpPr>
                <p:spPr>
                  <a:xfrm>
                    <a:off x="7801556" y="3681155"/>
                    <a:ext cx="2330125" cy="378117"/>
                  </a:xfrm>
                  <a:prstGeom prst="rect">
                    <a:avLst/>
                  </a:prstGeom>
                  <a:blipFill>
                    <a:blip r:embed="rId8"/>
                    <a:stretch>
                      <a:fillRect l="-1832" t="-3226" b="-8065"/>
                    </a:stretch>
                  </a:blipFill>
                </p:spPr>
                <p:txBody>
                  <a:bodyPr/>
                  <a:lstStyle/>
                  <a:p>
                    <a:r>
                      <a:rPr lang="zh-CN" altLang="en-US">
                        <a:noFill/>
                      </a:rPr>
                      <a:t> </a:t>
                    </a:r>
                  </a:p>
                </p:txBody>
              </p:sp>
            </mc:Fallback>
          </mc:AlternateContent>
        </p:grpSp>
        <p:sp>
          <p:nvSpPr>
            <p:cNvPr id="37" name="矩形 36">
              <a:extLst>
                <a:ext uri="{FF2B5EF4-FFF2-40B4-BE49-F238E27FC236}">
                  <a16:creationId xmlns:a16="http://schemas.microsoft.com/office/drawing/2014/main" id="{A31B583A-CC3A-B8CF-2E8C-5CC1524C831B}"/>
                </a:ext>
              </a:extLst>
            </p:cNvPr>
            <p:cNvSpPr/>
            <p:nvPr/>
          </p:nvSpPr>
          <p:spPr>
            <a:xfrm>
              <a:off x="7684942" y="4038180"/>
              <a:ext cx="3746380" cy="1764967"/>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箭头连接符 38">
            <a:extLst>
              <a:ext uri="{FF2B5EF4-FFF2-40B4-BE49-F238E27FC236}">
                <a16:creationId xmlns:a16="http://schemas.microsoft.com/office/drawing/2014/main" id="{90ECE2A8-F7BA-4517-7D14-E0C9BD0747FC}"/>
              </a:ext>
            </a:extLst>
          </p:cNvPr>
          <p:cNvCxnSpPr>
            <a:cxnSpLocks/>
          </p:cNvCxnSpPr>
          <p:nvPr/>
        </p:nvCxnSpPr>
        <p:spPr>
          <a:xfrm flipV="1">
            <a:off x="6841002" y="2611458"/>
            <a:ext cx="654962" cy="15848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2EC3D948-F1F6-6EE5-9154-E39E114F4176}"/>
              </a:ext>
            </a:extLst>
          </p:cNvPr>
          <p:cNvCxnSpPr>
            <a:cxnSpLocks/>
          </p:cNvCxnSpPr>
          <p:nvPr/>
        </p:nvCxnSpPr>
        <p:spPr>
          <a:xfrm flipH="1">
            <a:off x="5669280" y="4172456"/>
            <a:ext cx="1167210" cy="5155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D0073BA7-84B7-D302-47B5-C079FF43FF83}"/>
                  </a:ext>
                </a:extLst>
              </p:cNvPr>
              <p:cNvSpPr txBox="1"/>
              <p:nvPr/>
            </p:nvSpPr>
            <p:spPr>
              <a:xfrm>
                <a:off x="7353632" y="2955879"/>
                <a:ext cx="3935357" cy="2893100"/>
              </a:xfrm>
              <a:prstGeom prst="rect">
                <a:avLst/>
              </a:prstGeom>
              <a:noFill/>
            </p:spPr>
            <p:txBody>
              <a:bodyPr wrap="square">
                <a:spAutoFit/>
              </a:bodyPr>
              <a:lstStyle/>
              <a:p>
                <a:pPr marL="285750" indent="-285750" algn="just">
                  <a:buFont typeface="Arial" panose="020B0604020202020204" pitchFamily="34" charset="0"/>
                  <a:buChar char="•"/>
                </a:pPr>
                <a:r>
                  <a:rPr lang="en-US" altLang="zh-CN" sz="1400" dirty="0">
                    <a:latin typeface="Times New Roman" panose="02020603050405020304" pitchFamily="18" charset="0"/>
                    <a:cs typeface="Times New Roman" panose="02020603050405020304" pitchFamily="18" charset="0"/>
                  </a:rPr>
                  <a:t>Assuming the detector is 20cm long and 5cm high, and symmetrical about Y=0. Maybe the 10m downstream of the IP (first 3.8m of the BDMV01IRD) is the best place for detector,  the loss rate here is </a:t>
                </a:r>
                <a14:m>
                  <m:oMath xmlns:m="http://schemas.openxmlformats.org/officeDocument/2006/math">
                    <m:r>
                      <a:rPr lang="en-US" altLang="zh-CN" sz="1400" b="0" i="1" smtClean="0">
                        <a:latin typeface="Cambria Math" panose="02040503050406030204" pitchFamily="18" charset="0"/>
                      </a:rPr>
                      <m:t>9</m:t>
                    </m:r>
                    <m:r>
                      <a:rPr lang="en-US" altLang="zh-CN" sz="1400" b="0" i="1" smtClean="0">
                        <a:latin typeface="Cambria Math" panose="02040503050406030204" pitchFamily="18" charset="0"/>
                        <a:ea typeface="Cambria Math" panose="02040503050406030204" pitchFamily="18" charset="0"/>
                      </a:rPr>
                      <m:t>×</m:t>
                    </m:r>
                    <m:sSup>
                      <m:sSupPr>
                        <m:ctrlPr>
                          <a:rPr lang="en-US" altLang="zh-CN" sz="1400" b="0" i="1" smtClean="0">
                            <a:latin typeface="Cambria Math" panose="02040503050406030204" pitchFamily="18" charset="0"/>
                            <a:ea typeface="Cambria Math" panose="02040503050406030204" pitchFamily="18" charset="0"/>
                          </a:rPr>
                        </m:ctrlPr>
                      </m:sSupPr>
                      <m:e>
                        <m:r>
                          <a:rPr lang="en-US" altLang="zh-CN" sz="1400" b="0" i="1" smtClean="0">
                            <a:latin typeface="Cambria Math" panose="02040503050406030204" pitchFamily="18" charset="0"/>
                            <a:ea typeface="Cambria Math" panose="02040503050406030204" pitchFamily="18" charset="0"/>
                          </a:rPr>
                          <m:t>10</m:t>
                        </m:r>
                      </m:e>
                      <m:sup>
                        <m:r>
                          <a:rPr lang="en-US" altLang="zh-CN" sz="1400" b="0" i="1" smtClean="0">
                            <a:latin typeface="Cambria Math" panose="02040503050406030204" pitchFamily="18" charset="0"/>
                            <a:ea typeface="Cambria Math" panose="02040503050406030204" pitchFamily="18" charset="0"/>
                          </a:rPr>
                          <m:t>−4</m:t>
                        </m:r>
                      </m:sup>
                    </m:sSup>
                  </m:oMath>
                </a14:m>
                <a:r>
                  <a:rPr lang="en-US" altLang="zh-CN" sz="1400" dirty="0">
                    <a:latin typeface="Times New Roman" panose="02020603050405020304" pitchFamily="18" charset="0"/>
                    <a:cs typeface="Times New Roman" panose="02020603050405020304" pitchFamily="18" charset="0"/>
                  </a:rPr>
                  <a:t>, the precise could reach 2% at 1kHz. </a:t>
                </a:r>
              </a:p>
              <a:p>
                <a:pPr marL="285750" indent="-285750" algn="just">
                  <a:buFont typeface="Arial" panose="020B0604020202020204" pitchFamily="34" charset="0"/>
                  <a:buChar char="•"/>
                </a:pPr>
                <a:r>
                  <a:rPr lang="en-US" altLang="zh-CN" sz="1400" dirty="0">
                    <a:latin typeface="Times New Roman" panose="02020603050405020304" pitchFamily="18" charset="0"/>
                    <a:cs typeface="Times New Roman" panose="02020603050405020304" pitchFamily="18" charset="0"/>
                  </a:rPr>
                  <a:t>And this area is the least affected by beam-beam deflection angle, the sum of lost particles on both sides has a very little change. </a:t>
                </a:r>
                <a:r>
                  <a:rPr lang="en-US" altLang="zh-CN" sz="1400" dirty="0">
                    <a:solidFill>
                      <a:schemeClr val="accent6">
                        <a:lumMod val="50000"/>
                      </a:schemeClr>
                    </a:solidFill>
                    <a:latin typeface="Times New Roman" panose="02020603050405020304" pitchFamily="18" charset="0"/>
                    <a:cs typeface="Times New Roman" panose="02020603050405020304" pitchFamily="18" charset="0"/>
                  </a:rPr>
                  <a:t>Therefore, we can put two detectors at both the left and right sides, and then sum them to eliminate the influence of deflect angle on the measurement results.</a:t>
                </a:r>
                <a:endParaRPr lang="zh-CN" altLang="en-US" sz="1400" dirty="0">
                  <a:solidFill>
                    <a:schemeClr val="accent6">
                      <a:lumMod val="50000"/>
                    </a:schemeClr>
                  </a:solidFill>
                  <a:latin typeface="Times New Roman" panose="02020603050405020304" pitchFamily="18" charset="0"/>
                  <a:cs typeface="Times New Roman" panose="02020603050405020304" pitchFamily="18" charset="0"/>
                </a:endParaRPr>
              </a:p>
            </p:txBody>
          </p:sp>
        </mc:Choice>
        <mc:Fallback xmlns="">
          <p:sp>
            <p:nvSpPr>
              <p:cNvPr id="61" name="文本框 60">
                <a:extLst>
                  <a:ext uri="{FF2B5EF4-FFF2-40B4-BE49-F238E27FC236}">
                    <a16:creationId xmlns:a16="http://schemas.microsoft.com/office/drawing/2014/main" id="{D0073BA7-84B7-D302-47B5-C079FF43FF83}"/>
                  </a:ext>
                </a:extLst>
              </p:cNvPr>
              <p:cNvSpPr txBox="1">
                <a:spLocks noRot="1" noChangeAspect="1" noMove="1" noResize="1" noEditPoints="1" noAdjustHandles="1" noChangeArrowheads="1" noChangeShapeType="1" noTextEdit="1"/>
              </p:cNvSpPr>
              <p:nvPr/>
            </p:nvSpPr>
            <p:spPr>
              <a:xfrm>
                <a:off x="7353632" y="2955879"/>
                <a:ext cx="3935357" cy="2893100"/>
              </a:xfrm>
              <a:prstGeom prst="rect">
                <a:avLst/>
              </a:prstGeom>
              <a:blipFill>
                <a:blip r:embed="rId9"/>
                <a:stretch>
                  <a:fillRect l="-155" t="-422" r="-310" b="-126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79072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2BDC951-01CE-4863-BEA9-B2A79C95CFE6}"/>
              </a:ext>
            </a:extLst>
          </p:cNvPr>
          <p:cNvSpPr>
            <a:spLocks noGrp="1"/>
          </p:cNvSpPr>
          <p:nvPr>
            <p:ph type="sldNum" sz="quarter" idx="12"/>
          </p:nvPr>
        </p:nvSpPr>
        <p:spPr>
          <a:xfrm>
            <a:off x="11754133" y="6413827"/>
            <a:ext cx="419100" cy="365125"/>
          </a:xfrm>
        </p:spPr>
        <p:txBody>
          <a:bodyPr/>
          <a:lstStyle/>
          <a:p>
            <a:fld id="{3E77E41A-3222-472D-9E0D-CAE005F31005}" type="slidenum">
              <a:rPr lang="zh-CN" altLang="en-US" smtClean="0"/>
              <a:t>31</a:t>
            </a:fld>
            <a:endParaRPr lang="zh-CN" altLang="en-US" dirty="0"/>
          </a:p>
        </p:txBody>
      </p:sp>
      <p:sp>
        <p:nvSpPr>
          <p:cNvPr id="64" name="文本框 63">
            <a:extLst>
              <a:ext uri="{FF2B5EF4-FFF2-40B4-BE49-F238E27FC236}">
                <a16:creationId xmlns:a16="http://schemas.microsoft.com/office/drawing/2014/main" id="{B8DC3D95-AF76-38BE-B909-DFF7D1CC9BEE}"/>
              </a:ext>
            </a:extLst>
          </p:cNvPr>
          <p:cNvSpPr txBox="1"/>
          <p:nvPr/>
        </p:nvSpPr>
        <p:spPr>
          <a:xfrm>
            <a:off x="300151" y="254785"/>
            <a:ext cx="10957618" cy="892552"/>
          </a:xfrm>
          <a:prstGeom prst="rect">
            <a:avLst/>
          </a:prstGeom>
          <a:noFill/>
        </p:spPr>
        <p:txBody>
          <a:bodyPr wrap="square">
            <a:spAutoFit/>
          </a:bodyPr>
          <a:lstStyle/>
          <a:p>
            <a:pPr marL="285750" indent="-285750" algn="just">
              <a:buFont typeface="Wingdings" panose="05000000000000000000" pitchFamily="2" charset="2"/>
              <a:buChar char="Ø"/>
            </a:pPr>
            <a:r>
              <a:rPr lang="en-US" altLang="zh-CN" b="1" dirty="0">
                <a:latin typeface="Times New Roman" panose="02020603050405020304" pitchFamily="18" charset="0"/>
                <a:cs typeface="Times New Roman" panose="02020603050405020304" pitchFamily="18" charset="0"/>
              </a:rPr>
              <a:t>Firstly, evaluate the performance of </a:t>
            </a:r>
            <a:r>
              <a:rPr lang="zh-CN" altLang="en-US" b="1" dirty="0">
                <a:latin typeface="Times New Roman" panose="02020603050405020304" pitchFamily="18" charset="0"/>
                <a:cs typeface="Times New Roman" panose="02020603050405020304" pitchFamily="18" charset="0"/>
              </a:rPr>
              <a:t>IP beam-beam deflection feedback </a:t>
            </a:r>
            <a:r>
              <a:rPr lang="en-US" altLang="zh-CN" b="1" dirty="0">
                <a:latin typeface="Times New Roman" panose="02020603050405020304" pitchFamily="18" charset="0"/>
                <a:cs typeface="Times New Roman" panose="02020603050405020304" pitchFamily="18" charset="0"/>
              </a:rPr>
              <a:t>to see if the BPMs are good enough for fast luminosity feedback.</a:t>
            </a:r>
            <a:r>
              <a:rPr kumimoji="1" lang="en-US" altLang="zh-CN" sz="1800" dirty="0">
                <a:latin typeface="Times New Roman" panose="02020603050405020304" pitchFamily="18" charset="0"/>
                <a:cs typeface="Times New Roman" panose="02020603050405020304" pitchFamily="18" charset="0"/>
              </a:rPr>
              <a:t> </a:t>
            </a:r>
            <a:r>
              <a:rPr kumimoji="1" lang="en-US" altLang="zh-CN" sz="1600" dirty="0">
                <a:latin typeface="Times New Roman" panose="02020603050405020304" pitchFamily="18" charset="0"/>
                <a:cs typeface="Times New Roman" panose="02020603050405020304" pitchFamily="18" charset="0"/>
              </a:rPr>
              <a:t>Consider </a:t>
            </a:r>
            <a:r>
              <a:rPr kumimoji="1" lang="en" altLang="zh-CN" sz="1600" dirty="0">
                <a:latin typeface="Times New Roman" panose="02020603050405020304" pitchFamily="18" charset="0"/>
                <a:cs typeface="Times New Roman" panose="02020603050405020304" pitchFamily="18" charset="0"/>
              </a:rPr>
              <a:t>the case where the offset at IP is 0.1 sigma caused by ground motion, with about 1% luminosity loss </a:t>
            </a:r>
            <a:endParaRPr lang="zh-CN" altLang="en-US" sz="16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3" name="表格 2">
                <a:extLst>
                  <a:ext uri="{FF2B5EF4-FFF2-40B4-BE49-F238E27FC236}">
                    <a16:creationId xmlns:a16="http://schemas.microsoft.com/office/drawing/2014/main" id="{065740F9-D760-A5CF-8EC2-223D029E8FA0}"/>
                  </a:ext>
                </a:extLst>
              </p:cNvPr>
              <p:cNvGraphicFramePr>
                <a:graphicFrameLocks noGrp="1"/>
              </p:cNvGraphicFramePr>
              <p:nvPr/>
            </p:nvGraphicFramePr>
            <p:xfrm>
              <a:off x="1047750" y="1340358"/>
              <a:ext cx="9444990" cy="2088642"/>
            </p:xfrm>
            <a:graphic>
              <a:graphicData uri="http://schemas.openxmlformats.org/drawingml/2006/table">
                <a:tbl>
                  <a:tblPr firstRow="1" bandRow="1">
                    <a:tableStyleId>{073A0DAA-6AF3-43AB-8588-CEC1D06C72B9}</a:tableStyleId>
                  </a:tblPr>
                  <a:tblGrid>
                    <a:gridCol w="843475">
                      <a:extLst>
                        <a:ext uri="{9D8B030D-6E8A-4147-A177-3AD203B41FA5}">
                          <a16:colId xmlns:a16="http://schemas.microsoft.com/office/drawing/2014/main" val="53442268"/>
                        </a:ext>
                      </a:extLst>
                    </a:gridCol>
                    <a:gridCol w="689206">
                      <a:extLst>
                        <a:ext uri="{9D8B030D-6E8A-4147-A177-3AD203B41FA5}">
                          <a16:colId xmlns:a16="http://schemas.microsoft.com/office/drawing/2014/main" val="3004915107"/>
                        </a:ext>
                      </a:extLst>
                    </a:gridCol>
                    <a:gridCol w="899621">
                      <a:extLst>
                        <a:ext uri="{9D8B030D-6E8A-4147-A177-3AD203B41FA5}">
                          <a16:colId xmlns:a16="http://schemas.microsoft.com/office/drawing/2014/main" val="1112993551"/>
                        </a:ext>
                      </a:extLst>
                    </a:gridCol>
                    <a:gridCol w="877408">
                      <a:extLst>
                        <a:ext uri="{9D8B030D-6E8A-4147-A177-3AD203B41FA5}">
                          <a16:colId xmlns:a16="http://schemas.microsoft.com/office/drawing/2014/main" val="1895805245"/>
                        </a:ext>
                      </a:extLst>
                    </a:gridCol>
                    <a:gridCol w="1090941">
                      <a:extLst>
                        <a:ext uri="{9D8B030D-6E8A-4147-A177-3AD203B41FA5}">
                          <a16:colId xmlns:a16="http://schemas.microsoft.com/office/drawing/2014/main" val="2540614531"/>
                        </a:ext>
                      </a:extLst>
                    </a:gridCol>
                    <a:gridCol w="959331">
                      <a:extLst>
                        <a:ext uri="{9D8B030D-6E8A-4147-A177-3AD203B41FA5}">
                          <a16:colId xmlns:a16="http://schemas.microsoft.com/office/drawing/2014/main" val="2325110420"/>
                        </a:ext>
                      </a:extLst>
                    </a:gridCol>
                    <a:gridCol w="1283094">
                      <a:extLst>
                        <a:ext uri="{9D8B030D-6E8A-4147-A177-3AD203B41FA5}">
                          <a16:colId xmlns:a16="http://schemas.microsoft.com/office/drawing/2014/main" val="2995477984"/>
                        </a:ext>
                      </a:extLst>
                    </a:gridCol>
                    <a:gridCol w="697604">
                      <a:extLst>
                        <a:ext uri="{9D8B030D-6E8A-4147-A177-3AD203B41FA5}">
                          <a16:colId xmlns:a16="http://schemas.microsoft.com/office/drawing/2014/main" val="1554725927"/>
                        </a:ext>
                      </a:extLst>
                    </a:gridCol>
                    <a:gridCol w="1158521">
                      <a:extLst>
                        <a:ext uri="{9D8B030D-6E8A-4147-A177-3AD203B41FA5}">
                          <a16:colId xmlns:a16="http://schemas.microsoft.com/office/drawing/2014/main" val="2115583298"/>
                        </a:ext>
                      </a:extLst>
                    </a:gridCol>
                    <a:gridCol w="945789">
                      <a:extLst>
                        <a:ext uri="{9D8B030D-6E8A-4147-A177-3AD203B41FA5}">
                          <a16:colId xmlns:a16="http://schemas.microsoft.com/office/drawing/2014/main" val="3718979575"/>
                        </a:ext>
                      </a:extLst>
                    </a:gridCol>
                  </a:tblGrid>
                  <a:tr h="441869">
                    <a:tc>
                      <a:txBody>
                        <a:bodyPr/>
                        <a:lstStyle/>
                        <a:p>
                          <a:pPr algn="ctr"/>
                          <a:r>
                            <a:rPr lang="en-US" altLang="zh-CN" sz="1400" dirty="0"/>
                            <a:t>CEPC</a:t>
                          </a:r>
                          <a:endParaRPr lang="zh-CN" altLang="en-US" sz="14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1" smtClean="0">
                                        <a:latin typeface="Cambria Math" panose="02040503050406030204" pitchFamily="18" charset="0"/>
                                      </a:rPr>
                                      <m:t>𝑵</m:t>
                                    </m:r>
                                  </m:e>
                                  <m:sub>
                                    <m:r>
                                      <a:rPr lang="en-US" altLang="zh-CN" sz="1100" b="1" smtClean="0">
                                        <a:latin typeface="Cambria Math" panose="02040503050406030204" pitchFamily="18" charset="0"/>
                                      </a:rPr>
                                      <m:t>𝒃𝒖𝒏𝒄𝒉</m:t>
                                    </m:r>
                                  </m:sub>
                                </m:sSub>
                              </m:oMath>
                            </m:oMathPara>
                          </a14:m>
                          <a:endParaRPr lang="en-US" altLang="zh-CN" sz="1100" dirty="0"/>
                        </a:p>
                        <a:p>
                          <a:pPr algn="ctr"/>
                          <a14:m>
                            <m:oMathPara xmlns:m="http://schemas.openxmlformats.org/officeDocument/2006/math">
                              <m:oMathParaPr>
                                <m:jc m:val="centerGroup"/>
                              </m:oMathParaPr>
                              <m:oMath xmlns:m="http://schemas.openxmlformats.org/officeDocument/2006/math">
                                <m:sSup>
                                  <m:sSupPr>
                                    <m:ctrlPr>
                                      <a:rPr lang="en-US" altLang="zh-CN" sz="1100" b="1" i="1" smtClean="0">
                                        <a:latin typeface="Cambria Math" panose="02040503050406030204" pitchFamily="18" charset="0"/>
                                      </a:rPr>
                                    </m:ctrlPr>
                                  </m:sSupPr>
                                  <m:e>
                                    <m:r>
                                      <a:rPr lang="en-US" altLang="zh-CN" sz="1100" b="1" smtClean="0">
                                        <a:latin typeface="Cambria Math" panose="02040503050406030204" pitchFamily="18" charset="0"/>
                                      </a:rPr>
                                      <m:t>[</m:t>
                                    </m:r>
                                    <m:r>
                                      <a:rPr lang="en-US" altLang="zh-CN" sz="1100" b="1" smtClean="0">
                                        <a:latin typeface="Cambria Math" panose="02040503050406030204" pitchFamily="18" charset="0"/>
                                      </a:rPr>
                                      <m:t>𝟏𝟎</m:t>
                                    </m:r>
                                  </m:e>
                                  <m:sup>
                                    <m:r>
                                      <a:rPr lang="en-US" altLang="zh-CN" sz="1100" b="1" smtClean="0">
                                        <a:latin typeface="Cambria Math" panose="02040503050406030204" pitchFamily="18" charset="0"/>
                                      </a:rPr>
                                      <m:t>𝟏𝟏</m:t>
                                    </m:r>
                                  </m:sup>
                                </m:sSup>
                                <m:r>
                                  <a:rPr lang="en-US" altLang="zh-CN" sz="1100" b="1" smtClean="0">
                                    <a:latin typeface="Cambria Math" panose="02040503050406030204" pitchFamily="18" charset="0"/>
                                  </a:rPr>
                                  <m:t>]</m:t>
                                </m:r>
                              </m:oMath>
                            </m:oMathPara>
                          </a14:m>
                          <a:endParaRPr lang="zh-CN" altLang="en-US" sz="1100" dirty="0"/>
                        </a:p>
                      </a:txBody>
                      <a:tcPr anchor="ctr"/>
                    </a:tc>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100" i="1" smtClean="0">
                                        <a:latin typeface="Cambria Math" panose="02040503050406030204" pitchFamily="18" charset="0"/>
                                      </a:rPr>
                                    </m:ctrlPr>
                                  </m:sSubSupPr>
                                  <m:e>
                                    <m:r>
                                      <a:rPr lang="en-US" altLang="zh-CN" sz="1100" smtClean="0">
                                        <a:latin typeface="Cambria Math" panose="02040503050406030204" pitchFamily="18" charset="0"/>
                                      </a:rPr>
                                      <m:t>𝜷</m:t>
                                    </m:r>
                                  </m:e>
                                  <m:sub>
                                    <m:r>
                                      <a:rPr lang="en-US" altLang="zh-CN" sz="1100" b="1" smtClean="0">
                                        <a:latin typeface="Cambria Math" panose="02040503050406030204" pitchFamily="18" charset="0"/>
                                      </a:rPr>
                                      <m:t>𝒙</m:t>
                                    </m:r>
                                  </m:sub>
                                  <m:sup>
                                    <m:r>
                                      <a:rPr lang="en-US" altLang="zh-CN" sz="1100" b="1" smtClean="0">
                                        <a:latin typeface="Cambria Math" panose="02040503050406030204" pitchFamily="18" charset="0"/>
                                      </a:rPr>
                                      <m:t>∗</m:t>
                                    </m:r>
                                  </m:sup>
                                </m:sSubSup>
                                <m:r>
                                  <a:rPr lang="en-US" altLang="zh-CN" sz="1100" b="1" smtClean="0">
                                    <a:latin typeface="Cambria Math" panose="02040503050406030204" pitchFamily="18" charset="0"/>
                                  </a:rPr>
                                  <m:t>/</m:t>
                                </m:r>
                                <m:sSubSup>
                                  <m:sSubSupPr>
                                    <m:ctrlPr>
                                      <a:rPr lang="en-US" altLang="zh-CN" sz="1100" i="1" smtClean="0">
                                        <a:latin typeface="Cambria Math" panose="02040503050406030204" pitchFamily="18" charset="0"/>
                                      </a:rPr>
                                    </m:ctrlPr>
                                  </m:sSubSupPr>
                                  <m:e>
                                    <m:r>
                                      <a:rPr lang="en-US" altLang="zh-CN" sz="1100" smtClean="0">
                                        <a:latin typeface="Cambria Math" panose="02040503050406030204" pitchFamily="18" charset="0"/>
                                      </a:rPr>
                                      <m:t>𝜷</m:t>
                                    </m:r>
                                  </m:e>
                                  <m:sub>
                                    <m:r>
                                      <a:rPr lang="en-US" altLang="zh-CN" sz="1100" b="1" smtClean="0">
                                        <a:latin typeface="Cambria Math" panose="02040503050406030204" pitchFamily="18" charset="0"/>
                                      </a:rPr>
                                      <m:t>𝒚</m:t>
                                    </m:r>
                                  </m:sub>
                                  <m:sup>
                                    <m:r>
                                      <a:rPr lang="en-US" altLang="zh-CN" sz="1100" b="1" smtClean="0">
                                        <a:latin typeface="Cambria Math" panose="02040503050406030204" pitchFamily="18" charset="0"/>
                                      </a:rPr>
                                      <m:t>∗</m:t>
                                    </m:r>
                                  </m:sup>
                                </m:sSubSup>
                              </m:oMath>
                            </m:oMathPara>
                          </a14:m>
                          <a:endParaRPr lang="en-US" altLang="zh-CN" sz="1100" dirty="0"/>
                        </a:p>
                        <a:p>
                          <a:pPr algn="ctr"/>
                          <a14:m>
                            <m:oMathPara xmlns:m="http://schemas.openxmlformats.org/officeDocument/2006/math">
                              <m:oMathParaPr>
                                <m:jc m:val="centerGroup"/>
                              </m:oMathParaPr>
                              <m:oMath xmlns:m="http://schemas.openxmlformats.org/officeDocument/2006/math">
                                <m:r>
                                  <a:rPr lang="en-US" altLang="zh-CN" sz="1100" b="1" smtClean="0">
                                    <a:latin typeface="Cambria Math" panose="02040503050406030204" pitchFamily="18" charset="0"/>
                                  </a:rPr>
                                  <m:t>[</m:t>
                                </m:r>
                                <m:r>
                                  <a:rPr lang="en-US" altLang="zh-CN" sz="1100" b="1" smtClean="0">
                                    <a:latin typeface="Cambria Math" panose="02040503050406030204" pitchFamily="18" charset="0"/>
                                  </a:rPr>
                                  <m:t>𝐦</m:t>
                                </m:r>
                                <m:r>
                                  <a:rPr lang="en-US" altLang="zh-CN" sz="1100" b="1" smtClean="0">
                                    <a:latin typeface="Cambria Math" panose="02040503050406030204" pitchFamily="18" charset="0"/>
                                  </a:rPr>
                                  <m:t>/</m:t>
                                </m:r>
                                <m:r>
                                  <a:rPr lang="en-US" altLang="zh-CN" sz="1100" b="1" smtClean="0">
                                    <a:latin typeface="Cambria Math" panose="02040503050406030204" pitchFamily="18" charset="0"/>
                                  </a:rPr>
                                  <m:t>𝒎𝒎</m:t>
                                </m:r>
                                <m:r>
                                  <a:rPr lang="en-US" altLang="zh-CN" sz="1100" b="1" smtClean="0">
                                    <a:latin typeface="Cambria Math" panose="02040503050406030204" pitchFamily="18" charset="0"/>
                                  </a:rPr>
                                  <m:t>]</m:t>
                                </m:r>
                              </m:oMath>
                            </m:oMathPara>
                          </a14:m>
                          <a:endParaRPr lang="zh-CN" altLang="en-US" sz="1100" dirty="0"/>
                        </a:p>
                      </a:txBody>
                      <a:tcPr anchor="ctr"/>
                    </a:tc>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100" i="1" smtClean="0">
                                        <a:latin typeface="Cambria Math" panose="02040503050406030204" pitchFamily="18" charset="0"/>
                                      </a:rPr>
                                    </m:ctrlPr>
                                  </m:sSubSupPr>
                                  <m:e>
                                    <m:r>
                                      <a:rPr lang="en-US" altLang="zh-CN" sz="1100" smtClean="0">
                                        <a:latin typeface="Cambria Math" panose="02040503050406030204" pitchFamily="18" charset="0"/>
                                      </a:rPr>
                                      <m:t>𝝈</m:t>
                                    </m:r>
                                  </m:e>
                                  <m:sub>
                                    <m:r>
                                      <a:rPr lang="en-US" altLang="zh-CN" sz="1100" b="1" smtClean="0">
                                        <a:latin typeface="Cambria Math" panose="02040503050406030204" pitchFamily="18" charset="0"/>
                                      </a:rPr>
                                      <m:t>𝒙</m:t>
                                    </m:r>
                                  </m:sub>
                                  <m:sup>
                                    <m:r>
                                      <a:rPr lang="en-US" altLang="zh-CN" sz="1100" b="1" smtClean="0">
                                        <a:latin typeface="Cambria Math" panose="02040503050406030204" pitchFamily="18" charset="0"/>
                                      </a:rPr>
                                      <m:t>∗</m:t>
                                    </m:r>
                                  </m:sup>
                                </m:sSubSup>
                                <m:r>
                                  <a:rPr lang="en-US" altLang="zh-CN" sz="1100" b="1" smtClean="0">
                                    <a:latin typeface="Cambria Math" panose="02040503050406030204" pitchFamily="18" charset="0"/>
                                  </a:rPr>
                                  <m:t>/</m:t>
                                </m:r>
                                <m:sSubSup>
                                  <m:sSubSupPr>
                                    <m:ctrlPr>
                                      <a:rPr lang="en-US" altLang="zh-CN" sz="1100" i="1" smtClean="0">
                                        <a:latin typeface="Cambria Math" panose="02040503050406030204" pitchFamily="18" charset="0"/>
                                      </a:rPr>
                                    </m:ctrlPr>
                                  </m:sSubSupPr>
                                  <m:e>
                                    <m:r>
                                      <a:rPr lang="en-US" altLang="zh-CN" sz="1100" smtClean="0">
                                        <a:latin typeface="Cambria Math" panose="02040503050406030204" pitchFamily="18" charset="0"/>
                                      </a:rPr>
                                      <m:t>𝝈</m:t>
                                    </m:r>
                                  </m:e>
                                  <m:sub>
                                    <m:r>
                                      <a:rPr lang="en-US" altLang="zh-CN" sz="1100" b="1" smtClean="0">
                                        <a:latin typeface="Cambria Math" panose="02040503050406030204" pitchFamily="18" charset="0"/>
                                      </a:rPr>
                                      <m:t>𝒚</m:t>
                                    </m:r>
                                  </m:sub>
                                  <m:sup>
                                    <m:r>
                                      <a:rPr lang="en-US" altLang="zh-CN" sz="1100" b="1" smtClean="0">
                                        <a:latin typeface="Cambria Math" panose="02040503050406030204" pitchFamily="18" charset="0"/>
                                      </a:rPr>
                                      <m:t>∗</m:t>
                                    </m:r>
                                  </m:sup>
                                </m:sSubSup>
                              </m:oMath>
                            </m:oMathPara>
                          </a14:m>
                          <a:endParaRPr lang="en-US" altLang="zh-CN" sz="1100" dirty="0"/>
                        </a:p>
                        <a:p>
                          <a:pPr algn="ctr"/>
                          <a14:m>
                            <m:oMathPara xmlns:m="http://schemas.openxmlformats.org/officeDocument/2006/math">
                              <m:oMathParaPr>
                                <m:jc m:val="centerGroup"/>
                              </m:oMathParaPr>
                              <m:oMath xmlns:m="http://schemas.openxmlformats.org/officeDocument/2006/math">
                                <m:r>
                                  <a:rPr lang="en-US" altLang="zh-CN" sz="1100" b="1" smtClean="0">
                                    <a:latin typeface="Cambria Math" panose="02040503050406030204" pitchFamily="18" charset="0"/>
                                  </a:rPr>
                                  <m:t>[</m:t>
                                </m:r>
                                <m:r>
                                  <a:rPr lang="en-US" altLang="zh-CN" sz="1100" b="1" smtClean="0">
                                    <a:latin typeface="Cambria Math" panose="02040503050406030204" pitchFamily="18" charset="0"/>
                                  </a:rPr>
                                  <m:t>𝝁</m:t>
                                </m:r>
                                <m:r>
                                  <a:rPr lang="en-US" altLang="zh-CN" sz="1100" b="1" smtClean="0">
                                    <a:latin typeface="Cambria Math" panose="02040503050406030204" pitchFamily="18" charset="0"/>
                                  </a:rPr>
                                  <m:t>𝒎</m:t>
                                </m:r>
                                <m:r>
                                  <a:rPr lang="en-US" altLang="zh-CN" sz="1100" b="1" smtClean="0">
                                    <a:latin typeface="Cambria Math" panose="02040503050406030204" pitchFamily="18" charset="0"/>
                                  </a:rPr>
                                  <m:t>]</m:t>
                                </m:r>
                              </m:oMath>
                            </m:oMathPara>
                          </a14:m>
                          <a:endParaRPr lang="zh-CN" altLang="en-US" sz="1100" dirty="0"/>
                        </a:p>
                      </a:txBody>
                      <a:tcPr anchor="ctr"/>
                    </a:tc>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100" i="1" smtClean="0">
                                        <a:latin typeface="Cambria Math" panose="02040503050406030204" pitchFamily="18" charset="0"/>
                                      </a:rPr>
                                    </m:ctrlPr>
                                  </m:sSubSupPr>
                                  <m:e>
                                    <m:r>
                                      <a:rPr lang="en-US" altLang="zh-CN" sz="1100" smtClean="0">
                                        <a:latin typeface="Cambria Math" panose="02040503050406030204" pitchFamily="18" charset="0"/>
                                      </a:rPr>
                                      <m:t>𝝃</m:t>
                                    </m:r>
                                  </m:e>
                                  <m:sub>
                                    <m:r>
                                      <a:rPr lang="en-US" altLang="zh-CN" sz="1100" b="1" smtClean="0">
                                        <a:latin typeface="Cambria Math" panose="02040503050406030204" pitchFamily="18" charset="0"/>
                                      </a:rPr>
                                      <m:t>𝒙</m:t>
                                    </m:r>
                                  </m:sub>
                                  <m:sup>
                                    <m:r>
                                      <a:rPr lang="en-US" altLang="zh-CN" sz="1100" b="1" smtClean="0">
                                        <a:latin typeface="Cambria Math" panose="02040503050406030204" pitchFamily="18" charset="0"/>
                                      </a:rPr>
                                      <m:t>∗</m:t>
                                    </m:r>
                                  </m:sup>
                                </m:sSubSup>
                                <m:r>
                                  <a:rPr lang="en-US" altLang="zh-CN" sz="1100" b="1" smtClean="0">
                                    <a:latin typeface="Cambria Math" panose="02040503050406030204" pitchFamily="18" charset="0"/>
                                  </a:rPr>
                                  <m:t>/</m:t>
                                </m:r>
                                <m:sSubSup>
                                  <m:sSubSupPr>
                                    <m:ctrlPr>
                                      <a:rPr lang="en-US" altLang="zh-CN" sz="1100" i="1" smtClean="0">
                                        <a:latin typeface="Cambria Math" panose="02040503050406030204" pitchFamily="18" charset="0"/>
                                      </a:rPr>
                                    </m:ctrlPr>
                                  </m:sSubSupPr>
                                  <m:e>
                                    <m:r>
                                      <a:rPr lang="en-US" altLang="zh-CN" sz="1100" smtClean="0">
                                        <a:latin typeface="Cambria Math" panose="02040503050406030204" pitchFamily="18" charset="0"/>
                                      </a:rPr>
                                      <m:t>𝝃</m:t>
                                    </m:r>
                                  </m:e>
                                  <m:sub>
                                    <m:r>
                                      <a:rPr lang="en-US" altLang="zh-CN" sz="1100" b="1" smtClean="0">
                                        <a:latin typeface="Cambria Math" panose="02040503050406030204" pitchFamily="18" charset="0"/>
                                      </a:rPr>
                                      <m:t>𝒚</m:t>
                                    </m:r>
                                  </m:sub>
                                  <m:sup>
                                    <m:r>
                                      <a:rPr lang="en-US" altLang="zh-CN" sz="1100" b="1" smtClean="0">
                                        <a:latin typeface="Cambria Math" panose="02040503050406030204" pitchFamily="18" charset="0"/>
                                      </a:rPr>
                                      <m:t>∗</m:t>
                                    </m:r>
                                  </m:sup>
                                </m:sSubSup>
                              </m:oMath>
                            </m:oMathPara>
                          </a14:m>
                          <a:endParaRPr lang="en-US" altLang="zh-CN" sz="1100" dirty="0"/>
                        </a:p>
                      </a:txBody>
                      <a:tcPr anchor="ctr"/>
                    </a:tc>
                    <a:tc>
                      <a:txBody>
                        <a:bodyPr/>
                        <a:lstStyle/>
                        <a:p>
                          <a:pPr algn="ctr"/>
                          <a14:m>
                            <m:oMath xmlns:m="http://schemas.openxmlformats.org/officeDocument/2006/math">
                              <m:sSub>
                                <m:sSubPr>
                                  <m:ctrlPr>
                                    <a:rPr lang="en-US" altLang="zh-CN" sz="1100" b="1" i="1" baseline="0" dirty="0" smtClean="0">
                                      <a:solidFill>
                                        <a:schemeClr val="bg1"/>
                                      </a:solidFill>
                                      <a:latin typeface="Cambria Math" panose="02040503050406030204" pitchFamily="18" charset="0"/>
                                    </a:rPr>
                                  </m:ctrlPr>
                                </m:sSubPr>
                                <m:e>
                                  <m:r>
                                    <a:rPr lang="en-US" altLang="zh-CN" sz="1100" b="1" baseline="0" dirty="0" smtClean="0">
                                      <a:solidFill>
                                        <a:schemeClr val="bg1"/>
                                      </a:solidFill>
                                      <a:latin typeface="Cambria Math" panose="02040503050406030204" pitchFamily="18" charset="0"/>
                                    </a:rPr>
                                    <m:t>∆</m:t>
                                  </m:r>
                                  <m:r>
                                    <a:rPr lang="en-US" altLang="zh-CN" sz="1100" b="1" baseline="0" dirty="0" smtClean="0">
                                      <a:solidFill>
                                        <a:schemeClr val="bg1"/>
                                      </a:solidFill>
                                      <a:latin typeface="Cambria Math" panose="02040503050406030204" pitchFamily="18" charset="0"/>
                                    </a:rPr>
                                    <m:t>𝒙</m:t>
                                  </m:r>
                                </m:e>
                                <m:sub>
                                  <m:r>
                                    <a:rPr lang="en-US" altLang="zh-CN" sz="1100" b="1" baseline="0" dirty="0" smtClean="0">
                                      <a:solidFill>
                                        <a:schemeClr val="bg1"/>
                                      </a:solidFill>
                                      <a:latin typeface="Cambria Math" panose="02040503050406030204" pitchFamily="18" charset="0"/>
                                    </a:rPr>
                                    <m:t>𝑰𝑷</m:t>
                                  </m:r>
                                </m:sub>
                              </m:sSub>
                            </m:oMath>
                          </a14:m>
                          <a:r>
                            <a:rPr lang="en-US" altLang="zh-CN" sz="1100" b="1" baseline="0" dirty="0">
                              <a:solidFill>
                                <a:schemeClr val="bg1"/>
                              </a:solidFill>
                            </a:rPr>
                            <a:t>/</a:t>
                          </a:r>
                          <a14:m>
                            <m:oMath xmlns:m="http://schemas.openxmlformats.org/officeDocument/2006/math">
                              <m:sSub>
                                <m:sSubPr>
                                  <m:ctrlPr>
                                    <a:rPr lang="en-US" altLang="zh-CN" sz="1100" b="1" i="1" baseline="0" dirty="0" smtClean="0">
                                      <a:solidFill>
                                        <a:schemeClr val="bg1"/>
                                      </a:solidFill>
                                      <a:latin typeface="Cambria Math" panose="02040503050406030204" pitchFamily="18" charset="0"/>
                                    </a:rPr>
                                  </m:ctrlPr>
                                </m:sSubPr>
                                <m:e>
                                  <m:r>
                                    <a:rPr lang="en-US" altLang="zh-CN" sz="1100" b="1" baseline="0" dirty="0" smtClean="0">
                                      <a:solidFill>
                                        <a:schemeClr val="bg1"/>
                                      </a:solidFill>
                                      <a:latin typeface="Cambria Math" panose="02040503050406030204" pitchFamily="18" charset="0"/>
                                    </a:rPr>
                                    <m:t>∆</m:t>
                                  </m:r>
                                  <m:r>
                                    <a:rPr lang="en-US" altLang="zh-CN" sz="1100" b="1" baseline="0" dirty="0" smtClean="0">
                                      <a:solidFill>
                                        <a:schemeClr val="bg1"/>
                                      </a:solidFill>
                                      <a:latin typeface="Cambria Math" panose="02040503050406030204" pitchFamily="18" charset="0"/>
                                    </a:rPr>
                                    <m:t>𝒚</m:t>
                                  </m:r>
                                </m:e>
                                <m:sub>
                                  <m:r>
                                    <a:rPr lang="en-US" altLang="zh-CN" sz="1100" b="1" baseline="0" dirty="0" smtClean="0">
                                      <a:solidFill>
                                        <a:schemeClr val="bg1"/>
                                      </a:solidFill>
                                      <a:latin typeface="Cambria Math" panose="02040503050406030204" pitchFamily="18" charset="0"/>
                                    </a:rPr>
                                    <m:t>𝑰𝑷</m:t>
                                  </m:r>
                                </m:sub>
                              </m:sSub>
                            </m:oMath>
                          </a14:m>
                          <a:endParaRPr lang="en-US" altLang="zh-CN" sz="1100" b="1" i="1" baseline="0" dirty="0">
                            <a:solidFill>
                              <a:schemeClr val="bg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altLang="zh-CN" sz="1100" b="1" smtClean="0">
                                    <a:solidFill>
                                      <a:schemeClr val="bg1"/>
                                    </a:solidFill>
                                    <a:latin typeface="Cambria Math" panose="02040503050406030204" pitchFamily="18" charset="0"/>
                                  </a:rPr>
                                  <m:t>𝟎</m:t>
                                </m:r>
                                <m:r>
                                  <a:rPr lang="en-US" altLang="zh-CN" sz="1100" b="1" smtClean="0">
                                    <a:solidFill>
                                      <a:schemeClr val="bg1"/>
                                    </a:solidFill>
                                    <a:latin typeface="Cambria Math" panose="02040503050406030204" pitchFamily="18" charset="0"/>
                                  </a:rPr>
                                  <m:t>.</m:t>
                                </m:r>
                                <m:r>
                                  <a:rPr lang="en-US" altLang="zh-CN" sz="1100" b="1" smtClean="0">
                                    <a:solidFill>
                                      <a:schemeClr val="bg1"/>
                                    </a:solidFill>
                                    <a:latin typeface="Cambria Math" panose="02040503050406030204" pitchFamily="18" charset="0"/>
                                  </a:rPr>
                                  <m:t>𝟏</m:t>
                                </m:r>
                                <m:r>
                                  <a:rPr lang="en-US" altLang="zh-CN" sz="1100" b="1" smtClean="0">
                                    <a:solidFill>
                                      <a:schemeClr val="bg1"/>
                                    </a:solidFill>
                                    <a:latin typeface="Cambria Math" panose="02040503050406030204" pitchFamily="18" charset="0"/>
                                  </a:rPr>
                                  <m:t>𝝈</m:t>
                                </m:r>
                              </m:oMath>
                            </m:oMathPara>
                          </a14:m>
                          <a:endParaRPr lang="en-US" altLang="zh-CN" sz="1100" b="1" dirty="0">
                            <a:solidFill>
                              <a:schemeClr val="bg1"/>
                            </a:solidFill>
                          </a:endParaRPr>
                        </a:p>
                        <a:p>
                          <a:pPr algn="ctr"/>
                          <a14:m>
                            <m:oMathPara xmlns:m="http://schemas.openxmlformats.org/officeDocument/2006/math">
                              <m:oMathParaPr>
                                <m:jc m:val="centerGroup"/>
                              </m:oMathParaPr>
                              <m:oMath xmlns:m="http://schemas.openxmlformats.org/officeDocument/2006/math">
                                <m:r>
                                  <a:rPr lang="en-US" altLang="zh-CN" sz="1100" b="1" smtClean="0">
                                    <a:solidFill>
                                      <a:schemeClr val="bg1"/>
                                    </a:solidFill>
                                    <a:latin typeface="Cambria Math" panose="02040503050406030204" pitchFamily="18" charset="0"/>
                                  </a:rPr>
                                  <m:t> [</m:t>
                                </m:r>
                                <m:r>
                                  <a:rPr lang="en-US" altLang="zh-CN" sz="1100" b="1" smtClean="0">
                                    <a:solidFill>
                                      <a:schemeClr val="bg1"/>
                                    </a:solidFill>
                                    <a:latin typeface="Cambria Math" panose="02040503050406030204" pitchFamily="18" charset="0"/>
                                  </a:rPr>
                                  <m:t>𝝁</m:t>
                                </m:r>
                                <m:r>
                                  <a:rPr lang="en-US" altLang="zh-CN" sz="1100" b="1" smtClean="0">
                                    <a:solidFill>
                                      <a:schemeClr val="bg1"/>
                                    </a:solidFill>
                                    <a:latin typeface="Cambria Math" panose="02040503050406030204" pitchFamily="18" charset="0"/>
                                  </a:rPr>
                                  <m:t>𝒎</m:t>
                                </m:r>
                                <m:r>
                                  <a:rPr lang="en-US" altLang="zh-CN" sz="1100" b="1" smtClean="0">
                                    <a:solidFill>
                                      <a:schemeClr val="bg1"/>
                                    </a:solidFill>
                                    <a:latin typeface="Cambria Math" panose="02040503050406030204" pitchFamily="18" charset="0"/>
                                  </a:rPr>
                                  <m:t>/</m:t>
                                </m:r>
                                <m:r>
                                  <a:rPr lang="en-US" altLang="zh-CN" sz="1100" b="1" smtClean="0">
                                    <a:solidFill>
                                      <a:schemeClr val="bg1"/>
                                    </a:solidFill>
                                    <a:latin typeface="Cambria Math" panose="02040503050406030204" pitchFamily="18" charset="0"/>
                                  </a:rPr>
                                  <m:t>𝒏𝒎</m:t>
                                </m:r>
                                <m:r>
                                  <a:rPr lang="en-US" altLang="zh-CN" sz="1100" b="1" smtClean="0">
                                    <a:solidFill>
                                      <a:schemeClr val="bg1"/>
                                    </a:solidFill>
                                    <a:latin typeface="Cambria Math" panose="02040503050406030204" pitchFamily="18" charset="0"/>
                                  </a:rPr>
                                  <m:t>]</m:t>
                                </m:r>
                              </m:oMath>
                            </m:oMathPara>
                          </a14:m>
                          <a:endParaRPr lang="zh-CN" altLang="en-US" sz="1100" b="1" dirty="0">
                            <a:solidFill>
                              <a:schemeClr val="bg1"/>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zh-CN" altLang="en-US" sz="1100" smtClean="0">
                                    <a:latin typeface="Cambria Math" panose="02040503050406030204" pitchFamily="18" charset="0"/>
                                  </a:rPr>
                                  <m:t>∆</m:t>
                                </m:r>
                                <m:sSup>
                                  <m:sSupPr>
                                    <m:ctrlPr>
                                      <a:rPr lang="en-US" altLang="zh-CN" sz="1100" i="1" smtClean="0">
                                        <a:latin typeface="Cambria Math" panose="02040503050406030204" pitchFamily="18" charset="0"/>
                                      </a:rPr>
                                    </m:ctrlPr>
                                  </m:sSupPr>
                                  <m:e>
                                    <m:r>
                                      <a:rPr lang="en-US" altLang="zh-CN" sz="1100" b="1" smtClean="0">
                                        <a:latin typeface="Cambria Math" panose="02040503050406030204" pitchFamily="18" charset="0"/>
                                      </a:rPr>
                                      <m:t>𝒙</m:t>
                                    </m:r>
                                  </m:e>
                                  <m:sup>
                                    <m:r>
                                      <a:rPr lang="en-US" altLang="zh-CN" sz="1100" b="1" smtClean="0">
                                        <a:latin typeface="Cambria Math" panose="02040503050406030204" pitchFamily="18" charset="0"/>
                                      </a:rPr>
                                      <m:t>′</m:t>
                                    </m:r>
                                  </m:sup>
                                </m:sSup>
                                <m:r>
                                  <a:rPr lang="en-US" altLang="zh-CN" sz="1100" b="1" smtClean="0">
                                    <a:latin typeface="Cambria Math" panose="02040503050406030204" pitchFamily="18" charset="0"/>
                                  </a:rPr>
                                  <m:t>/</m:t>
                                </m:r>
                                <m:r>
                                  <a:rPr lang="zh-CN" altLang="en-US" sz="1100" smtClean="0">
                                    <a:latin typeface="Cambria Math" panose="02040503050406030204" pitchFamily="18" charset="0"/>
                                  </a:rPr>
                                  <m:t>∆</m:t>
                                </m:r>
                                <m:sSup>
                                  <m:sSupPr>
                                    <m:ctrlPr>
                                      <a:rPr lang="en-US" altLang="zh-CN" sz="1100" i="1" smtClean="0">
                                        <a:latin typeface="Cambria Math" panose="02040503050406030204" pitchFamily="18" charset="0"/>
                                      </a:rPr>
                                    </m:ctrlPr>
                                  </m:sSupPr>
                                  <m:e>
                                    <m:r>
                                      <a:rPr lang="en-US" altLang="zh-CN" sz="1100" b="1" smtClean="0">
                                        <a:latin typeface="Cambria Math" panose="02040503050406030204" pitchFamily="18" charset="0"/>
                                      </a:rPr>
                                      <m:t>𝒚</m:t>
                                    </m:r>
                                  </m:e>
                                  <m:sup>
                                    <m:r>
                                      <a:rPr lang="en-US" altLang="zh-CN" sz="1100" b="1" smtClean="0">
                                        <a:latin typeface="Cambria Math" panose="02040503050406030204" pitchFamily="18" charset="0"/>
                                      </a:rPr>
                                      <m:t>′</m:t>
                                    </m:r>
                                  </m:sup>
                                </m:sSup>
                              </m:oMath>
                            </m:oMathPara>
                          </a14:m>
                          <a:endParaRPr lang="en-US" altLang="zh-CN" sz="1100" b="1" dirty="0"/>
                        </a:p>
                        <a:p>
                          <a:pPr algn="ctr"/>
                          <a14:m>
                            <m:oMathPara xmlns:m="http://schemas.openxmlformats.org/officeDocument/2006/math">
                              <m:oMathParaPr>
                                <m:jc m:val="centerGroup"/>
                              </m:oMathParaPr>
                              <m:oMath xmlns:m="http://schemas.openxmlformats.org/officeDocument/2006/math">
                                <m:r>
                                  <a:rPr lang="en-US" altLang="zh-CN" sz="1100" b="1" smtClean="0">
                                    <a:latin typeface="Cambria Math" panose="02040503050406030204" pitchFamily="18" charset="0"/>
                                  </a:rPr>
                                  <m:t>[</m:t>
                                </m:r>
                                <m:r>
                                  <a:rPr lang="en-US" altLang="zh-CN" sz="1100" b="1" smtClean="0">
                                    <a:latin typeface="Cambria Math" panose="02040503050406030204" pitchFamily="18" charset="0"/>
                                  </a:rPr>
                                  <m:t>𝝁</m:t>
                                </m:r>
                                <m:r>
                                  <a:rPr lang="en-US" altLang="zh-CN" sz="1100" b="1" smtClean="0">
                                    <a:latin typeface="Cambria Math" panose="02040503050406030204" pitchFamily="18" charset="0"/>
                                  </a:rPr>
                                  <m:t>𝒓𝒂𝒅</m:t>
                                </m:r>
                                <m:r>
                                  <a:rPr lang="en-US" altLang="zh-CN" sz="1100" b="1" smtClean="0">
                                    <a:latin typeface="Cambria Math" panose="02040503050406030204" pitchFamily="18" charset="0"/>
                                  </a:rPr>
                                  <m:t>]</m:t>
                                </m:r>
                              </m:oMath>
                            </m:oMathPara>
                          </a14:m>
                          <a:endParaRPr lang="zh-CN" altLang="en-US" sz="11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b="1" i="1" smtClean="0">
                                        <a:latin typeface="Cambria Math" panose="02040503050406030204" pitchFamily="18" charset="0"/>
                                      </a:rPr>
                                    </m:ctrlPr>
                                  </m:sSubPr>
                                  <m:e>
                                    <m:r>
                                      <a:rPr lang="en-US" altLang="zh-CN" sz="1100" b="1" smtClean="0">
                                        <a:latin typeface="Cambria Math" panose="02040503050406030204" pitchFamily="18" charset="0"/>
                                      </a:rPr>
                                      <m:t>𝒍</m:t>
                                    </m:r>
                                  </m:e>
                                  <m:sub>
                                    <m:r>
                                      <a:rPr lang="en-US" altLang="zh-CN" sz="1100" b="1" smtClean="0">
                                        <a:latin typeface="Cambria Math" panose="02040503050406030204" pitchFamily="18" charset="0"/>
                                      </a:rPr>
                                      <m:t>𝑰𝑷</m:t>
                                    </m:r>
                                    <m:r>
                                      <a:rPr lang="en-US" altLang="zh-CN" sz="1100" b="1" smtClean="0">
                                        <a:latin typeface="Cambria Math" panose="02040503050406030204" pitchFamily="18" charset="0"/>
                                      </a:rPr>
                                      <m:t>→</m:t>
                                    </m:r>
                                    <m:r>
                                      <a:rPr lang="en-US" altLang="zh-CN" sz="1100" b="1" smtClean="0">
                                        <a:latin typeface="Cambria Math" panose="02040503050406030204" pitchFamily="18" charset="0"/>
                                      </a:rPr>
                                      <m:t>𝑩𝑷𝑴</m:t>
                                    </m:r>
                                  </m:sub>
                                </m:sSub>
                              </m:oMath>
                            </m:oMathPara>
                          </a14:m>
                          <a:endParaRPr lang="en-US" altLang="zh-CN" sz="1100" dirty="0"/>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100" b="1" smtClean="0">
                                    <a:latin typeface="Cambria Math" panose="02040503050406030204" pitchFamily="18" charset="0"/>
                                  </a:rPr>
                                  <m:t>[</m:t>
                                </m:r>
                                <m:r>
                                  <a:rPr lang="en-US" altLang="zh-CN" sz="1100" b="1" smtClean="0">
                                    <a:latin typeface="Cambria Math" panose="02040503050406030204" pitchFamily="18" charset="0"/>
                                  </a:rPr>
                                  <m:t>𝒎</m:t>
                                </m:r>
                                <m:r>
                                  <a:rPr lang="en-US" altLang="zh-CN" sz="1100" b="1" smtClean="0">
                                    <a:latin typeface="Cambria Math" panose="02040503050406030204" pitchFamily="18" charset="0"/>
                                  </a:rPr>
                                  <m:t>]</m:t>
                                </m:r>
                              </m:oMath>
                            </m:oMathPara>
                          </a14:m>
                          <a:endParaRPr lang="zh-CN" altLang="en-US" sz="1100" dirty="0"/>
                        </a:p>
                      </a:txBody>
                      <a:tcPr anchor="ctr"/>
                    </a:tc>
                    <a:tc>
                      <a:txBody>
                        <a:bodyPr/>
                        <a:lstStyle/>
                        <a:p>
                          <a:pPr algn="ctr"/>
                          <a14:m>
                            <m:oMath xmlns:m="http://schemas.openxmlformats.org/officeDocument/2006/math">
                              <m:sSub>
                                <m:sSubPr>
                                  <m:ctrlPr>
                                    <a:rPr lang="en-US" altLang="zh-CN" sz="1100" i="1" baseline="0" dirty="0" smtClean="0">
                                      <a:solidFill>
                                        <a:schemeClr val="bg1"/>
                                      </a:solidFill>
                                      <a:latin typeface="Cambria Math" panose="02040503050406030204" pitchFamily="18" charset="0"/>
                                    </a:rPr>
                                  </m:ctrlPr>
                                </m:sSubPr>
                                <m:e>
                                  <m:r>
                                    <a:rPr lang="en-US" altLang="zh-CN" sz="1100" baseline="0" dirty="0" smtClean="0">
                                      <a:solidFill>
                                        <a:schemeClr val="bg1"/>
                                      </a:solidFill>
                                      <a:latin typeface="Cambria Math" panose="02040503050406030204" pitchFamily="18" charset="0"/>
                                    </a:rPr>
                                    <m:t>∆</m:t>
                                  </m:r>
                                  <m:r>
                                    <a:rPr lang="en-US" altLang="zh-CN" sz="1100" b="1" baseline="0" dirty="0" smtClean="0">
                                      <a:solidFill>
                                        <a:schemeClr val="bg1"/>
                                      </a:solidFill>
                                      <a:latin typeface="Cambria Math" panose="02040503050406030204" pitchFamily="18" charset="0"/>
                                    </a:rPr>
                                    <m:t>𝒙</m:t>
                                  </m:r>
                                </m:e>
                                <m:sub>
                                  <m:r>
                                    <a:rPr lang="en-US" altLang="zh-CN" sz="1100" b="1" baseline="0" dirty="0" smtClean="0">
                                      <a:solidFill>
                                        <a:schemeClr val="bg1"/>
                                      </a:solidFill>
                                      <a:latin typeface="Cambria Math" panose="02040503050406030204" pitchFamily="18" charset="0"/>
                                    </a:rPr>
                                    <m:t>𝑩𝑷𝑴</m:t>
                                  </m:r>
                                </m:sub>
                              </m:sSub>
                            </m:oMath>
                          </a14:m>
                          <a:r>
                            <a:rPr lang="en-US" altLang="zh-CN" sz="1100" baseline="0" dirty="0">
                              <a:solidFill>
                                <a:schemeClr val="bg1"/>
                              </a:solidFill>
                            </a:rPr>
                            <a:t>/</a:t>
                          </a:r>
                          <a14:m>
                            <m:oMath xmlns:m="http://schemas.openxmlformats.org/officeDocument/2006/math">
                              <m:sSub>
                                <m:sSubPr>
                                  <m:ctrlPr>
                                    <a:rPr lang="en-US" altLang="zh-CN" sz="1100" i="1" baseline="0" dirty="0" smtClean="0">
                                      <a:solidFill>
                                        <a:schemeClr val="bg1"/>
                                      </a:solidFill>
                                      <a:latin typeface="Cambria Math" panose="02040503050406030204" pitchFamily="18" charset="0"/>
                                    </a:rPr>
                                  </m:ctrlPr>
                                </m:sSubPr>
                                <m:e>
                                  <m:r>
                                    <a:rPr lang="en-US" altLang="zh-CN" sz="1100" baseline="0" dirty="0" smtClean="0">
                                      <a:solidFill>
                                        <a:schemeClr val="bg1"/>
                                      </a:solidFill>
                                      <a:latin typeface="Cambria Math" panose="02040503050406030204" pitchFamily="18" charset="0"/>
                                    </a:rPr>
                                    <m:t>∆</m:t>
                                  </m:r>
                                  <m:r>
                                    <a:rPr lang="en-US" altLang="zh-CN" sz="1100" b="1" baseline="0" dirty="0" smtClean="0">
                                      <a:solidFill>
                                        <a:schemeClr val="bg1"/>
                                      </a:solidFill>
                                      <a:latin typeface="Cambria Math" panose="02040503050406030204" pitchFamily="18" charset="0"/>
                                    </a:rPr>
                                    <m:t>𝒚</m:t>
                                  </m:r>
                                </m:e>
                                <m:sub>
                                  <m:r>
                                    <a:rPr lang="en-US" altLang="zh-CN" sz="1100" b="1" baseline="0" dirty="0" smtClean="0">
                                      <a:solidFill>
                                        <a:schemeClr val="bg1"/>
                                      </a:solidFill>
                                      <a:latin typeface="Cambria Math" panose="02040503050406030204" pitchFamily="18" charset="0"/>
                                    </a:rPr>
                                    <m:t>𝑩𝑷𝑴</m:t>
                                  </m:r>
                                </m:sub>
                              </m:sSub>
                            </m:oMath>
                          </a14:m>
                          <a:endParaRPr lang="en-US" altLang="zh-CN" sz="1100" baseline="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100" b="1" smtClean="0">
                                    <a:solidFill>
                                      <a:schemeClr val="bg1"/>
                                    </a:solidFill>
                                    <a:latin typeface="Cambria Math" panose="02040503050406030204" pitchFamily="18" charset="0"/>
                                  </a:rPr>
                                  <m:t>[</m:t>
                                </m:r>
                                <m:r>
                                  <a:rPr lang="en-US" altLang="zh-CN" sz="1100" b="1" smtClean="0">
                                    <a:solidFill>
                                      <a:schemeClr val="bg1"/>
                                    </a:solidFill>
                                    <a:latin typeface="Cambria Math" panose="02040503050406030204" pitchFamily="18" charset="0"/>
                                  </a:rPr>
                                  <m:t>𝝁</m:t>
                                </m:r>
                                <m:r>
                                  <a:rPr lang="en-US" altLang="zh-CN" sz="1100" b="1" smtClean="0">
                                    <a:solidFill>
                                      <a:schemeClr val="bg1"/>
                                    </a:solidFill>
                                    <a:latin typeface="Cambria Math" panose="02040503050406030204" pitchFamily="18" charset="0"/>
                                  </a:rPr>
                                  <m:t>𝒎</m:t>
                                </m:r>
                                <m:r>
                                  <a:rPr lang="en-US" altLang="zh-CN" sz="1100" b="1" smtClean="0">
                                    <a:solidFill>
                                      <a:schemeClr val="bg1"/>
                                    </a:solidFill>
                                    <a:latin typeface="Cambria Math" panose="02040503050406030204" pitchFamily="18" charset="0"/>
                                  </a:rPr>
                                  <m:t>]</m:t>
                                </m:r>
                              </m:oMath>
                            </m:oMathPara>
                          </a14:m>
                          <a:endParaRPr lang="zh-CN" altLang="en-US" sz="1100" dirty="0">
                            <a:solidFill>
                              <a:schemeClr val="bg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bg1"/>
                              </a:solidFill>
                            </a:rPr>
                            <a:t>BPM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bg1"/>
                              </a:solidFill>
                            </a:rPr>
                            <a:t> resolution</a:t>
                          </a:r>
                        </a:p>
                      </a:txBody>
                      <a:tcPr anchor="ctr"/>
                    </a:tc>
                    <a:extLst>
                      <a:ext uri="{0D108BD9-81ED-4DB2-BD59-A6C34878D82A}">
                        <a16:rowId xmlns:a16="http://schemas.microsoft.com/office/drawing/2014/main" val="3692877858"/>
                      </a:ext>
                    </a:extLst>
                  </a:tr>
                  <a:tr h="427482">
                    <a:tc>
                      <a:txBody>
                        <a:bodyPr/>
                        <a:lstStyle/>
                        <a:p>
                          <a:pPr algn="ctr"/>
                          <a:r>
                            <a:rPr lang="en-US" altLang="zh-CN" sz="1100" b="1" dirty="0"/>
                            <a:t>Higgs</a:t>
                          </a:r>
                          <a:endParaRPr lang="zh-CN" altLang="en-US" sz="1100" b="1" dirty="0"/>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1.3</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0.3/1</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14/0.036</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0.015/0.11</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1.4/3.6</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-0.44/-2.49</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rowSpan="4">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0.85</a:t>
                          </a: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-0.38/-2.12</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latin typeface="Times" panose="02020603050405020304" pitchFamily="18" charset="0"/>
                              <a:ea typeface="+mn-ea"/>
                              <a:cs typeface="Times" panose="02020603050405020304" pitchFamily="18" charset="0"/>
                            </a:rPr>
                            <a:t>0.3um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latin typeface="Times" panose="02020603050405020304" pitchFamily="18" charset="0"/>
                              <a:ea typeface="+mn-ea"/>
                              <a:cs typeface="Times" panose="02020603050405020304" pitchFamily="18" charset="0"/>
                            </a:rPr>
                            <a:t>@10Hz</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extLst>
                      <a:ext uri="{0D108BD9-81ED-4DB2-BD59-A6C34878D82A}">
                        <a16:rowId xmlns:a16="http://schemas.microsoft.com/office/drawing/2014/main" val="2315160454"/>
                      </a:ext>
                    </a:extLst>
                  </a:tr>
                  <a:tr h="355600">
                    <a:tc>
                      <a:txBody>
                        <a:bodyPr/>
                        <a:lstStyle/>
                        <a:p>
                          <a:pPr algn="ctr"/>
                          <a:r>
                            <a:rPr lang="en-US" altLang="zh-CN" sz="1100" b="1" dirty="0"/>
                            <a:t>Z</a:t>
                          </a:r>
                          <a:endParaRPr lang="zh-CN" altLang="en-US" sz="1100" b="1" dirty="0"/>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1.4</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0.13/0.9</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6/0.035</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0.004/0.127</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0.6/3.5</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-0.12/-3.1</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r>
                            <a:rPr lang="en-US" altLang="zh-CN" sz="1400" kern="1200" dirty="0">
                              <a:solidFill>
                                <a:schemeClr val="dk1"/>
                              </a:solidFill>
                            </a:rPr>
                            <a:t>0.85</a:t>
                          </a:r>
                          <a:endParaRPr lang="zh-CN" alt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-0.10/-2.64</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endParaRPr lang="zh-CN" alt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3105115334"/>
                      </a:ext>
                    </a:extLst>
                  </a:tr>
                  <a:tr h="355600">
                    <a:tc>
                      <a:txBody>
                        <a:bodyPr/>
                        <a:lstStyle/>
                        <a:p>
                          <a:pPr algn="ctr"/>
                          <a:r>
                            <a:rPr lang="en-US" altLang="zh-CN" sz="1100" b="1" dirty="0"/>
                            <a:t>W</a:t>
                          </a:r>
                          <a:endParaRPr lang="zh-CN" altLang="en-US" sz="1100" b="1" dirty="0"/>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1.35</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0.21/1</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13/0.042</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0.012/0.113</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1.3/4.2</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-0.47/-2.98</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r>
                            <a:rPr lang="en-US" altLang="zh-CN" sz="1400" kern="1200" dirty="0">
                              <a:solidFill>
                                <a:schemeClr val="dk1"/>
                              </a:solidFill>
                              <a:latin typeface="+mn-lt"/>
                              <a:ea typeface="+mn-ea"/>
                              <a:cs typeface="+mn-cs"/>
                            </a:rPr>
                            <a:t>0.85</a:t>
                          </a:r>
                          <a:endParaRPr lang="zh-CN" alt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-0.40/-2.54</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endParaRPr lang="zh-CN" alt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2678591743"/>
                      </a:ext>
                    </a:extLst>
                  </a:tr>
                  <a:tr h="355600">
                    <a:tc>
                      <a:txBody>
                        <a:bodyPr/>
                        <a:lstStyle/>
                        <a:p>
                          <a:pPr algn="ctr"/>
                          <a:r>
                            <a:rPr lang="en-US" altLang="zh-CN" sz="1100" b="1" dirty="0" err="1"/>
                            <a:t>tt</a:t>
                          </a:r>
                          <a:endParaRPr lang="zh-CN" altLang="en-US" sz="1100" b="1" dirty="0"/>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2.0</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1.04/2.7</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39/0.113</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0.071/0.1</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3.9/11.3</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-4.85/-2.63</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r>
                            <a:rPr lang="en-US" altLang="zh-CN" sz="1400" kern="1200" dirty="0">
                              <a:solidFill>
                                <a:schemeClr val="dk1"/>
                              </a:solidFill>
                              <a:latin typeface="+mn-lt"/>
                              <a:ea typeface="+mn-ea"/>
                              <a:cs typeface="+mn-cs"/>
                            </a:rPr>
                            <a:t>0.85</a:t>
                          </a:r>
                          <a:endParaRPr lang="zh-CN" alt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-4.12/-2.24</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endParaRPr lang="zh-CN" alt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769338220"/>
                      </a:ext>
                    </a:extLst>
                  </a:tr>
                </a:tbl>
              </a:graphicData>
            </a:graphic>
          </p:graphicFrame>
        </mc:Choice>
        <mc:Fallback xmlns="">
          <p:graphicFrame>
            <p:nvGraphicFramePr>
              <p:cNvPr id="3" name="表格 2">
                <a:extLst>
                  <a:ext uri="{FF2B5EF4-FFF2-40B4-BE49-F238E27FC236}">
                    <a16:creationId xmlns:a16="http://schemas.microsoft.com/office/drawing/2014/main" id="{065740F9-D760-A5CF-8EC2-223D029E8FA0}"/>
                  </a:ext>
                </a:extLst>
              </p:cNvPr>
              <p:cNvGraphicFramePr>
                <a:graphicFrameLocks noGrp="1"/>
              </p:cNvGraphicFramePr>
              <p:nvPr>
                <p:extLst>
                  <p:ext uri="{D42A27DB-BD31-4B8C-83A1-F6EECF244321}">
                    <p14:modId xmlns:p14="http://schemas.microsoft.com/office/powerpoint/2010/main" val="3392804387"/>
                  </p:ext>
                </p:extLst>
              </p:nvPr>
            </p:nvGraphicFramePr>
            <p:xfrm>
              <a:off x="1047750" y="1340358"/>
              <a:ext cx="9444990" cy="2088642"/>
            </p:xfrm>
            <a:graphic>
              <a:graphicData uri="http://schemas.openxmlformats.org/drawingml/2006/table">
                <a:tbl>
                  <a:tblPr firstRow="1" bandRow="1">
                    <a:tableStyleId>{073A0DAA-6AF3-43AB-8588-CEC1D06C72B9}</a:tableStyleId>
                  </a:tblPr>
                  <a:tblGrid>
                    <a:gridCol w="843475">
                      <a:extLst>
                        <a:ext uri="{9D8B030D-6E8A-4147-A177-3AD203B41FA5}">
                          <a16:colId xmlns:a16="http://schemas.microsoft.com/office/drawing/2014/main" val="53442268"/>
                        </a:ext>
                      </a:extLst>
                    </a:gridCol>
                    <a:gridCol w="689206">
                      <a:extLst>
                        <a:ext uri="{9D8B030D-6E8A-4147-A177-3AD203B41FA5}">
                          <a16:colId xmlns:a16="http://schemas.microsoft.com/office/drawing/2014/main" val="3004915107"/>
                        </a:ext>
                      </a:extLst>
                    </a:gridCol>
                    <a:gridCol w="899621">
                      <a:extLst>
                        <a:ext uri="{9D8B030D-6E8A-4147-A177-3AD203B41FA5}">
                          <a16:colId xmlns:a16="http://schemas.microsoft.com/office/drawing/2014/main" val="1112993551"/>
                        </a:ext>
                      </a:extLst>
                    </a:gridCol>
                    <a:gridCol w="877408">
                      <a:extLst>
                        <a:ext uri="{9D8B030D-6E8A-4147-A177-3AD203B41FA5}">
                          <a16:colId xmlns:a16="http://schemas.microsoft.com/office/drawing/2014/main" val="1895805245"/>
                        </a:ext>
                      </a:extLst>
                    </a:gridCol>
                    <a:gridCol w="1090941">
                      <a:extLst>
                        <a:ext uri="{9D8B030D-6E8A-4147-A177-3AD203B41FA5}">
                          <a16:colId xmlns:a16="http://schemas.microsoft.com/office/drawing/2014/main" val="2540614531"/>
                        </a:ext>
                      </a:extLst>
                    </a:gridCol>
                    <a:gridCol w="959331">
                      <a:extLst>
                        <a:ext uri="{9D8B030D-6E8A-4147-A177-3AD203B41FA5}">
                          <a16:colId xmlns:a16="http://schemas.microsoft.com/office/drawing/2014/main" val="2325110420"/>
                        </a:ext>
                      </a:extLst>
                    </a:gridCol>
                    <a:gridCol w="1283094">
                      <a:extLst>
                        <a:ext uri="{9D8B030D-6E8A-4147-A177-3AD203B41FA5}">
                          <a16:colId xmlns:a16="http://schemas.microsoft.com/office/drawing/2014/main" val="2995477984"/>
                        </a:ext>
                      </a:extLst>
                    </a:gridCol>
                    <a:gridCol w="697604">
                      <a:extLst>
                        <a:ext uri="{9D8B030D-6E8A-4147-A177-3AD203B41FA5}">
                          <a16:colId xmlns:a16="http://schemas.microsoft.com/office/drawing/2014/main" val="1554725927"/>
                        </a:ext>
                      </a:extLst>
                    </a:gridCol>
                    <a:gridCol w="1158521">
                      <a:extLst>
                        <a:ext uri="{9D8B030D-6E8A-4147-A177-3AD203B41FA5}">
                          <a16:colId xmlns:a16="http://schemas.microsoft.com/office/drawing/2014/main" val="2115583298"/>
                        </a:ext>
                      </a:extLst>
                    </a:gridCol>
                    <a:gridCol w="945789">
                      <a:extLst>
                        <a:ext uri="{9D8B030D-6E8A-4147-A177-3AD203B41FA5}">
                          <a16:colId xmlns:a16="http://schemas.microsoft.com/office/drawing/2014/main" val="3718979575"/>
                        </a:ext>
                      </a:extLst>
                    </a:gridCol>
                  </a:tblGrid>
                  <a:tr h="594360">
                    <a:tc>
                      <a:txBody>
                        <a:bodyPr/>
                        <a:lstStyle/>
                        <a:p>
                          <a:pPr algn="ctr"/>
                          <a:r>
                            <a:rPr lang="en-US" altLang="zh-CN" sz="1400" dirty="0"/>
                            <a:t>CEPC</a:t>
                          </a:r>
                          <a:endParaRPr lang="zh-CN" altLang="en-US" sz="1400" dirty="0"/>
                        </a:p>
                      </a:txBody>
                      <a:tcPr anchor="ctr"/>
                    </a:tc>
                    <a:tc>
                      <a:txBody>
                        <a:bodyPr/>
                        <a:lstStyle/>
                        <a:p>
                          <a:endParaRPr lang="zh-CN"/>
                        </a:p>
                      </a:txBody>
                      <a:tcPr anchor="ctr">
                        <a:blipFill>
                          <a:blip r:embed="rId2"/>
                          <a:stretch>
                            <a:fillRect l="-123894" t="-1020" r="-1153097" b="-253061"/>
                          </a:stretch>
                        </a:blipFill>
                      </a:tcPr>
                    </a:tc>
                    <a:tc>
                      <a:txBody>
                        <a:bodyPr/>
                        <a:lstStyle/>
                        <a:p>
                          <a:endParaRPr lang="zh-CN"/>
                        </a:p>
                      </a:txBody>
                      <a:tcPr anchor="ctr">
                        <a:blipFill>
                          <a:blip r:embed="rId2"/>
                          <a:stretch>
                            <a:fillRect l="-172109" t="-1020" r="-786395" b="-253061"/>
                          </a:stretch>
                        </a:blipFill>
                      </a:tcPr>
                    </a:tc>
                    <a:tc>
                      <a:txBody>
                        <a:bodyPr/>
                        <a:lstStyle/>
                        <a:p>
                          <a:endParaRPr lang="zh-CN"/>
                        </a:p>
                      </a:txBody>
                      <a:tcPr anchor="ctr">
                        <a:blipFill>
                          <a:blip r:embed="rId2"/>
                          <a:stretch>
                            <a:fillRect l="-275862" t="-1020" r="-697241" b="-253061"/>
                          </a:stretch>
                        </a:blipFill>
                      </a:tcPr>
                    </a:tc>
                    <a:tc>
                      <a:txBody>
                        <a:bodyPr/>
                        <a:lstStyle/>
                        <a:p>
                          <a:endParaRPr lang="zh-CN"/>
                        </a:p>
                      </a:txBody>
                      <a:tcPr anchor="ctr">
                        <a:blipFill>
                          <a:blip r:embed="rId2"/>
                          <a:stretch>
                            <a:fillRect l="-304469" t="-1020" r="-464804" b="-253061"/>
                          </a:stretch>
                        </a:blipFill>
                      </a:tcPr>
                    </a:tc>
                    <a:tc>
                      <a:txBody>
                        <a:bodyPr/>
                        <a:lstStyle/>
                        <a:p>
                          <a:endParaRPr lang="zh-CN"/>
                        </a:p>
                      </a:txBody>
                      <a:tcPr anchor="ctr">
                        <a:blipFill>
                          <a:blip r:embed="rId2"/>
                          <a:stretch>
                            <a:fillRect l="-461146" t="-1020" r="-429936" b="-253061"/>
                          </a:stretch>
                        </a:blipFill>
                      </a:tcPr>
                    </a:tc>
                    <a:tc>
                      <a:txBody>
                        <a:bodyPr/>
                        <a:lstStyle/>
                        <a:p>
                          <a:endParaRPr lang="zh-CN"/>
                        </a:p>
                      </a:txBody>
                      <a:tcPr anchor="ctr">
                        <a:blipFill>
                          <a:blip r:embed="rId2"/>
                          <a:stretch>
                            <a:fillRect l="-417536" t="-1020" r="-219905" b="-253061"/>
                          </a:stretch>
                        </a:blipFill>
                      </a:tcPr>
                    </a:tc>
                    <a:tc>
                      <a:txBody>
                        <a:bodyPr/>
                        <a:lstStyle/>
                        <a:p>
                          <a:endParaRPr lang="zh-CN"/>
                        </a:p>
                      </a:txBody>
                      <a:tcPr anchor="ctr">
                        <a:blipFill>
                          <a:blip r:embed="rId2"/>
                          <a:stretch>
                            <a:fillRect l="-957895" t="-1020" r="-307018" b="-253061"/>
                          </a:stretch>
                        </a:blipFill>
                      </a:tcPr>
                    </a:tc>
                    <a:tc>
                      <a:txBody>
                        <a:bodyPr/>
                        <a:lstStyle/>
                        <a:p>
                          <a:endParaRPr lang="zh-CN"/>
                        </a:p>
                      </a:txBody>
                      <a:tcPr anchor="ctr">
                        <a:blipFill>
                          <a:blip r:embed="rId2"/>
                          <a:stretch>
                            <a:fillRect l="-631414" t="-1020" r="-83246" b="-25306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bg1"/>
                              </a:solidFill>
                            </a:rPr>
                            <a:t>BPM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bg1"/>
                              </a:solidFill>
                            </a:rPr>
                            <a:t> resolution</a:t>
                          </a:r>
                        </a:p>
                      </a:txBody>
                      <a:tcPr anchor="ctr"/>
                    </a:tc>
                    <a:extLst>
                      <a:ext uri="{0D108BD9-81ED-4DB2-BD59-A6C34878D82A}">
                        <a16:rowId xmlns:a16="http://schemas.microsoft.com/office/drawing/2014/main" val="3692877858"/>
                      </a:ext>
                    </a:extLst>
                  </a:tr>
                  <a:tr h="427482">
                    <a:tc>
                      <a:txBody>
                        <a:bodyPr/>
                        <a:lstStyle/>
                        <a:p>
                          <a:pPr algn="ctr"/>
                          <a:r>
                            <a:rPr lang="en-US" altLang="zh-CN" sz="1100" b="1" dirty="0"/>
                            <a:t>Higgs</a:t>
                          </a:r>
                          <a:endParaRPr lang="zh-CN" altLang="en-US" sz="1100" b="1" dirty="0"/>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1.3</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0.3/1</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14/0.036</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0.015/0.11</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1.4/3.6</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-0.44/-2.49</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rowSpan="4">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0.85</a:t>
                          </a: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-0.38/-2.12</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latin typeface="Times" panose="02020603050405020304" pitchFamily="18" charset="0"/>
                              <a:ea typeface="+mn-ea"/>
                              <a:cs typeface="Times" panose="02020603050405020304" pitchFamily="18" charset="0"/>
                            </a:rPr>
                            <a:t>0.3um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latin typeface="Times" panose="02020603050405020304" pitchFamily="18" charset="0"/>
                              <a:ea typeface="+mn-ea"/>
                              <a:cs typeface="Times" panose="02020603050405020304" pitchFamily="18" charset="0"/>
                            </a:rPr>
                            <a:t>@10Hz</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extLst>
                      <a:ext uri="{0D108BD9-81ED-4DB2-BD59-A6C34878D82A}">
                        <a16:rowId xmlns:a16="http://schemas.microsoft.com/office/drawing/2014/main" val="2315160454"/>
                      </a:ext>
                    </a:extLst>
                  </a:tr>
                  <a:tr h="355600">
                    <a:tc>
                      <a:txBody>
                        <a:bodyPr/>
                        <a:lstStyle/>
                        <a:p>
                          <a:pPr algn="ctr"/>
                          <a:r>
                            <a:rPr lang="en-US" altLang="zh-CN" sz="1100" b="1" dirty="0"/>
                            <a:t>Z</a:t>
                          </a:r>
                          <a:endParaRPr lang="zh-CN" altLang="en-US" sz="1100" b="1" dirty="0"/>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1.4</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0.13/0.9</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6/0.035</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0.004/0.127</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0.6/3.5</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-0.12/-3.1</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r>
                            <a:rPr lang="en-US" altLang="zh-CN" sz="1400" kern="1200" dirty="0">
                              <a:solidFill>
                                <a:schemeClr val="dk1"/>
                              </a:solidFill>
                            </a:rPr>
                            <a:t>0.85</a:t>
                          </a:r>
                          <a:endParaRPr lang="zh-CN" alt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-0.10/-2.64</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endParaRPr lang="zh-CN" alt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3105115334"/>
                      </a:ext>
                    </a:extLst>
                  </a:tr>
                  <a:tr h="355600">
                    <a:tc>
                      <a:txBody>
                        <a:bodyPr/>
                        <a:lstStyle/>
                        <a:p>
                          <a:pPr algn="ctr"/>
                          <a:r>
                            <a:rPr lang="en-US" altLang="zh-CN" sz="1100" b="1" dirty="0"/>
                            <a:t>W</a:t>
                          </a:r>
                          <a:endParaRPr lang="zh-CN" altLang="en-US" sz="1100" b="1" dirty="0"/>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1.35</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0.21/1</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13/0.042</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0.012/0.113</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1.3/4.2</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-0.47/-2.98</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r>
                            <a:rPr lang="en-US" altLang="zh-CN" sz="1400" kern="1200" dirty="0">
                              <a:solidFill>
                                <a:schemeClr val="dk1"/>
                              </a:solidFill>
                              <a:latin typeface="+mn-lt"/>
                              <a:ea typeface="+mn-ea"/>
                              <a:cs typeface="+mn-cs"/>
                            </a:rPr>
                            <a:t>0.85</a:t>
                          </a:r>
                          <a:endParaRPr lang="zh-CN" alt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-0.40/-2.54</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endParaRPr lang="zh-CN" alt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2678591743"/>
                      </a:ext>
                    </a:extLst>
                  </a:tr>
                  <a:tr h="355600">
                    <a:tc>
                      <a:txBody>
                        <a:bodyPr/>
                        <a:lstStyle/>
                        <a:p>
                          <a:pPr algn="ctr"/>
                          <a:r>
                            <a:rPr lang="en-US" altLang="zh-CN" sz="1100" b="1" dirty="0" err="1"/>
                            <a:t>tt</a:t>
                          </a:r>
                          <a:endParaRPr lang="zh-CN" altLang="en-US" sz="1100" b="1" dirty="0"/>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2.0</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1.04/2.7</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39/0.113</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0.071/0.1</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3.9/11.3</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-4.85/-2.63</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r>
                            <a:rPr lang="en-US" altLang="zh-CN" sz="1400" kern="1200" dirty="0">
                              <a:solidFill>
                                <a:schemeClr val="dk1"/>
                              </a:solidFill>
                              <a:latin typeface="+mn-lt"/>
                              <a:ea typeface="+mn-ea"/>
                              <a:cs typeface="+mn-cs"/>
                            </a:rPr>
                            <a:t>0.85</a:t>
                          </a:r>
                          <a:endParaRPr lang="zh-CN" alt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-4.12/-2.24</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endParaRPr lang="zh-CN" alt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769338220"/>
                      </a:ext>
                    </a:extLst>
                  </a:tr>
                </a:tbl>
              </a:graphicData>
            </a:graphic>
          </p:graphicFrame>
        </mc:Fallback>
      </mc:AlternateContent>
      <p:sp>
        <p:nvSpPr>
          <p:cNvPr id="4" name="矩形 3">
            <a:extLst>
              <a:ext uri="{FF2B5EF4-FFF2-40B4-BE49-F238E27FC236}">
                <a16:creationId xmlns:a16="http://schemas.microsoft.com/office/drawing/2014/main" id="{442C0FA1-D8D4-05CD-4890-1BAA4E767CF8}"/>
              </a:ext>
            </a:extLst>
          </p:cNvPr>
          <p:cNvSpPr/>
          <p:nvPr/>
        </p:nvSpPr>
        <p:spPr>
          <a:xfrm>
            <a:off x="5513660" y="1317232"/>
            <a:ext cx="774700" cy="21563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a:extLst>
              <a:ext uri="{FF2B5EF4-FFF2-40B4-BE49-F238E27FC236}">
                <a16:creationId xmlns:a16="http://schemas.microsoft.com/office/drawing/2014/main" id="{925908A1-4700-C5EA-7ACD-18EEFBBF8395}"/>
              </a:ext>
            </a:extLst>
          </p:cNvPr>
          <p:cNvSpPr/>
          <p:nvPr/>
        </p:nvSpPr>
        <p:spPr>
          <a:xfrm>
            <a:off x="9612630" y="1280627"/>
            <a:ext cx="880110" cy="216242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a:extLst>
              <a:ext uri="{FF2B5EF4-FFF2-40B4-BE49-F238E27FC236}">
                <a16:creationId xmlns:a16="http://schemas.microsoft.com/office/drawing/2014/main" id="{1A01A3F7-DD66-E0DD-BAF2-F09C3F6761F9}"/>
              </a:ext>
            </a:extLst>
          </p:cNvPr>
          <p:cNvSpPr/>
          <p:nvPr/>
        </p:nvSpPr>
        <p:spPr>
          <a:xfrm>
            <a:off x="8526583" y="1280627"/>
            <a:ext cx="880110" cy="216242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graphicFrame>
            <p:nvGraphicFramePr>
              <p:cNvPr id="9" name="表格 25">
                <a:extLst>
                  <a:ext uri="{FF2B5EF4-FFF2-40B4-BE49-F238E27FC236}">
                    <a16:creationId xmlns:a16="http://schemas.microsoft.com/office/drawing/2014/main" id="{1789A29D-6A6D-051F-FCF3-C310A2FB40AD}"/>
                  </a:ext>
                </a:extLst>
              </p:cNvPr>
              <p:cNvGraphicFramePr>
                <a:graphicFrameLocks noGrp="1"/>
              </p:cNvGraphicFramePr>
              <p:nvPr/>
            </p:nvGraphicFramePr>
            <p:xfrm>
              <a:off x="1047750" y="3606850"/>
              <a:ext cx="5021186" cy="1962707"/>
            </p:xfrm>
            <a:graphic>
              <a:graphicData uri="http://schemas.openxmlformats.org/drawingml/2006/table">
                <a:tbl>
                  <a:tblPr firstRow="1" bandRow="1">
                    <a:tableStyleId>{5940675A-B579-460E-94D1-54222C63F5DA}</a:tableStyleId>
                  </a:tblPr>
                  <a:tblGrid>
                    <a:gridCol w="574916">
                      <a:extLst>
                        <a:ext uri="{9D8B030D-6E8A-4147-A177-3AD203B41FA5}">
                          <a16:colId xmlns:a16="http://schemas.microsoft.com/office/drawing/2014/main" val="1734266706"/>
                        </a:ext>
                      </a:extLst>
                    </a:gridCol>
                    <a:gridCol w="360344">
                      <a:extLst>
                        <a:ext uri="{9D8B030D-6E8A-4147-A177-3AD203B41FA5}">
                          <a16:colId xmlns:a16="http://schemas.microsoft.com/office/drawing/2014/main" val="3668181973"/>
                        </a:ext>
                      </a:extLst>
                    </a:gridCol>
                    <a:gridCol w="428326">
                      <a:extLst>
                        <a:ext uri="{9D8B030D-6E8A-4147-A177-3AD203B41FA5}">
                          <a16:colId xmlns:a16="http://schemas.microsoft.com/office/drawing/2014/main" val="708250457"/>
                        </a:ext>
                      </a:extLst>
                    </a:gridCol>
                    <a:gridCol w="582930">
                      <a:extLst>
                        <a:ext uri="{9D8B030D-6E8A-4147-A177-3AD203B41FA5}">
                          <a16:colId xmlns:a16="http://schemas.microsoft.com/office/drawing/2014/main" val="1617657458"/>
                        </a:ext>
                      </a:extLst>
                    </a:gridCol>
                    <a:gridCol w="662940">
                      <a:extLst>
                        <a:ext uri="{9D8B030D-6E8A-4147-A177-3AD203B41FA5}">
                          <a16:colId xmlns:a16="http://schemas.microsoft.com/office/drawing/2014/main" val="1655524056"/>
                        </a:ext>
                      </a:extLst>
                    </a:gridCol>
                    <a:gridCol w="1131570">
                      <a:extLst>
                        <a:ext uri="{9D8B030D-6E8A-4147-A177-3AD203B41FA5}">
                          <a16:colId xmlns:a16="http://schemas.microsoft.com/office/drawing/2014/main" val="3890018939"/>
                        </a:ext>
                      </a:extLst>
                    </a:gridCol>
                    <a:gridCol w="1280160">
                      <a:extLst>
                        <a:ext uri="{9D8B030D-6E8A-4147-A177-3AD203B41FA5}">
                          <a16:colId xmlns:a16="http://schemas.microsoft.com/office/drawing/2014/main" val="3627182263"/>
                        </a:ext>
                      </a:extLst>
                    </a:gridCol>
                  </a:tblGrid>
                  <a:tr h="320326">
                    <a:tc gridSpan="2">
                      <a:txBody>
                        <a:bodyPr/>
                        <a:lstStyle/>
                        <a:p>
                          <a:pPr marL="0" algn="ctr" defTabSz="914400" rtl="0" eaLnBrk="1" latinLnBrk="0" hangingPunct="1"/>
                          <a:r>
                            <a:rPr lang="en-US" altLang="zh-CN" sz="1000" b="1" kern="1200" dirty="0">
                              <a:solidFill>
                                <a:schemeClr val="tx1"/>
                              </a:solidFill>
                              <a:latin typeface="Times" panose="02020603050405020304" pitchFamily="18" charset="0"/>
                              <a:ea typeface="+mn-ea"/>
                              <a:cs typeface="Times" panose="02020603050405020304" pitchFamily="18" charset="0"/>
                            </a:rPr>
                            <a:t>f[Hz]</a:t>
                          </a:r>
                          <a:endParaRPr lang="zh-CN" altLang="en-US" sz="1000" b="1" kern="1200" dirty="0">
                            <a:solidFill>
                              <a:schemeClr val="tx1"/>
                            </a:solidFill>
                            <a:latin typeface="Times" panose="02020603050405020304" pitchFamily="18" charset="0"/>
                            <a:ea typeface="+mn-ea"/>
                            <a:cs typeface="Times" panose="02020603050405020304" pitchFamily="18" charset="0"/>
                          </a:endParaRPr>
                        </a:p>
                      </a:txBody>
                      <a:tcPr anchor="ctr"/>
                    </a:tc>
                    <a:tc hMerge="1">
                      <a:txBody>
                        <a:bodyPr/>
                        <a:lstStyle/>
                        <a:p>
                          <a:endParaRPr lang="zh-CN" altLang="en-US" dirty="0"/>
                        </a:p>
                      </a:txBody>
                      <a:tcP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GM</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Correct</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Measure</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1" kern="1200" dirty="0">
                              <a:solidFill>
                                <a:srgbClr val="0070C0"/>
                              </a:solidFill>
                              <a:latin typeface="Times" panose="02020603050405020304" pitchFamily="18" charset="0"/>
                              <a:ea typeface="+mn-ea"/>
                              <a:cs typeface="Times" panose="02020603050405020304" pitchFamily="18" charset="0"/>
                            </a:rPr>
                            <a:t>BPM resolution</a:t>
                          </a: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000" i="1" kern="1200" dirty="0" smtClean="0">
                                      <a:solidFill>
                                        <a:schemeClr val="tx1"/>
                                      </a:solidFill>
                                      <a:latin typeface="Cambria Math" panose="02040503050406030204" pitchFamily="18" charset="0"/>
                                      <a:ea typeface="+mn-ea"/>
                                      <a:cs typeface="Times" panose="02020603050405020304" pitchFamily="18" charset="0"/>
                                    </a:rPr>
                                  </m:ctrlPr>
                                </m:sSubPr>
                                <m:e>
                                  <m:r>
                                    <a:rPr lang="en-US" altLang="zh-CN" sz="1000" kern="1200" dirty="0" smtClean="0">
                                      <a:solidFill>
                                        <a:schemeClr val="tx1"/>
                                      </a:solidFill>
                                      <a:latin typeface="Cambria Math" panose="02040503050406030204" pitchFamily="18" charset="0"/>
                                      <a:ea typeface="+mn-ea"/>
                                      <a:cs typeface="Times" panose="02020603050405020304" pitchFamily="18" charset="0"/>
                                    </a:rPr>
                                    <m:t>𝐨𝐟𝐟𝐬𝐞𝐭</m:t>
                                  </m:r>
                                </m:e>
                                <m:sub>
                                  <m:r>
                                    <a:rPr lang="en-US" altLang="zh-CN" sz="1000" kern="1200" dirty="0" smtClean="0">
                                      <a:solidFill>
                                        <a:schemeClr val="tx1"/>
                                      </a:solidFill>
                                      <a:latin typeface="Cambria Math" panose="02040503050406030204" pitchFamily="18" charset="0"/>
                                      <a:ea typeface="+mn-ea"/>
                                      <a:cs typeface="Times" panose="02020603050405020304" pitchFamily="18" charset="0"/>
                                    </a:rPr>
                                    <m:t>𝑩𝑷𝑴</m:t>
                                  </m:r>
                                </m:sub>
                              </m:sSub>
                            </m:oMath>
                          </a14:m>
                          <a:r>
                            <a:rPr lang="en-US" altLang="zh-CN" sz="1000" kern="1200" dirty="0">
                              <a:solidFill>
                                <a:schemeClr val="tx1"/>
                              </a:solidFill>
                              <a:latin typeface="Times" panose="02020603050405020304" pitchFamily="18" charset="0"/>
                              <a:ea typeface="+mn-ea"/>
                              <a:cs typeface="Times" panose="02020603050405020304" pitchFamily="18" charset="0"/>
                            </a:rPr>
                            <a:t>[um]</a:t>
                          </a:r>
                        </a:p>
                      </a:txBody>
                      <a:tcPr marL="90000" anchor="ctr"/>
                    </a:tc>
                    <a:extLst>
                      <a:ext uri="{0D108BD9-81ED-4DB2-BD59-A6C34878D82A}">
                        <a16:rowId xmlns:a16="http://schemas.microsoft.com/office/drawing/2014/main" val="2878841905"/>
                      </a:ext>
                    </a:extLst>
                  </a:tr>
                  <a:tr h="331851">
                    <a:tc rowSpan="2">
                      <a:txBody>
                        <a:bodyPr/>
                        <a:lstStyle/>
                        <a:p>
                          <a:pPr marL="0" algn="ctr" defTabSz="914400" rtl="0" eaLnBrk="1" latinLnBrk="0" hangingPunct="1"/>
                          <a:r>
                            <a:rPr lang="en-US" altLang="zh-CN" sz="1000" b="1" kern="1200" dirty="0">
                              <a:solidFill>
                                <a:schemeClr val="tx1"/>
                              </a:solidFill>
                              <a:latin typeface="Times" panose="02020603050405020304" pitchFamily="18" charset="0"/>
                              <a:ea typeface="+mn-ea"/>
                              <a:cs typeface="Times" panose="02020603050405020304" pitchFamily="18" charset="0"/>
                            </a:rPr>
                            <a:t>HEPS</a:t>
                          </a: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H</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&lt;1</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10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b="1" kern="1200" dirty="0">
                              <a:solidFill>
                                <a:srgbClr val="FF0000"/>
                              </a:solidFill>
                              <a:latin typeface="Times" panose="02020603050405020304" pitchFamily="18" charset="0"/>
                              <a:ea typeface="+mn-ea"/>
                              <a:cs typeface="Times" panose="02020603050405020304" pitchFamily="18" charset="0"/>
                            </a:rPr>
                            <a:t>100</a:t>
                          </a:r>
                          <a:endParaRPr lang="zh-CN" altLang="en-US" sz="1000" b="1" kern="1200" dirty="0">
                            <a:solidFill>
                              <a:srgbClr val="FF0000"/>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b="1" kern="1200" dirty="0">
                              <a:solidFill>
                                <a:schemeClr val="tx1"/>
                              </a:solidFill>
                              <a:latin typeface="Times" panose="02020603050405020304" pitchFamily="18" charset="0"/>
                              <a:ea typeface="+mn-ea"/>
                              <a:cs typeface="Times" panose="02020603050405020304" pitchFamily="18" charset="0"/>
                            </a:rPr>
                            <a:t>0.95um</a:t>
                          </a:r>
                          <a:r>
                            <a:rPr lang="en-US" altLang="zh-CN" sz="1000" kern="1200" dirty="0">
                              <a:solidFill>
                                <a:schemeClr val="tx1"/>
                              </a:solidFill>
                              <a:latin typeface="Times" panose="02020603050405020304" pitchFamily="18" charset="0"/>
                              <a:ea typeface="+mn-ea"/>
                              <a:cs typeface="Times" panose="02020603050405020304" pitchFamily="18" charset="0"/>
                            </a:rPr>
                            <a:t>@100Hz</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0.38</a:t>
                          </a:r>
                          <a14:m>
                            <m:oMath xmlns:m="http://schemas.openxmlformats.org/officeDocument/2006/math">
                              <m:r>
                                <a:rPr lang="en-US" altLang="zh-CN" sz="1000" kern="1200" smtClean="0">
                                  <a:solidFill>
                                    <a:schemeClr val="tx1"/>
                                  </a:solidFill>
                                  <a:latin typeface="Cambria Math" panose="02040503050406030204" pitchFamily="18" charset="0"/>
                                  <a:ea typeface="+mn-ea"/>
                                  <a:cs typeface="Times" panose="02020603050405020304" pitchFamily="18" charset="0"/>
                                </a:rPr>
                                <m:t>→</m:t>
                              </m:r>
                              <m:r>
                                <a:rPr lang="en-US" altLang="zh-CN" sz="1000" kern="1200" smtClean="0">
                                  <a:solidFill>
                                    <a:schemeClr val="tx1"/>
                                  </a:solidFill>
                                  <a:latin typeface="Cambria Math" panose="02040503050406030204" pitchFamily="18" charset="0"/>
                                  <a:ea typeface="+mn-ea"/>
                                  <a:cs typeface="Times" panose="02020603050405020304" pitchFamily="18" charset="0"/>
                                </a:rPr>
                                <m:t>𝟎</m:t>
                              </m:r>
                              <m:r>
                                <a:rPr lang="en-US" altLang="zh-CN" sz="1000" kern="1200" smtClean="0">
                                  <a:solidFill>
                                    <a:schemeClr val="tx1"/>
                                  </a:solidFill>
                                  <a:latin typeface="Cambria Math" panose="02040503050406030204" pitchFamily="18" charset="0"/>
                                  <a:ea typeface="+mn-ea"/>
                                  <a:cs typeface="Times" panose="02020603050405020304" pitchFamily="18" charset="0"/>
                                </a:rPr>
                                <m:t>.</m:t>
                              </m:r>
                              <m:r>
                                <a:rPr lang="en-US" altLang="zh-CN" sz="1000" kern="1200" smtClean="0">
                                  <a:solidFill>
                                    <a:schemeClr val="tx1"/>
                                  </a:solidFill>
                                  <a:latin typeface="Cambria Math" panose="02040503050406030204" pitchFamily="18" charset="0"/>
                                  <a:ea typeface="+mn-ea"/>
                                  <a:cs typeface="Times" panose="02020603050405020304" pitchFamily="18" charset="0"/>
                                </a:rPr>
                                <m:t>𝟒</m:t>
                              </m:r>
                              <m:r>
                                <a:rPr lang="en-US" altLang="zh-CN" sz="1000" kern="1200" smtClean="0">
                                  <a:solidFill>
                                    <a:schemeClr val="tx1"/>
                                  </a:solidFill>
                                  <a:latin typeface="Cambria Math" panose="02040503050406030204" pitchFamily="18" charset="0"/>
                                  <a:ea typeface="+mn-ea"/>
                                  <a:cs typeface="Times" panose="02020603050405020304" pitchFamily="18" charset="0"/>
                                </a:rPr>
                                <m:t>𝒕𝒊𝒎𝒆𝒔</m:t>
                              </m:r>
                            </m:oMath>
                          </a14:m>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extLst>
                      <a:ext uri="{0D108BD9-81ED-4DB2-BD59-A6C34878D82A}">
                        <a16:rowId xmlns:a16="http://schemas.microsoft.com/office/drawing/2014/main" val="2063016461"/>
                      </a:ext>
                    </a:extLst>
                  </a:tr>
                  <a:tr h="262106">
                    <a:tc vMerge="1">
                      <a:txBody>
                        <a:bodyPr/>
                        <a:lstStyle/>
                        <a:p>
                          <a:pPr algn="ctr"/>
                          <a:endParaRPr lang="zh-CN" altLang="en-US" sz="1200" dirty="0"/>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V</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b="1" kern="1200" dirty="0">
                              <a:solidFill>
                                <a:srgbClr val="FF0000"/>
                              </a:solidFill>
                              <a:latin typeface="Times" panose="02020603050405020304" pitchFamily="18" charset="0"/>
                              <a:ea typeface="+mn-ea"/>
                              <a:cs typeface="Times" panose="02020603050405020304" pitchFamily="18" charset="0"/>
                            </a:rPr>
                            <a:t>500</a:t>
                          </a:r>
                          <a:endParaRPr lang="zh-CN" altLang="en-US" sz="1000" b="1" kern="1200" dirty="0">
                            <a:solidFill>
                              <a:srgbClr val="FF0000"/>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1" kern="1200" dirty="0">
                              <a:solidFill>
                                <a:schemeClr val="tx1"/>
                              </a:solidFill>
                              <a:latin typeface="Times" panose="02020603050405020304" pitchFamily="18" charset="0"/>
                              <a:ea typeface="+mn-ea"/>
                              <a:cs typeface="Times" panose="02020603050405020304" pitchFamily="18" charset="0"/>
                            </a:rPr>
                            <a:t>2.1um</a:t>
                          </a:r>
                          <a:r>
                            <a:rPr lang="en-US" altLang="zh-CN" sz="1000" kern="1200" dirty="0">
                              <a:solidFill>
                                <a:schemeClr val="tx1"/>
                              </a:solidFill>
                              <a:latin typeface="Times" panose="02020603050405020304" pitchFamily="18" charset="0"/>
                              <a:ea typeface="+mn-ea"/>
                              <a:cs typeface="Times" panose="02020603050405020304" pitchFamily="18" charset="0"/>
                            </a:rPr>
                            <a:t>@500Hz</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latin typeface="Times" panose="02020603050405020304" pitchFamily="18" charset="0"/>
                              <a:ea typeface="+mn-ea"/>
                              <a:cs typeface="Times" panose="02020603050405020304" pitchFamily="18" charset="0"/>
                            </a:rPr>
                            <a:t>2.12</a:t>
                          </a:r>
                          <a14:m>
                            <m:oMath xmlns:m="http://schemas.openxmlformats.org/officeDocument/2006/math">
                              <m:r>
                                <a:rPr lang="en-US" altLang="zh-CN" sz="1000" kern="1200" smtClean="0">
                                  <a:solidFill>
                                    <a:schemeClr val="tx1"/>
                                  </a:solidFill>
                                  <a:latin typeface="Cambria Math" panose="02040503050406030204" pitchFamily="18" charset="0"/>
                                  <a:ea typeface="+mn-ea"/>
                                  <a:cs typeface="Times" panose="02020603050405020304" pitchFamily="18" charset="0"/>
                                </a:rPr>
                                <m:t>→</m:t>
                              </m:r>
                              <m:r>
                                <a:rPr lang="en-US" altLang="zh-CN" sz="1000" kern="1200" smtClean="0">
                                  <a:solidFill>
                                    <a:schemeClr val="tx1"/>
                                  </a:solidFill>
                                  <a:latin typeface="Cambria Math" panose="02040503050406030204" pitchFamily="18" charset="0"/>
                                  <a:ea typeface="+mn-ea"/>
                                  <a:cs typeface="Times" panose="02020603050405020304" pitchFamily="18" charset="0"/>
                                </a:rPr>
                                <m:t>𝟏</m:t>
                              </m:r>
                              <m:r>
                                <a:rPr lang="en-US" altLang="zh-CN" sz="1000" kern="1200" smtClean="0">
                                  <a:solidFill>
                                    <a:schemeClr val="tx1"/>
                                  </a:solidFill>
                                  <a:latin typeface="Cambria Math" panose="02040503050406030204" pitchFamily="18" charset="0"/>
                                  <a:ea typeface="+mn-ea"/>
                                  <a:cs typeface="Times" panose="02020603050405020304" pitchFamily="18" charset="0"/>
                                </a:rPr>
                                <m:t>𝒕𝒊𝒎𝒆𝒔</m:t>
                              </m:r>
                            </m:oMath>
                          </a14:m>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extLst>
                      <a:ext uri="{0D108BD9-81ED-4DB2-BD59-A6C34878D82A}">
                        <a16:rowId xmlns:a16="http://schemas.microsoft.com/office/drawing/2014/main" val="1722067727"/>
                      </a:ext>
                    </a:extLst>
                  </a:tr>
                  <a:tr h="262106">
                    <a:tc rowSpan="2">
                      <a:txBody>
                        <a:bodyPr/>
                        <a:lstStyle/>
                        <a:p>
                          <a:pPr marL="0" algn="ctr" defTabSz="914400" rtl="0" eaLnBrk="1" latinLnBrk="0" hangingPunct="1"/>
                          <a:r>
                            <a:rPr lang="en-US" altLang="zh-CN" sz="1000" b="1" kern="1200" dirty="0">
                              <a:solidFill>
                                <a:schemeClr val="tx1"/>
                              </a:solidFill>
                              <a:latin typeface="Times" panose="02020603050405020304" pitchFamily="18" charset="0"/>
                              <a:ea typeface="+mn-ea"/>
                              <a:cs typeface="Times" panose="02020603050405020304" pitchFamily="18" charset="0"/>
                            </a:rPr>
                            <a:t>BEPC</a:t>
                          </a: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H</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0.02</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0.2</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2</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latin typeface="Times" panose="02020603050405020304" pitchFamily="18" charset="0"/>
                              <a:ea typeface="+mn-ea"/>
                              <a:cs typeface="Times" panose="02020603050405020304" pitchFamily="18" charset="0"/>
                            </a:rPr>
                            <a:t>0.13um@2Hz</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0.38</a:t>
                          </a:r>
                          <a14:m>
                            <m:oMath xmlns:m="http://schemas.openxmlformats.org/officeDocument/2006/math">
                              <m:r>
                                <a:rPr lang="en-US" altLang="zh-CN" sz="1000" kern="1200" smtClean="0">
                                  <a:solidFill>
                                    <a:schemeClr val="tx1"/>
                                  </a:solidFill>
                                  <a:latin typeface="Cambria Math" panose="02040503050406030204" pitchFamily="18" charset="0"/>
                                  <a:ea typeface="+mn-ea"/>
                                  <a:cs typeface="Times" panose="02020603050405020304" pitchFamily="18" charset="0"/>
                                </a:rPr>
                                <m:t>→</m:t>
                              </m:r>
                              <m:r>
                                <a:rPr lang="en-US" altLang="zh-CN" sz="1000" kern="1200" smtClean="0">
                                  <a:solidFill>
                                    <a:schemeClr val="tx1"/>
                                  </a:solidFill>
                                  <a:latin typeface="Cambria Math" panose="02040503050406030204" pitchFamily="18" charset="0"/>
                                  <a:ea typeface="+mn-ea"/>
                                  <a:cs typeface="Times" panose="02020603050405020304" pitchFamily="18" charset="0"/>
                                </a:rPr>
                                <m:t>𝟑</m:t>
                              </m:r>
                              <m:r>
                                <a:rPr lang="en-US" altLang="zh-CN" sz="1000" kern="1200" smtClean="0">
                                  <a:solidFill>
                                    <a:schemeClr val="tx1"/>
                                  </a:solidFill>
                                  <a:latin typeface="Cambria Math" panose="02040503050406030204" pitchFamily="18" charset="0"/>
                                  <a:ea typeface="+mn-ea"/>
                                  <a:cs typeface="Times" panose="02020603050405020304" pitchFamily="18" charset="0"/>
                                </a:rPr>
                                <m:t>𝒕𝒊𝒎𝒆𝒔</m:t>
                              </m:r>
                            </m:oMath>
                          </a14:m>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extLst>
                      <a:ext uri="{0D108BD9-81ED-4DB2-BD59-A6C34878D82A}">
                        <a16:rowId xmlns:a16="http://schemas.microsoft.com/office/drawing/2014/main" val="4284117307"/>
                      </a:ext>
                    </a:extLst>
                  </a:tr>
                  <a:tr h="262106">
                    <a:tc vMerge="1">
                      <a:txBody>
                        <a:bodyPr/>
                        <a:lstStyle/>
                        <a:p>
                          <a:pPr algn="ctr"/>
                          <a:endParaRPr lang="zh-CN" altLang="en-US" sz="1200" dirty="0"/>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V</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500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5000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latin typeface="Times" panose="02020603050405020304" pitchFamily="18" charset="0"/>
                              <a:ea typeface="+mn-ea"/>
                              <a:cs typeface="Times" panose="02020603050405020304" pitchFamily="18" charset="0"/>
                            </a:rPr>
                            <a:t>6.7um@5kHz</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2.12</a:t>
                          </a:r>
                          <a14:m>
                            <m:oMath xmlns:m="http://schemas.openxmlformats.org/officeDocument/2006/math">
                              <m:r>
                                <a:rPr lang="en-US" altLang="zh-CN" sz="1000" kern="1200" smtClean="0">
                                  <a:solidFill>
                                    <a:schemeClr val="tx1"/>
                                  </a:solidFill>
                                  <a:latin typeface="Cambria Math" panose="02040503050406030204" pitchFamily="18" charset="0"/>
                                  <a:ea typeface="+mn-ea"/>
                                  <a:cs typeface="Times" panose="02020603050405020304" pitchFamily="18" charset="0"/>
                                </a:rPr>
                                <m:t>→</m:t>
                              </m:r>
                              <m:r>
                                <a:rPr lang="en-US" altLang="zh-CN" sz="1000" kern="1200" smtClean="0">
                                  <a:solidFill>
                                    <a:schemeClr val="tx1"/>
                                  </a:solidFill>
                                  <a:latin typeface="Cambria Math" panose="02040503050406030204" pitchFamily="18" charset="0"/>
                                  <a:ea typeface="+mn-ea"/>
                                  <a:cs typeface="Times" panose="02020603050405020304" pitchFamily="18" charset="0"/>
                                </a:rPr>
                                <m:t>𝟎</m:t>
                              </m:r>
                              <m:r>
                                <a:rPr lang="en-US" altLang="zh-CN" sz="1000" kern="1200" smtClean="0">
                                  <a:solidFill>
                                    <a:schemeClr val="tx1"/>
                                  </a:solidFill>
                                  <a:latin typeface="Cambria Math" panose="02040503050406030204" pitchFamily="18" charset="0"/>
                                  <a:ea typeface="+mn-ea"/>
                                  <a:cs typeface="Times" panose="02020603050405020304" pitchFamily="18" charset="0"/>
                                </a:rPr>
                                <m:t>.</m:t>
                              </m:r>
                              <m:r>
                                <a:rPr lang="en-US" altLang="zh-CN" sz="1000" kern="1200" smtClean="0">
                                  <a:solidFill>
                                    <a:schemeClr val="tx1"/>
                                  </a:solidFill>
                                  <a:latin typeface="Cambria Math" panose="02040503050406030204" pitchFamily="18" charset="0"/>
                                  <a:ea typeface="+mn-ea"/>
                                  <a:cs typeface="Times" panose="02020603050405020304" pitchFamily="18" charset="0"/>
                                </a:rPr>
                                <m:t>𝟑</m:t>
                              </m:r>
                              <m:r>
                                <a:rPr lang="en-US" altLang="zh-CN" sz="1000" kern="1200" smtClean="0">
                                  <a:solidFill>
                                    <a:schemeClr val="tx1"/>
                                  </a:solidFill>
                                  <a:latin typeface="Cambria Math" panose="02040503050406030204" pitchFamily="18" charset="0"/>
                                  <a:ea typeface="+mn-ea"/>
                                  <a:cs typeface="Times" panose="02020603050405020304" pitchFamily="18" charset="0"/>
                                </a:rPr>
                                <m:t>𝒕𝒊𝒎𝒆𝒔</m:t>
                              </m:r>
                            </m:oMath>
                          </a14:m>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extLst>
                      <a:ext uri="{0D108BD9-81ED-4DB2-BD59-A6C34878D82A}">
                        <a16:rowId xmlns:a16="http://schemas.microsoft.com/office/drawing/2014/main" val="3961093914"/>
                      </a:ext>
                    </a:extLst>
                  </a:tr>
                  <a:tr h="262106">
                    <a:tc rowSpan="2">
                      <a:txBody>
                        <a:bodyPr/>
                        <a:lstStyle/>
                        <a:p>
                          <a:pPr marL="0" algn="ctr" defTabSz="914400" rtl="0" eaLnBrk="1" latinLnBrk="0" hangingPunct="1"/>
                          <a:r>
                            <a:rPr lang="en-US" altLang="zh-CN" sz="1000" b="1" kern="1200" dirty="0">
                              <a:solidFill>
                                <a:schemeClr val="tx1"/>
                              </a:solidFill>
                              <a:latin typeface="Times" panose="02020603050405020304" pitchFamily="18" charset="0"/>
                              <a:ea typeface="+mn-ea"/>
                              <a:cs typeface="Times" panose="02020603050405020304" pitchFamily="18" charset="0"/>
                            </a:rPr>
                            <a:t>KEK</a:t>
                          </a: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H</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0.1</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1</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10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latin typeface="Times" panose="02020603050405020304" pitchFamily="18" charset="0"/>
                              <a:ea typeface="+mn-ea"/>
                              <a:cs typeface="Times" panose="02020603050405020304" pitchFamily="18" charset="0"/>
                            </a:rPr>
                            <a:t>0.3um@10Hz</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0.38</a:t>
                          </a:r>
                          <a14:m>
                            <m:oMath xmlns:m="http://schemas.openxmlformats.org/officeDocument/2006/math">
                              <m:r>
                                <a:rPr lang="en-US" altLang="zh-CN" sz="1000" kern="1200" smtClean="0">
                                  <a:solidFill>
                                    <a:schemeClr val="tx1"/>
                                  </a:solidFill>
                                  <a:latin typeface="Cambria Math" panose="02040503050406030204" pitchFamily="18" charset="0"/>
                                  <a:ea typeface="+mn-ea"/>
                                  <a:cs typeface="Times" panose="02020603050405020304" pitchFamily="18" charset="0"/>
                                </a:rPr>
                                <m:t>→</m:t>
                              </m:r>
                              <m:r>
                                <a:rPr lang="en-US" altLang="zh-CN" sz="1000" kern="1200" smtClean="0">
                                  <a:solidFill>
                                    <a:schemeClr val="tx1"/>
                                  </a:solidFill>
                                  <a:latin typeface="Cambria Math" panose="02040503050406030204" pitchFamily="18" charset="0"/>
                                  <a:ea typeface="+mn-ea"/>
                                  <a:cs typeface="Times" panose="02020603050405020304" pitchFamily="18" charset="0"/>
                                </a:rPr>
                                <m:t>𝟏</m:t>
                              </m:r>
                              <m:r>
                                <a:rPr lang="en-US" altLang="zh-CN" sz="1000" kern="1200" smtClean="0">
                                  <a:solidFill>
                                    <a:schemeClr val="tx1"/>
                                  </a:solidFill>
                                  <a:latin typeface="Cambria Math" panose="02040503050406030204" pitchFamily="18" charset="0"/>
                                  <a:ea typeface="+mn-ea"/>
                                  <a:cs typeface="Times" panose="02020603050405020304" pitchFamily="18" charset="0"/>
                                </a:rPr>
                                <m:t>𝒕𝒊𝒎𝒆𝒔</m:t>
                              </m:r>
                            </m:oMath>
                          </a14:m>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extLst>
                      <a:ext uri="{0D108BD9-81ED-4DB2-BD59-A6C34878D82A}">
                        <a16:rowId xmlns:a16="http://schemas.microsoft.com/office/drawing/2014/main" val="2061026823"/>
                      </a:ext>
                    </a:extLst>
                  </a:tr>
                  <a:tr h="262106">
                    <a:tc vMerge="1">
                      <a:txBody>
                        <a:bodyPr/>
                        <a:lstStyle/>
                        <a:p>
                          <a:pPr algn="ctr"/>
                          <a:endParaRPr lang="zh-CN" altLang="en-US" sz="1200" dirty="0"/>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V</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500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5000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latin typeface="Times" panose="02020603050405020304" pitchFamily="18" charset="0"/>
                              <a:ea typeface="+mn-ea"/>
                              <a:cs typeface="Times" panose="02020603050405020304" pitchFamily="18" charset="0"/>
                            </a:rPr>
                            <a:t>6.7um@5kHz</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latin typeface="Times" panose="02020603050405020304" pitchFamily="18" charset="0"/>
                              <a:ea typeface="+mn-ea"/>
                              <a:cs typeface="Times" panose="02020603050405020304" pitchFamily="18" charset="0"/>
                            </a:rPr>
                            <a:t>2.12</a:t>
                          </a:r>
                          <a14:m>
                            <m:oMath xmlns:m="http://schemas.openxmlformats.org/officeDocument/2006/math">
                              <m:r>
                                <a:rPr lang="en-US" altLang="zh-CN" sz="1000" kern="1200" smtClean="0">
                                  <a:solidFill>
                                    <a:schemeClr val="tx1"/>
                                  </a:solidFill>
                                  <a:latin typeface="Cambria Math" panose="02040503050406030204" pitchFamily="18" charset="0"/>
                                  <a:ea typeface="+mn-ea"/>
                                  <a:cs typeface="Times" panose="02020603050405020304" pitchFamily="18" charset="0"/>
                                </a:rPr>
                                <m:t>→</m:t>
                              </m:r>
                              <m:r>
                                <a:rPr lang="en-US" altLang="zh-CN" sz="1000" kern="1200" smtClean="0">
                                  <a:solidFill>
                                    <a:schemeClr val="tx1"/>
                                  </a:solidFill>
                                  <a:latin typeface="Cambria Math" panose="02040503050406030204" pitchFamily="18" charset="0"/>
                                  <a:ea typeface="+mn-ea"/>
                                  <a:cs typeface="Times" panose="02020603050405020304" pitchFamily="18" charset="0"/>
                                </a:rPr>
                                <m:t>𝟎</m:t>
                              </m:r>
                              <m:r>
                                <a:rPr lang="en-US" altLang="zh-CN" sz="1000" kern="1200" smtClean="0">
                                  <a:solidFill>
                                    <a:schemeClr val="tx1"/>
                                  </a:solidFill>
                                  <a:latin typeface="Cambria Math" panose="02040503050406030204" pitchFamily="18" charset="0"/>
                                  <a:ea typeface="+mn-ea"/>
                                  <a:cs typeface="Times" panose="02020603050405020304" pitchFamily="18" charset="0"/>
                                </a:rPr>
                                <m:t>.</m:t>
                              </m:r>
                              <m:r>
                                <a:rPr lang="en-US" altLang="zh-CN" sz="1000" kern="1200" smtClean="0">
                                  <a:solidFill>
                                    <a:schemeClr val="tx1"/>
                                  </a:solidFill>
                                  <a:latin typeface="Cambria Math" panose="02040503050406030204" pitchFamily="18" charset="0"/>
                                  <a:ea typeface="+mn-ea"/>
                                  <a:cs typeface="Times" panose="02020603050405020304" pitchFamily="18" charset="0"/>
                                </a:rPr>
                                <m:t>𝟑</m:t>
                              </m:r>
                              <m:r>
                                <a:rPr lang="en-US" altLang="zh-CN" sz="1000" kern="1200" smtClean="0">
                                  <a:solidFill>
                                    <a:schemeClr val="tx1"/>
                                  </a:solidFill>
                                  <a:latin typeface="Cambria Math" panose="02040503050406030204" pitchFamily="18" charset="0"/>
                                  <a:ea typeface="+mn-ea"/>
                                  <a:cs typeface="Times" panose="02020603050405020304" pitchFamily="18" charset="0"/>
                                </a:rPr>
                                <m:t>𝒕𝒊𝒎𝒆𝒔</m:t>
                              </m:r>
                            </m:oMath>
                          </a14:m>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extLst>
                      <a:ext uri="{0D108BD9-81ED-4DB2-BD59-A6C34878D82A}">
                        <a16:rowId xmlns:a16="http://schemas.microsoft.com/office/drawing/2014/main" val="4182297093"/>
                      </a:ext>
                    </a:extLst>
                  </a:tr>
                </a:tbl>
              </a:graphicData>
            </a:graphic>
          </p:graphicFrame>
        </mc:Choice>
        <mc:Fallback xmlns="">
          <p:graphicFrame>
            <p:nvGraphicFramePr>
              <p:cNvPr id="9" name="表格 25">
                <a:extLst>
                  <a:ext uri="{FF2B5EF4-FFF2-40B4-BE49-F238E27FC236}">
                    <a16:creationId xmlns:a16="http://schemas.microsoft.com/office/drawing/2014/main" id="{1789A29D-6A6D-051F-FCF3-C310A2FB40AD}"/>
                  </a:ext>
                </a:extLst>
              </p:cNvPr>
              <p:cNvGraphicFramePr>
                <a:graphicFrameLocks noGrp="1"/>
              </p:cNvGraphicFramePr>
              <p:nvPr>
                <p:extLst>
                  <p:ext uri="{D42A27DB-BD31-4B8C-83A1-F6EECF244321}">
                    <p14:modId xmlns:p14="http://schemas.microsoft.com/office/powerpoint/2010/main" val="2025199381"/>
                  </p:ext>
                </p:extLst>
              </p:nvPr>
            </p:nvGraphicFramePr>
            <p:xfrm>
              <a:off x="1047750" y="3606850"/>
              <a:ext cx="5021186" cy="1962707"/>
            </p:xfrm>
            <a:graphic>
              <a:graphicData uri="http://schemas.openxmlformats.org/drawingml/2006/table">
                <a:tbl>
                  <a:tblPr firstRow="1" bandRow="1">
                    <a:tableStyleId>{5940675A-B579-460E-94D1-54222C63F5DA}</a:tableStyleId>
                  </a:tblPr>
                  <a:tblGrid>
                    <a:gridCol w="574916">
                      <a:extLst>
                        <a:ext uri="{9D8B030D-6E8A-4147-A177-3AD203B41FA5}">
                          <a16:colId xmlns:a16="http://schemas.microsoft.com/office/drawing/2014/main" val="1734266706"/>
                        </a:ext>
                      </a:extLst>
                    </a:gridCol>
                    <a:gridCol w="360344">
                      <a:extLst>
                        <a:ext uri="{9D8B030D-6E8A-4147-A177-3AD203B41FA5}">
                          <a16:colId xmlns:a16="http://schemas.microsoft.com/office/drawing/2014/main" val="3668181973"/>
                        </a:ext>
                      </a:extLst>
                    </a:gridCol>
                    <a:gridCol w="428326">
                      <a:extLst>
                        <a:ext uri="{9D8B030D-6E8A-4147-A177-3AD203B41FA5}">
                          <a16:colId xmlns:a16="http://schemas.microsoft.com/office/drawing/2014/main" val="708250457"/>
                        </a:ext>
                      </a:extLst>
                    </a:gridCol>
                    <a:gridCol w="582930">
                      <a:extLst>
                        <a:ext uri="{9D8B030D-6E8A-4147-A177-3AD203B41FA5}">
                          <a16:colId xmlns:a16="http://schemas.microsoft.com/office/drawing/2014/main" val="1617657458"/>
                        </a:ext>
                      </a:extLst>
                    </a:gridCol>
                    <a:gridCol w="662940">
                      <a:extLst>
                        <a:ext uri="{9D8B030D-6E8A-4147-A177-3AD203B41FA5}">
                          <a16:colId xmlns:a16="http://schemas.microsoft.com/office/drawing/2014/main" val="1655524056"/>
                        </a:ext>
                      </a:extLst>
                    </a:gridCol>
                    <a:gridCol w="1131570">
                      <a:extLst>
                        <a:ext uri="{9D8B030D-6E8A-4147-A177-3AD203B41FA5}">
                          <a16:colId xmlns:a16="http://schemas.microsoft.com/office/drawing/2014/main" val="3890018939"/>
                        </a:ext>
                      </a:extLst>
                    </a:gridCol>
                    <a:gridCol w="1280160">
                      <a:extLst>
                        <a:ext uri="{9D8B030D-6E8A-4147-A177-3AD203B41FA5}">
                          <a16:colId xmlns:a16="http://schemas.microsoft.com/office/drawing/2014/main" val="3627182263"/>
                        </a:ext>
                      </a:extLst>
                    </a:gridCol>
                  </a:tblGrid>
                  <a:tr h="320326">
                    <a:tc gridSpan="2">
                      <a:txBody>
                        <a:bodyPr/>
                        <a:lstStyle/>
                        <a:p>
                          <a:pPr marL="0" algn="ctr" defTabSz="914400" rtl="0" eaLnBrk="1" latinLnBrk="0" hangingPunct="1"/>
                          <a:r>
                            <a:rPr lang="en-US" altLang="zh-CN" sz="1000" b="1" kern="1200" dirty="0">
                              <a:solidFill>
                                <a:schemeClr val="tx1"/>
                              </a:solidFill>
                              <a:latin typeface="Times" panose="02020603050405020304" pitchFamily="18" charset="0"/>
                              <a:ea typeface="+mn-ea"/>
                              <a:cs typeface="Times" panose="02020603050405020304" pitchFamily="18" charset="0"/>
                            </a:rPr>
                            <a:t>f[Hz]</a:t>
                          </a:r>
                          <a:endParaRPr lang="zh-CN" altLang="en-US" sz="1000" b="1" kern="1200" dirty="0">
                            <a:solidFill>
                              <a:schemeClr val="tx1"/>
                            </a:solidFill>
                            <a:latin typeface="Times" panose="02020603050405020304" pitchFamily="18" charset="0"/>
                            <a:ea typeface="+mn-ea"/>
                            <a:cs typeface="Times" panose="02020603050405020304" pitchFamily="18" charset="0"/>
                          </a:endParaRPr>
                        </a:p>
                      </a:txBody>
                      <a:tcPr anchor="ctr"/>
                    </a:tc>
                    <a:tc hMerge="1">
                      <a:txBody>
                        <a:bodyPr/>
                        <a:lstStyle/>
                        <a:p>
                          <a:endParaRPr lang="zh-CN" altLang="en-US" dirty="0"/>
                        </a:p>
                      </a:txBody>
                      <a:tcP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GM</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Correct</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Measure</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1" kern="1200" dirty="0">
                              <a:solidFill>
                                <a:srgbClr val="0070C0"/>
                              </a:solidFill>
                              <a:latin typeface="Times" panose="02020603050405020304" pitchFamily="18" charset="0"/>
                              <a:ea typeface="+mn-ea"/>
                              <a:cs typeface="Times" panose="02020603050405020304" pitchFamily="18" charset="0"/>
                            </a:rPr>
                            <a:t>BPM resolution</a:t>
                          </a:r>
                        </a:p>
                      </a:txBody>
                      <a:tcPr marL="90000" anchor="ctr"/>
                    </a:tc>
                    <a:tc>
                      <a:txBody>
                        <a:bodyPr/>
                        <a:lstStyle/>
                        <a:p>
                          <a:endParaRPr lang="zh-CN"/>
                        </a:p>
                      </a:txBody>
                      <a:tcPr marL="90000" anchor="ctr">
                        <a:blipFill>
                          <a:blip r:embed="rId3"/>
                          <a:stretch>
                            <a:fillRect l="-293333" t="-1887" r="-952" b="-516981"/>
                          </a:stretch>
                        </a:blipFill>
                      </a:tcPr>
                    </a:tc>
                    <a:extLst>
                      <a:ext uri="{0D108BD9-81ED-4DB2-BD59-A6C34878D82A}">
                        <a16:rowId xmlns:a16="http://schemas.microsoft.com/office/drawing/2014/main" val="2878841905"/>
                      </a:ext>
                    </a:extLst>
                  </a:tr>
                  <a:tr h="331851">
                    <a:tc rowSpan="2">
                      <a:txBody>
                        <a:bodyPr/>
                        <a:lstStyle/>
                        <a:p>
                          <a:pPr marL="0" algn="ctr" defTabSz="914400" rtl="0" eaLnBrk="1" latinLnBrk="0" hangingPunct="1"/>
                          <a:r>
                            <a:rPr lang="en-US" altLang="zh-CN" sz="1000" b="1" kern="1200" dirty="0">
                              <a:solidFill>
                                <a:schemeClr val="tx1"/>
                              </a:solidFill>
                              <a:latin typeface="Times" panose="02020603050405020304" pitchFamily="18" charset="0"/>
                              <a:ea typeface="+mn-ea"/>
                              <a:cs typeface="Times" panose="02020603050405020304" pitchFamily="18" charset="0"/>
                            </a:rPr>
                            <a:t>HEPS</a:t>
                          </a: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H</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&lt;1</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10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b="1" kern="1200" dirty="0">
                              <a:solidFill>
                                <a:srgbClr val="FF0000"/>
                              </a:solidFill>
                              <a:latin typeface="Times" panose="02020603050405020304" pitchFamily="18" charset="0"/>
                              <a:ea typeface="+mn-ea"/>
                              <a:cs typeface="Times" panose="02020603050405020304" pitchFamily="18" charset="0"/>
                            </a:rPr>
                            <a:t>100</a:t>
                          </a:r>
                          <a:endParaRPr lang="zh-CN" altLang="en-US" sz="1000" b="1" kern="1200" dirty="0">
                            <a:solidFill>
                              <a:srgbClr val="FF0000"/>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b="1" kern="1200" dirty="0">
                              <a:solidFill>
                                <a:schemeClr val="tx1"/>
                              </a:solidFill>
                              <a:latin typeface="Times" panose="02020603050405020304" pitchFamily="18" charset="0"/>
                              <a:ea typeface="+mn-ea"/>
                              <a:cs typeface="Times" panose="02020603050405020304" pitchFamily="18" charset="0"/>
                            </a:rPr>
                            <a:t>0.95um</a:t>
                          </a:r>
                          <a:r>
                            <a:rPr lang="en-US" altLang="zh-CN" sz="1000" kern="1200" dirty="0">
                              <a:solidFill>
                                <a:schemeClr val="tx1"/>
                              </a:solidFill>
                              <a:latin typeface="Times" panose="02020603050405020304" pitchFamily="18" charset="0"/>
                              <a:ea typeface="+mn-ea"/>
                              <a:cs typeface="Times" panose="02020603050405020304" pitchFamily="18" charset="0"/>
                            </a:rPr>
                            <a:t>@100Hz</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endParaRPr lang="zh-CN"/>
                        </a:p>
                      </a:txBody>
                      <a:tcPr marL="90000" anchor="ctr">
                        <a:blipFill>
                          <a:blip r:embed="rId3"/>
                          <a:stretch>
                            <a:fillRect l="-293333" t="-100000" r="-952" b="-407407"/>
                          </a:stretch>
                        </a:blipFill>
                      </a:tcPr>
                    </a:tc>
                    <a:extLst>
                      <a:ext uri="{0D108BD9-81ED-4DB2-BD59-A6C34878D82A}">
                        <a16:rowId xmlns:a16="http://schemas.microsoft.com/office/drawing/2014/main" val="2063016461"/>
                      </a:ext>
                    </a:extLst>
                  </a:tr>
                  <a:tr h="262106">
                    <a:tc vMerge="1">
                      <a:txBody>
                        <a:bodyPr/>
                        <a:lstStyle/>
                        <a:p>
                          <a:pPr algn="ctr"/>
                          <a:endParaRPr lang="zh-CN" altLang="en-US" sz="1200" dirty="0"/>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V</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b="1" kern="1200" dirty="0">
                              <a:solidFill>
                                <a:srgbClr val="FF0000"/>
                              </a:solidFill>
                              <a:latin typeface="Times" panose="02020603050405020304" pitchFamily="18" charset="0"/>
                              <a:ea typeface="+mn-ea"/>
                              <a:cs typeface="Times" panose="02020603050405020304" pitchFamily="18" charset="0"/>
                            </a:rPr>
                            <a:t>500</a:t>
                          </a:r>
                          <a:endParaRPr lang="zh-CN" altLang="en-US" sz="1000" b="1" kern="1200" dirty="0">
                            <a:solidFill>
                              <a:srgbClr val="FF0000"/>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1" kern="1200" dirty="0">
                              <a:solidFill>
                                <a:schemeClr val="tx1"/>
                              </a:solidFill>
                              <a:latin typeface="Times" panose="02020603050405020304" pitchFamily="18" charset="0"/>
                              <a:ea typeface="+mn-ea"/>
                              <a:cs typeface="Times" panose="02020603050405020304" pitchFamily="18" charset="0"/>
                            </a:rPr>
                            <a:t>2.1um</a:t>
                          </a:r>
                          <a:r>
                            <a:rPr lang="en-US" altLang="zh-CN" sz="1000" kern="1200" dirty="0">
                              <a:solidFill>
                                <a:schemeClr val="tx1"/>
                              </a:solidFill>
                              <a:latin typeface="Times" panose="02020603050405020304" pitchFamily="18" charset="0"/>
                              <a:ea typeface="+mn-ea"/>
                              <a:cs typeface="Times" panose="02020603050405020304" pitchFamily="18" charset="0"/>
                            </a:rPr>
                            <a:t>@500Hz</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endParaRPr lang="zh-CN"/>
                        </a:p>
                      </a:txBody>
                      <a:tcPr marL="90000" anchor="ctr">
                        <a:blipFill>
                          <a:blip r:embed="rId3"/>
                          <a:stretch>
                            <a:fillRect l="-293333" t="-251163" r="-952" b="-411628"/>
                          </a:stretch>
                        </a:blipFill>
                      </a:tcPr>
                    </a:tc>
                    <a:extLst>
                      <a:ext uri="{0D108BD9-81ED-4DB2-BD59-A6C34878D82A}">
                        <a16:rowId xmlns:a16="http://schemas.microsoft.com/office/drawing/2014/main" val="1722067727"/>
                      </a:ext>
                    </a:extLst>
                  </a:tr>
                  <a:tr h="262106">
                    <a:tc rowSpan="2">
                      <a:txBody>
                        <a:bodyPr/>
                        <a:lstStyle/>
                        <a:p>
                          <a:pPr marL="0" algn="ctr" defTabSz="914400" rtl="0" eaLnBrk="1" latinLnBrk="0" hangingPunct="1"/>
                          <a:r>
                            <a:rPr lang="en-US" altLang="zh-CN" sz="1000" b="1" kern="1200" dirty="0">
                              <a:solidFill>
                                <a:schemeClr val="tx1"/>
                              </a:solidFill>
                              <a:latin typeface="Times" panose="02020603050405020304" pitchFamily="18" charset="0"/>
                              <a:ea typeface="+mn-ea"/>
                              <a:cs typeface="Times" panose="02020603050405020304" pitchFamily="18" charset="0"/>
                            </a:rPr>
                            <a:t>BEPC</a:t>
                          </a: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H</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0.02</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0.2</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2</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latin typeface="Times" panose="02020603050405020304" pitchFamily="18" charset="0"/>
                              <a:ea typeface="+mn-ea"/>
                              <a:cs typeface="Times" panose="02020603050405020304" pitchFamily="18" charset="0"/>
                            </a:rPr>
                            <a:t>0.13um@2Hz</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endParaRPr lang="zh-CN"/>
                        </a:p>
                      </a:txBody>
                      <a:tcPr marL="90000" anchor="ctr">
                        <a:blipFill>
                          <a:blip r:embed="rId3"/>
                          <a:stretch>
                            <a:fillRect l="-293333" t="-343182" r="-952" b="-302273"/>
                          </a:stretch>
                        </a:blipFill>
                      </a:tcPr>
                    </a:tc>
                    <a:extLst>
                      <a:ext uri="{0D108BD9-81ED-4DB2-BD59-A6C34878D82A}">
                        <a16:rowId xmlns:a16="http://schemas.microsoft.com/office/drawing/2014/main" val="4284117307"/>
                      </a:ext>
                    </a:extLst>
                  </a:tr>
                  <a:tr h="262106">
                    <a:tc vMerge="1">
                      <a:txBody>
                        <a:bodyPr/>
                        <a:lstStyle/>
                        <a:p>
                          <a:pPr algn="ctr"/>
                          <a:endParaRPr lang="zh-CN" altLang="en-US" sz="1200" dirty="0"/>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V</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500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5000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latin typeface="Times" panose="02020603050405020304" pitchFamily="18" charset="0"/>
                              <a:ea typeface="+mn-ea"/>
                              <a:cs typeface="Times" panose="02020603050405020304" pitchFamily="18" charset="0"/>
                            </a:rPr>
                            <a:t>6.7um@5kHz</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endParaRPr lang="zh-CN"/>
                        </a:p>
                      </a:txBody>
                      <a:tcPr marL="90000" anchor="ctr">
                        <a:blipFill>
                          <a:blip r:embed="rId3"/>
                          <a:stretch>
                            <a:fillRect l="-293333" t="-453488" r="-952" b="-209302"/>
                          </a:stretch>
                        </a:blipFill>
                      </a:tcPr>
                    </a:tc>
                    <a:extLst>
                      <a:ext uri="{0D108BD9-81ED-4DB2-BD59-A6C34878D82A}">
                        <a16:rowId xmlns:a16="http://schemas.microsoft.com/office/drawing/2014/main" val="3961093914"/>
                      </a:ext>
                    </a:extLst>
                  </a:tr>
                  <a:tr h="262106">
                    <a:tc rowSpan="2">
                      <a:txBody>
                        <a:bodyPr/>
                        <a:lstStyle/>
                        <a:p>
                          <a:pPr marL="0" algn="ctr" defTabSz="914400" rtl="0" eaLnBrk="1" latinLnBrk="0" hangingPunct="1"/>
                          <a:r>
                            <a:rPr lang="en-US" altLang="zh-CN" sz="1000" b="1" kern="1200" dirty="0">
                              <a:solidFill>
                                <a:schemeClr val="tx1"/>
                              </a:solidFill>
                              <a:latin typeface="Times" panose="02020603050405020304" pitchFamily="18" charset="0"/>
                              <a:ea typeface="+mn-ea"/>
                              <a:cs typeface="Times" panose="02020603050405020304" pitchFamily="18" charset="0"/>
                            </a:rPr>
                            <a:t>KEK</a:t>
                          </a: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H</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0.1</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1</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10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latin typeface="Times" panose="02020603050405020304" pitchFamily="18" charset="0"/>
                              <a:ea typeface="+mn-ea"/>
                              <a:cs typeface="Times" panose="02020603050405020304" pitchFamily="18" charset="0"/>
                            </a:rPr>
                            <a:t>0.3um@10Hz</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endParaRPr lang="zh-CN"/>
                        </a:p>
                      </a:txBody>
                      <a:tcPr marL="90000" anchor="ctr">
                        <a:blipFill>
                          <a:blip r:embed="rId3"/>
                          <a:stretch>
                            <a:fillRect l="-293333" t="-553488" r="-952" b="-109302"/>
                          </a:stretch>
                        </a:blipFill>
                      </a:tcPr>
                    </a:tc>
                    <a:extLst>
                      <a:ext uri="{0D108BD9-81ED-4DB2-BD59-A6C34878D82A}">
                        <a16:rowId xmlns:a16="http://schemas.microsoft.com/office/drawing/2014/main" val="2061026823"/>
                      </a:ext>
                    </a:extLst>
                  </a:tr>
                  <a:tr h="262106">
                    <a:tc vMerge="1">
                      <a:txBody>
                        <a:bodyPr/>
                        <a:lstStyle/>
                        <a:p>
                          <a:pPr algn="ctr"/>
                          <a:endParaRPr lang="zh-CN" altLang="en-US" sz="1200" dirty="0"/>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V</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500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5000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latin typeface="Times" panose="02020603050405020304" pitchFamily="18" charset="0"/>
                              <a:ea typeface="+mn-ea"/>
                              <a:cs typeface="Times" panose="02020603050405020304" pitchFamily="18" charset="0"/>
                            </a:rPr>
                            <a:t>6.7um@5kHz</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endParaRPr lang="zh-CN"/>
                        </a:p>
                      </a:txBody>
                      <a:tcPr marL="90000" anchor="ctr">
                        <a:blipFill>
                          <a:blip r:embed="rId3"/>
                          <a:stretch>
                            <a:fillRect l="-293333" t="-653488" r="-952" b="-9302"/>
                          </a:stretch>
                        </a:blipFill>
                      </a:tcPr>
                    </a:tc>
                    <a:extLst>
                      <a:ext uri="{0D108BD9-81ED-4DB2-BD59-A6C34878D82A}">
                        <a16:rowId xmlns:a16="http://schemas.microsoft.com/office/drawing/2014/main" val="4182297093"/>
                      </a:ext>
                    </a:extLst>
                  </a:tr>
                </a:tbl>
              </a:graphicData>
            </a:graphic>
          </p:graphicFrame>
        </mc:Fallback>
      </mc:AlternateContent>
      <p:pic>
        <p:nvPicPr>
          <p:cNvPr id="10" name="图片 9">
            <a:extLst>
              <a:ext uri="{FF2B5EF4-FFF2-40B4-BE49-F238E27FC236}">
                <a16:creationId xmlns:a16="http://schemas.microsoft.com/office/drawing/2014/main" id="{CD453240-5DC3-44FC-C752-1A24E4EF8D82}"/>
              </a:ext>
            </a:extLst>
          </p:cNvPr>
          <p:cNvPicPr>
            <a:picLocks noChangeAspect="1"/>
          </p:cNvPicPr>
          <p:nvPr/>
        </p:nvPicPr>
        <p:blipFill rotWithShape="1">
          <a:blip r:embed="rId4"/>
          <a:srcRect l="4449" r="46824"/>
          <a:stretch/>
        </p:blipFill>
        <p:spPr>
          <a:xfrm>
            <a:off x="8570066" y="3738517"/>
            <a:ext cx="2148970" cy="1699371"/>
          </a:xfrm>
          <a:prstGeom prst="rect">
            <a:avLst/>
          </a:prstGeom>
        </p:spPr>
      </p:pic>
      <p:pic>
        <p:nvPicPr>
          <p:cNvPr id="58" name="图片 57">
            <a:extLst>
              <a:ext uri="{FF2B5EF4-FFF2-40B4-BE49-F238E27FC236}">
                <a16:creationId xmlns:a16="http://schemas.microsoft.com/office/drawing/2014/main" id="{42404F42-7B92-1955-773C-05B9DDA4D4FA}"/>
              </a:ext>
            </a:extLst>
          </p:cNvPr>
          <p:cNvPicPr>
            <a:picLocks noChangeAspect="1"/>
          </p:cNvPicPr>
          <p:nvPr/>
        </p:nvPicPr>
        <p:blipFill>
          <a:blip r:embed="rId5"/>
          <a:stretch>
            <a:fillRect/>
          </a:stretch>
        </p:blipFill>
        <p:spPr>
          <a:xfrm>
            <a:off x="6135279" y="3658153"/>
            <a:ext cx="2391304" cy="1911404"/>
          </a:xfrm>
          <a:prstGeom prst="rect">
            <a:avLst/>
          </a:prstGeom>
        </p:spPr>
      </p:pic>
      <p:sp>
        <p:nvSpPr>
          <p:cNvPr id="12" name="文本框 11">
            <a:extLst>
              <a:ext uri="{FF2B5EF4-FFF2-40B4-BE49-F238E27FC236}">
                <a16:creationId xmlns:a16="http://schemas.microsoft.com/office/drawing/2014/main" id="{D41A701B-42D3-ECBE-5A10-3EA44BC3187C}"/>
              </a:ext>
            </a:extLst>
          </p:cNvPr>
          <p:cNvSpPr txBox="1"/>
          <p:nvPr/>
        </p:nvSpPr>
        <p:spPr>
          <a:xfrm>
            <a:off x="405935" y="5769274"/>
            <a:ext cx="10215449" cy="584775"/>
          </a:xfrm>
          <a:prstGeom prst="rect">
            <a:avLst/>
          </a:prstGeom>
          <a:noFill/>
        </p:spPr>
        <p:txBody>
          <a:bodyPr wrap="square">
            <a:spAutoFit/>
          </a:bodyPr>
          <a:lstStyle/>
          <a:p>
            <a:pPr marL="285750" indent="-285750" algn="just">
              <a:buFont typeface="Wingdings" pitchFamily="2" charset="2"/>
              <a:buChar char="Ø"/>
            </a:pPr>
            <a:r>
              <a:rPr kumimoji="1" lang="en-US" altLang="zh-CN" sz="1600" b="1" dirty="0">
                <a:solidFill>
                  <a:schemeClr val="accent6">
                    <a:lumMod val="50000"/>
                  </a:schemeClr>
                </a:solidFill>
                <a:latin typeface="Times" panose="02020603050405020304" pitchFamily="18" charset="0"/>
                <a:cs typeface="Times" panose="02020603050405020304" pitchFamily="18" charset="0"/>
              </a:rPr>
              <a:t>The resolution of BPMs at current location used for measuring the beam orbit(</a:t>
            </a:r>
            <a:r>
              <a:rPr kumimoji="1" lang="en-US" altLang="zh-CN" sz="1600" dirty="0">
                <a:latin typeface="Times" panose="02020603050405020304" pitchFamily="18" charset="0"/>
                <a:cs typeface="Times" panose="02020603050405020304" pitchFamily="18" charset="0"/>
              </a:rPr>
              <a:t>no </a:t>
            </a:r>
            <a:r>
              <a:rPr lang="en-US" altLang="zh-CN" sz="1600" dirty="0">
                <a:latin typeface="Times" panose="02020603050405020304" pitchFamily="18" charset="0"/>
                <a:cs typeface="Times" panose="02020603050405020304" pitchFamily="18" charset="0"/>
              </a:rPr>
              <a:t>Quadrupoles</a:t>
            </a:r>
            <a:r>
              <a:rPr kumimoji="1" lang="en-US" altLang="zh-CN" sz="1600" dirty="0">
                <a:latin typeface="Times" panose="02020603050405020304" pitchFamily="18" charset="0"/>
                <a:cs typeface="Times" panose="02020603050405020304" pitchFamily="18" charset="0"/>
              </a:rPr>
              <a:t> between the IP and BPM</a:t>
            </a:r>
            <a:r>
              <a:rPr kumimoji="1" lang="en-US" altLang="zh-CN" sz="1600" b="1" dirty="0">
                <a:solidFill>
                  <a:schemeClr val="accent6">
                    <a:lumMod val="50000"/>
                  </a:schemeClr>
                </a:solidFill>
                <a:latin typeface="Times" panose="02020603050405020304" pitchFamily="18" charset="0"/>
                <a:cs typeface="Times" panose="02020603050405020304" pitchFamily="18" charset="0"/>
              </a:rPr>
              <a:t>) is not good enough for both vertical and horizontal beam-beam deflection feedback. </a:t>
            </a:r>
            <a:endParaRPr kumimoji="1" lang="zh-CN" altLang="en-US" sz="1600" b="1" dirty="0">
              <a:solidFill>
                <a:schemeClr val="accent6">
                  <a:lumMod val="50000"/>
                </a:schemeClr>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127765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2BDC951-01CE-4863-BEA9-B2A79C95CFE6}"/>
              </a:ext>
            </a:extLst>
          </p:cNvPr>
          <p:cNvSpPr>
            <a:spLocks noGrp="1"/>
          </p:cNvSpPr>
          <p:nvPr>
            <p:ph type="sldNum" sz="quarter" idx="12"/>
          </p:nvPr>
        </p:nvSpPr>
        <p:spPr>
          <a:xfrm>
            <a:off x="11754133" y="6413827"/>
            <a:ext cx="419100" cy="365125"/>
          </a:xfrm>
        </p:spPr>
        <p:txBody>
          <a:bodyPr/>
          <a:lstStyle/>
          <a:p>
            <a:fld id="{3E77E41A-3222-472D-9E0D-CAE005F31005}" type="slidenum">
              <a:rPr lang="zh-CN" altLang="en-US" smtClean="0"/>
              <a:t>32</a:t>
            </a:fld>
            <a:endParaRPr lang="zh-CN" altLang="en-US" dirty="0"/>
          </a:p>
        </p:txBody>
      </p:sp>
      <p:grpSp>
        <p:nvGrpSpPr>
          <p:cNvPr id="22" name="组合 21">
            <a:extLst>
              <a:ext uri="{FF2B5EF4-FFF2-40B4-BE49-F238E27FC236}">
                <a16:creationId xmlns:a16="http://schemas.microsoft.com/office/drawing/2014/main" id="{8280FA53-8808-3C00-BCD8-7B2F6494EB9F}"/>
              </a:ext>
            </a:extLst>
          </p:cNvPr>
          <p:cNvGrpSpPr/>
          <p:nvPr/>
        </p:nvGrpSpPr>
        <p:grpSpPr>
          <a:xfrm>
            <a:off x="2353203" y="1282840"/>
            <a:ext cx="2951432" cy="1925457"/>
            <a:chOff x="989377" y="3466158"/>
            <a:chExt cx="3225452" cy="1879088"/>
          </a:xfrm>
        </p:grpSpPr>
        <p:pic>
          <p:nvPicPr>
            <p:cNvPr id="14" name="图片 13">
              <a:extLst>
                <a:ext uri="{FF2B5EF4-FFF2-40B4-BE49-F238E27FC236}">
                  <a16:creationId xmlns:a16="http://schemas.microsoft.com/office/drawing/2014/main" id="{F3E35099-FC6D-89A4-1DDB-ACB339CF521E}"/>
                </a:ext>
              </a:extLst>
            </p:cNvPr>
            <p:cNvPicPr>
              <a:picLocks noChangeAspect="1"/>
            </p:cNvPicPr>
            <p:nvPr/>
          </p:nvPicPr>
          <p:blipFill rotWithShape="1">
            <a:blip r:embed="rId2"/>
            <a:srcRect b="13613"/>
            <a:stretch/>
          </p:blipFill>
          <p:spPr>
            <a:xfrm>
              <a:off x="989377" y="3466158"/>
              <a:ext cx="3225452" cy="1879088"/>
            </a:xfrm>
            <a:prstGeom prst="rect">
              <a:avLst/>
            </a:prstGeom>
          </p:spPr>
        </p:pic>
        <p:cxnSp>
          <p:nvCxnSpPr>
            <p:cNvPr id="16" name="直线连接符 40">
              <a:extLst>
                <a:ext uri="{FF2B5EF4-FFF2-40B4-BE49-F238E27FC236}">
                  <a16:creationId xmlns:a16="http://schemas.microsoft.com/office/drawing/2014/main" id="{6106C801-DC0B-ADB2-C053-ACF66A489696}"/>
                </a:ext>
              </a:extLst>
            </p:cNvPr>
            <p:cNvCxnSpPr>
              <a:cxnSpLocks/>
            </p:cNvCxnSpPr>
            <p:nvPr/>
          </p:nvCxnSpPr>
          <p:spPr>
            <a:xfrm>
              <a:off x="1734366" y="4553751"/>
              <a:ext cx="0" cy="493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线连接符 40">
              <a:extLst>
                <a:ext uri="{FF2B5EF4-FFF2-40B4-BE49-F238E27FC236}">
                  <a16:creationId xmlns:a16="http://schemas.microsoft.com/office/drawing/2014/main" id="{4118A299-4E4E-D2DA-8868-CC18DBC21EBC}"/>
                </a:ext>
              </a:extLst>
            </p:cNvPr>
            <p:cNvCxnSpPr>
              <a:cxnSpLocks/>
            </p:cNvCxnSpPr>
            <p:nvPr/>
          </p:nvCxnSpPr>
          <p:spPr>
            <a:xfrm>
              <a:off x="1542088" y="3601378"/>
              <a:ext cx="0" cy="1445605"/>
            </a:xfrm>
            <a:prstGeom prst="line">
              <a:avLst/>
            </a:prstGeom>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BCE0E9C9-D1C8-0DD1-284A-FBD8332B3B8C}"/>
                  </a:ext>
                </a:extLst>
              </p:cNvPr>
              <p:cNvSpPr txBox="1"/>
              <p:nvPr/>
            </p:nvSpPr>
            <p:spPr>
              <a:xfrm>
                <a:off x="609873" y="5191760"/>
                <a:ext cx="9757137" cy="1064330"/>
              </a:xfrm>
              <a:prstGeom prst="rect">
                <a:avLst/>
              </a:prstGeom>
              <a:noFill/>
            </p:spPr>
            <p:txBody>
              <a:bodyPr wrap="square" rtlCol="0">
                <a:spAutoFit/>
              </a:bodyPr>
              <a:lstStyle/>
              <a:p>
                <a:pPr marL="285750" indent="-285750" algn="just">
                  <a:buFont typeface="Wingdings" panose="05000000000000000000" pitchFamily="2" charset="2"/>
                  <a:buChar char="p"/>
                </a:pPr>
                <a:r>
                  <a:rPr kumimoji="1" lang="en" altLang="zh-CN" sz="1500" dirty="0">
                    <a:latin typeface="Times New Roman" panose="02020603050405020304" pitchFamily="18" charset="0"/>
                    <a:cs typeface="Times New Roman" panose="02020603050405020304" pitchFamily="18" charset="0"/>
                  </a:rPr>
                  <a:t>The current analysis is based on one single BPM, the feedback based on BPM in x direction maybe okay, y direction maybe up limit. </a:t>
                </a:r>
                <a:r>
                  <a:rPr kumimoji="1" lang="en-US" altLang="zh-CN" sz="1500" dirty="0">
                    <a:latin typeface="Times New Roman" panose="02020603050405020304" pitchFamily="18" charset="0"/>
                    <a:cs typeface="Times New Roman" panose="02020603050405020304" pitchFamily="18" charset="0"/>
                  </a:rPr>
                  <a:t>And</a:t>
                </a:r>
                <a:r>
                  <a:rPr kumimoji="1" lang="en" altLang="zh-CN" sz="1500" dirty="0">
                    <a:latin typeface="Times New Roman" panose="02020603050405020304" pitchFamily="18" charset="0"/>
                    <a:cs typeface="Times New Roman" panose="02020603050405020304" pitchFamily="18" charset="0"/>
                  </a:rPr>
                  <a:t> </a:t>
                </a:r>
                <a:r>
                  <a:rPr lang="en-US" altLang="zh-CN" sz="1500" i="0" dirty="0">
                    <a:effectLst/>
                    <a:latin typeface="Times New Roman" panose="02020603050405020304" pitchFamily="18" charset="0"/>
                    <a:cs typeface="Times New Roman" panose="02020603050405020304" pitchFamily="18" charset="0"/>
                  </a:rPr>
                  <a:t>the measuring precision nearly proportional to the </a:t>
                </a:r>
                <a14:m>
                  <m:oMath xmlns:m="http://schemas.openxmlformats.org/officeDocument/2006/math">
                    <m:rad>
                      <m:radPr>
                        <m:degHide m:val="on"/>
                        <m:ctrlPr>
                          <a:rPr kumimoji="1" lang="en" altLang="zh-CN" sz="1500" i="1" smtClean="0">
                            <a:latin typeface="Cambria Math" panose="02040503050406030204" pitchFamily="18" charset="0"/>
                            <a:cs typeface="Times New Roman" panose="02020603050405020304" pitchFamily="18" charset="0"/>
                          </a:rPr>
                        </m:ctrlPr>
                      </m:radPr>
                      <m:deg/>
                      <m:e>
                        <m:sSub>
                          <m:sSubPr>
                            <m:ctrlPr>
                              <a:rPr kumimoji="1" lang="en" altLang="zh-CN" sz="1500" i="1" smtClean="0">
                                <a:latin typeface="Cambria Math" panose="02040503050406030204" pitchFamily="18" charset="0"/>
                                <a:cs typeface="Times New Roman" panose="02020603050405020304" pitchFamily="18" charset="0"/>
                              </a:rPr>
                            </m:ctrlPr>
                          </m:sSubPr>
                          <m:e>
                            <m:r>
                              <a:rPr kumimoji="1" lang="en-US" altLang="zh-CN" sz="1500" b="0" i="1" smtClean="0">
                                <a:latin typeface="Cambria Math" panose="02040503050406030204" pitchFamily="18" charset="0"/>
                                <a:cs typeface="Times New Roman" panose="02020603050405020304" pitchFamily="18" charset="0"/>
                              </a:rPr>
                              <m:t>𝑁</m:t>
                            </m:r>
                          </m:e>
                          <m:sub>
                            <m:r>
                              <a:rPr kumimoji="1" lang="en-US" altLang="zh-CN" sz="1500" b="0" i="1" smtClean="0">
                                <a:latin typeface="Cambria Math" panose="02040503050406030204" pitchFamily="18" charset="0"/>
                                <a:cs typeface="Times New Roman" panose="02020603050405020304" pitchFamily="18" charset="0"/>
                              </a:rPr>
                              <m:t>𝐵𝑃𝑀</m:t>
                            </m:r>
                          </m:sub>
                        </m:sSub>
                      </m:e>
                    </m:rad>
                  </m:oMath>
                </a14:m>
                <a:r>
                  <a:rPr kumimoji="1" lang="en" altLang="zh-CN" sz="1500" dirty="0">
                    <a:latin typeface="Times New Roman" panose="02020603050405020304" pitchFamily="18" charset="0"/>
                    <a:cs typeface="Times New Roman" panose="02020603050405020304" pitchFamily="18" charset="0"/>
                  </a:rPr>
                  <a:t>. </a:t>
                </a:r>
                <a:r>
                  <a:rPr kumimoji="1" lang="en" altLang="zh-CN" sz="1500" dirty="0">
                    <a:solidFill>
                      <a:schemeClr val="accent6">
                        <a:lumMod val="75000"/>
                      </a:schemeClr>
                    </a:solidFill>
                    <a:latin typeface="Times New Roman" panose="02020603050405020304" pitchFamily="18" charset="0"/>
                    <a:cs typeface="Times New Roman" panose="02020603050405020304" pitchFamily="18" charset="0"/>
                  </a:rPr>
                  <a:t>That is to say plane if have enough BPMs</a:t>
                </a:r>
                <a:r>
                  <a:rPr lang="en-US" altLang="zh-CN" sz="1500" dirty="0">
                    <a:solidFill>
                      <a:schemeClr val="accent6">
                        <a:lumMod val="75000"/>
                      </a:schemeClr>
                    </a:solidFill>
                    <a:latin typeface="Times New Roman" panose="02020603050405020304" pitchFamily="18" charset="0"/>
                    <a:cs typeface="Times New Roman" panose="02020603050405020304" pitchFamily="18" charset="0"/>
                  </a:rPr>
                  <a:t> and place the near the maximum beta function position, </a:t>
                </a:r>
                <a:r>
                  <a:rPr kumimoji="1" lang="en" altLang="zh-CN" sz="1500" dirty="0">
                    <a:solidFill>
                      <a:schemeClr val="accent6">
                        <a:lumMod val="75000"/>
                      </a:schemeClr>
                    </a:solidFill>
                    <a:latin typeface="Times New Roman" panose="02020603050405020304" pitchFamily="18" charset="0"/>
                    <a:cs typeface="Times New Roman" panose="02020603050405020304" pitchFamily="18" charset="0"/>
                  </a:rPr>
                  <a:t>the feedback based on BPM probably okay for both horizontal and vertical.</a:t>
                </a:r>
                <a:endParaRPr kumimoji="1" lang="zh-CN" altLang="en-US" sz="1500" dirty="0">
                  <a:solidFill>
                    <a:schemeClr val="accent6">
                      <a:lumMod val="75000"/>
                    </a:schemeClr>
                  </a:solidFill>
                  <a:latin typeface="Times New Roman" panose="02020603050405020304" pitchFamily="18" charset="0"/>
                  <a:cs typeface="Times New Roman" panose="02020603050405020304" pitchFamily="18" charset="0"/>
                </a:endParaRPr>
              </a:p>
            </p:txBody>
          </p:sp>
        </mc:Choice>
        <mc:Fallback xmlns="">
          <p:sp>
            <p:nvSpPr>
              <p:cNvPr id="62" name="文本框 61">
                <a:extLst>
                  <a:ext uri="{FF2B5EF4-FFF2-40B4-BE49-F238E27FC236}">
                    <a16:creationId xmlns:a16="http://schemas.microsoft.com/office/drawing/2014/main" id="{BCE0E9C9-D1C8-0DD1-284A-FBD8332B3B8C}"/>
                  </a:ext>
                </a:extLst>
              </p:cNvPr>
              <p:cNvSpPr txBox="1">
                <a:spLocks noRot="1" noChangeAspect="1" noMove="1" noResize="1" noEditPoints="1" noAdjustHandles="1" noChangeArrowheads="1" noChangeShapeType="1" noTextEdit="1"/>
              </p:cNvSpPr>
              <p:nvPr/>
            </p:nvSpPr>
            <p:spPr>
              <a:xfrm>
                <a:off x="609873" y="5191760"/>
                <a:ext cx="9757137" cy="1064330"/>
              </a:xfrm>
              <a:prstGeom prst="rect">
                <a:avLst/>
              </a:prstGeom>
              <a:blipFill>
                <a:blip r:embed="rId3"/>
                <a:stretch>
                  <a:fillRect l="-187" t="-1724" r="-250" b="-5747"/>
                </a:stretch>
              </a:blipFill>
            </p:spPr>
            <p:txBody>
              <a:bodyPr/>
              <a:lstStyle/>
              <a:p>
                <a:r>
                  <a:rPr lang="zh-CN" altLang="en-US">
                    <a:noFill/>
                  </a:rPr>
                  <a:t> </a:t>
                </a:r>
              </a:p>
            </p:txBody>
          </p:sp>
        </mc:Fallback>
      </mc:AlternateContent>
      <p:sp>
        <p:nvSpPr>
          <p:cNvPr id="64" name="文本框 63">
            <a:extLst>
              <a:ext uri="{FF2B5EF4-FFF2-40B4-BE49-F238E27FC236}">
                <a16:creationId xmlns:a16="http://schemas.microsoft.com/office/drawing/2014/main" id="{B8DC3D95-AF76-38BE-B909-DFF7D1CC9BEE}"/>
              </a:ext>
            </a:extLst>
          </p:cNvPr>
          <p:cNvSpPr txBox="1"/>
          <p:nvPr/>
        </p:nvSpPr>
        <p:spPr>
          <a:xfrm>
            <a:off x="243782" y="285294"/>
            <a:ext cx="10328968" cy="830997"/>
          </a:xfrm>
          <a:prstGeom prst="rect">
            <a:avLst/>
          </a:prstGeom>
          <a:noFill/>
        </p:spPr>
        <p:txBody>
          <a:bodyPr wrap="square">
            <a:spAutoFit/>
          </a:bodyPr>
          <a:lstStyle/>
          <a:p>
            <a:pPr marL="285750" indent="-285750" algn="just">
              <a:buFont typeface="Wingdings" panose="05000000000000000000" pitchFamily="2" charset="2"/>
              <a:buChar char="Ø"/>
            </a:pPr>
            <a:r>
              <a:rPr lang="en-US" altLang="zh-CN" sz="1600" b="1" dirty="0">
                <a:latin typeface="Times New Roman" panose="02020603050405020304" pitchFamily="18" charset="0"/>
                <a:cs typeface="Times New Roman" panose="02020603050405020304" pitchFamily="18" charset="0"/>
              </a:rPr>
              <a:t>Need to improve the accuracy of BPM or also can consider adding BPM near the maximum beta position, with an offset expected to increase by 2-3 times and place multiple BPMs at both sides of IP maybe also increase the accuracy by 2 times.</a:t>
            </a:r>
            <a:endParaRPr lang="zh-CN" altLang="en-US" sz="1600" b="1"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87D18CA7-29A9-63BD-B3AE-896A2ADCA5F2}"/>
              </a:ext>
            </a:extLst>
          </p:cNvPr>
          <p:cNvPicPr>
            <a:picLocks noChangeAspect="1"/>
          </p:cNvPicPr>
          <p:nvPr/>
        </p:nvPicPr>
        <p:blipFill>
          <a:blip r:embed="rId4"/>
          <a:stretch>
            <a:fillRect/>
          </a:stretch>
        </p:blipFill>
        <p:spPr>
          <a:xfrm>
            <a:off x="5488441" y="1253814"/>
            <a:ext cx="3310801" cy="2175186"/>
          </a:xfrm>
          <a:prstGeom prst="rect">
            <a:avLst/>
          </a:prstGeom>
        </p:spPr>
      </p:pic>
      <p:grpSp>
        <p:nvGrpSpPr>
          <p:cNvPr id="6" name="组合 5">
            <a:extLst>
              <a:ext uri="{FF2B5EF4-FFF2-40B4-BE49-F238E27FC236}">
                <a16:creationId xmlns:a16="http://schemas.microsoft.com/office/drawing/2014/main" id="{87B6EB8F-7279-D036-A761-96E819838767}"/>
              </a:ext>
            </a:extLst>
          </p:cNvPr>
          <p:cNvGrpSpPr/>
          <p:nvPr/>
        </p:nvGrpSpPr>
        <p:grpSpPr>
          <a:xfrm>
            <a:off x="520576" y="3599349"/>
            <a:ext cx="10566523" cy="1370545"/>
            <a:chOff x="897536" y="4098404"/>
            <a:chExt cx="9969873" cy="1370545"/>
          </a:xfrm>
        </p:grpSpPr>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DA9B9278-5715-F26A-E4DE-45A5F9D9D89E}"/>
                    </a:ext>
                  </a:extLst>
                </p:cNvPr>
                <p:cNvSpPr txBox="1"/>
                <p:nvPr/>
              </p:nvSpPr>
              <p:spPr>
                <a:xfrm>
                  <a:off x="897536" y="4098404"/>
                  <a:ext cx="9969873" cy="371833"/>
                </a:xfrm>
                <a:prstGeom prst="rect">
                  <a:avLst/>
                </a:prstGeom>
                <a:noFill/>
              </p:spPr>
              <p:txBody>
                <a:bodyPr wrap="square">
                  <a:spAutoFit/>
                </a:bodyPr>
                <a:lstStyle/>
                <a:p>
                  <a:pPr marL="285750" indent="-285750">
                    <a:buFont typeface="Wingdings" panose="05000000000000000000" pitchFamily="2" charset="2"/>
                    <a:buChar char="p"/>
                  </a:pPr>
                  <a:r>
                    <a:rPr kumimoji="1" lang="en-US" altLang="zh-CN" sz="1500" b="1" dirty="0">
                      <a:solidFill>
                        <a:schemeClr val="tx2"/>
                      </a:solidFill>
                      <a:ea typeface="Cambria Math" panose="02040503050406030204" pitchFamily="18" charset="0"/>
                    </a:rPr>
                    <a:t>   </a:t>
                  </a:r>
                  <a14:m>
                    <m:oMath xmlns:m="http://schemas.openxmlformats.org/officeDocument/2006/math">
                      <m:sSub>
                        <m:sSubPr>
                          <m:ctrlPr>
                            <a:rPr kumimoji="1" lang="en-US" altLang="zh-CN" sz="1500" b="1" i="1" smtClean="0">
                              <a:solidFill>
                                <a:schemeClr val="tx2"/>
                              </a:solidFill>
                              <a:latin typeface="Cambria Math" panose="02040503050406030204" pitchFamily="18" charset="0"/>
                              <a:ea typeface="Cambria Math" panose="02040503050406030204" pitchFamily="18" charset="0"/>
                            </a:rPr>
                          </m:ctrlPr>
                        </m:sSubPr>
                        <m:e>
                          <m:r>
                            <a:rPr kumimoji="1" lang="en-US" altLang="zh-CN" sz="1500" b="1" i="1" smtClean="0">
                              <a:solidFill>
                                <a:schemeClr val="tx2"/>
                              </a:solidFill>
                              <a:latin typeface="Cambria Math" panose="02040503050406030204" pitchFamily="18" charset="0"/>
                              <a:ea typeface="Cambria Math" panose="02040503050406030204" pitchFamily="18" charset="0"/>
                            </a:rPr>
                            <m:t>∆</m:t>
                          </m:r>
                          <m:r>
                            <a:rPr kumimoji="1" lang="en-US" altLang="zh-CN" sz="1500" b="1" i="1" smtClean="0">
                              <a:solidFill>
                                <a:schemeClr val="tx2"/>
                              </a:solidFill>
                              <a:latin typeface="Cambria Math" panose="02040503050406030204" pitchFamily="18" charset="0"/>
                              <a:ea typeface="Cambria Math" panose="02040503050406030204" pitchFamily="18" charset="0"/>
                            </a:rPr>
                            <m:t>𝒙</m:t>
                          </m:r>
                        </m:e>
                        <m:sub>
                          <m:r>
                            <a:rPr kumimoji="1" lang="en-US" altLang="zh-CN" sz="1500" b="1" i="1" smtClean="0">
                              <a:solidFill>
                                <a:schemeClr val="tx2"/>
                              </a:solidFill>
                              <a:latin typeface="Cambria Math" panose="02040503050406030204" pitchFamily="18" charset="0"/>
                              <a:ea typeface="Cambria Math" panose="02040503050406030204" pitchFamily="18" charset="0"/>
                            </a:rPr>
                            <m:t>𝑩𝑷𝑴</m:t>
                          </m:r>
                        </m:sub>
                      </m:sSub>
                      <m:r>
                        <a:rPr kumimoji="1" lang="en-US" altLang="zh-CN" sz="1500" b="1" i="1" smtClean="0">
                          <a:solidFill>
                            <a:schemeClr val="tx2"/>
                          </a:solidFill>
                          <a:latin typeface="Cambria Math" panose="02040503050406030204" pitchFamily="18" charset="0"/>
                          <a:ea typeface="Cambria Math" panose="02040503050406030204" pitchFamily="18" charset="0"/>
                        </a:rPr>
                        <m:t>=</m:t>
                      </m:r>
                      <m:rad>
                        <m:radPr>
                          <m:degHide m:val="on"/>
                          <m:ctrlPr>
                            <a:rPr kumimoji="1" lang="en-US" altLang="zh-CN" sz="1500" b="1" i="1">
                              <a:solidFill>
                                <a:schemeClr val="tx2"/>
                              </a:solidFill>
                              <a:latin typeface="Cambria Math" panose="02040503050406030204" pitchFamily="18" charset="0"/>
                            </a:rPr>
                          </m:ctrlPr>
                        </m:radPr>
                        <m:deg/>
                        <m:e>
                          <m:sSup>
                            <m:sSupPr>
                              <m:ctrlPr>
                                <a:rPr kumimoji="1" lang="en-US" altLang="zh-CN" sz="1500" b="1" i="1">
                                  <a:solidFill>
                                    <a:schemeClr val="tx2"/>
                                  </a:solidFill>
                                  <a:latin typeface="Cambria Math" panose="02040503050406030204" pitchFamily="18" charset="0"/>
                                </a:rPr>
                              </m:ctrlPr>
                            </m:sSupPr>
                            <m:e>
                              <m:r>
                                <a:rPr kumimoji="1" lang="en-US" altLang="zh-CN" sz="1500" b="1" i="1">
                                  <a:solidFill>
                                    <a:schemeClr val="tx2"/>
                                  </a:solidFill>
                                  <a:latin typeface="Cambria Math" panose="02040503050406030204" pitchFamily="18" charset="0"/>
                                  <a:ea typeface="Cambria Math" panose="02040503050406030204" pitchFamily="18" charset="0"/>
                                </a:rPr>
                                <m:t>𝜷</m:t>
                              </m:r>
                            </m:e>
                            <m:sup>
                              <m:r>
                                <a:rPr kumimoji="1" lang="en-US" altLang="zh-CN" sz="1500" b="1" i="1">
                                  <a:solidFill>
                                    <a:schemeClr val="tx2"/>
                                  </a:solidFill>
                                  <a:latin typeface="Cambria Math" panose="02040503050406030204" pitchFamily="18" charset="0"/>
                                </a:rPr>
                                <m:t>∗</m:t>
                              </m:r>
                            </m:sup>
                          </m:sSup>
                          <m:sSub>
                            <m:sSubPr>
                              <m:ctrlPr>
                                <a:rPr kumimoji="1" lang="en-US" altLang="zh-CN" sz="1500" b="1" i="1">
                                  <a:solidFill>
                                    <a:schemeClr val="tx2"/>
                                  </a:solidFill>
                                  <a:latin typeface="Cambria Math" panose="02040503050406030204" pitchFamily="18" charset="0"/>
                                </a:rPr>
                              </m:ctrlPr>
                            </m:sSubPr>
                            <m:e>
                              <m:r>
                                <a:rPr kumimoji="1" lang="en-US" altLang="zh-CN" sz="1500" b="1" i="1">
                                  <a:solidFill>
                                    <a:schemeClr val="tx2"/>
                                  </a:solidFill>
                                  <a:latin typeface="Cambria Math" panose="02040503050406030204" pitchFamily="18" charset="0"/>
                                  <a:ea typeface="Cambria Math" panose="02040503050406030204" pitchFamily="18" charset="0"/>
                                </a:rPr>
                                <m:t>𝜷</m:t>
                              </m:r>
                            </m:e>
                            <m:sub>
                              <m:r>
                                <a:rPr kumimoji="1" lang="en-US" altLang="zh-CN" sz="1500" b="1" i="1">
                                  <a:solidFill>
                                    <a:schemeClr val="tx2"/>
                                  </a:solidFill>
                                  <a:latin typeface="Cambria Math" panose="02040503050406030204" pitchFamily="18" charset="0"/>
                                  <a:ea typeface="Cambria Math" panose="02040503050406030204" pitchFamily="18" charset="0"/>
                                </a:rPr>
                                <m:t>𝑩𝑷𝑴</m:t>
                              </m:r>
                            </m:sub>
                          </m:sSub>
                        </m:e>
                      </m:rad>
                      <m:r>
                        <a:rPr kumimoji="1" lang="en-US" altLang="zh-CN" sz="1500" b="1" i="1" smtClean="0">
                          <a:solidFill>
                            <a:schemeClr val="tx2"/>
                          </a:solidFill>
                          <a:latin typeface="Cambria Math" panose="02040503050406030204" pitchFamily="18" charset="0"/>
                          <a:ea typeface="Cambria Math" panose="02040503050406030204" pitchFamily="18" charset="0"/>
                        </a:rPr>
                        <m:t>∆</m:t>
                      </m:r>
                      <m:sSup>
                        <m:sSupPr>
                          <m:ctrlPr>
                            <a:rPr kumimoji="1" lang="en-US" altLang="zh-CN" sz="1500" b="1" i="1" smtClean="0">
                              <a:solidFill>
                                <a:schemeClr val="tx2"/>
                              </a:solidFill>
                              <a:latin typeface="Cambria Math" panose="02040503050406030204" pitchFamily="18" charset="0"/>
                              <a:ea typeface="Cambria Math" panose="02040503050406030204" pitchFamily="18" charset="0"/>
                            </a:rPr>
                          </m:ctrlPr>
                        </m:sSupPr>
                        <m:e>
                          <m:r>
                            <a:rPr kumimoji="1" lang="en-US" altLang="zh-CN" sz="1500" b="1" i="1" smtClean="0">
                              <a:solidFill>
                                <a:schemeClr val="tx2"/>
                              </a:solidFill>
                              <a:latin typeface="Cambria Math" panose="02040503050406030204" pitchFamily="18" charset="0"/>
                              <a:ea typeface="Cambria Math" panose="02040503050406030204" pitchFamily="18" charset="0"/>
                            </a:rPr>
                            <m:t>𝒙</m:t>
                          </m:r>
                        </m:e>
                        <m:sup>
                          <m:r>
                            <a:rPr kumimoji="1" lang="en-US" altLang="zh-CN" sz="1500" b="1" i="1" smtClean="0">
                              <a:solidFill>
                                <a:schemeClr val="tx2"/>
                              </a:solidFill>
                              <a:latin typeface="Cambria Math" panose="02040503050406030204" pitchFamily="18" charset="0"/>
                              <a:ea typeface="Cambria Math" panose="02040503050406030204" pitchFamily="18" charset="0"/>
                            </a:rPr>
                            <m:t>′</m:t>
                          </m:r>
                        </m:sup>
                      </m:sSup>
                      <m:r>
                        <a:rPr kumimoji="1" lang="en-US" altLang="zh-CN" sz="1500" b="1" i="1" smtClean="0">
                          <a:solidFill>
                            <a:schemeClr val="tx2"/>
                          </a:solidFill>
                          <a:latin typeface="Cambria Math" panose="02040503050406030204" pitchFamily="18" charset="0"/>
                          <a:ea typeface="Cambria Math" panose="02040503050406030204" pitchFamily="18" charset="0"/>
                        </a:rPr>
                        <m:t>⇒</m:t>
                      </m:r>
                    </m:oMath>
                  </a14:m>
                  <a:r>
                    <a:rPr kumimoji="1" lang="en-US" altLang="zh-CN" sz="1500" b="1" dirty="0">
                      <a:solidFill>
                        <a:schemeClr val="tx2"/>
                      </a:solidFill>
                    </a:rPr>
                    <a:t>If we place BPM at the maximum beta position, we can obtain a large offset at BPM</a:t>
                  </a:r>
                  <a:endParaRPr kumimoji="1" lang="zh-CN" altLang="en-US" sz="1500" b="1" dirty="0">
                    <a:solidFill>
                      <a:schemeClr val="tx2"/>
                    </a:solidFill>
                  </a:endParaRPr>
                </a:p>
              </p:txBody>
            </p:sp>
          </mc:Choice>
          <mc:Fallback xmlns="">
            <p:sp>
              <p:nvSpPr>
                <p:cNvPr id="7" name="文本框 6">
                  <a:extLst>
                    <a:ext uri="{FF2B5EF4-FFF2-40B4-BE49-F238E27FC236}">
                      <a16:creationId xmlns:a16="http://schemas.microsoft.com/office/drawing/2014/main" id="{DA9B9278-5715-F26A-E4DE-45A5F9D9D89E}"/>
                    </a:ext>
                  </a:extLst>
                </p:cNvPr>
                <p:cNvSpPr txBox="1">
                  <a:spLocks noRot="1" noChangeAspect="1" noMove="1" noResize="1" noEditPoints="1" noAdjustHandles="1" noChangeArrowheads="1" noChangeShapeType="1" noTextEdit="1"/>
                </p:cNvSpPr>
                <p:nvPr/>
              </p:nvSpPr>
              <p:spPr>
                <a:xfrm>
                  <a:off x="897536" y="4098404"/>
                  <a:ext cx="9969873" cy="371833"/>
                </a:xfrm>
                <a:prstGeom prst="rect">
                  <a:avLst/>
                </a:prstGeom>
                <a:blipFill>
                  <a:blip r:embed="rId5"/>
                  <a:stretch>
                    <a:fillRect l="-173" b="-1639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CBF5B477-EE85-036A-94FC-50C4A18A0B9D}"/>
                    </a:ext>
                  </a:extLst>
                </p:cNvPr>
                <p:cNvSpPr txBox="1"/>
                <p:nvPr/>
              </p:nvSpPr>
              <p:spPr>
                <a:xfrm>
                  <a:off x="1721271" y="4692103"/>
                  <a:ext cx="6967138" cy="328039"/>
                </a:xfrm>
                <a:prstGeom prst="rect">
                  <a:avLst/>
                </a:prstGeom>
                <a:noFill/>
              </p:spPr>
              <p:txBody>
                <a:bodyPr wrap="square" rtlCol="0">
                  <a:spAutoFit/>
                </a:bodyPr>
                <a:lstStyle/>
                <a:p>
                  <a:pPr marL="285750" indent="-285750">
                    <a:buFont typeface="Wingdings" pitchFamily="2" charset="2"/>
                    <a:buChar char="ü"/>
                  </a:pPr>
                  <a14:m>
                    <m:oMath xmlns:m="http://schemas.openxmlformats.org/officeDocument/2006/math">
                      <m:sSub>
                        <m:sSubPr>
                          <m:ctrlPr>
                            <a:rPr kumimoji="1" lang="en" altLang="zh-CN" sz="1400" i="1" smtClean="0">
                              <a:latin typeface="Cambria Math" panose="02040503050406030204" pitchFamily="18" charset="0"/>
                            </a:rPr>
                          </m:ctrlPr>
                        </m:sSubPr>
                        <m:e>
                          <m:r>
                            <a:rPr kumimoji="1" lang="en" altLang="zh-CN" sz="1400" i="1" smtClean="0">
                              <a:latin typeface="Cambria Math" panose="02040503050406030204" pitchFamily="18" charset="0"/>
                              <a:ea typeface="Cambria Math" panose="02040503050406030204" pitchFamily="18" charset="0"/>
                            </a:rPr>
                            <m:t>𝛽</m:t>
                          </m:r>
                        </m:e>
                        <m:sub>
                          <m:r>
                            <a:rPr kumimoji="1" lang="en-US" altLang="zh-CN" sz="1400" b="0" i="1" smtClean="0">
                              <a:latin typeface="Cambria Math" panose="02040503050406030204" pitchFamily="18" charset="0"/>
                            </a:rPr>
                            <m:t>𝑥𝑚𝑎𝑥</m:t>
                          </m:r>
                        </m:sub>
                      </m:sSub>
                    </m:oMath>
                  </a14:m>
                  <a:r>
                    <a:rPr kumimoji="1" lang="en" altLang="zh-CN" sz="1400" dirty="0">
                      <a:latin typeface="Times" panose="02020603050405020304" pitchFamily="18" charset="0"/>
                      <a:cs typeface="Times" panose="02020603050405020304" pitchFamily="18" charset="0"/>
                    </a:rPr>
                    <a:t> appears at 6m</a:t>
                  </a:r>
                  <a:r>
                    <a:rPr kumimoji="1" lang="en-US" altLang="zh-CN" sz="1400" b="1" dirty="0">
                      <a:latin typeface="Times" panose="02020603050405020304" pitchFamily="18" charset="0"/>
                      <a:ea typeface="Cambria Math" panose="02040503050406030204" pitchFamily="18" charset="0"/>
                      <a:cs typeface="Times" panose="02020603050405020304" pitchFamily="18" charset="0"/>
                    </a:rPr>
                    <a:t> </a:t>
                  </a:r>
                  <a14:m>
                    <m:oMath xmlns:m="http://schemas.openxmlformats.org/officeDocument/2006/math">
                      <m:r>
                        <a:rPr kumimoji="1" lang="en-US" altLang="zh-CN" sz="1400" b="1" i="1" smtClean="0">
                          <a:latin typeface="Cambria Math" panose="02040503050406030204" pitchFamily="18" charset="0"/>
                          <a:ea typeface="Cambria Math" panose="02040503050406030204" pitchFamily="18" charset="0"/>
                        </a:rPr>
                        <m:t>⇒</m:t>
                      </m:r>
                      <m:r>
                        <a:rPr kumimoji="1" lang="en-US" altLang="zh-CN" sz="1400" b="1" i="1">
                          <a:latin typeface="Cambria Math" panose="02040503050406030204" pitchFamily="18" charset="0"/>
                          <a:ea typeface="Cambria Math" panose="02040503050406030204" pitchFamily="18" charset="0"/>
                        </a:rPr>
                        <m:t>⇒</m:t>
                      </m:r>
                    </m:oMath>
                  </a14:m>
                  <a:r>
                    <a:rPr kumimoji="1" lang="en-US" altLang="zh-CN" sz="1400" b="1" dirty="0">
                      <a:latin typeface="Times" panose="02020603050405020304" pitchFamily="18" charset="0"/>
                      <a:ea typeface="Cambria Math" panose="02040503050406030204" pitchFamily="18" charset="0"/>
                      <a:cs typeface="Times" panose="02020603050405020304" pitchFamily="18" charset="0"/>
                    </a:rPr>
                    <a:t> </a:t>
                  </a:r>
                  <a14:m>
                    <m:oMath xmlns:m="http://schemas.openxmlformats.org/officeDocument/2006/math">
                      <m:sSub>
                        <m:sSubPr>
                          <m:ctrlPr>
                            <a:rPr kumimoji="1" lang="en-US" altLang="zh-CN" sz="1400" i="1">
                              <a:latin typeface="Cambria Math" panose="02040503050406030204" pitchFamily="18" charset="0"/>
                              <a:ea typeface="Cambria Math" panose="02040503050406030204" pitchFamily="18" charset="0"/>
                            </a:rPr>
                          </m:ctrlPr>
                        </m:sSubPr>
                        <m:e>
                          <m:r>
                            <a:rPr kumimoji="1" lang="en-US" altLang="zh-CN" sz="1400" i="1">
                              <a:latin typeface="Cambria Math" panose="02040503050406030204" pitchFamily="18" charset="0"/>
                              <a:ea typeface="Cambria Math" panose="02040503050406030204" pitchFamily="18" charset="0"/>
                            </a:rPr>
                            <m:t>∆</m:t>
                          </m:r>
                          <m:r>
                            <a:rPr kumimoji="1" lang="en-US" altLang="zh-CN" sz="1400" i="1">
                              <a:latin typeface="Cambria Math" panose="02040503050406030204" pitchFamily="18" charset="0"/>
                              <a:ea typeface="Cambria Math" panose="02040503050406030204" pitchFamily="18" charset="0"/>
                            </a:rPr>
                            <m:t>𝑥</m:t>
                          </m:r>
                        </m:e>
                        <m:sub>
                          <m:r>
                            <a:rPr kumimoji="1" lang="en-US" altLang="zh-CN" sz="1400" i="1">
                              <a:latin typeface="Cambria Math" panose="02040503050406030204" pitchFamily="18" charset="0"/>
                              <a:ea typeface="Cambria Math" panose="02040503050406030204" pitchFamily="18" charset="0"/>
                            </a:rPr>
                            <m:t>𝐵𝑃𝑀</m:t>
                          </m:r>
                        </m:sub>
                      </m:sSub>
                      <m:r>
                        <a:rPr kumimoji="1" lang="en-US" altLang="zh-CN" sz="1400" i="1">
                          <a:latin typeface="Cambria Math" panose="02040503050406030204" pitchFamily="18" charset="0"/>
                          <a:ea typeface="Cambria Math" panose="02040503050406030204" pitchFamily="18" charset="0"/>
                        </a:rPr>
                        <m:t>=</m:t>
                      </m:r>
                      <m:rad>
                        <m:radPr>
                          <m:degHide m:val="on"/>
                          <m:ctrlPr>
                            <a:rPr kumimoji="1" lang="en-US" altLang="zh-CN" sz="1400" i="1">
                              <a:latin typeface="Cambria Math" panose="02040503050406030204" pitchFamily="18" charset="0"/>
                            </a:rPr>
                          </m:ctrlPr>
                        </m:radPr>
                        <m:deg/>
                        <m:e>
                          <m:r>
                            <a:rPr kumimoji="1" lang="en-US" altLang="zh-CN" sz="1400" i="1">
                              <a:latin typeface="Cambria Math" panose="02040503050406030204" pitchFamily="18" charset="0"/>
                            </a:rPr>
                            <m:t>0.3</m:t>
                          </m:r>
                        </m:e>
                      </m:rad>
                      <m:r>
                        <a:rPr kumimoji="1" lang="en-US" altLang="zh-CN" sz="1400" i="1">
                          <a:latin typeface="Cambria Math" panose="02040503050406030204" pitchFamily="18" charset="0"/>
                          <a:ea typeface="Cambria Math" panose="02040503050406030204" pitchFamily="18" charset="0"/>
                        </a:rPr>
                        <m:t>×20×</m:t>
                      </m:r>
                      <m:d>
                        <m:dPr>
                          <m:ctrlPr>
                            <a:rPr kumimoji="1" lang="en-US" altLang="zh-CN" sz="1400" i="1">
                              <a:latin typeface="Cambria Math" panose="02040503050406030204" pitchFamily="18" charset="0"/>
                              <a:ea typeface="Cambria Math" panose="02040503050406030204" pitchFamily="18" charset="0"/>
                            </a:rPr>
                          </m:ctrlPr>
                        </m:dPr>
                        <m:e>
                          <m:r>
                            <a:rPr kumimoji="1" lang="en-US" altLang="zh-CN" sz="1400" i="1">
                              <a:latin typeface="Cambria Math" panose="02040503050406030204" pitchFamily="18" charset="0"/>
                              <a:ea typeface="Cambria Math" panose="02040503050406030204" pitchFamily="18" charset="0"/>
                            </a:rPr>
                            <m:t>−0.44</m:t>
                          </m:r>
                          <m:r>
                            <a:rPr kumimoji="1" lang="en-US" altLang="zh-CN" sz="1400" i="1">
                              <a:latin typeface="Cambria Math" panose="02040503050406030204" pitchFamily="18" charset="0"/>
                              <a:ea typeface="Cambria Math" panose="02040503050406030204" pitchFamily="18" charset="0"/>
                            </a:rPr>
                            <m:t>𝜇</m:t>
                          </m:r>
                          <m:r>
                            <a:rPr kumimoji="1" lang="en-US" altLang="zh-CN" sz="1400" i="1">
                              <a:latin typeface="Cambria Math" panose="02040503050406030204" pitchFamily="18" charset="0"/>
                              <a:ea typeface="Cambria Math" panose="02040503050406030204" pitchFamily="18" charset="0"/>
                            </a:rPr>
                            <m:t>𝑟𝑎𝑑</m:t>
                          </m:r>
                        </m:e>
                      </m:d>
                      <m:r>
                        <a:rPr kumimoji="1" lang="en-US" altLang="zh-CN" sz="1400" i="1">
                          <a:latin typeface="Cambria Math" panose="02040503050406030204" pitchFamily="18" charset="0"/>
                          <a:ea typeface="Cambria Math" panose="02040503050406030204" pitchFamily="18" charset="0"/>
                        </a:rPr>
                        <m:t>=−4.8</m:t>
                      </m:r>
                      <m:r>
                        <a:rPr kumimoji="1" lang="en-US" altLang="zh-CN" sz="1400" i="1">
                          <a:latin typeface="Cambria Math" panose="02040503050406030204" pitchFamily="18" charset="0"/>
                          <a:ea typeface="Cambria Math" panose="02040503050406030204" pitchFamily="18" charset="0"/>
                        </a:rPr>
                        <m:t>𝜇</m:t>
                      </m:r>
                      <m:r>
                        <a:rPr kumimoji="1" lang="en-US" altLang="zh-CN" sz="1400" i="1">
                          <a:latin typeface="Cambria Math" panose="02040503050406030204" pitchFamily="18" charset="0"/>
                          <a:ea typeface="Cambria Math" panose="02040503050406030204" pitchFamily="18" charset="0"/>
                        </a:rPr>
                        <m:t>𝑚</m:t>
                      </m:r>
                      <m:r>
                        <m:rPr>
                          <m:brk m:alnAt="7"/>
                        </m:rPr>
                        <a:rPr kumimoji="1" lang="en-US" altLang="zh-CN" sz="1400" i="1">
                          <a:latin typeface="Cambria Math" panose="02040503050406030204" pitchFamily="18" charset="0"/>
                          <a:ea typeface="Cambria Math" panose="02040503050406030204" pitchFamily="18" charset="0"/>
                        </a:rPr>
                        <m:t>≈</m:t>
                      </m:r>
                      <m:r>
                        <a:rPr kumimoji="1" lang="en-US" altLang="zh-CN" sz="1400" i="1">
                          <a:solidFill>
                            <a:srgbClr val="FF0000"/>
                          </a:solidFill>
                          <a:latin typeface="Cambria Math" panose="02040503050406030204" pitchFamily="18" charset="0"/>
                          <a:ea typeface="Cambria Math" panose="02040503050406030204" pitchFamily="18" charset="0"/>
                        </a:rPr>
                        <m:t>5</m:t>
                      </m:r>
                      <m:r>
                        <a:rPr kumimoji="1" lang="en-US" altLang="zh-CN" sz="1400" i="1">
                          <a:solidFill>
                            <a:srgbClr val="FF0000"/>
                          </a:solidFill>
                          <a:latin typeface="Cambria Math" panose="02040503050406030204" pitchFamily="18" charset="0"/>
                          <a:ea typeface="Cambria Math" panose="02040503050406030204" pitchFamily="18" charset="0"/>
                        </a:rPr>
                        <m:t>𝑟𝑒𝑠</m:t>
                      </m:r>
                      <m:r>
                        <a:rPr kumimoji="1" lang="en-US" altLang="zh-CN" sz="1400" i="1">
                          <a:solidFill>
                            <a:srgbClr val="FF0000"/>
                          </a:solidFill>
                          <a:latin typeface="Cambria Math" panose="02040503050406030204" pitchFamily="18" charset="0"/>
                          <a:ea typeface="Cambria Math" panose="02040503050406030204" pitchFamily="18" charset="0"/>
                        </a:rPr>
                        <m:t>@100</m:t>
                      </m:r>
                      <m:r>
                        <a:rPr kumimoji="1" lang="en-US" altLang="zh-CN" sz="1400" i="1">
                          <a:solidFill>
                            <a:srgbClr val="FF0000"/>
                          </a:solidFill>
                          <a:latin typeface="Cambria Math" panose="02040503050406030204" pitchFamily="18" charset="0"/>
                          <a:ea typeface="Cambria Math" panose="02040503050406030204" pitchFamily="18" charset="0"/>
                        </a:rPr>
                        <m:t>𝐻𝑧</m:t>
                      </m:r>
                    </m:oMath>
                  </a14:m>
                  <a:endParaRPr kumimoji="1" lang="zh-CN" altLang="en-US" sz="1400" dirty="0">
                    <a:latin typeface="Times" panose="02020603050405020304" pitchFamily="18" charset="0"/>
                    <a:cs typeface="Times" panose="02020603050405020304" pitchFamily="18" charset="0"/>
                  </a:endParaRPr>
                </a:p>
              </p:txBody>
            </p:sp>
          </mc:Choice>
          <mc:Fallback xmlns="">
            <p:sp>
              <p:nvSpPr>
                <p:cNvPr id="8" name="文本框 7">
                  <a:extLst>
                    <a:ext uri="{FF2B5EF4-FFF2-40B4-BE49-F238E27FC236}">
                      <a16:creationId xmlns:a16="http://schemas.microsoft.com/office/drawing/2014/main" id="{CBF5B477-EE85-036A-94FC-50C4A18A0B9D}"/>
                    </a:ext>
                  </a:extLst>
                </p:cNvPr>
                <p:cNvSpPr txBox="1">
                  <a:spLocks noRot="1" noChangeAspect="1" noMove="1" noResize="1" noEditPoints="1" noAdjustHandles="1" noChangeArrowheads="1" noChangeShapeType="1" noTextEdit="1"/>
                </p:cNvSpPr>
                <p:nvPr/>
              </p:nvSpPr>
              <p:spPr>
                <a:xfrm>
                  <a:off x="1721271" y="4692103"/>
                  <a:ext cx="6967138" cy="328039"/>
                </a:xfrm>
                <a:prstGeom prst="rect">
                  <a:avLst/>
                </a:prstGeom>
                <a:blipFill>
                  <a:blip r:embed="rId6"/>
                  <a:stretch>
                    <a:fillRect l="-165" b="-1851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C944D1A9-09D7-BF30-90C3-14E981D4BA22}"/>
                    </a:ext>
                  </a:extLst>
                </p:cNvPr>
                <p:cNvSpPr txBox="1"/>
                <p:nvPr/>
              </p:nvSpPr>
              <p:spPr>
                <a:xfrm>
                  <a:off x="1721271" y="5133023"/>
                  <a:ext cx="7220461" cy="335926"/>
                </a:xfrm>
                <a:prstGeom prst="rect">
                  <a:avLst/>
                </a:prstGeom>
                <a:noFill/>
              </p:spPr>
              <p:txBody>
                <a:bodyPr wrap="square" rtlCol="0">
                  <a:spAutoFit/>
                </a:bodyPr>
                <a:lstStyle/>
                <a:p>
                  <a:pPr marL="285750" indent="-285750">
                    <a:buFont typeface="Wingdings" pitchFamily="2" charset="2"/>
                    <a:buChar char="ü"/>
                  </a:pPr>
                  <a14:m>
                    <m:oMath xmlns:m="http://schemas.openxmlformats.org/officeDocument/2006/math">
                      <m:sSub>
                        <m:sSubPr>
                          <m:ctrlPr>
                            <a:rPr kumimoji="1" lang="en" altLang="zh-CN" sz="1400" i="1">
                              <a:latin typeface="Cambria Math" panose="02040503050406030204" pitchFamily="18" charset="0"/>
                            </a:rPr>
                          </m:ctrlPr>
                        </m:sSubPr>
                        <m:e>
                          <m:r>
                            <a:rPr kumimoji="1" lang="en" altLang="zh-CN" sz="1400" i="1">
                              <a:latin typeface="Cambria Math" panose="02040503050406030204" pitchFamily="18" charset="0"/>
                              <a:ea typeface="Cambria Math" panose="02040503050406030204" pitchFamily="18" charset="0"/>
                            </a:rPr>
                            <m:t>𝛽</m:t>
                          </m:r>
                        </m:e>
                        <m:sub>
                          <m:r>
                            <a:rPr kumimoji="1" lang="en-US" altLang="zh-CN" sz="1400" i="1">
                              <a:latin typeface="Cambria Math" panose="02040503050406030204" pitchFamily="18" charset="0"/>
                            </a:rPr>
                            <m:t>𝑦𝑚𝑎𝑥</m:t>
                          </m:r>
                        </m:sub>
                      </m:sSub>
                    </m:oMath>
                  </a14:m>
                  <a:r>
                    <a:rPr kumimoji="1" lang="en" altLang="zh-CN" sz="1400" dirty="0">
                      <a:latin typeface="Times New Roman" panose="02020603050405020304" pitchFamily="18" charset="0"/>
                      <a:cs typeface="Times New Roman" panose="02020603050405020304" pitchFamily="18" charset="0"/>
                    </a:rPr>
                    <a:t> appears at 3m </a:t>
                  </a:r>
                  <a14:m>
                    <m:oMath xmlns:m="http://schemas.openxmlformats.org/officeDocument/2006/math">
                      <m:r>
                        <a:rPr kumimoji="1" lang="en-US" altLang="zh-CN" sz="1400" b="1" i="1" smtClean="0">
                          <a:latin typeface="Cambria Math" panose="02040503050406030204" pitchFamily="18" charset="0"/>
                          <a:ea typeface="Cambria Math" panose="02040503050406030204" pitchFamily="18" charset="0"/>
                        </a:rPr>
                        <m:t>⇒</m:t>
                      </m:r>
                      <m:sSub>
                        <m:sSubPr>
                          <m:ctrlPr>
                            <a:rPr kumimoji="1" lang="en-US" altLang="zh-CN" sz="1400" i="1">
                              <a:latin typeface="Cambria Math" panose="02040503050406030204" pitchFamily="18" charset="0"/>
                              <a:ea typeface="Cambria Math" panose="02040503050406030204" pitchFamily="18" charset="0"/>
                            </a:rPr>
                          </m:ctrlPr>
                        </m:sSubPr>
                        <m:e>
                          <m:r>
                            <a:rPr kumimoji="1" lang="en-US" altLang="zh-CN" sz="1400" i="1">
                              <a:latin typeface="Cambria Math" panose="02040503050406030204" pitchFamily="18" charset="0"/>
                              <a:ea typeface="Cambria Math" panose="02040503050406030204" pitchFamily="18" charset="0"/>
                            </a:rPr>
                            <m:t>∆</m:t>
                          </m:r>
                          <m:r>
                            <a:rPr kumimoji="1" lang="en-US" altLang="zh-CN" sz="1400" i="1">
                              <a:latin typeface="Cambria Math" panose="02040503050406030204" pitchFamily="18" charset="0"/>
                              <a:ea typeface="Cambria Math" panose="02040503050406030204" pitchFamily="18" charset="0"/>
                            </a:rPr>
                            <m:t>𝑦</m:t>
                          </m:r>
                        </m:e>
                        <m:sub>
                          <m:r>
                            <a:rPr kumimoji="1" lang="en-US" altLang="zh-CN" sz="1400" i="1">
                              <a:latin typeface="Cambria Math" panose="02040503050406030204" pitchFamily="18" charset="0"/>
                              <a:ea typeface="Cambria Math" panose="02040503050406030204" pitchFamily="18" charset="0"/>
                            </a:rPr>
                            <m:t>𝐵𝑃𝑀</m:t>
                          </m:r>
                        </m:sub>
                      </m:sSub>
                      <m:r>
                        <a:rPr kumimoji="1" lang="en-US" altLang="zh-CN" sz="1400" i="1">
                          <a:latin typeface="Cambria Math" panose="02040503050406030204" pitchFamily="18" charset="0"/>
                          <a:ea typeface="Cambria Math" panose="02040503050406030204" pitchFamily="18" charset="0"/>
                        </a:rPr>
                        <m:t>=</m:t>
                      </m:r>
                      <m:rad>
                        <m:radPr>
                          <m:degHide m:val="on"/>
                          <m:ctrlPr>
                            <a:rPr kumimoji="1" lang="en-US" altLang="zh-CN" sz="1400" i="1">
                              <a:latin typeface="Cambria Math" panose="02040503050406030204" pitchFamily="18" charset="0"/>
                            </a:rPr>
                          </m:ctrlPr>
                        </m:radPr>
                        <m:deg/>
                        <m:e>
                          <m:r>
                            <a:rPr kumimoji="1" lang="en-US" altLang="zh-CN" sz="1400" i="1">
                              <a:latin typeface="Cambria Math" panose="02040503050406030204" pitchFamily="18" charset="0"/>
                            </a:rPr>
                            <m:t>1</m:t>
                          </m:r>
                          <m:r>
                            <a:rPr kumimoji="1" lang="en-US" altLang="zh-CN" sz="1400" i="1">
                              <a:latin typeface="Cambria Math" panose="02040503050406030204" pitchFamily="18" charset="0"/>
                              <a:ea typeface="Cambria Math" panose="02040503050406030204" pitchFamily="18" charset="0"/>
                            </a:rPr>
                            <m:t>×</m:t>
                          </m:r>
                          <m:sSup>
                            <m:sSupPr>
                              <m:ctrlPr>
                                <a:rPr kumimoji="1" lang="en-US" altLang="zh-CN" sz="1400" i="1">
                                  <a:latin typeface="Cambria Math" panose="02040503050406030204" pitchFamily="18" charset="0"/>
                                  <a:ea typeface="Cambria Math" panose="02040503050406030204" pitchFamily="18" charset="0"/>
                                </a:rPr>
                              </m:ctrlPr>
                            </m:sSupPr>
                            <m:e>
                              <m:r>
                                <a:rPr kumimoji="1" lang="en-US" altLang="zh-CN" sz="1400" i="1">
                                  <a:latin typeface="Cambria Math" panose="02040503050406030204" pitchFamily="18" charset="0"/>
                                  <a:ea typeface="Cambria Math" panose="02040503050406030204" pitchFamily="18" charset="0"/>
                                </a:rPr>
                                <m:t>10</m:t>
                              </m:r>
                            </m:e>
                            <m:sup>
                              <m:r>
                                <a:rPr kumimoji="1" lang="en-US" altLang="zh-CN" sz="1400" i="1">
                                  <a:latin typeface="Cambria Math" panose="02040503050406030204" pitchFamily="18" charset="0"/>
                                  <a:ea typeface="Cambria Math" panose="02040503050406030204" pitchFamily="18" charset="0"/>
                                </a:rPr>
                                <m:t>−3</m:t>
                              </m:r>
                            </m:sup>
                          </m:sSup>
                        </m:e>
                      </m:rad>
                      <m:r>
                        <a:rPr kumimoji="1" lang="en-US" altLang="zh-CN" sz="1400" i="1">
                          <a:latin typeface="Cambria Math" panose="02040503050406030204" pitchFamily="18" charset="0"/>
                          <a:ea typeface="Cambria Math" panose="02040503050406030204" pitchFamily="18" charset="0"/>
                        </a:rPr>
                        <m:t>×80×</m:t>
                      </m:r>
                      <m:d>
                        <m:dPr>
                          <m:ctrlPr>
                            <a:rPr kumimoji="1" lang="en-US" altLang="zh-CN" sz="1400" i="1">
                              <a:latin typeface="Cambria Math" panose="02040503050406030204" pitchFamily="18" charset="0"/>
                              <a:ea typeface="Cambria Math" panose="02040503050406030204" pitchFamily="18" charset="0"/>
                            </a:rPr>
                          </m:ctrlPr>
                        </m:dPr>
                        <m:e>
                          <m:r>
                            <a:rPr kumimoji="1" lang="en-US" altLang="zh-CN" sz="1400" i="1">
                              <a:latin typeface="Cambria Math" panose="02040503050406030204" pitchFamily="18" charset="0"/>
                              <a:ea typeface="Cambria Math" panose="02040503050406030204" pitchFamily="18" charset="0"/>
                            </a:rPr>
                            <m:t>−2.49</m:t>
                          </m:r>
                          <m:r>
                            <a:rPr kumimoji="1" lang="en-US" altLang="zh-CN" sz="1400" i="1">
                              <a:latin typeface="Cambria Math" panose="02040503050406030204" pitchFamily="18" charset="0"/>
                              <a:ea typeface="Cambria Math" panose="02040503050406030204" pitchFamily="18" charset="0"/>
                            </a:rPr>
                            <m:t>𝜇</m:t>
                          </m:r>
                          <m:r>
                            <a:rPr kumimoji="1" lang="en-US" altLang="zh-CN" sz="1400" i="1">
                              <a:latin typeface="Cambria Math" panose="02040503050406030204" pitchFamily="18" charset="0"/>
                              <a:ea typeface="Cambria Math" panose="02040503050406030204" pitchFamily="18" charset="0"/>
                            </a:rPr>
                            <m:t>𝑟𝑎𝑑</m:t>
                          </m:r>
                        </m:e>
                      </m:d>
                      <m:r>
                        <a:rPr kumimoji="1" lang="en-US" altLang="zh-CN" sz="1400" i="1">
                          <a:latin typeface="Cambria Math" panose="02040503050406030204" pitchFamily="18" charset="0"/>
                          <a:ea typeface="Cambria Math" panose="02040503050406030204" pitchFamily="18" charset="0"/>
                        </a:rPr>
                        <m:t>=−6.3</m:t>
                      </m:r>
                      <m:r>
                        <a:rPr kumimoji="1" lang="en-US" altLang="zh-CN" sz="1400" i="1">
                          <a:latin typeface="Cambria Math" panose="02040503050406030204" pitchFamily="18" charset="0"/>
                          <a:ea typeface="Cambria Math" panose="02040503050406030204" pitchFamily="18" charset="0"/>
                        </a:rPr>
                        <m:t>𝜇</m:t>
                      </m:r>
                      <m:r>
                        <a:rPr kumimoji="1" lang="en-US" altLang="zh-CN" sz="1400" i="1">
                          <a:latin typeface="Cambria Math" panose="02040503050406030204" pitchFamily="18" charset="0"/>
                          <a:ea typeface="Cambria Math" panose="02040503050406030204" pitchFamily="18" charset="0"/>
                        </a:rPr>
                        <m:t>𝑚</m:t>
                      </m:r>
                      <m:r>
                        <m:rPr>
                          <m:brk m:alnAt="7"/>
                        </m:rPr>
                        <a:rPr kumimoji="1" lang="en-US" altLang="zh-CN" sz="1400" i="1">
                          <a:latin typeface="Cambria Math" panose="02040503050406030204" pitchFamily="18" charset="0"/>
                          <a:ea typeface="Cambria Math" panose="02040503050406030204" pitchFamily="18" charset="0"/>
                        </a:rPr>
                        <m:t>≈</m:t>
                      </m:r>
                      <m:r>
                        <a:rPr kumimoji="1" lang="en-US" altLang="zh-CN" sz="1400" i="1">
                          <a:solidFill>
                            <a:srgbClr val="FF0000"/>
                          </a:solidFill>
                          <a:latin typeface="Cambria Math" panose="02040503050406030204" pitchFamily="18" charset="0"/>
                          <a:ea typeface="Cambria Math" panose="02040503050406030204" pitchFamily="18" charset="0"/>
                        </a:rPr>
                        <m:t>3</m:t>
                      </m:r>
                      <m:r>
                        <a:rPr kumimoji="1" lang="en-US" altLang="zh-CN" sz="1400" i="1">
                          <a:solidFill>
                            <a:srgbClr val="FF0000"/>
                          </a:solidFill>
                          <a:latin typeface="Cambria Math" panose="02040503050406030204" pitchFamily="18" charset="0"/>
                          <a:ea typeface="Cambria Math" panose="02040503050406030204" pitchFamily="18" charset="0"/>
                        </a:rPr>
                        <m:t>𝑟𝑒𝑠</m:t>
                      </m:r>
                      <m:r>
                        <a:rPr kumimoji="1" lang="en-US" altLang="zh-CN" sz="1400" i="1">
                          <a:solidFill>
                            <a:srgbClr val="FF0000"/>
                          </a:solidFill>
                          <a:latin typeface="Cambria Math" panose="02040503050406030204" pitchFamily="18" charset="0"/>
                          <a:ea typeface="Cambria Math" panose="02040503050406030204" pitchFamily="18" charset="0"/>
                        </a:rPr>
                        <m:t>@500</m:t>
                      </m:r>
                      <m:r>
                        <a:rPr kumimoji="1" lang="en-US" altLang="zh-CN" sz="1400" i="1">
                          <a:solidFill>
                            <a:srgbClr val="FF0000"/>
                          </a:solidFill>
                          <a:latin typeface="Cambria Math" panose="02040503050406030204" pitchFamily="18" charset="0"/>
                          <a:ea typeface="Cambria Math" panose="02040503050406030204" pitchFamily="18" charset="0"/>
                        </a:rPr>
                        <m:t>𝐻𝑧</m:t>
                      </m:r>
                    </m:oMath>
                  </a14:m>
                  <a:endParaRPr kumimoji="1" lang="zh-CN" altLang="en-US" sz="1400" dirty="0"/>
                </a:p>
              </p:txBody>
            </p:sp>
          </mc:Choice>
          <mc:Fallback xmlns="">
            <p:sp>
              <p:nvSpPr>
                <p:cNvPr id="9" name="文本框 8">
                  <a:extLst>
                    <a:ext uri="{FF2B5EF4-FFF2-40B4-BE49-F238E27FC236}">
                      <a16:creationId xmlns:a16="http://schemas.microsoft.com/office/drawing/2014/main" id="{C944D1A9-09D7-BF30-90C3-14E981D4BA22}"/>
                    </a:ext>
                  </a:extLst>
                </p:cNvPr>
                <p:cNvSpPr txBox="1">
                  <a:spLocks noRot="1" noChangeAspect="1" noMove="1" noResize="1" noEditPoints="1" noAdjustHandles="1" noChangeArrowheads="1" noChangeShapeType="1" noTextEdit="1"/>
                </p:cNvSpPr>
                <p:nvPr/>
              </p:nvSpPr>
              <p:spPr>
                <a:xfrm>
                  <a:off x="1721271" y="5133023"/>
                  <a:ext cx="7220461" cy="335926"/>
                </a:xfrm>
                <a:prstGeom prst="rect">
                  <a:avLst/>
                </a:prstGeom>
                <a:blipFill>
                  <a:blip r:embed="rId7"/>
                  <a:stretch>
                    <a:fillRect l="-159" b="-14545"/>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1011265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2BDC951-01CE-4863-BEA9-B2A79C95CFE6}"/>
              </a:ext>
            </a:extLst>
          </p:cNvPr>
          <p:cNvSpPr>
            <a:spLocks noGrp="1"/>
          </p:cNvSpPr>
          <p:nvPr>
            <p:ph type="sldNum" sz="quarter" idx="12"/>
          </p:nvPr>
        </p:nvSpPr>
        <p:spPr>
          <a:xfrm>
            <a:off x="11754133" y="6413827"/>
            <a:ext cx="419100" cy="365125"/>
          </a:xfrm>
        </p:spPr>
        <p:txBody>
          <a:bodyPr/>
          <a:lstStyle/>
          <a:p>
            <a:fld id="{3E77E41A-3222-472D-9E0D-CAE005F31005}" type="slidenum">
              <a:rPr lang="zh-CN" altLang="en-US" smtClean="0"/>
              <a:t>33</a:t>
            </a:fld>
            <a:endParaRPr lang="zh-CN" altLang="en-US" dirty="0"/>
          </a:p>
        </p:txBody>
      </p:sp>
      <p:sp>
        <p:nvSpPr>
          <p:cNvPr id="11" name="文本框 10">
            <a:extLst>
              <a:ext uri="{FF2B5EF4-FFF2-40B4-BE49-F238E27FC236}">
                <a16:creationId xmlns:a16="http://schemas.microsoft.com/office/drawing/2014/main" id="{C4E79D1C-E7A4-5A60-76D3-DF12EC830E2D}"/>
              </a:ext>
            </a:extLst>
          </p:cNvPr>
          <p:cNvSpPr txBox="1"/>
          <p:nvPr/>
        </p:nvSpPr>
        <p:spPr>
          <a:xfrm>
            <a:off x="2271712" y="43084"/>
            <a:ext cx="7180897" cy="461665"/>
          </a:xfrm>
          <a:prstGeom prst="rect">
            <a:avLst/>
          </a:prstGeom>
          <a:noFill/>
        </p:spPr>
        <p:txBody>
          <a:bodyPr wrap="square">
            <a:spAutoFit/>
          </a:bodyPr>
          <a:lstStyle/>
          <a:p>
            <a:r>
              <a:rPr kumimoji="1" lang="en-US" altLang="zh-CN" sz="2400" b="1" dirty="0">
                <a:solidFill>
                  <a:schemeClr val="accent1">
                    <a:lumMod val="50000"/>
                  </a:schemeClr>
                </a:solidFill>
                <a:latin typeface="Times New Roman" panose="02020603050405020304" pitchFamily="18" charset="0"/>
                <a:cs typeface="Times New Roman" panose="02020603050405020304" pitchFamily="18" charset="0"/>
              </a:rPr>
              <a:t>Necessity of the Fast Luminosity Monitor for CEPC</a:t>
            </a:r>
            <a:endParaRPr kumimoji="1" lang="zh-CN" alt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grpSp>
        <p:nvGrpSpPr>
          <p:cNvPr id="41" name="组合 40">
            <a:extLst>
              <a:ext uri="{FF2B5EF4-FFF2-40B4-BE49-F238E27FC236}">
                <a16:creationId xmlns:a16="http://schemas.microsoft.com/office/drawing/2014/main" id="{24FCB795-B8DE-A4C0-2E69-DBD6FF792018}"/>
              </a:ext>
            </a:extLst>
          </p:cNvPr>
          <p:cNvGrpSpPr/>
          <p:nvPr/>
        </p:nvGrpSpPr>
        <p:grpSpPr>
          <a:xfrm>
            <a:off x="318073" y="635322"/>
            <a:ext cx="10065128" cy="3344998"/>
            <a:chOff x="318073" y="543858"/>
            <a:chExt cx="10065128" cy="3344998"/>
          </a:xfrm>
        </p:grpSpPr>
        <p:sp>
          <p:nvSpPr>
            <p:cNvPr id="8" name="文本框 7">
              <a:extLst>
                <a:ext uri="{FF2B5EF4-FFF2-40B4-BE49-F238E27FC236}">
                  <a16:creationId xmlns:a16="http://schemas.microsoft.com/office/drawing/2014/main" id="{94F413F3-2A21-0576-BF55-37DD982C9A2A}"/>
                </a:ext>
              </a:extLst>
            </p:cNvPr>
            <p:cNvSpPr txBox="1"/>
            <p:nvPr/>
          </p:nvSpPr>
          <p:spPr>
            <a:xfrm>
              <a:off x="710563" y="971240"/>
              <a:ext cx="9672638" cy="954107"/>
            </a:xfrm>
            <a:prstGeom prst="rect">
              <a:avLst/>
            </a:prstGeom>
            <a:noFill/>
          </p:spPr>
          <p:txBody>
            <a:bodyPr wrap="square">
              <a:spAutoFit/>
            </a:bodyPr>
            <a:lstStyle/>
            <a:p>
              <a:pPr marL="285750" indent="-285750" algn="just">
                <a:buFont typeface="Wingdings" panose="05000000000000000000" pitchFamily="2" charset="2"/>
                <a:buChar char="p"/>
              </a:pPr>
              <a:r>
                <a:rPr lang="en-US" altLang="zh-CN" sz="1400" dirty="0">
                  <a:latin typeface="Times New Roman" panose="02020603050405020304" pitchFamily="18" charset="0"/>
                  <a:cs typeface="Times New Roman" panose="02020603050405020304" pitchFamily="18" charset="0"/>
                </a:rPr>
                <a:t>All previous calculations assume that BPM can achieve design precise, and all machine parameters can reach the design values, we can put many BPMs near maximum beta position. </a:t>
              </a:r>
              <a:r>
                <a:rPr lang="en-US" altLang="zh-CN" sz="1400" b="1" dirty="0">
                  <a:latin typeface="Times New Roman" panose="02020603050405020304" pitchFamily="18" charset="0"/>
                  <a:cs typeface="Times New Roman" panose="02020603050405020304" pitchFamily="18" charset="0"/>
                </a:rPr>
                <a:t>But if the BPM in one direction is not so precise and at the beginning of the operation, the nominal parameters will not be achieved</a:t>
              </a:r>
              <a:r>
                <a:rPr lang="en-US" altLang="zh-CN" sz="1400" dirty="0">
                  <a:solidFill>
                    <a:schemeClr val="accent6">
                      <a:lumMod val="50000"/>
                    </a:schemeClr>
                  </a:solidFill>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the offset generated at BPM is not big enough to accurately measured with these BPMs. </a:t>
              </a:r>
            </a:p>
          </p:txBody>
        </p:sp>
        <p:sp>
          <p:nvSpPr>
            <p:cNvPr id="10" name="文本框 9">
              <a:extLst>
                <a:ext uri="{FF2B5EF4-FFF2-40B4-BE49-F238E27FC236}">
                  <a16:creationId xmlns:a16="http://schemas.microsoft.com/office/drawing/2014/main" id="{08372732-7D30-CE5D-2A94-AF7D2F1EE8BC}"/>
                </a:ext>
              </a:extLst>
            </p:cNvPr>
            <p:cNvSpPr txBox="1"/>
            <p:nvPr/>
          </p:nvSpPr>
          <p:spPr>
            <a:xfrm>
              <a:off x="318073" y="543858"/>
              <a:ext cx="8894505" cy="384721"/>
            </a:xfrm>
            <a:prstGeom prst="rect">
              <a:avLst/>
            </a:prstGeom>
            <a:noFill/>
          </p:spPr>
          <p:txBody>
            <a:bodyPr wrap="square" rtlCol="0">
              <a:spAutoFit/>
            </a:bodyPr>
            <a:lstStyle/>
            <a:p>
              <a:pPr marL="285750" indent="-285750">
                <a:buFont typeface="Wingdings" panose="05000000000000000000" pitchFamily="2" charset="2"/>
                <a:buChar char="Ø"/>
              </a:pPr>
              <a:r>
                <a:rPr lang="en-US" altLang="zh-CN" sz="1900" b="1" dirty="0">
                  <a:solidFill>
                    <a:schemeClr val="accent5">
                      <a:lumMod val="75000"/>
                    </a:schemeClr>
                  </a:solidFill>
                  <a:latin typeface="Times New Roman" panose="02020603050405020304" pitchFamily="18" charset="0"/>
                  <a:cs typeface="Times New Roman" panose="02020603050405020304" pitchFamily="18" charset="0"/>
                </a:rPr>
                <a:t>Used for IP orbit feedback as a back up</a:t>
              </a:r>
              <a:endParaRPr lang="zh-CN" altLang="en-US" sz="19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9" name="文本框 38">
              <a:extLst>
                <a:ext uri="{FF2B5EF4-FFF2-40B4-BE49-F238E27FC236}">
                  <a16:creationId xmlns:a16="http://schemas.microsoft.com/office/drawing/2014/main" id="{5EA2C9EA-2F40-51B4-DDDD-31FC5DA631CD}"/>
                </a:ext>
              </a:extLst>
            </p:cNvPr>
            <p:cNvSpPr txBox="1"/>
            <p:nvPr/>
          </p:nvSpPr>
          <p:spPr>
            <a:xfrm>
              <a:off x="409512" y="2733887"/>
              <a:ext cx="8894505" cy="384721"/>
            </a:xfrm>
            <a:prstGeom prst="rect">
              <a:avLst/>
            </a:prstGeom>
            <a:noFill/>
          </p:spPr>
          <p:txBody>
            <a:bodyPr wrap="square" rtlCol="0">
              <a:spAutoFit/>
            </a:bodyPr>
            <a:lstStyle/>
            <a:p>
              <a:pPr marL="285750" indent="-285750">
                <a:buFont typeface="Wingdings" panose="05000000000000000000" pitchFamily="2" charset="2"/>
                <a:buChar char="Ø"/>
              </a:pPr>
              <a:r>
                <a:rPr lang="en-US" altLang="zh-CN" sz="1900" b="1" dirty="0">
                  <a:solidFill>
                    <a:schemeClr val="accent5">
                      <a:lumMod val="75000"/>
                    </a:schemeClr>
                  </a:solidFill>
                  <a:latin typeface="Times New Roman" panose="02020603050405020304" pitchFamily="18" charset="0"/>
                  <a:cs typeface="Times New Roman" panose="02020603050405020304" pitchFamily="18" charset="0"/>
                </a:rPr>
                <a:t>Used for beam size tuning</a:t>
              </a:r>
              <a:endParaRPr lang="zh-CN" altLang="en-US" sz="1900" b="1" dirty="0">
                <a:solidFill>
                  <a:schemeClr val="accent5">
                    <a:lumMod val="75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4A656407-3321-3183-BC6F-7FA7B30799D6}"/>
                    </a:ext>
                  </a:extLst>
                </p:cNvPr>
                <p:cNvSpPr txBox="1"/>
                <p:nvPr/>
              </p:nvSpPr>
              <p:spPr>
                <a:xfrm>
                  <a:off x="818196" y="3150192"/>
                  <a:ext cx="9457373" cy="738664"/>
                </a:xfrm>
                <a:prstGeom prst="rect">
                  <a:avLst/>
                </a:prstGeom>
                <a:noFill/>
              </p:spPr>
              <p:txBody>
                <a:bodyPr wrap="square" rtlCol="0">
                  <a:spAutoFit/>
                </a:bodyPr>
                <a:lstStyle/>
                <a:p>
                  <a:pPr marL="285750" indent="-285750" algn="just">
                    <a:buFont typeface="Wingdings" panose="05000000000000000000" pitchFamily="2" charset="2"/>
                    <a:buChar char="p"/>
                  </a:pPr>
                  <a:r>
                    <a:rPr lang="en-US" altLang="zh-CN" sz="1400" dirty="0">
                      <a:latin typeface="Times New Roman" panose="02020603050405020304" pitchFamily="18" charset="0"/>
                      <a:cs typeface="Times New Roman" panose="02020603050405020304" pitchFamily="18" charset="0"/>
                    </a:rPr>
                    <a:t>Whether you do beam size tuning with beam-beam deflection or luminosity, will introduce beam-beam blow up. We should minimize beam-beam blow-up by reducing strongly beam current, maybe factor of 100, then luminosity drops to </a:t>
                  </a:r>
                  <a14:m>
                    <m:oMath xmlns:m="http://schemas.openxmlformats.org/officeDocument/2006/math">
                      <m:sSup>
                        <m:sSupPr>
                          <m:ctrlPr>
                            <a:rPr lang="en-US" altLang="zh-CN" sz="1400" i="1" smtClean="0">
                              <a:latin typeface="Cambria Math" panose="02040503050406030204" pitchFamily="18" charset="0"/>
                            </a:rPr>
                          </m:ctrlPr>
                        </m:sSupPr>
                        <m:e>
                          <m:r>
                            <a:rPr lang="en-US" altLang="zh-CN" sz="1400" b="0" i="1" smtClean="0">
                              <a:latin typeface="Cambria Math" panose="02040503050406030204" pitchFamily="18" charset="0"/>
                            </a:rPr>
                            <m:t>10</m:t>
                          </m:r>
                        </m:e>
                        <m:sup>
                          <m:r>
                            <a:rPr lang="en-US" altLang="zh-CN" sz="1400" b="0" i="1" smtClean="0">
                              <a:latin typeface="Cambria Math" panose="02040503050406030204" pitchFamily="18" charset="0"/>
                            </a:rPr>
                            <m:t>30</m:t>
                          </m:r>
                        </m:sup>
                      </m:sSup>
                    </m:oMath>
                  </a14:m>
                  <a:r>
                    <a:rPr lang="en-US" altLang="zh-CN" sz="1400" dirty="0">
                      <a:latin typeface="Times New Roman" panose="02020603050405020304" pitchFamily="18" charset="0"/>
                      <a:cs typeface="Times New Roman" panose="02020603050405020304" pitchFamily="18" charset="0"/>
                    </a:rPr>
                    <a:t>. And in that case, standard luminosity monitor doesn’t work, you need to wait </a:t>
                  </a:r>
                  <a14:m>
                    <m:oMath xmlns:m="http://schemas.openxmlformats.org/officeDocument/2006/math">
                      <m:sSup>
                        <m:sSupPr>
                          <m:ctrlPr>
                            <a:rPr lang="en-US" altLang="zh-CN" sz="1400" i="1">
                              <a:latin typeface="Cambria Math" panose="02040503050406030204" pitchFamily="18" charset="0"/>
                            </a:rPr>
                          </m:ctrlPr>
                        </m:sSupPr>
                        <m:e>
                          <m:r>
                            <a:rPr lang="en-US" altLang="zh-CN" sz="1400" i="1">
                              <a:latin typeface="Cambria Math" panose="02040503050406030204" pitchFamily="18" charset="0"/>
                            </a:rPr>
                            <m:t>10</m:t>
                          </m:r>
                        </m:e>
                        <m:sup>
                          <m:r>
                            <a:rPr lang="en-US" altLang="zh-CN" sz="1400" b="0" i="1" smtClean="0">
                              <a:latin typeface="Cambria Math" panose="02040503050406030204" pitchFamily="18" charset="0"/>
                            </a:rPr>
                            <m:t>4</m:t>
                          </m:r>
                        </m:sup>
                      </m:sSup>
                      <m:r>
                        <a:rPr lang="en-US" altLang="zh-CN" sz="1400" b="0" i="1" smtClean="0">
                          <a:latin typeface="Cambria Math" panose="02040503050406030204" pitchFamily="18" charset="0"/>
                        </a:rPr>
                        <m:t>𝑠</m:t>
                      </m:r>
                    </m:oMath>
                  </a14:m>
                  <a:r>
                    <a:rPr lang="en-US" altLang="zh-CN" sz="1400" dirty="0">
                      <a:latin typeface="Times New Roman" panose="02020603050405020304" pitchFamily="18" charset="0"/>
                      <a:cs typeface="Times New Roman" panose="02020603050405020304" pitchFamily="18" charset="0"/>
                    </a:rPr>
                    <a:t>.</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40" name="文本框 39">
                  <a:extLst>
                    <a:ext uri="{FF2B5EF4-FFF2-40B4-BE49-F238E27FC236}">
                      <a16:creationId xmlns:a16="http://schemas.microsoft.com/office/drawing/2014/main" id="{4A656407-3321-3183-BC6F-7FA7B30799D6}"/>
                    </a:ext>
                  </a:extLst>
                </p:cNvPr>
                <p:cNvSpPr txBox="1">
                  <a:spLocks noRot="1" noChangeAspect="1" noMove="1" noResize="1" noEditPoints="1" noAdjustHandles="1" noChangeArrowheads="1" noChangeShapeType="1" noTextEdit="1"/>
                </p:cNvSpPr>
                <p:nvPr/>
              </p:nvSpPr>
              <p:spPr>
                <a:xfrm>
                  <a:off x="818196" y="3150192"/>
                  <a:ext cx="9457373" cy="738664"/>
                </a:xfrm>
                <a:prstGeom prst="rect">
                  <a:avLst/>
                </a:prstGeom>
                <a:blipFill>
                  <a:blip r:embed="rId2"/>
                  <a:stretch>
                    <a:fillRect l="-64" t="-1653" r="-129" b="-7438"/>
                  </a:stretch>
                </a:blipFill>
              </p:spPr>
              <p:txBody>
                <a:bodyPr/>
                <a:lstStyle/>
                <a:p>
                  <a:r>
                    <a:rPr lang="zh-CN" altLang="en-US">
                      <a:noFill/>
                    </a:rPr>
                    <a:t> </a:t>
                  </a:r>
                </a:p>
              </p:txBody>
            </p:sp>
          </mc:Fallback>
        </mc:AlternateContent>
      </p:grpSp>
      <p:sp>
        <p:nvSpPr>
          <p:cNvPr id="3" name="文本框 2">
            <a:extLst>
              <a:ext uri="{FF2B5EF4-FFF2-40B4-BE49-F238E27FC236}">
                <a16:creationId xmlns:a16="http://schemas.microsoft.com/office/drawing/2014/main" id="{082DFE6D-37BE-62DC-FA0C-1D300851C0E7}"/>
              </a:ext>
            </a:extLst>
          </p:cNvPr>
          <p:cNvSpPr txBox="1"/>
          <p:nvPr/>
        </p:nvSpPr>
        <p:spPr>
          <a:xfrm>
            <a:off x="710563" y="2032603"/>
            <a:ext cx="9845994" cy="738664"/>
          </a:xfrm>
          <a:prstGeom prst="rect">
            <a:avLst/>
          </a:prstGeom>
          <a:noFill/>
        </p:spPr>
        <p:txBody>
          <a:bodyPr wrap="square" rtlCol="0">
            <a:spAutoFit/>
          </a:bodyPr>
          <a:lstStyle/>
          <a:p>
            <a:pPr marL="285750" indent="-285750">
              <a:buFont typeface="Wingdings" panose="05000000000000000000" pitchFamily="2" charset="2"/>
              <a:buChar char="p"/>
            </a:pPr>
            <a:r>
              <a:rPr lang="en-US" altLang="zh-CN" sz="1400" dirty="0">
                <a:latin typeface="Times New Roman" panose="02020603050405020304" pitchFamily="18" charset="0"/>
                <a:cs typeface="Times New Roman" panose="02020603050405020304" pitchFamily="18" charset="0"/>
              </a:rPr>
              <a:t>And the luminosity is at least 10 times lower than the nominal value, and the cross-section of standard luminosity monitor is not large enough, so </a:t>
            </a:r>
            <a:r>
              <a:rPr lang="en-US" altLang="zh-CN" sz="1400" b="1" dirty="0">
                <a:latin typeface="Times New Roman" panose="02020603050405020304" pitchFamily="18" charset="0"/>
                <a:cs typeface="Times New Roman" panose="02020603050405020304" pitchFamily="18" charset="0"/>
              </a:rPr>
              <a:t>standard luminosity monitor also doesn’t work for fast feedback</a:t>
            </a:r>
            <a:r>
              <a:rPr lang="en-US" altLang="zh-CN" sz="1400" dirty="0">
                <a:latin typeface="Times New Roman" panose="02020603050405020304" pitchFamily="18" charset="0"/>
                <a:cs typeface="Times New Roman" panose="02020603050405020304" pitchFamily="18" charset="0"/>
              </a:rPr>
              <a:t>, then maybe the luminosity monitor can be alternative. </a:t>
            </a:r>
          </a:p>
        </p:txBody>
      </p:sp>
      <mc:AlternateContent xmlns:mc="http://schemas.openxmlformats.org/markup-compatibility/2006" xmlns:a14="http://schemas.microsoft.com/office/drawing/2010/main">
        <mc:Choice Requires="a14">
          <p:graphicFrame>
            <p:nvGraphicFramePr>
              <p:cNvPr id="4" name="表格 4">
                <a:extLst>
                  <a:ext uri="{FF2B5EF4-FFF2-40B4-BE49-F238E27FC236}">
                    <a16:creationId xmlns:a16="http://schemas.microsoft.com/office/drawing/2014/main" id="{483F0AB8-591C-DD66-8CCB-347E2B51EE27}"/>
                  </a:ext>
                </a:extLst>
              </p:cNvPr>
              <p:cNvGraphicFramePr>
                <a:graphicFrameLocks noGrp="1"/>
              </p:cNvGraphicFramePr>
              <p:nvPr/>
            </p:nvGraphicFramePr>
            <p:xfrm>
              <a:off x="1799509" y="4146827"/>
              <a:ext cx="7668101" cy="2407349"/>
            </p:xfrm>
            <a:graphic>
              <a:graphicData uri="http://schemas.openxmlformats.org/drawingml/2006/table">
                <a:tbl>
                  <a:tblPr firstRow="1" bandRow="1">
                    <a:tableStyleId>{5940675A-B579-460E-94D1-54222C63F5DA}</a:tableStyleId>
                  </a:tblPr>
                  <a:tblGrid>
                    <a:gridCol w="1530191">
                      <a:extLst>
                        <a:ext uri="{9D8B030D-6E8A-4147-A177-3AD203B41FA5}">
                          <a16:colId xmlns:a16="http://schemas.microsoft.com/office/drawing/2014/main" val="53790866"/>
                        </a:ext>
                      </a:extLst>
                    </a:gridCol>
                    <a:gridCol w="2926080">
                      <a:extLst>
                        <a:ext uri="{9D8B030D-6E8A-4147-A177-3AD203B41FA5}">
                          <a16:colId xmlns:a16="http://schemas.microsoft.com/office/drawing/2014/main" val="4236914937"/>
                        </a:ext>
                      </a:extLst>
                    </a:gridCol>
                    <a:gridCol w="3211830">
                      <a:extLst>
                        <a:ext uri="{9D8B030D-6E8A-4147-A177-3AD203B41FA5}">
                          <a16:colId xmlns:a16="http://schemas.microsoft.com/office/drawing/2014/main" val="2571275462"/>
                        </a:ext>
                      </a:extLst>
                    </a:gridCol>
                  </a:tblGrid>
                  <a:tr h="360427">
                    <a:tc>
                      <a:txBody>
                        <a:bodyPr/>
                        <a:lstStyle/>
                        <a:p>
                          <a:pPr algn="ctr"/>
                          <a:endParaRPr lang="en-US" altLang="zh-CN" sz="1500" dirty="0">
                            <a:latin typeface="Times" panose="02020603050405020304" pitchFamily="18" charset="0"/>
                            <a:cs typeface="Times" panose="02020603050405020304" pitchFamily="18" charset="0"/>
                          </a:endParaRPr>
                        </a:p>
                      </a:txBody>
                      <a:tcPr anchor="ctr"/>
                    </a:tc>
                    <a:tc>
                      <a:txBody>
                        <a:bodyPr/>
                        <a:lstStyle/>
                        <a:p>
                          <a:pPr algn="ctr"/>
                          <a:r>
                            <a:rPr lang="en-US" altLang="zh-CN" sz="1500" b="1" dirty="0">
                              <a:latin typeface="Times" panose="02020603050405020304" pitchFamily="18" charset="0"/>
                              <a:cs typeface="Times" panose="02020603050405020304" pitchFamily="18" charset="0"/>
                            </a:rPr>
                            <a:t>Standard luminosity monitor</a:t>
                          </a:r>
                        </a:p>
                        <a:p>
                          <a:pPr algn="ctr"/>
                          <a:r>
                            <a:rPr lang="en-US" altLang="zh-CN" sz="1500" dirty="0">
                              <a:latin typeface="Times" panose="02020603050405020304" pitchFamily="18" charset="0"/>
                              <a:cs typeface="Times" panose="02020603050405020304" pitchFamily="18" charset="0"/>
                            </a:rPr>
                            <a:t>(LumiCal)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500" b="1" dirty="0">
                              <a:latin typeface="Times" panose="02020603050405020304" pitchFamily="18" charset="0"/>
                              <a:cs typeface="Times" panose="02020603050405020304" pitchFamily="18" charset="0"/>
                            </a:rPr>
                            <a:t>Fast luminosity monitor</a:t>
                          </a:r>
                          <a:endParaRPr lang="zh-CN" altLang="en-US" sz="1500" b="1"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1586211745"/>
                      </a:ext>
                    </a:extLst>
                  </a:tr>
                  <a:tr h="7571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dirty="0">
                              <a:latin typeface="Times" panose="02020603050405020304" pitchFamily="18" charset="0"/>
                              <a:cs typeface="Times" panose="02020603050405020304" pitchFamily="18" charset="0"/>
                            </a:rPr>
                            <a:t>Lower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dirty="0">
                              <a:latin typeface="Times" panose="02020603050405020304" pitchFamily="18" charset="0"/>
                              <a:cs typeface="Times" panose="02020603050405020304" pitchFamily="18" charset="0"/>
                            </a:rPr>
                            <a:t>luminosity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zh-CN" sz="1200" b="0" smtClean="0">
                                  <a:latin typeface="Cambria Math" panose="02040503050406030204" pitchFamily="18" charset="0"/>
                                </a:rPr>
                                <m:t>𝐿</m:t>
                              </m:r>
                              <m:r>
                                <a:rPr lang="en-US" altLang="zh-CN" sz="1200" b="0" smtClean="0">
                                  <a:latin typeface="Cambria Math" panose="02040503050406030204" pitchFamily="18" charset="0"/>
                                </a:rPr>
                                <m:t>=5×</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33</m:t>
                                  </m:r>
                                </m:sup>
                              </m:sSup>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𝑐𝑚</m:t>
                                  </m:r>
                                </m:e>
                                <m:sup>
                                  <m:r>
                                    <a:rPr lang="en-US" altLang="zh-CN" sz="1200" b="0" smtClean="0">
                                      <a:latin typeface="Cambria Math" panose="02040503050406030204" pitchFamily="18" charset="0"/>
                                    </a:rPr>
                                    <m:t>−2</m:t>
                                  </m:r>
                                </m:sup>
                              </m:sSup>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𝑠</m:t>
                                  </m:r>
                                </m:e>
                                <m:sup>
                                  <m:r>
                                    <a:rPr lang="en-US" altLang="zh-CN" sz="1200" b="0" smtClean="0">
                                      <a:latin typeface="Cambria Math" panose="02040503050406030204" pitchFamily="18" charset="0"/>
                                    </a:rPr>
                                    <m:t>−1</m:t>
                                  </m:r>
                                </m:sup>
                              </m:sSup>
                              <m:r>
                                <a:rPr lang="en-US" altLang="zh-CN" sz="1200" b="0" smtClean="0">
                                  <a:latin typeface="Cambria Math" panose="02040503050406030204" pitchFamily="18" charset="0"/>
                                </a:rPr>
                                <m:t> </m:t>
                              </m:r>
                            </m:oMath>
                          </a14:m>
                          <a:r>
                            <a:rPr lang="en-US" altLang="zh-CN" sz="1200" b="0" dirty="0"/>
                            <a:t>     f=1</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200" b="1" i="1" smtClean="0">
                                      <a:latin typeface="Cambria Math" panose="02040503050406030204" pitchFamily="18" charset="0"/>
                                    </a:rPr>
                                  </m:ctrlPr>
                                </m:sSubPr>
                                <m:e>
                                  <m:r>
                                    <a:rPr lang="zh-CN" altLang="en-US" sz="1200" b="1" smtClean="0">
                                      <a:latin typeface="Cambria Math" panose="02040503050406030204" pitchFamily="18" charset="0"/>
                                    </a:rPr>
                                    <m:t>𝝈</m:t>
                                  </m:r>
                                </m:e>
                                <m:sub>
                                  <m:r>
                                    <a:rPr lang="en-US" altLang="zh-CN" sz="1200" b="1" smtClean="0">
                                      <a:latin typeface="Cambria Math" panose="02040503050406030204" pitchFamily="18" charset="0"/>
                                    </a:rPr>
                                    <m:t>𝑯𝒊𝒈𝒈𝒔</m:t>
                                  </m:r>
                                </m:sub>
                              </m:sSub>
                              <m:r>
                                <a:rPr lang="en-US" altLang="zh-CN" sz="1200" b="0" smtClean="0">
                                  <a:latin typeface="Cambria Math" panose="02040503050406030204" pitchFamily="18" charset="0"/>
                                </a:rPr>
                                <m:t>=</m:t>
                              </m:r>
                              <m:sSup>
                                <m:sSupPr>
                                  <m:ctrlPr>
                                    <a:rPr lang="en-US" altLang="zh-CN" sz="120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−31</m:t>
                                  </m:r>
                                </m:sup>
                              </m:sSup>
                              <m:sSup>
                                <m:sSupPr>
                                  <m:ctrlPr>
                                    <a:rPr lang="en-US" altLang="zh-CN" sz="1200" i="1" smtClean="0">
                                      <a:latin typeface="Cambria Math" panose="02040503050406030204" pitchFamily="18" charset="0"/>
                                    </a:rPr>
                                  </m:ctrlPr>
                                </m:sSupPr>
                                <m:e>
                                  <m:r>
                                    <a:rPr lang="en-US" altLang="zh-CN" sz="1200" b="0" smtClean="0">
                                      <a:latin typeface="Cambria Math" panose="02040503050406030204" pitchFamily="18" charset="0"/>
                                    </a:rPr>
                                    <m:t>𝑐𝑚</m:t>
                                  </m:r>
                                </m:e>
                                <m:sup>
                                  <m:r>
                                    <a:rPr lang="en-US" altLang="zh-CN" sz="1200" b="0" smtClean="0">
                                      <a:latin typeface="Cambria Math" panose="02040503050406030204" pitchFamily="18" charset="0"/>
                                    </a:rPr>
                                    <m:t>−2</m:t>
                                  </m:r>
                                </m:sup>
                              </m:sSup>
                            </m:oMath>
                          </a14:m>
                          <a:r>
                            <a:rPr kumimoji="0" lang="zh-CN" altLang="en-US" sz="1200" b="0" dirty="0"/>
                            <a:t>  </a:t>
                          </a:r>
                          <a:endParaRPr kumimoji="1" lang="en-US" altLang="zh-CN" sz="1200" b="0" dirty="0"/>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altLang="zh-CN" sz="1200" b="0" smtClean="0">
                                    <a:latin typeface="Cambria Math" panose="02040503050406030204" pitchFamily="18" charset="0"/>
                                  </a:rPr>
                                  <m:t>𝑁</m:t>
                                </m:r>
                                <m:r>
                                  <a:rPr lang="en-US" altLang="zh-CN" sz="1200" b="0" smtClean="0">
                                    <a:latin typeface="Cambria Math" panose="02040503050406030204" pitchFamily="18" charset="0"/>
                                  </a:rPr>
                                  <m:t>=</m:t>
                                </m:r>
                                <m:r>
                                  <a:rPr lang="en-US" altLang="zh-CN" sz="1200" b="0" smtClean="0">
                                    <a:latin typeface="Cambria Math" panose="02040503050406030204" pitchFamily="18" charset="0"/>
                                  </a:rPr>
                                  <m:t>𝐿</m:t>
                                </m:r>
                                <m:r>
                                  <a:rPr lang="en-US" altLang="zh-CN" sz="1200" b="0" smtClean="0">
                                    <a:latin typeface="Cambria Math" panose="02040503050406030204" pitchFamily="18" charset="0"/>
                                  </a:rPr>
                                  <m:t>×</m:t>
                                </m:r>
                                <m:r>
                                  <a:rPr lang="zh-CN" altLang="en-US" sz="1200" b="0" smtClean="0">
                                    <a:latin typeface="Cambria Math" panose="02040503050406030204" pitchFamily="18" charset="0"/>
                                  </a:rPr>
                                  <m:t>𝜎</m:t>
                                </m:r>
                                <m:r>
                                  <a:rPr lang="en-US" altLang="zh-CN" sz="1200" b="0" smtClean="0">
                                    <a:latin typeface="Cambria Math" panose="02040503050406030204" pitchFamily="18" charset="0"/>
                                  </a:rPr>
                                  <m:t>×</m:t>
                                </m:r>
                                <m:r>
                                  <a:rPr lang="en-US" altLang="zh-CN" sz="1200" b="0" smtClean="0">
                                    <a:latin typeface="Cambria Math" panose="02040503050406030204" pitchFamily="18" charset="0"/>
                                  </a:rPr>
                                  <m:t>𝑇</m:t>
                                </m:r>
                                <m:r>
                                  <a:rPr lang="en-US" altLang="zh-CN" sz="1200" b="0" smtClean="0">
                                    <a:latin typeface="Cambria Math" panose="02040503050406030204" pitchFamily="18" charset="0"/>
                                  </a:rPr>
                                  <m:t>×</m:t>
                                </m:r>
                                <m:r>
                                  <m:rPr>
                                    <m:sty m:val="p"/>
                                  </m:rPr>
                                  <a:rPr lang="en-US" altLang="zh-CN" sz="1200" b="0" smtClean="0">
                                    <a:latin typeface="Cambria Math" panose="02040503050406030204" pitchFamily="18" charset="0"/>
                                  </a:rPr>
                                  <m:t>f</m:t>
                                </m:r>
                              </m:oMath>
                            </m:oMathPara>
                          </a14:m>
                          <a:endParaRPr kumimoji="1" lang="en-US" altLang="zh-CN" sz="1200" b="0" dirty="0"/>
                        </a:p>
                        <a:p>
                          <a:r>
                            <a:rPr kumimoji="1" lang="en-US" altLang="zh-CN" sz="1200" b="0" dirty="0"/>
                            <a:t>    </a:t>
                          </a:r>
                          <a14:m>
                            <m:oMath xmlns:m="http://schemas.openxmlformats.org/officeDocument/2006/math">
                              <m:r>
                                <a:rPr kumimoji="1" lang="en-US" altLang="zh-CN" sz="1200" b="0" smtClean="0">
                                  <a:latin typeface="Cambria Math" panose="02040503050406030204" pitchFamily="18" charset="0"/>
                                </a:rPr>
                                <m:t>=0.5×5×</m:t>
                              </m:r>
                              <m:sSup>
                                <m:sSupPr>
                                  <m:ctrlPr>
                                    <a:rPr lang="en-US" altLang="zh-CN" sz="1200" i="1">
                                      <a:latin typeface="Cambria Math" panose="02040503050406030204" pitchFamily="18" charset="0"/>
                                    </a:rPr>
                                  </m:ctrlPr>
                                </m:sSupPr>
                                <m:e>
                                  <m:r>
                                    <a:rPr lang="en-US" altLang="zh-CN" sz="1200">
                                      <a:latin typeface="Cambria Math" panose="02040503050406030204" pitchFamily="18" charset="0"/>
                                    </a:rPr>
                                    <m:t>10</m:t>
                                  </m:r>
                                </m:e>
                                <m:sup>
                                  <m:r>
                                    <a:rPr lang="en-US" altLang="zh-CN" sz="1200">
                                      <a:latin typeface="Cambria Math" panose="02040503050406030204" pitchFamily="18" charset="0"/>
                                    </a:rPr>
                                    <m:t>34</m:t>
                                  </m:r>
                                </m:sup>
                              </m:sSup>
                              <m:r>
                                <a:rPr lang="en-US" altLang="zh-CN" sz="1200">
                                  <a:latin typeface="Cambria Math" panose="02040503050406030204" pitchFamily="18" charset="0"/>
                                </a:rPr>
                                <m:t>×</m:t>
                              </m:r>
                              <m:sSup>
                                <m:sSupPr>
                                  <m:ctrlPr>
                                    <a:rPr lang="en-US" altLang="zh-CN" sz="1200" i="1">
                                      <a:latin typeface="Cambria Math" panose="02040503050406030204" pitchFamily="18" charset="0"/>
                                    </a:rPr>
                                  </m:ctrlPr>
                                </m:sSupPr>
                                <m:e>
                                  <m:r>
                                    <a:rPr lang="en-US" altLang="zh-CN" sz="1200">
                                      <a:latin typeface="Cambria Math" panose="02040503050406030204" pitchFamily="18" charset="0"/>
                                    </a:rPr>
                                    <m:t>10</m:t>
                                  </m:r>
                                </m:e>
                                <m:sup>
                                  <m:r>
                                    <a:rPr lang="en-US" altLang="zh-CN" sz="1200">
                                      <a:latin typeface="Cambria Math" panose="02040503050406030204" pitchFamily="18" charset="0"/>
                                    </a:rPr>
                                    <m:t>−</m:t>
                                  </m:r>
                                  <m:r>
                                    <a:rPr lang="en-US" altLang="zh-CN" sz="1200" b="0" smtClean="0">
                                      <a:latin typeface="Cambria Math" panose="02040503050406030204" pitchFamily="18" charset="0"/>
                                    </a:rPr>
                                    <m:t>31</m:t>
                                  </m:r>
                                </m:sup>
                              </m:sSup>
                              <m:r>
                                <a:rPr lang="en-US" altLang="zh-CN" sz="1200" b="0" smtClean="0">
                                  <a:latin typeface="Cambria Math" panose="02040503050406030204" pitchFamily="18" charset="0"/>
                                </a:rPr>
                                <m:t>×1</m:t>
                              </m:r>
                            </m:oMath>
                          </a14:m>
                          <a:endParaRPr lang="en-US" altLang="zh-CN" sz="1200" b="0" dirty="0"/>
                        </a:p>
                        <a:p>
                          <a:pPr/>
                          <a14:m>
                            <m:oMathPara xmlns:m="http://schemas.openxmlformats.org/officeDocument/2006/math">
                              <m:oMathParaPr>
                                <m:jc m:val="left"/>
                              </m:oMathParaPr>
                              <m:oMath xmlns:m="http://schemas.openxmlformats.org/officeDocument/2006/math">
                                <m:r>
                                  <a:rPr lang="en-US" altLang="zh-CN" sz="1200" b="0" smtClean="0">
                                    <a:latin typeface="Cambria Math" panose="02040503050406030204" pitchFamily="18" charset="0"/>
                                  </a:rPr>
                                  <m:t>     =2.</m:t>
                                </m:r>
                                <m:r>
                                  <a:rPr lang="en-US" altLang="zh-CN" sz="1200" b="0" smtClean="0">
                                    <a:solidFill>
                                      <a:schemeClr val="tx1"/>
                                    </a:solidFill>
                                    <a:latin typeface="Cambria Math" panose="02040503050406030204" pitchFamily="18" charset="0"/>
                                  </a:rPr>
                                  <m:t>5×</m:t>
                                </m:r>
                                <m:sSup>
                                  <m:sSupPr>
                                    <m:ctrlPr>
                                      <a:rPr lang="en-US" altLang="zh-CN" sz="1200" b="0" i="1" smtClean="0">
                                        <a:solidFill>
                                          <a:schemeClr val="tx1"/>
                                        </a:solidFill>
                                        <a:latin typeface="Cambria Math" panose="02040503050406030204" pitchFamily="18" charset="0"/>
                                      </a:rPr>
                                    </m:ctrlPr>
                                  </m:sSupPr>
                                  <m:e>
                                    <m:r>
                                      <a:rPr lang="en-US" altLang="zh-CN" sz="1200" b="0" smtClean="0">
                                        <a:solidFill>
                                          <a:schemeClr val="tx1"/>
                                        </a:solidFill>
                                        <a:latin typeface="Cambria Math" panose="02040503050406030204" pitchFamily="18" charset="0"/>
                                      </a:rPr>
                                      <m:t>10</m:t>
                                    </m:r>
                                  </m:e>
                                  <m:sup>
                                    <m:r>
                                      <a:rPr lang="en-US" altLang="zh-CN" sz="1200" b="0" smtClean="0">
                                        <a:solidFill>
                                          <a:schemeClr val="tx1"/>
                                        </a:solidFill>
                                        <a:latin typeface="Cambria Math" panose="02040503050406030204" pitchFamily="18" charset="0"/>
                                      </a:rPr>
                                      <m:t>2</m:t>
                                    </m:r>
                                  </m:sup>
                                </m:sSup>
                                <m:r>
                                  <a:rPr lang="en-US" altLang="zh-CN" sz="1200" b="0" smtClean="0">
                                    <a:solidFill>
                                      <a:schemeClr val="tx1"/>
                                    </a:solidFill>
                                    <a:latin typeface="Cambria Math" panose="02040503050406030204" pitchFamily="18" charset="0"/>
                                  </a:rPr>
                                  <m:t>/</m:t>
                                </m:r>
                                <m:r>
                                  <m:rPr>
                                    <m:sty m:val="p"/>
                                  </m:rPr>
                                  <a:rPr lang="en-US" altLang="zh-CN" sz="1200" b="0" smtClean="0">
                                    <a:solidFill>
                                      <a:schemeClr val="tx1"/>
                                    </a:solidFill>
                                    <a:latin typeface="Cambria Math" panose="02040503050406030204" pitchFamily="18" charset="0"/>
                                  </a:rPr>
                                  <m:t>s</m:t>
                                </m:r>
                                <m:r>
                                  <a:rPr lang="en-US" altLang="zh-CN" sz="1200" b="0" smtClean="0">
                                    <a:latin typeface="Cambria Math" panose="02040503050406030204" pitchFamily="18" charset="0"/>
                                  </a:rPr>
                                  <m:t>=2.5</m:t>
                                </m:r>
                                <m:r>
                                  <a:rPr lang="en-US" altLang="zh-CN" sz="1200" b="0" smtClean="0">
                                    <a:solidFill>
                                      <a:schemeClr val="tx1"/>
                                    </a:solidFill>
                                    <a:latin typeface="Cambria Math" panose="02040503050406030204" pitchFamily="18" charset="0"/>
                                  </a:rPr>
                                  <m:t>/10</m:t>
                                </m:r>
                                <m:r>
                                  <m:rPr>
                                    <m:sty m:val="p"/>
                                  </m:rPr>
                                  <a:rPr lang="en-US" altLang="zh-CN" sz="1200" b="0" smtClean="0">
                                    <a:solidFill>
                                      <a:schemeClr val="tx1"/>
                                    </a:solidFill>
                                    <a:latin typeface="Cambria Math" panose="02040503050406030204" pitchFamily="18" charset="0"/>
                                  </a:rPr>
                                  <m:t>ms</m:t>
                                </m:r>
                              </m:oMath>
                            </m:oMathPara>
                          </a14:m>
                          <a:endParaRPr lang="en-US" altLang="zh-CN" sz="800" b="0" dirty="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1" dirty="0">
                              <a:solidFill>
                                <a:schemeClr val="accent1">
                                  <a:lumMod val="50000"/>
                                </a:schemeClr>
                              </a:solidFill>
                              <a:latin typeface="Times" panose="02020603050405020304" pitchFamily="18" charset="0"/>
                              <a:cs typeface="Times" panose="02020603050405020304" pitchFamily="18" charset="0"/>
                            </a:rPr>
                            <a:t>If measure at 100Hz, the precise is 0.63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𝐿</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=5×</m:t>
                                </m:r>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10</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33</m:t>
                                    </m:r>
                                  </m:sup>
                                </m:sSup>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𝑐𝑚</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−2</m:t>
                                    </m:r>
                                  </m:sup>
                                </m:sSup>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𝑠</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−1</m:t>
                                    </m:r>
                                  </m:sup>
                                </m:s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       </m:t>
                                </m:r>
                                <m:r>
                                  <m:rPr>
                                    <m:sty m:val="p"/>
                                  </m:rP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f</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=0.01</m:t>
                                </m:r>
                              </m:oMath>
                            </m:oMathPara>
                          </a14:m>
                          <a:endParaRPr kumimoji="0" lang="en-US" altLang="zh-CN" sz="1200" b="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zh-CN" sz="1200" b="1"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zh-CN" altLang="en-US" sz="1200" b="1" u="none" strike="noStrike" kern="1200" cap="none" spc="0" normalizeH="0" baseline="0" noProof="0" smtClean="0">
                                      <a:ln>
                                        <a:noFill/>
                                      </a:ln>
                                      <a:solidFill>
                                        <a:prstClr val="black"/>
                                      </a:solidFill>
                                      <a:effectLst/>
                                      <a:uLnTx/>
                                      <a:uFillTx/>
                                      <a:latin typeface="Cambria Math" panose="02040503050406030204" pitchFamily="18" charset="0"/>
                                    </a:rPr>
                                    <m:t>𝝈</m:t>
                                  </m:r>
                                </m:e>
                                <m:sub>
                                  <m:r>
                                    <a:rPr kumimoji="0" lang="en-US" altLang="zh-CN" sz="1200" b="1" u="none" strike="noStrike" kern="1200" cap="none" spc="0" normalizeH="0" baseline="0" noProof="0" smtClean="0">
                                      <a:ln>
                                        <a:noFill/>
                                      </a:ln>
                                      <a:solidFill>
                                        <a:prstClr val="black"/>
                                      </a:solidFill>
                                      <a:effectLst/>
                                      <a:uLnTx/>
                                      <a:uFillTx/>
                                      <a:latin typeface="Cambria Math" panose="02040503050406030204" pitchFamily="18" charset="0"/>
                                    </a:rPr>
                                    <m:t>𝑯𝒊𝒈𝒈𝒔</m:t>
                                  </m:r>
                                </m:sub>
                              </m:sSub>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sSup>
                                <m:sSupPr>
                                  <m:ctrlPr>
                                    <a:rPr lang="en-US" altLang="zh-CN" sz="1200" i="1" smtClean="0">
                                      <a:latin typeface="Cambria Math" panose="02040503050406030204" pitchFamily="18" charset="0"/>
                                    </a:rPr>
                                  </m:ctrlPr>
                                </m:sSupPr>
                                <m:e>
                                  <m:r>
                                    <a:rPr lang="en-US" altLang="zh-CN" sz="1200" b="0" smtClean="0">
                                      <a:latin typeface="Cambria Math" panose="02040503050406030204" pitchFamily="18" charset="0"/>
                                    </a:rPr>
                                    <m:t>1.27×10</m:t>
                                  </m:r>
                                </m:e>
                                <m:sup>
                                  <m:r>
                                    <a:rPr lang="en-US" altLang="zh-CN" sz="1200" b="0" smtClean="0">
                                      <a:latin typeface="Cambria Math" panose="02040503050406030204" pitchFamily="18" charset="0"/>
                                    </a:rPr>
                                    <m:t>−25</m:t>
                                  </m:r>
                                </m:sup>
                              </m:sSup>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𝑐𝑚</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−2</m:t>
                                  </m:r>
                                </m:sup>
                              </m:sSup>
                            </m:oMath>
                          </a14:m>
                          <a:r>
                            <a:rPr kumimoji="0" lang="zh-CN" altLang="en-US" sz="1200" b="0" u="none" strike="noStrike" kern="1200" cap="none" spc="0" normalizeH="0" baseline="0" noProof="0" dirty="0">
                              <a:ln>
                                <a:noFill/>
                              </a:ln>
                              <a:solidFill>
                                <a:prstClr val="black"/>
                              </a:solidFill>
                              <a:effectLst/>
                              <a:uLnTx/>
                              <a:uFillTx/>
                            </a:rPr>
                            <a:t> </a:t>
                          </a:r>
                          <a:endParaRPr kumimoji="1" lang="en-US" altLang="zh-CN" sz="1200" b="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𝑁</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𝐿</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zh-CN" altLang="en-US" sz="1200" b="0" u="none" strike="noStrike" kern="1200" cap="none" spc="0" normalizeH="0" baseline="0" noProof="0" smtClean="0">
                                    <a:ln>
                                      <a:noFill/>
                                    </a:ln>
                                    <a:solidFill>
                                      <a:prstClr val="black"/>
                                    </a:solidFill>
                                    <a:effectLst/>
                                    <a:uLnTx/>
                                    <a:uFillTx/>
                                    <a:latin typeface="Cambria Math" panose="02040503050406030204" pitchFamily="18" charset="0"/>
                                  </a:rPr>
                                  <m:t>𝜎</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𝑇</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m:rPr>
                                    <m:sty m:val="p"/>
                                  </m:rP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f</m:t>
                                </m:r>
                              </m:oMath>
                            </m:oMathPara>
                          </a14:m>
                          <a:endParaRPr kumimoji="1" lang="en-US" altLang="zh-CN" sz="1200" b="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0" u="none" strike="noStrike" kern="1200" cap="none" spc="0" normalizeH="0" baseline="0" noProof="0" dirty="0">
                              <a:ln>
                                <a:noFill/>
                              </a:ln>
                              <a:solidFill>
                                <a:prstClr val="black"/>
                              </a:solidFill>
                              <a:effectLst/>
                              <a:uLnTx/>
                              <a:uFillTx/>
                            </a:rPr>
                            <a:t>    </a:t>
                          </a:r>
                          <a14:m>
                            <m:oMath xmlns:m="http://schemas.openxmlformats.org/officeDocument/2006/math">
                              <m:r>
                                <a:rPr kumimoji="1"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1" lang="en-US" altLang="zh-CN" sz="1200" b="0" smtClean="0">
                                  <a:latin typeface="Cambria Math" panose="02040503050406030204" pitchFamily="18" charset="0"/>
                                </a:rPr>
                                <m:t>5×</m:t>
                              </m:r>
                              <m:sSup>
                                <m:sSupPr>
                                  <m:ctrlPr>
                                    <a:rPr lang="en-US" altLang="zh-CN" sz="1200" i="1">
                                      <a:latin typeface="Cambria Math" panose="02040503050406030204" pitchFamily="18" charset="0"/>
                                    </a:rPr>
                                  </m:ctrlPr>
                                </m:sSupPr>
                                <m:e>
                                  <m:r>
                                    <a:rPr lang="en-US" altLang="zh-CN" sz="1200">
                                      <a:latin typeface="Cambria Math" panose="02040503050406030204" pitchFamily="18" charset="0"/>
                                    </a:rPr>
                                    <m:t>10</m:t>
                                  </m:r>
                                </m:e>
                                <m:sup>
                                  <m:r>
                                    <a:rPr lang="en-US" altLang="zh-CN" sz="1200">
                                      <a:latin typeface="Cambria Math" panose="02040503050406030204" pitchFamily="18" charset="0"/>
                                    </a:rPr>
                                    <m:t>34</m:t>
                                  </m:r>
                                </m:sup>
                              </m:sSup>
                              <m:r>
                                <a:rPr lang="en-US" altLang="zh-CN" sz="1200" smtClean="0">
                                  <a:latin typeface="Cambria Math" panose="02040503050406030204" pitchFamily="18" charset="0"/>
                                </a:rPr>
                                <m:t>×</m:t>
                              </m:r>
                              <m:r>
                                <a:rPr lang="en-US" altLang="zh-CN" sz="1200" b="0" smtClean="0">
                                  <a:latin typeface="Cambria Math" panose="02040503050406030204" pitchFamily="18" charset="0"/>
                                </a:rPr>
                                <m:t>0.5×</m:t>
                              </m:r>
                              <m:r>
                                <a:rPr lang="en-US" altLang="zh-CN" sz="1200">
                                  <a:latin typeface="Cambria Math" panose="02040503050406030204" pitchFamily="18" charset="0"/>
                                </a:rPr>
                                <m:t>1.27×</m:t>
                              </m:r>
                              <m:sSup>
                                <m:sSupPr>
                                  <m:ctrlPr>
                                    <a:rPr lang="en-US" altLang="zh-CN" sz="1200" i="1">
                                      <a:latin typeface="Cambria Math" panose="02040503050406030204" pitchFamily="18" charset="0"/>
                                    </a:rPr>
                                  </m:ctrlPr>
                                </m:sSupPr>
                                <m:e>
                                  <m:r>
                                    <a:rPr lang="en-US" altLang="zh-CN" sz="1200">
                                      <a:latin typeface="Cambria Math" panose="02040503050406030204" pitchFamily="18" charset="0"/>
                                    </a:rPr>
                                    <m:t>10</m:t>
                                  </m:r>
                                </m:e>
                                <m:sup>
                                  <m:r>
                                    <a:rPr lang="en-US" altLang="zh-CN" sz="1200">
                                      <a:latin typeface="Cambria Math" panose="02040503050406030204" pitchFamily="18" charset="0"/>
                                    </a:rPr>
                                    <m:t>−25</m:t>
                                  </m:r>
                                </m:sup>
                              </m:sSup>
                              <m:r>
                                <a:rPr lang="en-US" altLang="zh-CN" sz="1200" smtClean="0">
                                  <a:latin typeface="Cambria Math" panose="02040503050406030204" pitchFamily="18" charset="0"/>
                                </a:rPr>
                                <m:t>×</m:t>
                              </m:r>
                              <m:r>
                                <a:rPr lang="en-US" altLang="zh-CN" sz="1200" b="0" smtClean="0">
                                  <a:latin typeface="Cambria Math" panose="02040503050406030204" pitchFamily="18" charset="0"/>
                                </a:rPr>
                                <m:t>0.01</m:t>
                              </m:r>
                            </m:oMath>
                          </a14:m>
                          <a:endParaRPr kumimoji="0" lang="en-US" altLang="zh-CN" sz="1200" b="0" u="none" strike="noStrike" kern="1200" cap="none" spc="0" normalizeH="0" baseline="0" noProof="0" dirty="0">
                            <a:ln>
                              <a:noFill/>
                            </a:ln>
                            <a:solidFill>
                              <a:srgbClr val="ED7D31">
                                <a:lumMod val="75000"/>
                              </a:srgbClr>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u="none" strike="noStrike" kern="1200" cap="none" spc="0" normalizeH="0" baseline="0" noProof="0" dirty="0">
                              <a:ln>
                                <a:noFill/>
                              </a:ln>
                              <a:solidFill>
                                <a:prstClr val="black"/>
                              </a:solidFill>
                              <a:effectLst/>
                              <a:uLnTx/>
                              <a:uFillTx/>
                            </a:rPr>
                            <a:t>    </a:t>
                          </a:r>
                          <a14:m>
                            <m:oMath xmlns:m="http://schemas.openxmlformats.org/officeDocument/2006/math">
                              <m:r>
                                <a:rPr lang="en-US" altLang="zh-CN" sz="1200" b="0" smtClean="0">
                                  <a:latin typeface="Cambria Math" panose="02040503050406030204" pitchFamily="18" charset="0"/>
                                </a:rPr>
                                <m:t>=3.2×</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6</m:t>
                                  </m:r>
                                </m:sup>
                              </m:sSup>
                              <m:r>
                                <a:rPr lang="en-US" altLang="zh-CN" sz="1200" b="0" smtClean="0">
                                  <a:latin typeface="Cambria Math" panose="02040503050406030204" pitchFamily="18" charset="0"/>
                                </a:rPr>
                                <m:t>/</m:t>
                              </m:r>
                              <m:r>
                                <m:rPr>
                                  <m:sty m:val="p"/>
                                </m:rPr>
                                <a:rPr lang="en-US" altLang="zh-CN" sz="1200" b="0" smtClean="0">
                                  <a:latin typeface="Cambria Math" panose="02040503050406030204" pitchFamily="18" charset="0"/>
                                </a:rPr>
                                <m:t>s</m:t>
                              </m:r>
                              <m:r>
                                <a:rPr lang="en-US" altLang="zh-CN" sz="1200" b="0" smtClean="0">
                                  <a:latin typeface="Cambria Math" panose="02040503050406030204" pitchFamily="18" charset="0"/>
                                </a:rPr>
                                <m:t>=3.2×</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4</m:t>
                                  </m:r>
                                </m:sup>
                              </m:sSup>
                              <m:r>
                                <a:rPr lang="en-US" altLang="zh-CN" sz="1200" b="0" smtClean="0">
                                  <a:latin typeface="Cambria Math" panose="02040503050406030204" pitchFamily="18" charset="0"/>
                                </a:rPr>
                                <m:t>/10</m:t>
                              </m:r>
                              <m:r>
                                <m:rPr>
                                  <m:sty m:val="p"/>
                                </m:rPr>
                                <a:rPr lang="en-US" altLang="zh-CN" sz="1200" b="0" smtClean="0">
                                  <a:latin typeface="Cambria Math" panose="02040503050406030204" pitchFamily="18" charset="0"/>
                                </a:rPr>
                                <m:t>ms</m:t>
                              </m:r>
                            </m:oMath>
                          </a14:m>
                          <a:endParaRPr kumimoji="0" lang="en-US" altLang="zh-CN" sz="800" b="0" u="none" strike="noStrike" kern="1200" cap="none" spc="0" normalizeH="0" baseline="0" noProof="0" dirty="0">
                            <a:ln>
                              <a:noFill/>
                            </a:ln>
                            <a:solidFill>
                              <a:srgbClr val="ED7D31">
                                <a:lumMod val="75000"/>
                              </a:srgbClr>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1" u="none" strike="noStrike" kern="1200" cap="none" spc="0" normalizeH="0" baseline="0" noProof="0" dirty="0">
                              <a:ln>
                                <a:noFill/>
                              </a:ln>
                              <a:solidFill>
                                <a:schemeClr val="accent1">
                                  <a:lumMod val="50000"/>
                                </a:schemeClr>
                              </a:solidFill>
                              <a:effectLst/>
                              <a:uLnTx/>
                              <a:uFillTx/>
                              <a:latin typeface="Times" panose="02020603050405020304" pitchFamily="18" charset="0"/>
                              <a:cs typeface="Times" panose="02020603050405020304" pitchFamily="18" charset="0"/>
                            </a:rPr>
                            <a:t>If measure at 100Hz, the precise is </a:t>
                          </a:r>
                          <a14:m>
                            <m:oMath xmlns:m="http://schemas.openxmlformats.org/officeDocument/2006/math">
                              <m:r>
                                <a:rPr kumimoji="0" lang="en-US" altLang="zh-CN" sz="1200" b="1" i="1" u="none" strike="noStrike" kern="1200" cap="none" spc="0" normalizeH="0" baseline="0" noProof="0" smtClean="0">
                                  <a:ln>
                                    <a:noFill/>
                                  </a:ln>
                                  <a:solidFill>
                                    <a:schemeClr val="accent1">
                                      <a:lumMod val="50000"/>
                                    </a:schemeClr>
                                  </a:solidFill>
                                  <a:effectLst/>
                                  <a:uLnTx/>
                                  <a:uFillTx/>
                                  <a:latin typeface="Cambria Math" panose="02040503050406030204" pitchFamily="18" charset="0"/>
                                </a:rPr>
                                <m:t>𝟓</m:t>
                              </m:r>
                              <m:r>
                                <a:rPr lang="en-US" altLang="zh-CN" sz="1200" b="1" smtClean="0">
                                  <a:solidFill>
                                    <a:schemeClr val="accent1">
                                      <a:lumMod val="50000"/>
                                    </a:schemeClr>
                                  </a:solidFill>
                                  <a:latin typeface="Cambria Math" panose="02040503050406030204" pitchFamily="18" charset="0"/>
                                </a:rPr>
                                <m:t>.</m:t>
                              </m:r>
                              <m:r>
                                <a:rPr lang="en-US" altLang="zh-CN" sz="1200" b="1" i="1" smtClean="0">
                                  <a:solidFill>
                                    <a:schemeClr val="accent1">
                                      <a:lumMod val="50000"/>
                                    </a:schemeClr>
                                  </a:solidFill>
                                  <a:latin typeface="Cambria Math" panose="02040503050406030204" pitchFamily="18" charset="0"/>
                                </a:rPr>
                                <m:t>𝟔</m:t>
                              </m:r>
                              <m:r>
                                <a:rPr lang="en-US" altLang="zh-CN" sz="1200" b="1" smtClean="0">
                                  <a:solidFill>
                                    <a:schemeClr val="accent1">
                                      <a:lumMod val="50000"/>
                                    </a:schemeClr>
                                  </a:solidFill>
                                  <a:latin typeface="Cambria Math" panose="02040503050406030204" pitchFamily="18" charset="0"/>
                                </a:rPr>
                                <m:t>×</m:t>
                              </m:r>
                              <m:sSup>
                                <m:sSupPr>
                                  <m:ctrlPr>
                                    <a:rPr lang="en-US" altLang="zh-CN" sz="1200" b="1" i="1" smtClean="0">
                                      <a:solidFill>
                                        <a:schemeClr val="accent1">
                                          <a:lumMod val="50000"/>
                                        </a:schemeClr>
                                      </a:solidFill>
                                      <a:latin typeface="Cambria Math" panose="02040503050406030204" pitchFamily="18" charset="0"/>
                                    </a:rPr>
                                  </m:ctrlPr>
                                </m:sSupPr>
                                <m:e>
                                  <m:r>
                                    <a:rPr lang="en-US" altLang="zh-CN" sz="1200" b="1" i="1" smtClean="0">
                                      <a:solidFill>
                                        <a:schemeClr val="accent1">
                                          <a:lumMod val="50000"/>
                                        </a:schemeClr>
                                      </a:solidFill>
                                      <a:latin typeface="Cambria Math" panose="02040503050406030204" pitchFamily="18" charset="0"/>
                                    </a:rPr>
                                    <m:t>𝟏𝟎</m:t>
                                  </m:r>
                                </m:e>
                                <m:sup>
                                  <m:r>
                                    <a:rPr lang="en-US" altLang="zh-CN" sz="1200" b="1" smtClean="0">
                                      <a:solidFill>
                                        <a:schemeClr val="accent1">
                                          <a:lumMod val="50000"/>
                                        </a:schemeClr>
                                      </a:solidFill>
                                      <a:latin typeface="Cambria Math" panose="02040503050406030204" pitchFamily="18" charset="0"/>
                                    </a:rPr>
                                    <m:t>−</m:t>
                                  </m:r>
                                  <m:r>
                                    <a:rPr lang="en-US" altLang="zh-CN" sz="1200" b="1" i="1" smtClean="0">
                                      <a:solidFill>
                                        <a:schemeClr val="accent1">
                                          <a:lumMod val="50000"/>
                                        </a:schemeClr>
                                      </a:solidFill>
                                      <a:latin typeface="Cambria Math" panose="02040503050406030204" pitchFamily="18" charset="0"/>
                                    </a:rPr>
                                    <m:t>𝟑</m:t>
                                  </m:r>
                                </m:sup>
                              </m:sSup>
                            </m:oMath>
                          </a14:m>
                          <a:endParaRPr kumimoji="1" lang="en-US" altLang="zh-CN" sz="1200" b="1" i="0" u="none" strike="noStrike" kern="1200" cap="none" spc="0" normalizeH="0" baseline="0" noProof="0" dirty="0">
                            <a:ln>
                              <a:noFill/>
                            </a:ln>
                            <a:solidFill>
                              <a:schemeClr val="accent1">
                                <a:lumMod val="50000"/>
                              </a:schemeClr>
                            </a:solidFill>
                            <a:effectLst/>
                            <a:uLnTx/>
                            <a:uFillTx/>
                            <a:latin typeface="Times" panose="02020603050405020304" pitchFamily="18" charset="0"/>
                            <a:ea typeface="+mn-ea"/>
                            <a:cs typeface="Times" panose="02020603050405020304" pitchFamily="18" charset="0"/>
                          </a:endParaRPr>
                        </a:p>
                      </a:txBody>
                      <a:tcPr/>
                    </a:tc>
                    <a:extLst>
                      <a:ext uri="{0D108BD9-81ED-4DB2-BD59-A6C34878D82A}">
                        <a16:rowId xmlns:a16="http://schemas.microsoft.com/office/drawing/2014/main" val="2830812159"/>
                      </a:ext>
                    </a:extLst>
                  </a:tr>
                  <a:tr h="572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kern="1200" noProof="0" dirty="0">
                              <a:solidFill>
                                <a:schemeClr val="dk1"/>
                              </a:solidFill>
                              <a:latin typeface="Times" panose="02020603050405020304" pitchFamily="18" charset="0"/>
                              <a:cs typeface="Times" panose="02020603050405020304" pitchFamily="18" charset="0"/>
                            </a:rPr>
                            <a:t>Lower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kern="1200" noProof="0" dirty="0">
                              <a:solidFill>
                                <a:schemeClr val="dk1"/>
                              </a:solidFill>
                              <a:latin typeface="Times" panose="02020603050405020304" pitchFamily="18" charset="0"/>
                              <a:cs typeface="Times" panose="02020603050405020304" pitchFamily="18" charset="0"/>
                            </a:rPr>
                            <a:t> current</a:t>
                          </a:r>
                          <a:endParaRPr kumimoji="1" lang="en-US" altLang="zh-CN" sz="1400" b="1" kern="1200" noProof="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14:m>
                            <m:oMathPara xmlns:m="http://schemas.openxmlformats.org/officeDocument/2006/math">
                              <m:oMathParaPr>
                                <m:jc m:val="left"/>
                              </m:oMathParaPr>
                              <m:oMath xmlns:m="http://schemas.openxmlformats.org/officeDocument/2006/math">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𝐿</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=5×</m:t>
                                </m:r>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10</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30</m:t>
                                    </m:r>
                                  </m:sup>
                                </m:sSup>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𝑐𝑚</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−2</m:t>
                                    </m:r>
                                  </m:sup>
                                </m:sSup>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𝑠</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−1</m:t>
                                    </m:r>
                                  </m:sup>
                                </m:s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 </m:t>
                                </m:r>
                              </m:oMath>
                            </m:oMathPara>
                          </a14:m>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𝑁</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𝐿</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zh-CN" altLang="en-US" sz="1200" b="0" u="none" strike="noStrike" kern="1200" cap="none" spc="0" normalizeH="0" baseline="0" noProof="0" smtClean="0">
                                    <a:ln>
                                      <a:noFill/>
                                    </a:ln>
                                    <a:solidFill>
                                      <a:prstClr val="black"/>
                                    </a:solidFill>
                                    <a:effectLst/>
                                    <a:uLnTx/>
                                    <a:uFillTx/>
                                    <a:latin typeface="Cambria Math" panose="02040503050406030204" pitchFamily="18" charset="0"/>
                                  </a:rPr>
                                  <m:t>𝜎</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𝑇</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m:rPr>
                                    <m:sty m:val="p"/>
                                  </m:rP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f</m:t>
                                </m:r>
                                <m:r>
                                  <a:rPr kumimoji="1"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=0.25/</m:t>
                                </m:r>
                                <m:r>
                                  <m:rPr>
                                    <m:sty m:val="p"/>
                                  </m:rPr>
                                  <a:rPr kumimoji="1"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s</m:t>
                                </m:r>
                              </m:oMath>
                            </m:oMathPara>
                          </a14:m>
                          <a:endParaRPr kumimoji="0" lang="en-US" altLang="zh-CN" sz="800" b="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1" u="none" strike="noStrike" kern="1200" cap="none" spc="0" normalizeH="0" baseline="0" noProof="0" dirty="0">
                              <a:ln>
                                <a:noFill/>
                              </a:ln>
                              <a:solidFill>
                                <a:schemeClr val="accent1">
                                  <a:lumMod val="50000"/>
                                </a:schemeClr>
                              </a:solidFill>
                              <a:effectLst/>
                              <a:uLnTx/>
                              <a:uFillTx/>
                              <a:latin typeface="Times" panose="02020603050405020304" pitchFamily="18" charset="0"/>
                              <a:cs typeface="Times" panose="02020603050405020304" pitchFamily="18" charset="0"/>
                            </a:rPr>
                            <a:t>If measure at 1Hz, the precise is 2</a:t>
                          </a:r>
                          <a:endParaRPr kumimoji="1" lang="en-US" altLang="zh-CN" sz="1200" b="1" i="0" u="none" strike="noStrike" kern="1200" cap="none" spc="0" normalizeH="0" baseline="0" noProof="0" dirty="0">
                            <a:ln>
                              <a:noFill/>
                            </a:ln>
                            <a:solidFill>
                              <a:schemeClr val="accent1">
                                <a:lumMod val="50000"/>
                              </a:schemeClr>
                            </a:solidFill>
                            <a:effectLst/>
                            <a:uLnTx/>
                            <a:uFillTx/>
                            <a:latin typeface="Times" panose="02020603050405020304" pitchFamily="18" charset="0"/>
                            <a:ea typeface="+mn-ea"/>
                            <a:cs typeface="Times" panose="02020603050405020304" pitchFamily="18" charset="0"/>
                          </a:endParaRPr>
                        </a:p>
                      </a:txBody>
                      <a:tcPr/>
                    </a:tc>
                    <a:tc>
                      <a:txBody>
                        <a:bodyPr/>
                        <a:lstStyle/>
                        <a:p>
                          <a:pPr/>
                          <a14:m>
                            <m:oMathPara xmlns:m="http://schemas.openxmlformats.org/officeDocument/2006/math">
                              <m:oMathParaPr>
                                <m:jc m:val="left"/>
                              </m:oMathParaPr>
                              <m:oMath xmlns:m="http://schemas.openxmlformats.org/officeDocument/2006/math">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𝐿</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=5×</m:t>
                                </m:r>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10</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30</m:t>
                                    </m:r>
                                  </m:sup>
                                </m:sSup>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𝑐𝑚</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−2</m:t>
                                    </m:r>
                                  </m:sup>
                                </m:sSup>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𝑠</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−1</m:t>
                                    </m:r>
                                  </m:sup>
                                </m:sSup>
                              </m:oMath>
                            </m:oMathPara>
                          </a14:m>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𝑁</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𝐿</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zh-CN" altLang="en-US" sz="1200" b="0" u="none" strike="noStrike" kern="1200" cap="none" spc="0" normalizeH="0" baseline="0" noProof="0" smtClean="0">
                                    <a:ln>
                                      <a:noFill/>
                                    </a:ln>
                                    <a:solidFill>
                                      <a:prstClr val="black"/>
                                    </a:solidFill>
                                    <a:effectLst/>
                                    <a:uLnTx/>
                                    <a:uFillTx/>
                                    <a:latin typeface="Cambria Math" panose="02040503050406030204" pitchFamily="18" charset="0"/>
                                  </a:rPr>
                                  <m:t>𝜎</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𝑇</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m:rPr>
                                    <m:sty m:val="p"/>
                                  </m:rP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f</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=3.2×</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2</m:t>
                                    </m:r>
                                  </m:sup>
                                </m:sSup>
                                <m:r>
                                  <a:rPr lang="en-US" altLang="zh-CN" sz="1200" b="0" smtClean="0">
                                    <a:latin typeface="Cambria Math" panose="02040503050406030204" pitchFamily="18" charset="0"/>
                                  </a:rPr>
                                  <m:t>/</m:t>
                                </m:r>
                                <m:r>
                                  <m:rPr>
                                    <m:sty m:val="p"/>
                                  </m:rPr>
                                  <a:rPr lang="en-US" altLang="zh-CN" sz="1200" b="0" smtClean="0">
                                    <a:latin typeface="Cambria Math" panose="02040503050406030204" pitchFamily="18" charset="0"/>
                                  </a:rPr>
                                  <m:t>s</m:t>
                                </m:r>
                              </m:oMath>
                            </m:oMathPara>
                          </a14:m>
                          <a:endParaRPr kumimoji="1" lang="en-US" altLang="zh-CN" sz="800" b="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1" u="none" strike="noStrike" kern="1200" cap="none" spc="0" normalizeH="0" baseline="0" noProof="0" dirty="0">
                              <a:ln>
                                <a:noFill/>
                              </a:ln>
                              <a:solidFill>
                                <a:schemeClr val="accent1">
                                  <a:lumMod val="50000"/>
                                </a:schemeClr>
                              </a:solidFill>
                              <a:effectLst/>
                              <a:uLnTx/>
                              <a:uFillTx/>
                              <a:latin typeface="Times" panose="02020603050405020304" pitchFamily="18" charset="0"/>
                              <a:cs typeface="Times" panose="02020603050405020304" pitchFamily="18" charset="0"/>
                            </a:rPr>
                            <a:t>If measure at 1Hz, the precise is 0.06</a:t>
                          </a:r>
                          <a:endParaRPr kumimoji="1" lang="en-US" altLang="zh-CN" sz="1200" b="1" i="0" u="none" strike="noStrike" kern="1200" cap="none" spc="0" normalizeH="0" baseline="0" noProof="0" dirty="0">
                            <a:ln>
                              <a:noFill/>
                            </a:ln>
                            <a:solidFill>
                              <a:schemeClr val="accent1">
                                <a:lumMod val="50000"/>
                              </a:schemeClr>
                            </a:solidFill>
                            <a:effectLst/>
                            <a:uLnTx/>
                            <a:uFillTx/>
                            <a:latin typeface="Times" panose="02020603050405020304" pitchFamily="18" charset="0"/>
                            <a:ea typeface="+mn-ea"/>
                            <a:cs typeface="Times" panose="02020603050405020304" pitchFamily="18" charset="0"/>
                          </a:endParaRPr>
                        </a:p>
                      </a:txBody>
                      <a:tcPr/>
                    </a:tc>
                    <a:extLst>
                      <a:ext uri="{0D108BD9-81ED-4DB2-BD59-A6C34878D82A}">
                        <a16:rowId xmlns:a16="http://schemas.microsoft.com/office/drawing/2014/main" val="4128560858"/>
                      </a:ext>
                    </a:extLst>
                  </a:tr>
                </a:tbl>
              </a:graphicData>
            </a:graphic>
          </p:graphicFrame>
        </mc:Choice>
        <mc:Fallback xmlns="">
          <p:graphicFrame>
            <p:nvGraphicFramePr>
              <p:cNvPr id="4" name="表格 4">
                <a:extLst>
                  <a:ext uri="{FF2B5EF4-FFF2-40B4-BE49-F238E27FC236}">
                    <a16:creationId xmlns:a16="http://schemas.microsoft.com/office/drawing/2014/main" id="{483F0AB8-591C-DD66-8CCB-347E2B51EE27}"/>
                  </a:ext>
                </a:extLst>
              </p:cNvPr>
              <p:cNvGraphicFramePr>
                <a:graphicFrameLocks noGrp="1"/>
              </p:cNvGraphicFramePr>
              <p:nvPr>
                <p:extLst>
                  <p:ext uri="{D42A27DB-BD31-4B8C-83A1-F6EECF244321}">
                    <p14:modId xmlns:p14="http://schemas.microsoft.com/office/powerpoint/2010/main" val="2912700951"/>
                  </p:ext>
                </p:extLst>
              </p:nvPr>
            </p:nvGraphicFramePr>
            <p:xfrm>
              <a:off x="1799509" y="4146827"/>
              <a:ext cx="7668101" cy="2433384"/>
            </p:xfrm>
            <a:graphic>
              <a:graphicData uri="http://schemas.openxmlformats.org/drawingml/2006/table">
                <a:tbl>
                  <a:tblPr firstRow="1" bandRow="1">
                    <a:tableStyleId>{5940675A-B579-460E-94D1-54222C63F5DA}</a:tableStyleId>
                  </a:tblPr>
                  <a:tblGrid>
                    <a:gridCol w="1530191">
                      <a:extLst>
                        <a:ext uri="{9D8B030D-6E8A-4147-A177-3AD203B41FA5}">
                          <a16:colId xmlns:a16="http://schemas.microsoft.com/office/drawing/2014/main" val="53790866"/>
                        </a:ext>
                      </a:extLst>
                    </a:gridCol>
                    <a:gridCol w="2926080">
                      <a:extLst>
                        <a:ext uri="{9D8B030D-6E8A-4147-A177-3AD203B41FA5}">
                          <a16:colId xmlns:a16="http://schemas.microsoft.com/office/drawing/2014/main" val="4236914937"/>
                        </a:ext>
                      </a:extLst>
                    </a:gridCol>
                    <a:gridCol w="3211830">
                      <a:extLst>
                        <a:ext uri="{9D8B030D-6E8A-4147-A177-3AD203B41FA5}">
                          <a16:colId xmlns:a16="http://schemas.microsoft.com/office/drawing/2014/main" val="2571275462"/>
                        </a:ext>
                      </a:extLst>
                    </a:gridCol>
                  </a:tblGrid>
                  <a:tr h="548640">
                    <a:tc>
                      <a:txBody>
                        <a:bodyPr/>
                        <a:lstStyle/>
                        <a:p>
                          <a:pPr algn="ctr"/>
                          <a:endParaRPr lang="en-US" altLang="zh-CN" sz="1500" dirty="0">
                            <a:latin typeface="Times" panose="02020603050405020304" pitchFamily="18" charset="0"/>
                            <a:cs typeface="Times" panose="02020603050405020304" pitchFamily="18" charset="0"/>
                          </a:endParaRPr>
                        </a:p>
                      </a:txBody>
                      <a:tcPr anchor="ctr"/>
                    </a:tc>
                    <a:tc>
                      <a:txBody>
                        <a:bodyPr/>
                        <a:lstStyle/>
                        <a:p>
                          <a:pPr algn="ctr"/>
                          <a:r>
                            <a:rPr lang="en-US" altLang="zh-CN" sz="1500" b="1" dirty="0">
                              <a:latin typeface="Times" panose="02020603050405020304" pitchFamily="18" charset="0"/>
                              <a:cs typeface="Times" panose="02020603050405020304" pitchFamily="18" charset="0"/>
                            </a:rPr>
                            <a:t>Standard luminosity monitor</a:t>
                          </a:r>
                        </a:p>
                        <a:p>
                          <a:pPr algn="ctr"/>
                          <a:r>
                            <a:rPr lang="en-US" altLang="zh-CN" sz="1500" dirty="0">
                              <a:latin typeface="Times" panose="02020603050405020304" pitchFamily="18" charset="0"/>
                              <a:cs typeface="Times" panose="02020603050405020304" pitchFamily="18" charset="0"/>
                            </a:rPr>
                            <a:t>(LumiCal)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500" b="1" dirty="0">
                              <a:latin typeface="Times" panose="02020603050405020304" pitchFamily="18" charset="0"/>
                              <a:cs typeface="Times" panose="02020603050405020304" pitchFamily="18" charset="0"/>
                            </a:rPr>
                            <a:t>Fast luminosity monitor</a:t>
                          </a:r>
                          <a:endParaRPr lang="zh-CN" altLang="en-US" sz="1500" b="1"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1586211745"/>
                      </a:ext>
                    </a:extLst>
                  </a:tr>
                  <a:tr h="12364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dirty="0">
                              <a:latin typeface="Times" panose="02020603050405020304" pitchFamily="18" charset="0"/>
                              <a:cs typeface="Times" panose="02020603050405020304" pitchFamily="18" charset="0"/>
                            </a:rPr>
                            <a:t>Lower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dirty="0">
                              <a:latin typeface="Times" panose="02020603050405020304" pitchFamily="18" charset="0"/>
                              <a:cs typeface="Times" panose="02020603050405020304" pitchFamily="18" charset="0"/>
                            </a:rPr>
                            <a:t>luminosity</a:t>
                          </a:r>
                        </a:p>
                      </a:txBody>
                      <a:tcPr anchor="ctr"/>
                    </a:tc>
                    <a:tc>
                      <a:txBody>
                        <a:bodyPr/>
                        <a:lstStyle/>
                        <a:p>
                          <a:endParaRPr lang="zh-CN"/>
                        </a:p>
                      </a:txBody>
                      <a:tcPr>
                        <a:blipFill>
                          <a:blip r:embed="rId3"/>
                          <a:stretch>
                            <a:fillRect l="-52391" t="-45320" r="-109979" b="-56650"/>
                          </a:stretch>
                        </a:blipFill>
                      </a:tcPr>
                    </a:tc>
                    <a:tc>
                      <a:txBody>
                        <a:bodyPr/>
                        <a:lstStyle/>
                        <a:p>
                          <a:endParaRPr lang="zh-CN"/>
                        </a:p>
                      </a:txBody>
                      <a:tcPr>
                        <a:blipFill>
                          <a:blip r:embed="rId3"/>
                          <a:stretch>
                            <a:fillRect l="-139089" t="-45320" r="-380" b="-56650"/>
                          </a:stretch>
                        </a:blipFill>
                      </a:tcPr>
                    </a:tc>
                    <a:extLst>
                      <a:ext uri="{0D108BD9-81ED-4DB2-BD59-A6C34878D82A}">
                        <a16:rowId xmlns:a16="http://schemas.microsoft.com/office/drawing/2014/main" val="2830812159"/>
                      </a:ext>
                    </a:extLst>
                  </a:tr>
                  <a:tr h="6483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kern="1200" noProof="0" dirty="0">
                              <a:solidFill>
                                <a:schemeClr val="dk1"/>
                              </a:solidFill>
                              <a:latin typeface="Times" panose="02020603050405020304" pitchFamily="18" charset="0"/>
                              <a:cs typeface="Times" panose="02020603050405020304" pitchFamily="18" charset="0"/>
                            </a:rPr>
                            <a:t>Lower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kern="1200" noProof="0" dirty="0">
                              <a:solidFill>
                                <a:schemeClr val="dk1"/>
                              </a:solidFill>
                              <a:latin typeface="Times" panose="02020603050405020304" pitchFamily="18" charset="0"/>
                              <a:cs typeface="Times" panose="02020603050405020304" pitchFamily="18" charset="0"/>
                            </a:rPr>
                            <a:t> current</a:t>
                          </a:r>
                          <a:endParaRPr kumimoji="1" lang="en-US" altLang="zh-CN" sz="1400" b="1" kern="1200" noProof="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endParaRPr lang="zh-CN"/>
                        </a:p>
                      </a:txBody>
                      <a:tcPr>
                        <a:blipFill>
                          <a:blip r:embed="rId3"/>
                          <a:stretch>
                            <a:fillRect l="-52391" t="-275701" r="-109979" b="-7477"/>
                          </a:stretch>
                        </a:blipFill>
                      </a:tcPr>
                    </a:tc>
                    <a:tc>
                      <a:txBody>
                        <a:bodyPr/>
                        <a:lstStyle/>
                        <a:p>
                          <a:endParaRPr lang="zh-CN"/>
                        </a:p>
                      </a:txBody>
                      <a:tcPr>
                        <a:blipFill>
                          <a:blip r:embed="rId3"/>
                          <a:stretch>
                            <a:fillRect l="-139089" t="-275701" r="-380" b="-7477"/>
                          </a:stretch>
                        </a:blipFill>
                      </a:tcPr>
                    </a:tc>
                    <a:extLst>
                      <a:ext uri="{0D108BD9-81ED-4DB2-BD59-A6C34878D82A}">
                        <a16:rowId xmlns:a16="http://schemas.microsoft.com/office/drawing/2014/main" val="4128560858"/>
                      </a:ext>
                    </a:extLst>
                  </a:tr>
                </a:tbl>
              </a:graphicData>
            </a:graphic>
          </p:graphicFrame>
        </mc:Fallback>
      </mc:AlternateContent>
    </p:spTree>
    <p:extLst>
      <p:ext uri="{BB962C8B-B14F-4D97-AF65-F5344CB8AC3E}">
        <p14:creationId xmlns:p14="http://schemas.microsoft.com/office/powerpoint/2010/main" val="2132371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a:extLst>
              <a:ext uri="{FF2B5EF4-FFF2-40B4-BE49-F238E27FC236}">
                <a16:creationId xmlns:a16="http://schemas.microsoft.com/office/drawing/2014/main" id="{455E2C1B-055D-6513-7F9F-CBB5F422801F}"/>
              </a:ext>
            </a:extLst>
          </p:cNvPr>
          <p:cNvGrpSpPr/>
          <p:nvPr/>
        </p:nvGrpSpPr>
        <p:grpSpPr>
          <a:xfrm>
            <a:off x="395801" y="886421"/>
            <a:ext cx="7498959" cy="5521260"/>
            <a:chOff x="207056" y="791061"/>
            <a:chExt cx="7498959" cy="5521260"/>
          </a:xfrm>
        </p:grpSpPr>
        <p:pic>
          <p:nvPicPr>
            <p:cNvPr id="41" name="图片 40" descr="图片包含 表格&#10;&#10;描述已自动生成">
              <a:extLst>
                <a:ext uri="{FF2B5EF4-FFF2-40B4-BE49-F238E27FC236}">
                  <a16:creationId xmlns:a16="http://schemas.microsoft.com/office/drawing/2014/main" id="{61CA9C68-7945-7467-F2A9-3752A8B6649E}"/>
                </a:ext>
              </a:extLst>
            </p:cNvPr>
            <p:cNvPicPr>
              <a:picLocks noChangeAspect="1"/>
            </p:cNvPicPr>
            <p:nvPr/>
          </p:nvPicPr>
          <p:blipFill>
            <a:blip r:embed="rId2"/>
            <a:stretch>
              <a:fillRect/>
            </a:stretch>
          </p:blipFill>
          <p:spPr>
            <a:xfrm>
              <a:off x="207056" y="2935251"/>
              <a:ext cx="7498959" cy="3377070"/>
            </a:xfrm>
            <a:prstGeom prst="rect">
              <a:avLst/>
            </a:prstGeom>
          </p:spPr>
        </p:pic>
        <p:grpSp>
          <p:nvGrpSpPr>
            <p:cNvPr id="45" name="组合 44">
              <a:extLst>
                <a:ext uri="{FF2B5EF4-FFF2-40B4-BE49-F238E27FC236}">
                  <a16:creationId xmlns:a16="http://schemas.microsoft.com/office/drawing/2014/main" id="{D86C70EB-93B4-9670-6F43-6848260B60D4}"/>
                </a:ext>
              </a:extLst>
            </p:cNvPr>
            <p:cNvGrpSpPr/>
            <p:nvPr/>
          </p:nvGrpSpPr>
          <p:grpSpPr>
            <a:xfrm>
              <a:off x="225104" y="791061"/>
              <a:ext cx="7462861" cy="2097866"/>
              <a:chOff x="189093" y="430035"/>
              <a:chExt cx="7426873" cy="2097866"/>
            </a:xfrm>
          </p:grpSpPr>
          <p:pic>
            <p:nvPicPr>
              <p:cNvPr id="3" name="图片 2" descr="图表, 图示&#10;&#10;描述已自动生成">
                <a:extLst>
                  <a:ext uri="{FF2B5EF4-FFF2-40B4-BE49-F238E27FC236}">
                    <a16:creationId xmlns:a16="http://schemas.microsoft.com/office/drawing/2014/main" id="{F7CC434C-1A6F-5266-BCC8-0F1C06E4EEB8}"/>
                  </a:ext>
                </a:extLst>
              </p:cNvPr>
              <p:cNvPicPr>
                <a:picLocks noChangeAspect="1"/>
              </p:cNvPicPr>
              <p:nvPr/>
            </p:nvPicPr>
            <p:blipFill rotWithShape="1">
              <a:blip r:embed="rId3"/>
              <a:srcRect l="3299" t="4019" r="2726" b="3659"/>
              <a:stretch/>
            </p:blipFill>
            <p:spPr>
              <a:xfrm>
                <a:off x="207056" y="457803"/>
                <a:ext cx="3085009" cy="2070098"/>
              </a:xfrm>
              <a:prstGeom prst="rect">
                <a:avLst/>
              </a:prstGeom>
            </p:spPr>
          </p:pic>
          <p:pic>
            <p:nvPicPr>
              <p:cNvPr id="9" name="图片 8" descr="图示, 工程绘图&#10;&#10;描述已自动生成">
                <a:extLst>
                  <a:ext uri="{FF2B5EF4-FFF2-40B4-BE49-F238E27FC236}">
                    <a16:creationId xmlns:a16="http://schemas.microsoft.com/office/drawing/2014/main" id="{99DF8CD6-4587-E155-03C8-3DFAF504D125}"/>
                  </a:ext>
                </a:extLst>
              </p:cNvPr>
              <p:cNvPicPr>
                <a:picLocks noChangeAspect="1"/>
              </p:cNvPicPr>
              <p:nvPr/>
            </p:nvPicPr>
            <p:blipFill rotWithShape="1">
              <a:blip r:embed="rId4"/>
              <a:srcRect l="60320" r="3650"/>
              <a:stretch/>
            </p:blipFill>
            <p:spPr>
              <a:xfrm>
                <a:off x="5744199" y="550580"/>
                <a:ext cx="1751323" cy="1829011"/>
              </a:xfrm>
              <a:prstGeom prst="rect">
                <a:avLst/>
              </a:prstGeom>
            </p:spPr>
          </p:pic>
          <p:pic>
            <p:nvPicPr>
              <p:cNvPr id="43" name="图片 42" descr="图示, 工程绘图&#10;&#10;描述已自动生成">
                <a:extLst>
                  <a:ext uri="{FF2B5EF4-FFF2-40B4-BE49-F238E27FC236}">
                    <a16:creationId xmlns:a16="http://schemas.microsoft.com/office/drawing/2014/main" id="{051D16A7-BB6F-5952-5122-6A9FD3AAEAFD}"/>
                  </a:ext>
                </a:extLst>
              </p:cNvPr>
              <p:cNvPicPr>
                <a:picLocks noChangeAspect="1"/>
              </p:cNvPicPr>
              <p:nvPr/>
            </p:nvPicPr>
            <p:blipFill rotWithShape="1">
              <a:blip r:embed="rId4"/>
              <a:srcRect l="5237" r="49317"/>
              <a:stretch/>
            </p:blipFill>
            <p:spPr>
              <a:xfrm>
                <a:off x="3393091" y="498186"/>
                <a:ext cx="2212701" cy="1832100"/>
              </a:xfrm>
              <a:prstGeom prst="rect">
                <a:avLst/>
              </a:prstGeom>
            </p:spPr>
          </p:pic>
          <p:sp>
            <p:nvSpPr>
              <p:cNvPr id="44" name="矩形 43">
                <a:extLst>
                  <a:ext uri="{FF2B5EF4-FFF2-40B4-BE49-F238E27FC236}">
                    <a16:creationId xmlns:a16="http://schemas.microsoft.com/office/drawing/2014/main" id="{F7557567-DBD6-D428-404D-BEBF0861AD29}"/>
                  </a:ext>
                </a:extLst>
              </p:cNvPr>
              <p:cNvSpPr/>
              <p:nvPr/>
            </p:nvSpPr>
            <p:spPr>
              <a:xfrm>
                <a:off x="189093" y="430035"/>
                <a:ext cx="7426873" cy="20700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7" name="图片 56" descr="表格&#10;&#10;描述已自动生成">
            <a:extLst>
              <a:ext uri="{FF2B5EF4-FFF2-40B4-BE49-F238E27FC236}">
                <a16:creationId xmlns:a16="http://schemas.microsoft.com/office/drawing/2014/main" id="{899A7331-393B-4EFF-B4F8-8756DE9AD4BA}"/>
              </a:ext>
            </a:extLst>
          </p:cNvPr>
          <p:cNvPicPr>
            <a:picLocks noChangeAspect="1"/>
          </p:cNvPicPr>
          <p:nvPr/>
        </p:nvPicPr>
        <p:blipFill>
          <a:blip r:embed="rId5"/>
          <a:stretch>
            <a:fillRect/>
          </a:stretch>
        </p:blipFill>
        <p:spPr>
          <a:xfrm>
            <a:off x="3379553" y="4296404"/>
            <a:ext cx="3028084" cy="2157601"/>
          </a:xfrm>
          <a:prstGeom prst="rect">
            <a:avLst/>
          </a:prstGeom>
        </p:spPr>
      </p:pic>
      <p:cxnSp>
        <p:nvCxnSpPr>
          <p:cNvPr id="60" name="直接箭头连接符 59">
            <a:extLst>
              <a:ext uri="{FF2B5EF4-FFF2-40B4-BE49-F238E27FC236}">
                <a16:creationId xmlns:a16="http://schemas.microsoft.com/office/drawing/2014/main" id="{08542AD8-1091-0A18-A857-83754E7434F6}"/>
              </a:ext>
            </a:extLst>
          </p:cNvPr>
          <p:cNvCxnSpPr>
            <a:cxnSpLocks/>
          </p:cNvCxnSpPr>
          <p:nvPr/>
        </p:nvCxnSpPr>
        <p:spPr>
          <a:xfrm flipV="1">
            <a:off x="7567268" y="2708055"/>
            <a:ext cx="618883" cy="11544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文本框 68">
                <a:extLst>
                  <a:ext uri="{FF2B5EF4-FFF2-40B4-BE49-F238E27FC236}">
                    <a16:creationId xmlns:a16="http://schemas.microsoft.com/office/drawing/2014/main" id="{CFD0EA0B-026E-51A1-4362-2F4C31E0C084}"/>
                  </a:ext>
                </a:extLst>
              </p:cNvPr>
              <p:cNvSpPr txBox="1"/>
              <p:nvPr/>
            </p:nvSpPr>
            <p:spPr>
              <a:xfrm>
                <a:off x="7979032" y="3114695"/>
                <a:ext cx="4005050" cy="3323987"/>
              </a:xfrm>
              <a:prstGeom prst="rect">
                <a:avLst/>
              </a:prstGeom>
              <a:noFill/>
            </p:spPr>
            <p:txBody>
              <a:bodyPr wrap="square">
                <a:spAutoFit/>
              </a:bodyPr>
              <a:lstStyle/>
              <a:p>
                <a:pPr marL="285750" indent="-285750" algn="just">
                  <a:buFont typeface="Arial" panose="020B0604020202020204" pitchFamily="34" charset="0"/>
                  <a:buChar char="•"/>
                </a:pPr>
                <a:r>
                  <a:rPr lang="en-US" altLang="zh-CN" sz="1400" dirty="0">
                    <a:latin typeface="Times New Roman" panose="02020603050405020304" pitchFamily="18" charset="0"/>
                    <a:cs typeface="Times New Roman" panose="02020603050405020304" pitchFamily="18" charset="0"/>
                  </a:rPr>
                  <a:t>Assuming the detector is 10cm long and 3cm high and place it in the horizontal symmetrical about Y=0. In this case, the 8.6m downstream of the IP (at the first 2.4m of BDMV01IRD) is the good position for detector. </a:t>
                </a:r>
              </a:p>
              <a:p>
                <a:pPr marL="285750" indent="-285750" algn="just">
                  <a:buFont typeface="Arial" panose="020B0604020202020204" pitchFamily="34" charset="0"/>
                  <a:buChar char="•"/>
                </a:pPr>
                <a:r>
                  <a:rPr lang="en-US" altLang="zh-CN" sz="1400" dirty="0">
                    <a:solidFill>
                      <a:schemeClr val="accent5">
                        <a:lumMod val="50000"/>
                      </a:schemeClr>
                    </a:solidFill>
                    <a:latin typeface="Times New Roman" panose="02020603050405020304" pitchFamily="18" charset="0"/>
                    <a:cs typeface="Times New Roman" panose="02020603050405020304" pitchFamily="18" charset="0"/>
                  </a:rPr>
                  <a:t>The total particles number lost on this area is almost unaffected by beam-beam deflection. But the distribution is no longer be symmetrical. </a:t>
                </a:r>
                <a:r>
                  <a:rPr lang="en-US" altLang="zh-CN" sz="1400" dirty="0">
                    <a:latin typeface="Times New Roman" panose="02020603050405020304" pitchFamily="18" charset="0"/>
                    <a:cs typeface="Times New Roman" panose="02020603050405020304" pitchFamily="18" charset="0"/>
                  </a:rPr>
                  <a:t>So should put a detector on both sides. The fraction of loss particles here is </a:t>
                </a:r>
                <a14:m>
                  <m:oMath xmlns:m="http://schemas.openxmlformats.org/officeDocument/2006/math">
                    <m:r>
                      <a:rPr lang="en-US" altLang="zh-CN" sz="1400" i="1">
                        <a:latin typeface="Cambria Math" panose="02040503050406030204" pitchFamily="18" charset="0"/>
                      </a:rPr>
                      <m:t>4</m:t>
                    </m:r>
                    <m:r>
                      <a:rPr lang="en-US" altLang="zh-CN" sz="1400" b="0" i="1" smtClean="0">
                        <a:latin typeface="Cambria Math" panose="02040503050406030204" pitchFamily="18" charset="0"/>
                        <a:ea typeface="Cambria Math" panose="02040503050406030204" pitchFamily="18" charset="0"/>
                      </a:rPr>
                      <m:t>×</m:t>
                    </m:r>
                    <m:sSup>
                      <m:sSupPr>
                        <m:ctrlPr>
                          <a:rPr lang="en-US" altLang="zh-CN" sz="1400" b="0" i="1" smtClean="0">
                            <a:latin typeface="Cambria Math" panose="02040503050406030204" pitchFamily="18" charset="0"/>
                            <a:ea typeface="Cambria Math" panose="02040503050406030204" pitchFamily="18" charset="0"/>
                          </a:rPr>
                        </m:ctrlPr>
                      </m:sSupPr>
                      <m:e>
                        <m:r>
                          <a:rPr lang="en-US" altLang="zh-CN" sz="1400" b="0" i="1" smtClean="0">
                            <a:latin typeface="Cambria Math" panose="02040503050406030204" pitchFamily="18" charset="0"/>
                            <a:ea typeface="Cambria Math" panose="02040503050406030204" pitchFamily="18" charset="0"/>
                          </a:rPr>
                          <m:t>10</m:t>
                        </m:r>
                      </m:e>
                      <m:sup>
                        <m:r>
                          <a:rPr lang="en-US" altLang="zh-CN" sz="1400" b="0" i="1" smtClean="0">
                            <a:latin typeface="Cambria Math" panose="02040503050406030204" pitchFamily="18" charset="0"/>
                            <a:ea typeface="Cambria Math" panose="02040503050406030204" pitchFamily="18" charset="0"/>
                          </a:rPr>
                          <m:t>−4</m:t>
                        </m:r>
                      </m:sup>
                    </m:sSup>
                  </m:oMath>
                </a14:m>
                <a:r>
                  <a:rPr lang="en-US" altLang="zh-CN" sz="1400" dirty="0">
                    <a:latin typeface="Times New Roman" panose="02020603050405020304" pitchFamily="18" charset="0"/>
                    <a:cs typeface="Times New Roman" panose="02020603050405020304" pitchFamily="18" charset="0"/>
                  </a:rPr>
                  <a:t>, the precise could reach 3% at 1kHz. </a:t>
                </a:r>
              </a:p>
              <a:p>
                <a:pPr marL="285750" indent="-285750" algn="just">
                  <a:buFont typeface="Arial" panose="020B0604020202020204" pitchFamily="34" charset="0"/>
                  <a:buChar char="•"/>
                </a:pPr>
                <a:r>
                  <a:rPr lang="en-US" altLang="zh-CN" sz="1400" dirty="0">
                    <a:solidFill>
                      <a:schemeClr val="accent5">
                        <a:lumMod val="50000"/>
                      </a:schemeClr>
                    </a:solidFill>
                    <a:latin typeface="Times New Roman" panose="02020603050405020304" pitchFamily="18" charset="0"/>
                    <a:cs typeface="Times New Roman" panose="02020603050405020304" pitchFamily="18" charset="0"/>
                  </a:rPr>
                  <a:t>It is not guaranteed that every lost particle can generate a signal in the detector</a:t>
                </a:r>
                <a:r>
                  <a:rPr lang="en-US" altLang="zh-CN" sz="1400" dirty="0">
                    <a:latin typeface="Times New Roman" panose="02020603050405020304" pitchFamily="18" charset="0"/>
                    <a:cs typeface="Times New Roman" panose="02020603050405020304" pitchFamily="18" charset="0"/>
                  </a:rPr>
                  <a:t>, the fraction is about 60-70%, so it is necessary to consider a slightly larger detector.</a:t>
                </a:r>
              </a:p>
            </p:txBody>
          </p:sp>
        </mc:Choice>
        <mc:Fallback xmlns="">
          <p:sp>
            <p:nvSpPr>
              <p:cNvPr id="69" name="文本框 68">
                <a:extLst>
                  <a:ext uri="{FF2B5EF4-FFF2-40B4-BE49-F238E27FC236}">
                    <a16:creationId xmlns:a16="http://schemas.microsoft.com/office/drawing/2014/main" id="{CFD0EA0B-026E-51A1-4362-2F4C31E0C084}"/>
                  </a:ext>
                </a:extLst>
              </p:cNvPr>
              <p:cNvSpPr txBox="1">
                <a:spLocks noRot="1" noChangeAspect="1" noMove="1" noResize="1" noEditPoints="1" noAdjustHandles="1" noChangeArrowheads="1" noChangeShapeType="1" noTextEdit="1"/>
              </p:cNvSpPr>
              <p:nvPr/>
            </p:nvSpPr>
            <p:spPr>
              <a:xfrm>
                <a:off x="7979032" y="3114695"/>
                <a:ext cx="4005050" cy="3323987"/>
              </a:xfrm>
              <a:prstGeom prst="rect">
                <a:avLst/>
              </a:prstGeom>
              <a:blipFill>
                <a:blip r:embed="rId6"/>
                <a:stretch>
                  <a:fillRect l="-304" t="-367" r="-457" b="-917"/>
                </a:stretch>
              </a:blipFill>
            </p:spPr>
            <p:txBody>
              <a:bodyPr/>
              <a:lstStyle/>
              <a:p>
                <a:r>
                  <a:rPr lang="zh-CN" altLang="en-US">
                    <a:noFill/>
                  </a:rPr>
                  <a:t> </a:t>
                </a:r>
              </a:p>
            </p:txBody>
          </p:sp>
        </mc:Fallback>
      </mc:AlternateContent>
      <p:sp>
        <p:nvSpPr>
          <p:cNvPr id="71" name="文本框 70">
            <a:extLst>
              <a:ext uri="{FF2B5EF4-FFF2-40B4-BE49-F238E27FC236}">
                <a16:creationId xmlns:a16="http://schemas.microsoft.com/office/drawing/2014/main" id="{11B769C9-0437-41D5-AA39-362C4FA33CA0}"/>
              </a:ext>
            </a:extLst>
          </p:cNvPr>
          <p:cNvSpPr txBox="1"/>
          <p:nvPr/>
        </p:nvSpPr>
        <p:spPr>
          <a:xfrm>
            <a:off x="243154" y="111674"/>
            <a:ext cx="6159454" cy="461665"/>
          </a:xfrm>
          <a:prstGeom prst="rect">
            <a:avLst/>
          </a:prstGeom>
          <a:noFill/>
        </p:spPr>
        <p:txBody>
          <a:bodyPr wrap="square" rtlCol="0">
            <a:spAutoFit/>
          </a:bodyPr>
          <a:lstStyle/>
          <a:p>
            <a:pPr marL="342900" indent="-342900">
              <a:buFont typeface="Wingdings" panose="05000000000000000000" pitchFamily="2" charset="2"/>
              <a:buChar char="p"/>
            </a:pPr>
            <a:r>
              <a:rPr lang="en-US" altLang="zh-CN" sz="2400" b="1" dirty="0">
                <a:solidFill>
                  <a:schemeClr val="accent6">
                    <a:lumMod val="50000"/>
                  </a:schemeClr>
                </a:solidFill>
                <a:latin typeface="Times New Roman" panose="02020603050405020304" pitchFamily="18" charset="0"/>
                <a:cs typeface="Times New Roman" panose="02020603050405020304" pitchFamily="18" charset="0"/>
              </a:rPr>
              <a:t>Select a best position to place the detector</a:t>
            </a:r>
            <a:endParaRPr lang="zh-CN" alt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2" name="组合 1">
            <a:extLst>
              <a:ext uri="{FF2B5EF4-FFF2-40B4-BE49-F238E27FC236}">
                <a16:creationId xmlns:a16="http://schemas.microsoft.com/office/drawing/2014/main" id="{A9050C38-886C-7D43-CD94-96E801973D3A}"/>
              </a:ext>
            </a:extLst>
          </p:cNvPr>
          <p:cNvGrpSpPr/>
          <p:nvPr/>
        </p:nvGrpSpPr>
        <p:grpSpPr>
          <a:xfrm>
            <a:off x="7962410" y="1018260"/>
            <a:ext cx="4213483" cy="1569502"/>
            <a:chOff x="252617" y="3271747"/>
            <a:chExt cx="4213483" cy="1569502"/>
          </a:xfrm>
        </p:grpSpPr>
        <p:grpSp>
          <p:nvGrpSpPr>
            <p:cNvPr id="4" name="组合 3">
              <a:extLst>
                <a:ext uri="{FF2B5EF4-FFF2-40B4-BE49-F238E27FC236}">
                  <a16:creationId xmlns:a16="http://schemas.microsoft.com/office/drawing/2014/main" id="{F70F8C44-6B2F-D352-7133-EF51C37D7357}"/>
                </a:ext>
              </a:extLst>
            </p:cNvPr>
            <p:cNvGrpSpPr/>
            <p:nvPr/>
          </p:nvGrpSpPr>
          <p:grpSpPr>
            <a:xfrm>
              <a:off x="355748" y="3801068"/>
              <a:ext cx="4110352" cy="1025214"/>
              <a:chOff x="6740502" y="3419772"/>
              <a:chExt cx="4110352" cy="1025214"/>
            </a:xfrm>
          </p:grpSpPr>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EE9292BE-D2B8-EA0D-602C-29FE8537BED7}"/>
                      </a:ext>
                    </a:extLst>
                  </p:cNvPr>
                  <p:cNvSpPr txBox="1"/>
                  <p:nvPr/>
                </p:nvSpPr>
                <p:spPr>
                  <a:xfrm>
                    <a:off x="7075882" y="3611873"/>
                    <a:ext cx="3774972" cy="83311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kumimoji="1" lang="en-US" altLang="zh-CN" sz="1200" b="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rPr>
                            <m:t>5</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34</m:t>
                              </m:r>
                            </m:sup>
                          </m:sSup>
                          <m:r>
                            <a:rPr lang="en-US" altLang="zh-CN" sz="120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0.5×</m:t>
                          </m:r>
                          <m:r>
                            <a:rPr lang="en-US" altLang="zh-CN" sz="1200" i="1">
                              <a:latin typeface="Cambria Math" panose="02040503050406030204" pitchFamily="18" charset="0"/>
                            </a:rPr>
                            <m:t>1.27</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−25</m:t>
                              </m:r>
                            </m:sup>
                          </m:sSup>
                          <m:r>
                            <a:rPr lang="en-US" altLang="zh-CN" sz="120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rPr>
                            <m:t>4</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−4</m:t>
                              </m:r>
                            </m:sup>
                          </m:sSup>
                          <m:r>
                            <a:rPr lang="en-US" altLang="zh-CN" sz="120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1</m:t>
                          </m:r>
                          <m:r>
                            <a:rPr lang="en-US" altLang="zh-CN" sz="1200" b="0" i="1" smtClean="0">
                              <a:latin typeface="Cambria Math" panose="02040503050406030204" pitchFamily="18" charset="0"/>
                              <a:ea typeface="Cambria Math" panose="02040503050406030204" pitchFamily="18" charset="0"/>
                            </a:rPr>
                            <m:t>𝑠</m:t>
                          </m:r>
                        </m:oMath>
                      </m:oMathPara>
                    </a14:m>
                    <a:endParaRPr lang="en-US" altLang="zh-CN" sz="1200" b="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m:t>
                          </m:r>
                          <m:r>
                            <a:rPr lang="en-US" altLang="zh-CN" sz="1200" b="0" i="1" smtClean="0">
                              <a:solidFill>
                                <a:schemeClr val="accent1">
                                  <a:lumMod val="75000"/>
                                </a:schemeClr>
                              </a:solidFill>
                              <a:latin typeface="Cambria Math" panose="02040503050406030204" pitchFamily="18" charset="0"/>
                            </a:rPr>
                            <m:t>1.27</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m:t>
                          </m:r>
                          <m:sSup>
                            <m:sSupPr>
                              <m:ctrlP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ctrlPr>
                            </m:sSupPr>
                            <m:e>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10</m:t>
                              </m:r>
                            </m:e>
                            <m: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6</m:t>
                              </m:r>
                            </m:sup>
                          </m:s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 </m:t>
                          </m:r>
                          <m:r>
                            <m:rPr>
                              <m:sty m:val="p"/>
                            </m:rPr>
                            <a:rPr lang="en-US" altLang="zh-CN" sz="1200" i="1">
                              <a:solidFill>
                                <a:schemeClr val="accent1">
                                  <a:lumMod val="75000"/>
                                </a:schemeClr>
                              </a:solidFill>
                              <a:latin typeface="Cambria Math" panose="02040503050406030204" pitchFamily="18" charset="0"/>
                              <a:ea typeface="Cambria Math" panose="02040503050406030204" pitchFamily="18" charset="0"/>
                            </a:rPr>
                            <m:t>per</m:t>
                          </m:r>
                          <m:r>
                            <a:rPr lang="en-US" altLang="zh-CN" sz="1200" b="0" i="0" smtClean="0">
                              <a:solidFill>
                                <a:schemeClr val="accent1">
                                  <a:lumMod val="75000"/>
                                </a:schemeClr>
                              </a:solidFill>
                              <a:latin typeface="Cambria Math" panose="02040503050406030204" pitchFamily="18" charset="0"/>
                              <a:ea typeface="Cambria Math" panose="02040503050406030204" pitchFamily="18" charset="0"/>
                            </a:rPr>
                            <m:t> </m:t>
                          </m:r>
                          <m:r>
                            <m:rPr>
                              <m:sty m:val="p"/>
                            </m:rPr>
                            <a:rPr lang="en-US" altLang="zh-CN" sz="1200" b="0" i="0" smtClean="0">
                              <a:solidFill>
                                <a:schemeClr val="accent1">
                                  <a:lumMod val="75000"/>
                                </a:schemeClr>
                              </a:solidFill>
                              <a:latin typeface="Cambria Math" panose="02040503050406030204" pitchFamily="18" charset="0"/>
                              <a:ea typeface="Cambria Math" panose="02040503050406030204" pitchFamily="18" charset="0"/>
                            </a:rPr>
                            <m:t>s</m:t>
                          </m:r>
                          <m:r>
                            <a:rPr lang="en-US" altLang="zh-CN" sz="1200" b="0" i="1" smtClean="0">
                              <a:latin typeface="Cambria Math" panose="02040503050406030204" pitchFamily="18" charset="0"/>
                              <a:ea typeface="Cambria Math" panose="02040503050406030204" pitchFamily="18" charset="0"/>
                            </a:rPr>
                            <m:t>→</m:t>
                          </m:r>
                          <m:r>
                            <a:rPr lang="zh-CN" altLang="en-US" sz="1200" b="0" i="1" smtClean="0">
                              <a:solidFill>
                                <a:schemeClr val="accent1">
                                  <a:lumMod val="75000"/>
                                </a:schemeClr>
                              </a:solidFill>
                              <a:latin typeface="Cambria Math" panose="02040503050406030204" pitchFamily="18" charset="0"/>
                              <a:ea typeface="Cambria Math" panose="02040503050406030204" pitchFamily="18" charset="0"/>
                            </a:rPr>
                            <m:t>𝜈</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=8.9×</m:t>
                          </m:r>
                          <m:sSup>
                            <m:sSupPr>
                              <m:ctrlP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ctrlPr>
                            </m:sSupPr>
                            <m:e>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10</m:t>
                              </m:r>
                            </m:e>
                            <m: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−4</m:t>
                              </m:r>
                            </m:sup>
                          </m:s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𝐻𝑧</m:t>
                          </m:r>
                        </m:oMath>
                      </m:oMathPara>
                    </a14:m>
                    <a:endParaRPr lang="en-US" altLang="zh-CN" sz="1200" b="0" dirty="0">
                      <a:solidFill>
                        <a:schemeClr val="accent1">
                          <a:lumMod val="75000"/>
                        </a:schemeClr>
                      </a:solidFill>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200" b="0" i="1" smtClean="0">
                              <a:solidFill>
                                <a:schemeClr val="accent1">
                                  <a:lumMod val="75000"/>
                                </a:schemeClr>
                              </a:solidFill>
                              <a:latin typeface="Cambria Math" panose="02040503050406030204" pitchFamily="18" charset="0"/>
                            </a:rPr>
                            <m:t>=</m:t>
                          </m:r>
                          <m:r>
                            <a:rPr lang="en-US" altLang="zh-CN" sz="1200" b="0" i="1" smtClean="0">
                              <a:latin typeface="Cambria Math" panose="02040503050406030204" pitchFamily="18" charset="0"/>
                            </a:rPr>
                            <m:t>1.27</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4</m:t>
                              </m:r>
                            </m:sup>
                          </m:sSup>
                          <m:r>
                            <a:rPr lang="en-US" altLang="zh-CN" sz="1200" b="0" i="1" smtClean="0">
                              <a:latin typeface="Cambria Math" panose="02040503050406030204" pitchFamily="18" charset="0"/>
                              <a:ea typeface="Cambria Math" panose="02040503050406030204" pitchFamily="18" charset="0"/>
                            </a:rPr>
                            <m:t> </m:t>
                          </m:r>
                          <m:r>
                            <m:rPr>
                              <m:sty m:val="p"/>
                            </m:rPr>
                            <a:rPr lang="en-US" altLang="zh-CN" sz="1200" i="1">
                              <a:latin typeface="Cambria Math" panose="02040503050406030204" pitchFamily="18" charset="0"/>
                              <a:ea typeface="Cambria Math" panose="02040503050406030204" pitchFamily="18" charset="0"/>
                            </a:rPr>
                            <m:t>per</m:t>
                          </m:r>
                          <m:r>
                            <a:rPr lang="en-US" altLang="zh-CN" sz="1200" b="0" i="0" smtClean="0">
                              <a:latin typeface="Cambria Math" panose="02040503050406030204" pitchFamily="18" charset="0"/>
                              <a:ea typeface="Cambria Math" panose="02040503050406030204" pitchFamily="18" charset="0"/>
                            </a:rPr>
                            <m:t> 10</m:t>
                          </m:r>
                          <m:r>
                            <m:rPr>
                              <m:sty m:val="p"/>
                            </m:rPr>
                            <a:rPr lang="en-US" altLang="zh-CN" sz="1200" i="1">
                              <a:latin typeface="Cambria Math" panose="02040503050406030204" pitchFamily="18" charset="0"/>
                              <a:ea typeface="Cambria Math" panose="02040503050406030204" pitchFamily="18" charset="0"/>
                            </a:rPr>
                            <m:t>m</m:t>
                          </m:r>
                          <m:r>
                            <m:rPr>
                              <m:sty m:val="p"/>
                            </m:rPr>
                            <a:rPr lang="en-US" altLang="zh-CN" sz="1200" b="0" i="0" smtClean="0">
                              <a:latin typeface="Cambria Math" panose="02040503050406030204" pitchFamily="18" charset="0"/>
                              <a:ea typeface="Cambria Math" panose="02040503050406030204" pitchFamily="18" charset="0"/>
                            </a:rPr>
                            <m:t>s</m:t>
                          </m:r>
                          <m:r>
                            <a:rPr lang="en-US" altLang="zh-CN" sz="1200" b="0" i="1" smtClean="0">
                              <a:latin typeface="Cambria Math" panose="02040503050406030204" pitchFamily="18" charset="0"/>
                              <a:ea typeface="Cambria Math" panose="02040503050406030204" pitchFamily="18" charset="0"/>
                            </a:rPr>
                            <m:t>→</m:t>
                          </m:r>
                          <m:r>
                            <a:rPr lang="zh-CN" altLang="en-US" sz="1200" b="0" i="1" smtClean="0">
                              <a:latin typeface="Cambria Math" panose="02040503050406030204" pitchFamily="18" charset="0"/>
                              <a:ea typeface="Cambria Math" panose="02040503050406030204" pitchFamily="18" charset="0"/>
                            </a:rPr>
                            <m:t>𝜈</m:t>
                          </m:r>
                          <m:r>
                            <a:rPr lang="en-US" altLang="zh-CN" sz="1200" b="0" i="1" smtClean="0">
                              <a:latin typeface="Cambria Math" panose="02040503050406030204" pitchFamily="18" charset="0"/>
                              <a:ea typeface="Cambria Math" panose="02040503050406030204" pitchFamily="18" charset="0"/>
                            </a:rPr>
                            <m:t>=8.9×</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−3</m:t>
                              </m:r>
                            </m:sup>
                          </m:sSup>
                          <m:r>
                            <a:rPr lang="en-US" altLang="zh-CN" sz="1200" b="0" i="1" smtClean="0">
                              <a:latin typeface="Cambria Math" panose="02040503050406030204" pitchFamily="18" charset="0"/>
                              <a:ea typeface="Cambria Math" panose="02040503050406030204" pitchFamily="18" charset="0"/>
                            </a:rPr>
                            <m:t>@100</m:t>
                          </m:r>
                          <m:r>
                            <a:rPr lang="en-US" altLang="zh-CN" sz="1200" b="0" i="1" smtClean="0">
                              <a:latin typeface="Cambria Math" panose="02040503050406030204" pitchFamily="18" charset="0"/>
                              <a:ea typeface="Cambria Math" panose="02040503050406030204" pitchFamily="18" charset="0"/>
                            </a:rPr>
                            <m:t>𝐻𝑧</m:t>
                          </m:r>
                        </m:oMath>
                      </m:oMathPara>
                    </a14:m>
                    <a:endParaRPr lang="en-US" altLang="zh-CN" sz="1200" dirty="0"/>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=1.27</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3</m:t>
                              </m:r>
                            </m:sup>
                          </m:sSup>
                          <m:r>
                            <a:rPr lang="en-US" altLang="zh-CN" sz="1200" b="0" i="1" smtClean="0">
                              <a:latin typeface="Cambria Math" panose="02040503050406030204" pitchFamily="18" charset="0"/>
                              <a:ea typeface="Cambria Math" panose="02040503050406030204" pitchFamily="18" charset="0"/>
                            </a:rPr>
                            <m:t> </m:t>
                          </m:r>
                          <m:r>
                            <a:rPr lang="en-US" altLang="zh-CN" sz="1200" b="0" i="1" smtClean="0">
                              <a:latin typeface="Cambria Math" panose="02040503050406030204" pitchFamily="18" charset="0"/>
                              <a:ea typeface="Cambria Math" panose="02040503050406030204" pitchFamily="18" charset="0"/>
                            </a:rPr>
                            <m:t>𝑝𝑒𝑟</m:t>
                          </m:r>
                          <m:r>
                            <a:rPr lang="en-US" altLang="zh-CN" sz="1200" b="0" i="1" smtClean="0">
                              <a:latin typeface="Cambria Math" panose="02040503050406030204" pitchFamily="18" charset="0"/>
                              <a:ea typeface="Cambria Math" panose="02040503050406030204" pitchFamily="18" charset="0"/>
                            </a:rPr>
                            <m:t> </m:t>
                          </m:r>
                          <m:r>
                            <a:rPr lang="en-US" altLang="zh-CN" sz="1200" b="0" i="1" smtClean="0">
                              <a:latin typeface="Cambria Math" panose="02040503050406030204" pitchFamily="18" charset="0"/>
                              <a:ea typeface="Cambria Math" panose="02040503050406030204" pitchFamily="18" charset="0"/>
                            </a:rPr>
                            <m:t>𝑚𝑠</m:t>
                          </m:r>
                          <m:r>
                            <a:rPr lang="en-US" altLang="zh-CN" sz="1200" b="0" i="1" smtClean="0">
                              <a:latin typeface="Cambria Math" panose="02040503050406030204" pitchFamily="18" charset="0"/>
                              <a:ea typeface="Cambria Math" panose="02040503050406030204" pitchFamily="18" charset="0"/>
                            </a:rPr>
                            <m:t>→</m:t>
                          </m:r>
                          <m:r>
                            <a:rPr lang="zh-CN" altLang="en-US" sz="1200" b="0" i="1" smtClean="0">
                              <a:latin typeface="Cambria Math" panose="02040503050406030204" pitchFamily="18" charset="0"/>
                              <a:ea typeface="Cambria Math" panose="02040503050406030204" pitchFamily="18" charset="0"/>
                            </a:rPr>
                            <m:t>𝜐</m:t>
                          </m:r>
                          <m:r>
                            <a:rPr lang="en-US" altLang="zh-CN" sz="1200" b="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ea typeface="Cambria Math" panose="02040503050406030204" pitchFamily="18" charset="0"/>
                            </a:rPr>
                            <m:t>2</m:t>
                          </m:r>
                          <m:r>
                            <a:rPr lang="en-US" altLang="zh-CN" sz="1200" b="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ea typeface="Cambria Math" panose="02040503050406030204" pitchFamily="18" charset="0"/>
                            </a:rPr>
                            <m:t>8×</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2</m:t>
                              </m:r>
                            </m:sup>
                          </m:sSup>
                          <m:r>
                            <a:rPr lang="en-US" altLang="zh-CN" sz="1200" b="0" i="1" smtClean="0">
                              <a:latin typeface="Cambria Math" panose="02040503050406030204" pitchFamily="18" charset="0"/>
                              <a:ea typeface="Cambria Math" panose="02040503050406030204" pitchFamily="18" charset="0"/>
                            </a:rPr>
                            <m:t>@1</m:t>
                          </m:r>
                          <m:r>
                            <a:rPr lang="en-US" altLang="zh-CN" sz="1200" b="0" i="1" smtClean="0">
                              <a:latin typeface="Cambria Math" panose="02040503050406030204" pitchFamily="18" charset="0"/>
                              <a:ea typeface="Cambria Math" panose="02040503050406030204" pitchFamily="18" charset="0"/>
                            </a:rPr>
                            <m:t>𝑘𝐻𝑧</m:t>
                          </m:r>
                        </m:oMath>
                      </m:oMathPara>
                    </a14:m>
                    <a:endParaRPr lang="en-US" altLang="zh-CN" sz="1200" dirty="0"/>
                  </a:p>
                </p:txBody>
              </p:sp>
            </mc:Choice>
            <mc:Fallback xmlns="">
              <p:sp>
                <p:nvSpPr>
                  <p:cNvPr id="53" name="文本框 52">
                    <a:extLst>
                      <a:ext uri="{FF2B5EF4-FFF2-40B4-BE49-F238E27FC236}">
                        <a16:creationId xmlns:a16="http://schemas.microsoft.com/office/drawing/2014/main" id="{8194E95C-BE96-E19D-26A0-E1ADF932B43F}"/>
                      </a:ext>
                    </a:extLst>
                  </p:cNvPr>
                  <p:cNvSpPr txBox="1">
                    <a:spLocks noRot="1" noChangeAspect="1" noMove="1" noResize="1" noEditPoints="1" noAdjustHandles="1" noChangeArrowheads="1" noChangeShapeType="1" noTextEdit="1"/>
                  </p:cNvSpPr>
                  <p:nvPr/>
                </p:nvSpPr>
                <p:spPr>
                  <a:xfrm>
                    <a:off x="7075882" y="3611873"/>
                    <a:ext cx="3774972" cy="833113"/>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FF218BB8-60AE-BAF7-965E-55D9403602D3}"/>
                      </a:ext>
                    </a:extLst>
                  </p:cNvPr>
                  <p:cNvSpPr txBox="1"/>
                  <p:nvPr/>
                </p:nvSpPr>
                <p:spPr>
                  <a:xfrm>
                    <a:off x="6740502" y="3419772"/>
                    <a:ext cx="1725139" cy="2227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200" b="0" i="1" smtClean="0">
                              <a:latin typeface="Cambria Math" panose="02040503050406030204" pitchFamily="18" charset="0"/>
                            </a:rPr>
                            <m:t> </m:t>
                          </m:r>
                          <m:r>
                            <a:rPr kumimoji="1" lang="en-US" altLang="zh-CN" sz="1200" b="0" i="1" smtClean="0">
                              <a:latin typeface="Cambria Math" panose="02040503050406030204" pitchFamily="18" charset="0"/>
                            </a:rPr>
                            <m:t>𝑁</m:t>
                          </m:r>
                          <m:r>
                            <a:rPr kumimoji="1" lang="en-US" altLang="zh-CN" sz="1200" b="0" i="1" smtClean="0">
                              <a:latin typeface="Cambria Math" panose="02040503050406030204" pitchFamily="18" charset="0"/>
                            </a:rPr>
                            <m:t>=</m:t>
                          </m:r>
                          <m:r>
                            <a:rPr kumimoji="1" lang="en-US" altLang="zh-CN" sz="1200" b="0" i="1" smtClean="0">
                              <a:latin typeface="Cambria Math" panose="02040503050406030204" pitchFamily="18" charset="0"/>
                            </a:rPr>
                            <m:t>𝐿</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𝜎</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𝑇</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𝑓</m:t>
                          </m:r>
                        </m:oMath>
                      </m:oMathPara>
                    </a14:m>
                    <a:endParaRPr kumimoji="1" lang="zh-CN" altLang="en-US" sz="1200" dirty="0"/>
                  </a:p>
                </p:txBody>
              </p:sp>
            </mc:Choice>
            <mc:Fallback xmlns="">
              <p:sp>
                <p:nvSpPr>
                  <p:cNvPr id="4" name="文本框 3">
                    <a:extLst>
                      <a:ext uri="{FF2B5EF4-FFF2-40B4-BE49-F238E27FC236}">
                        <a16:creationId xmlns:a16="http://schemas.microsoft.com/office/drawing/2014/main" id="{7B829100-4A48-58B3-1533-9EDBB7D879A0}"/>
                      </a:ext>
                    </a:extLst>
                  </p:cNvPr>
                  <p:cNvSpPr txBox="1">
                    <a:spLocks noRot="1" noChangeAspect="1" noMove="1" noResize="1" noEditPoints="1" noAdjustHandles="1" noChangeArrowheads="1" noChangeShapeType="1" noTextEdit="1"/>
                  </p:cNvSpPr>
                  <p:nvPr/>
                </p:nvSpPr>
                <p:spPr>
                  <a:xfrm>
                    <a:off x="6740502" y="3419772"/>
                    <a:ext cx="1725139" cy="222780"/>
                  </a:xfrm>
                  <a:prstGeom prst="rect">
                    <a:avLst/>
                  </a:prstGeom>
                  <a:blipFill>
                    <a:blip r:embed="rId8"/>
                    <a:stretch>
                      <a:fillRect t="-5556" b="-11111"/>
                    </a:stretch>
                  </a:blipFill>
                </p:spPr>
                <p:txBody>
                  <a:bodyPr/>
                  <a:lstStyle/>
                  <a:p>
                    <a:r>
                      <a:rPr lang="zh-CN" altLang="en-US">
                        <a:noFill/>
                      </a:rPr>
                      <a:t> </a:t>
                    </a:r>
                  </a:p>
                </p:txBody>
              </p:sp>
            </mc:Fallback>
          </mc:AlternateContent>
        </p:grpSp>
        <p:sp>
          <p:nvSpPr>
            <p:cNvPr id="5" name="矩形 4">
              <a:extLst>
                <a:ext uri="{FF2B5EF4-FFF2-40B4-BE49-F238E27FC236}">
                  <a16:creationId xmlns:a16="http://schemas.microsoft.com/office/drawing/2014/main" id="{5FF5FA73-A760-AE53-A17F-71BC6F2ECD3C}"/>
                </a:ext>
              </a:extLst>
            </p:cNvPr>
            <p:cNvSpPr/>
            <p:nvPr/>
          </p:nvSpPr>
          <p:spPr>
            <a:xfrm>
              <a:off x="437278" y="3271747"/>
              <a:ext cx="3625598" cy="15695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C7D2C01-1335-F7E4-201B-180CDFDEB443}"/>
                    </a:ext>
                  </a:extLst>
                </p:cNvPr>
                <p:cNvSpPr txBox="1"/>
                <p:nvPr/>
              </p:nvSpPr>
              <p:spPr>
                <a:xfrm>
                  <a:off x="252617" y="3326900"/>
                  <a:ext cx="2955438" cy="37811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𝑓</m:t>
                        </m:r>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𝑁</m:t>
                                </m:r>
                              </m:e>
                              <m:sub>
                                <m:r>
                                  <a:rPr lang="en-US" altLang="zh-CN" sz="1200" b="0" i="1" smtClean="0">
                                    <a:latin typeface="Cambria Math" panose="02040503050406030204" pitchFamily="18" charset="0"/>
                                  </a:rPr>
                                  <m:t>𝑙𝑜𝑠𝑠</m:t>
                                </m:r>
                              </m:sub>
                            </m:sSub>
                          </m:num>
                          <m:den>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𝑁</m:t>
                                </m:r>
                              </m:e>
                              <m:sub>
                                <m:r>
                                  <a:rPr lang="en-US" altLang="zh-CN" sz="1200" b="0" i="1" smtClean="0">
                                    <a:latin typeface="Cambria Math" panose="02040503050406030204" pitchFamily="18" charset="0"/>
                                  </a:rPr>
                                  <m:t>𝑡𝑜𝑡𝑎𝑙</m:t>
                                </m:r>
                              </m:sub>
                            </m:sSub>
                          </m:den>
                        </m:f>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r>
                              <a:rPr lang="en-US" altLang="zh-CN" sz="1200" b="0" i="1" smtClean="0">
                                <a:latin typeface="Cambria Math" panose="02040503050406030204" pitchFamily="18" charset="0"/>
                              </a:rPr>
                              <m:t>78</m:t>
                            </m:r>
                          </m:num>
                          <m:den>
                            <m:r>
                              <a:rPr lang="en-US" altLang="zh-CN" sz="1200" b="0" i="1" smtClean="0">
                                <a:latin typeface="Cambria Math" panose="02040503050406030204" pitchFamily="18" charset="0"/>
                              </a:rPr>
                              <m:t>2</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5</m:t>
                                </m:r>
                              </m:sup>
                            </m:sSup>
                          </m:den>
                        </m:f>
                        <m:r>
                          <a:rPr lang="en-US" altLang="zh-CN" sz="1200" b="0" i="1" smtClean="0">
                            <a:latin typeface="Cambria Math" panose="02040503050406030204" pitchFamily="18" charset="0"/>
                          </a:rPr>
                          <m:t>=4</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−4</m:t>
                            </m:r>
                          </m:sup>
                        </m:sSup>
                      </m:oMath>
                    </m:oMathPara>
                  </a14:m>
                  <a:endParaRPr lang="zh-CN" altLang="en-US" sz="1200" dirty="0"/>
                </a:p>
              </p:txBody>
            </p:sp>
          </mc:Choice>
          <mc:Fallback xmlns="">
            <p:sp>
              <p:nvSpPr>
                <p:cNvPr id="22" name="文本框 21">
                  <a:extLst>
                    <a:ext uri="{FF2B5EF4-FFF2-40B4-BE49-F238E27FC236}">
                      <a16:creationId xmlns:a16="http://schemas.microsoft.com/office/drawing/2014/main" id="{DFEE3F96-BC92-13CA-8CD2-2B32E6B36E10}"/>
                    </a:ext>
                  </a:extLst>
                </p:cNvPr>
                <p:cNvSpPr txBox="1">
                  <a:spLocks noRot="1" noChangeAspect="1" noMove="1" noResize="1" noEditPoints="1" noAdjustHandles="1" noChangeArrowheads="1" noChangeShapeType="1" noTextEdit="1"/>
                </p:cNvSpPr>
                <p:nvPr/>
              </p:nvSpPr>
              <p:spPr>
                <a:xfrm>
                  <a:off x="252617" y="3326900"/>
                  <a:ext cx="2955438" cy="378117"/>
                </a:xfrm>
                <a:prstGeom prst="rect">
                  <a:avLst/>
                </a:prstGeom>
                <a:blipFill>
                  <a:blip r:embed="rId9"/>
                  <a:stretch>
                    <a:fillRect t="-3226" b="-8065"/>
                  </a:stretch>
                </a:blipFill>
              </p:spPr>
              <p:txBody>
                <a:bodyPr/>
                <a:lstStyle/>
                <a:p>
                  <a:r>
                    <a:rPr lang="zh-CN" altLang="en-US">
                      <a:noFill/>
                    </a:rPr>
                    <a:t> </a:t>
                  </a:r>
                </a:p>
              </p:txBody>
            </p:sp>
          </mc:Fallback>
        </mc:AlternateContent>
      </p:grpSp>
      <p:cxnSp>
        <p:nvCxnSpPr>
          <p:cNvPr id="12" name="直接箭头连接符 11">
            <a:extLst>
              <a:ext uri="{FF2B5EF4-FFF2-40B4-BE49-F238E27FC236}">
                <a16:creationId xmlns:a16="http://schemas.microsoft.com/office/drawing/2014/main" id="{C5E2CA4E-8FD3-CED4-EE86-E2ADB1CF2EF2}"/>
              </a:ext>
            </a:extLst>
          </p:cNvPr>
          <p:cNvCxnSpPr>
            <a:cxnSpLocks/>
          </p:cNvCxnSpPr>
          <p:nvPr/>
        </p:nvCxnSpPr>
        <p:spPr>
          <a:xfrm flipH="1">
            <a:off x="6402608" y="3914690"/>
            <a:ext cx="1086695" cy="9316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918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2BDC951-01CE-4863-BEA9-B2A79C95CFE6}"/>
              </a:ext>
            </a:extLst>
          </p:cNvPr>
          <p:cNvSpPr>
            <a:spLocks noGrp="1"/>
          </p:cNvSpPr>
          <p:nvPr>
            <p:ph type="sldNum" sz="quarter" idx="12"/>
          </p:nvPr>
        </p:nvSpPr>
        <p:spPr/>
        <p:txBody>
          <a:bodyPr/>
          <a:lstStyle/>
          <a:p>
            <a:fld id="{3E77E41A-3222-472D-9E0D-CAE005F31005}" type="slidenum">
              <a:rPr lang="zh-CN" altLang="en-US" smtClean="0"/>
              <a:t>4</a:t>
            </a:fld>
            <a:endParaRPr lang="zh-CN" altLang="en-US" dirty="0"/>
          </a:p>
        </p:txBody>
      </p:sp>
      <p:sp>
        <p:nvSpPr>
          <p:cNvPr id="12" name="文本框 11">
            <a:extLst>
              <a:ext uri="{FF2B5EF4-FFF2-40B4-BE49-F238E27FC236}">
                <a16:creationId xmlns:a16="http://schemas.microsoft.com/office/drawing/2014/main" id="{95EB0F7C-CF2C-9E6A-726B-0274870F763C}"/>
              </a:ext>
            </a:extLst>
          </p:cNvPr>
          <p:cNvSpPr txBox="1"/>
          <p:nvPr/>
        </p:nvSpPr>
        <p:spPr>
          <a:xfrm>
            <a:off x="94129" y="155453"/>
            <a:ext cx="6272381" cy="523220"/>
          </a:xfrm>
          <a:prstGeom prst="rect">
            <a:avLst/>
          </a:prstGeom>
          <a:noFill/>
        </p:spPr>
        <p:txBody>
          <a:bodyPr wrap="square" rtlCol="0">
            <a:spAutoFit/>
          </a:bodyPr>
          <a:lstStyle/>
          <a:p>
            <a:pPr marL="457200" indent="-457200">
              <a:buFont typeface="Wingdings" panose="05000000000000000000" pitchFamily="2" charset="2"/>
              <a:buChar char="p"/>
            </a:pPr>
            <a:r>
              <a:rPr lang="en-US" altLang="zh-CN" sz="2800" b="1" dirty="0">
                <a:solidFill>
                  <a:schemeClr val="accent1">
                    <a:lumMod val="50000"/>
                  </a:schemeClr>
                </a:solidFill>
                <a:latin typeface="Times New Roman" panose="02020603050405020304" pitchFamily="18" charset="0"/>
                <a:ea typeface="华文楷体" panose="02010600040101010101" pitchFamily="2" charset="-122"/>
                <a:cs typeface="Times New Roman" panose="02020603050405020304" pitchFamily="18" charset="0"/>
              </a:rPr>
              <a:t>Beam orbit feedback system at IP</a:t>
            </a:r>
            <a:endParaRPr lang="zh-CN" altLang="en-US" sz="2800" b="1" dirty="0">
              <a:solidFill>
                <a:schemeClr val="accent1">
                  <a:lumMod val="50000"/>
                </a:schemeClr>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5" name="文本框 44">
            <a:extLst>
              <a:ext uri="{FF2B5EF4-FFF2-40B4-BE49-F238E27FC236}">
                <a16:creationId xmlns:a16="http://schemas.microsoft.com/office/drawing/2014/main" id="{3F0F6D0E-4654-C3AB-3833-AF12DF76C0E1}"/>
              </a:ext>
            </a:extLst>
          </p:cNvPr>
          <p:cNvSpPr txBox="1"/>
          <p:nvPr/>
        </p:nvSpPr>
        <p:spPr>
          <a:xfrm>
            <a:off x="8610600" y="5987018"/>
            <a:ext cx="1823428" cy="369332"/>
          </a:xfrm>
          <a:prstGeom prst="rect">
            <a:avLst/>
          </a:prstGeom>
          <a:solidFill>
            <a:schemeClr val="bg1"/>
          </a:solidFill>
        </p:spPr>
        <p:txBody>
          <a:bodyPr wrap="square" rtlCol="0">
            <a:spAutoFit/>
          </a:bodyPr>
          <a:lstStyle/>
          <a:p>
            <a:endParaRPr lang="zh-CN" altLang="en-US" dirty="0"/>
          </a:p>
        </p:txBody>
      </p:sp>
      <p:grpSp>
        <p:nvGrpSpPr>
          <p:cNvPr id="10" name="组合 9">
            <a:extLst>
              <a:ext uri="{FF2B5EF4-FFF2-40B4-BE49-F238E27FC236}">
                <a16:creationId xmlns:a16="http://schemas.microsoft.com/office/drawing/2014/main" id="{71966947-A007-9344-ADBC-06C21CC8174A}"/>
              </a:ext>
            </a:extLst>
          </p:cNvPr>
          <p:cNvGrpSpPr/>
          <p:nvPr/>
        </p:nvGrpSpPr>
        <p:grpSpPr>
          <a:xfrm>
            <a:off x="8443259" y="571221"/>
            <a:ext cx="3337920" cy="2274067"/>
            <a:chOff x="7844760" y="637879"/>
            <a:chExt cx="3509040" cy="2125923"/>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F0AE1B10-B1A8-E34E-8476-19279EDEA61E}"/>
                    </a:ext>
                  </a:extLst>
                </p:cNvPr>
                <p:cNvSpPr txBox="1"/>
                <p:nvPr/>
              </p:nvSpPr>
              <p:spPr>
                <a:xfrm>
                  <a:off x="9238374" y="637879"/>
                  <a:ext cx="283940" cy="1476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lin"/>
                            <m:ctrlPr>
                              <a:rPr kumimoji="1" lang="zh-CN" altLang="en-US" sz="1000" i="1" smtClean="0">
                                <a:solidFill>
                                  <a:schemeClr val="tx1">
                                    <a:lumMod val="50000"/>
                                    <a:lumOff val="50000"/>
                                  </a:schemeClr>
                                </a:solidFill>
                                <a:latin typeface="Cambria Math" panose="02040503050406030204" pitchFamily="18" charset="0"/>
                              </a:rPr>
                            </m:ctrlPr>
                          </m:fPr>
                          <m:num>
                            <m:r>
                              <a:rPr kumimoji="1" lang="en-US" altLang="zh-CN" sz="1000" b="0" i="1" smtClean="0">
                                <a:solidFill>
                                  <a:schemeClr val="tx1">
                                    <a:lumMod val="50000"/>
                                    <a:lumOff val="50000"/>
                                  </a:schemeClr>
                                </a:solidFill>
                                <a:latin typeface="Cambria Math" panose="02040503050406030204" pitchFamily="18" charset="0"/>
                              </a:rPr>
                              <m:t>𝐿</m:t>
                            </m:r>
                          </m:num>
                          <m:den>
                            <m:sSub>
                              <m:sSubPr>
                                <m:ctrlPr>
                                  <a:rPr kumimoji="1" lang="en-US" altLang="zh-CN" sz="1000" i="1" smtClean="0">
                                    <a:solidFill>
                                      <a:schemeClr val="tx1">
                                        <a:lumMod val="50000"/>
                                        <a:lumOff val="50000"/>
                                      </a:schemeClr>
                                    </a:solidFill>
                                    <a:latin typeface="Cambria Math" panose="02040503050406030204" pitchFamily="18" charset="0"/>
                                  </a:rPr>
                                </m:ctrlPr>
                              </m:sSubPr>
                              <m:e>
                                <m:r>
                                  <a:rPr kumimoji="1" lang="en-US" altLang="zh-CN" sz="1000" b="0" i="1" smtClean="0">
                                    <a:solidFill>
                                      <a:schemeClr val="tx1">
                                        <a:lumMod val="50000"/>
                                        <a:lumOff val="50000"/>
                                      </a:schemeClr>
                                    </a:solidFill>
                                    <a:latin typeface="Cambria Math" panose="02040503050406030204" pitchFamily="18" charset="0"/>
                                  </a:rPr>
                                  <m:t>𝐿</m:t>
                                </m:r>
                              </m:e>
                              <m:sub>
                                <m:r>
                                  <a:rPr kumimoji="1" lang="en-US" altLang="zh-CN" sz="1000" b="0" i="1" smtClean="0">
                                    <a:solidFill>
                                      <a:schemeClr val="tx1">
                                        <a:lumMod val="50000"/>
                                        <a:lumOff val="50000"/>
                                      </a:schemeClr>
                                    </a:solidFill>
                                    <a:latin typeface="Cambria Math" panose="02040503050406030204" pitchFamily="18" charset="0"/>
                                  </a:rPr>
                                  <m:t>0</m:t>
                                </m:r>
                              </m:sub>
                            </m:sSub>
                          </m:den>
                        </m:f>
                      </m:oMath>
                    </m:oMathPara>
                  </a14:m>
                  <a:endParaRPr kumimoji="1" lang="zh-CN" altLang="en-US" sz="1000" dirty="0"/>
                </a:p>
              </p:txBody>
            </p:sp>
          </mc:Choice>
          <mc:Fallback xmlns="">
            <p:sp>
              <p:nvSpPr>
                <p:cNvPr id="4" name="文本框 3">
                  <a:extLst>
                    <a:ext uri="{FF2B5EF4-FFF2-40B4-BE49-F238E27FC236}">
                      <a16:creationId xmlns:a16="http://schemas.microsoft.com/office/drawing/2014/main" id="{F0AE1B10-B1A8-E34E-8476-19279EDEA61E}"/>
                    </a:ext>
                  </a:extLst>
                </p:cNvPr>
                <p:cNvSpPr txBox="1">
                  <a:spLocks noRot="1" noChangeAspect="1" noMove="1" noResize="1" noEditPoints="1" noAdjustHandles="1" noChangeArrowheads="1" noChangeShapeType="1" noTextEdit="1"/>
                </p:cNvSpPr>
                <p:nvPr/>
              </p:nvSpPr>
              <p:spPr>
                <a:xfrm>
                  <a:off x="9238374" y="637879"/>
                  <a:ext cx="283940" cy="147647"/>
                </a:xfrm>
                <a:prstGeom prst="rect">
                  <a:avLst/>
                </a:prstGeom>
                <a:blipFill>
                  <a:blip r:embed="rId2"/>
                  <a:stretch>
                    <a:fillRect l="-60000" t="-166667" r="-25000" b="-266667"/>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1F8E8928-7452-E44F-AFA8-CFAF35EB82BD}"/>
                </a:ext>
              </a:extLst>
            </p:cNvPr>
            <p:cNvPicPr>
              <a:picLocks noChangeAspect="1"/>
            </p:cNvPicPr>
            <p:nvPr/>
          </p:nvPicPr>
          <p:blipFill rotWithShape="1">
            <a:blip r:embed="rId3"/>
            <a:srcRect t="14724"/>
            <a:stretch/>
          </p:blipFill>
          <p:spPr>
            <a:xfrm>
              <a:off x="7844760" y="785526"/>
              <a:ext cx="3509040" cy="1978276"/>
            </a:xfrm>
            <a:prstGeom prst="rect">
              <a:avLst/>
            </a:prstGeom>
          </p:spPr>
        </p:pic>
      </p:grpSp>
      <p:sp>
        <p:nvSpPr>
          <p:cNvPr id="24" name="文本框 23">
            <a:extLst>
              <a:ext uri="{FF2B5EF4-FFF2-40B4-BE49-F238E27FC236}">
                <a16:creationId xmlns:a16="http://schemas.microsoft.com/office/drawing/2014/main" id="{AAE79213-8487-A146-BF28-F7F9C2E8EE04}"/>
              </a:ext>
            </a:extLst>
          </p:cNvPr>
          <p:cNvSpPr txBox="1"/>
          <p:nvPr/>
        </p:nvSpPr>
        <p:spPr>
          <a:xfrm>
            <a:off x="511053" y="886928"/>
            <a:ext cx="7158478" cy="2862322"/>
          </a:xfrm>
          <a:prstGeom prst="rect">
            <a:avLst/>
          </a:prstGeom>
          <a:noFill/>
        </p:spPr>
        <p:txBody>
          <a:bodyPr wrap="square">
            <a:spAutoFit/>
          </a:bodyPr>
          <a:lstStyle/>
          <a:p>
            <a:pPr marL="342900" indent="-342900" algn="just">
              <a:buFont typeface="Wingdings" pitchFamily="2" charset="2"/>
              <a:buChar char="Ø"/>
            </a:pPr>
            <a:r>
              <a:rPr lang="en-US" altLang="zh-CN" sz="1800" dirty="0">
                <a:effectLst/>
                <a:latin typeface="Times" panose="02020603050405020304" pitchFamily="18" charset="0"/>
                <a:ea typeface="等线" panose="02010600030101010101" pitchFamily="2" charset="-122"/>
                <a:cs typeface="Times" panose="02020603050405020304" pitchFamily="18" charset="0"/>
              </a:rPr>
              <a:t>CEPC will use the nano-beam scheme </a:t>
            </a:r>
            <a:r>
              <a:rPr lang="en-US" altLang="zh-CN" dirty="0">
                <a:latin typeface="Times" panose="02020603050405020304" pitchFamily="18" charset="0"/>
                <a:ea typeface="等线" panose="02010600030101010101" pitchFamily="2" charset="-122"/>
                <a:cs typeface="Times" panose="02020603050405020304" pitchFamily="18" charset="0"/>
              </a:rPr>
              <a:t>t</a:t>
            </a:r>
            <a:r>
              <a:rPr lang="en-US" altLang="zh-CN" sz="1800" dirty="0">
                <a:effectLst/>
                <a:latin typeface="Times" panose="02020603050405020304" pitchFamily="18" charset="0"/>
                <a:ea typeface="等线" panose="02010600030101010101" pitchFamily="2" charset="-122"/>
                <a:cs typeface="Times" panose="02020603050405020304" pitchFamily="18" charset="0"/>
              </a:rPr>
              <a:t>o achieve a very high luminosity which implies very strong focusing at the IP resulting in very small vertical beam sizes. </a:t>
            </a:r>
            <a:r>
              <a:rPr lang="en-US" altLang="zh-CN" sz="1800" dirty="0">
                <a:solidFill>
                  <a:schemeClr val="accent1">
                    <a:lumMod val="75000"/>
                  </a:schemeClr>
                </a:solidFill>
                <a:effectLst/>
                <a:latin typeface="Times" panose="02020603050405020304" pitchFamily="18" charset="0"/>
                <a:ea typeface="等线" panose="02010600030101010101" pitchFamily="2" charset="-122"/>
                <a:cs typeface="Times" panose="02020603050405020304" pitchFamily="18" charset="0"/>
              </a:rPr>
              <a:t>Because the beam sizes are tiny, the luminosity is very sensitive to the stability </a:t>
            </a:r>
            <a:r>
              <a:rPr lang="en-US" altLang="zh-CN" dirty="0">
                <a:solidFill>
                  <a:schemeClr val="accent1">
                    <a:lumMod val="75000"/>
                  </a:schemeClr>
                </a:solidFill>
                <a:latin typeface="Times" panose="02020603050405020304" pitchFamily="18" charset="0"/>
                <a:ea typeface="等线" panose="02010600030101010101" pitchFamily="2" charset="-122"/>
                <a:cs typeface="Times" panose="02020603050405020304" pitchFamily="18" charset="0"/>
              </a:rPr>
              <a:t>of the final focusing elements, whose </a:t>
            </a:r>
            <a:r>
              <a:rPr lang="en-US" altLang="zh-CN" sz="1800" dirty="0">
                <a:solidFill>
                  <a:schemeClr val="accent1">
                    <a:lumMod val="75000"/>
                  </a:schemeClr>
                </a:solidFill>
                <a:effectLst/>
                <a:latin typeface="Times" panose="02020603050405020304" pitchFamily="18" charset="0"/>
                <a:ea typeface="Times" panose="02020603050405020304" pitchFamily="18" charset="0"/>
                <a:cs typeface="Times" panose="02020603050405020304" pitchFamily="18" charset="0"/>
              </a:rPr>
              <a:t>vibrations cause an offset between the two beams at the IP, lead to a luminosity degradation. </a:t>
            </a:r>
          </a:p>
          <a:p>
            <a:pPr marL="342900" indent="-342900" algn="just">
              <a:buFont typeface="Wingdings" pitchFamily="2" charset="2"/>
              <a:buChar char="Ø"/>
            </a:pPr>
            <a:endParaRPr lang="en-US" altLang="zh-CN" dirty="0">
              <a:latin typeface="Times" panose="02020603050405020304" pitchFamily="18" charset="0"/>
              <a:ea typeface="Times New Roman" panose="02020603050405020304" pitchFamily="18" charset="0"/>
              <a:cs typeface="Times" panose="02020603050405020304" pitchFamily="18" charset="0"/>
            </a:endParaRPr>
          </a:p>
          <a:p>
            <a:pPr marL="342900" indent="-342900" algn="just">
              <a:buFont typeface="Wingdings" pitchFamily="2" charset="2"/>
              <a:buChar char="Ø"/>
            </a:pPr>
            <a:r>
              <a:rPr lang="en-US" altLang="zh-CN" sz="1800" dirty="0">
                <a:effectLst/>
                <a:latin typeface="Times" panose="02020603050405020304" pitchFamily="18" charset="0"/>
                <a:ea typeface="Times New Roman" panose="02020603050405020304" pitchFamily="18" charset="0"/>
                <a:cs typeface="Times" panose="02020603050405020304" pitchFamily="18" charset="0"/>
              </a:rPr>
              <a:t>It is essential to have an orbit feedback system at the IP to maintain an optimum collision condition and maximize the luminosity in the presence of mechanical vibrations. </a:t>
            </a:r>
            <a:endParaRPr kumimoji="1" lang="en" altLang="zh-CN" sz="2000" dirty="0">
              <a:latin typeface="Times" panose="02020603050405020304" pitchFamily="18" charset="0"/>
              <a:cs typeface="Times" panose="02020603050405020304" pitchFamily="18" charset="0"/>
            </a:endParaRPr>
          </a:p>
        </p:txBody>
      </p:sp>
      <p:grpSp>
        <p:nvGrpSpPr>
          <p:cNvPr id="27" name="组合 26">
            <a:extLst>
              <a:ext uri="{FF2B5EF4-FFF2-40B4-BE49-F238E27FC236}">
                <a16:creationId xmlns:a16="http://schemas.microsoft.com/office/drawing/2014/main" id="{8A2B0384-CFED-D548-8EF2-AE618034648D}"/>
              </a:ext>
            </a:extLst>
          </p:cNvPr>
          <p:cNvGrpSpPr/>
          <p:nvPr/>
        </p:nvGrpSpPr>
        <p:grpSpPr>
          <a:xfrm>
            <a:off x="511052" y="4000654"/>
            <a:ext cx="10842748" cy="1649762"/>
            <a:chOff x="511050" y="3369729"/>
            <a:chExt cx="10842748" cy="1649762"/>
          </a:xfrm>
        </p:grpSpPr>
        <p:grpSp>
          <p:nvGrpSpPr>
            <p:cNvPr id="18" name="组合 17">
              <a:extLst>
                <a:ext uri="{FF2B5EF4-FFF2-40B4-BE49-F238E27FC236}">
                  <a16:creationId xmlns:a16="http://schemas.microsoft.com/office/drawing/2014/main" id="{22A19873-182A-5B43-A134-C653612B8E27}"/>
                </a:ext>
              </a:extLst>
            </p:cNvPr>
            <p:cNvGrpSpPr/>
            <p:nvPr/>
          </p:nvGrpSpPr>
          <p:grpSpPr>
            <a:xfrm>
              <a:off x="1014587" y="3907225"/>
              <a:ext cx="5834129" cy="1112266"/>
              <a:chOff x="1133340" y="2583336"/>
              <a:chExt cx="5834129" cy="1112266"/>
            </a:xfrm>
          </p:grpSpPr>
          <p:sp>
            <p:nvSpPr>
              <p:cNvPr id="7" name="文本框 6">
                <a:extLst>
                  <a:ext uri="{FF2B5EF4-FFF2-40B4-BE49-F238E27FC236}">
                    <a16:creationId xmlns:a16="http://schemas.microsoft.com/office/drawing/2014/main" id="{13E21318-74B7-EC44-BAF4-4B0346235629}"/>
                  </a:ext>
                </a:extLst>
              </p:cNvPr>
              <p:cNvSpPr txBox="1"/>
              <p:nvPr/>
            </p:nvSpPr>
            <p:spPr>
              <a:xfrm>
                <a:off x="1133340" y="2583336"/>
                <a:ext cx="5834129" cy="646331"/>
              </a:xfrm>
              <a:prstGeom prst="rect">
                <a:avLst/>
              </a:prstGeom>
              <a:noFill/>
            </p:spPr>
            <p:txBody>
              <a:bodyPr wrap="square" rtlCol="0">
                <a:spAutoFit/>
              </a:bodyPr>
              <a:lstStyle/>
              <a:p>
                <a:pPr marL="285750" indent="-285750">
                  <a:buFont typeface="Arial" panose="020B0604020202020204" pitchFamily="34" charset="0"/>
                  <a:buChar char="•"/>
                </a:pPr>
                <a:r>
                  <a:rPr lang="en" altLang="zh-CN" sz="1800" dirty="0">
                    <a:effectLst/>
                    <a:latin typeface="Times New Roman" panose="02020603050405020304" pitchFamily="18" charset="0"/>
                    <a:cs typeface="Times New Roman" panose="02020603050405020304" pitchFamily="18" charset="0"/>
                  </a:rPr>
                  <a:t>Machine parameters </a:t>
                </a:r>
                <a:endParaRPr lang="en" altLang="zh-CN" dirty="0">
                  <a:latin typeface="Times New Roman" panose="02020603050405020304" pitchFamily="18" charset="0"/>
                  <a:cs typeface="Times New Roman" panose="02020603050405020304" pitchFamily="18" charset="0"/>
                </a:endParaRPr>
              </a:p>
              <a:p>
                <a:endParaRPr kumimoji="1" lang="zh-CN" altLang="en-US" dirty="0"/>
              </a:p>
            </p:txBody>
          </p:sp>
          <p:sp>
            <p:nvSpPr>
              <p:cNvPr id="8" name="文本框 7">
                <a:extLst>
                  <a:ext uri="{FF2B5EF4-FFF2-40B4-BE49-F238E27FC236}">
                    <a16:creationId xmlns:a16="http://schemas.microsoft.com/office/drawing/2014/main" id="{EC1516D0-4634-1D47-9E9F-8DE0462FBBBF}"/>
                  </a:ext>
                </a:extLst>
              </p:cNvPr>
              <p:cNvSpPr txBox="1"/>
              <p:nvPr/>
            </p:nvSpPr>
            <p:spPr>
              <a:xfrm>
                <a:off x="1133340" y="2972262"/>
                <a:ext cx="976163" cy="369332"/>
              </a:xfrm>
              <a:prstGeom prst="rect">
                <a:avLst/>
              </a:prstGeom>
              <a:noFill/>
            </p:spPr>
            <p:txBody>
              <a:bodyPr wrap="square" rtlCol="0">
                <a:spAutoFit/>
              </a:bodyPr>
              <a:lstStyle/>
              <a:p>
                <a:pPr marL="285750" indent="-285750">
                  <a:buFont typeface="Arial" panose="020B0604020202020204" pitchFamily="34" charset="0"/>
                  <a:buChar char="•"/>
                </a:pPr>
                <a:r>
                  <a:rPr kumimoji="1" lang="en-US" altLang="zh-CN" dirty="0">
                    <a:latin typeface="Times New Roman" panose="02020603050405020304" pitchFamily="18" charset="0"/>
                    <a:cs typeface="Times New Roman" panose="02020603050405020304" pitchFamily="18" charset="0"/>
                  </a:rPr>
                  <a:t>BPM</a:t>
                </a:r>
                <a:endParaRPr kumimoji="1" lang="zh-CN" altLang="en-US" dirty="0">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id="{1BEADB28-3D17-EA44-B156-B413B8C4B3B8}"/>
                  </a:ext>
                </a:extLst>
              </p:cNvPr>
              <p:cNvSpPr txBox="1"/>
              <p:nvPr/>
            </p:nvSpPr>
            <p:spPr>
              <a:xfrm>
                <a:off x="1133340" y="3326270"/>
                <a:ext cx="3808872" cy="369332"/>
              </a:xfrm>
              <a:prstGeom prst="rect">
                <a:avLst/>
              </a:prstGeom>
              <a:noFill/>
            </p:spPr>
            <p:txBody>
              <a:bodyPr wrap="square" rtlCol="0">
                <a:spAutoFit/>
              </a:bodyPr>
              <a:lstStyle/>
              <a:p>
                <a:pPr marL="285750" indent="-285750">
                  <a:buFont typeface="Arial" panose="020B0604020202020204" pitchFamily="34" charset="0"/>
                  <a:buChar char="•"/>
                </a:pPr>
                <a:r>
                  <a:rPr kumimoji="1" lang="en-US" altLang="zh-CN" sz="1800" dirty="0">
                    <a:effectLst/>
                    <a:latin typeface="Times New Roman" panose="02020603050405020304" pitchFamily="18" charset="0"/>
                    <a:ea typeface="Times" panose="02020603050405020304" pitchFamily="18" charset="0"/>
                    <a:cs typeface="Times New Roman" panose="02020603050405020304" pitchFamily="18" charset="0"/>
                  </a:rPr>
                  <a:t>S</a:t>
                </a:r>
                <a:r>
                  <a:rPr kumimoji="1" lang="en-US" altLang="zh-CN" dirty="0">
                    <a:latin typeface="Times New Roman" panose="02020603050405020304" pitchFamily="18" charset="0"/>
                    <a:cs typeface="Times New Roman" panose="02020603050405020304" pitchFamily="18" charset="0"/>
                  </a:rPr>
                  <a:t>ite selection and ground motion</a:t>
                </a:r>
                <a:endParaRPr kumimoji="1" lang="zh-CN" altLang="en-US" dirty="0">
                  <a:latin typeface="Times New Roman" panose="02020603050405020304" pitchFamily="18" charset="0"/>
                  <a:cs typeface="Times New Roman" panose="02020603050405020304" pitchFamily="18" charset="0"/>
                </a:endParaRPr>
              </a:p>
            </p:txBody>
          </p:sp>
        </p:grpSp>
        <p:sp>
          <p:nvSpPr>
            <p:cNvPr id="31" name="文本框 30">
              <a:extLst>
                <a:ext uri="{FF2B5EF4-FFF2-40B4-BE49-F238E27FC236}">
                  <a16:creationId xmlns:a16="http://schemas.microsoft.com/office/drawing/2014/main" id="{AB5F6A1A-DDAF-AB41-ADBD-2E8AB5EA7E23}"/>
                </a:ext>
              </a:extLst>
            </p:cNvPr>
            <p:cNvSpPr txBox="1"/>
            <p:nvPr/>
          </p:nvSpPr>
          <p:spPr>
            <a:xfrm>
              <a:off x="511050" y="3369729"/>
              <a:ext cx="10842748" cy="369332"/>
            </a:xfrm>
            <a:prstGeom prst="rect">
              <a:avLst/>
            </a:prstGeom>
            <a:noFill/>
          </p:spPr>
          <p:txBody>
            <a:bodyPr wrap="square">
              <a:spAutoFit/>
            </a:bodyPr>
            <a:lstStyle/>
            <a:p>
              <a:pPr marL="285750" indent="-285750">
                <a:buFont typeface="Wingdings" pitchFamily="2" charset="2"/>
                <a:buChar char="Ø"/>
              </a:pPr>
              <a:r>
                <a:rPr lang="zh-CN" altLang="en-US" dirty="0">
                  <a:solidFill>
                    <a:schemeClr val="accent1">
                      <a:lumMod val="75000"/>
                    </a:schemeClr>
                  </a:solidFill>
                  <a:latin typeface="Times" panose="02020603050405020304" pitchFamily="18" charset="0"/>
                  <a:cs typeface="Times" panose="02020603050405020304" pitchFamily="18" charset="0"/>
                </a:rPr>
                <a:t>The </a:t>
              </a:r>
              <a:r>
                <a:rPr lang="en-US" altLang="zh-CN" dirty="0">
                  <a:solidFill>
                    <a:schemeClr val="accent1">
                      <a:lumMod val="75000"/>
                    </a:schemeClr>
                  </a:solidFill>
                  <a:latin typeface="Times" panose="02020603050405020304" pitchFamily="18" charset="0"/>
                  <a:cs typeface="Times" panose="02020603050405020304" pitchFamily="18" charset="0"/>
                </a:rPr>
                <a:t>design </a:t>
              </a:r>
              <a:r>
                <a:rPr lang="zh-CN" altLang="en-US" dirty="0">
                  <a:solidFill>
                    <a:schemeClr val="accent1">
                      <a:lumMod val="75000"/>
                    </a:schemeClr>
                  </a:solidFill>
                  <a:latin typeface="Times" panose="02020603050405020304" pitchFamily="18" charset="0"/>
                  <a:cs typeface="Times" panose="02020603050405020304" pitchFamily="18" charset="0"/>
                </a:rPr>
                <a:t>of </a:t>
              </a:r>
              <a:r>
                <a:rPr lang="en-US" altLang="zh-CN" dirty="0">
                  <a:solidFill>
                    <a:schemeClr val="accent1">
                      <a:lumMod val="75000"/>
                    </a:schemeClr>
                  </a:solidFill>
                  <a:latin typeface="Times" panose="02020603050405020304" pitchFamily="18" charset="0"/>
                  <a:cs typeface="Times" panose="02020603050405020304" pitchFamily="18" charset="0"/>
                </a:rPr>
                <a:t>the beam orbit </a:t>
              </a:r>
              <a:r>
                <a:rPr lang="zh-CN" altLang="en-US" dirty="0">
                  <a:solidFill>
                    <a:schemeClr val="accent1">
                      <a:lumMod val="75000"/>
                    </a:schemeClr>
                  </a:solidFill>
                  <a:latin typeface="Times" panose="02020603050405020304" pitchFamily="18" charset="0"/>
                  <a:cs typeface="Times" panose="02020603050405020304" pitchFamily="18" charset="0"/>
                </a:rPr>
                <a:t>feedback systems </a:t>
              </a:r>
              <a:r>
                <a:rPr lang="en-US" altLang="zh-CN" dirty="0">
                  <a:solidFill>
                    <a:schemeClr val="accent1">
                      <a:lumMod val="75000"/>
                    </a:schemeClr>
                  </a:solidFill>
                  <a:latin typeface="Times" panose="02020603050405020304" pitchFamily="18" charset="0"/>
                  <a:cs typeface="Times" panose="02020603050405020304" pitchFamily="18" charset="0"/>
                </a:rPr>
                <a:t>for a machine depends on:</a:t>
              </a:r>
              <a:endParaRPr lang="zh-CN" altLang="en-US" dirty="0">
                <a:solidFill>
                  <a:schemeClr val="accent1">
                    <a:lumMod val="75000"/>
                  </a:schemeClr>
                </a:solidFill>
                <a:latin typeface="Times" panose="02020603050405020304" pitchFamily="18" charset="0"/>
                <a:cs typeface="Times" panose="02020603050405020304" pitchFamily="18" charset="0"/>
              </a:endParaRPr>
            </a:p>
          </p:txBody>
        </p:sp>
      </p:grpSp>
    </p:spTree>
    <p:extLst>
      <p:ext uri="{BB962C8B-B14F-4D97-AF65-F5344CB8AC3E}">
        <p14:creationId xmlns:p14="http://schemas.microsoft.com/office/powerpoint/2010/main" val="3232006165"/>
      </p:ext>
    </p:extLst>
  </p:cSld>
  <p:clrMapOvr>
    <a:masterClrMapping/>
  </p:clrMapOvr>
  <mc:AlternateContent xmlns:mc="http://schemas.openxmlformats.org/markup-compatibility/2006" xmlns:p14="http://schemas.microsoft.com/office/powerpoint/2010/main">
    <mc:Choice Requires="p14">
      <p:transition spd="slow" p14:dur="2000" advTm="38289"/>
    </mc:Choice>
    <mc:Fallback xmlns="">
      <p:transition spd="slow" advTm="3828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3032D54B-F437-30B9-6BD9-750ED40F7485}"/>
              </a:ext>
            </a:extLst>
          </p:cNvPr>
          <p:cNvSpPr txBox="1"/>
          <p:nvPr/>
        </p:nvSpPr>
        <p:spPr>
          <a:xfrm>
            <a:off x="300637" y="277210"/>
            <a:ext cx="9457126" cy="400110"/>
          </a:xfrm>
          <a:prstGeom prst="rect">
            <a:avLst/>
          </a:prstGeom>
          <a:noFill/>
        </p:spPr>
        <p:txBody>
          <a:bodyPr wrap="square">
            <a:spAutoFit/>
          </a:bodyPr>
          <a:lstStyle/>
          <a:p>
            <a:pPr marL="285750" indent="-285750" algn="just">
              <a:buFont typeface="Wingdings" panose="05000000000000000000" pitchFamily="2" charset="2"/>
              <a:buChar char="Ø"/>
            </a:pPr>
            <a:r>
              <a:rPr lang="en-US" altLang="zh-CN" sz="2000" b="1" dirty="0">
                <a:solidFill>
                  <a:schemeClr val="accent1">
                    <a:lumMod val="50000"/>
                  </a:schemeClr>
                </a:solidFill>
                <a:latin typeface="Times New Roman" panose="02020603050405020304" pitchFamily="18" charset="0"/>
                <a:cs typeface="Times New Roman" panose="02020603050405020304" pitchFamily="18" charset="0"/>
              </a:rPr>
              <a:t>In principle, there are two possible methods used for the IP orbit feedback system</a:t>
            </a:r>
            <a:r>
              <a:rPr lang="en-US" altLang="zh-CN" sz="1600" b="1" dirty="0">
                <a:solidFill>
                  <a:schemeClr val="accent1">
                    <a:lumMod val="50000"/>
                  </a:schemeClr>
                </a:solidFill>
                <a:latin typeface="Times New Roman" panose="02020603050405020304" pitchFamily="18" charset="0"/>
                <a:cs typeface="Times New Roman" panose="02020603050405020304" pitchFamily="18" charset="0"/>
              </a:rPr>
              <a:t>.</a:t>
            </a:r>
          </a:p>
        </p:txBody>
      </p:sp>
      <p:grpSp>
        <p:nvGrpSpPr>
          <p:cNvPr id="21" name="组合 20">
            <a:extLst>
              <a:ext uri="{FF2B5EF4-FFF2-40B4-BE49-F238E27FC236}">
                <a16:creationId xmlns:a16="http://schemas.microsoft.com/office/drawing/2014/main" id="{FE970CE5-F501-89C2-CA9C-9BB8195102A4}"/>
              </a:ext>
            </a:extLst>
          </p:cNvPr>
          <p:cNvGrpSpPr/>
          <p:nvPr/>
        </p:nvGrpSpPr>
        <p:grpSpPr>
          <a:xfrm>
            <a:off x="970346" y="895481"/>
            <a:ext cx="9548766" cy="4867275"/>
            <a:chOff x="921687" y="1390650"/>
            <a:chExt cx="9548766" cy="4867275"/>
          </a:xfrm>
        </p:grpSpPr>
        <p:grpSp>
          <p:nvGrpSpPr>
            <p:cNvPr id="10" name="组合 9">
              <a:extLst>
                <a:ext uri="{FF2B5EF4-FFF2-40B4-BE49-F238E27FC236}">
                  <a16:creationId xmlns:a16="http://schemas.microsoft.com/office/drawing/2014/main" id="{301F7418-EB04-A607-0552-E39D20BB9DFB}"/>
                </a:ext>
              </a:extLst>
            </p:cNvPr>
            <p:cNvGrpSpPr/>
            <p:nvPr/>
          </p:nvGrpSpPr>
          <p:grpSpPr>
            <a:xfrm>
              <a:off x="1032085" y="1519066"/>
              <a:ext cx="4387335" cy="4177081"/>
              <a:chOff x="562389" y="1234011"/>
              <a:chExt cx="4387335" cy="4177081"/>
            </a:xfrm>
          </p:grpSpPr>
          <p:sp>
            <p:nvSpPr>
              <p:cNvPr id="11" name="文本框 10">
                <a:extLst>
                  <a:ext uri="{FF2B5EF4-FFF2-40B4-BE49-F238E27FC236}">
                    <a16:creationId xmlns:a16="http://schemas.microsoft.com/office/drawing/2014/main" id="{F0EFE2DF-5787-C190-8CB2-9F5C4E9AB1D2}"/>
                  </a:ext>
                </a:extLst>
              </p:cNvPr>
              <p:cNvSpPr txBox="1"/>
              <p:nvPr/>
            </p:nvSpPr>
            <p:spPr>
              <a:xfrm>
                <a:off x="562389" y="1234011"/>
                <a:ext cx="4387335" cy="338554"/>
              </a:xfrm>
              <a:prstGeom prst="rect">
                <a:avLst/>
              </a:prstGeom>
              <a:noFill/>
            </p:spPr>
            <p:txBody>
              <a:bodyPr wrap="square" rtlCol="0">
                <a:spAutoFit/>
              </a:bodyPr>
              <a:lstStyle/>
              <a:p>
                <a:pPr marL="285750" indent="-285750">
                  <a:buFont typeface="Arial" panose="020B0604020202020204" pitchFamily="34" charset="0"/>
                  <a:buChar char="•"/>
                </a:pPr>
                <a:r>
                  <a:rPr kumimoji="1" lang="en-US" altLang="zh-CN" sz="1600" b="1" dirty="0">
                    <a:solidFill>
                      <a:schemeClr val="accent1">
                        <a:lumMod val="50000"/>
                      </a:schemeClr>
                    </a:solidFill>
                    <a:latin typeface="Times New Roman" panose="02020603050405020304" pitchFamily="18" charset="0"/>
                    <a:cs typeface="Times New Roman" panose="02020603050405020304" pitchFamily="18" charset="0"/>
                  </a:rPr>
                  <a:t>Beam-beam deflection driven method</a:t>
                </a:r>
              </a:p>
            </p:txBody>
          </p:sp>
          <p:sp>
            <p:nvSpPr>
              <p:cNvPr id="12" name="文本框 11">
                <a:extLst>
                  <a:ext uri="{FF2B5EF4-FFF2-40B4-BE49-F238E27FC236}">
                    <a16:creationId xmlns:a16="http://schemas.microsoft.com/office/drawing/2014/main" id="{03134EC9-D05F-DFFA-E1C2-F6A50912DD00}"/>
                  </a:ext>
                </a:extLst>
              </p:cNvPr>
              <p:cNvSpPr txBox="1"/>
              <p:nvPr/>
            </p:nvSpPr>
            <p:spPr>
              <a:xfrm>
                <a:off x="873696" y="1622673"/>
                <a:ext cx="4034831" cy="2031325"/>
              </a:xfrm>
              <a:prstGeom prst="rect">
                <a:avLst/>
              </a:prstGeom>
              <a:noFill/>
            </p:spPr>
            <p:txBody>
              <a:bodyPr wrap="square" rtlCol="0">
                <a:spAutoFit/>
              </a:bodyPr>
              <a:lstStyle/>
              <a:p>
                <a:pPr algn="just"/>
                <a:r>
                  <a:rPr lang="en-US" altLang="zh-CN" sz="1400" dirty="0">
                    <a:effectLst/>
                    <a:latin typeface="Times" panose="02020603050405020304" pitchFamily="18" charset="0"/>
                    <a:cs typeface="Times" panose="02020603050405020304" pitchFamily="18" charset="0"/>
                  </a:rPr>
                  <a:t>The offset at the IP is too small to be accurately measured, but due to the beam-beam effect, which can introduce an deflect angle, and then transfer to a larger offset, </a:t>
                </a:r>
                <a:r>
                  <a:rPr lang="en-US" altLang="zh-CN" sz="1400" dirty="0">
                    <a:solidFill>
                      <a:schemeClr val="accent1">
                        <a:lumMod val="50000"/>
                      </a:schemeClr>
                    </a:solidFill>
                    <a:effectLst/>
                    <a:latin typeface="Times" panose="02020603050405020304" pitchFamily="18" charset="0"/>
                    <a:cs typeface="Times" panose="02020603050405020304" pitchFamily="18" charset="0"/>
                  </a:rPr>
                  <a:t>by measuring this beam orbit with BPMs upstream and downstream of the IP , we can estimate the offset at the IP and the sign. </a:t>
                </a:r>
                <a:r>
                  <a:rPr lang="en" altLang="zh-CN" sz="1400" dirty="0">
                    <a:effectLst/>
                    <a:latin typeface="Times" panose="02020603050405020304" pitchFamily="18" charset="0"/>
                    <a:cs typeface="Times" panose="02020603050405020304" pitchFamily="18" charset="0"/>
                  </a:rPr>
                  <a:t>If accuracy of BPM is precise enough, we may maintain the optimum collision with almost no luminosity loss. </a:t>
                </a:r>
                <a:r>
                  <a:rPr lang="en" altLang="zh-CN" sz="1400" u="sng" dirty="0">
                    <a:effectLst/>
                    <a:latin typeface="Times" panose="02020603050405020304" pitchFamily="18" charset="0"/>
                    <a:cs typeface="Times" panose="02020603050405020304" pitchFamily="18" charset="0"/>
                  </a:rPr>
                  <a:t>We usually prioritize this method</a:t>
                </a:r>
                <a:r>
                  <a:rPr lang="zh-CN" altLang="en-US" sz="1400" u="sng" dirty="0">
                    <a:latin typeface="Times" panose="02020603050405020304" pitchFamily="18" charset="0"/>
                    <a:cs typeface="Times" panose="02020603050405020304" pitchFamily="18" charset="0"/>
                  </a:rPr>
                  <a:t> </a:t>
                </a:r>
                <a:r>
                  <a:rPr lang="en-US" altLang="zh-CN" sz="1400" u="sng" dirty="0">
                    <a:latin typeface="Times" panose="02020603050405020304" pitchFamily="18" charset="0"/>
                    <a:cs typeface="Times" panose="02020603050405020304" pitchFamily="18" charset="0"/>
                  </a:rPr>
                  <a:t>for this reason.</a:t>
                </a:r>
                <a:r>
                  <a:rPr lang="en-US" altLang="zh-CN" sz="1400" u="sng" dirty="0">
                    <a:effectLst/>
                    <a:latin typeface="Times" panose="02020603050405020304" pitchFamily="18" charset="0"/>
                    <a:cs typeface="Times" panose="02020603050405020304" pitchFamily="18" charset="0"/>
                  </a:rPr>
                  <a:t> </a:t>
                </a:r>
                <a:endParaRPr lang="en" altLang="zh-CN" sz="1400" u="sng" dirty="0">
                  <a:latin typeface="Times" panose="02020603050405020304" pitchFamily="18" charset="0"/>
                  <a:cs typeface="Times" panose="02020603050405020304" pitchFamily="18" charset="0"/>
                </a:endParaRPr>
              </a:p>
            </p:txBody>
          </p:sp>
          <p:pic>
            <p:nvPicPr>
              <p:cNvPr id="13" name="图片 12">
                <a:extLst>
                  <a:ext uri="{FF2B5EF4-FFF2-40B4-BE49-F238E27FC236}">
                    <a16:creationId xmlns:a16="http://schemas.microsoft.com/office/drawing/2014/main" id="{8E505E5F-B2FF-5756-C04D-495F037B2602}"/>
                  </a:ext>
                </a:extLst>
              </p:cNvPr>
              <p:cNvPicPr>
                <a:picLocks noChangeAspect="1"/>
              </p:cNvPicPr>
              <p:nvPr/>
            </p:nvPicPr>
            <p:blipFill>
              <a:blip r:embed="rId4"/>
              <a:stretch>
                <a:fillRect/>
              </a:stretch>
            </p:blipFill>
            <p:spPr>
              <a:xfrm>
                <a:off x="1624981" y="3839702"/>
                <a:ext cx="2934523" cy="1571390"/>
              </a:xfrm>
              <a:prstGeom prst="rect">
                <a:avLst/>
              </a:prstGeom>
            </p:spPr>
          </p:pic>
        </p:grpSp>
        <p:grpSp>
          <p:nvGrpSpPr>
            <p:cNvPr id="37" name="组合 36">
              <a:extLst>
                <a:ext uri="{FF2B5EF4-FFF2-40B4-BE49-F238E27FC236}">
                  <a16:creationId xmlns:a16="http://schemas.microsoft.com/office/drawing/2014/main" id="{40817B82-64D4-BB12-D464-4E0565E0CDC2}"/>
                </a:ext>
              </a:extLst>
            </p:cNvPr>
            <p:cNvGrpSpPr/>
            <p:nvPr/>
          </p:nvGrpSpPr>
          <p:grpSpPr>
            <a:xfrm>
              <a:off x="5807351" y="1548648"/>
              <a:ext cx="4549984" cy="4035387"/>
              <a:chOff x="5743247" y="2142904"/>
              <a:chExt cx="4549984" cy="4035387"/>
            </a:xfrm>
          </p:grpSpPr>
          <p:grpSp>
            <p:nvGrpSpPr>
              <p:cNvPr id="33" name="组合 32">
                <a:extLst>
                  <a:ext uri="{FF2B5EF4-FFF2-40B4-BE49-F238E27FC236}">
                    <a16:creationId xmlns:a16="http://schemas.microsoft.com/office/drawing/2014/main" id="{C4D5EFEA-7616-16A3-A9D8-69FE286C57BF}"/>
                  </a:ext>
                </a:extLst>
              </p:cNvPr>
              <p:cNvGrpSpPr/>
              <p:nvPr/>
            </p:nvGrpSpPr>
            <p:grpSpPr>
              <a:xfrm>
                <a:off x="5743247" y="2142904"/>
                <a:ext cx="4549984" cy="3882730"/>
                <a:chOff x="5837230" y="2142904"/>
                <a:chExt cx="4549984" cy="3882730"/>
              </a:xfrm>
            </p:grpSpPr>
            <p:sp>
              <p:nvSpPr>
                <p:cNvPr id="30" name="文本框 29">
                  <a:extLst>
                    <a:ext uri="{FF2B5EF4-FFF2-40B4-BE49-F238E27FC236}">
                      <a16:creationId xmlns:a16="http://schemas.microsoft.com/office/drawing/2014/main" id="{694EC84B-3AEF-C027-CBAD-C19E1788076F}"/>
                    </a:ext>
                  </a:extLst>
                </p:cNvPr>
                <p:cNvSpPr txBox="1"/>
                <p:nvPr/>
              </p:nvSpPr>
              <p:spPr>
                <a:xfrm>
                  <a:off x="5837230" y="2142904"/>
                  <a:ext cx="3315413" cy="338554"/>
                </a:xfrm>
                <a:prstGeom prst="rect">
                  <a:avLst/>
                </a:prstGeom>
                <a:noFill/>
              </p:spPr>
              <p:txBody>
                <a:bodyPr wrap="square" rtlCol="0">
                  <a:spAutoFit/>
                </a:bodyPr>
                <a:lstStyle/>
                <a:p>
                  <a:pPr marL="285750" indent="-285750">
                    <a:buFont typeface="Arial" panose="020B0604020202020204" pitchFamily="34" charset="0"/>
                    <a:buChar char="•"/>
                  </a:pPr>
                  <a:r>
                    <a:rPr kumimoji="1" lang="en-US" altLang="zh-CN" sz="1600" b="1" dirty="0">
                      <a:solidFill>
                        <a:schemeClr val="accent1">
                          <a:lumMod val="50000"/>
                        </a:schemeClr>
                      </a:solidFill>
                      <a:latin typeface="Times New Roman" panose="02020603050405020304" pitchFamily="18" charset="0"/>
                      <a:cs typeface="Times New Roman" panose="02020603050405020304" pitchFamily="18" charset="0"/>
                    </a:rPr>
                    <a:t>Luminosity driven system</a:t>
                  </a:r>
                  <a:endParaRPr kumimoji="1" lang="zh-CN" altLang="en-US" sz="16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1" name="文本框 30">
                  <a:extLst>
                    <a:ext uri="{FF2B5EF4-FFF2-40B4-BE49-F238E27FC236}">
                      <a16:creationId xmlns:a16="http://schemas.microsoft.com/office/drawing/2014/main" id="{B731BAEC-4EC8-9371-F806-263418732822}"/>
                    </a:ext>
                  </a:extLst>
                </p:cNvPr>
                <p:cNvSpPr txBox="1"/>
                <p:nvPr/>
              </p:nvSpPr>
              <p:spPr>
                <a:xfrm>
                  <a:off x="6108776" y="2546611"/>
                  <a:ext cx="4278438" cy="1815882"/>
                </a:xfrm>
                <a:prstGeom prst="rect">
                  <a:avLst/>
                </a:prstGeom>
                <a:noFill/>
              </p:spPr>
              <p:txBody>
                <a:bodyPr wrap="square" rtlCol="0">
                  <a:spAutoFit/>
                </a:bodyPr>
                <a:lstStyle/>
                <a:p>
                  <a:pPr algn="just"/>
                  <a:r>
                    <a:rPr lang="en-US" altLang="zh-CN" sz="1400" kern="100" dirty="0">
                      <a:solidFill>
                        <a:schemeClr val="accent1">
                          <a:lumMod val="75000"/>
                        </a:schemeClr>
                      </a:solidFill>
                      <a:latin typeface="Times New Roman" panose="02020603050405020304" pitchFamily="18" charset="0"/>
                      <a:ea typeface="等线" panose="02010600030101010101" pitchFamily="2" charset="-122"/>
                      <a:cs typeface="Times New Roman" panose="02020603050405020304" pitchFamily="18" charset="0"/>
                    </a:rPr>
                    <a:t>B</a:t>
                  </a:r>
                  <a:r>
                    <a:rPr lang="en-US" altLang="zh-CN" sz="1400" kern="100" dirty="0">
                      <a:solidFill>
                        <a:schemeClr val="accent1">
                          <a:lumMod val="75000"/>
                        </a:schemeClr>
                      </a:solidFill>
                      <a:effectLst/>
                      <a:latin typeface="Times New Roman" panose="02020603050405020304" pitchFamily="18" charset="0"/>
                      <a:ea typeface="等线" panose="02010600030101010101" pitchFamily="2" charset="-122"/>
                      <a:cs typeface="Times New Roman" panose="02020603050405020304" pitchFamily="18" charset="0"/>
                    </a:rPr>
                    <a:t>ased on the measurement of the luminosity</a:t>
                  </a:r>
                  <a:r>
                    <a:rPr lang="en-US" altLang="zh-CN" sz="1400" kern="100" dirty="0">
                      <a:effectLst/>
                      <a:latin typeface="Times" pitchFamily="2" charset="0"/>
                      <a:ea typeface="等线" panose="02010600030101010101" pitchFamily="2" charset="-122"/>
                      <a:cs typeface="Times New Roman" panose="02020603050405020304" pitchFamily="18" charset="0"/>
                    </a:rPr>
                    <a:t>, </a:t>
                  </a:r>
                  <a:r>
                    <a:rPr lang="en-US" altLang="zh-CN" sz="1400" dirty="0">
                      <a:latin typeface="Times" pitchFamily="2" charset="0"/>
                    </a:rPr>
                    <a:t>we can know the offset between two beams, but cannot easily know its sign. And many other effects may also cause luminosity changes at relatively low frequency. To solve this problem, we should introduce a dithering with certain frequency, and then luminosity will change with same frequency,  we can extract orbit shifts and correct them. </a:t>
                  </a:r>
                  <a:endParaRPr kumimoji="1" lang="en-US" altLang="zh-CN" sz="1400"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32" name="图片 31">
                  <a:extLst>
                    <a:ext uri="{FF2B5EF4-FFF2-40B4-BE49-F238E27FC236}">
                      <a16:creationId xmlns:a16="http://schemas.microsoft.com/office/drawing/2014/main" id="{EF3CC0DE-4CD1-ED54-890F-F9E460CAB027}"/>
                    </a:ext>
                  </a:extLst>
                </p:cNvPr>
                <p:cNvPicPr>
                  <a:picLocks noChangeAspect="1"/>
                </p:cNvPicPr>
                <p:nvPr/>
              </p:nvPicPr>
              <p:blipFill>
                <a:blip r:embed="rId5"/>
                <a:stretch>
                  <a:fillRect/>
                </a:stretch>
              </p:blipFill>
              <p:spPr>
                <a:xfrm>
                  <a:off x="6085803" y="4425196"/>
                  <a:ext cx="2272045" cy="1600438"/>
                </a:xfrm>
                <a:prstGeom prst="rect">
                  <a:avLst/>
                </a:prstGeom>
              </p:spPr>
            </p:pic>
          </p:grpSp>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B0C377DC-6A88-14E0-580F-BA031A930EDB}"/>
                      </a:ext>
                    </a:extLst>
                  </p:cNvPr>
                  <p:cNvSpPr txBox="1"/>
                  <p:nvPr/>
                </p:nvSpPr>
                <p:spPr>
                  <a:xfrm>
                    <a:off x="6907452" y="6024403"/>
                    <a:ext cx="1246560" cy="153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000" b="0" i="1" smtClean="0">
                              <a:latin typeface="Cambria Math" panose="02040503050406030204" pitchFamily="18" charset="0"/>
                              <a:ea typeface="Cambria Math" panose="02040503050406030204" pitchFamily="18" charset="0"/>
                            </a:rPr>
                            <m:t>∆</m:t>
                          </m:r>
                          <m:r>
                            <a:rPr kumimoji="1" lang="en-US" altLang="zh-CN" sz="1000" b="0" i="1" smtClean="0">
                              <a:latin typeface="Cambria Math" panose="02040503050406030204" pitchFamily="18" charset="0"/>
                              <a:ea typeface="Cambria Math" panose="02040503050406030204" pitchFamily="18" charset="0"/>
                            </a:rPr>
                            <m:t>𝑥</m:t>
                          </m:r>
                          <m:r>
                            <a:rPr kumimoji="1" lang="en-US" altLang="zh-CN" sz="1000" b="0" i="1" smtClean="0">
                              <a:latin typeface="Cambria Math" panose="02040503050406030204" pitchFamily="18" charset="0"/>
                              <a:ea typeface="Cambria Math" panose="02040503050406030204" pitchFamily="18" charset="0"/>
                            </a:rPr>
                            <m:t>=</m:t>
                          </m:r>
                          <m:sSub>
                            <m:sSubPr>
                              <m:ctrlPr>
                                <a:rPr kumimoji="1" lang="en-US" altLang="zh-CN" sz="1000" b="0" i="1" smtClean="0">
                                  <a:latin typeface="Cambria Math" panose="02040503050406030204" pitchFamily="18" charset="0"/>
                                  <a:ea typeface="Cambria Math" panose="02040503050406030204" pitchFamily="18" charset="0"/>
                                </a:rPr>
                              </m:ctrlPr>
                            </m:sSubPr>
                            <m:e>
                              <m:r>
                                <a:rPr kumimoji="1" lang="en-US" altLang="zh-CN" sz="1000" b="0" i="1" smtClean="0">
                                  <a:latin typeface="Cambria Math" panose="02040503050406030204" pitchFamily="18" charset="0"/>
                                  <a:ea typeface="Cambria Math" panose="02040503050406030204" pitchFamily="18" charset="0"/>
                                </a:rPr>
                                <m:t>𝑥</m:t>
                              </m:r>
                            </m:e>
                            <m:sub>
                              <m:r>
                                <a:rPr kumimoji="1" lang="en-US" altLang="zh-CN" sz="1000" b="0" i="1" smtClean="0">
                                  <a:latin typeface="Cambria Math" panose="02040503050406030204" pitchFamily="18" charset="0"/>
                                  <a:ea typeface="Cambria Math" panose="02040503050406030204" pitchFamily="18" charset="0"/>
                                </a:rPr>
                                <m:t>𝑜</m:t>
                              </m:r>
                            </m:sub>
                          </m:sSub>
                          <m:r>
                            <a:rPr kumimoji="1" lang="en-US" altLang="zh-CN" sz="1000" b="0" i="1" smtClean="0">
                              <a:latin typeface="Cambria Math" panose="02040503050406030204" pitchFamily="18" charset="0"/>
                              <a:ea typeface="Cambria Math" panose="02040503050406030204" pitchFamily="18" charset="0"/>
                            </a:rPr>
                            <m:t>+</m:t>
                          </m:r>
                          <m:acc>
                            <m:accPr>
                              <m:chr m:val="̃"/>
                              <m:ctrlPr>
                                <a:rPr kumimoji="1" lang="en-US" altLang="zh-CN" sz="1000" b="0" i="1" smtClean="0">
                                  <a:latin typeface="Cambria Math" panose="02040503050406030204" pitchFamily="18" charset="0"/>
                                  <a:ea typeface="Cambria Math" panose="02040503050406030204" pitchFamily="18" charset="0"/>
                                </a:rPr>
                              </m:ctrlPr>
                            </m:accPr>
                            <m:e>
                              <m:r>
                                <a:rPr kumimoji="1" lang="en-US" altLang="zh-CN" sz="1000" b="0" i="1" smtClean="0">
                                  <a:latin typeface="Cambria Math" panose="02040503050406030204" pitchFamily="18" charset="0"/>
                                  <a:ea typeface="Cambria Math" panose="02040503050406030204" pitchFamily="18" charset="0"/>
                                </a:rPr>
                                <m:t>𝑥</m:t>
                              </m:r>
                            </m:e>
                          </m:acc>
                          <m:r>
                            <m:rPr>
                              <m:sty m:val="p"/>
                            </m:rPr>
                            <a:rPr kumimoji="1" lang="en-US" altLang="zh-CN" sz="1000" b="0" i="0" smtClean="0">
                              <a:latin typeface="Cambria Math" panose="02040503050406030204" pitchFamily="18" charset="0"/>
                            </a:rPr>
                            <m:t>sin</m:t>
                          </m:r>
                          <m:r>
                            <a:rPr kumimoji="1" lang="en-US" altLang="zh-CN" sz="1000" b="0" i="1" smtClean="0">
                              <a:latin typeface="Cambria Math" panose="02040503050406030204" pitchFamily="18" charset="0"/>
                            </a:rPr>
                            <m:t>⁡(2</m:t>
                          </m:r>
                          <m:r>
                            <a:rPr kumimoji="1" lang="en-US" altLang="zh-CN" sz="1000" b="0" i="1" smtClean="0">
                              <a:latin typeface="Cambria Math" panose="02040503050406030204" pitchFamily="18" charset="0"/>
                              <a:ea typeface="Cambria Math" panose="02040503050406030204" pitchFamily="18" charset="0"/>
                            </a:rPr>
                            <m:t>𝜋</m:t>
                          </m:r>
                          <m:r>
                            <a:rPr kumimoji="1" lang="en-US" altLang="zh-CN" sz="1000" b="0" i="1" smtClean="0">
                              <a:latin typeface="Cambria Math" panose="02040503050406030204" pitchFamily="18" charset="0"/>
                              <a:ea typeface="Cambria Math" panose="02040503050406030204" pitchFamily="18" charset="0"/>
                            </a:rPr>
                            <m:t>𝑓𝑡</m:t>
                          </m:r>
                          <m:r>
                            <a:rPr kumimoji="1" lang="en-US" altLang="zh-CN" sz="1000" b="0" i="1" smtClean="0">
                              <a:latin typeface="Cambria Math" panose="02040503050406030204" pitchFamily="18" charset="0"/>
                            </a:rPr>
                            <m:t>)</m:t>
                          </m:r>
                        </m:oMath>
                      </m:oMathPara>
                    </a14:m>
                    <a:endParaRPr kumimoji="1" lang="zh-CN" altLang="en-US" sz="1000" dirty="0"/>
                  </a:p>
                </p:txBody>
              </p:sp>
            </mc:Choice>
            <mc:Fallback xmlns="">
              <p:sp>
                <p:nvSpPr>
                  <p:cNvPr id="34" name="文本框 33">
                    <a:extLst>
                      <a:ext uri="{FF2B5EF4-FFF2-40B4-BE49-F238E27FC236}">
                        <a16:creationId xmlns:a16="http://schemas.microsoft.com/office/drawing/2014/main" id="{B0C377DC-6A88-14E0-580F-BA031A930EDB}"/>
                      </a:ext>
                    </a:extLst>
                  </p:cNvPr>
                  <p:cNvSpPr txBox="1">
                    <a:spLocks noRot="1" noChangeAspect="1" noMove="1" noResize="1" noEditPoints="1" noAdjustHandles="1" noChangeArrowheads="1" noChangeShapeType="1" noTextEdit="1"/>
                  </p:cNvSpPr>
                  <p:nvPr/>
                </p:nvSpPr>
                <p:spPr>
                  <a:xfrm>
                    <a:off x="6907452" y="6024403"/>
                    <a:ext cx="1246560" cy="153888"/>
                  </a:xfrm>
                  <a:prstGeom prst="rect">
                    <a:avLst/>
                  </a:prstGeom>
                  <a:blipFill>
                    <a:blip r:embed="rId6"/>
                    <a:stretch>
                      <a:fillRect l="-1961" t="-12000" r="-3431" b="-40000"/>
                    </a:stretch>
                  </a:blipFill>
                </p:spPr>
                <p:txBody>
                  <a:bodyPr/>
                  <a:lstStyle/>
                  <a:p>
                    <a:r>
                      <a:rPr lang="zh-CN" altLang="en-US">
                        <a:noFill/>
                      </a:rPr>
                      <a:t> </a:t>
                    </a:r>
                  </a:p>
                </p:txBody>
              </p:sp>
            </mc:Fallback>
          </mc:AlternateContent>
        </p:grpSp>
        <p:cxnSp>
          <p:nvCxnSpPr>
            <p:cNvPr id="40" name="直接连接符 39">
              <a:extLst>
                <a:ext uri="{FF2B5EF4-FFF2-40B4-BE49-F238E27FC236}">
                  <a16:creationId xmlns:a16="http://schemas.microsoft.com/office/drawing/2014/main" id="{398DC911-808A-9984-CE15-FCFCF63AB967}"/>
                </a:ext>
              </a:extLst>
            </p:cNvPr>
            <p:cNvCxnSpPr>
              <a:cxnSpLocks/>
            </p:cNvCxnSpPr>
            <p:nvPr/>
          </p:nvCxnSpPr>
          <p:spPr>
            <a:xfrm>
              <a:off x="5759515" y="1568149"/>
              <a:ext cx="41195" cy="4525582"/>
            </a:xfrm>
            <a:prstGeom prst="line">
              <a:avLst/>
            </a:prstGeom>
          </p:spPr>
          <p:style>
            <a:lnRef idx="1">
              <a:schemeClr val="dk1"/>
            </a:lnRef>
            <a:fillRef idx="0">
              <a:schemeClr val="dk1"/>
            </a:fillRef>
            <a:effectRef idx="0">
              <a:schemeClr val="dk1"/>
            </a:effectRef>
            <a:fontRef idx="minor">
              <a:schemeClr val="tx1"/>
            </a:fontRef>
          </p:style>
        </p:cxnSp>
        <p:grpSp>
          <p:nvGrpSpPr>
            <p:cNvPr id="5" name="组合 4">
              <a:extLst>
                <a:ext uri="{FF2B5EF4-FFF2-40B4-BE49-F238E27FC236}">
                  <a16:creationId xmlns:a16="http://schemas.microsoft.com/office/drawing/2014/main" id="{F5325CAF-0C8C-82A9-05B6-4FD23F063938}"/>
                </a:ext>
              </a:extLst>
            </p:cNvPr>
            <p:cNvGrpSpPr/>
            <p:nvPr/>
          </p:nvGrpSpPr>
          <p:grpSpPr>
            <a:xfrm>
              <a:off x="1721548" y="5644762"/>
              <a:ext cx="3809648" cy="448969"/>
              <a:chOff x="-822817" y="6227668"/>
              <a:chExt cx="3809648" cy="448969"/>
            </a:xfrm>
          </p:grpSpPr>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AA60EEB5-2436-148B-C936-45AC3C822BC9}"/>
                      </a:ext>
                    </a:extLst>
                  </p:cNvPr>
                  <p:cNvSpPr txBox="1"/>
                  <p:nvPr/>
                </p:nvSpPr>
                <p:spPr>
                  <a:xfrm>
                    <a:off x="-822817" y="6227668"/>
                    <a:ext cx="1997812" cy="4489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1000" b="1" i="1" smtClean="0">
                                  <a:latin typeface="Cambria Math" panose="02040503050406030204" pitchFamily="18" charset="0"/>
                                </a:rPr>
                              </m:ctrlPr>
                            </m:sSubSupPr>
                            <m:e>
                              <m:r>
                                <a:rPr kumimoji="1" lang="en-US" altLang="zh-CN" sz="1000" b="1" i="1">
                                  <a:latin typeface="Cambria Math" panose="02040503050406030204" pitchFamily="18" charset="0"/>
                                  <a:ea typeface="Cambria Math" panose="02040503050406030204" pitchFamily="18" charset="0"/>
                                </a:rPr>
                                <m:t>∆</m:t>
                              </m:r>
                              <m:r>
                                <a:rPr kumimoji="1" lang="en-US" altLang="zh-CN" sz="1000" b="1" i="1" smtClean="0">
                                  <a:latin typeface="Cambria Math" panose="02040503050406030204" pitchFamily="18" charset="0"/>
                                  <a:ea typeface="Cambria Math" panose="02040503050406030204" pitchFamily="18" charset="0"/>
                                </a:rPr>
                                <m:t>𝒚</m:t>
                              </m:r>
                            </m:e>
                            <m:sub>
                              <m:r>
                                <a:rPr kumimoji="1" lang="en-US" altLang="zh-CN" sz="1000" b="1" i="1">
                                  <a:latin typeface="Cambria Math" panose="02040503050406030204" pitchFamily="18" charset="0"/>
                                  <a:ea typeface="Cambria Math" panose="02040503050406030204" pitchFamily="18" charset="0"/>
                                </a:rPr>
                                <m:t>±</m:t>
                              </m:r>
                            </m:sub>
                            <m:sup>
                              <m:r>
                                <a:rPr kumimoji="1" lang="en-US" altLang="zh-CN" sz="1000" b="1" i="1">
                                  <a:latin typeface="Cambria Math" panose="02040503050406030204" pitchFamily="18" charset="0"/>
                                </a:rPr>
                                <m:t>′</m:t>
                              </m:r>
                            </m:sup>
                          </m:sSubSup>
                          <m:r>
                            <a:rPr kumimoji="1" lang="en-US" altLang="zh-CN" sz="1000" b="1" i="1">
                              <a:latin typeface="Cambria Math" panose="02040503050406030204" pitchFamily="18" charset="0"/>
                            </a:rPr>
                            <m:t>=</m:t>
                          </m:r>
                          <m:r>
                            <a:rPr kumimoji="1" lang="en-US" altLang="zh-CN" sz="1000" b="1">
                              <a:latin typeface="Cambria Math" panose="02040503050406030204" pitchFamily="18" charset="0"/>
                              <a:ea typeface="Cambria Math" panose="02040503050406030204" pitchFamily="18" charset="0"/>
                            </a:rPr>
                            <m:t>−</m:t>
                          </m:r>
                          <m:f>
                            <m:fPr>
                              <m:ctrlPr>
                                <a:rPr lang="en-US" altLang="zh-CN" sz="1000" b="1" i="1">
                                  <a:latin typeface="Cambria Math" panose="02040503050406030204" pitchFamily="18" charset="0"/>
                                </a:rPr>
                              </m:ctrlPr>
                            </m:fPr>
                            <m:num>
                              <m:sSub>
                                <m:sSubPr>
                                  <m:ctrlPr>
                                    <a:rPr lang="en-US" altLang="zh-CN" sz="1000" b="1" i="1">
                                      <a:latin typeface="Cambria Math" panose="02040503050406030204" pitchFamily="18" charset="0"/>
                                    </a:rPr>
                                  </m:ctrlPr>
                                </m:sSubPr>
                                <m:e>
                                  <m:r>
                                    <a:rPr lang="en-US" altLang="zh-CN" sz="1000" b="1" i="1">
                                      <a:latin typeface="Cambria Math" panose="02040503050406030204" pitchFamily="18" charset="0"/>
                                    </a:rPr>
                                    <m:t>𝒓</m:t>
                                  </m:r>
                                </m:e>
                                <m:sub>
                                  <m:r>
                                    <a:rPr lang="en-US" altLang="zh-CN" sz="1000" b="1" i="1">
                                      <a:latin typeface="Cambria Math" panose="02040503050406030204" pitchFamily="18" charset="0"/>
                                    </a:rPr>
                                    <m:t>𝒆</m:t>
                                  </m:r>
                                </m:sub>
                              </m:sSub>
                              <m:sSub>
                                <m:sSubPr>
                                  <m:ctrlPr>
                                    <a:rPr lang="en-US" altLang="zh-CN" sz="1000" b="1" i="1">
                                      <a:latin typeface="Cambria Math" panose="02040503050406030204" pitchFamily="18" charset="0"/>
                                    </a:rPr>
                                  </m:ctrlPr>
                                </m:sSubPr>
                                <m:e>
                                  <m:r>
                                    <a:rPr lang="en-US" altLang="zh-CN" sz="1000" b="1" i="1">
                                      <a:latin typeface="Cambria Math" panose="02040503050406030204" pitchFamily="18" charset="0"/>
                                    </a:rPr>
                                    <m:t>𝑵</m:t>
                                  </m:r>
                                </m:e>
                                <m:sub>
                                  <m:r>
                                    <a:rPr lang="en-US" altLang="zh-CN" sz="1000" b="1" i="1">
                                      <a:latin typeface="Cambria Math" panose="02040503050406030204" pitchFamily="18" charset="0"/>
                                      <a:ea typeface="Cambria Math" panose="02040503050406030204" pitchFamily="18" charset="0"/>
                                    </a:rPr>
                                    <m:t>∓</m:t>
                                  </m:r>
                                </m:sub>
                              </m:sSub>
                            </m:num>
                            <m:den>
                              <m:sSub>
                                <m:sSubPr>
                                  <m:ctrlPr>
                                    <a:rPr lang="en-US" altLang="zh-CN" sz="1000" b="1" i="1">
                                      <a:latin typeface="Cambria Math" panose="02040503050406030204" pitchFamily="18" charset="0"/>
                                      <a:ea typeface="Cambria Math" panose="02040503050406030204" pitchFamily="18" charset="0"/>
                                    </a:rPr>
                                  </m:ctrlPr>
                                </m:sSubPr>
                                <m:e>
                                  <m:r>
                                    <a:rPr lang="en-US" altLang="zh-CN" sz="1000" b="1" i="1">
                                      <a:latin typeface="Cambria Math" panose="02040503050406030204" pitchFamily="18" charset="0"/>
                                      <a:ea typeface="Cambria Math" panose="02040503050406030204" pitchFamily="18" charset="0"/>
                                    </a:rPr>
                                    <m:t>𝜸</m:t>
                                  </m:r>
                                </m:e>
                                <m:sub>
                                  <m:r>
                                    <a:rPr lang="en-US" altLang="zh-CN" sz="1000" b="1" i="1">
                                      <a:latin typeface="Cambria Math" panose="02040503050406030204" pitchFamily="18" charset="0"/>
                                      <a:ea typeface="Cambria Math" panose="02040503050406030204" pitchFamily="18" charset="0"/>
                                    </a:rPr>
                                    <m:t>±</m:t>
                                  </m:r>
                                </m:sub>
                              </m:sSub>
                              <m:sSubSup>
                                <m:sSubSupPr>
                                  <m:ctrlPr>
                                    <a:rPr lang="en-US" altLang="zh-CN" sz="1000" b="1" i="1">
                                      <a:latin typeface="Cambria Math" panose="02040503050406030204" pitchFamily="18" charset="0"/>
                                      <a:ea typeface="Cambria Math" panose="02040503050406030204" pitchFamily="18" charset="0"/>
                                    </a:rPr>
                                  </m:ctrlPr>
                                </m:sSubSupPr>
                                <m:e>
                                  <m:r>
                                    <a:rPr lang="en-US" altLang="zh-CN" sz="1000" b="1" i="1">
                                      <a:latin typeface="Cambria Math" panose="02040503050406030204" pitchFamily="18" charset="0"/>
                                      <a:ea typeface="Cambria Math" panose="02040503050406030204" pitchFamily="18" charset="0"/>
                                    </a:rPr>
                                    <m:t>𝝈</m:t>
                                  </m:r>
                                </m:e>
                                <m:sub>
                                  <m:r>
                                    <a:rPr lang="en-US" altLang="zh-CN" sz="1000" b="1" i="1">
                                      <a:latin typeface="Cambria Math" panose="02040503050406030204" pitchFamily="18" charset="0"/>
                                      <a:ea typeface="Cambria Math" panose="02040503050406030204" pitchFamily="18" charset="0"/>
                                    </a:rPr>
                                    <m:t>𝒚</m:t>
                                  </m:r>
                                  <m:r>
                                    <a:rPr lang="en-US" altLang="zh-CN" sz="1000" b="1" i="1">
                                      <a:latin typeface="Cambria Math" panose="02040503050406030204" pitchFamily="18" charset="0"/>
                                      <a:ea typeface="Cambria Math" panose="02040503050406030204" pitchFamily="18" charset="0"/>
                                    </a:rPr>
                                    <m:t>∓</m:t>
                                  </m:r>
                                </m:sub>
                                <m:sup>
                                  <m:r>
                                    <a:rPr lang="en-US" altLang="zh-CN" sz="1000" b="1" i="1">
                                      <a:latin typeface="Cambria Math" panose="02040503050406030204" pitchFamily="18" charset="0"/>
                                      <a:ea typeface="Cambria Math" panose="02040503050406030204" pitchFamily="18" charset="0"/>
                                    </a:rPr>
                                    <m:t>∗</m:t>
                                  </m:r>
                                </m:sup>
                              </m:sSubSup>
                              <m:d>
                                <m:dPr>
                                  <m:ctrlPr>
                                    <a:rPr lang="en-US" altLang="zh-CN" sz="1000" b="1" i="1">
                                      <a:latin typeface="Cambria Math" panose="02040503050406030204" pitchFamily="18" charset="0"/>
                                      <a:ea typeface="Cambria Math" panose="02040503050406030204" pitchFamily="18" charset="0"/>
                                    </a:rPr>
                                  </m:ctrlPr>
                                </m:dPr>
                                <m:e>
                                  <m:sSubSup>
                                    <m:sSubSupPr>
                                      <m:ctrlPr>
                                        <a:rPr kumimoji="1" lang="en-US" altLang="zh-CN" sz="1000" b="1" i="1">
                                          <a:latin typeface="Cambria Math" panose="02040503050406030204" pitchFamily="18" charset="0"/>
                                        </a:rPr>
                                      </m:ctrlPr>
                                    </m:sSubSupPr>
                                    <m:e>
                                      <m:acc>
                                        <m:accPr>
                                          <m:chr m:val="̃"/>
                                          <m:ctrlPr>
                                            <a:rPr kumimoji="1" lang="en-US" altLang="zh-CN" sz="1000" b="1" i="1">
                                              <a:latin typeface="Cambria Math" panose="02040503050406030204" pitchFamily="18" charset="0"/>
                                              <a:ea typeface="Cambria Math" panose="02040503050406030204" pitchFamily="18" charset="0"/>
                                            </a:rPr>
                                          </m:ctrlPr>
                                        </m:accPr>
                                        <m:e>
                                          <m:r>
                                            <a:rPr kumimoji="1" lang="en-US" altLang="zh-CN" sz="1000" b="1" i="1">
                                              <a:latin typeface="Cambria Math" panose="02040503050406030204" pitchFamily="18" charset="0"/>
                                              <a:ea typeface="Cambria Math" panose="02040503050406030204" pitchFamily="18" charset="0"/>
                                            </a:rPr>
                                            <m:t>𝝈</m:t>
                                          </m:r>
                                        </m:e>
                                      </m:acc>
                                    </m:e>
                                    <m:sub>
                                      <m:r>
                                        <a:rPr kumimoji="1" lang="en-US" altLang="zh-CN" sz="1000" b="1" i="1">
                                          <a:latin typeface="Cambria Math" panose="02040503050406030204" pitchFamily="18" charset="0"/>
                                        </a:rPr>
                                        <m:t>𝒙</m:t>
                                      </m:r>
                                      <m:r>
                                        <a:rPr kumimoji="1" lang="en-US" altLang="zh-CN" sz="1000" b="1" i="1">
                                          <a:latin typeface="Cambria Math" panose="02040503050406030204" pitchFamily="18" charset="0"/>
                                          <a:ea typeface="Cambria Math" panose="02040503050406030204" pitchFamily="18" charset="0"/>
                                        </a:rPr>
                                        <m:t>∓</m:t>
                                      </m:r>
                                    </m:sub>
                                    <m:sup>
                                      <m:r>
                                        <a:rPr kumimoji="1" lang="en-US" altLang="zh-CN" sz="1000" b="1" i="1">
                                          <a:latin typeface="Cambria Math" panose="02040503050406030204" pitchFamily="18" charset="0"/>
                                        </a:rPr>
                                        <m:t>∗</m:t>
                                      </m:r>
                                    </m:sup>
                                  </m:sSubSup>
                                  <m:r>
                                    <a:rPr lang="en-US" altLang="zh-CN" sz="1000" b="1" i="1">
                                      <a:latin typeface="Cambria Math" panose="02040503050406030204" pitchFamily="18" charset="0"/>
                                      <a:ea typeface="Cambria Math" panose="02040503050406030204" pitchFamily="18" charset="0"/>
                                    </a:rPr>
                                    <m:t>+</m:t>
                                  </m:r>
                                  <m:sSubSup>
                                    <m:sSubSupPr>
                                      <m:ctrlPr>
                                        <a:rPr lang="en-US" altLang="zh-CN" sz="1000" b="1" i="1">
                                          <a:latin typeface="Cambria Math" panose="02040503050406030204" pitchFamily="18" charset="0"/>
                                          <a:ea typeface="Cambria Math" panose="02040503050406030204" pitchFamily="18" charset="0"/>
                                        </a:rPr>
                                      </m:ctrlPr>
                                    </m:sSubSupPr>
                                    <m:e>
                                      <m:r>
                                        <a:rPr lang="en-US" altLang="zh-CN" sz="1000" b="1" i="1">
                                          <a:latin typeface="Cambria Math" panose="02040503050406030204" pitchFamily="18" charset="0"/>
                                          <a:ea typeface="Cambria Math" panose="02040503050406030204" pitchFamily="18" charset="0"/>
                                        </a:rPr>
                                        <m:t>𝝈</m:t>
                                      </m:r>
                                    </m:e>
                                    <m:sub>
                                      <m:r>
                                        <a:rPr lang="en-US" altLang="zh-CN" sz="1000" b="1" i="1">
                                          <a:latin typeface="Cambria Math" panose="02040503050406030204" pitchFamily="18" charset="0"/>
                                          <a:ea typeface="Cambria Math" panose="02040503050406030204" pitchFamily="18" charset="0"/>
                                        </a:rPr>
                                        <m:t>𝒚</m:t>
                                      </m:r>
                                      <m:r>
                                        <a:rPr lang="en-US" altLang="zh-CN" sz="1000" b="1" i="1">
                                          <a:latin typeface="Cambria Math" panose="02040503050406030204" pitchFamily="18" charset="0"/>
                                          <a:ea typeface="Cambria Math" panose="02040503050406030204" pitchFamily="18" charset="0"/>
                                        </a:rPr>
                                        <m:t>∓</m:t>
                                      </m:r>
                                    </m:sub>
                                    <m:sup>
                                      <m:r>
                                        <a:rPr lang="en-US" altLang="zh-CN" sz="1000" b="1" i="1">
                                          <a:latin typeface="Cambria Math" panose="02040503050406030204" pitchFamily="18" charset="0"/>
                                          <a:ea typeface="Cambria Math" panose="02040503050406030204" pitchFamily="18" charset="0"/>
                                        </a:rPr>
                                        <m:t>∗</m:t>
                                      </m:r>
                                    </m:sup>
                                  </m:sSubSup>
                                </m:e>
                              </m:d>
                            </m:den>
                          </m:f>
                          <m:sSub>
                            <m:sSubPr>
                              <m:ctrlPr>
                                <a:rPr kumimoji="1" lang="en-US" altLang="zh-CN" sz="1000" b="1" i="1">
                                  <a:latin typeface="Cambria Math" panose="02040503050406030204" pitchFamily="18" charset="0"/>
                                  <a:ea typeface="Cambria Math" panose="02040503050406030204" pitchFamily="18" charset="0"/>
                                </a:rPr>
                              </m:ctrlPr>
                            </m:sSubPr>
                            <m:e>
                              <m:r>
                                <a:rPr kumimoji="1" lang="en-US" altLang="zh-CN" sz="1000" b="1" i="1">
                                  <a:latin typeface="Cambria Math" panose="02040503050406030204" pitchFamily="18" charset="0"/>
                                  <a:ea typeface="Cambria Math" panose="02040503050406030204" pitchFamily="18" charset="0"/>
                                </a:rPr>
                                <m:t>∆</m:t>
                              </m:r>
                              <m:r>
                                <a:rPr kumimoji="1" lang="en-US" altLang="zh-CN" sz="1000" b="1" i="1" smtClean="0">
                                  <a:latin typeface="Cambria Math" panose="02040503050406030204" pitchFamily="18" charset="0"/>
                                  <a:ea typeface="Cambria Math" panose="02040503050406030204" pitchFamily="18" charset="0"/>
                                </a:rPr>
                                <m:t>𝒚</m:t>
                              </m:r>
                            </m:e>
                            <m:sub>
                              <m:r>
                                <a:rPr kumimoji="1" lang="en-US" altLang="zh-CN" sz="1000" b="1" i="1">
                                  <a:latin typeface="Cambria Math" panose="02040503050406030204" pitchFamily="18" charset="0"/>
                                  <a:ea typeface="Cambria Math" panose="02040503050406030204" pitchFamily="18" charset="0"/>
                                </a:rPr>
                                <m:t>𝑰𝑷</m:t>
                              </m:r>
                            </m:sub>
                          </m:sSub>
                        </m:oMath>
                      </m:oMathPara>
                    </a14:m>
                    <a:endParaRPr lang="en-US" altLang="zh-CN" sz="1000" b="1" dirty="0"/>
                  </a:p>
                </p:txBody>
              </p:sp>
            </mc:Choice>
            <mc:Fallback xmlns="">
              <p:sp>
                <p:nvSpPr>
                  <p:cNvPr id="3" name="文本框 2">
                    <a:extLst>
                      <a:ext uri="{FF2B5EF4-FFF2-40B4-BE49-F238E27FC236}">
                        <a16:creationId xmlns:a16="http://schemas.microsoft.com/office/drawing/2014/main" id="{AA60EEB5-2436-148B-C936-45AC3C822BC9}"/>
                      </a:ext>
                    </a:extLst>
                  </p:cNvPr>
                  <p:cNvSpPr txBox="1">
                    <a:spLocks noRot="1" noChangeAspect="1" noMove="1" noResize="1" noEditPoints="1" noAdjustHandles="1" noChangeArrowheads="1" noChangeShapeType="1" noTextEdit="1"/>
                  </p:cNvSpPr>
                  <p:nvPr/>
                </p:nvSpPr>
                <p:spPr>
                  <a:xfrm>
                    <a:off x="-822817" y="6227668"/>
                    <a:ext cx="1997812" cy="448969"/>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BEBCF700-33F9-9AAD-AF1B-DAC391DCBF0E}"/>
                      </a:ext>
                    </a:extLst>
                  </p:cNvPr>
                  <p:cNvSpPr txBox="1"/>
                  <p:nvPr/>
                </p:nvSpPr>
                <p:spPr>
                  <a:xfrm>
                    <a:off x="989018" y="6279053"/>
                    <a:ext cx="1997813" cy="3159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200" b="1" i="1" smtClean="0">
                                  <a:solidFill>
                                    <a:schemeClr val="tx1"/>
                                  </a:solidFill>
                                  <a:latin typeface="Cambria Math" panose="02040503050406030204" pitchFamily="18" charset="0"/>
                                  <a:ea typeface="Cambria Math" panose="02040503050406030204" pitchFamily="18" charset="0"/>
                                </a:rPr>
                              </m:ctrlPr>
                            </m:sSubPr>
                            <m:e>
                              <m:r>
                                <a:rPr kumimoji="1" lang="en-US" altLang="zh-CN" sz="1200" b="1" i="0" smtClean="0">
                                  <a:solidFill>
                                    <a:schemeClr val="tx1"/>
                                  </a:solidFill>
                                  <a:latin typeface="Cambria Math" panose="02040503050406030204" pitchFamily="18" charset="0"/>
                                  <a:ea typeface="Cambria Math" panose="02040503050406030204" pitchFamily="18" charset="0"/>
                                </a:rPr>
                                <m:t>∆</m:t>
                              </m:r>
                              <m:r>
                                <a:rPr kumimoji="1" lang="en-US" altLang="zh-CN" sz="1200" b="1" i="0" smtClean="0">
                                  <a:solidFill>
                                    <a:schemeClr val="tx1"/>
                                  </a:solidFill>
                                  <a:latin typeface="Cambria Math" panose="02040503050406030204" pitchFamily="18" charset="0"/>
                                  <a:ea typeface="Cambria Math" panose="02040503050406030204" pitchFamily="18" charset="0"/>
                                </a:rPr>
                                <m:t>𝐲</m:t>
                              </m:r>
                            </m:e>
                            <m:sub>
                              <m:r>
                                <a:rPr kumimoji="1" lang="en-US" altLang="zh-CN" sz="1200" b="1" i="0" smtClean="0">
                                  <a:solidFill>
                                    <a:schemeClr val="tx1"/>
                                  </a:solidFill>
                                  <a:latin typeface="Cambria Math" panose="02040503050406030204" pitchFamily="18" charset="0"/>
                                  <a:ea typeface="Cambria Math" panose="02040503050406030204" pitchFamily="18" charset="0"/>
                                </a:rPr>
                                <m:t>𝐁𝐏𝐌</m:t>
                              </m:r>
                            </m:sub>
                          </m:sSub>
                          <m:r>
                            <a:rPr kumimoji="1" lang="en-US" altLang="zh-CN" sz="1200" b="1" i="0" smtClean="0">
                              <a:solidFill>
                                <a:schemeClr val="tx1"/>
                              </a:solidFill>
                              <a:latin typeface="Cambria Math" panose="02040503050406030204" pitchFamily="18" charset="0"/>
                              <a:ea typeface="Cambria Math" panose="02040503050406030204" pitchFamily="18" charset="0"/>
                            </a:rPr>
                            <m:t>=</m:t>
                          </m:r>
                          <m:rad>
                            <m:radPr>
                              <m:degHide m:val="on"/>
                              <m:ctrlPr>
                                <a:rPr kumimoji="1" lang="en-US" altLang="zh-CN" sz="1200" b="1" i="1">
                                  <a:solidFill>
                                    <a:schemeClr val="tx1"/>
                                  </a:solidFill>
                                  <a:latin typeface="Cambria Math" panose="02040503050406030204" pitchFamily="18" charset="0"/>
                                </a:rPr>
                              </m:ctrlPr>
                            </m:radPr>
                            <m:deg/>
                            <m:e>
                              <m:sSup>
                                <m:sSupPr>
                                  <m:ctrlPr>
                                    <a:rPr kumimoji="1" lang="en-US" altLang="zh-CN" sz="1200" b="1" i="1">
                                      <a:solidFill>
                                        <a:schemeClr val="tx1"/>
                                      </a:solidFill>
                                      <a:latin typeface="Cambria Math" panose="02040503050406030204" pitchFamily="18" charset="0"/>
                                    </a:rPr>
                                  </m:ctrlPr>
                                </m:sSupPr>
                                <m:e>
                                  <m:r>
                                    <a:rPr kumimoji="1" lang="en-US" altLang="zh-CN" sz="1200" b="1" i="0">
                                      <a:solidFill>
                                        <a:schemeClr val="tx1"/>
                                      </a:solidFill>
                                      <a:latin typeface="Cambria Math" panose="02040503050406030204" pitchFamily="18" charset="0"/>
                                      <a:ea typeface="Cambria Math" panose="02040503050406030204" pitchFamily="18" charset="0"/>
                                    </a:rPr>
                                    <m:t>𝛃</m:t>
                                  </m:r>
                                </m:e>
                                <m:sup>
                                  <m:r>
                                    <a:rPr kumimoji="1" lang="en-US" altLang="zh-CN" sz="1200" b="1" i="0">
                                      <a:solidFill>
                                        <a:schemeClr val="tx1"/>
                                      </a:solidFill>
                                      <a:latin typeface="Cambria Math" panose="02040503050406030204" pitchFamily="18" charset="0"/>
                                    </a:rPr>
                                    <m:t>∗</m:t>
                                  </m:r>
                                </m:sup>
                              </m:sSup>
                              <m:sSub>
                                <m:sSubPr>
                                  <m:ctrlPr>
                                    <a:rPr kumimoji="1" lang="en-US" altLang="zh-CN" sz="1200" b="1" i="1">
                                      <a:solidFill>
                                        <a:schemeClr val="tx1"/>
                                      </a:solidFill>
                                      <a:latin typeface="Cambria Math" panose="02040503050406030204" pitchFamily="18" charset="0"/>
                                    </a:rPr>
                                  </m:ctrlPr>
                                </m:sSubPr>
                                <m:e>
                                  <m:r>
                                    <a:rPr kumimoji="1" lang="en-US" altLang="zh-CN" sz="1200" b="1" i="0">
                                      <a:solidFill>
                                        <a:schemeClr val="tx1"/>
                                      </a:solidFill>
                                      <a:latin typeface="Cambria Math" panose="02040503050406030204" pitchFamily="18" charset="0"/>
                                      <a:ea typeface="Cambria Math" panose="02040503050406030204" pitchFamily="18" charset="0"/>
                                    </a:rPr>
                                    <m:t>𝛃</m:t>
                                  </m:r>
                                </m:e>
                                <m:sub>
                                  <m:r>
                                    <a:rPr kumimoji="1" lang="en-US" altLang="zh-CN" sz="1200" b="1" i="0">
                                      <a:solidFill>
                                        <a:schemeClr val="tx1"/>
                                      </a:solidFill>
                                      <a:latin typeface="Cambria Math" panose="02040503050406030204" pitchFamily="18" charset="0"/>
                                      <a:ea typeface="Cambria Math" panose="02040503050406030204" pitchFamily="18" charset="0"/>
                                    </a:rPr>
                                    <m:t>𝐁𝐏𝐌</m:t>
                                  </m:r>
                                </m:sub>
                              </m:sSub>
                            </m:e>
                          </m:rad>
                          <m:r>
                            <a:rPr kumimoji="1" lang="en-US" altLang="zh-CN" sz="1200" b="1" i="0" smtClean="0">
                              <a:solidFill>
                                <a:schemeClr val="tx1"/>
                              </a:solidFill>
                              <a:latin typeface="Cambria Math" panose="02040503050406030204" pitchFamily="18" charset="0"/>
                              <a:ea typeface="Cambria Math" panose="02040503050406030204" pitchFamily="18" charset="0"/>
                            </a:rPr>
                            <m:t>∆</m:t>
                          </m:r>
                          <m:sSup>
                            <m:sSupPr>
                              <m:ctrlPr>
                                <a:rPr kumimoji="1" lang="en-US" altLang="zh-CN" sz="1200" b="1" i="1" smtClean="0">
                                  <a:solidFill>
                                    <a:schemeClr val="tx1"/>
                                  </a:solidFill>
                                  <a:latin typeface="Cambria Math" panose="02040503050406030204" pitchFamily="18" charset="0"/>
                                  <a:ea typeface="Cambria Math" panose="02040503050406030204" pitchFamily="18" charset="0"/>
                                </a:rPr>
                              </m:ctrlPr>
                            </m:sSupPr>
                            <m:e>
                              <m:r>
                                <a:rPr kumimoji="1" lang="en-US" altLang="zh-CN" sz="1200" b="1" i="0" smtClean="0">
                                  <a:solidFill>
                                    <a:schemeClr val="tx1"/>
                                  </a:solidFill>
                                  <a:latin typeface="Cambria Math" panose="02040503050406030204" pitchFamily="18" charset="0"/>
                                  <a:ea typeface="Cambria Math" panose="02040503050406030204" pitchFamily="18" charset="0"/>
                                </a:rPr>
                                <m:t>𝐲</m:t>
                              </m:r>
                            </m:e>
                            <m:sup>
                              <m:r>
                                <a:rPr kumimoji="1" lang="en-US" altLang="zh-CN" sz="1200" b="1" i="0" smtClean="0">
                                  <a:solidFill>
                                    <a:schemeClr val="tx1"/>
                                  </a:solidFill>
                                  <a:latin typeface="Cambria Math" panose="02040503050406030204" pitchFamily="18" charset="0"/>
                                  <a:ea typeface="Cambria Math" panose="02040503050406030204" pitchFamily="18" charset="0"/>
                                </a:rPr>
                                <m:t>′</m:t>
                              </m:r>
                            </m:sup>
                          </m:sSup>
                        </m:oMath>
                      </m:oMathPara>
                    </a14:m>
                    <a:endParaRPr lang="zh-CN" altLang="en-US" sz="1200" dirty="0"/>
                  </a:p>
                </p:txBody>
              </p:sp>
            </mc:Choice>
            <mc:Fallback xmlns="">
              <p:sp>
                <p:nvSpPr>
                  <p:cNvPr id="4" name="文本框 3">
                    <a:extLst>
                      <a:ext uri="{FF2B5EF4-FFF2-40B4-BE49-F238E27FC236}">
                        <a16:creationId xmlns:a16="http://schemas.microsoft.com/office/drawing/2014/main" id="{BEBCF700-33F9-9AAD-AF1B-DAC391DCBF0E}"/>
                      </a:ext>
                    </a:extLst>
                  </p:cNvPr>
                  <p:cNvSpPr txBox="1">
                    <a:spLocks noRot="1" noChangeAspect="1" noMove="1" noResize="1" noEditPoints="1" noAdjustHandles="1" noChangeArrowheads="1" noChangeShapeType="1" noTextEdit="1"/>
                  </p:cNvSpPr>
                  <p:nvPr/>
                </p:nvSpPr>
                <p:spPr>
                  <a:xfrm>
                    <a:off x="989018" y="6279053"/>
                    <a:ext cx="1997813" cy="315984"/>
                  </a:xfrm>
                  <a:prstGeom prst="rect">
                    <a:avLst/>
                  </a:prstGeom>
                  <a:blipFill>
                    <a:blip r:embed="rId8"/>
                    <a:stretch>
                      <a:fillRect b="-3846"/>
                    </a:stretch>
                  </a:blipFill>
                </p:spPr>
                <p:txBody>
                  <a:bodyPr/>
                  <a:lstStyle/>
                  <a:p>
                    <a:r>
                      <a:rPr lang="zh-CN" altLang="en-US">
                        <a:noFill/>
                      </a:rPr>
                      <a:t> </a:t>
                    </a:r>
                  </a:p>
                </p:txBody>
              </p:sp>
            </mc:Fallback>
          </mc:AlternateContent>
        </p:grpSp>
        <p:pic>
          <p:nvPicPr>
            <p:cNvPr id="15" name="图片 14">
              <a:extLst>
                <a:ext uri="{FF2B5EF4-FFF2-40B4-BE49-F238E27FC236}">
                  <a16:creationId xmlns:a16="http://schemas.microsoft.com/office/drawing/2014/main" id="{F4097F10-7D9D-0438-92E6-38BE0054BA18}"/>
                </a:ext>
              </a:extLst>
            </p:cNvPr>
            <p:cNvPicPr>
              <a:picLocks noChangeAspect="1"/>
            </p:cNvPicPr>
            <p:nvPr/>
          </p:nvPicPr>
          <p:blipFill rotWithShape="1">
            <a:blip r:embed="rId9"/>
            <a:srcRect r="9541"/>
            <a:stretch/>
          </p:blipFill>
          <p:spPr>
            <a:xfrm>
              <a:off x="8310552" y="3885202"/>
              <a:ext cx="1934458" cy="1030649"/>
            </a:xfrm>
            <a:prstGeom prst="rect">
              <a:avLst/>
            </a:prstGeom>
          </p:spPr>
        </p:pic>
        <p:pic>
          <p:nvPicPr>
            <p:cNvPr id="17" name="图片 16" descr="图表&#10;&#10;描述已自动生成">
              <a:extLst>
                <a:ext uri="{FF2B5EF4-FFF2-40B4-BE49-F238E27FC236}">
                  <a16:creationId xmlns:a16="http://schemas.microsoft.com/office/drawing/2014/main" id="{53F57ACE-576F-11C6-2A8F-192C32D1F331}"/>
                </a:ext>
              </a:extLst>
            </p:cNvPr>
            <p:cNvPicPr>
              <a:picLocks noChangeAspect="1"/>
            </p:cNvPicPr>
            <p:nvPr/>
          </p:nvPicPr>
          <p:blipFill>
            <a:blip r:embed="rId10"/>
            <a:stretch>
              <a:fillRect/>
            </a:stretch>
          </p:blipFill>
          <p:spPr>
            <a:xfrm>
              <a:off x="8327969" y="4901413"/>
              <a:ext cx="1993209" cy="1061950"/>
            </a:xfrm>
            <a:prstGeom prst="rect">
              <a:avLst/>
            </a:prstGeom>
          </p:spPr>
        </p:pic>
        <p:pic>
          <p:nvPicPr>
            <p:cNvPr id="19" name="图片 18" descr="图片包含 文本&#10;&#10;描述已自动生成">
              <a:extLst>
                <a:ext uri="{FF2B5EF4-FFF2-40B4-BE49-F238E27FC236}">
                  <a16:creationId xmlns:a16="http://schemas.microsoft.com/office/drawing/2014/main" id="{26E1744D-635B-0BCA-7CE8-F3E3227D4CBC}"/>
                </a:ext>
              </a:extLst>
            </p:cNvPr>
            <p:cNvPicPr>
              <a:picLocks noChangeAspect="1"/>
            </p:cNvPicPr>
            <p:nvPr/>
          </p:nvPicPr>
          <p:blipFill>
            <a:blip r:embed="rId11"/>
            <a:stretch>
              <a:fillRect/>
            </a:stretch>
          </p:blipFill>
          <p:spPr>
            <a:xfrm>
              <a:off x="6018846" y="5689931"/>
              <a:ext cx="2433404" cy="331497"/>
            </a:xfrm>
            <a:prstGeom prst="rect">
              <a:avLst/>
            </a:prstGeom>
          </p:spPr>
        </p:pic>
        <p:sp>
          <p:nvSpPr>
            <p:cNvPr id="20" name="矩形 19">
              <a:extLst>
                <a:ext uri="{FF2B5EF4-FFF2-40B4-BE49-F238E27FC236}">
                  <a16:creationId xmlns:a16="http://schemas.microsoft.com/office/drawing/2014/main" id="{84BF5A5E-9F4B-C298-9540-D23D844F2973}"/>
                </a:ext>
              </a:extLst>
            </p:cNvPr>
            <p:cNvSpPr/>
            <p:nvPr/>
          </p:nvSpPr>
          <p:spPr>
            <a:xfrm>
              <a:off x="921687" y="1390650"/>
              <a:ext cx="9548766" cy="48672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extLst>
      <p:ext uri="{BB962C8B-B14F-4D97-AF65-F5344CB8AC3E}">
        <p14:creationId xmlns:p14="http://schemas.microsoft.com/office/powerpoint/2010/main" val="1799422075"/>
      </p:ext>
    </p:extLst>
  </p:cSld>
  <p:clrMapOvr>
    <a:masterClrMapping/>
  </p:clrMapOvr>
  <p:transition>
    <p:blind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2BDC951-01CE-4863-BEA9-B2A79C95CFE6}"/>
              </a:ext>
            </a:extLst>
          </p:cNvPr>
          <p:cNvSpPr>
            <a:spLocks noGrp="1"/>
          </p:cNvSpPr>
          <p:nvPr>
            <p:ph type="sldNum" sz="quarter" idx="12"/>
          </p:nvPr>
        </p:nvSpPr>
        <p:spPr>
          <a:xfrm>
            <a:off x="11754133" y="6413827"/>
            <a:ext cx="419100" cy="365125"/>
          </a:xfrm>
        </p:spPr>
        <p:txBody>
          <a:bodyPr/>
          <a:lstStyle/>
          <a:p>
            <a:fld id="{3E77E41A-3222-472D-9E0D-CAE005F31005}" type="slidenum">
              <a:rPr lang="zh-CN" altLang="en-US" smtClean="0"/>
              <a:t>6</a:t>
            </a:fld>
            <a:endParaRPr lang="zh-CN" altLang="en-US" dirty="0"/>
          </a:p>
        </p:txBody>
      </p:sp>
      <p:sp>
        <p:nvSpPr>
          <p:cNvPr id="11" name="文本框 10">
            <a:extLst>
              <a:ext uri="{FF2B5EF4-FFF2-40B4-BE49-F238E27FC236}">
                <a16:creationId xmlns:a16="http://schemas.microsoft.com/office/drawing/2014/main" id="{C4E79D1C-E7A4-5A60-76D3-DF12EC830E2D}"/>
              </a:ext>
            </a:extLst>
          </p:cNvPr>
          <p:cNvSpPr txBox="1"/>
          <p:nvPr/>
        </p:nvSpPr>
        <p:spPr>
          <a:xfrm>
            <a:off x="2271712" y="56343"/>
            <a:ext cx="7180897" cy="461665"/>
          </a:xfrm>
          <a:prstGeom prst="rect">
            <a:avLst/>
          </a:prstGeom>
          <a:noFill/>
        </p:spPr>
        <p:txBody>
          <a:bodyPr wrap="square">
            <a:spAutoFit/>
          </a:bodyPr>
          <a:lstStyle/>
          <a:p>
            <a:r>
              <a:rPr kumimoji="1" lang="en-US" altLang="zh-CN" sz="2400" b="1" dirty="0">
                <a:solidFill>
                  <a:schemeClr val="accent1">
                    <a:lumMod val="50000"/>
                  </a:schemeClr>
                </a:solidFill>
                <a:latin typeface="Times New Roman" panose="02020603050405020304" pitchFamily="18" charset="0"/>
                <a:cs typeface="Times New Roman" panose="02020603050405020304" pitchFamily="18" charset="0"/>
              </a:rPr>
              <a:t>Necessity of the Fast Luminosity Monitor for CEPC</a:t>
            </a:r>
            <a:endParaRPr kumimoji="1" lang="zh-CN" alt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grpSp>
        <p:nvGrpSpPr>
          <p:cNvPr id="41" name="组合 40">
            <a:extLst>
              <a:ext uri="{FF2B5EF4-FFF2-40B4-BE49-F238E27FC236}">
                <a16:creationId xmlns:a16="http://schemas.microsoft.com/office/drawing/2014/main" id="{24FCB795-B8DE-A4C0-2E69-DBD6FF792018}"/>
              </a:ext>
            </a:extLst>
          </p:cNvPr>
          <p:cNvGrpSpPr/>
          <p:nvPr/>
        </p:nvGrpSpPr>
        <p:grpSpPr>
          <a:xfrm>
            <a:off x="491429" y="635322"/>
            <a:ext cx="10065128" cy="3183819"/>
            <a:chOff x="318073" y="543858"/>
            <a:chExt cx="10065128" cy="3183819"/>
          </a:xfrm>
        </p:grpSpPr>
        <p:sp>
          <p:nvSpPr>
            <p:cNvPr id="8" name="文本框 7">
              <a:extLst>
                <a:ext uri="{FF2B5EF4-FFF2-40B4-BE49-F238E27FC236}">
                  <a16:creationId xmlns:a16="http://schemas.microsoft.com/office/drawing/2014/main" id="{94F413F3-2A21-0576-BF55-37DD982C9A2A}"/>
                </a:ext>
              </a:extLst>
            </p:cNvPr>
            <p:cNvSpPr txBox="1"/>
            <p:nvPr/>
          </p:nvSpPr>
          <p:spPr>
            <a:xfrm>
              <a:off x="710563" y="971240"/>
              <a:ext cx="9672638" cy="1323439"/>
            </a:xfrm>
            <a:prstGeom prst="rect">
              <a:avLst/>
            </a:prstGeom>
            <a:noFill/>
          </p:spPr>
          <p:txBody>
            <a:bodyPr wrap="square">
              <a:spAutoFit/>
            </a:bodyPr>
            <a:lstStyle/>
            <a:p>
              <a:pPr marL="285750" indent="-285750" algn="just">
                <a:buFont typeface="Wingdings" panose="05000000000000000000" pitchFamily="2" charset="2"/>
                <a:buChar char="p"/>
              </a:pPr>
              <a:r>
                <a:rPr kumimoji="1" lang="en-US" altLang="zh-CN" sz="1600" dirty="0">
                  <a:latin typeface="Times" panose="02020603050405020304" pitchFamily="18" charset="0"/>
                  <a:cs typeface="Times" panose="02020603050405020304" pitchFamily="18" charset="0"/>
                </a:rPr>
                <a:t>The expected resolution of BPMs at current design location is not good enough for both vertical and horizontal beam-beam deflection feedback. If we can add a few more BPMs near position of the maximum beta function, </a:t>
              </a:r>
              <a:r>
                <a:rPr lang="en-US" altLang="zh-CN" sz="1600" dirty="0">
                  <a:latin typeface="Times New Roman" panose="02020603050405020304" pitchFamily="18" charset="0"/>
                  <a:cs typeface="Times New Roman" panose="02020603050405020304" pitchFamily="18" charset="0"/>
                </a:rPr>
                <a:t>and all machine parameters can reach the design values, </a:t>
              </a:r>
              <a:r>
                <a:rPr kumimoji="1" lang="en-US" altLang="zh-CN" sz="1600" dirty="0">
                  <a:latin typeface="Times" panose="02020603050405020304" pitchFamily="18" charset="0"/>
                  <a:cs typeface="Times" panose="02020603050405020304" pitchFamily="18" charset="0"/>
                </a:rPr>
                <a:t>it </a:t>
              </a:r>
              <a:r>
                <a:rPr kumimoji="1" lang="en" altLang="zh-CN" sz="1600" dirty="0">
                  <a:latin typeface="Times" panose="02020603050405020304" pitchFamily="18" charset="0"/>
                  <a:cs typeface="Times" panose="02020603050405020304" pitchFamily="18" charset="0"/>
                </a:rPr>
                <a:t>probably okay for both horizontal and vertical </a:t>
              </a:r>
              <a:r>
                <a:rPr kumimoji="1" lang="en-US" altLang="zh-CN" sz="1600" dirty="0">
                  <a:latin typeface="Times" panose="02020603050405020304" pitchFamily="18" charset="0"/>
                  <a:cs typeface="Times" panose="02020603050405020304" pitchFamily="18" charset="0"/>
                </a:rPr>
                <a:t>feedback. </a:t>
              </a:r>
              <a:r>
                <a:rPr lang="en-US" altLang="zh-CN" sz="1600" b="1" dirty="0">
                  <a:latin typeface="Times New Roman" panose="02020603050405020304" pitchFamily="18" charset="0"/>
                  <a:cs typeface="Times New Roman" panose="02020603050405020304" pitchFamily="18" charset="0"/>
                </a:rPr>
                <a:t>But if the BPM in one direction is not so precise and at the beginning of the operation, the parameters can’t reach the design value</a:t>
              </a:r>
              <a:r>
                <a:rPr lang="en-US" altLang="zh-CN" sz="1600" dirty="0">
                  <a:solidFill>
                    <a:schemeClr val="accent6">
                      <a:lumMod val="50000"/>
                    </a:schemeClr>
                  </a:solidFill>
                  <a:latin typeface="Times New Roman" panose="02020603050405020304" pitchFamily="18" charset="0"/>
                  <a:cs typeface="Times New Roman" panose="02020603050405020304" pitchFamily="18" charset="0"/>
                </a:rPr>
                <a:t>, </a:t>
              </a:r>
              <a:r>
                <a:rPr lang="en-US" altLang="zh-CN" sz="1600" b="1" dirty="0">
                  <a:latin typeface="Times New Roman" panose="02020603050405020304" pitchFamily="18" charset="0"/>
                  <a:cs typeface="Times New Roman" panose="02020603050405020304" pitchFamily="18" charset="0"/>
                </a:rPr>
                <a:t>the feedback based on the BPM is not good enough.</a:t>
              </a:r>
            </a:p>
          </p:txBody>
        </p:sp>
        <p:sp>
          <p:nvSpPr>
            <p:cNvPr id="10" name="文本框 9">
              <a:extLst>
                <a:ext uri="{FF2B5EF4-FFF2-40B4-BE49-F238E27FC236}">
                  <a16:creationId xmlns:a16="http://schemas.microsoft.com/office/drawing/2014/main" id="{08372732-7D30-CE5D-2A94-AF7D2F1EE8BC}"/>
                </a:ext>
              </a:extLst>
            </p:cNvPr>
            <p:cNvSpPr txBox="1"/>
            <p:nvPr/>
          </p:nvSpPr>
          <p:spPr>
            <a:xfrm>
              <a:off x="318073" y="543858"/>
              <a:ext cx="8894505" cy="384721"/>
            </a:xfrm>
            <a:prstGeom prst="rect">
              <a:avLst/>
            </a:prstGeom>
            <a:noFill/>
          </p:spPr>
          <p:txBody>
            <a:bodyPr wrap="square" rtlCol="0">
              <a:spAutoFit/>
            </a:bodyPr>
            <a:lstStyle/>
            <a:p>
              <a:pPr marL="285750" indent="-285750">
                <a:buFont typeface="Wingdings" panose="05000000000000000000" pitchFamily="2" charset="2"/>
                <a:buChar char="Ø"/>
              </a:pPr>
              <a:r>
                <a:rPr lang="en-US" altLang="zh-CN" sz="1900" b="1" dirty="0">
                  <a:solidFill>
                    <a:schemeClr val="accent5">
                      <a:lumMod val="75000"/>
                    </a:schemeClr>
                  </a:solidFill>
                  <a:latin typeface="Times New Roman" panose="02020603050405020304" pitchFamily="18" charset="0"/>
                  <a:cs typeface="Times New Roman" panose="02020603050405020304" pitchFamily="18" charset="0"/>
                </a:rPr>
                <a:t>Used for IP orbit feedback as a back up</a:t>
              </a:r>
              <a:endParaRPr lang="zh-CN" altLang="en-US" sz="19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9" name="文本框 38">
              <a:extLst>
                <a:ext uri="{FF2B5EF4-FFF2-40B4-BE49-F238E27FC236}">
                  <a16:creationId xmlns:a16="http://schemas.microsoft.com/office/drawing/2014/main" id="{5EA2C9EA-2F40-51B4-DDDD-31FC5DA631CD}"/>
                </a:ext>
              </a:extLst>
            </p:cNvPr>
            <p:cNvSpPr txBox="1"/>
            <p:nvPr/>
          </p:nvSpPr>
          <p:spPr>
            <a:xfrm>
              <a:off x="384748" y="3012206"/>
              <a:ext cx="8894505" cy="384721"/>
            </a:xfrm>
            <a:prstGeom prst="rect">
              <a:avLst/>
            </a:prstGeom>
            <a:noFill/>
          </p:spPr>
          <p:txBody>
            <a:bodyPr wrap="square" rtlCol="0">
              <a:spAutoFit/>
            </a:bodyPr>
            <a:lstStyle/>
            <a:p>
              <a:pPr marL="285750" indent="-285750">
                <a:buFont typeface="Wingdings" panose="05000000000000000000" pitchFamily="2" charset="2"/>
                <a:buChar char="Ø"/>
              </a:pPr>
              <a:r>
                <a:rPr lang="en-US" altLang="zh-CN" sz="1900" b="1" dirty="0">
                  <a:solidFill>
                    <a:schemeClr val="accent5">
                      <a:lumMod val="75000"/>
                    </a:schemeClr>
                  </a:solidFill>
                  <a:latin typeface="Times New Roman" panose="02020603050405020304" pitchFamily="18" charset="0"/>
                  <a:cs typeface="Times New Roman" panose="02020603050405020304" pitchFamily="18" charset="0"/>
                </a:rPr>
                <a:t>Used for beam tuning</a:t>
              </a:r>
              <a:endParaRPr lang="zh-CN" altLang="en-US" sz="19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0" name="文本框 39">
              <a:extLst>
                <a:ext uri="{FF2B5EF4-FFF2-40B4-BE49-F238E27FC236}">
                  <a16:creationId xmlns:a16="http://schemas.microsoft.com/office/drawing/2014/main" id="{4A656407-3321-3183-BC6F-7FA7B30799D6}"/>
                </a:ext>
              </a:extLst>
            </p:cNvPr>
            <p:cNvSpPr txBox="1"/>
            <p:nvPr/>
          </p:nvSpPr>
          <p:spPr>
            <a:xfrm>
              <a:off x="811526" y="3389123"/>
              <a:ext cx="3015617" cy="338554"/>
            </a:xfrm>
            <a:prstGeom prst="rect">
              <a:avLst/>
            </a:prstGeom>
            <a:noFill/>
          </p:spPr>
          <p:txBody>
            <a:bodyPr wrap="square" rtlCol="0">
              <a:spAutoFit/>
            </a:bodyPr>
            <a:lstStyle/>
            <a:p>
              <a:pPr marL="285750" indent="-285750" algn="just">
                <a:buFont typeface="Wingdings" panose="05000000000000000000" pitchFamily="2" charset="2"/>
                <a:buChar char="p"/>
              </a:pPr>
              <a:r>
                <a:rPr lang="en-US" altLang="zh-CN" sz="1600" dirty="0">
                  <a:latin typeface="Times New Roman" panose="02020603050405020304" pitchFamily="18" charset="0"/>
                  <a:cs typeface="Times New Roman" panose="02020603050405020304" pitchFamily="18" charset="0"/>
                </a:rPr>
                <a:t>Beam size,  beam intensity, </a:t>
              </a:r>
              <a:r>
                <a:rPr lang="en-US" altLang="zh-CN" sz="1600" dirty="0" err="1">
                  <a:latin typeface="Times New Roman" panose="02020603050405020304" pitchFamily="18" charset="0"/>
                  <a:cs typeface="Times New Roman" panose="02020603050405020304" pitchFamily="18" charset="0"/>
                </a:rPr>
                <a:t>etc</a:t>
              </a:r>
              <a:endParaRPr lang="zh-CN" altLang="en-US" sz="1600" dirty="0">
                <a:latin typeface="Times New Roman" panose="02020603050405020304" pitchFamily="18" charset="0"/>
                <a:cs typeface="Times New Roman" panose="02020603050405020304" pitchFamily="18" charset="0"/>
              </a:endParaRPr>
            </a:p>
          </p:txBody>
        </p:sp>
      </p:grpSp>
      <p:sp>
        <p:nvSpPr>
          <p:cNvPr id="3" name="文本框 2">
            <a:extLst>
              <a:ext uri="{FF2B5EF4-FFF2-40B4-BE49-F238E27FC236}">
                <a16:creationId xmlns:a16="http://schemas.microsoft.com/office/drawing/2014/main" id="{082DFE6D-37BE-62DC-FA0C-1D300851C0E7}"/>
              </a:ext>
            </a:extLst>
          </p:cNvPr>
          <p:cNvSpPr txBox="1"/>
          <p:nvPr/>
        </p:nvSpPr>
        <p:spPr>
          <a:xfrm>
            <a:off x="883919" y="2554309"/>
            <a:ext cx="9845994" cy="338554"/>
          </a:xfrm>
          <a:prstGeom prst="rect">
            <a:avLst/>
          </a:prstGeom>
          <a:noFill/>
        </p:spPr>
        <p:txBody>
          <a:bodyPr wrap="square" rtlCol="0">
            <a:spAutoFit/>
          </a:bodyPr>
          <a:lstStyle/>
          <a:p>
            <a:pPr marL="285750" indent="-285750">
              <a:buFont typeface="Wingdings" panose="05000000000000000000" pitchFamily="2" charset="2"/>
              <a:buChar char="p"/>
            </a:pPr>
            <a:r>
              <a:rPr lang="en-US" altLang="zh-CN" sz="1600" b="1" dirty="0">
                <a:latin typeface="Times New Roman" panose="02020603050405020304" pitchFamily="18" charset="0"/>
                <a:cs typeface="Times New Roman" panose="02020603050405020304" pitchFamily="18" charset="0"/>
              </a:rPr>
              <a:t>Standard luminosity monitor also doesn’t work used for fast feedback</a:t>
            </a:r>
            <a:r>
              <a:rPr lang="en-US" altLang="zh-CN" sz="1600" dirty="0">
                <a:latin typeface="Times New Roman" panose="02020603050405020304" pitchFamily="18" charset="0"/>
                <a:cs typeface="Times New Roman" panose="02020603050405020304" pitchFamily="18" charset="0"/>
              </a:rPr>
              <a:t>. </a:t>
            </a:r>
          </a:p>
        </p:txBody>
      </p:sp>
      <mc:AlternateContent xmlns:mc="http://schemas.openxmlformats.org/markup-compatibility/2006">
        <mc:Choice xmlns:a14="http://schemas.microsoft.com/office/drawing/2010/main" Requires="a14">
          <p:graphicFrame>
            <p:nvGraphicFramePr>
              <p:cNvPr id="4" name="表格 4">
                <a:extLst>
                  <a:ext uri="{FF2B5EF4-FFF2-40B4-BE49-F238E27FC236}">
                    <a16:creationId xmlns:a16="http://schemas.microsoft.com/office/drawing/2014/main" id="{483F0AB8-591C-DD66-8CCB-347E2B51EE27}"/>
                  </a:ext>
                </a:extLst>
              </p:cNvPr>
              <p:cNvGraphicFramePr>
                <a:graphicFrameLocks noGrp="1"/>
              </p:cNvGraphicFramePr>
              <p:nvPr>
                <p:extLst>
                  <p:ext uri="{D42A27DB-BD31-4B8C-83A1-F6EECF244321}">
                    <p14:modId xmlns:p14="http://schemas.microsoft.com/office/powerpoint/2010/main" val="3531792453"/>
                  </p:ext>
                </p:extLst>
              </p:nvPr>
            </p:nvGraphicFramePr>
            <p:xfrm>
              <a:off x="2162292" y="4002375"/>
              <a:ext cx="7115891" cy="2407349"/>
            </p:xfrm>
            <a:graphic>
              <a:graphicData uri="http://schemas.openxmlformats.org/drawingml/2006/table">
                <a:tbl>
                  <a:tblPr firstRow="1" bandRow="1">
                    <a:tableStyleId>{5940675A-B579-460E-94D1-54222C63F5DA}</a:tableStyleId>
                  </a:tblPr>
                  <a:tblGrid>
                    <a:gridCol w="1025843">
                      <a:extLst>
                        <a:ext uri="{9D8B030D-6E8A-4147-A177-3AD203B41FA5}">
                          <a16:colId xmlns:a16="http://schemas.microsoft.com/office/drawing/2014/main" val="53790866"/>
                        </a:ext>
                      </a:extLst>
                    </a:gridCol>
                    <a:gridCol w="2786778">
                      <a:extLst>
                        <a:ext uri="{9D8B030D-6E8A-4147-A177-3AD203B41FA5}">
                          <a16:colId xmlns:a16="http://schemas.microsoft.com/office/drawing/2014/main" val="4236914937"/>
                        </a:ext>
                      </a:extLst>
                    </a:gridCol>
                    <a:gridCol w="3303270">
                      <a:extLst>
                        <a:ext uri="{9D8B030D-6E8A-4147-A177-3AD203B41FA5}">
                          <a16:colId xmlns:a16="http://schemas.microsoft.com/office/drawing/2014/main" val="2571275462"/>
                        </a:ext>
                      </a:extLst>
                    </a:gridCol>
                  </a:tblGrid>
                  <a:tr h="360427">
                    <a:tc>
                      <a:txBody>
                        <a:bodyPr/>
                        <a:lstStyle/>
                        <a:p>
                          <a:pPr algn="ctr"/>
                          <a:endParaRPr lang="en-US" altLang="zh-CN" sz="1500" dirty="0">
                            <a:latin typeface="Times" panose="02020603050405020304" pitchFamily="18" charset="0"/>
                            <a:cs typeface="Times" panose="02020603050405020304" pitchFamily="18" charset="0"/>
                          </a:endParaRPr>
                        </a:p>
                      </a:txBody>
                      <a:tcPr anchor="ctr"/>
                    </a:tc>
                    <a:tc>
                      <a:txBody>
                        <a:bodyPr/>
                        <a:lstStyle/>
                        <a:p>
                          <a:pPr algn="ctr"/>
                          <a:r>
                            <a:rPr lang="en-US" altLang="zh-CN" sz="1500" b="1" dirty="0">
                              <a:latin typeface="Times" panose="02020603050405020304" pitchFamily="18" charset="0"/>
                              <a:cs typeface="Times" panose="02020603050405020304" pitchFamily="18" charset="0"/>
                            </a:rPr>
                            <a:t>Standard luminosity monitor</a:t>
                          </a:r>
                        </a:p>
                        <a:p>
                          <a:pPr algn="ctr"/>
                          <a:r>
                            <a:rPr lang="en-US" altLang="zh-CN" sz="1500" dirty="0">
                              <a:latin typeface="Times" panose="02020603050405020304" pitchFamily="18" charset="0"/>
                              <a:cs typeface="Times" panose="02020603050405020304" pitchFamily="18" charset="0"/>
                            </a:rPr>
                            <a:t>(LumiCal)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500" b="1" dirty="0">
                              <a:latin typeface="Times" panose="02020603050405020304" pitchFamily="18" charset="0"/>
                              <a:cs typeface="Times" panose="02020603050405020304" pitchFamily="18" charset="0"/>
                            </a:rPr>
                            <a:t>Fast luminosity monitor</a:t>
                          </a:r>
                          <a:endParaRPr lang="zh-CN" altLang="en-US" sz="1500" b="1"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1586211745"/>
                      </a:ext>
                    </a:extLst>
                  </a:tr>
                  <a:tr h="7571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dirty="0">
                              <a:latin typeface="Times" panose="02020603050405020304" pitchFamily="18" charset="0"/>
                              <a:cs typeface="Times" panose="02020603050405020304" pitchFamily="18" charset="0"/>
                            </a:rPr>
                            <a:t>Lower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dirty="0">
                              <a:latin typeface="Times" panose="02020603050405020304" pitchFamily="18" charset="0"/>
                              <a:cs typeface="Times" panose="02020603050405020304" pitchFamily="18" charset="0"/>
                            </a:rPr>
                            <a:t>luminosity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zh-CN" sz="1200" b="0" smtClean="0">
                                  <a:latin typeface="Cambria Math" panose="02040503050406030204" pitchFamily="18" charset="0"/>
                                </a:rPr>
                                <m:t>𝐿</m:t>
                              </m:r>
                              <m:r>
                                <a:rPr lang="en-US" altLang="zh-CN" sz="1200" b="0" smtClean="0">
                                  <a:latin typeface="Cambria Math" panose="02040503050406030204" pitchFamily="18" charset="0"/>
                                </a:rPr>
                                <m:t>=5×</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33</m:t>
                                  </m:r>
                                </m:sup>
                              </m:sSup>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𝑐𝑚</m:t>
                                  </m:r>
                                </m:e>
                                <m:sup>
                                  <m:r>
                                    <a:rPr lang="en-US" altLang="zh-CN" sz="1200" b="0" smtClean="0">
                                      <a:latin typeface="Cambria Math" panose="02040503050406030204" pitchFamily="18" charset="0"/>
                                    </a:rPr>
                                    <m:t>−2</m:t>
                                  </m:r>
                                </m:sup>
                              </m:sSup>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𝑠</m:t>
                                  </m:r>
                                </m:e>
                                <m:sup>
                                  <m:r>
                                    <a:rPr lang="en-US" altLang="zh-CN" sz="1200" b="0" smtClean="0">
                                      <a:latin typeface="Cambria Math" panose="02040503050406030204" pitchFamily="18" charset="0"/>
                                    </a:rPr>
                                    <m:t>−1</m:t>
                                  </m:r>
                                </m:sup>
                              </m:sSup>
                              <m:r>
                                <a:rPr lang="en-US" altLang="zh-CN" sz="1200" b="0" smtClean="0">
                                  <a:latin typeface="Cambria Math" panose="02040503050406030204" pitchFamily="18" charset="0"/>
                                </a:rPr>
                                <m:t> </m:t>
                              </m:r>
                            </m:oMath>
                          </a14:m>
                          <a:r>
                            <a:rPr lang="en-US" altLang="zh-CN" sz="1200" b="0" dirty="0"/>
                            <a:t>     f=1</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200" b="1" i="1" smtClean="0">
                                      <a:latin typeface="Cambria Math" panose="02040503050406030204" pitchFamily="18" charset="0"/>
                                    </a:rPr>
                                  </m:ctrlPr>
                                </m:sSubPr>
                                <m:e>
                                  <m:r>
                                    <a:rPr lang="zh-CN" altLang="en-US" sz="1200" b="1" smtClean="0">
                                      <a:latin typeface="Cambria Math" panose="02040503050406030204" pitchFamily="18" charset="0"/>
                                    </a:rPr>
                                    <m:t>𝝈</m:t>
                                  </m:r>
                                </m:e>
                                <m:sub>
                                  <m:r>
                                    <a:rPr lang="en-US" altLang="zh-CN" sz="1200" b="1" smtClean="0">
                                      <a:latin typeface="Cambria Math" panose="02040503050406030204" pitchFamily="18" charset="0"/>
                                    </a:rPr>
                                    <m:t>𝑯𝒊𝒈𝒈𝒔</m:t>
                                  </m:r>
                                </m:sub>
                              </m:sSub>
                              <m:r>
                                <a:rPr lang="en-US" altLang="zh-CN" sz="1200" b="0" smtClean="0">
                                  <a:latin typeface="Cambria Math" panose="02040503050406030204" pitchFamily="18" charset="0"/>
                                </a:rPr>
                                <m:t>=</m:t>
                              </m:r>
                              <m:sSup>
                                <m:sSupPr>
                                  <m:ctrlPr>
                                    <a:rPr lang="en-US" altLang="zh-CN" sz="120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−31</m:t>
                                  </m:r>
                                </m:sup>
                              </m:sSup>
                              <m:sSup>
                                <m:sSupPr>
                                  <m:ctrlPr>
                                    <a:rPr lang="en-US" altLang="zh-CN" sz="1200" i="1" smtClean="0">
                                      <a:latin typeface="Cambria Math" panose="02040503050406030204" pitchFamily="18" charset="0"/>
                                    </a:rPr>
                                  </m:ctrlPr>
                                </m:sSupPr>
                                <m:e>
                                  <m:r>
                                    <a:rPr lang="en-US" altLang="zh-CN" sz="1200" b="0" smtClean="0">
                                      <a:latin typeface="Cambria Math" panose="02040503050406030204" pitchFamily="18" charset="0"/>
                                    </a:rPr>
                                    <m:t>𝑐𝑚</m:t>
                                  </m:r>
                                </m:e>
                                <m:sup>
                                  <m:r>
                                    <a:rPr lang="en-US" altLang="zh-CN" sz="1200" b="0" smtClean="0">
                                      <a:latin typeface="Cambria Math" panose="02040503050406030204" pitchFamily="18" charset="0"/>
                                    </a:rPr>
                                    <m:t>−2</m:t>
                                  </m:r>
                                </m:sup>
                              </m:sSup>
                            </m:oMath>
                          </a14:m>
                          <a:r>
                            <a:rPr kumimoji="0" lang="zh-CN" altLang="en-US" sz="1200" b="0" dirty="0"/>
                            <a:t>  </a:t>
                          </a:r>
                          <a:endParaRPr kumimoji="1" lang="en-US" altLang="zh-CN" sz="1200" b="0" dirty="0"/>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altLang="zh-CN" sz="1200" b="0" smtClean="0">
                                    <a:latin typeface="Cambria Math" panose="02040503050406030204" pitchFamily="18" charset="0"/>
                                  </a:rPr>
                                  <m:t>𝑁</m:t>
                                </m:r>
                                <m:r>
                                  <a:rPr lang="en-US" altLang="zh-CN" sz="1200" b="0" smtClean="0">
                                    <a:latin typeface="Cambria Math" panose="02040503050406030204" pitchFamily="18" charset="0"/>
                                  </a:rPr>
                                  <m:t>=</m:t>
                                </m:r>
                                <m:r>
                                  <a:rPr lang="en-US" altLang="zh-CN" sz="1200" b="0" smtClean="0">
                                    <a:latin typeface="Cambria Math" panose="02040503050406030204" pitchFamily="18" charset="0"/>
                                  </a:rPr>
                                  <m:t>𝐿</m:t>
                                </m:r>
                                <m:r>
                                  <a:rPr lang="en-US" altLang="zh-CN" sz="1200" b="0" smtClean="0">
                                    <a:latin typeface="Cambria Math" panose="02040503050406030204" pitchFamily="18" charset="0"/>
                                  </a:rPr>
                                  <m:t>×</m:t>
                                </m:r>
                                <m:r>
                                  <a:rPr lang="zh-CN" altLang="en-US" sz="1200" b="0" smtClean="0">
                                    <a:latin typeface="Cambria Math" panose="02040503050406030204" pitchFamily="18" charset="0"/>
                                  </a:rPr>
                                  <m:t>𝜎</m:t>
                                </m:r>
                                <m:r>
                                  <a:rPr lang="en-US" altLang="zh-CN" sz="1200" b="0" smtClean="0">
                                    <a:latin typeface="Cambria Math" panose="02040503050406030204" pitchFamily="18" charset="0"/>
                                  </a:rPr>
                                  <m:t>×</m:t>
                                </m:r>
                                <m:r>
                                  <a:rPr lang="en-US" altLang="zh-CN" sz="1200" b="0" smtClean="0">
                                    <a:latin typeface="Cambria Math" panose="02040503050406030204" pitchFamily="18" charset="0"/>
                                  </a:rPr>
                                  <m:t>𝑇</m:t>
                                </m:r>
                                <m:r>
                                  <a:rPr lang="en-US" altLang="zh-CN" sz="1200" b="0" smtClean="0">
                                    <a:latin typeface="Cambria Math" panose="02040503050406030204" pitchFamily="18" charset="0"/>
                                  </a:rPr>
                                  <m:t>×</m:t>
                                </m:r>
                                <m:r>
                                  <m:rPr>
                                    <m:sty m:val="p"/>
                                  </m:rPr>
                                  <a:rPr lang="en-US" altLang="zh-CN" sz="1200" b="0" smtClean="0">
                                    <a:latin typeface="Cambria Math" panose="02040503050406030204" pitchFamily="18" charset="0"/>
                                  </a:rPr>
                                  <m:t>f</m:t>
                                </m:r>
                              </m:oMath>
                            </m:oMathPara>
                          </a14:m>
                          <a:endParaRPr kumimoji="1" lang="en-US" altLang="zh-CN" sz="1200" b="0" dirty="0"/>
                        </a:p>
                        <a:p>
                          <a:r>
                            <a:rPr kumimoji="1" lang="en-US" altLang="zh-CN" sz="1200" b="0" dirty="0"/>
                            <a:t>    </a:t>
                          </a:r>
                          <a14:m>
                            <m:oMath xmlns:m="http://schemas.openxmlformats.org/officeDocument/2006/math">
                              <m:r>
                                <a:rPr kumimoji="1" lang="en-US" altLang="zh-CN" sz="1200" b="0" smtClean="0">
                                  <a:latin typeface="Cambria Math" panose="02040503050406030204" pitchFamily="18" charset="0"/>
                                </a:rPr>
                                <m:t>=0.5×5×</m:t>
                              </m:r>
                              <m:sSup>
                                <m:sSupPr>
                                  <m:ctrlPr>
                                    <a:rPr lang="en-US" altLang="zh-CN" sz="1200" i="1">
                                      <a:latin typeface="Cambria Math" panose="02040503050406030204" pitchFamily="18" charset="0"/>
                                    </a:rPr>
                                  </m:ctrlPr>
                                </m:sSupPr>
                                <m:e>
                                  <m:r>
                                    <a:rPr lang="en-US" altLang="zh-CN" sz="1200">
                                      <a:latin typeface="Cambria Math" panose="02040503050406030204" pitchFamily="18" charset="0"/>
                                    </a:rPr>
                                    <m:t>10</m:t>
                                  </m:r>
                                </m:e>
                                <m:sup>
                                  <m:r>
                                    <a:rPr lang="en-US" altLang="zh-CN" sz="1200">
                                      <a:latin typeface="Cambria Math" panose="02040503050406030204" pitchFamily="18" charset="0"/>
                                    </a:rPr>
                                    <m:t>34</m:t>
                                  </m:r>
                                </m:sup>
                              </m:sSup>
                              <m:r>
                                <a:rPr lang="en-US" altLang="zh-CN" sz="1200">
                                  <a:latin typeface="Cambria Math" panose="02040503050406030204" pitchFamily="18" charset="0"/>
                                </a:rPr>
                                <m:t>×</m:t>
                              </m:r>
                              <m:sSup>
                                <m:sSupPr>
                                  <m:ctrlPr>
                                    <a:rPr lang="en-US" altLang="zh-CN" sz="1200" i="1">
                                      <a:latin typeface="Cambria Math" panose="02040503050406030204" pitchFamily="18" charset="0"/>
                                    </a:rPr>
                                  </m:ctrlPr>
                                </m:sSupPr>
                                <m:e>
                                  <m:r>
                                    <a:rPr lang="en-US" altLang="zh-CN" sz="1200">
                                      <a:latin typeface="Cambria Math" panose="02040503050406030204" pitchFamily="18" charset="0"/>
                                    </a:rPr>
                                    <m:t>10</m:t>
                                  </m:r>
                                </m:e>
                                <m:sup>
                                  <m:r>
                                    <a:rPr lang="en-US" altLang="zh-CN" sz="1200">
                                      <a:latin typeface="Cambria Math" panose="02040503050406030204" pitchFamily="18" charset="0"/>
                                    </a:rPr>
                                    <m:t>−</m:t>
                                  </m:r>
                                  <m:r>
                                    <a:rPr lang="en-US" altLang="zh-CN" sz="1200" b="0" smtClean="0">
                                      <a:latin typeface="Cambria Math" panose="02040503050406030204" pitchFamily="18" charset="0"/>
                                    </a:rPr>
                                    <m:t>31</m:t>
                                  </m:r>
                                </m:sup>
                              </m:sSup>
                              <m:r>
                                <a:rPr lang="en-US" altLang="zh-CN" sz="1200" b="0" smtClean="0">
                                  <a:latin typeface="Cambria Math" panose="02040503050406030204" pitchFamily="18" charset="0"/>
                                </a:rPr>
                                <m:t>×1</m:t>
                              </m:r>
                            </m:oMath>
                          </a14:m>
                          <a:endParaRPr lang="en-US" altLang="zh-CN" sz="1200" b="0" dirty="0"/>
                        </a:p>
                        <a:p>
                          <a:pPr/>
                          <a14:m>
                            <m:oMathPara xmlns:m="http://schemas.openxmlformats.org/officeDocument/2006/math">
                              <m:oMathParaPr>
                                <m:jc m:val="left"/>
                              </m:oMathParaPr>
                              <m:oMath xmlns:m="http://schemas.openxmlformats.org/officeDocument/2006/math">
                                <m:r>
                                  <a:rPr lang="en-US" altLang="zh-CN" sz="1200" b="0" smtClean="0">
                                    <a:latin typeface="Cambria Math" panose="02040503050406030204" pitchFamily="18" charset="0"/>
                                  </a:rPr>
                                  <m:t>     =2.</m:t>
                                </m:r>
                                <m:r>
                                  <a:rPr lang="en-US" altLang="zh-CN" sz="1200" b="0" smtClean="0">
                                    <a:solidFill>
                                      <a:schemeClr val="tx1"/>
                                    </a:solidFill>
                                    <a:latin typeface="Cambria Math" panose="02040503050406030204" pitchFamily="18" charset="0"/>
                                  </a:rPr>
                                  <m:t>5×</m:t>
                                </m:r>
                                <m:sSup>
                                  <m:sSupPr>
                                    <m:ctrlPr>
                                      <a:rPr lang="en-US" altLang="zh-CN" sz="1200" b="0" i="1" smtClean="0">
                                        <a:solidFill>
                                          <a:schemeClr val="tx1"/>
                                        </a:solidFill>
                                        <a:latin typeface="Cambria Math" panose="02040503050406030204" pitchFamily="18" charset="0"/>
                                      </a:rPr>
                                    </m:ctrlPr>
                                  </m:sSupPr>
                                  <m:e>
                                    <m:r>
                                      <a:rPr lang="en-US" altLang="zh-CN" sz="1200" b="0" smtClean="0">
                                        <a:solidFill>
                                          <a:schemeClr val="tx1"/>
                                        </a:solidFill>
                                        <a:latin typeface="Cambria Math" panose="02040503050406030204" pitchFamily="18" charset="0"/>
                                      </a:rPr>
                                      <m:t>10</m:t>
                                    </m:r>
                                  </m:e>
                                  <m:sup>
                                    <m:r>
                                      <a:rPr lang="en-US" altLang="zh-CN" sz="1200" b="0" smtClean="0">
                                        <a:solidFill>
                                          <a:schemeClr val="tx1"/>
                                        </a:solidFill>
                                        <a:latin typeface="Cambria Math" panose="02040503050406030204" pitchFamily="18" charset="0"/>
                                      </a:rPr>
                                      <m:t>2</m:t>
                                    </m:r>
                                  </m:sup>
                                </m:sSup>
                                <m:r>
                                  <a:rPr lang="en-US" altLang="zh-CN" sz="1200" b="0" smtClean="0">
                                    <a:solidFill>
                                      <a:schemeClr val="tx1"/>
                                    </a:solidFill>
                                    <a:latin typeface="Cambria Math" panose="02040503050406030204" pitchFamily="18" charset="0"/>
                                  </a:rPr>
                                  <m:t>/</m:t>
                                </m:r>
                                <m:r>
                                  <m:rPr>
                                    <m:sty m:val="p"/>
                                  </m:rPr>
                                  <a:rPr lang="en-US" altLang="zh-CN" sz="1200" b="0" smtClean="0">
                                    <a:solidFill>
                                      <a:schemeClr val="tx1"/>
                                    </a:solidFill>
                                    <a:latin typeface="Cambria Math" panose="02040503050406030204" pitchFamily="18" charset="0"/>
                                  </a:rPr>
                                  <m:t>s</m:t>
                                </m:r>
                                <m:r>
                                  <a:rPr lang="en-US" altLang="zh-CN" sz="1200" b="0" smtClean="0">
                                    <a:latin typeface="Cambria Math" panose="02040503050406030204" pitchFamily="18" charset="0"/>
                                  </a:rPr>
                                  <m:t>=2.5</m:t>
                                </m:r>
                                <m:r>
                                  <a:rPr lang="en-US" altLang="zh-CN" sz="1200" b="0" smtClean="0">
                                    <a:solidFill>
                                      <a:schemeClr val="tx1"/>
                                    </a:solidFill>
                                    <a:latin typeface="Cambria Math" panose="02040503050406030204" pitchFamily="18" charset="0"/>
                                  </a:rPr>
                                  <m:t>/10</m:t>
                                </m:r>
                                <m:r>
                                  <m:rPr>
                                    <m:sty m:val="p"/>
                                  </m:rPr>
                                  <a:rPr lang="en-US" altLang="zh-CN" sz="1200" b="0" smtClean="0">
                                    <a:solidFill>
                                      <a:schemeClr val="tx1"/>
                                    </a:solidFill>
                                    <a:latin typeface="Cambria Math" panose="02040503050406030204" pitchFamily="18" charset="0"/>
                                  </a:rPr>
                                  <m:t>ms</m:t>
                                </m:r>
                              </m:oMath>
                            </m:oMathPara>
                          </a14:m>
                          <a:endParaRPr lang="en-US" altLang="zh-CN" sz="800" b="0" dirty="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1" dirty="0">
                              <a:solidFill>
                                <a:schemeClr val="accent1">
                                  <a:lumMod val="50000"/>
                                </a:schemeClr>
                              </a:solidFill>
                              <a:latin typeface="Times" panose="02020603050405020304" pitchFamily="18" charset="0"/>
                              <a:cs typeface="Times" panose="02020603050405020304" pitchFamily="18" charset="0"/>
                            </a:rPr>
                            <a:t>If measure at 100Hz, the precise is 0.63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𝐿</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=5×</m:t>
                                </m:r>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10</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33</m:t>
                                    </m:r>
                                  </m:sup>
                                </m:sSup>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𝑐𝑚</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−2</m:t>
                                    </m:r>
                                  </m:sup>
                                </m:sSup>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𝑠</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−1</m:t>
                                    </m:r>
                                  </m:sup>
                                </m:s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       </m:t>
                                </m:r>
                                <m:r>
                                  <m:rPr>
                                    <m:sty m:val="p"/>
                                  </m:rP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f</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=0.01</m:t>
                                </m:r>
                              </m:oMath>
                            </m:oMathPara>
                          </a14:m>
                          <a:endParaRPr kumimoji="0" lang="en-US" altLang="zh-CN" sz="1200" b="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zh-CN" sz="1200" b="1"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zh-CN" altLang="en-US" sz="1200" b="1" u="none" strike="noStrike" kern="1200" cap="none" spc="0" normalizeH="0" baseline="0" noProof="0" smtClean="0">
                                      <a:ln>
                                        <a:noFill/>
                                      </a:ln>
                                      <a:solidFill>
                                        <a:prstClr val="black"/>
                                      </a:solidFill>
                                      <a:effectLst/>
                                      <a:uLnTx/>
                                      <a:uFillTx/>
                                      <a:latin typeface="Cambria Math" panose="02040503050406030204" pitchFamily="18" charset="0"/>
                                    </a:rPr>
                                    <m:t>𝝈</m:t>
                                  </m:r>
                                </m:e>
                                <m:sub>
                                  <m:r>
                                    <a:rPr kumimoji="0" lang="en-US" altLang="zh-CN" sz="1200" b="1" u="none" strike="noStrike" kern="1200" cap="none" spc="0" normalizeH="0" baseline="0" noProof="0" smtClean="0">
                                      <a:ln>
                                        <a:noFill/>
                                      </a:ln>
                                      <a:solidFill>
                                        <a:prstClr val="black"/>
                                      </a:solidFill>
                                      <a:effectLst/>
                                      <a:uLnTx/>
                                      <a:uFillTx/>
                                      <a:latin typeface="Cambria Math" panose="02040503050406030204" pitchFamily="18" charset="0"/>
                                    </a:rPr>
                                    <m:t>𝑯𝒊𝒈𝒈𝒔</m:t>
                                  </m:r>
                                </m:sub>
                              </m:sSub>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sSup>
                                <m:sSupPr>
                                  <m:ctrlPr>
                                    <a:rPr lang="en-US" altLang="zh-CN" sz="1200" i="1" smtClean="0">
                                      <a:latin typeface="Cambria Math" panose="02040503050406030204" pitchFamily="18" charset="0"/>
                                    </a:rPr>
                                  </m:ctrlPr>
                                </m:sSupPr>
                                <m:e>
                                  <m:r>
                                    <a:rPr lang="en-US" altLang="zh-CN" sz="1200" b="0" smtClean="0">
                                      <a:latin typeface="Cambria Math" panose="02040503050406030204" pitchFamily="18" charset="0"/>
                                    </a:rPr>
                                    <m:t>1.27×10</m:t>
                                  </m:r>
                                </m:e>
                                <m:sup>
                                  <m:r>
                                    <a:rPr lang="en-US" altLang="zh-CN" sz="1200" b="0" smtClean="0">
                                      <a:latin typeface="Cambria Math" panose="02040503050406030204" pitchFamily="18" charset="0"/>
                                    </a:rPr>
                                    <m:t>−25</m:t>
                                  </m:r>
                                </m:sup>
                              </m:sSup>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𝑐𝑚</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−2</m:t>
                                  </m:r>
                                </m:sup>
                              </m:sSup>
                            </m:oMath>
                          </a14:m>
                          <a:r>
                            <a:rPr kumimoji="0" lang="zh-CN" altLang="en-US" sz="1200" b="0" u="none" strike="noStrike" kern="1200" cap="none" spc="0" normalizeH="0" baseline="0" noProof="0" dirty="0">
                              <a:ln>
                                <a:noFill/>
                              </a:ln>
                              <a:solidFill>
                                <a:prstClr val="black"/>
                              </a:solidFill>
                              <a:effectLst/>
                              <a:uLnTx/>
                              <a:uFillTx/>
                            </a:rPr>
                            <a:t> </a:t>
                          </a:r>
                          <a:endParaRPr kumimoji="1" lang="en-US" altLang="zh-CN" sz="1200" b="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𝑁</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𝐿</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zh-CN" altLang="en-US" sz="1200" b="0" u="none" strike="noStrike" kern="1200" cap="none" spc="0" normalizeH="0" baseline="0" noProof="0" smtClean="0">
                                    <a:ln>
                                      <a:noFill/>
                                    </a:ln>
                                    <a:solidFill>
                                      <a:prstClr val="black"/>
                                    </a:solidFill>
                                    <a:effectLst/>
                                    <a:uLnTx/>
                                    <a:uFillTx/>
                                    <a:latin typeface="Cambria Math" panose="02040503050406030204" pitchFamily="18" charset="0"/>
                                  </a:rPr>
                                  <m:t>𝜎</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𝑇</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m:rPr>
                                    <m:sty m:val="p"/>
                                  </m:rP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f</m:t>
                                </m:r>
                              </m:oMath>
                            </m:oMathPara>
                          </a14:m>
                          <a:endParaRPr kumimoji="1" lang="en-US" altLang="zh-CN" sz="1200" b="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0" u="none" strike="noStrike" kern="1200" cap="none" spc="0" normalizeH="0" baseline="0" noProof="0" dirty="0">
                              <a:ln>
                                <a:noFill/>
                              </a:ln>
                              <a:solidFill>
                                <a:prstClr val="black"/>
                              </a:solidFill>
                              <a:effectLst/>
                              <a:uLnTx/>
                              <a:uFillTx/>
                            </a:rPr>
                            <a:t>    </a:t>
                          </a:r>
                          <a14:m>
                            <m:oMath xmlns:m="http://schemas.openxmlformats.org/officeDocument/2006/math">
                              <m:r>
                                <a:rPr kumimoji="1"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1" lang="en-US" altLang="zh-CN" sz="1200" b="0" smtClean="0">
                                  <a:latin typeface="Cambria Math" panose="02040503050406030204" pitchFamily="18" charset="0"/>
                                </a:rPr>
                                <m:t>5×</m:t>
                              </m:r>
                              <m:sSup>
                                <m:sSupPr>
                                  <m:ctrlPr>
                                    <a:rPr lang="en-US" altLang="zh-CN" sz="1200" i="1">
                                      <a:latin typeface="Cambria Math" panose="02040503050406030204" pitchFamily="18" charset="0"/>
                                    </a:rPr>
                                  </m:ctrlPr>
                                </m:sSupPr>
                                <m:e>
                                  <m:r>
                                    <a:rPr lang="en-US" altLang="zh-CN" sz="1200">
                                      <a:latin typeface="Cambria Math" panose="02040503050406030204" pitchFamily="18" charset="0"/>
                                    </a:rPr>
                                    <m:t>10</m:t>
                                  </m:r>
                                </m:e>
                                <m:sup>
                                  <m:r>
                                    <a:rPr lang="en-US" altLang="zh-CN" sz="1200">
                                      <a:latin typeface="Cambria Math" panose="02040503050406030204" pitchFamily="18" charset="0"/>
                                    </a:rPr>
                                    <m:t>34</m:t>
                                  </m:r>
                                </m:sup>
                              </m:sSup>
                              <m:r>
                                <a:rPr lang="en-US" altLang="zh-CN" sz="1200" smtClean="0">
                                  <a:latin typeface="Cambria Math" panose="02040503050406030204" pitchFamily="18" charset="0"/>
                                </a:rPr>
                                <m:t>×</m:t>
                              </m:r>
                              <m:r>
                                <a:rPr lang="en-US" altLang="zh-CN" sz="1200" b="0" smtClean="0">
                                  <a:latin typeface="Cambria Math" panose="02040503050406030204" pitchFamily="18" charset="0"/>
                                </a:rPr>
                                <m:t>0.5×</m:t>
                              </m:r>
                              <m:r>
                                <a:rPr lang="en-US" altLang="zh-CN" sz="1200">
                                  <a:latin typeface="Cambria Math" panose="02040503050406030204" pitchFamily="18" charset="0"/>
                                </a:rPr>
                                <m:t>1.27×</m:t>
                              </m:r>
                              <m:sSup>
                                <m:sSupPr>
                                  <m:ctrlPr>
                                    <a:rPr lang="en-US" altLang="zh-CN" sz="1200" i="1">
                                      <a:latin typeface="Cambria Math" panose="02040503050406030204" pitchFamily="18" charset="0"/>
                                    </a:rPr>
                                  </m:ctrlPr>
                                </m:sSupPr>
                                <m:e>
                                  <m:r>
                                    <a:rPr lang="en-US" altLang="zh-CN" sz="1200">
                                      <a:latin typeface="Cambria Math" panose="02040503050406030204" pitchFamily="18" charset="0"/>
                                    </a:rPr>
                                    <m:t>10</m:t>
                                  </m:r>
                                </m:e>
                                <m:sup>
                                  <m:r>
                                    <a:rPr lang="en-US" altLang="zh-CN" sz="1200">
                                      <a:latin typeface="Cambria Math" panose="02040503050406030204" pitchFamily="18" charset="0"/>
                                    </a:rPr>
                                    <m:t>−25</m:t>
                                  </m:r>
                                </m:sup>
                              </m:sSup>
                              <m:r>
                                <a:rPr lang="en-US" altLang="zh-CN" sz="1200" smtClean="0">
                                  <a:latin typeface="Cambria Math" panose="02040503050406030204" pitchFamily="18" charset="0"/>
                                </a:rPr>
                                <m:t>×</m:t>
                              </m:r>
                              <m:r>
                                <a:rPr lang="en-US" altLang="zh-CN" sz="1200" b="0" smtClean="0">
                                  <a:latin typeface="Cambria Math" panose="02040503050406030204" pitchFamily="18" charset="0"/>
                                </a:rPr>
                                <m:t>0.01</m:t>
                              </m:r>
                            </m:oMath>
                          </a14:m>
                          <a:endParaRPr kumimoji="0" lang="en-US" altLang="zh-CN" sz="1200" b="0" u="none" strike="noStrike" kern="1200" cap="none" spc="0" normalizeH="0" baseline="0" noProof="0" dirty="0">
                            <a:ln>
                              <a:noFill/>
                            </a:ln>
                            <a:solidFill>
                              <a:srgbClr val="ED7D31">
                                <a:lumMod val="75000"/>
                              </a:srgbClr>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u="none" strike="noStrike" kern="1200" cap="none" spc="0" normalizeH="0" baseline="0" noProof="0" dirty="0">
                              <a:ln>
                                <a:noFill/>
                              </a:ln>
                              <a:solidFill>
                                <a:prstClr val="black"/>
                              </a:solidFill>
                              <a:effectLst/>
                              <a:uLnTx/>
                              <a:uFillTx/>
                            </a:rPr>
                            <a:t>    </a:t>
                          </a:r>
                          <a14:m>
                            <m:oMath xmlns:m="http://schemas.openxmlformats.org/officeDocument/2006/math">
                              <m:r>
                                <a:rPr lang="en-US" altLang="zh-CN" sz="1200" b="0" smtClean="0">
                                  <a:latin typeface="Cambria Math" panose="02040503050406030204" pitchFamily="18" charset="0"/>
                                </a:rPr>
                                <m:t>=3.2×</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6</m:t>
                                  </m:r>
                                </m:sup>
                              </m:sSup>
                              <m:r>
                                <a:rPr lang="en-US" altLang="zh-CN" sz="1200" b="0" smtClean="0">
                                  <a:latin typeface="Cambria Math" panose="02040503050406030204" pitchFamily="18" charset="0"/>
                                </a:rPr>
                                <m:t>/</m:t>
                              </m:r>
                              <m:r>
                                <m:rPr>
                                  <m:sty m:val="p"/>
                                </m:rPr>
                                <a:rPr lang="en-US" altLang="zh-CN" sz="1200" b="0" smtClean="0">
                                  <a:latin typeface="Cambria Math" panose="02040503050406030204" pitchFamily="18" charset="0"/>
                                </a:rPr>
                                <m:t>s</m:t>
                              </m:r>
                              <m:r>
                                <a:rPr lang="en-US" altLang="zh-CN" sz="1200" b="0" smtClean="0">
                                  <a:latin typeface="Cambria Math" panose="02040503050406030204" pitchFamily="18" charset="0"/>
                                </a:rPr>
                                <m:t>=3.2×</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4</m:t>
                                  </m:r>
                                </m:sup>
                              </m:sSup>
                              <m:r>
                                <a:rPr lang="en-US" altLang="zh-CN" sz="1200" b="0" smtClean="0">
                                  <a:latin typeface="Cambria Math" panose="02040503050406030204" pitchFamily="18" charset="0"/>
                                </a:rPr>
                                <m:t>/10</m:t>
                              </m:r>
                              <m:r>
                                <m:rPr>
                                  <m:sty m:val="p"/>
                                </m:rPr>
                                <a:rPr lang="en-US" altLang="zh-CN" sz="1200" b="0" smtClean="0">
                                  <a:latin typeface="Cambria Math" panose="02040503050406030204" pitchFamily="18" charset="0"/>
                                </a:rPr>
                                <m:t>ms</m:t>
                              </m:r>
                            </m:oMath>
                          </a14:m>
                          <a:endParaRPr kumimoji="0" lang="en-US" altLang="zh-CN" sz="800" b="0" u="none" strike="noStrike" kern="1200" cap="none" spc="0" normalizeH="0" baseline="0" noProof="0" dirty="0">
                            <a:ln>
                              <a:noFill/>
                            </a:ln>
                            <a:solidFill>
                              <a:srgbClr val="ED7D31">
                                <a:lumMod val="75000"/>
                              </a:srgbClr>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1" u="none" strike="noStrike" kern="1200" cap="none" spc="0" normalizeH="0" baseline="0" noProof="0" dirty="0">
                              <a:ln>
                                <a:noFill/>
                              </a:ln>
                              <a:solidFill>
                                <a:schemeClr val="accent1">
                                  <a:lumMod val="50000"/>
                                </a:schemeClr>
                              </a:solidFill>
                              <a:effectLst/>
                              <a:uLnTx/>
                              <a:uFillTx/>
                              <a:latin typeface="Times" panose="02020603050405020304" pitchFamily="18" charset="0"/>
                              <a:cs typeface="Times" panose="02020603050405020304" pitchFamily="18" charset="0"/>
                            </a:rPr>
                            <a:t>If measure at 100Hz, the precise is </a:t>
                          </a:r>
                          <a14:m>
                            <m:oMath xmlns:m="http://schemas.openxmlformats.org/officeDocument/2006/math">
                              <m:r>
                                <a:rPr kumimoji="0" lang="en-US" altLang="zh-CN" sz="1200" b="1" i="1" u="none" strike="noStrike" kern="1200" cap="none" spc="0" normalizeH="0" baseline="0" noProof="0" smtClean="0">
                                  <a:ln>
                                    <a:noFill/>
                                  </a:ln>
                                  <a:solidFill>
                                    <a:schemeClr val="accent1">
                                      <a:lumMod val="50000"/>
                                    </a:schemeClr>
                                  </a:solidFill>
                                  <a:effectLst/>
                                  <a:uLnTx/>
                                  <a:uFillTx/>
                                  <a:latin typeface="Cambria Math" panose="02040503050406030204" pitchFamily="18" charset="0"/>
                                </a:rPr>
                                <m:t>𝟓</m:t>
                              </m:r>
                              <m:r>
                                <a:rPr lang="en-US" altLang="zh-CN" sz="1200" b="1" smtClean="0">
                                  <a:solidFill>
                                    <a:schemeClr val="accent1">
                                      <a:lumMod val="50000"/>
                                    </a:schemeClr>
                                  </a:solidFill>
                                  <a:latin typeface="Cambria Math" panose="02040503050406030204" pitchFamily="18" charset="0"/>
                                </a:rPr>
                                <m:t>.</m:t>
                              </m:r>
                              <m:r>
                                <a:rPr lang="en-US" altLang="zh-CN" sz="1200" b="1" i="1" smtClean="0">
                                  <a:solidFill>
                                    <a:schemeClr val="accent1">
                                      <a:lumMod val="50000"/>
                                    </a:schemeClr>
                                  </a:solidFill>
                                  <a:latin typeface="Cambria Math" panose="02040503050406030204" pitchFamily="18" charset="0"/>
                                </a:rPr>
                                <m:t>𝟔</m:t>
                              </m:r>
                              <m:r>
                                <a:rPr lang="en-US" altLang="zh-CN" sz="1200" b="1" smtClean="0">
                                  <a:solidFill>
                                    <a:schemeClr val="accent1">
                                      <a:lumMod val="50000"/>
                                    </a:schemeClr>
                                  </a:solidFill>
                                  <a:latin typeface="Cambria Math" panose="02040503050406030204" pitchFamily="18" charset="0"/>
                                </a:rPr>
                                <m:t>×</m:t>
                              </m:r>
                              <m:sSup>
                                <m:sSupPr>
                                  <m:ctrlPr>
                                    <a:rPr lang="en-US" altLang="zh-CN" sz="1200" b="1" i="1" smtClean="0">
                                      <a:solidFill>
                                        <a:schemeClr val="accent1">
                                          <a:lumMod val="50000"/>
                                        </a:schemeClr>
                                      </a:solidFill>
                                      <a:latin typeface="Cambria Math" panose="02040503050406030204" pitchFamily="18" charset="0"/>
                                    </a:rPr>
                                  </m:ctrlPr>
                                </m:sSupPr>
                                <m:e>
                                  <m:r>
                                    <a:rPr lang="en-US" altLang="zh-CN" sz="1200" b="1" i="1" smtClean="0">
                                      <a:solidFill>
                                        <a:schemeClr val="accent1">
                                          <a:lumMod val="50000"/>
                                        </a:schemeClr>
                                      </a:solidFill>
                                      <a:latin typeface="Cambria Math" panose="02040503050406030204" pitchFamily="18" charset="0"/>
                                    </a:rPr>
                                    <m:t>𝟏𝟎</m:t>
                                  </m:r>
                                </m:e>
                                <m:sup>
                                  <m:r>
                                    <a:rPr lang="en-US" altLang="zh-CN" sz="1200" b="1" smtClean="0">
                                      <a:solidFill>
                                        <a:schemeClr val="accent1">
                                          <a:lumMod val="50000"/>
                                        </a:schemeClr>
                                      </a:solidFill>
                                      <a:latin typeface="Cambria Math" panose="02040503050406030204" pitchFamily="18" charset="0"/>
                                    </a:rPr>
                                    <m:t>−</m:t>
                                  </m:r>
                                  <m:r>
                                    <a:rPr lang="en-US" altLang="zh-CN" sz="1200" b="1" i="1" smtClean="0">
                                      <a:solidFill>
                                        <a:schemeClr val="accent1">
                                          <a:lumMod val="50000"/>
                                        </a:schemeClr>
                                      </a:solidFill>
                                      <a:latin typeface="Cambria Math" panose="02040503050406030204" pitchFamily="18" charset="0"/>
                                    </a:rPr>
                                    <m:t>𝟑</m:t>
                                  </m:r>
                                </m:sup>
                              </m:sSup>
                            </m:oMath>
                          </a14:m>
                          <a:endParaRPr kumimoji="1" lang="en-US" altLang="zh-CN" sz="1200" b="1" i="0" u="none" strike="noStrike" kern="1200" cap="none" spc="0" normalizeH="0" baseline="0" noProof="0" dirty="0">
                            <a:ln>
                              <a:noFill/>
                            </a:ln>
                            <a:solidFill>
                              <a:schemeClr val="accent1">
                                <a:lumMod val="50000"/>
                              </a:schemeClr>
                            </a:solidFill>
                            <a:effectLst/>
                            <a:uLnTx/>
                            <a:uFillTx/>
                            <a:latin typeface="Times" panose="02020603050405020304" pitchFamily="18" charset="0"/>
                            <a:ea typeface="+mn-ea"/>
                            <a:cs typeface="Times" panose="02020603050405020304" pitchFamily="18" charset="0"/>
                          </a:endParaRPr>
                        </a:p>
                      </a:txBody>
                      <a:tcPr/>
                    </a:tc>
                    <a:extLst>
                      <a:ext uri="{0D108BD9-81ED-4DB2-BD59-A6C34878D82A}">
                        <a16:rowId xmlns:a16="http://schemas.microsoft.com/office/drawing/2014/main" val="2830812159"/>
                      </a:ext>
                    </a:extLst>
                  </a:tr>
                  <a:tr h="572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kern="1200" noProof="0" dirty="0">
                              <a:solidFill>
                                <a:schemeClr val="dk1"/>
                              </a:solidFill>
                              <a:latin typeface="Times" panose="02020603050405020304" pitchFamily="18" charset="0"/>
                              <a:cs typeface="Times" panose="02020603050405020304" pitchFamily="18" charset="0"/>
                            </a:rPr>
                            <a:t>Lower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kern="1200" noProof="0" dirty="0">
                              <a:solidFill>
                                <a:schemeClr val="dk1"/>
                              </a:solidFill>
                              <a:latin typeface="Times" panose="02020603050405020304" pitchFamily="18" charset="0"/>
                              <a:cs typeface="Times" panose="02020603050405020304" pitchFamily="18" charset="0"/>
                            </a:rPr>
                            <a:t> current</a:t>
                          </a:r>
                          <a:endParaRPr kumimoji="1" lang="en-US" altLang="zh-CN" sz="1400" b="1" kern="1200" noProof="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14:m>
                            <m:oMathPara xmlns:m="http://schemas.openxmlformats.org/officeDocument/2006/math">
                              <m:oMathParaPr>
                                <m:jc m:val="left"/>
                              </m:oMathParaPr>
                              <m:oMath xmlns:m="http://schemas.openxmlformats.org/officeDocument/2006/math">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𝐿</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=5×</m:t>
                                </m:r>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10</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30</m:t>
                                    </m:r>
                                  </m:sup>
                                </m:sSup>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𝑐𝑚</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−2</m:t>
                                    </m:r>
                                  </m:sup>
                                </m:sSup>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𝑠</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−1</m:t>
                                    </m:r>
                                  </m:sup>
                                </m:s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 </m:t>
                                </m:r>
                              </m:oMath>
                            </m:oMathPara>
                          </a14:m>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𝑁</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𝐿</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zh-CN" altLang="en-US" sz="1200" b="0" u="none" strike="noStrike" kern="1200" cap="none" spc="0" normalizeH="0" baseline="0" noProof="0" smtClean="0">
                                    <a:ln>
                                      <a:noFill/>
                                    </a:ln>
                                    <a:solidFill>
                                      <a:prstClr val="black"/>
                                    </a:solidFill>
                                    <a:effectLst/>
                                    <a:uLnTx/>
                                    <a:uFillTx/>
                                    <a:latin typeface="Cambria Math" panose="02040503050406030204" pitchFamily="18" charset="0"/>
                                  </a:rPr>
                                  <m:t>𝜎</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𝑇</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m:rPr>
                                    <m:sty m:val="p"/>
                                  </m:rP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f</m:t>
                                </m:r>
                                <m:r>
                                  <a:rPr kumimoji="1"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=0.25/</m:t>
                                </m:r>
                                <m:r>
                                  <m:rPr>
                                    <m:sty m:val="p"/>
                                  </m:rPr>
                                  <a:rPr kumimoji="1"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s</m:t>
                                </m:r>
                              </m:oMath>
                            </m:oMathPara>
                          </a14:m>
                          <a:endParaRPr kumimoji="0" lang="en-US" altLang="zh-CN" sz="800" b="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1" u="none" strike="noStrike" kern="1200" cap="none" spc="0" normalizeH="0" baseline="0" noProof="0" dirty="0">
                              <a:ln>
                                <a:noFill/>
                              </a:ln>
                              <a:solidFill>
                                <a:schemeClr val="accent1">
                                  <a:lumMod val="50000"/>
                                </a:schemeClr>
                              </a:solidFill>
                              <a:effectLst/>
                              <a:uLnTx/>
                              <a:uFillTx/>
                              <a:latin typeface="Times" panose="02020603050405020304" pitchFamily="18" charset="0"/>
                              <a:cs typeface="Times" panose="02020603050405020304" pitchFamily="18" charset="0"/>
                            </a:rPr>
                            <a:t>If measure at 1Hz, the precise is 2</a:t>
                          </a:r>
                          <a:endParaRPr kumimoji="1" lang="en-US" altLang="zh-CN" sz="1200" b="1" i="0" u="none" strike="noStrike" kern="1200" cap="none" spc="0" normalizeH="0" baseline="0" noProof="0" dirty="0">
                            <a:ln>
                              <a:noFill/>
                            </a:ln>
                            <a:solidFill>
                              <a:schemeClr val="accent1">
                                <a:lumMod val="50000"/>
                              </a:schemeClr>
                            </a:solidFill>
                            <a:effectLst/>
                            <a:uLnTx/>
                            <a:uFillTx/>
                            <a:latin typeface="Times" panose="02020603050405020304" pitchFamily="18" charset="0"/>
                            <a:ea typeface="+mn-ea"/>
                            <a:cs typeface="Times" panose="02020603050405020304" pitchFamily="18" charset="0"/>
                          </a:endParaRPr>
                        </a:p>
                      </a:txBody>
                      <a:tcPr/>
                    </a:tc>
                    <a:tc>
                      <a:txBody>
                        <a:bodyPr/>
                        <a:lstStyle/>
                        <a:p>
                          <a:pPr/>
                          <a14:m>
                            <m:oMathPara xmlns:m="http://schemas.openxmlformats.org/officeDocument/2006/math">
                              <m:oMathParaPr>
                                <m:jc m:val="left"/>
                              </m:oMathParaPr>
                              <m:oMath xmlns:m="http://schemas.openxmlformats.org/officeDocument/2006/math">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𝐿</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=5×</m:t>
                                </m:r>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10</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30</m:t>
                                    </m:r>
                                  </m:sup>
                                </m:sSup>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𝑐𝑚</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−2</m:t>
                                    </m:r>
                                  </m:sup>
                                </m:sSup>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𝑠</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−1</m:t>
                                    </m:r>
                                  </m:sup>
                                </m:sSup>
                              </m:oMath>
                            </m:oMathPara>
                          </a14:m>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𝑁</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𝐿</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zh-CN" altLang="en-US" sz="1200" b="0" u="none" strike="noStrike" kern="1200" cap="none" spc="0" normalizeH="0" baseline="0" noProof="0" smtClean="0">
                                    <a:ln>
                                      <a:noFill/>
                                    </a:ln>
                                    <a:solidFill>
                                      <a:prstClr val="black"/>
                                    </a:solidFill>
                                    <a:effectLst/>
                                    <a:uLnTx/>
                                    <a:uFillTx/>
                                    <a:latin typeface="Cambria Math" panose="02040503050406030204" pitchFamily="18" charset="0"/>
                                  </a:rPr>
                                  <m:t>𝜎</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𝑇</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m:rPr>
                                    <m:sty m:val="p"/>
                                  </m:rP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f</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=3.2×</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2</m:t>
                                    </m:r>
                                  </m:sup>
                                </m:sSup>
                                <m:r>
                                  <a:rPr lang="en-US" altLang="zh-CN" sz="1200" b="0" smtClean="0">
                                    <a:latin typeface="Cambria Math" panose="02040503050406030204" pitchFamily="18" charset="0"/>
                                  </a:rPr>
                                  <m:t>/</m:t>
                                </m:r>
                                <m:r>
                                  <m:rPr>
                                    <m:sty m:val="p"/>
                                  </m:rPr>
                                  <a:rPr lang="en-US" altLang="zh-CN" sz="1200" b="0" smtClean="0">
                                    <a:latin typeface="Cambria Math" panose="02040503050406030204" pitchFamily="18" charset="0"/>
                                  </a:rPr>
                                  <m:t>s</m:t>
                                </m:r>
                              </m:oMath>
                            </m:oMathPara>
                          </a14:m>
                          <a:endParaRPr kumimoji="1" lang="en-US" altLang="zh-CN" sz="800" b="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1" u="none" strike="noStrike" kern="1200" cap="none" spc="0" normalizeH="0" baseline="0" noProof="0" dirty="0">
                              <a:ln>
                                <a:noFill/>
                              </a:ln>
                              <a:solidFill>
                                <a:schemeClr val="accent1">
                                  <a:lumMod val="50000"/>
                                </a:schemeClr>
                              </a:solidFill>
                              <a:effectLst/>
                              <a:uLnTx/>
                              <a:uFillTx/>
                              <a:latin typeface="Times" panose="02020603050405020304" pitchFamily="18" charset="0"/>
                              <a:cs typeface="Times" panose="02020603050405020304" pitchFamily="18" charset="0"/>
                            </a:rPr>
                            <a:t>If measure at 1Hz, the precise is 0.06</a:t>
                          </a:r>
                          <a:endParaRPr kumimoji="1" lang="en-US" altLang="zh-CN" sz="1200" b="1" i="0" u="none" strike="noStrike" kern="1200" cap="none" spc="0" normalizeH="0" baseline="0" noProof="0" dirty="0">
                            <a:ln>
                              <a:noFill/>
                            </a:ln>
                            <a:solidFill>
                              <a:schemeClr val="accent1">
                                <a:lumMod val="50000"/>
                              </a:schemeClr>
                            </a:solidFill>
                            <a:effectLst/>
                            <a:uLnTx/>
                            <a:uFillTx/>
                            <a:latin typeface="Times" panose="02020603050405020304" pitchFamily="18" charset="0"/>
                            <a:ea typeface="+mn-ea"/>
                            <a:cs typeface="Times" panose="02020603050405020304" pitchFamily="18" charset="0"/>
                          </a:endParaRPr>
                        </a:p>
                      </a:txBody>
                      <a:tcPr/>
                    </a:tc>
                    <a:extLst>
                      <a:ext uri="{0D108BD9-81ED-4DB2-BD59-A6C34878D82A}">
                        <a16:rowId xmlns:a16="http://schemas.microsoft.com/office/drawing/2014/main" val="4128560858"/>
                      </a:ext>
                    </a:extLst>
                  </a:tr>
                </a:tbl>
              </a:graphicData>
            </a:graphic>
          </p:graphicFrame>
        </mc:Choice>
        <mc:Fallback>
          <p:graphicFrame>
            <p:nvGraphicFramePr>
              <p:cNvPr id="4" name="表格 4">
                <a:extLst>
                  <a:ext uri="{FF2B5EF4-FFF2-40B4-BE49-F238E27FC236}">
                    <a16:creationId xmlns:a16="http://schemas.microsoft.com/office/drawing/2014/main" id="{483F0AB8-591C-DD66-8CCB-347E2B51EE27}"/>
                  </a:ext>
                </a:extLst>
              </p:cNvPr>
              <p:cNvGraphicFramePr>
                <a:graphicFrameLocks noGrp="1"/>
              </p:cNvGraphicFramePr>
              <p:nvPr>
                <p:extLst>
                  <p:ext uri="{D42A27DB-BD31-4B8C-83A1-F6EECF244321}">
                    <p14:modId xmlns:p14="http://schemas.microsoft.com/office/powerpoint/2010/main" val="3531792453"/>
                  </p:ext>
                </p:extLst>
              </p:nvPr>
            </p:nvGraphicFramePr>
            <p:xfrm>
              <a:off x="2162292" y="4002375"/>
              <a:ext cx="7115891" cy="2407349"/>
            </p:xfrm>
            <a:graphic>
              <a:graphicData uri="http://schemas.openxmlformats.org/drawingml/2006/table">
                <a:tbl>
                  <a:tblPr firstRow="1" bandRow="1">
                    <a:tableStyleId>{5940675A-B579-460E-94D1-54222C63F5DA}</a:tableStyleId>
                  </a:tblPr>
                  <a:tblGrid>
                    <a:gridCol w="1025843">
                      <a:extLst>
                        <a:ext uri="{9D8B030D-6E8A-4147-A177-3AD203B41FA5}">
                          <a16:colId xmlns:a16="http://schemas.microsoft.com/office/drawing/2014/main" val="53790866"/>
                        </a:ext>
                      </a:extLst>
                    </a:gridCol>
                    <a:gridCol w="2786778">
                      <a:extLst>
                        <a:ext uri="{9D8B030D-6E8A-4147-A177-3AD203B41FA5}">
                          <a16:colId xmlns:a16="http://schemas.microsoft.com/office/drawing/2014/main" val="4236914937"/>
                        </a:ext>
                      </a:extLst>
                    </a:gridCol>
                    <a:gridCol w="3303270">
                      <a:extLst>
                        <a:ext uri="{9D8B030D-6E8A-4147-A177-3AD203B41FA5}">
                          <a16:colId xmlns:a16="http://schemas.microsoft.com/office/drawing/2014/main" val="2571275462"/>
                        </a:ext>
                      </a:extLst>
                    </a:gridCol>
                  </a:tblGrid>
                  <a:tr h="548640">
                    <a:tc>
                      <a:txBody>
                        <a:bodyPr/>
                        <a:lstStyle/>
                        <a:p>
                          <a:pPr algn="ctr"/>
                          <a:endParaRPr lang="en-US" altLang="zh-CN" sz="1500" dirty="0">
                            <a:latin typeface="Times" panose="02020603050405020304" pitchFamily="18" charset="0"/>
                            <a:cs typeface="Times" panose="02020603050405020304" pitchFamily="18" charset="0"/>
                          </a:endParaRPr>
                        </a:p>
                      </a:txBody>
                      <a:tcPr anchor="ctr"/>
                    </a:tc>
                    <a:tc>
                      <a:txBody>
                        <a:bodyPr/>
                        <a:lstStyle/>
                        <a:p>
                          <a:pPr algn="ctr"/>
                          <a:r>
                            <a:rPr lang="en-US" altLang="zh-CN" sz="1500" b="1" dirty="0">
                              <a:latin typeface="Times" panose="02020603050405020304" pitchFamily="18" charset="0"/>
                              <a:cs typeface="Times" panose="02020603050405020304" pitchFamily="18" charset="0"/>
                            </a:rPr>
                            <a:t>Standard luminosity monitor</a:t>
                          </a:r>
                        </a:p>
                        <a:p>
                          <a:pPr algn="ctr"/>
                          <a:r>
                            <a:rPr lang="en-US" altLang="zh-CN" sz="1500" dirty="0">
                              <a:latin typeface="Times" panose="02020603050405020304" pitchFamily="18" charset="0"/>
                              <a:cs typeface="Times" panose="02020603050405020304" pitchFamily="18" charset="0"/>
                            </a:rPr>
                            <a:t>(LumiCal)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500" b="1" dirty="0">
                              <a:latin typeface="Times" panose="02020603050405020304" pitchFamily="18" charset="0"/>
                              <a:cs typeface="Times" panose="02020603050405020304" pitchFamily="18" charset="0"/>
                            </a:rPr>
                            <a:t>Fast luminosity monitor</a:t>
                          </a:r>
                          <a:endParaRPr lang="zh-CN" altLang="en-US" sz="1500" b="1"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1586211745"/>
                      </a:ext>
                    </a:extLst>
                  </a:tr>
                  <a:tr h="12186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dirty="0">
                              <a:latin typeface="Times" panose="02020603050405020304" pitchFamily="18" charset="0"/>
                              <a:cs typeface="Times" panose="02020603050405020304" pitchFamily="18" charset="0"/>
                            </a:rPr>
                            <a:t>Lower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dirty="0">
                              <a:latin typeface="Times" panose="02020603050405020304" pitchFamily="18" charset="0"/>
                              <a:cs typeface="Times" panose="02020603050405020304" pitchFamily="18" charset="0"/>
                            </a:rPr>
                            <a:t>luminosity</a:t>
                          </a:r>
                        </a:p>
                      </a:txBody>
                      <a:tcPr anchor="ctr"/>
                    </a:tc>
                    <a:tc>
                      <a:txBody>
                        <a:bodyPr/>
                        <a:lstStyle/>
                        <a:p>
                          <a:endParaRPr lang="zh-CN"/>
                        </a:p>
                      </a:txBody>
                      <a:tcPr>
                        <a:blipFill>
                          <a:blip r:embed="rId2"/>
                          <a:stretch>
                            <a:fillRect l="-37199" t="-45771" r="-119256" b="-55721"/>
                          </a:stretch>
                        </a:blipFill>
                      </a:tcPr>
                    </a:tc>
                    <a:tc>
                      <a:txBody>
                        <a:bodyPr/>
                        <a:lstStyle/>
                        <a:p>
                          <a:endParaRPr lang="zh-CN"/>
                        </a:p>
                      </a:txBody>
                      <a:tcPr>
                        <a:blipFill>
                          <a:blip r:embed="rId2"/>
                          <a:stretch>
                            <a:fillRect l="-115470" t="-45771" r="-368" b="-55721"/>
                          </a:stretch>
                        </a:blipFill>
                      </a:tcPr>
                    </a:tc>
                    <a:extLst>
                      <a:ext uri="{0D108BD9-81ED-4DB2-BD59-A6C34878D82A}">
                        <a16:rowId xmlns:a16="http://schemas.microsoft.com/office/drawing/2014/main" val="2830812159"/>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kern="1200" noProof="0" dirty="0">
                              <a:solidFill>
                                <a:schemeClr val="dk1"/>
                              </a:solidFill>
                              <a:latin typeface="Times" panose="02020603050405020304" pitchFamily="18" charset="0"/>
                              <a:cs typeface="Times" panose="02020603050405020304" pitchFamily="18" charset="0"/>
                            </a:rPr>
                            <a:t>Lower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kern="1200" noProof="0" dirty="0">
                              <a:solidFill>
                                <a:schemeClr val="dk1"/>
                              </a:solidFill>
                              <a:latin typeface="Times" panose="02020603050405020304" pitchFamily="18" charset="0"/>
                              <a:cs typeface="Times" panose="02020603050405020304" pitchFamily="18" charset="0"/>
                            </a:rPr>
                            <a:t> current</a:t>
                          </a:r>
                          <a:endParaRPr kumimoji="1" lang="en-US" altLang="zh-CN" sz="1400" b="1" kern="1200" noProof="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endParaRPr lang="zh-CN"/>
                        </a:p>
                      </a:txBody>
                      <a:tcPr>
                        <a:blipFill>
                          <a:blip r:embed="rId2"/>
                          <a:stretch>
                            <a:fillRect l="-37199" t="-279048" r="-119256" b="-6667"/>
                          </a:stretch>
                        </a:blipFill>
                      </a:tcPr>
                    </a:tc>
                    <a:tc>
                      <a:txBody>
                        <a:bodyPr/>
                        <a:lstStyle/>
                        <a:p>
                          <a:endParaRPr lang="zh-CN"/>
                        </a:p>
                      </a:txBody>
                      <a:tcPr>
                        <a:blipFill>
                          <a:blip r:embed="rId2"/>
                          <a:stretch>
                            <a:fillRect l="-115470" t="-279048" r="-368" b="-6667"/>
                          </a:stretch>
                        </a:blipFill>
                      </a:tcPr>
                    </a:tc>
                    <a:extLst>
                      <a:ext uri="{0D108BD9-81ED-4DB2-BD59-A6C34878D82A}">
                        <a16:rowId xmlns:a16="http://schemas.microsoft.com/office/drawing/2014/main" val="4128560858"/>
                      </a:ext>
                    </a:extLst>
                  </a:tr>
                </a:tbl>
              </a:graphicData>
            </a:graphic>
          </p:graphicFrame>
        </mc:Fallback>
      </mc:AlternateContent>
    </p:spTree>
    <p:extLst>
      <p:ext uri="{BB962C8B-B14F-4D97-AF65-F5344CB8AC3E}">
        <p14:creationId xmlns:p14="http://schemas.microsoft.com/office/powerpoint/2010/main" val="3194173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8EDD9C3-9D71-2043-A1A3-847975D2116F}"/>
              </a:ext>
            </a:extLst>
          </p:cNvPr>
          <p:cNvSpPr txBox="1"/>
          <p:nvPr/>
        </p:nvSpPr>
        <p:spPr>
          <a:xfrm>
            <a:off x="693192" y="1891381"/>
            <a:ext cx="9479508" cy="492443"/>
          </a:xfrm>
          <a:prstGeom prst="rect">
            <a:avLst/>
          </a:prstGeom>
          <a:noFill/>
        </p:spPr>
        <p:txBody>
          <a:bodyPr wrap="square" rtlCol="0">
            <a:spAutoFit/>
          </a:bodyPr>
          <a:lstStyle/>
          <a:p>
            <a:pPr marL="342900" indent="-342900">
              <a:buFont typeface="Wingdings" pitchFamily="2" charset="2"/>
              <a:buChar char="p"/>
            </a:pPr>
            <a:r>
              <a:rPr kumimoji="1" lang="en-US" altLang="zh-CN" sz="2600" b="1" dirty="0">
                <a:solidFill>
                  <a:schemeClr val="bg1">
                    <a:lumMod val="50000"/>
                  </a:schemeClr>
                </a:solidFill>
                <a:latin typeface="Times New Roman" panose="02020603050405020304" pitchFamily="18" charset="0"/>
                <a:cs typeface="Times New Roman" panose="02020603050405020304" pitchFamily="18" charset="0"/>
              </a:rPr>
              <a:t>Evaluation of IP Beam Orbit Feedback System for CEPC</a:t>
            </a:r>
            <a:endParaRPr kumimoji="1" lang="zh-CN" altLang="en-US" sz="2600" b="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a16="http://schemas.microsoft.com/office/drawing/2014/main" id="{4F577A14-04EB-AB4A-8BAE-9D2A21529E91}"/>
              </a:ext>
            </a:extLst>
          </p:cNvPr>
          <p:cNvSpPr txBox="1"/>
          <p:nvPr/>
        </p:nvSpPr>
        <p:spPr>
          <a:xfrm>
            <a:off x="693192" y="2590145"/>
            <a:ext cx="10436936" cy="492443"/>
          </a:xfrm>
          <a:prstGeom prst="rect">
            <a:avLst/>
          </a:prstGeom>
          <a:noFill/>
        </p:spPr>
        <p:txBody>
          <a:bodyPr wrap="square" rtlCol="0">
            <a:spAutoFit/>
          </a:bodyPr>
          <a:lstStyle/>
          <a:p>
            <a:pPr marL="342900" indent="-342900">
              <a:buFont typeface="Wingdings" pitchFamily="2" charset="2"/>
              <a:buChar char="p"/>
            </a:pPr>
            <a:r>
              <a:rPr kumimoji="1" lang="en-US" altLang="zh-CN" sz="2600" b="1" dirty="0">
                <a:solidFill>
                  <a:schemeClr val="accent1">
                    <a:lumMod val="50000"/>
                  </a:schemeClr>
                </a:solidFill>
                <a:latin typeface="Times New Roman" panose="02020603050405020304" pitchFamily="18" charset="0"/>
                <a:cs typeface="Times New Roman" panose="02020603050405020304" pitchFamily="18" charset="0"/>
              </a:rPr>
              <a:t>Preliminary Conceptual Design of Fast Luminosity Monitor for CEPC</a:t>
            </a:r>
            <a:endParaRPr kumimoji="1" lang="zh-CN" altLang="en-US" sz="26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A31A762B-6A8E-7447-AE40-B27542772EC0}"/>
              </a:ext>
            </a:extLst>
          </p:cNvPr>
          <p:cNvSpPr txBox="1"/>
          <p:nvPr/>
        </p:nvSpPr>
        <p:spPr>
          <a:xfrm>
            <a:off x="4309781" y="466768"/>
            <a:ext cx="3765177" cy="707886"/>
          </a:xfrm>
          <a:prstGeom prst="rect">
            <a:avLst/>
          </a:prstGeom>
          <a:noFill/>
        </p:spPr>
        <p:txBody>
          <a:bodyPr wrap="square" rtlCol="0">
            <a:spAutoFit/>
          </a:bodyPr>
          <a:lstStyle/>
          <a:p>
            <a:r>
              <a:rPr kumimoji="1" lang="en-US" altLang="zh-CN" sz="4000" b="1" dirty="0">
                <a:solidFill>
                  <a:schemeClr val="accent1">
                    <a:lumMod val="50000"/>
                  </a:schemeClr>
                </a:solidFill>
                <a:latin typeface="Times New Roman" panose="02020603050405020304" pitchFamily="18" charset="0"/>
                <a:cs typeface="Times New Roman" panose="02020603050405020304" pitchFamily="18" charset="0"/>
              </a:rPr>
              <a:t>CONTENTS</a:t>
            </a:r>
            <a:endParaRPr kumimoji="1" lang="zh-CN" altLang="en-US" sz="40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19652254"/>
      </p:ext>
    </p:extLst>
  </p:cSld>
  <p:clrMapOvr>
    <a:masterClrMapping/>
  </p:clrMapOvr>
  <p:transition>
    <p:blind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B69A0B45-16FE-4AB1-66AF-021E8E0208C5}"/>
              </a:ext>
            </a:extLst>
          </p:cNvPr>
          <p:cNvSpPr txBox="1"/>
          <p:nvPr/>
        </p:nvSpPr>
        <p:spPr>
          <a:xfrm>
            <a:off x="1520191" y="193350"/>
            <a:ext cx="8001000" cy="461665"/>
          </a:xfrm>
          <a:prstGeom prst="rect">
            <a:avLst/>
          </a:prstGeom>
          <a:noFill/>
        </p:spPr>
        <p:txBody>
          <a:bodyPr wrap="square">
            <a:spAutoFit/>
          </a:bodyPr>
          <a:lstStyle/>
          <a:p>
            <a:r>
              <a:rPr kumimoji="1" lang="en-US" altLang="zh-CN" sz="2400" b="1" dirty="0">
                <a:solidFill>
                  <a:schemeClr val="accent1">
                    <a:lumMod val="50000"/>
                  </a:schemeClr>
                </a:solidFill>
                <a:latin typeface="Times New Roman" panose="02020603050405020304" pitchFamily="18" charset="0"/>
                <a:cs typeface="Times New Roman" panose="02020603050405020304" pitchFamily="18" charset="0"/>
              </a:rPr>
              <a:t>Comparison between standard and fast luminosity monitor </a:t>
            </a:r>
            <a:endParaRPr kumimoji="1" lang="zh-CN" alt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3032D54B-F437-30B9-6BD9-750ED40F7485}"/>
              </a:ext>
            </a:extLst>
          </p:cNvPr>
          <p:cNvSpPr txBox="1"/>
          <p:nvPr/>
        </p:nvSpPr>
        <p:spPr>
          <a:xfrm>
            <a:off x="1003622" y="5541380"/>
            <a:ext cx="9591988" cy="584775"/>
          </a:xfrm>
          <a:prstGeom prst="rect">
            <a:avLst/>
          </a:prstGeom>
          <a:noFill/>
        </p:spPr>
        <p:txBody>
          <a:bodyPr wrap="square">
            <a:spAutoFit/>
          </a:bodyPr>
          <a:lstStyle/>
          <a:p>
            <a:pPr marL="285750" indent="-285750" algn="just">
              <a:buFont typeface="Wingdings" panose="05000000000000000000" pitchFamily="2" charset="2"/>
              <a:buChar char="Ø"/>
            </a:pPr>
            <a:r>
              <a:rPr lang="en-US" altLang="zh-CN" sz="1600" dirty="0">
                <a:latin typeface="Times New Roman" panose="02020603050405020304" pitchFamily="18" charset="0"/>
                <a:cs typeface="Times New Roman" panose="02020603050405020304" pitchFamily="18" charset="0"/>
              </a:rPr>
              <a:t>Any Collider must have a luminosity monitor, but not necessarily a fast luminosity monitor</a:t>
            </a:r>
            <a:r>
              <a:rPr lang="en-US" altLang="zh-CN" sz="1600" b="1"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 If want to do fast IP luminosity tuning and feedback, maybe should have a fast and precise luminosity monitor.</a:t>
            </a:r>
            <a:r>
              <a:rPr lang="en-US" altLang="zh-CN" sz="1600" b="1" dirty="0">
                <a:latin typeface="Times New Roman" panose="02020603050405020304" pitchFamily="18" charset="0"/>
                <a:cs typeface="Times New Roman" panose="02020603050405020304" pitchFamily="18" charset="0"/>
              </a:rPr>
              <a:t> </a:t>
            </a:r>
          </a:p>
        </p:txBody>
      </p:sp>
      <mc:AlternateContent xmlns:mc="http://schemas.openxmlformats.org/markup-compatibility/2006">
        <mc:Choice xmlns:a14="http://schemas.microsoft.com/office/drawing/2010/main" Requires="a14">
          <p:graphicFrame>
            <p:nvGraphicFramePr>
              <p:cNvPr id="50" name="表格 50">
                <a:extLst>
                  <a:ext uri="{FF2B5EF4-FFF2-40B4-BE49-F238E27FC236}">
                    <a16:creationId xmlns:a16="http://schemas.microsoft.com/office/drawing/2014/main" id="{47AACBB0-E2B5-8A8E-D538-A2F29A4D1EEE}"/>
                  </a:ext>
                </a:extLst>
              </p:cNvPr>
              <p:cNvGraphicFramePr>
                <a:graphicFrameLocks noGrp="1"/>
              </p:cNvGraphicFramePr>
              <p:nvPr>
                <p:extLst>
                  <p:ext uri="{D42A27DB-BD31-4B8C-83A1-F6EECF244321}">
                    <p14:modId xmlns:p14="http://schemas.microsoft.com/office/powerpoint/2010/main" val="2389426821"/>
                  </p:ext>
                </p:extLst>
              </p:nvPr>
            </p:nvGraphicFramePr>
            <p:xfrm>
              <a:off x="1606550" y="948531"/>
              <a:ext cx="8074660" cy="4299333"/>
            </p:xfrm>
            <a:graphic>
              <a:graphicData uri="http://schemas.openxmlformats.org/drawingml/2006/table">
                <a:tbl>
                  <a:tblPr firstRow="1" bandRow="1">
                    <a:tableStyleId>{5940675A-B579-460E-94D1-54222C63F5DA}</a:tableStyleId>
                  </a:tblPr>
                  <a:tblGrid>
                    <a:gridCol w="1253484">
                      <a:extLst>
                        <a:ext uri="{9D8B030D-6E8A-4147-A177-3AD203B41FA5}">
                          <a16:colId xmlns:a16="http://schemas.microsoft.com/office/drawing/2014/main" val="959687067"/>
                        </a:ext>
                      </a:extLst>
                    </a:gridCol>
                    <a:gridCol w="3426466">
                      <a:extLst>
                        <a:ext uri="{9D8B030D-6E8A-4147-A177-3AD203B41FA5}">
                          <a16:colId xmlns:a16="http://schemas.microsoft.com/office/drawing/2014/main" val="1789649856"/>
                        </a:ext>
                      </a:extLst>
                    </a:gridCol>
                    <a:gridCol w="3394710">
                      <a:extLst>
                        <a:ext uri="{9D8B030D-6E8A-4147-A177-3AD203B41FA5}">
                          <a16:colId xmlns:a16="http://schemas.microsoft.com/office/drawing/2014/main" val="1088188842"/>
                        </a:ext>
                      </a:extLst>
                    </a:gridCol>
                  </a:tblGrid>
                  <a:tr h="370840">
                    <a:tc>
                      <a:txBody>
                        <a:bodyPr/>
                        <a:lstStyle/>
                        <a:p>
                          <a:pPr algn="l"/>
                          <a:endParaRPr lang="zh-CN" altLang="en-US" dirty="0">
                            <a:latin typeface="Times" panose="02020603050405020304" pitchFamily="18" charset="0"/>
                            <a:cs typeface="Times" panose="02020603050405020304" pitchFamily="18" charset="0"/>
                          </a:endParaRPr>
                        </a:p>
                      </a:txBody>
                      <a:tcPr anchor="ctr"/>
                    </a:tc>
                    <a:tc>
                      <a:txBody>
                        <a:bodyPr/>
                        <a:lstStyle/>
                        <a:p>
                          <a:pPr algn="ctr"/>
                          <a:r>
                            <a:rPr lang="en-US" altLang="zh-CN" sz="1600" b="1" dirty="0">
                              <a:latin typeface="Times" panose="02020603050405020304" pitchFamily="18" charset="0"/>
                              <a:cs typeface="Times" panose="02020603050405020304" pitchFamily="18" charset="0"/>
                            </a:rPr>
                            <a:t>Standard luminosity monitor</a:t>
                          </a:r>
                          <a:r>
                            <a:rPr lang="en-US" altLang="zh-CN" sz="1200" dirty="0">
                              <a:latin typeface="Times" panose="02020603050405020304" pitchFamily="18" charset="0"/>
                              <a:cs typeface="Times" panose="02020603050405020304" pitchFamily="18" charset="0"/>
                            </a:rPr>
                            <a:t>(LumiCal)</a:t>
                          </a:r>
                          <a:endParaRPr lang="zh-CN" altLang="en-US" sz="1200" dirty="0">
                            <a:latin typeface="Times" panose="02020603050405020304" pitchFamily="18" charset="0"/>
                            <a:cs typeface="Times" panose="02020603050405020304" pitchFamily="18" charset="0"/>
                          </a:endParaRPr>
                        </a:p>
                      </a:txBody>
                      <a:tcPr anchor="ctr"/>
                    </a:tc>
                    <a:tc>
                      <a:txBody>
                        <a:bodyPr/>
                        <a:lstStyle/>
                        <a:p>
                          <a:pPr algn="ctr"/>
                          <a:r>
                            <a:rPr lang="en-US" altLang="zh-CN" sz="1600" b="1" dirty="0">
                              <a:latin typeface="Times" panose="02020603050405020304" pitchFamily="18" charset="0"/>
                              <a:cs typeface="Times" panose="02020603050405020304" pitchFamily="18" charset="0"/>
                            </a:rPr>
                            <a:t>Fast luminosity monitor</a:t>
                          </a:r>
                          <a:endParaRPr lang="zh-CN" altLang="en-US" sz="1600" b="1"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2202644435"/>
                      </a:ext>
                    </a:extLst>
                  </a:tr>
                  <a:tr h="491914">
                    <a:tc>
                      <a:txBody>
                        <a:bodyPr/>
                        <a:lstStyle/>
                        <a:p>
                          <a:pPr algn="ctr"/>
                          <a:r>
                            <a:rPr lang="en-US" altLang="zh-CN" sz="1300" b="1" dirty="0"/>
                            <a:t>Process</a:t>
                          </a:r>
                          <a:endParaRPr lang="zh-CN" altLang="en-US" sz="1300" b="1" dirty="0">
                            <a:latin typeface="Times" panose="02020603050405020304" pitchFamily="18" charset="0"/>
                            <a:cs typeface="Times" panose="02020603050405020304" pitchFamily="18" charset="0"/>
                          </a:endParaRPr>
                        </a:p>
                      </a:txBody>
                      <a:tcPr anchor="ctr"/>
                    </a:tc>
                    <a:tc>
                      <a:txBody>
                        <a:bodyPr/>
                        <a:lstStyle/>
                        <a:p>
                          <a:pPr algn="ctr"/>
                          <a:r>
                            <a:rPr lang="en-US" altLang="zh-CN" sz="1400" dirty="0">
                              <a:latin typeface="Times" panose="02020603050405020304" pitchFamily="18" charset="0"/>
                              <a:cs typeface="Times" panose="02020603050405020304" pitchFamily="18" charset="0"/>
                            </a:rPr>
                            <a:t>Radiative Bhabha at finite angle</a:t>
                          </a:r>
                          <a:endParaRPr lang="zh-CN" altLang="en-US" sz="1400" dirty="0">
                            <a:latin typeface="Times" panose="02020603050405020304" pitchFamily="18" charset="0"/>
                            <a:cs typeface="Times" panose="02020603050405020304" pitchFamily="18" charset="0"/>
                          </a:endParaRPr>
                        </a:p>
                      </a:txBody>
                      <a:tcPr anchor="ctr"/>
                    </a:tc>
                    <a:tc>
                      <a:txBody>
                        <a:bodyPr/>
                        <a:lstStyle/>
                        <a:p>
                          <a:pPr algn="ctr"/>
                          <a:r>
                            <a:rPr lang="en-US" altLang="zh-CN" sz="1400" dirty="0">
                              <a:latin typeface="Times" panose="02020603050405020304" pitchFamily="18" charset="0"/>
                              <a:cs typeface="Times" panose="02020603050405020304" pitchFamily="18" charset="0"/>
                            </a:rPr>
                            <a:t>Radiative Bhabha at zero angle</a:t>
                          </a: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3496375681"/>
                      </a:ext>
                    </a:extLst>
                  </a:tr>
                  <a:tr h="491914">
                    <a:tc>
                      <a:txBody>
                        <a:bodyPr/>
                        <a:lstStyle/>
                        <a:p>
                          <a:pPr algn="ctr"/>
                          <a14:m>
                            <m:oMathPara xmlns:m="http://schemas.openxmlformats.org/officeDocument/2006/math">
                              <m:oMathParaPr>
                                <m:jc m:val="center"/>
                              </m:oMathParaPr>
                              <m:oMath xmlns:m="http://schemas.openxmlformats.org/officeDocument/2006/math">
                                <m:sSub>
                                  <m:sSubPr>
                                    <m:ctrlPr>
                                      <a:rPr lang="en-US" altLang="zh-CN" sz="1200" b="1" i="1" smtClean="0">
                                        <a:latin typeface="Cambria Math" panose="02040503050406030204" pitchFamily="18" charset="0"/>
                                      </a:rPr>
                                    </m:ctrlPr>
                                  </m:sSubPr>
                                  <m:e>
                                    <m:r>
                                      <a:rPr lang="zh-CN" altLang="en-US" sz="1200" b="1" smtClean="0">
                                        <a:latin typeface="Cambria Math" panose="02040503050406030204" pitchFamily="18" charset="0"/>
                                      </a:rPr>
                                      <m:t>𝝈</m:t>
                                    </m:r>
                                  </m:e>
                                  <m:sub>
                                    <m:r>
                                      <a:rPr lang="en-US" altLang="zh-CN" sz="1200" b="1" smtClean="0">
                                        <a:latin typeface="Cambria Math" panose="02040503050406030204" pitchFamily="18" charset="0"/>
                                      </a:rPr>
                                      <m:t>𝑯𝒊𝒈𝒈𝒔</m:t>
                                    </m:r>
                                  </m:sub>
                                </m:sSub>
                              </m:oMath>
                            </m:oMathPara>
                          </a14:m>
                          <a:endParaRPr lang="zh-CN" altLang="en-US" sz="1200" b="1" dirty="0">
                            <a:latin typeface="Times" panose="02020603050405020304" pitchFamily="18" charset="0"/>
                            <a:cs typeface="Times" panose="02020603050405020304" pitchFamily="18" charset="0"/>
                          </a:endParaRPr>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n-US" altLang="zh-CN" sz="120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−31</m:t>
                                    </m:r>
                                  </m:sup>
                                </m:sSup>
                                <m:sSup>
                                  <m:sSupPr>
                                    <m:ctrlPr>
                                      <a:rPr lang="en-US" altLang="zh-CN" sz="1200" i="1" smtClean="0">
                                        <a:latin typeface="Cambria Math" panose="02040503050406030204" pitchFamily="18" charset="0"/>
                                      </a:rPr>
                                    </m:ctrlPr>
                                  </m:sSupPr>
                                  <m:e>
                                    <m:r>
                                      <a:rPr lang="en-US" altLang="zh-CN" sz="1200" b="0" smtClean="0">
                                        <a:latin typeface="Cambria Math" panose="02040503050406030204" pitchFamily="18" charset="0"/>
                                      </a:rPr>
                                      <m:t>𝑐𝑚</m:t>
                                    </m:r>
                                  </m:e>
                                  <m:sup>
                                    <m:r>
                                      <a:rPr lang="en-US" altLang="zh-CN" sz="1200" b="0" smtClean="0">
                                        <a:latin typeface="Cambria Math" panose="02040503050406030204" pitchFamily="18" charset="0"/>
                                      </a:rPr>
                                      <m:t>−2</m:t>
                                    </m:r>
                                  </m:sup>
                                </m:sSup>
                              </m:oMath>
                            </m:oMathPara>
                          </a14:m>
                          <a:endParaRPr lang="zh-CN" altLang="en-US" sz="1200" dirty="0">
                            <a:latin typeface="Times" panose="02020603050405020304" pitchFamily="18" charset="0"/>
                            <a:cs typeface="Times"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altLang="zh-CN" sz="1200" i="1" smtClean="0">
                                        <a:latin typeface="Cambria Math" panose="02040503050406030204" pitchFamily="18" charset="0"/>
                                      </a:rPr>
                                    </m:ctrlPr>
                                  </m:sSupPr>
                                  <m:e>
                                    <m:r>
                                      <a:rPr lang="en-US" altLang="zh-CN" sz="1200" b="0" smtClean="0">
                                        <a:latin typeface="Cambria Math" panose="02040503050406030204" pitchFamily="18" charset="0"/>
                                      </a:rPr>
                                      <m:t>1.27×10</m:t>
                                    </m:r>
                                  </m:e>
                                  <m:sup>
                                    <m:r>
                                      <a:rPr lang="en-US" altLang="zh-CN" sz="1200" b="0" smtClean="0">
                                        <a:latin typeface="Cambria Math" panose="02040503050406030204" pitchFamily="18" charset="0"/>
                                      </a:rPr>
                                      <m:t>−25</m:t>
                                    </m:r>
                                  </m:sup>
                                </m:sSup>
                                <m:sSup>
                                  <m:sSupPr>
                                    <m:ctrlPr>
                                      <a:rPr lang="en-US" altLang="zh-CN" sz="1200" i="1" smtClean="0">
                                        <a:latin typeface="Cambria Math" panose="02040503050406030204" pitchFamily="18" charset="0"/>
                                      </a:rPr>
                                    </m:ctrlPr>
                                  </m:sSupPr>
                                  <m:e>
                                    <m:r>
                                      <a:rPr lang="en-US" altLang="zh-CN" sz="1200" b="0" smtClean="0">
                                        <a:latin typeface="Cambria Math" panose="02040503050406030204" pitchFamily="18" charset="0"/>
                                      </a:rPr>
                                      <m:t>𝑐𝑚</m:t>
                                    </m:r>
                                  </m:e>
                                  <m:sup>
                                    <m:r>
                                      <a:rPr lang="en-US" altLang="zh-CN" sz="1200" b="0" smtClean="0">
                                        <a:latin typeface="Cambria Math" panose="02040503050406030204" pitchFamily="18" charset="0"/>
                                      </a:rPr>
                                      <m:t>−2</m:t>
                                    </m:r>
                                  </m:sup>
                                </m:sSup>
                              </m:oMath>
                            </m:oMathPara>
                          </a14:m>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1606014423"/>
                      </a:ext>
                    </a:extLst>
                  </a:tr>
                  <a:tr h="491914">
                    <a:tc>
                      <a:txBody>
                        <a:bodyPr/>
                        <a:lstStyle/>
                        <a:p>
                          <a:pPr algn="ctr"/>
                          <a:r>
                            <a:rPr lang="en-US" altLang="zh-CN" sz="1300" b="1" dirty="0"/>
                            <a:t>Design goal</a:t>
                          </a:r>
                          <a:endParaRPr lang="zh-CN" altLang="en-US" sz="1300" b="1" dirty="0">
                            <a:latin typeface="Times" panose="02020603050405020304" pitchFamily="18" charset="0"/>
                            <a:cs typeface="Times" panose="02020603050405020304" pitchFamily="18" charset="0"/>
                          </a:endParaRPr>
                        </a:p>
                      </a:txBody>
                      <a:tcPr anchor="ctr"/>
                    </a:tc>
                    <a:tc>
                      <a:txBody>
                        <a:bodyPr/>
                        <a:lstStyle/>
                        <a:p>
                          <a:pPr marL="285750" indent="-285750" algn="l">
                            <a:buFont typeface="Arial" panose="020B0604020202020204" pitchFamily="34" charset="0"/>
                            <a:buChar char="•"/>
                          </a:pPr>
                          <a:r>
                            <a:rPr lang="en-US" altLang="zh-CN" sz="1400" dirty="0">
                              <a:latin typeface="Times" panose="02020603050405020304" pitchFamily="18" charset="0"/>
                              <a:cs typeface="Times" panose="02020603050405020304" pitchFamily="18" charset="0"/>
                            </a:rPr>
                            <a:t>precise physics measurement</a:t>
                          </a:r>
                        </a:p>
                        <a:p>
                          <a:pPr marL="285750" indent="-285750" algn="l">
                            <a:buFont typeface="Arial" panose="020B0604020202020204" pitchFamily="34" charset="0"/>
                            <a:buChar char="•"/>
                          </a:pPr>
                          <a:r>
                            <a:rPr lang="en-US" altLang="zh-CN" sz="1400" dirty="0">
                              <a:latin typeface="Times" panose="02020603050405020304" pitchFamily="18" charset="0"/>
                              <a:cs typeface="Times" panose="02020603050405020304" pitchFamily="18" charset="0"/>
                            </a:rPr>
                            <a:t>slow beam tuning </a:t>
                          </a:r>
                          <a:r>
                            <a:rPr lang="en-US" altLang="zh-CN" sz="1200" dirty="0">
                              <a:latin typeface="Times" panose="02020603050405020304" pitchFamily="18" charset="0"/>
                              <a:cs typeface="Times" panose="02020603050405020304" pitchFamily="18" charset="0"/>
                            </a:rPr>
                            <a:t>(</a:t>
                          </a:r>
                          <a:r>
                            <a:rPr lang="en-US" altLang="zh-CN" sz="1100" dirty="0">
                              <a:latin typeface="Times" panose="02020603050405020304" pitchFamily="18" charset="0"/>
                              <a:cs typeface="Times" panose="02020603050405020304" pitchFamily="18" charset="0"/>
                            </a:rPr>
                            <a:t>@</a:t>
                          </a:r>
                          <a:r>
                            <a:rPr lang="en-US" altLang="zh-CN" sz="1200" dirty="0">
                              <a:latin typeface="Times" panose="02020603050405020304" pitchFamily="18" charset="0"/>
                              <a:cs typeface="Times" panose="02020603050405020304" pitchFamily="18" charset="0"/>
                            </a:rPr>
                            <a:t>1Hz</a:t>
                          </a:r>
                          <a:r>
                            <a:rPr lang="en-US" altLang="zh-CN" sz="1400" dirty="0">
                              <a:latin typeface="Times" panose="02020603050405020304" pitchFamily="18" charset="0"/>
                              <a:cs typeface="Times" panose="02020603050405020304" pitchFamily="18" charset="0"/>
                            </a:rPr>
                            <a:t>)</a:t>
                          </a:r>
                        </a:p>
                      </a:txBody>
                      <a:tcPr anchor="ctr"/>
                    </a:tc>
                    <a:tc>
                      <a:txBody>
                        <a:bodyPr/>
                        <a:lstStyle/>
                        <a:p>
                          <a:pPr marL="285750" indent="-285750">
                            <a:buFont typeface="Arial" panose="020B0604020202020204" pitchFamily="34" charset="0"/>
                            <a:buChar char="•"/>
                          </a:pPr>
                          <a:r>
                            <a:rPr lang="en-US" altLang="zh-CN" sz="1400" dirty="0">
                              <a:latin typeface="Times" panose="02020603050405020304" pitchFamily="18" charset="0"/>
                              <a:cs typeface="Times" panose="02020603050405020304" pitchFamily="18" charset="0"/>
                            </a:rPr>
                            <a:t>Fast feedback </a:t>
                          </a:r>
                        </a:p>
                        <a:p>
                          <a:pPr marL="285750" indent="-285750">
                            <a:buFont typeface="Arial" panose="020B0604020202020204" pitchFamily="34" charset="0"/>
                            <a:buChar char="•"/>
                          </a:pPr>
                          <a:r>
                            <a:rPr lang="en-US" altLang="zh-CN" sz="1400" dirty="0">
                              <a:latin typeface="Times" panose="02020603050405020304" pitchFamily="18" charset="0"/>
                              <a:cs typeface="Times" panose="02020603050405020304" pitchFamily="18" charset="0"/>
                            </a:rPr>
                            <a:t>Tuning accelerator beam parameter at IP</a:t>
                          </a: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3849287368"/>
                      </a:ext>
                    </a:extLst>
                  </a:tr>
                  <a:tr h="491914">
                    <a:tc>
                      <a:txBody>
                        <a:bodyPr/>
                        <a:lstStyle/>
                        <a:p>
                          <a:pPr algn="ctr"/>
                          <a:r>
                            <a:rPr lang="en-US" altLang="zh-CN" sz="1400" b="1" kern="1200" dirty="0">
                              <a:solidFill>
                                <a:schemeClr val="dk1"/>
                              </a:solidFill>
                              <a:effectLst/>
                            </a:rPr>
                            <a:t>characteristic</a:t>
                          </a:r>
                          <a:endParaRPr lang="zh-CN" altLang="en-US" sz="1400" b="1" dirty="0">
                            <a:latin typeface="Times" panose="02020603050405020304" pitchFamily="18" charset="0"/>
                            <a:cs typeface="Times" panose="02020603050405020304" pitchFamily="18" charset="0"/>
                          </a:endParaRPr>
                        </a:p>
                      </a:txBody>
                      <a:tcPr anchor="ctr"/>
                    </a:tc>
                    <a:tc>
                      <a:txBody>
                        <a:bodyPr/>
                        <a:lstStyle/>
                        <a:p>
                          <a:r>
                            <a:rPr lang="en-US" altLang="zh-CN" sz="1400" dirty="0">
                              <a:latin typeface="Times" panose="02020603050405020304" pitchFamily="18" charset="0"/>
                              <a:cs typeface="Times" panose="02020603050405020304" pitchFamily="18" charset="0"/>
                            </a:rPr>
                            <a:t>Slow but can be precisely calibrated</a:t>
                          </a:r>
                          <a:endParaRPr lang="zh-CN" altLang="en-US" sz="1400" dirty="0">
                            <a:latin typeface="Times" panose="02020603050405020304" pitchFamily="18" charset="0"/>
                            <a:cs typeface="Times" panose="02020603050405020304" pitchFamily="18" charset="0"/>
                          </a:endParaRPr>
                        </a:p>
                      </a:txBody>
                      <a:tcPr anchor="ctr"/>
                    </a:tc>
                    <a:tc>
                      <a:txBody>
                        <a:bodyPr/>
                        <a:lstStyle/>
                        <a:p>
                          <a:r>
                            <a:rPr lang="en-US" altLang="zh-CN" sz="1400" dirty="0">
                              <a:latin typeface="Times" panose="02020603050405020304" pitchFamily="18" charset="0"/>
                              <a:cs typeface="Times" panose="02020603050405020304" pitchFamily="18" charset="0"/>
                            </a:rPr>
                            <a:t>Faster but not easy to calibrate precisely</a:t>
                          </a: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829627859"/>
                      </a:ext>
                    </a:extLst>
                  </a:tr>
                  <a:tr h="370840">
                    <a:tc>
                      <a:txBody>
                        <a:bodyPr/>
                        <a:lstStyle/>
                        <a:p>
                          <a:pPr algn="ctr"/>
                          <a:r>
                            <a:rPr lang="en-US" altLang="zh-CN" sz="1300" b="1" dirty="0"/>
                            <a:t>Luminosity</a:t>
                          </a:r>
                          <a:endParaRPr lang="zh-CN" altLang="en-US" sz="1300" b="1" dirty="0">
                            <a:latin typeface="Times" panose="02020603050405020304" pitchFamily="18" charset="0"/>
                            <a:cs typeface="Times" panose="02020603050405020304" pitchFamily="18" charset="0"/>
                          </a:endParaRPr>
                        </a:p>
                      </a:txBody>
                      <a:tcPr anchor="ctr"/>
                    </a:tc>
                    <a:tc gridSpan="2">
                      <a:txBody>
                        <a:bodyPr/>
                        <a:lstStyle/>
                        <a:p>
                          <a:pP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𝐿</m:t>
                                </m:r>
                                <m:r>
                                  <a:rPr lang="en-US" altLang="zh-CN" sz="1200" b="0" smtClean="0">
                                    <a:latin typeface="Cambria Math" panose="02040503050406030204" pitchFamily="18" charset="0"/>
                                  </a:rPr>
                                  <m:t>=5×</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34</m:t>
                                    </m:r>
                                  </m:sup>
                                </m:sSup>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𝑐𝑚</m:t>
                                    </m:r>
                                  </m:e>
                                  <m:sup>
                                    <m:r>
                                      <a:rPr lang="en-US" altLang="zh-CN" sz="1200" b="0" smtClean="0">
                                        <a:latin typeface="Cambria Math" panose="02040503050406030204" pitchFamily="18" charset="0"/>
                                      </a:rPr>
                                      <m:t>−2</m:t>
                                    </m:r>
                                  </m:sup>
                                </m:sSup>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𝑠</m:t>
                                    </m:r>
                                  </m:e>
                                  <m:sup>
                                    <m:r>
                                      <a:rPr lang="en-US" altLang="zh-CN" sz="1200" b="0" smtClean="0">
                                        <a:latin typeface="Cambria Math" panose="02040503050406030204" pitchFamily="18" charset="0"/>
                                      </a:rPr>
                                      <m:t>−1</m:t>
                                    </m:r>
                                  </m:sup>
                                </m:sSup>
                              </m:oMath>
                            </m:oMathPara>
                          </a14:m>
                          <a:endParaRPr lang="zh-CN" altLang="en-US" sz="1200" dirty="0">
                            <a:latin typeface="Times" panose="02020603050405020304" pitchFamily="18" charset="0"/>
                            <a:cs typeface="Times" panose="02020603050405020304" pitchFamily="18" charset="0"/>
                          </a:endParaRPr>
                        </a:p>
                      </a:txBody>
                      <a:tcPr anchor="ctr"/>
                    </a:tc>
                    <a:tc hMerge="1">
                      <a:txBody>
                        <a:bodyPr/>
                        <a:lstStyle/>
                        <a:p>
                          <a:endParaRPr lang="zh-CN" altLang="en-US" sz="12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221828992"/>
                      </a:ext>
                    </a:extLst>
                  </a:tr>
                  <a:tr h="370840">
                    <a:tc rowSpan="2">
                      <a:txBody>
                        <a:bodyPr/>
                        <a:lstStyle/>
                        <a:p>
                          <a:pPr algn="ctr"/>
                          <a:r>
                            <a:rPr lang="en-US" altLang="zh-CN" sz="1300" b="1" dirty="0"/>
                            <a:t>Events</a:t>
                          </a:r>
                          <a:endParaRPr lang="zh-CN" altLang="en-US" sz="1300" b="1" dirty="0">
                            <a:latin typeface="Times" panose="02020603050405020304" pitchFamily="18" charset="0"/>
                            <a:cs typeface="Times" panose="02020603050405020304" pitchFamily="18" charset="0"/>
                          </a:endParaRPr>
                        </a:p>
                      </a:txBody>
                      <a:tcPr anchor="ctr"/>
                    </a:tc>
                    <a:tc gridSpan="2">
                      <a:txBody>
                        <a:bodyPr/>
                        <a:lstStyle/>
                        <a:p>
                          <a:pPr algn="ctr"/>
                          <a14:m>
                            <m:oMathPara xmlns:m="http://schemas.openxmlformats.org/officeDocument/2006/math">
                              <m:oMathParaPr>
                                <m:jc m:val="centerGroup"/>
                              </m:oMathParaPr>
                              <m:oMath xmlns:m="http://schemas.openxmlformats.org/officeDocument/2006/math">
                                <m:r>
                                  <a:rPr lang="en-US" altLang="zh-CN" sz="1200" b="1" i="1" smtClean="0">
                                    <a:latin typeface="Cambria Math" panose="02040503050406030204" pitchFamily="18" charset="0"/>
                                  </a:rPr>
                                  <m:t>𝐍</m:t>
                                </m:r>
                                <m:r>
                                  <a:rPr lang="en-US" altLang="zh-CN" sz="1200" b="1" smtClean="0">
                                    <a:latin typeface="Cambria Math" panose="02040503050406030204" pitchFamily="18" charset="0"/>
                                  </a:rPr>
                                  <m:t>=</m:t>
                                </m:r>
                                <m:r>
                                  <a:rPr lang="en-US" altLang="zh-CN" sz="1200" b="1" i="1" smtClean="0">
                                    <a:latin typeface="Cambria Math" panose="02040503050406030204" pitchFamily="18" charset="0"/>
                                  </a:rPr>
                                  <m:t>𝐋</m:t>
                                </m:r>
                                <m:r>
                                  <a:rPr lang="en-US" altLang="zh-CN" sz="1200" b="1" smtClean="0">
                                    <a:latin typeface="Cambria Math" panose="02040503050406030204" pitchFamily="18" charset="0"/>
                                  </a:rPr>
                                  <m:t>×</m:t>
                                </m:r>
                                <m:r>
                                  <a:rPr lang="zh-CN" altLang="en-US" sz="1200" b="1" i="1" smtClean="0">
                                    <a:latin typeface="Cambria Math" panose="02040503050406030204" pitchFamily="18" charset="0"/>
                                  </a:rPr>
                                  <m:t>𝛔</m:t>
                                </m:r>
                                <m:r>
                                  <a:rPr lang="en-US" altLang="zh-CN" sz="1200" b="1" smtClean="0">
                                    <a:latin typeface="Cambria Math" panose="02040503050406030204" pitchFamily="18" charset="0"/>
                                  </a:rPr>
                                  <m:t>×</m:t>
                                </m:r>
                                <m:r>
                                  <a:rPr lang="en-US" altLang="zh-CN" sz="1200" b="1" i="1" smtClean="0">
                                    <a:latin typeface="Cambria Math" panose="02040503050406030204" pitchFamily="18" charset="0"/>
                                  </a:rPr>
                                  <m:t>𝐓</m:t>
                                </m:r>
                                <m:r>
                                  <a:rPr lang="en-US" altLang="zh-CN" sz="1200" b="1" smtClean="0">
                                    <a:latin typeface="Cambria Math" panose="02040503050406030204" pitchFamily="18" charset="0"/>
                                  </a:rPr>
                                  <m:t>×</m:t>
                                </m:r>
                                <m:r>
                                  <a:rPr lang="en-US" altLang="zh-CN" sz="1200" b="1" i="1" smtClean="0">
                                    <a:latin typeface="Cambria Math" panose="02040503050406030204" pitchFamily="18" charset="0"/>
                                  </a:rPr>
                                  <m:t>𝐟</m:t>
                                </m:r>
                              </m:oMath>
                            </m:oMathPara>
                          </a14:m>
                          <a:endParaRPr lang="zh-CN" altLang="en-US" sz="1200" b="1" dirty="0">
                            <a:latin typeface="Times" panose="02020603050405020304" pitchFamily="18" charset="0"/>
                            <a:cs typeface="Times" panose="02020603050405020304" pitchFamily="18" charset="0"/>
                          </a:endParaRPr>
                        </a:p>
                      </a:txBody>
                      <a:tcPr anchor="ctr"/>
                    </a:tc>
                    <a:tc hMerge="1">
                      <a:txBody>
                        <a:bodyPr/>
                        <a:lstStyle/>
                        <a:p>
                          <a:pPr algn="ctr"/>
                          <a:endParaRPr lang="zh-CN" altLang="en-US" sz="12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892494090"/>
                      </a:ext>
                    </a:extLst>
                  </a:tr>
                  <a:tr h="942094">
                    <a:tc vMerge="1">
                      <a:txBody>
                        <a:bodyPr/>
                        <a:lstStyle/>
                        <a:p>
                          <a:endParaRPr lang="zh-CN" altLang="en-US" dirty="0">
                            <a:latin typeface="Times" panose="02020603050405020304" pitchFamily="18" charset="0"/>
                            <a:cs typeface="Times" panose="02020603050405020304" pitchFamily="18" charset="0"/>
                          </a:endParaRPr>
                        </a:p>
                      </a:txBody>
                      <a:tcPr anchor="ctr"/>
                    </a:tc>
                    <a:tc>
                      <a:txBody>
                        <a:bodyPr/>
                        <a:lstStyle/>
                        <a:p>
                          <a:r>
                            <a:rPr kumimoji="1" lang="en-US" altLang="zh-CN" sz="1200" b="0" dirty="0">
                              <a:latin typeface="Times" panose="02020603050405020304" pitchFamily="18" charset="0"/>
                              <a:cs typeface="Times" panose="02020603050405020304" pitchFamily="18" charset="0"/>
                            </a:rPr>
                            <a:t>Assuming f = 1</a:t>
                          </a:r>
                        </a:p>
                        <a:p>
                          <a:pPr/>
                          <a14:m>
                            <m:oMathPara xmlns:m="http://schemas.openxmlformats.org/officeDocument/2006/math">
                              <m:oMathParaPr>
                                <m:jc m:val="left"/>
                              </m:oMathParaPr>
                              <m:oMath xmlns:m="http://schemas.openxmlformats.org/officeDocument/2006/math">
                                <m:r>
                                  <a:rPr kumimoji="1" lang="en-US" altLang="zh-CN" sz="1200" b="0" smtClean="0">
                                    <a:latin typeface="Cambria Math" panose="02040503050406030204" pitchFamily="18" charset="0"/>
                                  </a:rPr>
                                  <m:t>𝑁</m:t>
                                </m:r>
                                <m:r>
                                  <a:rPr kumimoji="1" lang="en-US" altLang="zh-CN" sz="1200" b="0" smtClean="0">
                                    <a:latin typeface="Cambria Math" panose="02040503050406030204" pitchFamily="18" charset="0"/>
                                  </a:rPr>
                                  <m:t>=0.5×5×</m:t>
                                </m:r>
                                <m:sSup>
                                  <m:sSupPr>
                                    <m:ctrlPr>
                                      <a:rPr lang="en-US" altLang="zh-CN" sz="1200" i="1">
                                        <a:latin typeface="Cambria Math" panose="02040503050406030204" pitchFamily="18" charset="0"/>
                                      </a:rPr>
                                    </m:ctrlPr>
                                  </m:sSupPr>
                                  <m:e>
                                    <m:r>
                                      <a:rPr lang="en-US" altLang="zh-CN" sz="1200">
                                        <a:latin typeface="Cambria Math" panose="02040503050406030204" pitchFamily="18" charset="0"/>
                                      </a:rPr>
                                      <m:t>10</m:t>
                                    </m:r>
                                  </m:e>
                                  <m:sup>
                                    <m:r>
                                      <a:rPr lang="en-US" altLang="zh-CN" sz="1200">
                                        <a:latin typeface="Cambria Math" panose="02040503050406030204" pitchFamily="18" charset="0"/>
                                      </a:rPr>
                                      <m:t>34</m:t>
                                    </m:r>
                                  </m:sup>
                                </m:sSup>
                                <m:r>
                                  <a:rPr lang="en-US" altLang="zh-CN" sz="1200">
                                    <a:latin typeface="Cambria Math" panose="02040503050406030204" pitchFamily="18" charset="0"/>
                                  </a:rPr>
                                  <m:t>×</m:t>
                                </m:r>
                                <m:sSup>
                                  <m:sSupPr>
                                    <m:ctrlPr>
                                      <a:rPr lang="en-US" altLang="zh-CN" sz="1200" i="1">
                                        <a:latin typeface="Cambria Math" panose="02040503050406030204" pitchFamily="18" charset="0"/>
                                      </a:rPr>
                                    </m:ctrlPr>
                                  </m:sSupPr>
                                  <m:e>
                                    <m:r>
                                      <a:rPr lang="en-US" altLang="zh-CN" sz="1200">
                                        <a:latin typeface="Cambria Math" panose="02040503050406030204" pitchFamily="18" charset="0"/>
                                      </a:rPr>
                                      <m:t>10</m:t>
                                    </m:r>
                                  </m:e>
                                  <m:sup>
                                    <m:r>
                                      <a:rPr lang="en-US" altLang="zh-CN" sz="1200">
                                        <a:latin typeface="Cambria Math" panose="02040503050406030204" pitchFamily="18" charset="0"/>
                                      </a:rPr>
                                      <m:t>−</m:t>
                                    </m:r>
                                    <m:r>
                                      <a:rPr lang="en-US" altLang="zh-CN" sz="1200" b="0" smtClean="0">
                                        <a:latin typeface="Cambria Math" panose="02040503050406030204" pitchFamily="18" charset="0"/>
                                      </a:rPr>
                                      <m:t>31</m:t>
                                    </m:r>
                                  </m:sup>
                                </m:sSup>
                              </m:oMath>
                            </m:oMathPara>
                          </a14:m>
                          <a:endParaRPr lang="en-US" altLang="zh-CN" sz="1200" b="0" dirty="0"/>
                        </a:p>
                        <a:p>
                          <a:pPr/>
                          <a14:m>
                            <m:oMathPara xmlns:m="http://schemas.openxmlformats.org/officeDocument/2006/math">
                              <m:oMathParaPr>
                                <m:jc m:val="left"/>
                              </m:oMathParaPr>
                              <m:oMath xmlns:m="http://schemas.openxmlformats.org/officeDocument/2006/math">
                                <m:r>
                                  <a:rPr lang="en-US" altLang="zh-CN" sz="1200" b="0" smtClean="0">
                                    <a:latin typeface="Cambria Math" panose="02040503050406030204" pitchFamily="18" charset="0"/>
                                  </a:rPr>
                                  <m:t>     =2.</m:t>
                                </m:r>
                                <m:r>
                                  <a:rPr lang="en-US" altLang="zh-CN" sz="1200" b="0" smtClean="0">
                                    <a:solidFill>
                                      <a:schemeClr val="tx1"/>
                                    </a:solidFill>
                                    <a:latin typeface="Cambria Math" panose="02040503050406030204" pitchFamily="18" charset="0"/>
                                  </a:rPr>
                                  <m:t>5×</m:t>
                                </m:r>
                                <m:sSup>
                                  <m:sSupPr>
                                    <m:ctrlPr>
                                      <a:rPr lang="en-US" altLang="zh-CN" sz="1200" b="0" i="1" smtClean="0">
                                        <a:solidFill>
                                          <a:schemeClr val="tx1"/>
                                        </a:solidFill>
                                        <a:latin typeface="Cambria Math" panose="02040503050406030204" pitchFamily="18" charset="0"/>
                                      </a:rPr>
                                    </m:ctrlPr>
                                  </m:sSupPr>
                                  <m:e>
                                    <m:r>
                                      <a:rPr lang="en-US" altLang="zh-CN" sz="1200" b="0" smtClean="0">
                                        <a:solidFill>
                                          <a:schemeClr val="tx1"/>
                                        </a:solidFill>
                                        <a:latin typeface="Cambria Math" panose="02040503050406030204" pitchFamily="18" charset="0"/>
                                      </a:rPr>
                                      <m:t>10</m:t>
                                    </m:r>
                                  </m:e>
                                  <m:sup>
                                    <m:r>
                                      <a:rPr lang="en-US" altLang="zh-CN" sz="1200" b="0" smtClean="0">
                                        <a:solidFill>
                                          <a:schemeClr val="tx1"/>
                                        </a:solidFill>
                                        <a:latin typeface="Cambria Math" panose="02040503050406030204" pitchFamily="18" charset="0"/>
                                      </a:rPr>
                                      <m:t>3</m:t>
                                    </m:r>
                                  </m:sup>
                                </m:sSup>
                                <m:r>
                                  <a:rPr lang="en-US" altLang="zh-CN" sz="1200" b="0" smtClean="0">
                                    <a:solidFill>
                                      <a:schemeClr val="tx1"/>
                                    </a:solidFill>
                                    <a:latin typeface="Cambria Math" panose="02040503050406030204" pitchFamily="18" charset="0"/>
                                  </a:rPr>
                                  <m:t>/</m:t>
                                </m:r>
                                <m:r>
                                  <m:rPr>
                                    <m:sty m:val="p"/>
                                  </m:rPr>
                                  <a:rPr lang="en-US" altLang="zh-CN" sz="1200" b="0" smtClean="0">
                                    <a:solidFill>
                                      <a:schemeClr val="tx1"/>
                                    </a:solidFill>
                                    <a:latin typeface="Cambria Math" panose="02040503050406030204" pitchFamily="18" charset="0"/>
                                  </a:rPr>
                                  <m:t>s</m:t>
                                </m:r>
                                <m:r>
                                  <a:rPr lang="en-US" altLang="zh-CN" sz="1200" b="0" smtClean="0">
                                    <a:latin typeface="Cambria Math" panose="02040503050406030204" pitchFamily="18" charset="0"/>
                                  </a:rPr>
                                  <m:t>→</m:t>
                                </m:r>
                                <m:r>
                                  <a:rPr lang="zh-CN" altLang="en-US" sz="1200" b="0" smtClean="0">
                                    <a:solidFill>
                                      <a:schemeClr val="accent1"/>
                                    </a:solidFill>
                                    <a:latin typeface="Cambria Math" panose="02040503050406030204" pitchFamily="18" charset="0"/>
                                  </a:rPr>
                                  <m:t>𝜈</m:t>
                                </m:r>
                                <m:r>
                                  <a:rPr lang="en-US" altLang="zh-CN" sz="1200" b="0" smtClean="0">
                                    <a:solidFill>
                                      <a:schemeClr val="accent1"/>
                                    </a:solidFill>
                                    <a:latin typeface="Cambria Math" panose="02040503050406030204" pitchFamily="18" charset="0"/>
                                  </a:rPr>
                                  <m:t>=2×</m:t>
                                </m:r>
                                <m:sSup>
                                  <m:sSupPr>
                                    <m:ctrlPr>
                                      <a:rPr lang="en-US" altLang="zh-CN" sz="1200" b="0" i="1" smtClean="0">
                                        <a:solidFill>
                                          <a:schemeClr val="accent1"/>
                                        </a:solidFill>
                                        <a:latin typeface="Cambria Math" panose="02040503050406030204" pitchFamily="18" charset="0"/>
                                      </a:rPr>
                                    </m:ctrlPr>
                                  </m:sSupPr>
                                  <m:e>
                                    <m:r>
                                      <a:rPr lang="en-US" altLang="zh-CN" sz="1200" b="0" smtClean="0">
                                        <a:solidFill>
                                          <a:schemeClr val="accent1"/>
                                        </a:solidFill>
                                        <a:latin typeface="Cambria Math" panose="02040503050406030204" pitchFamily="18" charset="0"/>
                                      </a:rPr>
                                      <m:t>10</m:t>
                                    </m:r>
                                  </m:e>
                                  <m:sup>
                                    <m:r>
                                      <a:rPr lang="en-US" altLang="zh-CN" sz="1200" b="0" smtClean="0">
                                        <a:solidFill>
                                          <a:schemeClr val="accent1"/>
                                        </a:solidFill>
                                        <a:latin typeface="Cambria Math" panose="02040503050406030204" pitchFamily="18" charset="0"/>
                                      </a:rPr>
                                      <m:t>−2</m:t>
                                    </m:r>
                                  </m:sup>
                                </m:sSup>
                                <m:r>
                                  <a:rPr lang="en-US" altLang="zh-CN" sz="1200" b="0" smtClean="0">
                                    <a:solidFill>
                                      <a:schemeClr val="accent1"/>
                                    </a:solidFill>
                                    <a:latin typeface="Cambria Math" panose="02040503050406030204" pitchFamily="18" charset="0"/>
                                  </a:rPr>
                                  <m:t>@1</m:t>
                                </m:r>
                                <m:r>
                                  <a:rPr lang="en-US" altLang="zh-CN" sz="1200" b="0" smtClean="0">
                                    <a:solidFill>
                                      <a:schemeClr val="accent1"/>
                                    </a:solidFill>
                                    <a:latin typeface="Cambria Math" panose="02040503050406030204" pitchFamily="18" charset="0"/>
                                  </a:rPr>
                                  <m:t>𝐻𝑧</m:t>
                                </m:r>
                              </m:oMath>
                            </m:oMathPara>
                          </a14:m>
                          <a:endParaRPr lang="en-US" altLang="zh-CN" sz="1200" b="0" dirty="0">
                            <a:solidFill>
                              <a:schemeClr val="accent2">
                                <a:lumMod val="75000"/>
                              </a:schemeClr>
                            </a:solidFill>
                          </a:endParaRPr>
                        </a:p>
                        <a:p>
                          <a:pPr/>
                          <a14:m>
                            <m:oMathPara xmlns:m="http://schemas.openxmlformats.org/officeDocument/2006/math">
                              <m:oMathParaPr>
                                <m:jc m:val="left"/>
                              </m:oMathParaPr>
                              <m:oMath xmlns:m="http://schemas.openxmlformats.org/officeDocument/2006/math">
                                <m:r>
                                  <a:rPr lang="en-US" altLang="zh-CN" sz="1200" b="0" smtClean="0">
                                    <a:latin typeface="Cambria Math" panose="02040503050406030204" pitchFamily="18" charset="0"/>
                                  </a:rPr>
                                  <m:t>     =2.</m:t>
                                </m:r>
                                <m:r>
                                  <a:rPr lang="en-US" altLang="zh-CN" sz="1200" b="0" smtClean="0">
                                    <a:solidFill>
                                      <a:schemeClr val="tx1"/>
                                    </a:solidFill>
                                    <a:latin typeface="Cambria Math" panose="02040503050406030204" pitchFamily="18" charset="0"/>
                                  </a:rPr>
                                  <m:t>5×</m:t>
                                </m:r>
                                <m:sSup>
                                  <m:sSupPr>
                                    <m:ctrlPr>
                                      <a:rPr lang="en-US" altLang="zh-CN" sz="1200" b="0" i="1" smtClean="0">
                                        <a:solidFill>
                                          <a:schemeClr val="tx1"/>
                                        </a:solidFill>
                                        <a:latin typeface="Cambria Math" panose="02040503050406030204" pitchFamily="18" charset="0"/>
                                      </a:rPr>
                                    </m:ctrlPr>
                                  </m:sSupPr>
                                  <m:e>
                                    <m:r>
                                      <a:rPr lang="en-US" altLang="zh-CN" sz="1200" b="0" smtClean="0">
                                        <a:solidFill>
                                          <a:schemeClr val="tx1"/>
                                        </a:solidFill>
                                        <a:latin typeface="Cambria Math" panose="02040503050406030204" pitchFamily="18" charset="0"/>
                                      </a:rPr>
                                      <m:t>10</m:t>
                                    </m:r>
                                  </m:e>
                                  <m:sup>
                                    <m:r>
                                      <a:rPr lang="en-US" altLang="zh-CN" sz="1200" b="0" smtClean="0">
                                        <a:solidFill>
                                          <a:schemeClr val="tx1"/>
                                        </a:solidFill>
                                        <a:latin typeface="Cambria Math" panose="02040503050406030204" pitchFamily="18" charset="0"/>
                                      </a:rPr>
                                      <m:t>2</m:t>
                                    </m:r>
                                  </m:sup>
                                </m:sSup>
                                <m:r>
                                  <a:rPr lang="en-US" altLang="zh-CN" sz="1200" b="0" smtClean="0">
                                    <a:solidFill>
                                      <a:schemeClr val="tx1"/>
                                    </a:solidFill>
                                    <a:latin typeface="Cambria Math" panose="02040503050406030204" pitchFamily="18" charset="0"/>
                                  </a:rPr>
                                  <m:t>/0.1 </m:t>
                                </m:r>
                                <m:r>
                                  <m:rPr>
                                    <m:sty m:val="p"/>
                                  </m:rPr>
                                  <a:rPr lang="en-US" altLang="zh-CN" sz="1200" b="0" smtClean="0">
                                    <a:solidFill>
                                      <a:schemeClr val="tx1"/>
                                    </a:solidFill>
                                    <a:latin typeface="Cambria Math" panose="02040503050406030204" pitchFamily="18" charset="0"/>
                                  </a:rPr>
                                  <m:t>s</m:t>
                                </m:r>
                                <m:r>
                                  <a:rPr lang="en-US" altLang="zh-CN" sz="1200" b="0" smtClean="0">
                                    <a:latin typeface="Cambria Math" panose="02040503050406030204" pitchFamily="18" charset="0"/>
                                  </a:rPr>
                                  <m:t>→</m:t>
                                </m:r>
                                <m:r>
                                  <a:rPr lang="zh-CN" altLang="en-US" sz="1200" b="0" smtClean="0">
                                    <a:latin typeface="Cambria Math" panose="02040503050406030204" pitchFamily="18" charset="0"/>
                                  </a:rPr>
                                  <m:t>𝜈</m:t>
                                </m:r>
                                <m:r>
                                  <a:rPr lang="en-US" altLang="zh-CN" sz="1200" b="0" smtClean="0">
                                    <a:latin typeface="Cambria Math" panose="02040503050406030204" pitchFamily="18" charset="0"/>
                                  </a:rPr>
                                  <m:t>=6×</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−2</m:t>
                                    </m:r>
                                  </m:sup>
                                </m:sSup>
                                <m:r>
                                  <a:rPr lang="en-US" altLang="zh-CN" sz="1200" b="0" smtClean="0">
                                    <a:latin typeface="Cambria Math" panose="02040503050406030204" pitchFamily="18" charset="0"/>
                                  </a:rPr>
                                  <m:t>@10</m:t>
                                </m:r>
                                <m:r>
                                  <a:rPr lang="en-US" altLang="zh-CN" sz="1200" b="0" smtClean="0">
                                    <a:latin typeface="Cambria Math" panose="02040503050406030204" pitchFamily="18" charset="0"/>
                                  </a:rPr>
                                  <m:t>𝐻𝑧</m:t>
                                </m:r>
                              </m:oMath>
                            </m:oMathPara>
                          </a14:m>
                          <a:endParaRPr lang="en-US" altLang="zh-CN" sz="1200" b="0" dirty="0"/>
                        </a:p>
                        <a:p>
                          <a:pPr/>
                          <a14:m>
                            <m:oMathPara xmlns:m="http://schemas.openxmlformats.org/officeDocument/2006/math">
                              <m:oMathParaPr>
                                <m:jc m:val="left"/>
                              </m:oMathParaPr>
                              <m:oMath xmlns:m="http://schemas.openxmlformats.org/officeDocument/2006/math">
                                <m:r>
                                  <a:rPr lang="en-US" altLang="zh-CN" sz="1200" b="0" smtClean="0">
                                    <a:latin typeface="Cambria Math" panose="02040503050406030204" pitchFamily="18" charset="0"/>
                                  </a:rPr>
                                  <m:t>     =25</m:t>
                                </m:r>
                                <m:r>
                                  <a:rPr lang="en-US" altLang="zh-CN" sz="1200" b="0" smtClean="0">
                                    <a:solidFill>
                                      <a:schemeClr val="tx1"/>
                                    </a:solidFill>
                                    <a:latin typeface="Cambria Math" panose="02040503050406030204" pitchFamily="18" charset="0"/>
                                  </a:rPr>
                                  <m:t>/0.01</m:t>
                                </m:r>
                                <m:r>
                                  <m:rPr>
                                    <m:sty m:val="p"/>
                                  </m:rPr>
                                  <a:rPr lang="en-US" altLang="zh-CN" sz="1200" b="0" smtClean="0">
                                    <a:solidFill>
                                      <a:schemeClr val="tx1"/>
                                    </a:solidFill>
                                    <a:latin typeface="Cambria Math" panose="02040503050406030204" pitchFamily="18" charset="0"/>
                                  </a:rPr>
                                  <m:t>s</m:t>
                                </m:r>
                                <m:r>
                                  <a:rPr lang="en-US" altLang="zh-CN" sz="1200" b="0" smtClean="0">
                                    <a:latin typeface="Cambria Math" panose="02040503050406030204" pitchFamily="18" charset="0"/>
                                  </a:rPr>
                                  <m:t>→</m:t>
                                </m:r>
                                <m:r>
                                  <a:rPr lang="zh-CN" altLang="en-US" sz="1200" b="0" smtClean="0">
                                    <a:latin typeface="Cambria Math" panose="02040503050406030204" pitchFamily="18" charset="0"/>
                                  </a:rPr>
                                  <m:t>𝜈</m:t>
                                </m:r>
                                <m:r>
                                  <a:rPr lang="en-US" altLang="zh-CN" sz="1200" b="0" smtClean="0">
                                    <a:latin typeface="Cambria Math" panose="02040503050406030204" pitchFamily="18" charset="0"/>
                                  </a:rPr>
                                  <m:t>=0.2@100</m:t>
                                </m:r>
                                <m:r>
                                  <a:rPr lang="en-US" altLang="zh-CN" sz="1200" b="0" smtClean="0">
                                    <a:latin typeface="Cambria Math" panose="02040503050406030204" pitchFamily="18" charset="0"/>
                                  </a:rPr>
                                  <m:t>𝐻𝑧</m:t>
                                </m:r>
                              </m:oMath>
                            </m:oMathPara>
                          </a14:m>
                          <a:endParaRPr lang="en-US" altLang="zh-CN" sz="1200" b="0" dirty="0"/>
                        </a:p>
                        <a:p>
                          <a:pPr/>
                          <a14:m>
                            <m:oMathPara xmlns:m="http://schemas.openxmlformats.org/officeDocument/2006/math">
                              <m:oMathParaPr>
                                <m:jc m:val="left"/>
                              </m:oMathParaPr>
                              <m:oMath xmlns:m="http://schemas.openxmlformats.org/officeDocument/2006/math">
                                <m:r>
                                  <a:rPr lang="en-US" altLang="zh-CN" sz="1200" b="0" smtClean="0">
                                    <a:latin typeface="Cambria Math" panose="02040503050406030204" pitchFamily="18" charset="0"/>
                                  </a:rPr>
                                  <m:t>     =2.</m:t>
                                </m:r>
                                <m:r>
                                  <a:rPr lang="en-US" altLang="zh-CN" sz="1200" b="0" smtClean="0">
                                    <a:solidFill>
                                      <a:schemeClr val="tx1"/>
                                    </a:solidFill>
                                    <a:latin typeface="Cambria Math" panose="02040503050406030204" pitchFamily="18" charset="0"/>
                                  </a:rPr>
                                  <m:t>5/</m:t>
                                </m:r>
                                <m:r>
                                  <m:rPr>
                                    <m:sty m:val="p"/>
                                  </m:rPr>
                                  <a:rPr lang="en-US" altLang="zh-CN" sz="1200" b="0" smtClean="0">
                                    <a:solidFill>
                                      <a:schemeClr val="tx1"/>
                                    </a:solidFill>
                                    <a:latin typeface="Cambria Math" panose="02040503050406030204" pitchFamily="18" charset="0"/>
                                  </a:rPr>
                                  <m:t>ms</m:t>
                                </m:r>
                                <m:r>
                                  <a:rPr lang="en-US" altLang="zh-CN" sz="1200" b="0" smtClean="0">
                                    <a:solidFill>
                                      <a:schemeClr val="tx1"/>
                                    </a:solidFill>
                                    <a:latin typeface="Cambria Math" panose="02040503050406030204" pitchFamily="18" charset="0"/>
                                  </a:rPr>
                                  <m:t>→</m:t>
                                </m:r>
                                <m:r>
                                  <a:rPr lang="zh-CN" altLang="en-US" sz="1200" b="0" smtClean="0">
                                    <a:latin typeface="Cambria Math" panose="02040503050406030204" pitchFamily="18" charset="0"/>
                                  </a:rPr>
                                  <m:t>𝜈</m:t>
                                </m:r>
                                <m:r>
                                  <a:rPr lang="en-US" altLang="zh-CN" sz="1200" b="0" smtClean="0">
                                    <a:latin typeface="Cambria Math" panose="02040503050406030204" pitchFamily="18" charset="0"/>
                                  </a:rPr>
                                  <m:t>=0.6@1</m:t>
                                </m:r>
                                <m:r>
                                  <a:rPr lang="en-US" altLang="zh-CN" sz="1200" b="0" smtClean="0">
                                    <a:latin typeface="Cambria Math" panose="02040503050406030204" pitchFamily="18" charset="0"/>
                                  </a:rPr>
                                  <m:t>𝑘𝐻𝑧</m:t>
                                </m:r>
                              </m:oMath>
                            </m:oMathPara>
                          </a14:m>
                          <a:endParaRPr lang="en-US" altLang="zh-CN" sz="1200" b="0" dirty="0">
                            <a:ea typeface="Cambria Math" panose="020405030504060302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0" dirty="0">
                              <a:latin typeface="Times" panose="02020603050405020304" pitchFamily="18" charset="0"/>
                              <a:cs typeface="Times" panose="02020603050405020304" pitchFamily="18" charset="0"/>
                            </a:rPr>
                            <a:t>Assuming f = 0.01</a:t>
                          </a:r>
                        </a:p>
                        <a:p>
                          <a:pPr/>
                          <a14:m>
                            <m:oMathPara xmlns:m="http://schemas.openxmlformats.org/officeDocument/2006/math">
                              <m:oMathParaPr>
                                <m:jc m:val="left"/>
                              </m:oMathParaPr>
                              <m:oMath xmlns:m="http://schemas.openxmlformats.org/officeDocument/2006/math">
                                <m:r>
                                  <a:rPr kumimoji="1" lang="en-US" altLang="zh-CN" sz="1200" b="0" smtClean="0">
                                    <a:latin typeface="Cambria Math" panose="02040503050406030204" pitchFamily="18" charset="0"/>
                                  </a:rPr>
                                  <m:t>𝑁</m:t>
                                </m:r>
                                <m:r>
                                  <a:rPr kumimoji="1" lang="en-US" altLang="zh-CN" sz="1200" b="0" smtClean="0">
                                    <a:latin typeface="Cambria Math" panose="02040503050406030204" pitchFamily="18" charset="0"/>
                                  </a:rPr>
                                  <m:t>=5×</m:t>
                                </m:r>
                                <m:sSup>
                                  <m:sSupPr>
                                    <m:ctrlPr>
                                      <a:rPr lang="en-US" altLang="zh-CN" sz="1200" i="1">
                                        <a:latin typeface="Cambria Math" panose="02040503050406030204" pitchFamily="18" charset="0"/>
                                      </a:rPr>
                                    </m:ctrlPr>
                                  </m:sSupPr>
                                  <m:e>
                                    <m:r>
                                      <a:rPr lang="en-US" altLang="zh-CN" sz="1200">
                                        <a:latin typeface="Cambria Math" panose="02040503050406030204" pitchFamily="18" charset="0"/>
                                      </a:rPr>
                                      <m:t>10</m:t>
                                    </m:r>
                                  </m:e>
                                  <m:sup>
                                    <m:r>
                                      <a:rPr lang="en-US" altLang="zh-CN" sz="1200">
                                        <a:latin typeface="Cambria Math" panose="02040503050406030204" pitchFamily="18" charset="0"/>
                                      </a:rPr>
                                      <m:t>34</m:t>
                                    </m:r>
                                  </m:sup>
                                </m:sSup>
                                <m:r>
                                  <a:rPr lang="en-US" altLang="zh-CN" sz="1200" smtClean="0">
                                    <a:latin typeface="Cambria Math" panose="02040503050406030204" pitchFamily="18" charset="0"/>
                                  </a:rPr>
                                  <m:t>×</m:t>
                                </m:r>
                                <m:r>
                                  <a:rPr lang="en-US" altLang="zh-CN" sz="1200" b="0" smtClean="0">
                                    <a:latin typeface="Cambria Math" panose="02040503050406030204" pitchFamily="18" charset="0"/>
                                  </a:rPr>
                                  <m:t>0.5×</m:t>
                                </m:r>
                                <m:r>
                                  <a:rPr lang="en-US" altLang="zh-CN" sz="1200">
                                    <a:latin typeface="Cambria Math" panose="02040503050406030204" pitchFamily="18" charset="0"/>
                                  </a:rPr>
                                  <m:t>1.27×</m:t>
                                </m:r>
                                <m:sSup>
                                  <m:sSupPr>
                                    <m:ctrlPr>
                                      <a:rPr lang="en-US" altLang="zh-CN" sz="1200" i="1">
                                        <a:latin typeface="Cambria Math" panose="02040503050406030204" pitchFamily="18" charset="0"/>
                                      </a:rPr>
                                    </m:ctrlPr>
                                  </m:sSupPr>
                                  <m:e>
                                    <m:r>
                                      <a:rPr lang="en-US" altLang="zh-CN" sz="1200">
                                        <a:latin typeface="Cambria Math" panose="02040503050406030204" pitchFamily="18" charset="0"/>
                                      </a:rPr>
                                      <m:t>10</m:t>
                                    </m:r>
                                  </m:e>
                                  <m:sup>
                                    <m:r>
                                      <a:rPr lang="en-US" altLang="zh-CN" sz="1200">
                                        <a:latin typeface="Cambria Math" panose="02040503050406030204" pitchFamily="18" charset="0"/>
                                      </a:rPr>
                                      <m:t>−25</m:t>
                                    </m:r>
                                  </m:sup>
                                </m:sSup>
                                <m:r>
                                  <a:rPr lang="en-US" altLang="zh-CN" sz="1200" smtClean="0">
                                    <a:latin typeface="Cambria Math" panose="02040503050406030204" pitchFamily="18" charset="0"/>
                                  </a:rPr>
                                  <m:t>×</m:t>
                                </m:r>
                                <m:r>
                                  <a:rPr lang="en-US" altLang="zh-CN" sz="1200" b="0" smtClean="0">
                                    <a:latin typeface="Cambria Math" panose="02040503050406030204" pitchFamily="18" charset="0"/>
                                  </a:rPr>
                                  <m:t>0.01</m:t>
                                </m:r>
                              </m:oMath>
                            </m:oMathPara>
                          </a14:m>
                          <a:endParaRPr lang="en-US" altLang="zh-CN" sz="1200" b="0" dirty="0"/>
                        </a:p>
                        <a:p>
                          <a:pPr/>
                          <a14:m>
                            <m:oMathPara xmlns:m="http://schemas.openxmlformats.org/officeDocument/2006/math">
                              <m:oMathParaPr>
                                <m:jc m:val="left"/>
                              </m:oMathParaPr>
                              <m:oMath xmlns:m="http://schemas.openxmlformats.org/officeDocument/2006/math">
                                <m:r>
                                  <a:rPr lang="en-US" altLang="zh-CN" sz="1200" b="0" smtClean="0">
                                    <a:latin typeface="Cambria Math" panose="02040503050406030204" pitchFamily="18" charset="0"/>
                                  </a:rPr>
                                  <m:t>     =3.2×</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7</m:t>
                                    </m:r>
                                  </m:sup>
                                </m:sSup>
                                <m:r>
                                  <a:rPr lang="en-US" altLang="zh-CN" sz="1200" b="0" smtClean="0">
                                    <a:latin typeface="Cambria Math" panose="02040503050406030204" pitchFamily="18" charset="0"/>
                                  </a:rPr>
                                  <m:t>/</m:t>
                                </m:r>
                                <m:r>
                                  <m:rPr>
                                    <m:sty m:val="p"/>
                                  </m:rPr>
                                  <a:rPr lang="en-US" altLang="zh-CN" sz="1200" b="0" smtClean="0">
                                    <a:latin typeface="Cambria Math" panose="02040503050406030204" pitchFamily="18" charset="0"/>
                                  </a:rPr>
                                  <m:t>s</m:t>
                                </m:r>
                                <m:r>
                                  <a:rPr lang="en-US" altLang="zh-CN" sz="1200" b="0" smtClean="0">
                                    <a:latin typeface="Cambria Math" panose="02040503050406030204" pitchFamily="18" charset="0"/>
                                  </a:rPr>
                                  <m:t>→</m:t>
                                </m:r>
                                <m:r>
                                  <a:rPr lang="zh-CN" altLang="en-US" sz="1200" b="0" smtClean="0">
                                    <a:solidFill>
                                      <a:schemeClr val="accent1"/>
                                    </a:solidFill>
                                    <a:latin typeface="Cambria Math" panose="02040503050406030204" pitchFamily="18" charset="0"/>
                                  </a:rPr>
                                  <m:t>𝜈</m:t>
                                </m:r>
                                <m:r>
                                  <a:rPr lang="en-US" altLang="zh-CN" sz="1200" b="0" smtClean="0">
                                    <a:solidFill>
                                      <a:schemeClr val="accent1"/>
                                    </a:solidFill>
                                    <a:latin typeface="Cambria Math" panose="02040503050406030204" pitchFamily="18" charset="0"/>
                                  </a:rPr>
                                  <m:t>=</m:t>
                                </m:r>
                                <m:r>
                                  <a:rPr lang="en-US" altLang="zh-CN" sz="1200" b="0" i="0" smtClean="0">
                                    <a:solidFill>
                                      <a:schemeClr val="accent1"/>
                                    </a:solidFill>
                                    <a:latin typeface="Cambria Math" panose="02040503050406030204" pitchFamily="18" charset="0"/>
                                  </a:rPr>
                                  <m:t>1.8</m:t>
                                </m:r>
                                <m:r>
                                  <a:rPr lang="en-US" altLang="zh-CN" sz="1200" b="0" smtClean="0">
                                    <a:solidFill>
                                      <a:schemeClr val="accent1"/>
                                    </a:solidFill>
                                    <a:latin typeface="Cambria Math" panose="02040503050406030204" pitchFamily="18" charset="0"/>
                                  </a:rPr>
                                  <m:t>×</m:t>
                                </m:r>
                                <m:sSup>
                                  <m:sSupPr>
                                    <m:ctrlPr>
                                      <a:rPr lang="en-US" altLang="zh-CN" sz="1200" b="0" i="1" smtClean="0">
                                        <a:solidFill>
                                          <a:schemeClr val="accent1"/>
                                        </a:solidFill>
                                        <a:latin typeface="Cambria Math" panose="02040503050406030204" pitchFamily="18" charset="0"/>
                                      </a:rPr>
                                    </m:ctrlPr>
                                  </m:sSupPr>
                                  <m:e>
                                    <m:r>
                                      <a:rPr lang="en-US" altLang="zh-CN" sz="1200" b="0" smtClean="0">
                                        <a:solidFill>
                                          <a:schemeClr val="accent1"/>
                                        </a:solidFill>
                                        <a:latin typeface="Cambria Math" panose="02040503050406030204" pitchFamily="18" charset="0"/>
                                      </a:rPr>
                                      <m:t>10</m:t>
                                    </m:r>
                                  </m:e>
                                  <m:sup>
                                    <m:r>
                                      <a:rPr lang="en-US" altLang="zh-CN" sz="1200" b="0" smtClean="0">
                                        <a:solidFill>
                                          <a:schemeClr val="accent1"/>
                                        </a:solidFill>
                                        <a:latin typeface="Cambria Math" panose="02040503050406030204" pitchFamily="18" charset="0"/>
                                      </a:rPr>
                                      <m:t>−4</m:t>
                                    </m:r>
                                  </m:sup>
                                </m:sSup>
                                <m:r>
                                  <a:rPr lang="en-US" altLang="zh-CN" sz="1200" b="0" smtClean="0">
                                    <a:solidFill>
                                      <a:schemeClr val="accent1"/>
                                    </a:solidFill>
                                    <a:latin typeface="Cambria Math" panose="02040503050406030204" pitchFamily="18" charset="0"/>
                                  </a:rPr>
                                  <m:t>@1</m:t>
                                </m:r>
                                <m:r>
                                  <a:rPr lang="en-US" altLang="zh-CN" sz="1200" b="0" smtClean="0">
                                    <a:solidFill>
                                      <a:schemeClr val="accent1"/>
                                    </a:solidFill>
                                    <a:latin typeface="Cambria Math" panose="02040503050406030204" pitchFamily="18" charset="0"/>
                                  </a:rPr>
                                  <m:t>𝐻𝑧</m:t>
                                </m:r>
                              </m:oMath>
                            </m:oMathPara>
                          </a14:m>
                          <a:endParaRPr lang="en-US" altLang="zh-CN" sz="1200" b="0" dirty="0"/>
                        </a:p>
                        <a:p>
                          <a:r>
                            <a:rPr lang="en-US" altLang="zh-CN" sz="1200" b="0" dirty="0"/>
                            <a:t>    = </a:t>
                          </a:r>
                          <a14:m>
                            <m:oMath xmlns:m="http://schemas.openxmlformats.org/officeDocument/2006/math">
                              <m:r>
                                <a:rPr lang="en-US" altLang="zh-CN" sz="1200" b="0" smtClean="0">
                                  <a:latin typeface="Cambria Math" panose="02040503050406030204" pitchFamily="18" charset="0"/>
                                </a:rPr>
                                <m:t>3</m:t>
                              </m:r>
                              <m:r>
                                <a:rPr lang="en-US" altLang="zh-CN" sz="1200" b="0" i="0" smtClean="0">
                                  <a:latin typeface="Cambria Math" panose="02040503050406030204" pitchFamily="18" charset="0"/>
                                </a:rPr>
                                <m:t>.2</m:t>
                              </m:r>
                              <m:r>
                                <a:rPr lang="en-US" altLang="zh-CN" sz="1200" b="0"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i="0" smtClean="0">
                                      <a:latin typeface="Cambria Math" panose="02040503050406030204" pitchFamily="18" charset="0"/>
                                    </a:rPr>
                                    <m:t>6</m:t>
                                  </m:r>
                                </m:sup>
                              </m:sSup>
                              <m:r>
                                <a:rPr lang="en-US" altLang="zh-CN" sz="1200" b="0" smtClean="0">
                                  <a:latin typeface="Cambria Math" panose="02040503050406030204" pitchFamily="18" charset="0"/>
                                </a:rPr>
                                <m:t>/0.1</m:t>
                              </m:r>
                              <m:r>
                                <m:rPr>
                                  <m:sty m:val="p"/>
                                </m:rPr>
                                <a:rPr lang="en-US" altLang="zh-CN" sz="1200" b="0" smtClean="0">
                                  <a:latin typeface="Cambria Math" panose="02040503050406030204" pitchFamily="18" charset="0"/>
                                </a:rPr>
                                <m:t>s</m:t>
                              </m:r>
                              <m:r>
                                <a:rPr lang="en-US" altLang="zh-CN" sz="1200" b="0" smtClean="0">
                                  <a:latin typeface="Cambria Math" panose="02040503050406030204" pitchFamily="18" charset="0"/>
                                </a:rPr>
                                <m:t>→</m:t>
                              </m:r>
                              <m:r>
                                <a:rPr lang="zh-CN" altLang="en-US" sz="1200" b="0" smtClean="0">
                                  <a:latin typeface="Cambria Math" panose="02040503050406030204" pitchFamily="18" charset="0"/>
                                </a:rPr>
                                <m:t>𝜈</m:t>
                              </m:r>
                              <m:r>
                                <a:rPr lang="en-US" altLang="zh-CN" sz="1200" b="0" smtClean="0">
                                  <a:latin typeface="Cambria Math" panose="02040503050406030204" pitchFamily="18" charset="0"/>
                                </a:rPr>
                                <m:t>=</m:t>
                              </m:r>
                              <m:r>
                                <a:rPr lang="en-US" altLang="zh-CN" sz="1200" b="0" i="0" smtClean="0">
                                  <a:latin typeface="Cambria Math" panose="02040503050406030204" pitchFamily="18" charset="0"/>
                                </a:rPr>
                                <m:t>5.6</m:t>
                              </m:r>
                              <m:r>
                                <a:rPr lang="en-US" altLang="zh-CN" sz="1200" b="0"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m:t>
                                  </m:r>
                                  <m:r>
                                    <a:rPr lang="en-US" altLang="zh-CN" sz="1200" b="0" i="1" smtClean="0">
                                      <a:latin typeface="Cambria Math" panose="02040503050406030204" pitchFamily="18" charset="0"/>
                                    </a:rPr>
                                    <m:t>4</m:t>
                                  </m:r>
                                </m:sup>
                              </m:sSup>
                              <m:r>
                                <a:rPr lang="en-US" altLang="zh-CN" sz="1200" b="0" smtClean="0">
                                  <a:latin typeface="Cambria Math" panose="02040503050406030204" pitchFamily="18" charset="0"/>
                                </a:rPr>
                                <m:t>@10</m:t>
                              </m:r>
                              <m:r>
                                <a:rPr lang="en-US" altLang="zh-CN" sz="1200" b="0" smtClean="0">
                                  <a:latin typeface="Cambria Math" panose="02040503050406030204" pitchFamily="18" charset="0"/>
                                </a:rPr>
                                <m:t>𝐻𝑧</m:t>
                              </m:r>
                            </m:oMath>
                          </a14:m>
                          <a:endParaRPr lang="en-US" altLang="zh-CN" sz="1200" b="0" dirty="0"/>
                        </a:p>
                        <a:p>
                          <a:pPr/>
                          <a14:m>
                            <m:oMathPara xmlns:m="http://schemas.openxmlformats.org/officeDocument/2006/math">
                              <m:oMathParaPr>
                                <m:jc m:val="left"/>
                              </m:oMathParaPr>
                              <m:oMath xmlns:m="http://schemas.openxmlformats.org/officeDocument/2006/math">
                                <m:r>
                                  <a:rPr lang="en-US" altLang="zh-CN" sz="1200" b="0" smtClean="0">
                                    <a:latin typeface="Cambria Math" panose="02040503050406030204" pitchFamily="18" charset="0"/>
                                  </a:rPr>
                                  <m:t>     =</m:t>
                                </m:r>
                                <m:r>
                                  <a:rPr lang="en-US" altLang="zh-CN" sz="1200" b="0" i="0" smtClean="0">
                                    <a:latin typeface="Cambria Math" panose="02040503050406030204" pitchFamily="18" charset="0"/>
                                  </a:rPr>
                                  <m:t>3.2</m:t>
                                </m:r>
                                <m:r>
                                  <a:rPr lang="en-US" altLang="zh-CN" sz="1200" b="0"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i="0" smtClean="0">
                                        <a:latin typeface="Cambria Math" panose="02040503050406030204" pitchFamily="18" charset="0"/>
                                      </a:rPr>
                                      <m:t>5</m:t>
                                    </m:r>
                                  </m:sup>
                                </m:sSup>
                                <m:r>
                                  <a:rPr lang="en-US" altLang="zh-CN" sz="1200" b="0" smtClean="0">
                                    <a:latin typeface="Cambria Math" panose="02040503050406030204" pitchFamily="18" charset="0"/>
                                  </a:rPr>
                                  <m:t>/0.01</m:t>
                                </m:r>
                                <m:r>
                                  <m:rPr>
                                    <m:sty m:val="p"/>
                                  </m:rPr>
                                  <a:rPr lang="en-US" altLang="zh-CN" sz="1200" b="0" smtClean="0">
                                    <a:latin typeface="Cambria Math" panose="02040503050406030204" pitchFamily="18" charset="0"/>
                                  </a:rPr>
                                  <m:t>s</m:t>
                                </m:r>
                                <m:r>
                                  <a:rPr lang="en-US" altLang="zh-CN" sz="1200" b="0" smtClean="0">
                                    <a:latin typeface="Cambria Math" panose="02040503050406030204" pitchFamily="18" charset="0"/>
                                  </a:rPr>
                                  <m:t>→</m:t>
                                </m:r>
                                <m:r>
                                  <a:rPr lang="zh-CN" altLang="en-US" sz="1200" b="0" smtClean="0">
                                    <a:latin typeface="Cambria Math" panose="02040503050406030204" pitchFamily="18" charset="0"/>
                                  </a:rPr>
                                  <m:t>𝜈</m:t>
                                </m:r>
                                <m:r>
                                  <a:rPr lang="en-US" altLang="zh-CN" sz="1200" b="0" smtClean="0">
                                    <a:latin typeface="Cambria Math" panose="02040503050406030204" pitchFamily="18" charset="0"/>
                                  </a:rPr>
                                  <m:t>=</m:t>
                                </m:r>
                                <m:r>
                                  <a:rPr lang="en-US" altLang="zh-CN" sz="1200" b="0" i="0" smtClean="0">
                                    <a:latin typeface="Cambria Math" panose="02040503050406030204" pitchFamily="18" charset="0"/>
                                  </a:rPr>
                                  <m:t>1.7</m:t>
                                </m:r>
                                <m:r>
                                  <a:rPr lang="en-US" altLang="zh-CN" sz="1200" b="0"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−3</m:t>
                                    </m:r>
                                  </m:sup>
                                </m:sSup>
                                <m:r>
                                  <a:rPr lang="en-US" altLang="zh-CN" sz="1200" b="0" smtClean="0">
                                    <a:latin typeface="Cambria Math" panose="02040503050406030204" pitchFamily="18" charset="0"/>
                                  </a:rPr>
                                  <m:t>@100</m:t>
                                </m:r>
                                <m:r>
                                  <a:rPr lang="en-US" altLang="zh-CN" sz="1200" b="0" smtClean="0">
                                    <a:latin typeface="Cambria Math" panose="02040503050406030204" pitchFamily="18" charset="0"/>
                                  </a:rPr>
                                  <m:t>𝐻𝑧</m:t>
                                </m:r>
                              </m:oMath>
                            </m:oMathPara>
                          </a14:m>
                          <a:endParaRPr lang="en-US" altLang="zh-CN" sz="1200" dirty="0"/>
                        </a:p>
                        <a:p>
                          <a:pPr/>
                          <a14:m>
                            <m:oMathPara xmlns:m="http://schemas.openxmlformats.org/officeDocument/2006/math">
                              <m:oMathParaPr>
                                <m:jc m:val="left"/>
                              </m:oMathParaPr>
                              <m:oMath xmlns:m="http://schemas.openxmlformats.org/officeDocument/2006/math">
                                <m:r>
                                  <a:rPr lang="en-US" altLang="zh-CN" sz="1200" b="0" smtClean="0">
                                    <a:latin typeface="Cambria Math" panose="02040503050406030204" pitchFamily="18" charset="0"/>
                                  </a:rPr>
                                  <m:t>     =</m:t>
                                </m:r>
                                <m:r>
                                  <a:rPr lang="en-US" altLang="zh-CN" sz="1200" b="0" i="0" smtClean="0">
                                    <a:latin typeface="Cambria Math" panose="02040503050406030204" pitchFamily="18" charset="0"/>
                                  </a:rPr>
                                  <m:t>3.2</m:t>
                                </m:r>
                                <m:r>
                                  <a:rPr lang="en-US" altLang="zh-CN" sz="1200" b="0"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i="0" smtClean="0">
                                        <a:latin typeface="Cambria Math" panose="02040503050406030204" pitchFamily="18" charset="0"/>
                                      </a:rPr>
                                      <m:t>4</m:t>
                                    </m:r>
                                  </m:sup>
                                </m:sSup>
                                <m:r>
                                  <a:rPr lang="en-US" altLang="zh-CN" sz="1200" b="0" smtClean="0">
                                    <a:latin typeface="Cambria Math" panose="02040503050406030204" pitchFamily="18" charset="0"/>
                                  </a:rPr>
                                  <m:t>/</m:t>
                                </m:r>
                                <m:r>
                                  <a:rPr lang="en-US" altLang="zh-CN" sz="1200" b="0" smtClean="0">
                                    <a:latin typeface="Cambria Math" panose="02040503050406030204" pitchFamily="18" charset="0"/>
                                  </a:rPr>
                                  <m:t>𝑚𝑠</m:t>
                                </m:r>
                                <m:r>
                                  <a:rPr lang="en-US" altLang="zh-CN" sz="1200" b="0" smtClean="0">
                                    <a:latin typeface="Cambria Math" panose="02040503050406030204" pitchFamily="18" charset="0"/>
                                  </a:rPr>
                                  <m:t>→</m:t>
                                </m:r>
                                <m:r>
                                  <a:rPr lang="zh-CN" altLang="en-US" sz="1200" smtClean="0">
                                    <a:solidFill>
                                      <a:schemeClr val="accent1"/>
                                    </a:solidFill>
                                    <a:latin typeface="Cambria Math" panose="02040503050406030204" pitchFamily="18" charset="0"/>
                                  </a:rPr>
                                  <m:t>𝜈</m:t>
                                </m:r>
                                <m:r>
                                  <a:rPr lang="en-US" altLang="zh-CN" sz="1200" b="0" smtClean="0">
                                    <a:solidFill>
                                      <a:schemeClr val="accent1"/>
                                    </a:solidFill>
                                    <a:latin typeface="Cambria Math" panose="02040503050406030204" pitchFamily="18" charset="0"/>
                                  </a:rPr>
                                  <m:t>=</m:t>
                                </m:r>
                                <m:r>
                                  <a:rPr lang="en-US" altLang="zh-CN" sz="1200" b="0" i="0" smtClean="0">
                                    <a:solidFill>
                                      <a:schemeClr val="accent1"/>
                                    </a:solidFill>
                                    <a:latin typeface="Cambria Math" panose="02040503050406030204" pitchFamily="18" charset="0"/>
                                  </a:rPr>
                                  <m:t>5.6</m:t>
                                </m:r>
                                <m:r>
                                  <a:rPr lang="en-US" altLang="zh-CN" sz="1200">
                                    <a:solidFill>
                                      <a:schemeClr val="accent1"/>
                                    </a:solidFill>
                                    <a:latin typeface="Cambria Math" panose="02040503050406030204" pitchFamily="18" charset="0"/>
                                  </a:rPr>
                                  <m:t>×</m:t>
                                </m:r>
                                <m:sSup>
                                  <m:sSupPr>
                                    <m:ctrlPr>
                                      <a:rPr lang="en-US" altLang="zh-CN" sz="1200" i="1">
                                        <a:solidFill>
                                          <a:schemeClr val="accent1"/>
                                        </a:solidFill>
                                        <a:latin typeface="Cambria Math" panose="02040503050406030204" pitchFamily="18" charset="0"/>
                                      </a:rPr>
                                    </m:ctrlPr>
                                  </m:sSupPr>
                                  <m:e>
                                    <m:r>
                                      <a:rPr lang="en-US" altLang="zh-CN" sz="1200">
                                        <a:solidFill>
                                          <a:schemeClr val="accent1"/>
                                        </a:solidFill>
                                        <a:latin typeface="Cambria Math" panose="02040503050406030204" pitchFamily="18" charset="0"/>
                                      </a:rPr>
                                      <m:t>10</m:t>
                                    </m:r>
                                  </m:e>
                                  <m:sup>
                                    <m:r>
                                      <a:rPr lang="en-US" altLang="zh-CN" sz="1200">
                                        <a:solidFill>
                                          <a:schemeClr val="accent1"/>
                                        </a:solidFill>
                                        <a:latin typeface="Cambria Math" panose="02040503050406030204" pitchFamily="18" charset="0"/>
                                      </a:rPr>
                                      <m:t>−</m:t>
                                    </m:r>
                                    <m:r>
                                      <a:rPr lang="en-US" altLang="zh-CN" sz="1200" b="0" i="1" smtClean="0">
                                        <a:solidFill>
                                          <a:schemeClr val="accent1"/>
                                        </a:solidFill>
                                        <a:latin typeface="Cambria Math" panose="02040503050406030204" pitchFamily="18" charset="0"/>
                                      </a:rPr>
                                      <m:t>3</m:t>
                                    </m:r>
                                  </m:sup>
                                </m:sSup>
                                <m:r>
                                  <a:rPr lang="en-US" altLang="zh-CN" sz="1200" b="0" smtClean="0">
                                    <a:solidFill>
                                      <a:schemeClr val="accent1"/>
                                    </a:solidFill>
                                    <a:latin typeface="Cambria Math" panose="02040503050406030204" pitchFamily="18" charset="0"/>
                                  </a:rPr>
                                  <m:t>@1</m:t>
                                </m:r>
                                <m:r>
                                  <a:rPr lang="en-US" altLang="zh-CN" sz="1200" b="0" smtClean="0">
                                    <a:solidFill>
                                      <a:schemeClr val="accent1"/>
                                    </a:solidFill>
                                    <a:latin typeface="Cambria Math" panose="02040503050406030204" pitchFamily="18" charset="0"/>
                                  </a:rPr>
                                  <m:t>𝑘𝐻𝑧</m:t>
                                </m:r>
                              </m:oMath>
                            </m:oMathPara>
                          </a14:m>
                          <a:endParaRPr lang="en-US" altLang="zh-CN" sz="1200" dirty="0"/>
                        </a:p>
                      </a:txBody>
                      <a:tcPr anchor="ctr"/>
                    </a:tc>
                    <a:extLst>
                      <a:ext uri="{0D108BD9-81ED-4DB2-BD59-A6C34878D82A}">
                        <a16:rowId xmlns:a16="http://schemas.microsoft.com/office/drawing/2014/main" val="235072873"/>
                      </a:ext>
                    </a:extLst>
                  </a:tr>
                </a:tbl>
              </a:graphicData>
            </a:graphic>
          </p:graphicFrame>
        </mc:Choice>
        <mc:Fallback>
          <p:graphicFrame>
            <p:nvGraphicFramePr>
              <p:cNvPr id="50" name="表格 50">
                <a:extLst>
                  <a:ext uri="{FF2B5EF4-FFF2-40B4-BE49-F238E27FC236}">
                    <a16:creationId xmlns:a16="http://schemas.microsoft.com/office/drawing/2014/main" id="{47AACBB0-E2B5-8A8E-D538-A2F29A4D1EEE}"/>
                  </a:ext>
                </a:extLst>
              </p:cNvPr>
              <p:cNvGraphicFramePr>
                <a:graphicFrameLocks noGrp="1"/>
              </p:cNvGraphicFramePr>
              <p:nvPr>
                <p:extLst>
                  <p:ext uri="{D42A27DB-BD31-4B8C-83A1-F6EECF244321}">
                    <p14:modId xmlns:p14="http://schemas.microsoft.com/office/powerpoint/2010/main" val="2389426821"/>
                  </p:ext>
                </p:extLst>
              </p:nvPr>
            </p:nvGraphicFramePr>
            <p:xfrm>
              <a:off x="1606550" y="948531"/>
              <a:ext cx="8074660" cy="4299333"/>
            </p:xfrm>
            <a:graphic>
              <a:graphicData uri="http://schemas.openxmlformats.org/drawingml/2006/table">
                <a:tbl>
                  <a:tblPr firstRow="1" bandRow="1">
                    <a:tableStyleId>{5940675A-B579-460E-94D1-54222C63F5DA}</a:tableStyleId>
                  </a:tblPr>
                  <a:tblGrid>
                    <a:gridCol w="1253484">
                      <a:extLst>
                        <a:ext uri="{9D8B030D-6E8A-4147-A177-3AD203B41FA5}">
                          <a16:colId xmlns:a16="http://schemas.microsoft.com/office/drawing/2014/main" val="959687067"/>
                        </a:ext>
                      </a:extLst>
                    </a:gridCol>
                    <a:gridCol w="3426466">
                      <a:extLst>
                        <a:ext uri="{9D8B030D-6E8A-4147-A177-3AD203B41FA5}">
                          <a16:colId xmlns:a16="http://schemas.microsoft.com/office/drawing/2014/main" val="1789649856"/>
                        </a:ext>
                      </a:extLst>
                    </a:gridCol>
                    <a:gridCol w="3394710">
                      <a:extLst>
                        <a:ext uri="{9D8B030D-6E8A-4147-A177-3AD203B41FA5}">
                          <a16:colId xmlns:a16="http://schemas.microsoft.com/office/drawing/2014/main" val="1088188842"/>
                        </a:ext>
                      </a:extLst>
                    </a:gridCol>
                  </a:tblGrid>
                  <a:tr h="370840">
                    <a:tc>
                      <a:txBody>
                        <a:bodyPr/>
                        <a:lstStyle/>
                        <a:p>
                          <a:pPr algn="l"/>
                          <a:endParaRPr lang="zh-CN" altLang="en-US" dirty="0">
                            <a:latin typeface="Times" panose="02020603050405020304" pitchFamily="18" charset="0"/>
                            <a:cs typeface="Times" panose="02020603050405020304" pitchFamily="18" charset="0"/>
                          </a:endParaRPr>
                        </a:p>
                      </a:txBody>
                      <a:tcPr anchor="ctr"/>
                    </a:tc>
                    <a:tc>
                      <a:txBody>
                        <a:bodyPr/>
                        <a:lstStyle/>
                        <a:p>
                          <a:pPr algn="ctr"/>
                          <a:r>
                            <a:rPr lang="en-US" altLang="zh-CN" sz="1600" b="1" dirty="0">
                              <a:latin typeface="Times" panose="02020603050405020304" pitchFamily="18" charset="0"/>
                              <a:cs typeface="Times" panose="02020603050405020304" pitchFamily="18" charset="0"/>
                            </a:rPr>
                            <a:t>Standard luminosity monitor</a:t>
                          </a:r>
                          <a:r>
                            <a:rPr lang="en-US" altLang="zh-CN" sz="1200" dirty="0">
                              <a:latin typeface="Times" panose="02020603050405020304" pitchFamily="18" charset="0"/>
                              <a:cs typeface="Times" panose="02020603050405020304" pitchFamily="18" charset="0"/>
                            </a:rPr>
                            <a:t>(LumiCal)</a:t>
                          </a:r>
                          <a:endParaRPr lang="zh-CN" altLang="en-US" sz="1200" dirty="0">
                            <a:latin typeface="Times" panose="02020603050405020304" pitchFamily="18" charset="0"/>
                            <a:cs typeface="Times" panose="02020603050405020304" pitchFamily="18" charset="0"/>
                          </a:endParaRPr>
                        </a:p>
                      </a:txBody>
                      <a:tcPr anchor="ctr"/>
                    </a:tc>
                    <a:tc>
                      <a:txBody>
                        <a:bodyPr/>
                        <a:lstStyle/>
                        <a:p>
                          <a:pPr algn="ctr"/>
                          <a:r>
                            <a:rPr lang="en-US" altLang="zh-CN" sz="1600" b="1" dirty="0">
                              <a:latin typeface="Times" panose="02020603050405020304" pitchFamily="18" charset="0"/>
                              <a:cs typeface="Times" panose="02020603050405020304" pitchFamily="18" charset="0"/>
                            </a:rPr>
                            <a:t>Fast luminosity monitor</a:t>
                          </a:r>
                          <a:endParaRPr lang="zh-CN" altLang="en-US" sz="1600" b="1"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2202644435"/>
                      </a:ext>
                    </a:extLst>
                  </a:tr>
                  <a:tr h="491914">
                    <a:tc>
                      <a:txBody>
                        <a:bodyPr/>
                        <a:lstStyle/>
                        <a:p>
                          <a:pPr algn="ctr"/>
                          <a:r>
                            <a:rPr lang="en-US" altLang="zh-CN" sz="1300" b="1" dirty="0"/>
                            <a:t>Process</a:t>
                          </a:r>
                          <a:endParaRPr lang="zh-CN" altLang="en-US" sz="1300" b="1" dirty="0">
                            <a:latin typeface="Times" panose="02020603050405020304" pitchFamily="18" charset="0"/>
                            <a:cs typeface="Times" panose="02020603050405020304" pitchFamily="18" charset="0"/>
                          </a:endParaRPr>
                        </a:p>
                      </a:txBody>
                      <a:tcPr anchor="ctr"/>
                    </a:tc>
                    <a:tc>
                      <a:txBody>
                        <a:bodyPr/>
                        <a:lstStyle/>
                        <a:p>
                          <a:pPr algn="ctr"/>
                          <a:r>
                            <a:rPr lang="en-US" altLang="zh-CN" sz="1400" dirty="0">
                              <a:latin typeface="Times" panose="02020603050405020304" pitchFamily="18" charset="0"/>
                              <a:cs typeface="Times" panose="02020603050405020304" pitchFamily="18" charset="0"/>
                            </a:rPr>
                            <a:t>Radiative Bhabha at finite angle</a:t>
                          </a:r>
                          <a:endParaRPr lang="zh-CN" altLang="en-US" sz="1400" dirty="0">
                            <a:latin typeface="Times" panose="02020603050405020304" pitchFamily="18" charset="0"/>
                            <a:cs typeface="Times" panose="02020603050405020304" pitchFamily="18" charset="0"/>
                          </a:endParaRPr>
                        </a:p>
                      </a:txBody>
                      <a:tcPr anchor="ctr"/>
                    </a:tc>
                    <a:tc>
                      <a:txBody>
                        <a:bodyPr/>
                        <a:lstStyle/>
                        <a:p>
                          <a:pPr algn="ctr"/>
                          <a:r>
                            <a:rPr lang="en-US" altLang="zh-CN" sz="1400" dirty="0">
                              <a:latin typeface="Times" panose="02020603050405020304" pitchFamily="18" charset="0"/>
                              <a:cs typeface="Times" panose="02020603050405020304" pitchFamily="18" charset="0"/>
                            </a:rPr>
                            <a:t>Radiative Bhabha at zero angle</a:t>
                          </a: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3496375681"/>
                      </a:ext>
                    </a:extLst>
                  </a:tr>
                  <a:tr h="491914">
                    <a:tc>
                      <a:txBody>
                        <a:bodyPr/>
                        <a:lstStyle/>
                        <a:p>
                          <a:endParaRPr lang="zh-CN"/>
                        </a:p>
                      </a:txBody>
                      <a:tcPr anchor="ctr">
                        <a:blipFill>
                          <a:blip r:embed="rId4"/>
                          <a:stretch>
                            <a:fillRect l="-485" t="-178750" r="-544660" b="-608750"/>
                          </a:stretch>
                        </a:blipFill>
                      </a:tcPr>
                    </a:tc>
                    <a:tc>
                      <a:txBody>
                        <a:bodyPr/>
                        <a:lstStyle/>
                        <a:p>
                          <a:endParaRPr lang="zh-CN"/>
                        </a:p>
                      </a:txBody>
                      <a:tcPr anchor="ctr">
                        <a:blipFill>
                          <a:blip r:embed="rId4"/>
                          <a:stretch>
                            <a:fillRect l="-36767" t="-178750" r="-99290" b="-608750"/>
                          </a:stretch>
                        </a:blipFill>
                      </a:tcPr>
                    </a:tc>
                    <a:tc>
                      <a:txBody>
                        <a:bodyPr/>
                        <a:lstStyle/>
                        <a:p>
                          <a:endParaRPr lang="zh-CN"/>
                        </a:p>
                      </a:txBody>
                      <a:tcPr anchor="ctr">
                        <a:blipFill>
                          <a:blip r:embed="rId4"/>
                          <a:stretch>
                            <a:fillRect l="-138241" t="-178750" r="-359" b="-608750"/>
                          </a:stretch>
                        </a:blipFill>
                      </a:tcPr>
                    </a:tc>
                    <a:extLst>
                      <a:ext uri="{0D108BD9-81ED-4DB2-BD59-A6C34878D82A}">
                        <a16:rowId xmlns:a16="http://schemas.microsoft.com/office/drawing/2014/main" val="1606014423"/>
                      </a:ext>
                    </a:extLst>
                  </a:tr>
                  <a:tr h="518160">
                    <a:tc>
                      <a:txBody>
                        <a:bodyPr/>
                        <a:lstStyle/>
                        <a:p>
                          <a:pPr algn="ctr"/>
                          <a:r>
                            <a:rPr lang="en-US" altLang="zh-CN" sz="1300" b="1" dirty="0"/>
                            <a:t>Design goal</a:t>
                          </a:r>
                          <a:endParaRPr lang="zh-CN" altLang="en-US" sz="1300" b="1" dirty="0">
                            <a:latin typeface="Times" panose="02020603050405020304" pitchFamily="18" charset="0"/>
                            <a:cs typeface="Times" panose="02020603050405020304" pitchFamily="18" charset="0"/>
                          </a:endParaRPr>
                        </a:p>
                      </a:txBody>
                      <a:tcPr anchor="ctr"/>
                    </a:tc>
                    <a:tc>
                      <a:txBody>
                        <a:bodyPr/>
                        <a:lstStyle/>
                        <a:p>
                          <a:pPr marL="285750" indent="-285750" algn="l">
                            <a:buFont typeface="Arial" panose="020B0604020202020204" pitchFamily="34" charset="0"/>
                            <a:buChar char="•"/>
                          </a:pPr>
                          <a:r>
                            <a:rPr lang="en-US" altLang="zh-CN" sz="1400" dirty="0">
                              <a:latin typeface="Times" panose="02020603050405020304" pitchFamily="18" charset="0"/>
                              <a:cs typeface="Times" panose="02020603050405020304" pitchFamily="18" charset="0"/>
                            </a:rPr>
                            <a:t>precise physics measurement</a:t>
                          </a:r>
                        </a:p>
                        <a:p>
                          <a:pPr marL="285750" indent="-285750" algn="l">
                            <a:buFont typeface="Arial" panose="020B0604020202020204" pitchFamily="34" charset="0"/>
                            <a:buChar char="•"/>
                          </a:pPr>
                          <a:r>
                            <a:rPr lang="en-US" altLang="zh-CN" sz="1400" dirty="0">
                              <a:latin typeface="Times" panose="02020603050405020304" pitchFamily="18" charset="0"/>
                              <a:cs typeface="Times" panose="02020603050405020304" pitchFamily="18" charset="0"/>
                            </a:rPr>
                            <a:t>slow beam tuning </a:t>
                          </a:r>
                          <a:r>
                            <a:rPr lang="en-US" altLang="zh-CN" sz="1200" dirty="0">
                              <a:latin typeface="Times" panose="02020603050405020304" pitchFamily="18" charset="0"/>
                              <a:cs typeface="Times" panose="02020603050405020304" pitchFamily="18" charset="0"/>
                            </a:rPr>
                            <a:t>(</a:t>
                          </a:r>
                          <a:r>
                            <a:rPr lang="en-US" altLang="zh-CN" sz="1100" dirty="0">
                              <a:latin typeface="Times" panose="02020603050405020304" pitchFamily="18" charset="0"/>
                              <a:cs typeface="Times" panose="02020603050405020304" pitchFamily="18" charset="0"/>
                            </a:rPr>
                            <a:t>@</a:t>
                          </a:r>
                          <a:r>
                            <a:rPr lang="en-US" altLang="zh-CN" sz="1200" dirty="0">
                              <a:latin typeface="Times" panose="02020603050405020304" pitchFamily="18" charset="0"/>
                              <a:cs typeface="Times" panose="02020603050405020304" pitchFamily="18" charset="0"/>
                            </a:rPr>
                            <a:t>1Hz</a:t>
                          </a:r>
                          <a:r>
                            <a:rPr lang="en-US" altLang="zh-CN" sz="1400" dirty="0">
                              <a:latin typeface="Times" panose="02020603050405020304" pitchFamily="18" charset="0"/>
                              <a:cs typeface="Times" panose="02020603050405020304" pitchFamily="18" charset="0"/>
                            </a:rPr>
                            <a:t>)</a:t>
                          </a:r>
                        </a:p>
                      </a:txBody>
                      <a:tcPr anchor="ctr"/>
                    </a:tc>
                    <a:tc>
                      <a:txBody>
                        <a:bodyPr/>
                        <a:lstStyle/>
                        <a:p>
                          <a:pPr marL="285750" indent="-285750">
                            <a:buFont typeface="Arial" panose="020B0604020202020204" pitchFamily="34" charset="0"/>
                            <a:buChar char="•"/>
                          </a:pPr>
                          <a:r>
                            <a:rPr lang="en-US" altLang="zh-CN" sz="1400" dirty="0">
                              <a:latin typeface="Times" panose="02020603050405020304" pitchFamily="18" charset="0"/>
                              <a:cs typeface="Times" panose="02020603050405020304" pitchFamily="18" charset="0"/>
                            </a:rPr>
                            <a:t>Fast feedback </a:t>
                          </a:r>
                        </a:p>
                        <a:p>
                          <a:pPr marL="285750" indent="-285750">
                            <a:buFont typeface="Arial" panose="020B0604020202020204" pitchFamily="34" charset="0"/>
                            <a:buChar char="•"/>
                          </a:pPr>
                          <a:r>
                            <a:rPr lang="en-US" altLang="zh-CN" sz="1400" dirty="0">
                              <a:latin typeface="Times" panose="02020603050405020304" pitchFamily="18" charset="0"/>
                              <a:cs typeface="Times" panose="02020603050405020304" pitchFamily="18" charset="0"/>
                            </a:rPr>
                            <a:t>Tuning accelerator beam parameter at IP</a:t>
                          </a: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3849287368"/>
                      </a:ext>
                    </a:extLst>
                  </a:tr>
                  <a:tr h="491914">
                    <a:tc>
                      <a:txBody>
                        <a:bodyPr/>
                        <a:lstStyle/>
                        <a:p>
                          <a:pPr algn="ctr"/>
                          <a:r>
                            <a:rPr lang="en-US" altLang="zh-CN" sz="1400" b="1" kern="1200" dirty="0">
                              <a:solidFill>
                                <a:schemeClr val="dk1"/>
                              </a:solidFill>
                              <a:effectLst/>
                            </a:rPr>
                            <a:t>characteristic</a:t>
                          </a:r>
                          <a:endParaRPr lang="zh-CN" altLang="en-US" sz="1400" b="1" dirty="0">
                            <a:latin typeface="Times" panose="02020603050405020304" pitchFamily="18" charset="0"/>
                            <a:cs typeface="Times" panose="02020603050405020304" pitchFamily="18" charset="0"/>
                          </a:endParaRPr>
                        </a:p>
                      </a:txBody>
                      <a:tcPr anchor="ctr"/>
                    </a:tc>
                    <a:tc>
                      <a:txBody>
                        <a:bodyPr/>
                        <a:lstStyle/>
                        <a:p>
                          <a:r>
                            <a:rPr lang="en-US" altLang="zh-CN" sz="1400" dirty="0">
                              <a:latin typeface="Times" panose="02020603050405020304" pitchFamily="18" charset="0"/>
                              <a:cs typeface="Times" panose="02020603050405020304" pitchFamily="18" charset="0"/>
                            </a:rPr>
                            <a:t>Slow but can be precisely calibrated</a:t>
                          </a:r>
                          <a:endParaRPr lang="zh-CN" altLang="en-US" sz="1400" dirty="0">
                            <a:latin typeface="Times" panose="02020603050405020304" pitchFamily="18" charset="0"/>
                            <a:cs typeface="Times" panose="02020603050405020304" pitchFamily="18" charset="0"/>
                          </a:endParaRPr>
                        </a:p>
                      </a:txBody>
                      <a:tcPr anchor="ctr"/>
                    </a:tc>
                    <a:tc>
                      <a:txBody>
                        <a:bodyPr/>
                        <a:lstStyle/>
                        <a:p>
                          <a:r>
                            <a:rPr lang="en-US" altLang="zh-CN" sz="1400" dirty="0">
                              <a:latin typeface="Times" panose="02020603050405020304" pitchFamily="18" charset="0"/>
                              <a:cs typeface="Times" panose="02020603050405020304" pitchFamily="18" charset="0"/>
                            </a:rPr>
                            <a:t>Faster but not easy to calibrate precisely</a:t>
                          </a: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829627859"/>
                      </a:ext>
                    </a:extLst>
                  </a:tr>
                  <a:tr h="370840">
                    <a:tc>
                      <a:txBody>
                        <a:bodyPr/>
                        <a:lstStyle/>
                        <a:p>
                          <a:pPr algn="ctr"/>
                          <a:r>
                            <a:rPr lang="en-US" altLang="zh-CN" sz="1300" b="1" dirty="0"/>
                            <a:t>Luminosity</a:t>
                          </a:r>
                          <a:endParaRPr lang="zh-CN" altLang="en-US" sz="1300" b="1" dirty="0">
                            <a:latin typeface="Times" panose="02020603050405020304" pitchFamily="18" charset="0"/>
                            <a:cs typeface="Times" panose="02020603050405020304" pitchFamily="18" charset="0"/>
                          </a:endParaRPr>
                        </a:p>
                      </a:txBody>
                      <a:tcPr anchor="ctr"/>
                    </a:tc>
                    <a:tc gridSpan="2">
                      <a:txBody>
                        <a:bodyPr/>
                        <a:lstStyle/>
                        <a:p>
                          <a:endParaRPr lang="zh-CN"/>
                        </a:p>
                      </a:txBody>
                      <a:tcPr anchor="ctr">
                        <a:blipFill>
                          <a:blip r:embed="rId4"/>
                          <a:stretch>
                            <a:fillRect l="-18482" t="-637705" r="-179" b="-426230"/>
                          </a:stretch>
                        </a:blipFill>
                      </a:tcPr>
                    </a:tc>
                    <a:tc hMerge="1">
                      <a:txBody>
                        <a:bodyPr/>
                        <a:lstStyle/>
                        <a:p>
                          <a:endParaRPr lang="zh-CN" altLang="en-US" sz="12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221828992"/>
                      </a:ext>
                    </a:extLst>
                  </a:tr>
                  <a:tr h="370840">
                    <a:tc rowSpan="2">
                      <a:txBody>
                        <a:bodyPr/>
                        <a:lstStyle/>
                        <a:p>
                          <a:pPr algn="ctr"/>
                          <a:r>
                            <a:rPr lang="en-US" altLang="zh-CN" sz="1300" b="1" dirty="0"/>
                            <a:t>Events</a:t>
                          </a:r>
                          <a:endParaRPr lang="zh-CN" altLang="en-US" sz="1300" b="1" dirty="0">
                            <a:latin typeface="Times" panose="02020603050405020304" pitchFamily="18" charset="0"/>
                            <a:cs typeface="Times" panose="02020603050405020304" pitchFamily="18" charset="0"/>
                          </a:endParaRPr>
                        </a:p>
                      </a:txBody>
                      <a:tcPr anchor="ctr"/>
                    </a:tc>
                    <a:tc gridSpan="2">
                      <a:txBody>
                        <a:bodyPr/>
                        <a:lstStyle/>
                        <a:p>
                          <a:endParaRPr lang="zh-CN"/>
                        </a:p>
                      </a:txBody>
                      <a:tcPr anchor="ctr">
                        <a:blipFill>
                          <a:blip r:embed="rId4"/>
                          <a:stretch>
                            <a:fillRect l="-18482" t="-737705" r="-179" b="-326230"/>
                          </a:stretch>
                        </a:blipFill>
                      </a:tcPr>
                    </a:tc>
                    <a:tc hMerge="1">
                      <a:txBody>
                        <a:bodyPr/>
                        <a:lstStyle/>
                        <a:p>
                          <a:pPr algn="ctr"/>
                          <a:endParaRPr lang="zh-CN" altLang="en-US" sz="12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892494090"/>
                      </a:ext>
                    </a:extLst>
                  </a:tr>
                  <a:tr h="1192911">
                    <a:tc vMerge="1">
                      <a:txBody>
                        <a:bodyPr/>
                        <a:lstStyle/>
                        <a:p>
                          <a:endParaRPr lang="zh-CN" altLang="en-US" dirty="0">
                            <a:latin typeface="Times" panose="02020603050405020304" pitchFamily="18" charset="0"/>
                            <a:cs typeface="Times" panose="02020603050405020304" pitchFamily="18" charset="0"/>
                          </a:endParaRPr>
                        </a:p>
                      </a:txBody>
                      <a:tcPr anchor="ctr"/>
                    </a:tc>
                    <a:tc>
                      <a:txBody>
                        <a:bodyPr/>
                        <a:lstStyle/>
                        <a:p>
                          <a:endParaRPr lang="zh-CN"/>
                        </a:p>
                      </a:txBody>
                      <a:tcPr anchor="ctr">
                        <a:blipFill>
                          <a:blip r:embed="rId4"/>
                          <a:stretch>
                            <a:fillRect l="-36767" t="-260714" r="-99290" b="-1531"/>
                          </a:stretch>
                        </a:blipFill>
                      </a:tcPr>
                    </a:tc>
                    <a:tc>
                      <a:txBody>
                        <a:bodyPr/>
                        <a:lstStyle/>
                        <a:p>
                          <a:endParaRPr lang="zh-CN"/>
                        </a:p>
                      </a:txBody>
                      <a:tcPr anchor="ctr">
                        <a:blipFill>
                          <a:blip r:embed="rId4"/>
                          <a:stretch>
                            <a:fillRect l="-138241" t="-260714" r="-359" b="-1531"/>
                          </a:stretch>
                        </a:blipFill>
                      </a:tcPr>
                    </a:tc>
                    <a:extLst>
                      <a:ext uri="{0D108BD9-81ED-4DB2-BD59-A6C34878D82A}">
                        <a16:rowId xmlns:a16="http://schemas.microsoft.com/office/drawing/2014/main" val="235072873"/>
                      </a:ext>
                    </a:extLst>
                  </a:tr>
                </a:tbl>
              </a:graphicData>
            </a:graphic>
          </p:graphicFrame>
        </mc:Fallback>
      </mc:AlternateContent>
    </p:spTree>
    <p:custDataLst>
      <p:tags r:id="rId1"/>
    </p:custDataLst>
    <p:extLst>
      <p:ext uri="{BB962C8B-B14F-4D97-AF65-F5344CB8AC3E}">
        <p14:creationId xmlns:p14="http://schemas.microsoft.com/office/powerpoint/2010/main" val="813480482"/>
      </p:ext>
    </p:extLst>
  </p:cSld>
  <p:clrMapOvr>
    <a:masterClrMapping/>
  </p:clrMapOvr>
  <p:transition>
    <p:blind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9942A4C-B891-106E-9822-8D290175AC1F}"/>
              </a:ext>
            </a:extLst>
          </p:cNvPr>
          <p:cNvSpPr txBox="1"/>
          <p:nvPr/>
        </p:nvSpPr>
        <p:spPr>
          <a:xfrm>
            <a:off x="772220" y="188030"/>
            <a:ext cx="10241579" cy="492443"/>
          </a:xfrm>
          <a:prstGeom prst="rect">
            <a:avLst/>
          </a:prstGeom>
          <a:noFill/>
        </p:spPr>
        <p:txBody>
          <a:bodyPr wrap="square" rtlCol="0">
            <a:spAutoFit/>
          </a:bodyPr>
          <a:lstStyle/>
          <a:p>
            <a:r>
              <a:rPr kumimoji="1" lang="en-US" altLang="zh-CN" sz="2600" b="1" dirty="0">
                <a:solidFill>
                  <a:schemeClr val="accent1">
                    <a:lumMod val="50000"/>
                  </a:schemeClr>
                </a:solidFill>
                <a:latin typeface="Times New Roman" panose="02020603050405020304" pitchFamily="18" charset="0"/>
                <a:cs typeface="Times New Roman" panose="02020603050405020304" pitchFamily="18" charset="0"/>
              </a:rPr>
              <a:t>Preliminary Conceptual Design of Fast Luminosity Monitor for CEPC</a:t>
            </a:r>
            <a:endParaRPr kumimoji="1" lang="zh-CN" altLang="en-US" sz="26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86E24D5C-C6A5-55CC-404A-A1D23320F3F6}"/>
              </a:ext>
            </a:extLst>
          </p:cNvPr>
          <p:cNvPicPr>
            <a:picLocks noChangeAspect="1"/>
          </p:cNvPicPr>
          <p:nvPr/>
        </p:nvPicPr>
        <p:blipFill rotWithShape="1">
          <a:blip r:embed="rId2"/>
          <a:srcRect r="6388"/>
          <a:stretch/>
        </p:blipFill>
        <p:spPr>
          <a:xfrm>
            <a:off x="6944325" y="1251915"/>
            <a:ext cx="3566549" cy="2728004"/>
          </a:xfrm>
          <a:prstGeom prst="rect">
            <a:avLst/>
          </a:prstGeom>
        </p:spPr>
      </p:pic>
      <p:pic>
        <p:nvPicPr>
          <p:cNvPr id="18" name="图片 17" descr="图示&#10;&#10;描述已自动生成">
            <a:extLst>
              <a:ext uri="{FF2B5EF4-FFF2-40B4-BE49-F238E27FC236}">
                <a16:creationId xmlns:a16="http://schemas.microsoft.com/office/drawing/2014/main" id="{66899FA5-2483-C2CE-7368-1D89A2D404C3}"/>
              </a:ext>
            </a:extLst>
          </p:cNvPr>
          <p:cNvPicPr>
            <a:picLocks noChangeAspect="1"/>
          </p:cNvPicPr>
          <p:nvPr/>
        </p:nvPicPr>
        <p:blipFill rotWithShape="1">
          <a:blip r:embed="rId3"/>
          <a:srcRect t="6392"/>
          <a:stretch/>
        </p:blipFill>
        <p:spPr>
          <a:xfrm>
            <a:off x="7256052" y="4097223"/>
            <a:ext cx="3133818" cy="2077500"/>
          </a:xfrm>
          <a:prstGeom prst="rect">
            <a:avLst/>
          </a:prstGeom>
        </p:spPr>
      </p:pic>
      <p:grpSp>
        <p:nvGrpSpPr>
          <p:cNvPr id="21" name="组合 20">
            <a:extLst>
              <a:ext uri="{FF2B5EF4-FFF2-40B4-BE49-F238E27FC236}">
                <a16:creationId xmlns:a16="http://schemas.microsoft.com/office/drawing/2014/main" id="{3C3590FA-6D11-2DAF-82AB-60642A3BB4B4}"/>
              </a:ext>
            </a:extLst>
          </p:cNvPr>
          <p:cNvGrpSpPr/>
          <p:nvPr/>
        </p:nvGrpSpPr>
        <p:grpSpPr>
          <a:xfrm>
            <a:off x="631966" y="879603"/>
            <a:ext cx="6016105" cy="5251953"/>
            <a:chOff x="456116" y="770574"/>
            <a:chExt cx="6016105" cy="5251953"/>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68702B9C-CA47-1EEC-68D5-7C6F1BE4588F}"/>
                    </a:ext>
                  </a:extLst>
                </p:cNvPr>
                <p:cNvSpPr txBox="1"/>
                <p:nvPr/>
              </p:nvSpPr>
              <p:spPr>
                <a:xfrm>
                  <a:off x="654827" y="1264802"/>
                  <a:ext cx="5817394" cy="2367764"/>
                </a:xfrm>
                <a:prstGeom prst="rect">
                  <a:avLst/>
                </a:prstGeom>
                <a:noFill/>
              </p:spPr>
              <p:txBody>
                <a:bodyPr wrap="square" rtlCol="0">
                  <a:spAutoFit/>
                </a:bodyPr>
                <a:lstStyle/>
                <a:p>
                  <a:pPr marL="285750" indent="-285750" algn="just">
                    <a:buFont typeface="Wingdings" panose="05000000000000000000" pitchFamily="2" charset="2"/>
                    <a:buChar char="p"/>
                  </a:pPr>
                  <a:r>
                    <a:rPr kumimoji="1" lang="en-US" altLang="zh-CN" sz="1600" dirty="0">
                      <a:solidFill>
                        <a:schemeClr val="accent5">
                          <a:lumMod val="75000"/>
                        </a:schemeClr>
                      </a:solidFill>
                      <a:latin typeface="Times New Roman" panose="02020603050405020304" pitchFamily="18" charset="0"/>
                      <a:cs typeface="Times New Roman" panose="02020603050405020304" pitchFamily="18" charset="0"/>
                    </a:rPr>
                    <a:t>The fast luminosity monitor based on </a:t>
                  </a:r>
                  <a:r>
                    <a:rPr kumimoji="1" lang="en" altLang="zh-CN" sz="1600" dirty="0">
                      <a:solidFill>
                        <a:schemeClr val="accent5">
                          <a:lumMod val="75000"/>
                        </a:schemeClr>
                      </a:solidFill>
                      <a:latin typeface="Times New Roman" panose="02020603050405020304" pitchFamily="18" charset="0"/>
                      <a:cs typeface="Times New Roman" panose="02020603050405020304" pitchFamily="18" charset="0"/>
                    </a:rPr>
                    <a:t>radiative Bhabha at zero degree, </a:t>
                  </a:r>
                  <a:r>
                    <a:rPr lang="en" altLang="zh-CN" sz="1600" dirty="0">
                      <a:solidFill>
                        <a:schemeClr val="accent5">
                          <a:lumMod val="75000"/>
                        </a:schemeClr>
                      </a:solidFill>
                      <a:effectLst/>
                      <a:latin typeface="Times New Roman" panose="02020603050405020304" pitchFamily="18" charset="0"/>
                      <a:cs typeface="Times New Roman" panose="02020603050405020304" pitchFamily="18" charset="0"/>
                    </a:rPr>
                    <a:t>which has a very large cross section </a:t>
                  </a:r>
                  <a:r>
                    <a:rPr lang="en" altLang="zh-CN" sz="1600" dirty="0">
                      <a:effectLst/>
                      <a:latin typeface="Times New Roman" panose="02020603050405020304" pitchFamily="18" charset="0"/>
                      <a:cs typeface="Times New Roman" panose="02020603050405020304" pitchFamily="18" charset="0"/>
                    </a:rPr>
                    <a:t>(≈ </a:t>
                  </a:r>
                  <a:r>
                    <a:rPr lang="en" altLang="zh-CN" sz="1600" dirty="0">
                      <a:latin typeface="Times New Roman" panose="02020603050405020304" pitchFamily="18" charset="0"/>
                      <a:cs typeface="Times New Roman" panose="02020603050405020304" pitchFamily="18" charset="0"/>
                    </a:rPr>
                    <a:t>15</a:t>
                  </a:r>
                  <a:r>
                    <a:rPr lang="en" altLang="zh-CN" sz="1600" dirty="0">
                      <a:effectLst/>
                      <a:latin typeface="Times New Roman" panose="02020603050405020304" pitchFamily="18" charset="0"/>
                      <a:cs typeface="Times New Roman" panose="02020603050405020304" pitchFamily="18" charset="0"/>
                    </a:rPr>
                    <a:t>0 mbarn). The considered process is one of the main sources of particle losses in a very high luminosity </a:t>
                  </a:r>
                  <a14:m>
                    <m:oMath xmlns:m="http://schemas.openxmlformats.org/officeDocument/2006/math">
                      <m:sSup>
                        <m:sSupPr>
                          <m:ctrlPr>
                            <a:rPr lang="en" altLang="zh-CN" sz="1600" i="1" smtClean="0">
                              <a:effectLst/>
                              <a:latin typeface="Cambria Math" panose="02040503050406030204" pitchFamily="18" charset="0"/>
                              <a:cs typeface="Times New Roman" panose="02020603050405020304" pitchFamily="18" charset="0"/>
                            </a:rPr>
                          </m:ctrlPr>
                        </m:sSupPr>
                        <m:e>
                          <m:r>
                            <a:rPr lang="en-US" altLang="zh-CN" sz="1600" b="0" i="1" smtClean="0">
                              <a:effectLst/>
                              <a:latin typeface="Cambria Math" panose="02040503050406030204" pitchFamily="18" charset="0"/>
                              <a:cs typeface="Times New Roman" panose="02020603050405020304" pitchFamily="18" charset="0"/>
                            </a:rPr>
                            <m:t>𝑒</m:t>
                          </m:r>
                        </m:e>
                        <m:sup>
                          <m:r>
                            <a:rPr lang="en-US" altLang="zh-CN" sz="1600" b="0" i="1" smtClean="0">
                              <a:effectLst/>
                              <a:latin typeface="Cambria Math" panose="02040503050406030204" pitchFamily="18" charset="0"/>
                              <a:cs typeface="Times New Roman" panose="02020603050405020304" pitchFamily="18" charset="0"/>
                            </a:rPr>
                            <m:t>+</m:t>
                          </m:r>
                        </m:sup>
                      </m:sSup>
                      <m:sSup>
                        <m:sSupPr>
                          <m:ctrlPr>
                            <a:rPr lang="en" altLang="zh-CN" sz="1600" i="1" smtClean="0">
                              <a:effectLst/>
                              <a:latin typeface="Cambria Math" panose="02040503050406030204" pitchFamily="18" charset="0"/>
                              <a:cs typeface="Times New Roman" panose="02020603050405020304" pitchFamily="18" charset="0"/>
                            </a:rPr>
                          </m:ctrlPr>
                        </m:sSupPr>
                        <m:e>
                          <m:r>
                            <a:rPr lang="en-US" altLang="zh-CN" sz="1600" b="0" i="1" smtClean="0">
                              <a:effectLst/>
                              <a:latin typeface="Cambria Math" panose="02040503050406030204" pitchFamily="18" charset="0"/>
                              <a:cs typeface="Times New Roman" panose="02020603050405020304" pitchFamily="18" charset="0"/>
                            </a:rPr>
                            <m:t>𝑒</m:t>
                          </m:r>
                        </m:e>
                        <m:sup>
                          <m:r>
                            <a:rPr lang="en-US" altLang="zh-CN" sz="1600" b="0" i="1" smtClean="0">
                              <a:effectLst/>
                              <a:latin typeface="Cambria Math" panose="02040503050406030204" pitchFamily="18" charset="0"/>
                              <a:cs typeface="Times New Roman" panose="02020603050405020304" pitchFamily="18" charset="0"/>
                            </a:rPr>
                            <m:t>−</m:t>
                          </m:r>
                        </m:sup>
                      </m:sSup>
                    </m:oMath>
                  </a14:m>
                  <a:r>
                    <a:rPr lang="en" altLang="zh-CN" sz="1600" dirty="0">
                      <a:effectLst/>
                      <a:latin typeface="Times New Roman" panose="02020603050405020304" pitchFamily="18" charset="0"/>
                      <a:cs typeface="Times New Roman" panose="02020603050405020304" pitchFamily="18" charset="0"/>
                    </a:rPr>
                    <a:t> collider. The particles of the electron and positron beams scatter through the exchange of a quasi-real photon at almost zero degree.</a:t>
                  </a:r>
                  <a:r>
                    <a:rPr lang="en" altLang="zh-CN" sz="1600" dirty="0">
                      <a:effectLst/>
                      <a:latin typeface="SFRM1200"/>
                    </a:rPr>
                    <a:t> The spectator particle keeps its energy and stays in the beam, the scattered particle loses part of its energy,</a:t>
                  </a:r>
                  <a:r>
                    <a:rPr lang="en" altLang="zh-CN" sz="1600" dirty="0">
                      <a:latin typeface="SFRM1200"/>
                    </a:rPr>
                    <a:t> and the energy ranges from very low energies to the beam energy. </a:t>
                  </a:r>
                </a:p>
              </p:txBody>
            </p:sp>
          </mc:Choice>
          <mc:Fallback xmlns="">
            <p:sp>
              <p:nvSpPr>
                <p:cNvPr id="4" name="文本框 3">
                  <a:extLst>
                    <a:ext uri="{FF2B5EF4-FFF2-40B4-BE49-F238E27FC236}">
                      <a16:creationId xmlns:a16="http://schemas.microsoft.com/office/drawing/2014/main" id="{68702B9C-CA47-1EEC-68D5-7C6F1BE4588F}"/>
                    </a:ext>
                  </a:extLst>
                </p:cNvPr>
                <p:cNvSpPr txBox="1">
                  <a:spLocks noRot="1" noChangeAspect="1" noMove="1" noResize="1" noEditPoints="1" noAdjustHandles="1" noChangeArrowheads="1" noChangeShapeType="1" noTextEdit="1"/>
                </p:cNvSpPr>
                <p:nvPr/>
              </p:nvSpPr>
              <p:spPr>
                <a:xfrm>
                  <a:off x="654827" y="1264802"/>
                  <a:ext cx="5817394" cy="2367764"/>
                </a:xfrm>
                <a:prstGeom prst="rect">
                  <a:avLst/>
                </a:prstGeom>
                <a:blipFill>
                  <a:blip r:embed="rId4"/>
                  <a:stretch>
                    <a:fillRect l="-419" t="-771" r="-524"/>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E480CCCD-56F1-8B75-DBCC-67F44FC10D89}"/>
                </a:ext>
              </a:extLst>
            </p:cNvPr>
            <p:cNvPicPr>
              <a:picLocks noChangeAspect="1"/>
            </p:cNvPicPr>
            <p:nvPr/>
          </p:nvPicPr>
          <p:blipFill>
            <a:blip r:embed="rId5"/>
            <a:stretch>
              <a:fillRect/>
            </a:stretch>
          </p:blipFill>
          <p:spPr>
            <a:xfrm>
              <a:off x="2803895" y="3648971"/>
              <a:ext cx="2111006" cy="787491"/>
            </a:xfrm>
            <a:prstGeom prst="rect">
              <a:avLst/>
            </a:prstGeom>
          </p:spPr>
        </p:pic>
        <p:sp>
          <p:nvSpPr>
            <p:cNvPr id="14" name="文本框 13">
              <a:extLst>
                <a:ext uri="{FF2B5EF4-FFF2-40B4-BE49-F238E27FC236}">
                  <a16:creationId xmlns:a16="http://schemas.microsoft.com/office/drawing/2014/main" id="{D3E2A92F-A94F-7745-9D98-A88081A9375E}"/>
                </a:ext>
              </a:extLst>
            </p:cNvPr>
            <p:cNvSpPr txBox="1"/>
            <p:nvPr/>
          </p:nvSpPr>
          <p:spPr>
            <a:xfrm>
              <a:off x="704947" y="4452867"/>
              <a:ext cx="5622874" cy="1569660"/>
            </a:xfrm>
            <a:prstGeom prst="rect">
              <a:avLst/>
            </a:prstGeom>
            <a:noFill/>
          </p:spPr>
          <p:txBody>
            <a:bodyPr wrap="square">
              <a:spAutoFit/>
            </a:bodyPr>
            <a:lstStyle/>
            <a:p>
              <a:pPr marL="285750" indent="-285750" algn="just">
                <a:buFont typeface="Wingdings" panose="05000000000000000000" pitchFamily="2" charset="2"/>
                <a:buChar char="p"/>
              </a:pPr>
              <a:r>
                <a:rPr lang="en" altLang="zh-CN" sz="1600" dirty="0">
                  <a:solidFill>
                    <a:schemeClr val="accent1"/>
                  </a:solidFill>
                  <a:latin typeface="Times New Roman" panose="02020603050405020304" pitchFamily="18" charset="0"/>
                  <a:cs typeface="Times New Roman" panose="02020603050405020304" pitchFamily="18" charset="0"/>
                </a:rPr>
                <a:t>The very low energy Bhabha particles </a:t>
              </a:r>
              <a:r>
                <a:rPr lang="en-US" altLang="zh-CN" sz="1600" dirty="0">
                  <a:solidFill>
                    <a:schemeClr val="accent1"/>
                  </a:solidFill>
                  <a:effectLst/>
                  <a:latin typeface="Times New Roman" panose="02020603050405020304" pitchFamily="18" charset="0"/>
                  <a:cs typeface="Times New Roman" panose="02020603050405020304" pitchFamily="18" charset="0"/>
                </a:rPr>
                <a:t>will be deflected downstream of the IP at different locations </a:t>
              </a:r>
              <a:r>
                <a:rPr lang="en" altLang="zh-CN" sz="1600" dirty="0">
                  <a:solidFill>
                    <a:schemeClr val="accent1"/>
                  </a:solidFill>
                  <a:latin typeface="Times New Roman" panose="02020603050405020304" pitchFamily="18" charset="0"/>
                  <a:cs typeface="Times New Roman" panose="02020603050405020304" pitchFamily="18" charset="0"/>
                </a:rPr>
                <a:t>and hit the vacuum chamber.</a:t>
              </a:r>
              <a:r>
                <a:rPr lang="en" altLang="zh-CN" sz="1600" dirty="0">
                  <a:solidFill>
                    <a:schemeClr val="accent1"/>
                  </a:solidFill>
                  <a:effectLst/>
                  <a:latin typeface="Times New Roman" panose="02020603050405020304" pitchFamily="18" charset="0"/>
                  <a:cs typeface="Times New Roman" panose="02020603050405020304" pitchFamily="18" charset="0"/>
                </a:rPr>
                <a:t> </a:t>
              </a:r>
              <a:r>
                <a:rPr lang="en" altLang="zh-CN" sz="1600" dirty="0">
                  <a:effectLst/>
                  <a:latin typeface="Times New Roman" panose="02020603050405020304" pitchFamily="18" charset="0"/>
                  <a:cs typeface="Times New Roman" panose="02020603050405020304" pitchFamily="18" charset="0"/>
                </a:rPr>
                <a:t>And then these lost Bhabha scattering particles will interact with the material of the vacuum. The sensors placed just outside the vacuum pipe measure the charged particles in the secondary showers to provide the luminosity information.</a:t>
              </a:r>
              <a:endParaRPr lang="en" altLang="zh-CN" sz="1600" dirty="0">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B0CDD5DB-4FBF-7CB3-7DF5-CCCD6D2E08BE}"/>
                </a:ext>
              </a:extLst>
            </p:cNvPr>
            <p:cNvSpPr txBox="1"/>
            <p:nvPr/>
          </p:nvSpPr>
          <p:spPr>
            <a:xfrm>
              <a:off x="456116" y="770574"/>
              <a:ext cx="4927414" cy="40011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000" b="1" dirty="0">
                  <a:solidFill>
                    <a:schemeClr val="accent5">
                      <a:lumMod val="75000"/>
                    </a:schemeClr>
                  </a:solidFill>
                  <a:latin typeface="Times New Roman" panose="02020603050405020304" pitchFamily="18" charset="0"/>
                  <a:cs typeface="Times New Roman" panose="02020603050405020304" pitchFamily="18" charset="0"/>
                </a:rPr>
                <a:t>Working principle</a:t>
              </a:r>
              <a:endParaRPr lang="zh-CN" altLang="en-US" sz="2000" b="1" dirty="0">
                <a:solidFill>
                  <a:schemeClr val="accent5">
                    <a:lumMod val="75000"/>
                  </a:schemeClr>
                </a:solidFill>
                <a:latin typeface="Times New Roman" panose="02020603050405020304" pitchFamily="18" charset="0"/>
                <a:cs typeface="Times New Roman" panose="02020603050405020304" pitchFamily="18" charset="0"/>
              </a:endParaRPr>
            </a:p>
          </p:txBody>
        </p:sp>
      </p:grpSp>
      <p:pic>
        <p:nvPicPr>
          <p:cNvPr id="5" name="图片 4">
            <a:extLst>
              <a:ext uri="{FF2B5EF4-FFF2-40B4-BE49-F238E27FC236}">
                <a16:creationId xmlns:a16="http://schemas.microsoft.com/office/drawing/2014/main" id="{E3B14210-6531-AA79-E54B-DC9CFE74E052}"/>
              </a:ext>
            </a:extLst>
          </p:cNvPr>
          <p:cNvPicPr>
            <a:picLocks noChangeAspect="1"/>
          </p:cNvPicPr>
          <p:nvPr/>
        </p:nvPicPr>
        <p:blipFill rotWithShape="1">
          <a:blip r:embed="rId6"/>
          <a:srcRect r="4640"/>
          <a:stretch/>
        </p:blipFill>
        <p:spPr>
          <a:xfrm>
            <a:off x="10204677" y="5178176"/>
            <a:ext cx="1618244" cy="996547"/>
          </a:xfrm>
          <a:prstGeom prst="rect">
            <a:avLst/>
          </a:prstGeom>
        </p:spPr>
      </p:pic>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F0EA9F68-8048-6670-6BD6-110E7CCA3427}"/>
                  </a:ext>
                </a:extLst>
              </p:cNvPr>
              <p:cNvSpPr txBox="1"/>
              <p:nvPr/>
            </p:nvSpPr>
            <p:spPr>
              <a:xfrm>
                <a:off x="1824755" y="6176509"/>
                <a:ext cx="4282934" cy="338554"/>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rPr>
                        <m:t>𝑁</m:t>
                      </m:r>
                      <m:r>
                        <a:rPr lang="en-US" altLang="zh-CN" sz="1600" b="0" smtClean="0">
                          <a:latin typeface="Cambria Math" panose="02040503050406030204" pitchFamily="18" charset="0"/>
                        </a:rPr>
                        <m:t>=</m:t>
                      </m:r>
                      <m:r>
                        <a:rPr lang="en-US" altLang="zh-CN" sz="1600" b="0" i="1" smtClean="0">
                          <a:latin typeface="Cambria Math" panose="02040503050406030204" pitchFamily="18" charset="0"/>
                        </a:rPr>
                        <m:t>𝐿</m:t>
                      </m:r>
                      <m:r>
                        <a:rPr lang="en-US" altLang="zh-CN" sz="1600" b="0" smtClean="0">
                          <a:latin typeface="Cambria Math" panose="02040503050406030204" pitchFamily="18" charset="0"/>
                        </a:rPr>
                        <m:t>×</m:t>
                      </m:r>
                      <m:r>
                        <a:rPr lang="zh-CN" altLang="en-US" sz="1600" b="0" i="1" smtClean="0">
                          <a:latin typeface="Cambria Math" panose="02040503050406030204" pitchFamily="18" charset="0"/>
                        </a:rPr>
                        <m:t>𝜎</m:t>
                      </m:r>
                      <m:r>
                        <a:rPr lang="en-US" altLang="zh-CN" sz="1600" b="0" smtClean="0">
                          <a:latin typeface="Cambria Math" panose="02040503050406030204" pitchFamily="18" charset="0"/>
                        </a:rPr>
                        <m:t>×</m:t>
                      </m:r>
                      <m:r>
                        <a:rPr lang="en-US" altLang="zh-CN" sz="1600" b="0" i="1" smtClean="0">
                          <a:latin typeface="Cambria Math" panose="02040503050406030204" pitchFamily="18" charset="0"/>
                        </a:rPr>
                        <m:t>𝑇</m:t>
                      </m:r>
                      <m:r>
                        <a:rPr lang="en-US" altLang="zh-CN" sz="1600" b="0" smtClean="0">
                          <a:latin typeface="Cambria Math" panose="02040503050406030204" pitchFamily="18" charset="0"/>
                        </a:rPr>
                        <m:t>×</m:t>
                      </m:r>
                      <m:r>
                        <a:rPr lang="en-US" altLang="zh-CN" sz="1600" b="0" i="1" smtClean="0">
                          <a:latin typeface="Cambria Math" panose="02040503050406030204" pitchFamily="18" charset="0"/>
                        </a:rPr>
                        <m:t>𝑓</m:t>
                      </m:r>
                      <m:r>
                        <a:rPr lang="en-US" altLang="zh-CN" sz="1600" b="0" i="1">
                          <a:latin typeface="Cambria Math" panose="02040503050406030204" pitchFamily="18" charset="0"/>
                          <a:ea typeface="Cambria Math" panose="02040503050406030204" pitchFamily="18" charset="0"/>
                        </a:rPr>
                        <m:t>⇒</m:t>
                      </m:r>
                      <m:r>
                        <a:rPr lang="en-US" altLang="zh-CN" sz="1600" b="1" i="1" smtClean="0">
                          <a:latin typeface="Cambria Math" panose="02040503050406030204" pitchFamily="18" charset="0"/>
                          <a:ea typeface="Cambria Math" panose="02040503050406030204" pitchFamily="18" charset="0"/>
                        </a:rPr>
                        <m:t>𝑳</m:t>
                      </m:r>
                      <m:r>
                        <a:rPr lang="en-US" altLang="zh-CN" sz="1600" b="1" i="1">
                          <a:latin typeface="Cambria Math" panose="02040503050406030204" pitchFamily="18" charset="0"/>
                          <a:ea typeface="Cambria Math" panose="02040503050406030204" pitchFamily="18" charset="0"/>
                        </a:rPr>
                        <m:t>∝∆</m:t>
                      </m:r>
                      <m:r>
                        <a:rPr lang="en-US" altLang="zh-CN" sz="1600" b="1" i="1">
                          <a:latin typeface="Cambria Math" panose="02040503050406030204" pitchFamily="18" charset="0"/>
                        </a:rPr>
                        <m:t>𝑵</m:t>
                      </m:r>
                    </m:oMath>
                  </m:oMathPara>
                </a14:m>
                <a:endParaRPr lang="zh-CN" altLang="en-US" sz="1600" b="1" dirty="0">
                  <a:latin typeface="Times" panose="02020603050405020304" pitchFamily="18" charset="0"/>
                  <a:cs typeface="Times" panose="02020603050405020304" pitchFamily="18" charset="0"/>
                </a:endParaRPr>
              </a:p>
            </p:txBody>
          </p:sp>
        </mc:Choice>
        <mc:Fallback>
          <p:sp>
            <p:nvSpPr>
              <p:cNvPr id="7" name="文本框 6">
                <a:extLst>
                  <a:ext uri="{FF2B5EF4-FFF2-40B4-BE49-F238E27FC236}">
                    <a16:creationId xmlns:a16="http://schemas.microsoft.com/office/drawing/2014/main" id="{F0EA9F68-8048-6670-6BD6-110E7CCA3427}"/>
                  </a:ext>
                </a:extLst>
              </p:cNvPr>
              <p:cNvSpPr txBox="1">
                <a:spLocks noRot="1" noChangeAspect="1" noMove="1" noResize="1" noEditPoints="1" noAdjustHandles="1" noChangeArrowheads="1" noChangeShapeType="1" noTextEdit="1"/>
              </p:cNvSpPr>
              <p:nvPr/>
            </p:nvSpPr>
            <p:spPr>
              <a:xfrm>
                <a:off x="1824755" y="6176509"/>
                <a:ext cx="4282934" cy="338554"/>
              </a:xfrm>
              <a:prstGeom prst="rect">
                <a:avLst/>
              </a:prstGeom>
              <a:blipFill>
                <a:blip r:embed="rId7"/>
                <a:stretch>
                  <a:fillRect b="-1071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801691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3.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4.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5.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6.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27506</TotalTime>
  <Words>5795</Words>
  <Application>Microsoft Office PowerPoint</Application>
  <PresentationFormat>宽屏</PresentationFormat>
  <Paragraphs>727</Paragraphs>
  <Slides>34</Slides>
  <Notes>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34</vt:i4>
      </vt:variant>
    </vt:vector>
  </HeadingPairs>
  <TitlesOfParts>
    <vt:vector size="45" baseType="lpstr">
      <vt:lpstr>SFRM1200</vt:lpstr>
      <vt:lpstr>等线</vt:lpstr>
      <vt:lpstr>等线 Light</vt:lpstr>
      <vt:lpstr>华文新魏</vt:lpstr>
      <vt:lpstr>Arial</vt:lpstr>
      <vt:lpstr>Calibri</vt:lpstr>
      <vt:lpstr>Cambria Math</vt:lpstr>
      <vt:lpstr>Times</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25280</dc:creator>
  <cp:lastModifiedBy>李萌</cp:lastModifiedBy>
  <cp:revision>61</cp:revision>
  <dcterms:created xsi:type="dcterms:W3CDTF">2023-05-30T15:05:37Z</dcterms:created>
  <dcterms:modified xsi:type="dcterms:W3CDTF">2023-08-23T06:33:08Z</dcterms:modified>
</cp:coreProperties>
</file>