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989" r:id="rId2"/>
    <p:sldId id="5994" r:id="rId3"/>
    <p:sldId id="6030" r:id="rId4"/>
    <p:sldId id="6228" r:id="rId5"/>
    <p:sldId id="6233" r:id="rId6"/>
    <p:sldId id="6269" r:id="rId7"/>
    <p:sldId id="6270" r:id="rId8"/>
    <p:sldId id="6272" r:id="rId9"/>
    <p:sldId id="6229" r:id="rId10"/>
    <p:sldId id="6037" r:id="rId11"/>
    <p:sldId id="6273" r:id="rId12"/>
    <p:sldId id="6274" r:id="rId13"/>
    <p:sldId id="6275" r:id="rId14"/>
    <p:sldId id="6276" r:id="rId15"/>
    <p:sldId id="6256" r:id="rId16"/>
    <p:sldId id="6271" r:id="rId17"/>
    <p:sldId id="498" r:id="rId18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5728">
          <p15:clr>
            <a:srgbClr val="A4A3A4"/>
          </p15:clr>
        </p15:guide>
        <p15:guide id="3" pos="18">
          <p15:clr>
            <a:srgbClr val="A4A3A4"/>
          </p15:clr>
        </p15:guide>
        <p15:guide id="4" orient="horz" pos="1760">
          <p15:clr>
            <a:srgbClr val="A4A3A4"/>
          </p15:clr>
        </p15:guide>
        <p15:guide id="5" pos="417">
          <p15:clr>
            <a:srgbClr val="A4A3A4"/>
          </p15:clr>
        </p15:guide>
        <p15:guide id="6" pos="5375">
          <p15:clr>
            <a:srgbClr val="A4A3A4"/>
          </p15:clr>
        </p15:guide>
        <p15:guide id="7" pos="1973">
          <p15:clr>
            <a:srgbClr val="A4A3A4"/>
          </p15:clr>
        </p15:guide>
        <p15:guide id="8" pos="37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0B1"/>
    <a:srgbClr val="4BC1DD"/>
    <a:srgbClr val="ECECEC"/>
    <a:srgbClr val="EFD1BF"/>
    <a:srgbClr val="606E3F"/>
    <a:srgbClr val="577957"/>
    <a:srgbClr val="BFEFCA"/>
    <a:srgbClr val="799A6F"/>
    <a:srgbClr val="1F4E78"/>
    <a:srgbClr val="2E2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2" autoAdjust="0"/>
    <p:restoredTop sz="95311" autoAdjust="0"/>
  </p:normalViewPr>
  <p:slideViewPr>
    <p:cSldViewPr>
      <p:cViewPr varScale="1">
        <p:scale>
          <a:sx n="121" d="100"/>
          <a:sy n="121" d="100"/>
        </p:scale>
        <p:origin x="514" y="72"/>
      </p:cViewPr>
      <p:guideLst>
        <p:guide pos="2880"/>
        <p:guide pos="5728"/>
        <p:guide pos="18"/>
        <p:guide orient="horz" pos="1760"/>
        <p:guide pos="417"/>
        <p:guide pos="5375"/>
        <p:guide pos="1973"/>
        <p:guide pos="3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2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0D722-B996-498F-99B4-BBFFD1EB24F1}" type="datetime1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C2023-A398-416E-AC65-CBA0D090E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EEE5-4E5D-4A49-8532-4D995A2E0518}" type="datetime1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ED419-5B3F-423C-8358-46E41EBE13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ED419-5B3F-423C-8358-46E41EBE13C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0328-332F-4998-B0C3-3F1F62CED8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zhangyz@ihep.ac.cn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zhangyz@ihep.ac.c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3147814"/>
            <a:ext cx="9144000" cy="1995687"/>
            <a:chOff x="0" y="3147814"/>
            <a:chExt cx="9144000" cy="1995687"/>
          </a:xfrm>
        </p:grpSpPr>
        <p:sp>
          <p:nvSpPr>
            <p:cNvPr id="19" name="直角三角形 18"/>
            <p:cNvSpPr/>
            <p:nvPr/>
          </p:nvSpPr>
          <p:spPr>
            <a:xfrm flipH="1">
              <a:off x="3351099" y="3147815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cs typeface="+mn-ea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>
              <a:off x="0" y="3147814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cs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152690" y="1832109"/>
            <a:ext cx="7165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Simulation</a:t>
            </a:r>
          </a:p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Neural Network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54954" y="3068439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YiZhou</a:t>
            </a:r>
            <a:r>
              <a:rPr lang="en-US" altLang="zh-CN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Tao Lin,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WeiDong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zhangyz@ihep.ac.cn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30th Aug 2023</a:t>
            </a:r>
          </a:p>
        </p:txBody>
      </p:sp>
      <p:pic>
        <p:nvPicPr>
          <p:cNvPr id="8" name="Picture 2" descr="中国科学院高能物理研究所">
            <a:extLst>
              <a:ext uri="{FF2B5EF4-FFF2-40B4-BE49-F238E27FC236}">
                <a16:creationId xmlns:a16="http://schemas.microsoft.com/office/drawing/2014/main" id="{23924567-1B4F-4181-9CA9-38A305A5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96" y="163576"/>
            <a:ext cx="2479408" cy="16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4752" y="96640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03036"/>
            <a:ext cx="21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Working progress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402751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25075" y="180410"/>
            <a:ext cx="1332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</a:t>
            </a:r>
            <a:endParaRPr lang="zh-CN" altLang="en-US" sz="2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 descr="Logo">
            <a:extLst>
              <a:ext uri="{FF2B5EF4-FFF2-40B4-BE49-F238E27FC236}">
                <a16:creationId xmlns:a16="http://schemas.microsoft.com/office/drawing/2014/main" id="{980E7404-E1D8-4E8A-8212-C6C219F26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9" y="718692"/>
            <a:ext cx="878893" cy="8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8EEF875-9948-4988-A495-102C07EB76AC}"/>
              </a:ext>
            </a:extLst>
          </p:cNvPr>
          <p:cNvSpPr/>
          <p:nvPr/>
        </p:nvSpPr>
        <p:spPr>
          <a:xfrm>
            <a:off x="1835696" y="945150"/>
            <a:ext cx="1440160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EDM4hep::</a:t>
            </a:r>
          </a:p>
          <a:p>
            <a:pPr algn="ctr" defTabSz="914400"/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TrackerHit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032F761-193C-42C4-BD04-0502145D5AC9}"/>
              </a:ext>
            </a:extLst>
          </p:cNvPr>
          <p:cNvSpPr/>
          <p:nvPr/>
        </p:nvSpPr>
        <p:spPr>
          <a:xfrm>
            <a:off x="3851920" y="712342"/>
            <a:ext cx="1130424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1800" dirty="0">
                <a:cs typeface="+mn-ea"/>
              </a:rPr>
              <a:t>CEPCSW</a:t>
            </a:r>
            <a:endParaRPr lang="zh-CN" altLang="en-US" sz="1800" dirty="0">
              <a:cs typeface="+mn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5F573BE-267B-415F-BD6A-0D7F47A1CA33}"/>
              </a:ext>
            </a:extLst>
          </p:cNvPr>
          <p:cNvSpPr/>
          <p:nvPr/>
        </p:nvSpPr>
        <p:spPr>
          <a:xfrm>
            <a:off x="5677509" y="945150"/>
            <a:ext cx="1440160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EDM4hep::</a:t>
            </a:r>
          </a:p>
          <a:p>
            <a:pPr algn="ctr" defTabSz="914400"/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RawTimeSeries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4BAB42B-7170-40AF-A479-DDEF0B1A3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699542"/>
            <a:ext cx="1440160" cy="94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C6F42DF-0653-4953-8A37-4D9ED9A28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678" y="3046637"/>
            <a:ext cx="1488069" cy="8186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A2005CC-00A0-4009-9CFB-8E18DE5F7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3" y="2973974"/>
            <a:ext cx="1645328" cy="96564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4B2ED2E-277E-419E-9926-0430BB0D0AFC}"/>
              </a:ext>
            </a:extLst>
          </p:cNvPr>
          <p:cNvSpPr txBox="1"/>
          <p:nvPr/>
        </p:nvSpPr>
        <p:spPr>
          <a:xfrm>
            <a:off x="3340918" y="2278936"/>
            <a:ext cx="474810" cy="369332"/>
          </a:xfrm>
          <a:prstGeom prst="rect">
            <a:avLst/>
          </a:prstGeom>
          <a:noFill/>
          <a:ln>
            <a:solidFill>
              <a:srgbClr val="4BC1D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r>
              <a:rPr lang="en-US" altLang="zh-CN" dirty="0" err="1"/>
              <a:t>pt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908B5E3-7185-4EAC-811D-4847362C0B68}"/>
              </a:ext>
            </a:extLst>
          </p:cNvPr>
          <p:cNvSpPr txBox="1"/>
          <p:nvPr/>
        </p:nvSpPr>
        <p:spPr>
          <a:xfrm>
            <a:off x="263584" y="3991846"/>
            <a:ext cx="12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/>
              <a:t>TestBeam</a:t>
            </a:r>
            <a:r>
              <a:rPr lang="en-US" altLang="zh-CN" sz="1200" dirty="0"/>
              <a:t> Data</a:t>
            </a:r>
            <a:endParaRPr lang="zh-CN" altLang="en-US" sz="12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F17B822-5730-4D22-94FB-9D35C655559B}"/>
              </a:ext>
            </a:extLst>
          </p:cNvPr>
          <p:cNvSpPr txBox="1"/>
          <p:nvPr/>
        </p:nvSpPr>
        <p:spPr>
          <a:xfrm>
            <a:off x="2102309" y="3991846"/>
            <a:ext cx="1352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Neural Network</a:t>
            </a:r>
            <a:endParaRPr lang="zh-CN" altLang="en-US" sz="12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1721F5C-C442-496F-9DE6-B56B5C295B96}"/>
              </a:ext>
            </a:extLst>
          </p:cNvPr>
          <p:cNvSpPr txBox="1"/>
          <p:nvPr/>
        </p:nvSpPr>
        <p:spPr>
          <a:xfrm>
            <a:off x="1897682" y="2325102"/>
            <a:ext cx="1335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Network Model</a:t>
            </a:r>
            <a:endParaRPr lang="zh-CN" altLang="en-US" sz="12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C76FC4C-329B-4C3D-9B37-2A90BCC3FC58}"/>
              </a:ext>
            </a:extLst>
          </p:cNvPr>
          <p:cNvSpPr/>
          <p:nvPr/>
        </p:nvSpPr>
        <p:spPr>
          <a:xfrm>
            <a:off x="5461281" y="3231317"/>
            <a:ext cx="1598970" cy="391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Wrapper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11D1CF7-747A-4468-A9ED-E2987148CE95}"/>
              </a:ext>
            </a:extLst>
          </p:cNvPr>
          <p:cNvSpPr txBox="1"/>
          <p:nvPr/>
        </p:nvSpPr>
        <p:spPr>
          <a:xfrm>
            <a:off x="6849850" y="3427231"/>
            <a:ext cx="57735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</a:p>
        </p:txBody>
      </p:sp>
      <p:pic>
        <p:nvPicPr>
          <p:cNvPr id="28" name="Picture 6" descr="Using PyTorch C++ API (LibTorch) in Visual Studio : r/pytorch">
            <a:extLst>
              <a:ext uri="{FF2B5EF4-FFF2-40B4-BE49-F238E27FC236}">
                <a16:creationId xmlns:a16="http://schemas.microsoft.com/office/drawing/2014/main" id="{F1752F4A-D977-4BC0-BBF9-4600633E2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t="18378" r="12904" b="36564"/>
          <a:stretch/>
        </p:blipFill>
        <p:spPr bwMode="auto">
          <a:xfrm>
            <a:off x="8061257" y="3169420"/>
            <a:ext cx="903231" cy="5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Welcome to PyTorch Tutorials — PyTorch Tutorials 2.0.1+cu117 documentation">
            <a:extLst>
              <a:ext uri="{FF2B5EF4-FFF2-40B4-BE49-F238E27FC236}">
                <a16:creationId xmlns:a16="http://schemas.microsoft.com/office/drawing/2014/main" id="{88DE5432-2931-4038-81A1-BA7BE48B0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36561" r="9680" b="39920"/>
          <a:stretch/>
        </p:blipFill>
        <p:spPr bwMode="auto">
          <a:xfrm>
            <a:off x="2360810" y="4280221"/>
            <a:ext cx="835803" cy="2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左大括号 29">
            <a:extLst>
              <a:ext uri="{FF2B5EF4-FFF2-40B4-BE49-F238E27FC236}">
                <a16:creationId xmlns:a16="http://schemas.microsoft.com/office/drawing/2014/main" id="{337C42B2-8753-4E3B-9E0C-D55E0092C843}"/>
              </a:ext>
            </a:extLst>
          </p:cNvPr>
          <p:cNvSpPr/>
          <p:nvPr/>
        </p:nvSpPr>
        <p:spPr>
          <a:xfrm rot="5400000">
            <a:off x="6106876" y="3046123"/>
            <a:ext cx="307779" cy="1645329"/>
          </a:xfrm>
          <a:prstGeom prst="leftBrace">
            <a:avLst>
              <a:gd name="adj1" fmla="val 3280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C391FAA-7637-4D9A-8912-C6B2F9050EF0}"/>
              </a:ext>
            </a:extLst>
          </p:cNvPr>
          <p:cNvSpPr txBox="1"/>
          <p:nvPr/>
        </p:nvSpPr>
        <p:spPr>
          <a:xfrm>
            <a:off x="5028417" y="4055659"/>
            <a:ext cx="1181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/>
              <a:t>Load_model</a:t>
            </a:r>
            <a:r>
              <a:rPr lang="en-US" altLang="zh-CN" sz="1200" dirty="0"/>
              <a:t>()</a:t>
            </a:r>
            <a:endParaRPr lang="zh-CN" altLang="en-US" sz="12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2590C0C-9CAA-482A-BBDB-DAC0B9A78046}"/>
              </a:ext>
            </a:extLst>
          </p:cNvPr>
          <p:cNvSpPr txBox="1"/>
          <p:nvPr/>
        </p:nvSpPr>
        <p:spPr>
          <a:xfrm>
            <a:off x="6448426" y="4055659"/>
            <a:ext cx="80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predict()</a:t>
            </a:r>
            <a:endParaRPr lang="zh-CN" altLang="en-US" sz="12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225F93B-1C5A-4AB5-80F1-D374EE6841BC}"/>
              </a:ext>
            </a:extLst>
          </p:cNvPr>
          <p:cNvSpPr txBox="1"/>
          <p:nvPr/>
        </p:nvSpPr>
        <p:spPr>
          <a:xfrm>
            <a:off x="8160144" y="3778660"/>
            <a:ext cx="748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/>
              <a:t>libtorch</a:t>
            </a:r>
            <a:endParaRPr lang="zh-CN" altLang="en-US" sz="12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7A00350-22D5-4614-AA3B-DC91D1EA0DB7}"/>
              </a:ext>
            </a:extLst>
          </p:cNvPr>
          <p:cNvSpPr txBox="1"/>
          <p:nvPr/>
        </p:nvSpPr>
        <p:spPr>
          <a:xfrm>
            <a:off x="4982344" y="2278936"/>
            <a:ext cx="538980" cy="369332"/>
          </a:xfrm>
          <a:prstGeom prst="rect">
            <a:avLst/>
          </a:prstGeom>
          <a:noFill/>
          <a:ln>
            <a:solidFill>
              <a:srgbClr val="4BC1D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.so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DC785C2-E343-46DD-B7FC-9A990BCA28BC}"/>
              </a:ext>
            </a:extLst>
          </p:cNvPr>
          <p:cNvSpPr txBox="1"/>
          <p:nvPr/>
        </p:nvSpPr>
        <p:spPr>
          <a:xfrm>
            <a:off x="5618995" y="2334670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Wrapped Functions</a:t>
            </a:r>
            <a:endParaRPr lang="zh-CN" altLang="en-US" sz="1200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0AB64538-DB7A-445F-9259-F3CA0DA86998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1375042" y="1158139"/>
            <a:ext cx="460654" cy="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0A7B38E3-EC03-41CF-89FA-A6552FF92166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3275856" y="1161174"/>
            <a:ext cx="576064" cy="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739E398F-3CE4-44B2-8623-B9FF1A007608}"/>
              </a:ext>
            </a:extLst>
          </p:cNvPr>
          <p:cNvCxnSpPr>
            <a:stCxn id="16" idx="3"/>
            <a:endCxn id="18" idx="1"/>
          </p:cNvCxnSpPr>
          <p:nvPr/>
        </p:nvCxnSpPr>
        <p:spPr>
          <a:xfrm flipV="1">
            <a:off x="4982344" y="1161174"/>
            <a:ext cx="695165" cy="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42DB8266-131F-47E3-B969-93E131760063}"/>
              </a:ext>
            </a:extLst>
          </p:cNvPr>
          <p:cNvCxnSpPr>
            <a:stCxn id="21" idx="3"/>
            <a:endCxn id="20" idx="1"/>
          </p:cNvCxnSpPr>
          <p:nvPr/>
        </p:nvCxnSpPr>
        <p:spPr>
          <a:xfrm flipV="1">
            <a:off x="1717651" y="3455939"/>
            <a:ext cx="317027" cy="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1A7AA68-5A01-4CC7-B0ED-BFD7BDE3F0D7}"/>
              </a:ext>
            </a:extLst>
          </p:cNvPr>
          <p:cNvCxnSpPr>
            <a:stCxn id="20" idx="0"/>
            <a:endCxn id="22" idx="2"/>
          </p:cNvCxnSpPr>
          <p:nvPr/>
        </p:nvCxnSpPr>
        <p:spPr>
          <a:xfrm flipV="1">
            <a:off x="2778713" y="2648268"/>
            <a:ext cx="799610" cy="398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B9275DEA-249F-43F5-9939-15577953C138}"/>
              </a:ext>
            </a:extLst>
          </p:cNvPr>
          <p:cNvCxnSpPr>
            <a:stCxn id="22" idx="0"/>
            <a:endCxn id="16" idx="2"/>
          </p:cNvCxnSpPr>
          <p:nvPr/>
        </p:nvCxnSpPr>
        <p:spPr>
          <a:xfrm flipV="1">
            <a:off x="3578323" y="1626742"/>
            <a:ext cx="838809" cy="65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C02869D-2420-48C7-9C5D-D8FD2ACDE538}"/>
              </a:ext>
            </a:extLst>
          </p:cNvPr>
          <p:cNvCxnSpPr>
            <a:stCxn id="28" idx="1"/>
          </p:cNvCxnSpPr>
          <p:nvPr/>
        </p:nvCxnSpPr>
        <p:spPr>
          <a:xfrm flipH="1">
            <a:off x="7524328" y="3442159"/>
            <a:ext cx="5369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8E8407C-D57B-4D34-B1A6-85E04EE5ADC3}"/>
              </a:ext>
            </a:extLst>
          </p:cNvPr>
          <p:cNvCxnSpPr>
            <a:stCxn id="26" idx="0"/>
            <a:endCxn id="34" idx="2"/>
          </p:cNvCxnSpPr>
          <p:nvPr/>
        </p:nvCxnSpPr>
        <p:spPr>
          <a:xfrm flipH="1" flipV="1">
            <a:off x="5251834" y="2648268"/>
            <a:ext cx="1008932" cy="583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7D27BE9B-B4FC-41AF-BAC9-BBC4AFAA8016}"/>
              </a:ext>
            </a:extLst>
          </p:cNvPr>
          <p:cNvCxnSpPr>
            <a:stCxn id="34" idx="0"/>
            <a:endCxn id="16" idx="2"/>
          </p:cNvCxnSpPr>
          <p:nvPr/>
        </p:nvCxnSpPr>
        <p:spPr>
          <a:xfrm flipH="1" flipV="1">
            <a:off x="4417132" y="1626742"/>
            <a:ext cx="834702" cy="65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37A3DBFD-A8EE-4667-8525-7C32531123B8}"/>
              </a:ext>
            </a:extLst>
          </p:cNvPr>
          <p:cNvSpPr txBox="1"/>
          <p:nvPr/>
        </p:nvSpPr>
        <p:spPr>
          <a:xfrm>
            <a:off x="5078895" y="76048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✔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8DC570F-49BD-4F30-8FE8-859887C19729}"/>
              </a:ext>
            </a:extLst>
          </p:cNvPr>
          <p:cNvSpPr txBox="1"/>
          <p:nvPr/>
        </p:nvSpPr>
        <p:spPr>
          <a:xfrm>
            <a:off x="4931884" y="168100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✔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7F5F510-65AE-4FBC-A9D0-8AB13405890D}"/>
              </a:ext>
            </a:extLst>
          </p:cNvPr>
          <p:cNvSpPr txBox="1"/>
          <p:nvPr/>
        </p:nvSpPr>
        <p:spPr>
          <a:xfrm>
            <a:off x="3374779" y="171042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✔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828566B-CAE0-45C4-8EC9-B529BCEC7886}"/>
              </a:ext>
            </a:extLst>
          </p:cNvPr>
          <p:cNvSpPr txBox="1"/>
          <p:nvPr/>
        </p:nvSpPr>
        <p:spPr>
          <a:xfrm>
            <a:off x="3251509" y="749108"/>
            <a:ext cx="63831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TBD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FC094A3-8F78-4ECA-95A5-8E627AD5D7EC}"/>
              </a:ext>
            </a:extLst>
          </p:cNvPr>
          <p:cNvSpPr txBox="1"/>
          <p:nvPr/>
        </p:nvSpPr>
        <p:spPr>
          <a:xfrm>
            <a:off x="1500284" y="4542343"/>
            <a:ext cx="2628989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Need to be improved!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4752" y="96640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03036"/>
            <a:ext cx="21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Working progress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402751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28987" y="110363"/>
            <a:ext cx="2466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Predict in CEPCSW</a:t>
            </a:r>
            <a:endParaRPr lang="zh-CN" altLang="en-US" sz="2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032F761-193C-42C4-BD04-0502145D5AC9}"/>
              </a:ext>
            </a:extLst>
          </p:cNvPr>
          <p:cNvSpPr/>
          <p:nvPr/>
        </p:nvSpPr>
        <p:spPr>
          <a:xfrm>
            <a:off x="179512" y="895650"/>
            <a:ext cx="1130424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1800" dirty="0">
                <a:cs typeface="+mn-ea"/>
              </a:rPr>
              <a:t>CEPCSW</a:t>
            </a:r>
            <a:endParaRPr lang="zh-CN" altLang="en-US" sz="1800" dirty="0">
              <a:cs typeface="+mn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5F573BE-267B-415F-BD6A-0D7F47A1CA33}"/>
              </a:ext>
            </a:extLst>
          </p:cNvPr>
          <p:cNvSpPr/>
          <p:nvPr/>
        </p:nvSpPr>
        <p:spPr>
          <a:xfrm>
            <a:off x="2005101" y="1128458"/>
            <a:ext cx="1440160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EDM4hep::</a:t>
            </a:r>
          </a:p>
          <a:p>
            <a:pPr algn="ctr" defTabSz="914400"/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RawTimeSeries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4BAB42B-7170-40AF-A479-DDEF0B1A3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81" y="1702427"/>
            <a:ext cx="1030074" cy="672335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BC76FC4C-329B-4C3D-9B37-2A90BCC3FC58}"/>
              </a:ext>
            </a:extLst>
          </p:cNvPr>
          <p:cNvSpPr/>
          <p:nvPr/>
        </p:nvSpPr>
        <p:spPr>
          <a:xfrm>
            <a:off x="1788873" y="3414625"/>
            <a:ext cx="1598970" cy="391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Wrapper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11D1CF7-747A-4468-A9ED-E2987148CE95}"/>
              </a:ext>
            </a:extLst>
          </p:cNvPr>
          <p:cNvSpPr txBox="1"/>
          <p:nvPr/>
        </p:nvSpPr>
        <p:spPr>
          <a:xfrm>
            <a:off x="3177442" y="3610539"/>
            <a:ext cx="57735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</a:p>
        </p:txBody>
      </p:sp>
      <p:sp>
        <p:nvSpPr>
          <p:cNvPr id="30" name="左大括号 29">
            <a:extLst>
              <a:ext uri="{FF2B5EF4-FFF2-40B4-BE49-F238E27FC236}">
                <a16:creationId xmlns:a16="http://schemas.microsoft.com/office/drawing/2014/main" id="{337C42B2-8753-4E3B-9E0C-D55E0092C843}"/>
              </a:ext>
            </a:extLst>
          </p:cNvPr>
          <p:cNvSpPr/>
          <p:nvPr/>
        </p:nvSpPr>
        <p:spPr>
          <a:xfrm rot="5400000">
            <a:off x="2434468" y="3229431"/>
            <a:ext cx="307779" cy="1645329"/>
          </a:xfrm>
          <a:prstGeom prst="leftBrace">
            <a:avLst>
              <a:gd name="adj1" fmla="val 3280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C391FAA-7637-4D9A-8912-C6B2F9050EF0}"/>
              </a:ext>
            </a:extLst>
          </p:cNvPr>
          <p:cNvSpPr txBox="1"/>
          <p:nvPr/>
        </p:nvSpPr>
        <p:spPr>
          <a:xfrm>
            <a:off x="1356009" y="4238967"/>
            <a:ext cx="1181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/>
              <a:t>Load_model</a:t>
            </a:r>
            <a:r>
              <a:rPr lang="en-US" altLang="zh-CN" sz="1200" dirty="0"/>
              <a:t>()</a:t>
            </a:r>
            <a:endParaRPr lang="zh-CN" altLang="en-US" sz="12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2590C0C-9CAA-482A-BBDB-DAC0B9A78046}"/>
              </a:ext>
            </a:extLst>
          </p:cNvPr>
          <p:cNvSpPr txBox="1"/>
          <p:nvPr/>
        </p:nvSpPr>
        <p:spPr>
          <a:xfrm>
            <a:off x="2776018" y="4238967"/>
            <a:ext cx="80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predict()</a:t>
            </a:r>
            <a:endParaRPr lang="zh-CN" altLang="en-US" sz="12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7A00350-22D5-4614-AA3B-DC91D1EA0DB7}"/>
              </a:ext>
            </a:extLst>
          </p:cNvPr>
          <p:cNvSpPr txBox="1"/>
          <p:nvPr/>
        </p:nvSpPr>
        <p:spPr>
          <a:xfrm>
            <a:off x="1309936" y="2462244"/>
            <a:ext cx="538980" cy="369332"/>
          </a:xfrm>
          <a:prstGeom prst="rect">
            <a:avLst/>
          </a:prstGeom>
          <a:noFill/>
          <a:ln>
            <a:solidFill>
              <a:srgbClr val="4BC1D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.so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DC785C2-E343-46DD-B7FC-9A990BCA28BC}"/>
              </a:ext>
            </a:extLst>
          </p:cNvPr>
          <p:cNvSpPr txBox="1"/>
          <p:nvPr/>
        </p:nvSpPr>
        <p:spPr>
          <a:xfrm>
            <a:off x="1946587" y="2517978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Wrapped Functions</a:t>
            </a:r>
            <a:endParaRPr lang="zh-CN" altLang="en-US" sz="1200" dirty="0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739E398F-3CE4-44B2-8623-B9FF1A007608}"/>
              </a:ext>
            </a:extLst>
          </p:cNvPr>
          <p:cNvCxnSpPr>
            <a:stCxn id="16" idx="3"/>
            <a:endCxn id="18" idx="1"/>
          </p:cNvCxnSpPr>
          <p:nvPr/>
        </p:nvCxnSpPr>
        <p:spPr>
          <a:xfrm flipV="1">
            <a:off x="1309936" y="1344482"/>
            <a:ext cx="695165" cy="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8E8407C-D57B-4D34-B1A6-85E04EE5ADC3}"/>
              </a:ext>
            </a:extLst>
          </p:cNvPr>
          <p:cNvCxnSpPr>
            <a:stCxn id="26" idx="0"/>
            <a:endCxn id="34" idx="2"/>
          </p:cNvCxnSpPr>
          <p:nvPr/>
        </p:nvCxnSpPr>
        <p:spPr>
          <a:xfrm flipH="1" flipV="1">
            <a:off x="1579426" y="2831576"/>
            <a:ext cx="1008932" cy="583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7D27BE9B-B4FC-41AF-BAC9-BBC4AFAA8016}"/>
              </a:ext>
            </a:extLst>
          </p:cNvPr>
          <p:cNvCxnSpPr>
            <a:stCxn id="34" idx="0"/>
            <a:endCxn id="16" idx="2"/>
          </p:cNvCxnSpPr>
          <p:nvPr/>
        </p:nvCxnSpPr>
        <p:spPr>
          <a:xfrm flipH="1" flipV="1">
            <a:off x="744724" y="1810050"/>
            <a:ext cx="834702" cy="65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37A3DBFD-A8EE-4667-8525-7C32531123B8}"/>
              </a:ext>
            </a:extLst>
          </p:cNvPr>
          <p:cNvSpPr txBox="1"/>
          <p:nvPr/>
        </p:nvSpPr>
        <p:spPr>
          <a:xfrm>
            <a:off x="1406487" y="943792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✔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8DC570F-49BD-4F30-8FE8-859887C19729}"/>
              </a:ext>
            </a:extLst>
          </p:cNvPr>
          <p:cNvSpPr txBox="1"/>
          <p:nvPr/>
        </p:nvSpPr>
        <p:spPr>
          <a:xfrm>
            <a:off x="1259476" y="1864312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✔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83469A-9AB4-46FE-9762-C6B5216E2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472" y="635496"/>
            <a:ext cx="3321881" cy="2587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7ECDA45-FEF9-469E-9989-2F15128F8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771" y="3497321"/>
            <a:ext cx="4133652" cy="12284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52EE808-1D0D-4371-B449-80A29AD183C0}"/>
              </a:ext>
            </a:extLst>
          </p:cNvPr>
          <p:cNvSpPr txBox="1"/>
          <p:nvPr/>
        </p:nvSpPr>
        <p:spPr>
          <a:xfrm>
            <a:off x="3988966" y="895650"/>
            <a:ext cx="1269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Run prediction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8DAEB4B-522C-413E-8EFD-C7FE61CEE8A2}"/>
              </a:ext>
            </a:extLst>
          </p:cNvPr>
          <p:cNvSpPr txBox="1"/>
          <p:nvPr/>
        </p:nvSpPr>
        <p:spPr>
          <a:xfrm>
            <a:off x="3362821" y="1639497"/>
            <a:ext cx="202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1E70B1"/>
                </a:solidFill>
              </a:rPr>
              <a:t>Save in a</a:t>
            </a:r>
          </a:p>
          <a:p>
            <a:r>
              <a:rPr lang="en-US" altLang="zh-CN" sz="1200" dirty="0" err="1">
                <a:solidFill>
                  <a:srgbClr val="1E70B1"/>
                </a:solidFill>
              </a:rPr>
              <a:t>RawTimeSeriesCollection</a:t>
            </a:r>
            <a:endParaRPr lang="en-US" altLang="zh-CN" sz="1200" dirty="0">
              <a:solidFill>
                <a:srgbClr val="1E70B1"/>
              </a:solidFill>
            </a:endParaRPr>
          </a:p>
        </p:txBody>
      </p:sp>
      <p:sp>
        <p:nvSpPr>
          <p:cNvPr id="50" name="左大括号 49">
            <a:extLst>
              <a:ext uri="{FF2B5EF4-FFF2-40B4-BE49-F238E27FC236}">
                <a16:creationId xmlns:a16="http://schemas.microsoft.com/office/drawing/2014/main" id="{C328EE3C-27BE-4580-B5F7-01964178AC1E}"/>
              </a:ext>
            </a:extLst>
          </p:cNvPr>
          <p:cNvSpPr/>
          <p:nvPr/>
        </p:nvSpPr>
        <p:spPr>
          <a:xfrm>
            <a:off x="5301977" y="926016"/>
            <a:ext cx="112579" cy="239926"/>
          </a:xfrm>
          <a:prstGeom prst="leftBrace">
            <a:avLst>
              <a:gd name="adj1" fmla="val 74302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左大括号 50">
            <a:extLst>
              <a:ext uri="{FF2B5EF4-FFF2-40B4-BE49-F238E27FC236}">
                <a16:creationId xmlns:a16="http://schemas.microsoft.com/office/drawing/2014/main" id="{A35C6FB7-EA29-4563-B71A-FC7C1E618B22}"/>
              </a:ext>
            </a:extLst>
          </p:cNvPr>
          <p:cNvSpPr/>
          <p:nvPr/>
        </p:nvSpPr>
        <p:spPr>
          <a:xfrm>
            <a:off x="5281515" y="1365540"/>
            <a:ext cx="183191" cy="1089963"/>
          </a:xfrm>
          <a:prstGeom prst="leftBrace">
            <a:avLst>
              <a:gd name="adj1" fmla="val 74302"/>
              <a:gd name="adj2" fmla="val 50000"/>
            </a:avLst>
          </a:prstGeom>
          <a:ln>
            <a:solidFill>
              <a:srgbClr val="1E70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70B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81221C9-86FF-4601-A4B9-9EFF8C6566F3}"/>
              </a:ext>
            </a:extLst>
          </p:cNvPr>
          <p:cNvSpPr txBox="1"/>
          <p:nvPr/>
        </p:nvSpPr>
        <p:spPr>
          <a:xfrm>
            <a:off x="6084168" y="4735888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 in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cellID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4752" y="96640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03036"/>
            <a:ext cx="21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Working progress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402751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67483" y="110363"/>
            <a:ext cx="1789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DCGAN Train</a:t>
            </a:r>
            <a:endParaRPr lang="zh-CN" altLang="en-US" sz="2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F867C52-DD19-4826-9C0D-EA4F05843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1" y="657138"/>
            <a:ext cx="3896965" cy="29227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40F1CF1-E0A3-41D9-B43A-A7584B4CD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7138"/>
            <a:ext cx="3896964" cy="2922724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E614EC6D-3B4D-4A5D-8470-4732D4CD7A91}"/>
              </a:ext>
            </a:extLst>
          </p:cNvPr>
          <p:cNvSpPr txBox="1"/>
          <p:nvPr/>
        </p:nvSpPr>
        <p:spPr>
          <a:xfrm>
            <a:off x="1198539" y="3723878"/>
            <a:ext cx="2232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Discriminator Loss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106E215-5806-42C0-AF55-46498166E0B1}"/>
              </a:ext>
            </a:extLst>
          </p:cNvPr>
          <p:cNvSpPr txBox="1"/>
          <p:nvPr/>
        </p:nvSpPr>
        <p:spPr>
          <a:xfrm>
            <a:off x="5856541" y="3723878"/>
            <a:ext cx="190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Generator Loss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2BFA11E-16DC-4018-BF60-BAA5A34E55BB}"/>
              </a:ext>
            </a:extLst>
          </p:cNvPr>
          <p:cNvSpPr txBox="1"/>
          <p:nvPr/>
        </p:nvSpPr>
        <p:spPr>
          <a:xfrm>
            <a:off x="251520" y="421776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基本符合预期。</a:t>
            </a:r>
            <a:endParaRPr lang="en-US" altLang="zh-CN" dirty="0"/>
          </a:p>
          <a:p>
            <a:r>
              <a:rPr lang="en-US" altLang="zh-CN" dirty="0"/>
              <a:t>Discriminator</a:t>
            </a:r>
            <a:r>
              <a:rPr lang="zh-CN" altLang="en-US" dirty="0"/>
              <a:t>下降过快，考虑降低辨别器训练频率。</a:t>
            </a:r>
          </a:p>
        </p:txBody>
      </p:sp>
    </p:spTree>
    <p:extLst>
      <p:ext uri="{BB962C8B-B14F-4D97-AF65-F5344CB8AC3E}">
        <p14:creationId xmlns:p14="http://schemas.microsoft.com/office/powerpoint/2010/main" val="10748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4752" y="96640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03036"/>
            <a:ext cx="21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Working progress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402751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35459" y="110363"/>
            <a:ext cx="2053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DCGAN Predict</a:t>
            </a:r>
            <a:endParaRPr lang="zh-CN" altLang="en-US" sz="2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C67B3D8-7D1A-4CE1-A576-01B5DDC670CD}"/>
              </a:ext>
            </a:extLst>
          </p:cNvPr>
          <p:cNvSpPr txBox="1"/>
          <p:nvPr/>
        </p:nvSpPr>
        <p:spPr>
          <a:xfrm>
            <a:off x="311557" y="3776786"/>
            <a:ext cx="4915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Predictor</a:t>
            </a:r>
            <a:r>
              <a:rPr lang="zh-CN" altLang="en-US" dirty="0"/>
              <a:t>分布分析：</a:t>
            </a:r>
            <a:endParaRPr lang="en-US" altLang="zh-CN" dirty="0"/>
          </a:p>
          <a:p>
            <a:r>
              <a:rPr lang="zh-CN" altLang="en-US" dirty="0"/>
              <a:t>训练出来的预测分布，</a:t>
            </a:r>
            <a:r>
              <a:rPr lang="en-US" altLang="zh-CN" dirty="0"/>
              <a:t>cluster</a:t>
            </a:r>
            <a:r>
              <a:rPr lang="zh-CN" altLang="en-US" dirty="0"/>
              <a:t>偏小，大部分预测都是只有一个点。</a:t>
            </a:r>
            <a:endParaRPr lang="en-US" altLang="zh-CN" dirty="0"/>
          </a:p>
          <a:p>
            <a:r>
              <a:rPr lang="en-US" altLang="zh-CN" dirty="0"/>
              <a:t>DCGAN</a:t>
            </a:r>
            <a:r>
              <a:rPr lang="zh-CN" altLang="en-US" dirty="0"/>
              <a:t>没能很好的学习到训练集分布。</a:t>
            </a:r>
            <a:endParaRPr lang="en-US" altLang="zh-CN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19674CD-D283-4C43-8F39-31D4A1CD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54939"/>
            <a:ext cx="4526423" cy="301468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E0D2E2B-133A-4174-B188-9644C8D72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242" y="527130"/>
            <a:ext cx="3209230" cy="21173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AA1599B-4F76-43D5-A98C-0251C390F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242" y="2859782"/>
            <a:ext cx="3221201" cy="21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4752" y="96640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03036"/>
            <a:ext cx="21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Working progress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402751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35459" y="110363"/>
            <a:ext cx="2053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DCGAN Predict</a:t>
            </a:r>
            <a:endParaRPr lang="zh-CN" altLang="en-US" sz="2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C67B3D8-7D1A-4CE1-A576-01B5DDC670CD}"/>
              </a:ext>
            </a:extLst>
          </p:cNvPr>
          <p:cNvSpPr txBox="1"/>
          <p:nvPr/>
        </p:nvSpPr>
        <p:spPr>
          <a:xfrm>
            <a:off x="323528" y="4060969"/>
            <a:ext cx="4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训练数据分布统计：</a:t>
            </a:r>
            <a:endParaRPr lang="en-US" altLang="zh-CN" dirty="0"/>
          </a:p>
          <a:p>
            <a:r>
              <a:rPr lang="zh-CN" altLang="en-US" dirty="0"/>
              <a:t>从</a:t>
            </a:r>
            <a:r>
              <a:rPr lang="en-US" altLang="zh-CN" dirty="0"/>
              <a:t>chip0-10</a:t>
            </a:r>
            <a:r>
              <a:rPr lang="zh-CN" altLang="en-US" dirty="0"/>
              <a:t>，越靠后的</a:t>
            </a:r>
            <a:r>
              <a:rPr lang="en-US" altLang="zh-CN" dirty="0"/>
              <a:t>plane</a:t>
            </a:r>
            <a:r>
              <a:rPr lang="zh-CN" altLang="en-US" dirty="0"/>
              <a:t>，</a:t>
            </a:r>
            <a:r>
              <a:rPr lang="en-US" altLang="zh-CN" dirty="0"/>
              <a:t>cluster</a:t>
            </a:r>
            <a:r>
              <a:rPr lang="zh-CN" altLang="en-US" dirty="0"/>
              <a:t>越小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6122F0-905C-48E9-B424-CDD0E4FBB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27" y="754004"/>
            <a:ext cx="4915752" cy="29521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2EC2B1-C9A1-445A-B877-53CE68A47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242" y="637185"/>
            <a:ext cx="3325072" cy="19941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DF8C2AE-4402-477A-86C1-0C11DA46D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242" y="2812681"/>
            <a:ext cx="3317716" cy="199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60554687-456D-407B-ADB9-4216E18EAFE4}"/>
              </a:ext>
            </a:extLst>
          </p:cNvPr>
          <p:cNvSpPr/>
          <p:nvPr/>
        </p:nvSpPr>
        <p:spPr>
          <a:xfrm>
            <a:off x="134752" y="96640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BB19B8-B0D8-4DC3-A7A8-CE196BD88EA9}"/>
              </a:ext>
            </a:extLst>
          </p:cNvPr>
          <p:cNvSpPr/>
          <p:nvPr/>
        </p:nvSpPr>
        <p:spPr>
          <a:xfrm>
            <a:off x="899592" y="103036"/>
            <a:ext cx="21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Working progress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D7F537C-B48B-4012-9401-DC23DC114253}"/>
              </a:ext>
            </a:extLst>
          </p:cNvPr>
          <p:cNvSpPr/>
          <p:nvPr/>
        </p:nvSpPr>
        <p:spPr>
          <a:xfrm>
            <a:off x="899592" y="402751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E2F375-4D09-4D97-ABD1-D6986AEB5CA1}"/>
              </a:ext>
            </a:extLst>
          </p:cNvPr>
          <p:cNvSpPr txBox="1"/>
          <p:nvPr/>
        </p:nvSpPr>
        <p:spPr>
          <a:xfrm>
            <a:off x="4885927" y="103036"/>
            <a:ext cx="315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 &amp; future work</a:t>
            </a:r>
            <a:endParaRPr lang="zh-CN" altLang="en-US" sz="2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2">
            <a:extLst>
              <a:ext uri="{FF2B5EF4-FFF2-40B4-BE49-F238E27FC236}">
                <a16:creationId xmlns:a16="http://schemas.microsoft.com/office/drawing/2014/main" id="{7E61B391-B6D9-4228-899B-27CCFA77B801}"/>
              </a:ext>
            </a:extLst>
          </p:cNvPr>
          <p:cNvSpPr txBox="1">
            <a:spLocks/>
          </p:cNvSpPr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pPr/>
              <a:t>15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20ACB0-5D4E-4883-9FAF-605F76D8D002}"/>
              </a:ext>
            </a:extLst>
          </p:cNvPr>
          <p:cNvSpPr txBox="1"/>
          <p:nvPr/>
        </p:nvSpPr>
        <p:spPr>
          <a:xfrm>
            <a:off x="32707" y="832261"/>
            <a:ext cx="8859773" cy="2544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en-US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目标：根据粒子穿过感应器的真实响应感应簇，通过机器学习方法，训练出能够模拟产生感应簇的模型。</a:t>
            </a:r>
            <a:endParaRPr lang="en-US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使用标准的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DCGAN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模型，以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TestBeam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Data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为训练集，训练了能初步预测簇形状的模型。</a:t>
            </a:r>
            <a:endParaRPr lang="en-US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将模型加入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CEPCSW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，能够成功运行预测算法，并生成储存相应的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RawTimeSeries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Collection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root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文件。</a:t>
            </a:r>
            <a:endParaRPr lang="en-US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Future Work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目前网络模型结果不甚理想，需要进一步优化模型（如使用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FLOW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模型）</a:t>
            </a:r>
            <a:endParaRPr lang="en-US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目前模型的输入为隐空间的噪音，后续需要考虑加入其他输入（如：粒子入射角，能量，类型等）</a:t>
            </a:r>
            <a:endParaRPr lang="en-US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CEPCSW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部分需要加入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geant4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模拟（需要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TB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的几何信息），使整一个预测工作流程跑通。</a:t>
            </a:r>
            <a:endParaRPr lang="en-US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3147814"/>
            <a:ext cx="9144000" cy="1995687"/>
            <a:chOff x="0" y="3147814"/>
            <a:chExt cx="9144000" cy="1995687"/>
          </a:xfrm>
        </p:grpSpPr>
        <p:sp>
          <p:nvSpPr>
            <p:cNvPr id="19" name="直角三角形 18"/>
            <p:cNvSpPr/>
            <p:nvPr/>
          </p:nvSpPr>
          <p:spPr>
            <a:xfrm flipH="1">
              <a:off x="3351099" y="3147815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cs typeface="+mn-ea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>
              <a:off x="0" y="3147814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cs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989416" y="2151589"/>
            <a:ext cx="7165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54954" y="3068439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YiZhou</a:t>
            </a:r>
            <a:r>
              <a:rPr lang="en-US" altLang="zh-CN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Tao Lin,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WeiDong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zhangyz@ihep.ac.cn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30th Aug 2023</a:t>
            </a:r>
          </a:p>
        </p:txBody>
      </p:sp>
      <p:pic>
        <p:nvPicPr>
          <p:cNvPr id="8" name="Picture 2" descr="中国科学院高能物理研究所">
            <a:extLst>
              <a:ext uri="{FF2B5EF4-FFF2-40B4-BE49-F238E27FC236}">
                <a16:creationId xmlns:a16="http://schemas.microsoft.com/office/drawing/2014/main" id="{23924567-1B4F-4181-9CA9-38A305A5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96" y="163576"/>
            <a:ext cx="2479408" cy="16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-283556" y="2099625"/>
            <a:ext cx="92113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Backup</a:t>
            </a:r>
            <a:endParaRPr lang="zh-CN" altLang="en-US" sz="405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 rot="16200000" flipV="1">
            <a:off x="-1573907" y="1573907"/>
            <a:ext cx="5143501" cy="1995687"/>
            <a:chOff x="0" y="3147814"/>
            <a:chExt cx="9144000" cy="1995687"/>
          </a:xfrm>
        </p:grpSpPr>
        <p:sp>
          <p:nvSpPr>
            <p:cNvPr id="19" name="直角三角形 18"/>
            <p:cNvSpPr/>
            <p:nvPr/>
          </p:nvSpPr>
          <p:spPr>
            <a:xfrm flipH="1">
              <a:off x="3351099" y="3147815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>
              <a:off x="0" y="3147814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558652" y="2227612"/>
            <a:ext cx="2874069" cy="5279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6601632-A991-4866-8F81-48C5674542FB}"/>
              </a:ext>
            </a:extLst>
          </p:cNvPr>
          <p:cNvSpPr/>
          <p:nvPr/>
        </p:nvSpPr>
        <p:spPr>
          <a:xfrm>
            <a:off x="3803969" y="1419622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1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08E922C-A50D-40D5-8CC6-19B4F7A07EC6}"/>
              </a:ext>
            </a:extLst>
          </p:cNvPr>
          <p:cNvSpPr/>
          <p:nvPr/>
        </p:nvSpPr>
        <p:spPr>
          <a:xfrm>
            <a:off x="4568809" y="1426018"/>
            <a:ext cx="150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Background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D1C331B-8D63-4EF2-A50C-382A6CB000D8}"/>
              </a:ext>
            </a:extLst>
          </p:cNvPr>
          <p:cNvSpPr/>
          <p:nvPr/>
        </p:nvSpPr>
        <p:spPr>
          <a:xfrm>
            <a:off x="4568809" y="1725733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70A451E6-B0BA-43C7-A555-72972C322234}"/>
              </a:ext>
            </a:extLst>
          </p:cNvPr>
          <p:cNvSpPr/>
          <p:nvPr/>
        </p:nvSpPr>
        <p:spPr>
          <a:xfrm>
            <a:off x="3803969" y="2185477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F8F38AF-AEFF-4AEB-9F59-A39A3E3A4035}"/>
              </a:ext>
            </a:extLst>
          </p:cNvPr>
          <p:cNvSpPr/>
          <p:nvPr/>
        </p:nvSpPr>
        <p:spPr>
          <a:xfrm>
            <a:off x="4568809" y="2191873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  <a:cs typeface="经典综艺体简" panose="02010609000101010101" pitchFamily="49" charset="-122"/>
              </a:rPr>
              <a:t>Design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179C78C-60D0-45A9-93BD-734F0F810556}"/>
              </a:ext>
            </a:extLst>
          </p:cNvPr>
          <p:cNvSpPr/>
          <p:nvPr/>
        </p:nvSpPr>
        <p:spPr>
          <a:xfrm>
            <a:off x="4568809" y="2491588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8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74575C9-92CD-4CE4-B4E3-CDFAD9158360}"/>
              </a:ext>
            </a:extLst>
          </p:cNvPr>
          <p:cNvSpPr/>
          <p:nvPr/>
        </p:nvSpPr>
        <p:spPr>
          <a:xfrm>
            <a:off x="3803969" y="2951332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21EAF40-28A5-402A-AB69-DEB7737E6C77}"/>
              </a:ext>
            </a:extLst>
          </p:cNvPr>
          <p:cNvSpPr/>
          <p:nvPr/>
        </p:nvSpPr>
        <p:spPr>
          <a:xfrm>
            <a:off x="4568809" y="2957728"/>
            <a:ext cx="21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  <a:cs typeface="经典综艺体简" panose="02010609000101010101" pitchFamily="49" charset="-122"/>
              </a:rPr>
              <a:t>Working progress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+mn-ea"/>
              <a:cs typeface="经典综艺体简" panose="02010609000101010101" pitchFamily="49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873B5B3-BA84-4E25-9A34-659BFE93AB83}"/>
              </a:ext>
            </a:extLst>
          </p:cNvPr>
          <p:cNvSpPr/>
          <p:nvPr/>
        </p:nvSpPr>
        <p:spPr>
          <a:xfrm>
            <a:off x="4568809" y="3257443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8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20" name="灯片编号占位符 2">
            <a:extLst>
              <a:ext uri="{FF2B5EF4-FFF2-40B4-BE49-F238E27FC236}">
                <a16:creationId xmlns:a16="http://schemas.microsoft.com/office/drawing/2014/main" id="{D3B6C41F-B975-4E89-A4B7-13F0E33FD41B}"/>
              </a:ext>
            </a:extLst>
          </p:cNvPr>
          <p:cNvSpPr txBox="1">
            <a:spLocks/>
          </p:cNvSpPr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pPr/>
              <a:t>2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4752" y="96640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1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03036"/>
            <a:ext cx="150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Background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402751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70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2489" y="690203"/>
            <a:ext cx="513758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现有的模拟算法并不能模拟出粒子穿过感应器产生的感应簇。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模拟出的结果，只有模拟粒子穿过感应器的一个感应点。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7586" y="2564049"/>
            <a:ext cx="331236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根据粒子穿过感应器的真实响应感应簇，通过机器学习方法，训练出能够模拟产生感应簇的模型。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TestBeam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的数据训练模型。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使用生成对抗网络。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6097774" y="4711554"/>
            <a:ext cx="2973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R.M. Bianchi, “Event display of a 2-tau candidate in the ATLAS detector”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1CEA7A-3A79-411F-9F81-BA6458052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258" y="1851669"/>
            <a:ext cx="2892152" cy="27421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5983A2-5B29-4D72-BBFA-9130FC37B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44" y="2848938"/>
            <a:ext cx="2673312" cy="174488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B3BEFAA-AFE1-4719-9329-6C5154F52B2E}"/>
              </a:ext>
            </a:extLst>
          </p:cNvPr>
          <p:cNvSpPr txBox="1"/>
          <p:nvPr/>
        </p:nvSpPr>
        <p:spPr>
          <a:xfrm>
            <a:off x="3409785" y="4593822"/>
            <a:ext cx="2494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Acts Common Tracking Software https://acts.readthedocs.io/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CF2C3D4-3273-4173-91FC-F22121D2EE58}"/>
              </a:ext>
            </a:extLst>
          </p:cNvPr>
          <p:cNvSpPr txBox="1"/>
          <p:nvPr/>
        </p:nvSpPr>
        <p:spPr>
          <a:xfrm>
            <a:off x="4354082" y="2564049"/>
            <a:ext cx="6060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感应簇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A2CB216-4DCD-42CA-AD72-0E813150CC5D}"/>
              </a:ext>
            </a:extLst>
          </p:cNvPr>
          <p:cNvSpPr txBox="1"/>
          <p:nvPr/>
        </p:nvSpPr>
        <p:spPr>
          <a:xfrm>
            <a:off x="7167227" y="1546582"/>
            <a:ext cx="8341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模拟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 rot="16200000" flipV="1">
            <a:off x="-1573907" y="1573907"/>
            <a:ext cx="5143501" cy="1995687"/>
            <a:chOff x="0" y="3147814"/>
            <a:chExt cx="9144000" cy="1995687"/>
          </a:xfrm>
        </p:grpSpPr>
        <p:sp>
          <p:nvSpPr>
            <p:cNvPr id="19" name="直角三角形 18"/>
            <p:cNvSpPr/>
            <p:nvPr/>
          </p:nvSpPr>
          <p:spPr>
            <a:xfrm flipH="1">
              <a:off x="3351099" y="3147815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>
              <a:off x="0" y="3147814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558652" y="2227612"/>
            <a:ext cx="2874069" cy="5279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6601632-A991-4866-8F81-48C5674542FB}"/>
              </a:ext>
            </a:extLst>
          </p:cNvPr>
          <p:cNvSpPr/>
          <p:nvPr/>
        </p:nvSpPr>
        <p:spPr>
          <a:xfrm>
            <a:off x="3803969" y="1419622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1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08E922C-A50D-40D5-8CC6-19B4F7A07EC6}"/>
              </a:ext>
            </a:extLst>
          </p:cNvPr>
          <p:cNvSpPr/>
          <p:nvPr/>
        </p:nvSpPr>
        <p:spPr>
          <a:xfrm>
            <a:off x="4568809" y="1426018"/>
            <a:ext cx="150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Background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D1C331B-8D63-4EF2-A50C-382A6CB000D8}"/>
              </a:ext>
            </a:extLst>
          </p:cNvPr>
          <p:cNvSpPr/>
          <p:nvPr/>
        </p:nvSpPr>
        <p:spPr>
          <a:xfrm>
            <a:off x="4568809" y="1725733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8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70A451E6-B0BA-43C7-A555-72972C322234}"/>
              </a:ext>
            </a:extLst>
          </p:cNvPr>
          <p:cNvSpPr/>
          <p:nvPr/>
        </p:nvSpPr>
        <p:spPr>
          <a:xfrm>
            <a:off x="3803969" y="2185477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F8F38AF-AEFF-4AEB-9F59-A39A3E3A4035}"/>
              </a:ext>
            </a:extLst>
          </p:cNvPr>
          <p:cNvSpPr/>
          <p:nvPr/>
        </p:nvSpPr>
        <p:spPr>
          <a:xfrm>
            <a:off x="4568809" y="2191873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  <a:cs typeface="经典综艺体简" panose="02010609000101010101" pitchFamily="49" charset="-122"/>
              </a:rPr>
              <a:t>Design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179C78C-60D0-45A9-93BD-734F0F810556}"/>
              </a:ext>
            </a:extLst>
          </p:cNvPr>
          <p:cNvSpPr/>
          <p:nvPr/>
        </p:nvSpPr>
        <p:spPr>
          <a:xfrm>
            <a:off x="4568809" y="2491588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74575C9-92CD-4CE4-B4E3-CDFAD9158360}"/>
              </a:ext>
            </a:extLst>
          </p:cNvPr>
          <p:cNvSpPr/>
          <p:nvPr/>
        </p:nvSpPr>
        <p:spPr>
          <a:xfrm>
            <a:off x="3803969" y="2951332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21EAF40-28A5-402A-AB69-DEB7737E6C77}"/>
              </a:ext>
            </a:extLst>
          </p:cNvPr>
          <p:cNvSpPr/>
          <p:nvPr/>
        </p:nvSpPr>
        <p:spPr>
          <a:xfrm>
            <a:off x="4568809" y="2957728"/>
            <a:ext cx="21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  <a:cs typeface="经典综艺体简" panose="02010609000101010101" pitchFamily="49" charset="-122"/>
              </a:rPr>
              <a:t>Working progress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+mn-ea"/>
              <a:cs typeface="经典综艺体简" panose="02010609000101010101" pitchFamily="49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873B5B3-BA84-4E25-9A34-659BFE93AB83}"/>
              </a:ext>
            </a:extLst>
          </p:cNvPr>
          <p:cNvSpPr/>
          <p:nvPr/>
        </p:nvSpPr>
        <p:spPr>
          <a:xfrm>
            <a:off x="4568809" y="3257443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8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20" name="灯片编号占位符 2">
            <a:extLst>
              <a:ext uri="{FF2B5EF4-FFF2-40B4-BE49-F238E27FC236}">
                <a16:creationId xmlns:a16="http://schemas.microsoft.com/office/drawing/2014/main" id="{D3B6C41F-B975-4E89-A4B7-13F0E33FD41B}"/>
              </a:ext>
            </a:extLst>
          </p:cNvPr>
          <p:cNvSpPr txBox="1">
            <a:spLocks/>
          </p:cNvSpPr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pPr/>
              <a:t>4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4752" y="96640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0303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Design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402751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96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47223" y="115642"/>
            <a:ext cx="1332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</a:t>
            </a:r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7B2C1B91-F50E-447F-8C51-70D953492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9" y="1201142"/>
            <a:ext cx="878893" cy="8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4E72527-7099-4CBD-9DB4-5BBEC4375CC5}"/>
              </a:ext>
            </a:extLst>
          </p:cNvPr>
          <p:cNvSpPr/>
          <p:nvPr/>
        </p:nvSpPr>
        <p:spPr>
          <a:xfrm>
            <a:off x="1835696" y="1427600"/>
            <a:ext cx="1440160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EDM4hep::</a:t>
            </a:r>
          </a:p>
          <a:p>
            <a:pPr algn="ctr" defTabSz="914400"/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TrackerHit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C435F21-8182-429C-9590-C6B0F69EF2C0}"/>
              </a:ext>
            </a:extLst>
          </p:cNvPr>
          <p:cNvSpPr/>
          <p:nvPr/>
        </p:nvSpPr>
        <p:spPr>
          <a:xfrm>
            <a:off x="3851920" y="1194792"/>
            <a:ext cx="1130424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1800" dirty="0">
                <a:cs typeface="+mn-ea"/>
              </a:rPr>
              <a:t>CEPCSW</a:t>
            </a:r>
            <a:endParaRPr lang="zh-CN" altLang="en-US" sz="1800" dirty="0">
              <a:cs typeface="+mn-ea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D3B0585-D9AF-4DEB-8E77-893D5EE1C72B}"/>
              </a:ext>
            </a:extLst>
          </p:cNvPr>
          <p:cNvSpPr/>
          <p:nvPr/>
        </p:nvSpPr>
        <p:spPr>
          <a:xfrm>
            <a:off x="5677509" y="1427600"/>
            <a:ext cx="1440160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EDM4hep::</a:t>
            </a:r>
          </a:p>
          <a:p>
            <a:pPr algn="ctr" defTabSz="914400"/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RawTimeSeries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1ED6F07-1A11-4B9F-92AF-BD3A7A88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181992"/>
            <a:ext cx="1440160" cy="9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AF051BD-D9FC-4C82-BDDC-5A6B637C8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678" y="3529087"/>
            <a:ext cx="1488069" cy="8186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D14C1DF-AD1B-40EF-BDDC-28292D6B4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3" y="3456424"/>
            <a:ext cx="1645328" cy="96564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D950CB-084D-43A4-856E-66F66601A80B}"/>
              </a:ext>
            </a:extLst>
          </p:cNvPr>
          <p:cNvSpPr txBox="1"/>
          <p:nvPr/>
        </p:nvSpPr>
        <p:spPr>
          <a:xfrm>
            <a:off x="3340918" y="2761386"/>
            <a:ext cx="474810" cy="369332"/>
          </a:xfrm>
          <a:prstGeom prst="rect">
            <a:avLst/>
          </a:prstGeom>
          <a:noFill/>
          <a:ln>
            <a:solidFill>
              <a:srgbClr val="4BC1D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r>
              <a:rPr lang="en-US" altLang="zh-CN" dirty="0" err="1"/>
              <a:t>pt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7CA5A9B-8733-486D-93D8-A8CABAAA66F3}"/>
              </a:ext>
            </a:extLst>
          </p:cNvPr>
          <p:cNvSpPr txBox="1"/>
          <p:nvPr/>
        </p:nvSpPr>
        <p:spPr>
          <a:xfrm>
            <a:off x="263584" y="4474296"/>
            <a:ext cx="12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/>
              <a:t>TestBeam</a:t>
            </a:r>
            <a:r>
              <a:rPr lang="en-US" altLang="zh-CN" sz="1200" dirty="0"/>
              <a:t> Data</a:t>
            </a:r>
            <a:endParaRPr lang="zh-CN" altLang="en-US" sz="12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E237C12-6324-4A9A-9604-C3C78D169F4F}"/>
              </a:ext>
            </a:extLst>
          </p:cNvPr>
          <p:cNvSpPr txBox="1"/>
          <p:nvPr/>
        </p:nvSpPr>
        <p:spPr>
          <a:xfrm>
            <a:off x="2102309" y="4474296"/>
            <a:ext cx="1352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Neural Network</a:t>
            </a:r>
            <a:endParaRPr lang="zh-CN" altLang="en-US" sz="12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6116EB0-512D-4535-82FC-7F734EF91CC2}"/>
              </a:ext>
            </a:extLst>
          </p:cNvPr>
          <p:cNvSpPr txBox="1"/>
          <p:nvPr/>
        </p:nvSpPr>
        <p:spPr>
          <a:xfrm>
            <a:off x="1897682" y="2807552"/>
            <a:ext cx="1335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Network Model</a:t>
            </a:r>
            <a:endParaRPr lang="zh-CN" altLang="en-US" sz="12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64A3E4A-445F-4D5B-9C18-22CA20E62542}"/>
              </a:ext>
            </a:extLst>
          </p:cNvPr>
          <p:cNvSpPr/>
          <p:nvPr/>
        </p:nvSpPr>
        <p:spPr>
          <a:xfrm>
            <a:off x="5461281" y="3713767"/>
            <a:ext cx="1598970" cy="391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Wrapper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C4B5341-BB19-45F1-B2FE-067EF83F97E1}"/>
              </a:ext>
            </a:extLst>
          </p:cNvPr>
          <p:cNvSpPr txBox="1"/>
          <p:nvPr/>
        </p:nvSpPr>
        <p:spPr>
          <a:xfrm>
            <a:off x="6849850" y="3909681"/>
            <a:ext cx="57735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</a:p>
        </p:txBody>
      </p:sp>
      <p:pic>
        <p:nvPicPr>
          <p:cNvPr id="2054" name="Picture 6" descr="Using PyTorch C++ API (LibTorch) in Visual Studio : r/pytorch">
            <a:extLst>
              <a:ext uri="{FF2B5EF4-FFF2-40B4-BE49-F238E27FC236}">
                <a16:creationId xmlns:a16="http://schemas.microsoft.com/office/drawing/2014/main" id="{DA2FDE71-C5DB-44FC-B9A8-DCF3C9C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t="18378" r="12904" b="36564"/>
          <a:stretch/>
        </p:blipFill>
        <p:spPr bwMode="auto">
          <a:xfrm>
            <a:off x="8061257" y="3651870"/>
            <a:ext cx="903231" cy="5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elcome to PyTorch Tutorials — PyTorch Tutorials 2.0.1+cu117 documentation">
            <a:extLst>
              <a:ext uri="{FF2B5EF4-FFF2-40B4-BE49-F238E27FC236}">
                <a16:creationId xmlns:a16="http://schemas.microsoft.com/office/drawing/2014/main" id="{A2CB1524-B4E0-4CA3-85A6-71FE953E1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36561" r="9680" b="39920"/>
          <a:stretch/>
        </p:blipFill>
        <p:spPr bwMode="auto">
          <a:xfrm>
            <a:off x="2360810" y="4762671"/>
            <a:ext cx="835803" cy="2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左大括号 20">
            <a:extLst>
              <a:ext uri="{FF2B5EF4-FFF2-40B4-BE49-F238E27FC236}">
                <a16:creationId xmlns:a16="http://schemas.microsoft.com/office/drawing/2014/main" id="{4F01A568-B21B-4CF8-B3FA-A02B7489CF6E}"/>
              </a:ext>
            </a:extLst>
          </p:cNvPr>
          <p:cNvSpPr/>
          <p:nvPr/>
        </p:nvSpPr>
        <p:spPr>
          <a:xfrm rot="5400000">
            <a:off x="6106876" y="3528573"/>
            <a:ext cx="307779" cy="1645329"/>
          </a:xfrm>
          <a:prstGeom prst="leftBrace">
            <a:avLst>
              <a:gd name="adj1" fmla="val 3280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99311F3-FD59-425A-A336-1DCD725393C9}"/>
              </a:ext>
            </a:extLst>
          </p:cNvPr>
          <p:cNvSpPr txBox="1"/>
          <p:nvPr/>
        </p:nvSpPr>
        <p:spPr>
          <a:xfrm>
            <a:off x="5028417" y="4538109"/>
            <a:ext cx="1181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/>
              <a:t>Load_model</a:t>
            </a:r>
            <a:r>
              <a:rPr lang="en-US" altLang="zh-CN" sz="1200" dirty="0"/>
              <a:t>()</a:t>
            </a:r>
            <a:endParaRPr lang="zh-CN" altLang="en-US" sz="12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4BAB0D5-3EF0-4D3E-982A-06147F6DB959}"/>
              </a:ext>
            </a:extLst>
          </p:cNvPr>
          <p:cNvSpPr txBox="1"/>
          <p:nvPr/>
        </p:nvSpPr>
        <p:spPr>
          <a:xfrm>
            <a:off x="6448426" y="4538109"/>
            <a:ext cx="80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predict()</a:t>
            </a:r>
            <a:endParaRPr lang="zh-CN" altLang="en-US" sz="12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38CD69A-F82D-4C1D-B619-9D202C24362F}"/>
              </a:ext>
            </a:extLst>
          </p:cNvPr>
          <p:cNvSpPr txBox="1"/>
          <p:nvPr/>
        </p:nvSpPr>
        <p:spPr>
          <a:xfrm>
            <a:off x="8160144" y="4261110"/>
            <a:ext cx="748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/>
              <a:t>libtorch</a:t>
            </a:r>
            <a:endParaRPr lang="zh-CN" altLang="en-US" sz="12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64D6E79-E66A-461A-80C8-2D91522173C6}"/>
              </a:ext>
            </a:extLst>
          </p:cNvPr>
          <p:cNvSpPr txBox="1"/>
          <p:nvPr/>
        </p:nvSpPr>
        <p:spPr>
          <a:xfrm>
            <a:off x="4982344" y="2761386"/>
            <a:ext cx="538980" cy="369332"/>
          </a:xfrm>
          <a:prstGeom prst="rect">
            <a:avLst/>
          </a:prstGeom>
          <a:noFill/>
          <a:ln>
            <a:solidFill>
              <a:srgbClr val="4BC1D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.so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5812031-F8BE-4406-BB04-A9F4222B8848}"/>
              </a:ext>
            </a:extLst>
          </p:cNvPr>
          <p:cNvSpPr txBox="1"/>
          <p:nvPr/>
        </p:nvSpPr>
        <p:spPr>
          <a:xfrm>
            <a:off x="5618995" y="2817120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Wrapped Functions</a:t>
            </a:r>
            <a:endParaRPr lang="zh-CN" altLang="en-US" sz="1200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5001B6D-C532-4FF7-A00F-6174D26A6746}"/>
              </a:ext>
            </a:extLst>
          </p:cNvPr>
          <p:cNvCxnSpPr>
            <a:stCxn id="2050" idx="3"/>
            <a:endCxn id="3" idx="1"/>
          </p:cNvCxnSpPr>
          <p:nvPr/>
        </p:nvCxnSpPr>
        <p:spPr>
          <a:xfrm>
            <a:off x="1375042" y="1640589"/>
            <a:ext cx="460654" cy="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24C21065-D196-44A1-BD52-36B9B7CF8025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3275856" y="1643624"/>
            <a:ext cx="576064" cy="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4145CCDA-B980-431B-ADD7-2AE965673FF9}"/>
              </a:ext>
            </a:extLst>
          </p:cNvPr>
          <p:cNvCxnSpPr>
            <a:stCxn id="4" idx="3"/>
            <a:endCxn id="17" idx="1"/>
          </p:cNvCxnSpPr>
          <p:nvPr/>
        </p:nvCxnSpPr>
        <p:spPr>
          <a:xfrm flipV="1">
            <a:off x="4982344" y="1643624"/>
            <a:ext cx="695165" cy="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2EC354E0-2A7D-450F-B030-0995E27CB0E4}"/>
              </a:ext>
            </a:extLst>
          </p:cNvPr>
          <p:cNvCxnSpPr>
            <a:stCxn id="16" idx="3"/>
            <a:endCxn id="11" idx="1"/>
          </p:cNvCxnSpPr>
          <p:nvPr/>
        </p:nvCxnSpPr>
        <p:spPr>
          <a:xfrm flipV="1">
            <a:off x="1717651" y="3938389"/>
            <a:ext cx="317027" cy="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D0404C39-AD00-4C4C-97C4-737F6CC74DB8}"/>
              </a:ext>
            </a:extLst>
          </p:cNvPr>
          <p:cNvCxnSpPr>
            <a:stCxn id="11" idx="0"/>
            <a:endCxn id="19" idx="2"/>
          </p:cNvCxnSpPr>
          <p:nvPr/>
        </p:nvCxnSpPr>
        <p:spPr>
          <a:xfrm flipV="1">
            <a:off x="2778713" y="3130718"/>
            <a:ext cx="799610" cy="398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FCFB19E5-29F2-4B63-92D7-BC1CD0D57603}"/>
              </a:ext>
            </a:extLst>
          </p:cNvPr>
          <p:cNvCxnSpPr>
            <a:stCxn id="19" idx="0"/>
            <a:endCxn id="4" idx="2"/>
          </p:cNvCxnSpPr>
          <p:nvPr/>
        </p:nvCxnSpPr>
        <p:spPr>
          <a:xfrm flipV="1">
            <a:off x="3578323" y="2109192"/>
            <a:ext cx="838809" cy="65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B0ED318-6984-4D89-BBA6-4F163B8235AD}"/>
              </a:ext>
            </a:extLst>
          </p:cNvPr>
          <p:cNvCxnSpPr>
            <a:stCxn id="2054" idx="1"/>
          </p:cNvCxnSpPr>
          <p:nvPr/>
        </p:nvCxnSpPr>
        <p:spPr>
          <a:xfrm flipH="1">
            <a:off x="7524328" y="3924609"/>
            <a:ext cx="5369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DBCDA5A9-C149-462A-BE32-0F47FE581169}"/>
              </a:ext>
            </a:extLst>
          </p:cNvPr>
          <p:cNvCxnSpPr>
            <a:stCxn id="26" idx="0"/>
            <a:endCxn id="35" idx="2"/>
          </p:cNvCxnSpPr>
          <p:nvPr/>
        </p:nvCxnSpPr>
        <p:spPr>
          <a:xfrm flipH="1" flipV="1">
            <a:off x="5251834" y="3130718"/>
            <a:ext cx="1008932" cy="583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162F0798-EC3B-425D-8DE5-BF2C020B7F2D}"/>
              </a:ext>
            </a:extLst>
          </p:cNvPr>
          <p:cNvCxnSpPr>
            <a:stCxn id="35" idx="0"/>
            <a:endCxn id="4" idx="2"/>
          </p:cNvCxnSpPr>
          <p:nvPr/>
        </p:nvCxnSpPr>
        <p:spPr>
          <a:xfrm flipH="1" flipV="1">
            <a:off x="4417132" y="2109192"/>
            <a:ext cx="834702" cy="65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4752" y="96640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0303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Design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402751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96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67348" y="126463"/>
            <a:ext cx="2460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  <a:r>
              <a:rPr lang="en-US" altLang="zh-CN" sz="2000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Prepocessing</a:t>
            </a:r>
            <a:endParaRPr lang="en-US" altLang="zh-CN" sz="2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AF051BD-D9FC-4C82-BDDC-5A6B637C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302" y="772205"/>
            <a:ext cx="1488069" cy="8186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D14C1DF-AD1B-40EF-BDDC-28292D6B4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947" y="699542"/>
            <a:ext cx="1645328" cy="96564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7CA5A9B-8733-486D-93D8-A8CABAAA66F3}"/>
              </a:ext>
            </a:extLst>
          </p:cNvPr>
          <p:cNvSpPr txBox="1"/>
          <p:nvPr/>
        </p:nvSpPr>
        <p:spPr>
          <a:xfrm>
            <a:off x="5415208" y="1717414"/>
            <a:ext cx="12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/>
              <a:t>TestBeam</a:t>
            </a:r>
            <a:r>
              <a:rPr lang="en-US" altLang="zh-CN" sz="1200" dirty="0"/>
              <a:t> Data</a:t>
            </a:r>
            <a:endParaRPr lang="zh-CN" altLang="en-US" sz="12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E237C12-6324-4A9A-9604-C3C78D169F4F}"/>
              </a:ext>
            </a:extLst>
          </p:cNvPr>
          <p:cNvSpPr txBox="1"/>
          <p:nvPr/>
        </p:nvSpPr>
        <p:spPr>
          <a:xfrm>
            <a:off x="7253933" y="1717414"/>
            <a:ext cx="1352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Neural Network</a:t>
            </a:r>
            <a:endParaRPr lang="zh-CN" altLang="en-US" sz="1200" dirty="0"/>
          </a:p>
        </p:txBody>
      </p:sp>
      <p:pic>
        <p:nvPicPr>
          <p:cNvPr id="2056" name="Picture 8" descr="Welcome to PyTorch Tutorials — PyTorch Tutorials 2.0.1+cu117 documentation">
            <a:extLst>
              <a:ext uri="{FF2B5EF4-FFF2-40B4-BE49-F238E27FC236}">
                <a16:creationId xmlns:a16="http://schemas.microsoft.com/office/drawing/2014/main" id="{A2CB1524-B4E0-4CA3-85A6-71FE953E1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36561" r="9680" b="39920"/>
          <a:stretch/>
        </p:blipFill>
        <p:spPr bwMode="auto">
          <a:xfrm>
            <a:off x="7512434" y="2005789"/>
            <a:ext cx="835803" cy="2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2EC354E0-2A7D-450F-B030-0995E27CB0E4}"/>
              </a:ext>
            </a:extLst>
          </p:cNvPr>
          <p:cNvCxnSpPr>
            <a:stCxn id="16" idx="3"/>
            <a:endCxn id="11" idx="1"/>
          </p:cNvCxnSpPr>
          <p:nvPr/>
        </p:nvCxnSpPr>
        <p:spPr>
          <a:xfrm flipV="1">
            <a:off x="6869275" y="1181507"/>
            <a:ext cx="317027" cy="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9434ED1A-AB73-4E9A-A26B-6E9FEC69B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82" y="730217"/>
            <a:ext cx="3456384" cy="163255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C5EA3EE-97F0-4FF1-A378-4B4483DF02C3}"/>
              </a:ext>
            </a:extLst>
          </p:cNvPr>
          <p:cNvSpPr/>
          <p:nvPr/>
        </p:nvSpPr>
        <p:spPr>
          <a:xfrm>
            <a:off x="900483" y="3147814"/>
            <a:ext cx="2880000" cy="14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B0ED9E8-4A49-4E11-9389-F4F0460DEBE3}"/>
              </a:ext>
            </a:extLst>
          </p:cNvPr>
          <p:cNvSpPr txBox="1"/>
          <p:nvPr/>
        </p:nvSpPr>
        <p:spPr>
          <a:xfrm>
            <a:off x="91532" y="3744703"/>
            <a:ext cx="736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512 pixel</a:t>
            </a:r>
            <a:endParaRPr lang="zh-CN" altLang="en-US" sz="10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5249A7F-CD13-43B8-B15A-0D9AF1DBC099}"/>
              </a:ext>
            </a:extLst>
          </p:cNvPr>
          <p:cNvSpPr txBox="1"/>
          <p:nvPr/>
        </p:nvSpPr>
        <p:spPr>
          <a:xfrm>
            <a:off x="1934762" y="2795240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1024 pixel</a:t>
            </a:r>
            <a:endParaRPr lang="zh-CN" altLang="en-US" sz="10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6A4C98A-EA05-479F-AF91-CD3C894BB723}"/>
              </a:ext>
            </a:extLst>
          </p:cNvPr>
          <p:cNvSpPr/>
          <p:nvPr/>
        </p:nvSpPr>
        <p:spPr>
          <a:xfrm>
            <a:off x="1043616" y="3219822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760CEB7-7C58-4F3A-9CF6-A66EBFA284BB}"/>
              </a:ext>
            </a:extLst>
          </p:cNvPr>
          <p:cNvSpPr/>
          <p:nvPr/>
        </p:nvSpPr>
        <p:spPr>
          <a:xfrm>
            <a:off x="1043608" y="3291830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5F9435F-31C1-41B5-A20D-E2FC45B3ECBA}"/>
              </a:ext>
            </a:extLst>
          </p:cNvPr>
          <p:cNvSpPr txBox="1"/>
          <p:nvPr/>
        </p:nvSpPr>
        <p:spPr>
          <a:xfrm>
            <a:off x="1079608" y="3096712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(42,84)</a:t>
            </a:r>
            <a:endParaRPr lang="zh-CN" altLang="en-US" sz="1000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353C631-991A-4C76-ABD9-98432FD22A80}"/>
              </a:ext>
            </a:extLst>
          </p:cNvPr>
          <p:cNvSpPr txBox="1"/>
          <p:nvPr/>
        </p:nvSpPr>
        <p:spPr>
          <a:xfrm>
            <a:off x="1071468" y="3322577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(43,84)</a:t>
            </a:r>
            <a:endParaRPr lang="zh-CN" altLang="en-US" sz="1000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8829C95-52AA-46A9-95C8-ABDBAFD837EA}"/>
              </a:ext>
            </a:extLst>
          </p:cNvPr>
          <p:cNvSpPr/>
          <p:nvPr/>
        </p:nvSpPr>
        <p:spPr>
          <a:xfrm>
            <a:off x="7352532" y="3507813"/>
            <a:ext cx="720000" cy="72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66FFA82-CA62-4C3E-ACE9-703D99DF3243}"/>
              </a:ext>
            </a:extLst>
          </p:cNvPr>
          <p:cNvSpPr txBox="1"/>
          <p:nvPr/>
        </p:nvSpPr>
        <p:spPr>
          <a:xfrm>
            <a:off x="7364026" y="3219822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16 pixel</a:t>
            </a:r>
            <a:endParaRPr lang="zh-CN" altLang="en-US" sz="10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782E55D-C5DB-4F5A-9483-31AC1E406C9B}"/>
              </a:ext>
            </a:extLst>
          </p:cNvPr>
          <p:cNvSpPr txBox="1"/>
          <p:nvPr/>
        </p:nvSpPr>
        <p:spPr>
          <a:xfrm>
            <a:off x="8142195" y="3744703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16 pixel</a:t>
            </a:r>
            <a:endParaRPr lang="zh-CN" altLang="en-US" sz="1000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D57F4EC-8D1B-4A99-8DFB-78933CE84291}"/>
              </a:ext>
            </a:extLst>
          </p:cNvPr>
          <p:cNvSpPr/>
          <p:nvPr/>
        </p:nvSpPr>
        <p:spPr>
          <a:xfrm>
            <a:off x="7668352" y="3795894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B516167-6983-4624-930E-C55716F706CA}"/>
              </a:ext>
            </a:extLst>
          </p:cNvPr>
          <p:cNvSpPr/>
          <p:nvPr/>
        </p:nvSpPr>
        <p:spPr>
          <a:xfrm>
            <a:off x="7668344" y="3867902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6D7E896-A636-42CC-845E-A5B6F16496E2}"/>
              </a:ext>
            </a:extLst>
          </p:cNvPr>
          <p:cNvSpPr txBox="1"/>
          <p:nvPr/>
        </p:nvSpPr>
        <p:spPr>
          <a:xfrm>
            <a:off x="5109857" y="3611832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(-0.5,0)</a:t>
            </a:r>
            <a:endParaRPr lang="zh-CN" altLang="en-US" sz="10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73D9A2E-09DF-420D-ACA3-2AD5BBAA3B6D}"/>
              </a:ext>
            </a:extLst>
          </p:cNvPr>
          <p:cNvSpPr txBox="1"/>
          <p:nvPr/>
        </p:nvSpPr>
        <p:spPr>
          <a:xfrm>
            <a:off x="5101717" y="3837697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(0.5,0)</a:t>
            </a:r>
            <a:endParaRPr lang="zh-CN" altLang="en-US" sz="1000" dirty="0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2D83FC94-745C-4D4D-8C1A-4E6D1F183E33}"/>
              </a:ext>
            </a:extLst>
          </p:cNvPr>
          <p:cNvCxnSpPr>
            <a:stCxn id="10" idx="3"/>
          </p:cNvCxnSpPr>
          <p:nvPr/>
        </p:nvCxnSpPr>
        <p:spPr>
          <a:xfrm flipV="1">
            <a:off x="3780483" y="3858053"/>
            <a:ext cx="1223565" cy="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C8C912F7-70FA-454D-A3E1-FD6DCF26E287}"/>
              </a:ext>
            </a:extLst>
          </p:cNvPr>
          <p:cNvCxnSpPr/>
          <p:nvPr/>
        </p:nvCxnSpPr>
        <p:spPr>
          <a:xfrm flipV="1">
            <a:off x="5804223" y="3858053"/>
            <a:ext cx="1223565" cy="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BDD441AC-38F6-4ED4-B924-5BDBC87C5D11}"/>
              </a:ext>
            </a:extLst>
          </p:cNvPr>
          <p:cNvSpPr txBox="1"/>
          <p:nvPr/>
        </p:nvSpPr>
        <p:spPr>
          <a:xfrm>
            <a:off x="3999931" y="3561620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localize</a:t>
            </a:r>
            <a:endParaRPr lang="zh-CN" altLang="en-US" sz="1200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0D356103-56B9-44E8-83ED-D4EC116E2545}"/>
              </a:ext>
            </a:extLst>
          </p:cNvPr>
          <p:cNvSpPr txBox="1"/>
          <p:nvPr/>
        </p:nvSpPr>
        <p:spPr>
          <a:xfrm>
            <a:off x="6102764" y="3568798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round</a:t>
            </a:r>
            <a:endParaRPr lang="zh-CN" altLang="en-US" sz="1200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EB0A3CCC-C838-4D93-B127-1C122E4F1610}"/>
              </a:ext>
            </a:extLst>
          </p:cNvPr>
          <p:cNvSpPr txBox="1"/>
          <p:nvPr/>
        </p:nvSpPr>
        <p:spPr>
          <a:xfrm>
            <a:off x="7693004" y="3636619"/>
            <a:ext cx="452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(8,8)</a:t>
            </a:r>
            <a:endParaRPr lang="zh-CN" altLang="en-US" sz="1000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615F053-705B-4FF2-BCFA-2C2F5515AF56}"/>
              </a:ext>
            </a:extLst>
          </p:cNvPr>
          <p:cNvSpPr txBox="1"/>
          <p:nvPr/>
        </p:nvSpPr>
        <p:spPr>
          <a:xfrm>
            <a:off x="7693004" y="3817594"/>
            <a:ext cx="452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(9,8)</a:t>
            </a:r>
            <a:endParaRPr lang="zh-CN" altLang="en-US" sz="1000" dirty="0"/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1816BC4E-0DE5-4646-93BA-82A530ED08C9}"/>
              </a:ext>
            </a:extLst>
          </p:cNvPr>
          <p:cNvCxnSpPr>
            <a:cxnSpLocks/>
            <a:stCxn id="50" idx="0"/>
          </p:cNvCxnSpPr>
          <p:nvPr/>
        </p:nvCxnSpPr>
        <p:spPr>
          <a:xfrm flipH="1" flipV="1">
            <a:off x="7693004" y="2473514"/>
            <a:ext cx="1401" cy="746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C6842AF9-DE2D-4DA6-89A8-BC368D96F2EC}"/>
              </a:ext>
            </a:extLst>
          </p:cNvPr>
          <p:cNvSpPr txBox="1"/>
          <p:nvPr/>
        </p:nvSpPr>
        <p:spPr>
          <a:xfrm>
            <a:off x="6233280" y="2550773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Train the NN</a:t>
            </a:r>
          </a:p>
          <a:p>
            <a:r>
              <a:rPr lang="en-US" altLang="zh-CN" sz="1200" dirty="0"/>
              <a:t>using the data</a:t>
            </a:r>
            <a:endParaRPr lang="zh-CN" altLang="en-US" sz="1200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759D77A-5101-48ED-8E96-E42DC43C2F2D}"/>
              </a:ext>
            </a:extLst>
          </p:cNvPr>
          <p:cNvSpPr txBox="1"/>
          <p:nvPr/>
        </p:nvSpPr>
        <p:spPr>
          <a:xfrm>
            <a:off x="1276312" y="2339794"/>
            <a:ext cx="1316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Test Beam Data</a:t>
            </a:r>
            <a:endParaRPr lang="zh-CN" altLang="en-US" sz="1200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EF9B1F3A-12DC-48F9-8D0C-1A31D7F891F8}"/>
              </a:ext>
            </a:extLst>
          </p:cNvPr>
          <p:cNvSpPr txBox="1"/>
          <p:nvPr/>
        </p:nvSpPr>
        <p:spPr>
          <a:xfrm>
            <a:off x="1062905" y="4659822"/>
            <a:ext cx="2751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The cluster of one hit at the plane.</a:t>
            </a:r>
            <a:endParaRPr lang="zh-CN" altLang="en-US" sz="1200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C6D6C6DD-B48C-4352-A66A-60CD281E37DD}"/>
              </a:ext>
            </a:extLst>
          </p:cNvPr>
          <p:cNvSpPr txBox="1"/>
          <p:nvPr/>
        </p:nvSpPr>
        <p:spPr>
          <a:xfrm>
            <a:off x="4020976" y="4352964"/>
            <a:ext cx="2920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Relative Coordinates of Geometric Centers</a:t>
            </a:r>
            <a:endParaRPr lang="zh-CN" altLang="en-US" sz="105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94A146E7-E7D1-48D9-8004-A8CDDA8E1C11}"/>
              </a:ext>
            </a:extLst>
          </p:cNvPr>
          <p:cNvSpPr txBox="1"/>
          <p:nvPr/>
        </p:nvSpPr>
        <p:spPr>
          <a:xfrm>
            <a:off x="7252700" y="4352694"/>
            <a:ext cx="1600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Put it at a 16*16 pic as the train data</a:t>
            </a:r>
            <a:endParaRPr lang="zh-CN" altLang="en-US" sz="1050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559C23D9-22E1-473D-8C54-94B612955A11}"/>
              </a:ext>
            </a:extLst>
          </p:cNvPr>
          <p:cNvSpPr txBox="1"/>
          <p:nvPr/>
        </p:nvSpPr>
        <p:spPr>
          <a:xfrm>
            <a:off x="7857375" y="2647577"/>
            <a:ext cx="57735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400" b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npy</a:t>
            </a:r>
            <a:endParaRPr lang="en-US" altLang="zh-CN" sz="1400" b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4752" y="96640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0303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Design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402751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96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01487" y="126463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GAN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20AE4F4-F0E4-4540-82FE-CA85D40E7158}"/>
              </a:ext>
            </a:extLst>
          </p:cNvPr>
          <p:cNvSpPr/>
          <p:nvPr/>
        </p:nvSpPr>
        <p:spPr>
          <a:xfrm>
            <a:off x="588515" y="1737257"/>
            <a:ext cx="845157" cy="8451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74F20A64-F298-4747-926D-C398DC66776D}"/>
              </a:ext>
            </a:extLst>
          </p:cNvPr>
          <p:cNvSpPr/>
          <p:nvPr/>
        </p:nvSpPr>
        <p:spPr>
          <a:xfrm>
            <a:off x="780261" y="1929003"/>
            <a:ext cx="461665" cy="4616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46306A9-2ECA-4AAD-BD18-7AB206E146A7}"/>
              </a:ext>
            </a:extLst>
          </p:cNvPr>
          <p:cNvSpPr txBox="1"/>
          <p:nvPr/>
        </p:nvSpPr>
        <p:spPr>
          <a:xfrm>
            <a:off x="1129942" y="211008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CN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6124342-200F-4CE0-AA64-9ADC2CE5A411}"/>
                  </a:ext>
                </a:extLst>
              </p:cNvPr>
              <p:cNvSpPr txBox="1"/>
              <p:nvPr/>
            </p:nvSpPr>
            <p:spPr>
              <a:xfrm>
                <a:off x="598081" y="1199958"/>
                <a:ext cx="82394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6124342-200F-4CE0-AA64-9ADC2CE5A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81" y="1199958"/>
                <a:ext cx="823944" cy="390748"/>
              </a:xfrm>
              <a:prstGeom prst="rect">
                <a:avLst/>
              </a:prstGeom>
              <a:blipFill>
                <a:blip r:embed="rId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流程图: 手动操作 27">
            <a:extLst>
              <a:ext uri="{FF2B5EF4-FFF2-40B4-BE49-F238E27FC236}">
                <a16:creationId xmlns:a16="http://schemas.microsoft.com/office/drawing/2014/main" id="{31857347-4385-4DA5-96C8-029A4D91E268}"/>
              </a:ext>
            </a:extLst>
          </p:cNvPr>
          <p:cNvSpPr/>
          <p:nvPr/>
        </p:nvSpPr>
        <p:spPr>
          <a:xfrm rot="5400000">
            <a:off x="1470396" y="1645408"/>
            <a:ext cx="1386076" cy="1028855"/>
          </a:xfrm>
          <a:prstGeom prst="flowChartManualOperation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ECBF00C-F8A2-42CF-BCDD-63426338B5C4}"/>
              </a:ext>
            </a:extLst>
          </p:cNvPr>
          <p:cNvSpPr txBox="1"/>
          <p:nvPr/>
        </p:nvSpPr>
        <p:spPr>
          <a:xfrm>
            <a:off x="1577133" y="1929003"/>
            <a:ext cx="120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Generative model(DCNN)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E48D9F0-807C-4F66-842B-598C7BD0DE08}"/>
                  </a:ext>
                </a:extLst>
              </p:cNvPr>
              <p:cNvSpPr txBox="1"/>
              <p:nvPr/>
            </p:nvSpPr>
            <p:spPr>
              <a:xfrm>
                <a:off x="1474275" y="1092979"/>
                <a:ext cx="1142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E48D9F0-807C-4F66-842B-598C7BD0D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75" y="1092979"/>
                <a:ext cx="114274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7B4D6EBE-AFCE-4451-B4B8-A0344C6C8B81}"/>
              </a:ext>
            </a:extLst>
          </p:cNvPr>
          <p:cNvSpPr/>
          <p:nvPr/>
        </p:nvSpPr>
        <p:spPr>
          <a:xfrm>
            <a:off x="2846864" y="1462310"/>
            <a:ext cx="1425585" cy="13860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85135BC-876C-4C70-A72E-4EECAC475498}"/>
              </a:ext>
            </a:extLst>
          </p:cNvPr>
          <p:cNvSpPr txBox="1"/>
          <p:nvPr/>
        </p:nvSpPr>
        <p:spPr>
          <a:xfrm>
            <a:off x="2635204" y="1092979"/>
            <a:ext cx="184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Generated distribution</a:t>
            </a:r>
            <a:endParaRPr lang="zh-CN" altLang="en-US" sz="1200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08F00DE-DA03-4100-B425-4100EFC6B0E6}"/>
              </a:ext>
            </a:extLst>
          </p:cNvPr>
          <p:cNvSpPr/>
          <p:nvPr/>
        </p:nvSpPr>
        <p:spPr>
          <a:xfrm>
            <a:off x="4716640" y="1462310"/>
            <a:ext cx="1425585" cy="13860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3E37D50-BA7E-4980-84B3-CADB6855A1E8}"/>
              </a:ext>
            </a:extLst>
          </p:cNvPr>
          <p:cNvSpPr txBox="1"/>
          <p:nvPr/>
        </p:nvSpPr>
        <p:spPr>
          <a:xfrm>
            <a:off x="4572000" y="1092549"/>
            <a:ext cx="1766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True data distribution</a:t>
            </a:r>
            <a:endParaRPr lang="zh-CN" altLang="en-US" sz="12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864359E-9FDC-4323-B5F7-E879F230C525}"/>
              </a:ext>
            </a:extLst>
          </p:cNvPr>
          <p:cNvSpPr txBox="1"/>
          <p:nvPr/>
        </p:nvSpPr>
        <p:spPr>
          <a:xfrm>
            <a:off x="3890645" y="21936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5D86688-3C70-4F3F-9951-5791E46AD419}"/>
              </a:ext>
            </a:extLst>
          </p:cNvPr>
          <p:cNvSpPr txBox="1"/>
          <p:nvPr/>
        </p:nvSpPr>
        <p:spPr>
          <a:xfrm>
            <a:off x="3213290" y="2582414"/>
            <a:ext cx="1102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Image space</a:t>
            </a:r>
            <a:endParaRPr lang="zh-CN" altLang="en-US" sz="12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096BFD8-B3CC-4D32-8B2F-4EE37615BA26}"/>
              </a:ext>
            </a:extLst>
          </p:cNvPr>
          <p:cNvSpPr txBox="1"/>
          <p:nvPr/>
        </p:nvSpPr>
        <p:spPr>
          <a:xfrm>
            <a:off x="5803671" y="21814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CN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流程图: 手动操作 41">
            <a:extLst>
              <a:ext uri="{FF2B5EF4-FFF2-40B4-BE49-F238E27FC236}">
                <a16:creationId xmlns:a16="http://schemas.microsoft.com/office/drawing/2014/main" id="{521C584D-FE14-4F3A-A3B2-FB8211CCCD6C}"/>
              </a:ext>
            </a:extLst>
          </p:cNvPr>
          <p:cNvSpPr/>
          <p:nvPr/>
        </p:nvSpPr>
        <p:spPr>
          <a:xfrm rot="10800000">
            <a:off x="3666321" y="3396490"/>
            <a:ext cx="1829891" cy="894117"/>
          </a:xfrm>
          <a:prstGeom prst="flowChartManualOperation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左大括号 42">
            <a:extLst>
              <a:ext uri="{FF2B5EF4-FFF2-40B4-BE49-F238E27FC236}">
                <a16:creationId xmlns:a16="http://schemas.microsoft.com/office/drawing/2014/main" id="{7B174741-567E-4179-82DB-AEEECBE94DE7}"/>
              </a:ext>
            </a:extLst>
          </p:cNvPr>
          <p:cNvSpPr/>
          <p:nvPr/>
        </p:nvSpPr>
        <p:spPr>
          <a:xfrm rot="16200000">
            <a:off x="4362461" y="1702218"/>
            <a:ext cx="437612" cy="2840441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B457FF-C8E3-42FE-A131-2EF1776499F5}"/>
              </a:ext>
            </a:extLst>
          </p:cNvPr>
          <p:cNvSpPr txBox="1"/>
          <p:nvPr/>
        </p:nvSpPr>
        <p:spPr>
          <a:xfrm>
            <a:off x="3968800" y="3636905"/>
            <a:ext cx="122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Discriminative model(DCNN)</a:t>
            </a:r>
            <a:endParaRPr lang="zh-CN" altLang="en-US" sz="1200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FA41CC3-4055-4CDD-B221-57DE15833074}"/>
              </a:ext>
            </a:extLst>
          </p:cNvPr>
          <p:cNvSpPr txBox="1"/>
          <p:nvPr/>
        </p:nvSpPr>
        <p:spPr>
          <a:xfrm>
            <a:off x="5039615" y="2559314"/>
            <a:ext cx="1102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Image space</a:t>
            </a:r>
            <a:endParaRPr lang="zh-CN" altLang="en-US" sz="1200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6EE056C-3B97-409C-8C16-3EFBE12BB788}"/>
              </a:ext>
            </a:extLst>
          </p:cNvPr>
          <p:cNvSpPr/>
          <p:nvPr/>
        </p:nvSpPr>
        <p:spPr>
          <a:xfrm>
            <a:off x="5036505" y="1805419"/>
            <a:ext cx="720000" cy="72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C139708-2102-4E7F-88FA-CD490E33E3D8}"/>
              </a:ext>
            </a:extLst>
          </p:cNvPr>
          <p:cNvSpPr txBox="1"/>
          <p:nvPr/>
        </p:nvSpPr>
        <p:spPr>
          <a:xfrm>
            <a:off x="4989742" y="1517508"/>
            <a:ext cx="869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16*16 pixel</a:t>
            </a:r>
            <a:endParaRPr lang="zh-CN" altLang="en-US" sz="1000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D805ECC6-4D32-485E-BE0A-7B9FB8633EDB}"/>
              </a:ext>
            </a:extLst>
          </p:cNvPr>
          <p:cNvSpPr/>
          <p:nvPr/>
        </p:nvSpPr>
        <p:spPr>
          <a:xfrm>
            <a:off x="5352325" y="2093500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04771214-0C97-47AD-AB9E-76C672730707}"/>
              </a:ext>
            </a:extLst>
          </p:cNvPr>
          <p:cNvSpPr/>
          <p:nvPr/>
        </p:nvSpPr>
        <p:spPr>
          <a:xfrm>
            <a:off x="5352317" y="2165508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6230EF0-5BD9-46A8-990B-CA74A96D5669}"/>
              </a:ext>
            </a:extLst>
          </p:cNvPr>
          <p:cNvSpPr txBox="1"/>
          <p:nvPr/>
        </p:nvSpPr>
        <p:spPr>
          <a:xfrm>
            <a:off x="5376977" y="1934225"/>
            <a:ext cx="452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(8,8)</a:t>
            </a:r>
            <a:endParaRPr lang="zh-CN" altLang="en-US" sz="1000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151A538-7AF8-4B04-8FE4-98864AE6D1F3}"/>
              </a:ext>
            </a:extLst>
          </p:cNvPr>
          <p:cNvSpPr txBox="1"/>
          <p:nvPr/>
        </p:nvSpPr>
        <p:spPr>
          <a:xfrm>
            <a:off x="5376977" y="2115200"/>
            <a:ext cx="452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(9,8)</a:t>
            </a:r>
            <a:endParaRPr lang="zh-CN" altLang="en-US" sz="1000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6CFCA9CB-12EC-49CE-B151-4616389ECC57}"/>
              </a:ext>
            </a:extLst>
          </p:cNvPr>
          <p:cNvSpPr/>
          <p:nvPr/>
        </p:nvSpPr>
        <p:spPr>
          <a:xfrm>
            <a:off x="3136548" y="1805419"/>
            <a:ext cx="720000" cy="72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B8234C72-62C0-4974-95EE-08BAA152380F}"/>
              </a:ext>
            </a:extLst>
          </p:cNvPr>
          <p:cNvSpPr txBox="1"/>
          <p:nvPr/>
        </p:nvSpPr>
        <p:spPr>
          <a:xfrm>
            <a:off x="3089785" y="1517508"/>
            <a:ext cx="869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16*16 pixel</a:t>
            </a:r>
            <a:endParaRPr lang="zh-CN" altLang="en-US" sz="1000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02810B4-B988-45E3-8E5D-386017DD7D67}"/>
              </a:ext>
            </a:extLst>
          </p:cNvPr>
          <p:cNvSpPr/>
          <p:nvPr/>
        </p:nvSpPr>
        <p:spPr>
          <a:xfrm>
            <a:off x="3452368" y="2093500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9D6CE725-ABF6-4CCB-BD93-29E6882851C8}"/>
              </a:ext>
            </a:extLst>
          </p:cNvPr>
          <p:cNvSpPr/>
          <p:nvPr/>
        </p:nvSpPr>
        <p:spPr>
          <a:xfrm>
            <a:off x="3563896" y="2211710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E80AA24-B738-4170-9979-6998E1FA483C}"/>
              </a:ext>
            </a:extLst>
          </p:cNvPr>
          <p:cNvSpPr/>
          <p:nvPr/>
        </p:nvSpPr>
        <p:spPr>
          <a:xfrm>
            <a:off x="3563888" y="1995686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0A27E4DD-0CDF-471A-BABF-6CB246ABF394}"/>
              </a:ext>
            </a:extLst>
          </p:cNvPr>
          <p:cNvSpPr/>
          <p:nvPr/>
        </p:nvSpPr>
        <p:spPr>
          <a:xfrm>
            <a:off x="3347864" y="2245900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B598C41-6782-4A92-B3C7-A9D155734664}"/>
              </a:ext>
            </a:extLst>
          </p:cNvPr>
          <p:cNvSpPr txBox="1"/>
          <p:nvPr/>
        </p:nvSpPr>
        <p:spPr>
          <a:xfrm>
            <a:off x="6692398" y="1067486"/>
            <a:ext cx="185352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Train data</a:t>
            </a:r>
          </a:p>
          <a:p>
            <a:r>
              <a:rPr lang="en-US" altLang="zh-CN" sz="1400" dirty="0"/>
              <a:t>after preprocessing</a:t>
            </a:r>
            <a:endParaRPr lang="zh-CN" altLang="en-US" sz="1400" dirty="0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667CD82B-DB4B-4EF1-B605-5796F5883C81}"/>
              </a:ext>
            </a:extLst>
          </p:cNvPr>
          <p:cNvSpPr txBox="1"/>
          <p:nvPr/>
        </p:nvSpPr>
        <p:spPr>
          <a:xfrm>
            <a:off x="8084118" y="938660"/>
            <a:ext cx="57735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400" b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npy</a:t>
            </a:r>
            <a:endParaRPr lang="en-US" altLang="zh-CN" sz="1400" b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7FF2FE0F-CA1C-4698-85BD-BAAA52F4FC42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228184" y="1329096"/>
            <a:ext cx="464214" cy="378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086A30B9-82BF-478A-91C7-1336FC3F0685}"/>
              </a:ext>
            </a:extLst>
          </p:cNvPr>
          <p:cNvSpPr txBox="1"/>
          <p:nvPr/>
        </p:nvSpPr>
        <p:spPr>
          <a:xfrm>
            <a:off x="5910272" y="4281329"/>
            <a:ext cx="3207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We</a:t>
            </a:r>
            <a:r>
              <a:rPr lang="zh-CN" altLang="en-US" sz="1400" dirty="0"/>
              <a:t> </a:t>
            </a:r>
            <a:r>
              <a:rPr lang="en-US" altLang="zh-CN" sz="1400" dirty="0"/>
              <a:t>use</a:t>
            </a:r>
            <a:r>
              <a:rPr lang="zh-CN" altLang="en-US" sz="1400" dirty="0"/>
              <a:t> </a:t>
            </a:r>
            <a:r>
              <a:rPr lang="en-US" altLang="zh-CN" sz="1400" dirty="0"/>
              <a:t>a</a:t>
            </a:r>
            <a:r>
              <a:rPr lang="zh-CN" altLang="en-US" sz="1400" dirty="0"/>
              <a:t> </a:t>
            </a:r>
            <a:r>
              <a:rPr lang="en-US" altLang="zh-CN" sz="1400" dirty="0"/>
              <a:t>standard DCGAN model</a:t>
            </a:r>
            <a:endParaRPr lang="zh-CN" altLang="en-US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6A4CFB-F146-4431-BBAE-47E9D5CCD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17" y="3491807"/>
            <a:ext cx="3207881" cy="7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E4A222C5-E4B7-4745-8423-95987B7220E5}"/>
              </a:ext>
            </a:extLst>
          </p:cNvPr>
          <p:cNvSpPr txBox="1"/>
          <p:nvPr/>
        </p:nvSpPr>
        <p:spPr>
          <a:xfrm>
            <a:off x="872754" y="3636905"/>
            <a:ext cx="474810" cy="369332"/>
          </a:xfrm>
          <a:prstGeom prst="rect">
            <a:avLst/>
          </a:prstGeom>
          <a:noFill/>
          <a:ln>
            <a:solidFill>
              <a:srgbClr val="4BC1D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r>
              <a:rPr lang="en-US" altLang="zh-CN" dirty="0" err="1"/>
              <a:t>pt</a:t>
            </a:r>
            <a:endParaRPr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6D1B798-A413-4DF0-B501-76D34AE0939E}"/>
              </a:ext>
            </a:extLst>
          </p:cNvPr>
          <p:cNvSpPr txBox="1"/>
          <p:nvPr/>
        </p:nvSpPr>
        <p:spPr>
          <a:xfrm>
            <a:off x="118012" y="4113931"/>
            <a:ext cx="250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Save and Put</a:t>
            </a:r>
          </a:p>
          <a:p>
            <a:r>
              <a:rPr lang="en-US" altLang="zh-CN" sz="1200" dirty="0"/>
              <a:t>Generative Model into CEPCSW</a:t>
            </a:r>
            <a:endParaRPr lang="zh-CN" altLang="en-US" sz="1200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EDB32F2-835C-41E7-8CE1-7F0556F00496}"/>
              </a:ext>
            </a:extLst>
          </p:cNvPr>
          <p:cNvCxnSpPr>
            <a:cxnSpLocks/>
          </p:cNvCxnSpPr>
          <p:nvPr/>
        </p:nvCxnSpPr>
        <p:spPr>
          <a:xfrm flipH="1">
            <a:off x="1275801" y="2938279"/>
            <a:ext cx="631903" cy="553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3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4752" y="96640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0303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Design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402751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96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01487" y="126463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GAN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20AE4F4-F0E4-4540-82FE-CA85D40E7158}"/>
              </a:ext>
            </a:extLst>
          </p:cNvPr>
          <p:cNvSpPr/>
          <p:nvPr/>
        </p:nvSpPr>
        <p:spPr>
          <a:xfrm>
            <a:off x="588515" y="1389595"/>
            <a:ext cx="845157" cy="8451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74F20A64-F298-4747-926D-C398DC66776D}"/>
              </a:ext>
            </a:extLst>
          </p:cNvPr>
          <p:cNvSpPr/>
          <p:nvPr/>
        </p:nvSpPr>
        <p:spPr>
          <a:xfrm>
            <a:off x="780261" y="1581341"/>
            <a:ext cx="461665" cy="4616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46306A9-2ECA-4AAD-BD18-7AB206E146A7}"/>
              </a:ext>
            </a:extLst>
          </p:cNvPr>
          <p:cNvSpPr txBox="1"/>
          <p:nvPr/>
        </p:nvSpPr>
        <p:spPr>
          <a:xfrm>
            <a:off x="1129942" y="176242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CN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6124342-200F-4CE0-AA64-9ADC2CE5A411}"/>
                  </a:ext>
                </a:extLst>
              </p:cNvPr>
              <p:cNvSpPr txBox="1"/>
              <p:nvPr/>
            </p:nvSpPr>
            <p:spPr>
              <a:xfrm>
                <a:off x="598081" y="852296"/>
                <a:ext cx="82394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6124342-200F-4CE0-AA64-9ADC2CE5A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81" y="852296"/>
                <a:ext cx="823944" cy="390748"/>
              </a:xfrm>
              <a:prstGeom prst="rect">
                <a:avLst/>
              </a:prstGeom>
              <a:blipFill>
                <a:blip r:embed="rId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流程图: 手动操作 27">
            <a:extLst>
              <a:ext uri="{FF2B5EF4-FFF2-40B4-BE49-F238E27FC236}">
                <a16:creationId xmlns:a16="http://schemas.microsoft.com/office/drawing/2014/main" id="{31857347-4385-4DA5-96C8-029A4D91E268}"/>
              </a:ext>
            </a:extLst>
          </p:cNvPr>
          <p:cNvSpPr/>
          <p:nvPr/>
        </p:nvSpPr>
        <p:spPr>
          <a:xfrm rot="5400000">
            <a:off x="1470396" y="1297746"/>
            <a:ext cx="1386076" cy="1028855"/>
          </a:xfrm>
          <a:prstGeom prst="flowChartManualOperation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ECBF00C-F8A2-42CF-BCDD-63426338B5C4}"/>
              </a:ext>
            </a:extLst>
          </p:cNvPr>
          <p:cNvSpPr txBox="1"/>
          <p:nvPr/>
        </p:nvSpPr>
        <p:spPr>
          <a:xfrm>
            <a:off x="1577133" y="1581341"/>
            <a:ext cx="120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Generative model(DCNN)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E48D9F0-807C-4F66-842B-598C7BD0DE08}"/>
                  </a:ext>
                </a:extLst>
              </p:cNvPr>
              <p:cNvSpPr txBox="1"/>
              <p:nvPr/>
            </p:nvSpPr>
            <p:spPr>
              <a:xfrm>
                <a:off x="1474275" y="745317"/>
                <a:ext cx="1142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E48D9F0-807C-4F66-842B-598C7BD0D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75" y="745317"/>
                <a:ext cx="114274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图片 46">
            <a:extLst>
              <a:ext uri="{FF2B5EF4-FFF2-40B4-BE49-F238E27FC236}">
                <a16:creationId xmlns:a16="http://schemas.microsoft.com/office/drawing/2014/main" id="{1191379F-D702-456E-8A0F-CE79CB887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52" y="984972"/>
            <a:ext cx="1638300" cy="163830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1DBAD9D-459A-4B8F-B2E0-6698A34DA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05" y="995372"/>
            <a:ext cx="1638300" cy="1638300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D26111CE-45C8-49FF-BE3D-ED9819AEEECF}"/>
              </a:ext>
            </a:extLst>
          </p:cNvPr>
          <p:cNvCxnSpPr>
            <a:stCxn id="47" idx="3"/>
            <a:endCxn id="48" idx="1"/>
          </p:cNvCxnSpPr>
          <p:nvPr/>
        </p:nvCxnSpPr>
        <p:spPr>
          <a:xfrm>
            <a:off x="4403752" y="1804122"/>
            <a:ext cx="1211453" cy="1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053DD59D-C1BF-44B9-8F7C-EB245C25DCB8}"/>
              </a:ext>
            </a:extLst>
          </p:cNvPr>
          <p:cNvSpPr txBox="1"/>
          <p:nvPr/>
        </p:nvSpPr>
        <p:spPr>
          <a:xfrm>
            <a:off x="4316022" y="1593899"/>
            <a:ext cx="13099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err="1"/>
              <a:t>Downsample</a:t>
            </a:r>
            <a:endParaRPr lang="en-US" altLang="zh-CN" sz="1100" dirty="0"/>
          </a:p>
          <a:p>
            <a:r>
              <a:rPr lang="en-US" altLang="zh-CN" sz="1100" dirty="0"/>
              <a:t>With a threshold</a:t>
            </a:r>
            <a:endParaRPr lang="zh-CN" altLang="en-US" sz="11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795317-E105-498A-A597-E9B704D1C4BA}"/>
              </a:ext>
            </a:extLst>
          </p:cNvPr>
          <p:cNvSpPr txBox="1"/>
          <p:nvPr/>
        </p:nvSpPr>
        <p:spPr>
          <a:xfrm>
            <a:off x="2811730" y="608571"/>
            <a:ext cx="1545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16*16 pixel * 25</a:t>
            </a:r>
            <a:endParaRPr lang="zh-CN" altLang="en-US" sz="1400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C7E3A270-8D23-4E73-8267-36CA6A67D1EF}"/>
              </a:ext>
            </a:extLst>
          </p:cNvPr>
          <p:cNvSpPr/>
          <p:nvPr/>
        </p:nvSpPr>
        <p:spPr>
          <a:xfrm>
            <a:off x="1043608" y="3219822"/>
            <a:ext cx="2880000" cy="14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9962DCB5-15FD-4717-9B87-B49375F682D0}"/>
              </a:ext>
            </a:extLst>
          </p:cNvPr>
          <p:cNvSpPr/>
          <p:nvPr/>
        </p:nvSpPr>
        <p:spPr>
          <a:xfrm>
            <a:off x="1186741" y="3387839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71CBF5AE-CBE9-433A-A78C-2D876E936450}"/>
              </a:ext>
            </a:extLst>
          </p:cNvPr>
          <p:cNvSpPr/>
          <p:nvPr/>
        </p:nvSpPr>
        <p:spPr>
          <a:xfrm>
            <a:off x="1186733" y="3459847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D3F475E-2364-413D-9AE8-95D80ABF4CBA}"/>
              </a:ext>
            </a:extLst>
          </p:cNvPr>
          <p:cNvSpPr txBox="1"/>
          <p:nvPr/>
        </p:nvSpPr>
        <p:spPr>
          <a:xfrm>
            <a:off x="1222733" y="3264729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(42,84)</a:t>
            </a:r>
            <a:endParaRPr lang="zh-CN" altLang="en-US" sz="1000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6EC0829-8CC2-4671-AEE9-82E4004047E2}"/>
              </a:ext>
            </a:extLst>
          </p:cNvPr>
          <p:cNvSpPr txBox="1"/>
          <p:nvPr/>
        </p:nvSpPr>
        <p:spPr>
          <a:xfrm>
            <a:off x="1214593" y="3490594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(43,84)</a:t>
            </a:r>
            <a:endParaRPr lang="zh-CN" altLang="en-US" sz="10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8E4D988-C1BA-4BB8-8189-7B522279D6D3}"/>
              </a:ext>
            </a:extLst>
          </p:cNvPr>
          <p:cNvSpPr txBox="1"/>
          <p:nvPr/>
        </p:nvSpPr>
        <p:spPr>
          <a:xfrm>
            <a:off x="4058284" y="3003149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(-0.5,0)</a:t>
            </a:r>
            <a:endParaRPr lang="zh-CN" altLang="en-US" sz="1000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6DD81B2-92AE-494D-8A23-8C0B209F0FC4}"/>
              </a:ext>
            </a:extLst>
          </p:cNvPr>
          <p:cNvSpPr txBox="1"/>
          <p:nvPr/>
        </p:nvSpPr>
        <p:spPr>
          <a:xfrm>
            <a:off x="4050144" y="3229014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(0.5,0)</a:t>
            </a:r>
            <a:endParaRPr lang="zh-CN" altLang="en-US" sz="10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4490A3A-4BEE-4B85-9F45-B466E2A17EDA}"/>
              </a:ext>
            </a:extLst>
          </p:cNvPr>
          <p:cNvSpPr txBox="1"/>
          <p:nvPr/>
        </p:nvSpPr>
        <p:spPr>
          <a:xfrm>
            <a:off x="4523282" y="3137472"/>
            <a:ext cx="1497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Local Coordinates</a:t>
            </a:r>
            <a:endParaRPr lang="zh-CN" altLang="en-US" sz="1200" dirty="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658B7E24-F703-4780-B724-2BC5032855CF}"/>
              </a:ext>
            </a:extLst>
          </p:cNvPr>
          <p:cNvSpPr txBox="1"/>
          <p:nvPr/>
        </p:nvSpPr>
        <p:spPr>
          <a:xfrm>
            <a:off x="1206030" y="4731830"/>
            <a:ext cx="2751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The cluster of one hit at the plane.</a:t>
            </a:r>
            <a:endParaRPr lang="zh-CN" altLang="en-US" sz="1200" dirty="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260F40D6-7B2D-4F28-BFC7-841AAD4ABFCF}"/>
              </a:ext>
            </a:extLst>
          </p:cNvPr>
          <p:cNvSpPr/>
          <p:nvPr/>
        </p:nvSpPr>
        <p:spPr>
          <a:xfrm>
            <a:off x="6084488" y="3219822"/>
            <a:ext cx="2880000" cy="14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F8D35563-99AF-4DED-89EC-02752EB8D575}"/>
              </a:ext>
            </a:extLst>
          </p:cNvPr>
          <p:cNvSpPr/>
          <p:nvPr/>
        </p:nvSpPr>
        <p:spPr>
          <a:xfrm>
            <a:off x="6227613" y="3435846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706B2C2B-E325-4063-A291-A8A12CC9FAF5}"/>
              </a:ext>
            </a:extLst>
          </p:cNvPr>
          <p:cNvSpPr txBox="1"/>
          <p:nvPr/>
        </p:nvSpPr>
        <p:spPr>
          <a:xfrm>
            <a:off x="6255473" y="3490594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(42.5,84)</a:t>
            </a:r>
            <a:endParaRPr lang="zh-CN" altLang="en-US" sz="1000" dirty="0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0ECFF8CC-04FB-40C3-8B8C-EE137E980B6F}"/>
              </a:ext>
            </a:extLst>
          </p:cNvPr>
          <p:cNvSpPr txBox="1"/>
          <p:nvPr/>
        </p:nvSpPr>
        <p:spPr>
          <a:xfrm>
            <a:off x="6731868" y="4740038"/>
            <a:ext cx="1688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One hit at the plane</a:t>
            </a:r>
            <a:endParaRPr lang="zh-CN" altLang="en-US" sz="1200" dirty="0"/>
          </a:p>
        </p:txBody>
      </p:sp>
      <p:pic>
        <p:nvPicPr>
          <p:cNvPr id="83" name="Picture 2" descr="Logo">
            <a:extLst>
              <a:ext uri="{FF2B5EF4-FFF2-40B4-BE49-F238E27FC236}">
                <a16:creationId xmlns:a16="http://schemas.microsoft.com/office/drawing/2014/main" id="{EA10555E-8137-43B4-A991-E3A69D9FA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704" y="2010991"/>
            <a:ext cx="878893" cy="8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1DC917C-69D0-4006-B02A-C7EAEDC1A88E}"/>
              </a:ext>
            </a:extLst>
          </p:cNvPr>
          <p:cNvCxnSpPr>
            <a:stCxn id="77" idx="1"/>
            <a:endCxn id="55" idx="3"/>
          </p:cNvCxnSpPr>
          <p:nvPr/>
        </p:nvCxnSpPr>
        <p:spPr>
          <a:xfrm flipH="1">
            <a:off x="3923608" y="3939822"/>
            <a:ext cx="2160880" cy="0"/>
          </a:xfrm>
          <a:prstGeom prst="straightConnector1">
            <a:avLst/>
          </a:prstGeom>
          <a:ln>
            <a:solidFill>
              <a:srgbClr val="1E70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箭头: 下 20">
            <a:extLst>
              <a:ext uri="{FF2B5EF4-FFF2-40B4-BE49-F238E27FC236}">
                <a16:creationId xmlns:a16="http://schemas.microsoft.com/office/drawing/2014/main" id="{E48D81F4-F16A-43FF-97A8-B701026F13CC}"/>
              </a:ext>
            </a:extLst>
          </p:cNvPr>
          <p:cNvSpPr/>
          <p:nvPr/>
        </p:nvSpPr>
        <p:spPr>
          <a:xfrm>
            <a:off x="4924040" y="3450467"/>
            <a:ext cx="200022" cy="40381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84" name="箭头: 下 83">
            <a:extLst>
              <a:ext uri="{FF2B5EF4-FFF2-40B4-BE49-F238E27FC236}">
                <a16:creationId xmlns:a16="http://schemas.microsoft.com/office/drawing/2014/main" id="{F234E21C-A56B-45EE-8AA8-5E7B0E1841DC}"/>
              </a:ext>
            </a:extLst>
          </p:cNvPr>
          <p:cNvSpPr/>
          <p:nvPr/>
        </p:nvSpPr>
        <p:spPr>
          <a:xfrm rot="2623338">
            <a:off x="5255292" y="2724644"/>
            <a:ext cx="200022" cy="40381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487A292C-283F-4341-8368-F48B901B5C39}"/>
              </a:ext>
            </a:extLst>
          </p:cNvPr>
          <p:cNvSpPr txBox="1"/>
          <p:nvPr/>
        </p:nvSpPr>
        <p:spPr>
          <a:xfrm>
            <a:off x="4690789" y="3959933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round</a:t>
            </a:r>
            <a:endParaRPr lang="zh-CN" altLang="en-US" sz="1200" dirty="0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22E512C0-9FA1-440B-AD0E-B68D68AC10F8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8420151" y="2889884"/>
            <a:ext cx="0" cy="24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85">
            <a:extLst>
              <a:ext uri="{FF2B5EF4-FFF2-40B4-BE49-F238E27FC236}">
                <a16:creationId xmlns:a16="http://schemas.microsoft.com/office/drawing/2014/main" id="{0B41CEE4-BB87-446D-A68E-D368D1873928}"/>
              </a:ext>
            </a:extLst>
          </p:cNvPr>
          <p:cNvSpPr txBox="1"/>
          <p:nvPr/>
        </p:nvSpPr>
        <p:spPr>
          <a:xfrm>
            <a:off x="1707049" y="2388284"/>
            <a:ext cx="474810" cy="369332"/>
          </a:xfrm>
          <a:prstGeom prst="rect">
            <a:avLst/>
          </a:prstGeom>
          <a:noFill/>
          <a:ln>
            <a:solidFill>
              <a:srgbClr val="4BC1D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r>
              <a:rPr lang="en-US" altLang="zh-CN" dirty="0" err="1"/>
              <a:t>pt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09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 rot="16200000" flipV="1">
            <a:off x="-1573907" y="1573907"/>
            <a:ext cx="5143501" cy="1995687"/>
            <a:chOff x="0" y="3147814"/>
            <a:chExt cx="9144000" cy="1995687"/>
          </a:xfrm>
        </p:grpSpPr>
        <p:sp>
          <p:nvSpPr>
            <p:cNvPr id="19" name="直角三角形 18"/>
            <p:cNvSpPr/>
            <p:nvPr/>
          </p:nvSpPr>
          <p:spPr>
            <a:xfrm flipH="1">
              <a:off x="3351099" y="3147815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>
              <a:off x="0" y="3147814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558652" y="2227612"/>
            <a:ext cx="2874069" cy="5279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6601632-A991-4866-8F81-48C5674542FB}"/>
              </a:ext>
            </a:extLst>
          </p:cNvPr>
          <p:cNvSpPr/>
          <p:nvPr/>
        </p:nvSpPr>
        <p:spPr>
          <a:xfrm>
            <a:off x="3803969" y="1419622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1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08E922C-A50D-40D5-8CC6-19B4F7A07EC6}"/>
              </a:ext>
            </a:extLst>
          </p:cNvPr>
          <p:cNvSpPr/>
          <p:nvPr/>
        </p:nvSpPr>
        <p:spPr>
          <a:xfrm>
            <a:off x="4568809" y="1426018"/>
            <a:ext cx="150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Background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D1C331B-8D63-4EF2-A50C-382A6CB000D8}"/>
              </a:ext>
            </a:extLst>
          </p:cNvPr>
          <p:cNvSpPr/>
          <p:nvPr/>
        </p:nvSpPr>
        <p:spPr>
          <a:xfrm>
            <a:off x="4568809" y="1725733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8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70A451E6-B0BA-43C7-A555-72972C322234}"/>
              </a:ext>
            </a:extLst>
          </p:cNvPr>
          <p:cNvSpPr/>
          <p:nvPr/>
        </p:nvSpPr>
        <p:spPr>
          <a:xfrm>
            <a:off x="3803969" y="2185477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F8F38AF-AEFF-4AEB-9F59-A39A3E3A4035}"/>
              </a:ext>
            </a:extLst>
          </p:cNvPr>
          <p:cNvSpPr/>
          <p:nvPr/>
        </p:nvSpPr>
        <p:spPr>
          <a:xfrm>
            <a:off x="4568809" y="2191873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  <a:cs typeface="经典综艺体简" panose="02010609000101010101" pitchFamily="49" charset="-122"/>
              </a:rPr>
              <a:t>Design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179C78C-60D0-45A9-93BD-734F0F810556}"/>
              </a:ext>
            </a:extLst>
          </p:cNvPr>
          <p:cNvSpPr/>
          <p:nvPr/>
        </p:nvSpPr>
        <p:spPr>
          <a:xfrm>
            <a:off x="4568809" y="2491588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8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74575C9-92CD-4CE4-B4E3-CDFAD9158360}"/>
              </a:ext>
            </a:extLst>
          </p:cNvPr>
          <p:cNvSpPr/>
          <p:nvPr/>
        </p:nvSpPr>
        <p:spPr>
          <a:xfrm>
            <a:off x="3803969" y="2951332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21EAF40-28A5-402A-AB69-DEB7737E6C77}"/>
              </a:ext>
            </a:extLst>
          </p:cNvPr>
          <p:cNvSpPr/>
          <p:nvPr/>
        </p:nvSpPr>
        <p:spPr>
          <a:xfrm>
            <a:off x="4568809" y="2957728"/>
            <a:ext cx="21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  <a:cs typeface="经典综艺体简" panose="02010609000101010101" pitchFamily="49" charset="-122"/>
              </a:rPr>
              <a:t>Working progress</a:t>
            </a:r>
            <a:endParaRPr lang="zh-CN" altLang="en-US" dirty="0">
              <a:solidFill>
                <a:schemeClr val="accent1"/>
              </a:solidFill>
              <a:latin typeface="+mn-ea"/>
              <a:cs typeface="经典综艺体简" panose="02010609000101010101" pitchFamily="49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873B5B3-BA84-4E25-9A34-659BFE93AB83}"/>
              </a:ext>
            </a:extLst>
          </p:cNvPr>
          <p:cNvSpPr/>
          <p:nvPr/>
        </p:nvSpPr>
        <p:spPr>
          <a:xfrm>
            <a:off x="4568809" y="3257443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Cluster Reconstruction via Neural Network</a:t>
            </a:r>
          </a:p>
        </p:txBody>
      </p:sp>
      <p:sp>
        <p:nvSpPr>
          <p:cNvPr id="20" name="灯片编号占位符 2">
            <a:extLst>
              <a:ext uri="{FF2B5EF4-FFF2-40B4-BE49-F238E27FC236}">
                <a16:creationId xmlns:a16="http://schemas.microsoft.com/office/drawing/2014/main" id="{D3B6C41F-B975-4E89-A4B7-13F0E33FD41B}"/>
              </a:ext>
            </a:extLst>
          </p:cNvPr>
          <p:cNvSpPr txBox="1">
            <a:spLocks/>
          </p:cNvSpPr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pPr/>
              <a:t>9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MH_CONTENTSID" val="1283"/>
  <p:tag name="MH_SECTIONID" val="1284,1285,"/>
  <p:tag name="KSO_WPP_MARK_KEY" val="53560dd2-2264-43b6-814d-2c0d7cafd3e7"/>
  <p:tag name="COMMONDATA" val="eyJoZGlkIjoiMjc5ODFiMDZiYTY3ZWQ0YzZkYTMyNGQyMWUyYTU5NmE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主题​​">
  <a:themeElements>
    <a:clrScheme name="自定义 358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E78"/>
      </a:accent1>
      <a:accent2>
        <a:srgbClr val="1F4E78"/>
      </a:accent2>
      <a:accent3>
        <a:srgbClr val="1F4E78"/>
      </a:accent3>
      <a:accent4>
        <a:srgbClr val="1F4E78"/>
      </a:accent4>
      <a:accent5>
        <a:srgbClr val="1F4E78"/>
      </a:accent5>
      <a:accent6>
        <a:srgbClr val="1F4E78"/>
      </a:accent6>
      <a:hlink>
        <a:srgbClr val="1F4E78"/>
      </a:hlink>
      <a:folHlink>
        <a:srgbClr val="1F4E78"/>
      </a:folHlink>
    </a:clrScheme>
    <a:fontScheme name="Temp">
      <a:majorFont>
        <a:latin typeface="方正兰亭超细黑简体"/>
        <a:ea typeface="微软雅黑"/>
        <a:cs typeface=""/>
      </a:majorFont>
      <a:minorFont>
        <a:latin typeface="方正兰亭超细黑简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 defTabSz="914400">
          <a:defRPr sz="1800">
            <a:cs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825</Words>
  <Application>Microsoft Office PowerPoint</Application>
  <PresentationFormat>全屏显示(16:9)</PresentationFormat>
  <Paragraphs>241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773-CAI978</vt:lpstr>
      <vt:lpstr>方正黑体简体</vt:lpstr>
      <vt:lpstr>方正兰亭超细黑简体</vt:lpstr>
      <vt:lpstr>微软雅黑</vt:lpstr>
      <vt:lpstr>Arial</vt:lpstr>
      <vt:lpstr>Calibri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YiZhou Zhang</dc:creator>
  <cp:lastModifiedBy>张 逸舟</cp:lastModifiedBy>
  <cp:revision>114608</cp:revision>
  <dcterms:created xsi:type="dcterms:W3CDTF">2016-03-09T04:37:00Z</dcterms:created>
  <dcterms:modified xsi:type="dcterms:W3CDTF">2023-08-30T05:49:12Z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9746B14CDE0C4DDF87AAACDE46943A30</vt:lpwstr>
  </property>
  <property fmtid="{D5CDD505-2E9C-101B-9397-08002B2CF9AE}" pid="3" name="KSOProductBuildVer">
    <vt:lpwstr>2052-11.1.0.12155</vt:lpwstr>
  </property>
</Properties>
</file>