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678" r:id="rId3"/>
    <p:sldMasterId id="2147483691" r:id="rId4"/>
  </p:sldMasterIdLst>
  <p:notesMasterIdLst>
    <p:notesMasterId r:id="rId32"/>
  </p:notesMasterIdLst>
  <p:handoutMasterIdLst>
    <p:handoutMasterId r:id="rId33"/>
  </p:handoutMasterIdLst>
  <p:sldIdLst>
    <p:sldId id="3091" r:id="rId5"/>
    <p:sldId id="3151" r:id="rId6"/>
    <p:sldId id="3163" r:id="rId7"/>
    <p:sldId id="3182" r:id="rId8"/>
    <p:sldId id="3162" r:id="rId9"/>
    <p:sldId id="3164" r:id="rId10"/>
    <p:sldId id="3176" r:id="rId11"/>
    <p:sldId id="3166" r:id="rId12"/>
    <p:sldId id="3184" r:id="rId13"/>
    <p:sldId id="3185" r:id="rId14"/>
    <p:sldId id="3186" r:id="rId15"/>
    <p:sldId id="3192" r:id="rId16"/>
    <p:sldId id="3175" r:id="rId17"/>
    <p:sldId id="1803" r:id="rId18"/>
    <p:sldId id="3171" r:id="rId19"/>
    <p:sldId id="3187" r:id="rId20"/>
    <p:sldId id="3188" r:id="rId21"/>
    <p:sldId id="3189" r:id="rId22"/>
    <p:sldId id="3191" r:id="rId23"/>
    <p:sldId id="3190" r:id="rId24"/>
    <p:sldId id="3193" r:id="rId25"/>
    <p:sldId id="3071" r:id="rId26"/>
    <p:sldId id="3180" r:id="rId27"/>
    <p:sldId id="3177" r:id="rId28"/>
    <p:sldId id="3178" r:id="rId29"/>
    <p:sldId id="3179" r:id="rId30"/>
    <p:sldId id="3074" r:id="rId31"/>
  </p:sldIdLst>
  <p:sldSz cx="12192000" cy="6858000"/>
  <p:notesSz cx="6797675" cy="9928225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2" userDrawn="1">
          <p15:clr>
            <a:srgbClr val="A4A3A4"/>
          </p15:clr>
        </p15:guide>
        <p15:guide id="2" pos="37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党政办-JYH" initials="党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FF"/>
    <a:srgbClr val="00FFFF"/>
    <a:srgbClr val="004EA1"/>
    <a:srgbClr val="E9EBF5"/>
    <a:srgbClr val="FDFE99"/>
    <a:srgbClr val="115E79"/>
    <a:srgbClr val="1F5D8F"/>
    <a:srgbClr val="0070C0"/>
    <a:srgbClr val="2A8D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78" autoAdjust="0"/>
    <p:restoredTop sz="93693" autoAdjust="0"/>
  </p:normalViewPr>
  <p:slideViewPr>
    <p:cSldViewPr snapToGrid="0" showGuides="1">
      <p:cViewPr varScale="1">
        <p:scale>
          <a:sx n="86" d="100"/>
          <a:sy n="86" d="100"/>
        </p:scale>
        <p:origin x="446" y="67"/>
      </p:cViewPr>
      <p:guideLst>
        <p:guide orient="horz" pos="2102"/>
        <p:guide pos="37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2024/2/18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zh-CN"/>
              <a:t>Jie Zhao @ Neutrino2022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FC6B4-B07C-41C7-A5C3-7BBD2B02AA5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9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52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50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7D42-DA7F-431B-A62E-5DCD3FA11E6E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4338-5FEF-41CE-867A-D881D369F309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AE7E-777F-4580-BF6D-6BE755EDAF07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1"/>
            </p:custDataLst>
          </p:nvPr>
        </p:nvSpPr>
        <p:spPr>
          <a:xfrm>
            <a:off x="-635" y="-29210"/>
            <a:ext cx="12193270" cy="807085"/>
          </a:xfrm>
          <a:prstGeom prst="rect">
            <a:avLst/>
          </a:prstGeom>
          <a:gradFill>
            <a:gsLst>
              <a:gs pos="52000">
                <a:srgbClr val="012D86"/>
              </a:gs>
              <a:gs pos="100000">
                <a:srgbClr val="0E2557"/>
              </a:gs>
            </a:gsLst>
            <a:path path="circle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 dirty="0">
              <a:solidFill>
                <a:prstClr val="white"/>
              </a:solidFill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50680" y="6483183"/>
            <a:ext cx="2700000" cy="31680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-29210"/>
            <a:ext cx="12192635" cy="806450"/>
          </a:xfrm>
          <a:prstGeom prst="rect">
            <a:avLst/>
          </a:prstGeom>
          <a:solidFill>
            <a:srgbClr val="02425B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8" name="图片 57" descr="IHEP-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27940"/>
            <a:ext cx="1367155" cy="77470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rot="10800000">
            <a:off x="1369695" y="1905"/>
            <a:ext cx="10822940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635" y="746760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454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959"/>
            <a:ext cx="9144000" cy="2387390"/>
          </a:xfrm>
        </p:spPr>
        <p:txBody>
          <a:bodyPr anchor="b"/>
          <a:lstStyle>
            <a:lvl1pPr algn="ctr">
              <a:defRPr sz="66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308"/>
            <a:ext cx="9144000" cy="1655257"/>
          </a:xfrm>
        </p:spPr>
        <p:txBody>
          <a:bodyPr/>
          <a:lstStyle>
            <a:lvl1pPr marL="0" indent="0" algn="ctr">
              <a:buNone/>
              <a:defRPr sz="2675"/>
            </a:lvl1pPr>
            <a:lvl2pPr marL="509270" indent="0" algn="ctr">
              <a:buNone/>
              <a:defRPr sz="2230"/>
            </a:lvl2pPr>
            <a:lvl3pPr marL="1018540" indent="0" algn="ctr">
              <a:buNone/>
              <a:defRPr sz="2005"/>
            </a:lvl3pPr>
            <a:lvl4pPr marL="1527810" indent="0" algn="ctr">
              <a:buNone/>
              <a:defRPr sz="1780"/>
            </a:lvl4pPr>
            <a:lvl5pPr marL="2037080" indent="0" algn="ctr">
              <a:buNone/>
              <a:defRPr sz="1780"/>
            </a:lvl5pPr>
            <a:lvl6pPr marL="2546350" indent="0" algn="ctr">
              <a:buNone/>
              <a:defRPr sz="1780"/>
            </a:lvl6pPr>
            <a:lvl7pPr marL="3055620" indent="0" algn="ctr">
              <a:buNone/>
              <a:defRPr sz="1780"/>
            </a:lvl7pPr>
            <a:lvl8pPr marL="3565525" indent="0" algn="ctr">
              <a:buNone/>
              <a:defRPr sz="1780"/>
            </a:lvl8pPr>
            <a:lvl9pPr marL="4074795" indent="0" algn="ctr">
              <a:buNone/>
              <a:defRPr sz="178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8DF84-9634-48E9-87E9-B9E6445F8B8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45E3-7AD2-4088-A948-A0AC13A27CF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0F7D-BE68-412D-8A66-2AAC92E8FF1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45E3-7AD2-4088-A948-A0AC13A27CF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F0D6-B7EF-4BEB-BA97-FE3195ECFE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7AB9-A60B-4E13-B50D-AC9A7DE1B705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C2C3-3A94-4C55-8405-450FD67B82D1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F9B-3DCC-43DF-A954-DC3581C10838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815B-9353-465C-A604-4381F475D256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66A1-5FAD-4B93-813D-E4519F5CABC2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C037-66F4-4DF4-A07A-7CF59E6CD513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D63-FAFC-4311-B201-9481F86A78E1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93C0-80D8-4504-B43A-80B88E6EF95F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AB3F9-8E88-4DCB-914E-2553161AE9DC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D361-7AE9-45E3-8EB2-A15BD7BAF571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8D39-6770-41FE-ABFC-6B7A0F2ED0CE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3C86-C5E8-4EAB-9518-65E7C7CBD82A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75522" y="5107637"/>
            <a:ext cx="8534400" cy="985664"/>
          </a:xfrm>
        </p:spPr>
        <p:txBody>
          <a:bodyPr/>
          <a:lstStyle>
            <a:lvl1pPr marL="0" indent="0" algn="ctr">
              <a:buNone/>
              <a:defRPr/>
            </a:lvl1pPr>
            <a:lvl2pPr marL="457251" indent="0" algn="ctr">
              <a:buNone/>
              <a:defRPr/>
            </a:lvl2pPr>
            <a:lvl3pPr marL="914503" indent="0" algn="ctr">
              <a:buNone/>
              <a:defRPr/>
            </a:lvl3pPr>
            <a:lvl4pPr marL="1371753" indent="0" algn="ctr">
              <a:buNone/>
              <a:defRPr/>
            </a:lvl4pPr>
            <a:lvl5pPr marL="1829004" indent="0" algn="ctr">
              <a:buNone/>
              <a:defRPr/>
            </a:lvl5pPr>
            <a:lvl6pPr marL="2286256" indent="0" algn="ctr">
              <a:buNone/>
              <a:defRPr/>
            </a:lvl6pPr>
            <a:lvl7pPr marL="2743508" indent="0" algn="ctr">
              <a:buNone/>
              <a:defRPr/>
            </a:lvl7pPr>
            <a:lvl8pPr marL="3200759" indent="0" algn="ctr">
              <a:buNone/>
              <a:defRPr/>
            </a:lvl8pPr>
            <a:lvl9pPr marL="3658011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27381" y="1094879"/>
            <a:ext cx="11233249" cy="1470025"/>
          </a:xfrm>
        </p:spPr>
        <p:txBody>
          <a:bodyPr/>
          <a:lstStyle>
            <a:lvl1pPr algn="ctr">
              <a:defRPr sz="54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EEB500"/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5254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微子的历史简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2" y="1165392"/>
            <a:ext cx="10972800" cy="528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00"/>
            </a:lvl2pPr>
          </a:lstStyle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10280360" y="488635"/>
            <a:ext cx="1911641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中微子的历史简介</a:t>
            </a:r>
          </a:p>
        </p:txBody>
      </p:sp>
    </p:spTree>
    <p:extLst>
      <p:ext uri="{BB962C8B-B14F-4D97-AF65-F5344CB8AC3E}">
        <p14:creationId xmlns:p14="http://schemas.microsoft.com/office/powerpoint/2010/main" val="4341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BF16-1444-477E-9EA1-044EB590C7E6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江门中微子实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10485702" y="488636"/>
            <a:ext cx="1706296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江门中微子实验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2" y="1165392"/>
            <a:ext cx="10972800" cy="528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00"/>
            </a:lvl2pPr>
          </a:lstStyle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09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微子振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9997961" y="488636"/>
            <a:ext cx="2194040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中微子振荡</a:t>
            </a:r>
          </a:p>
        </p:txBody>
      </p:sp>
    </p:spTree>
    <p:extLst>
      <p:ext uri="{BB962C8B-B14F-4D97-AF65-F5344CB8AC3E}">
        <p14:creationId xmlns:p14="http://schemas.microsoft.com/office/powerpoint/2010/main" val="27402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重组后研究方向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35380" y="488636"/>
            <a:ext cx="2356622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中微子质量</a:t>
            </a:r>
          </a:p>
        </p:txBody>
      </p:sp>
    </p:spTree>
    <p:extLst>
      <p:ext uri="{BB962C8B-B14F-4D97-AF65-F5344CB8AC3E}">
        <p14:creationId xmlns:p14="http://schemas.microsoft.com/office/powerpoint/2010/main" val="34616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重组举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10648287" y="488636"/>
            <a:ext cx="1543713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重组举措</a:t>
            </a:r>
            <a:endParaRPr lang="en-US" altLang="zh-CN" sz="1524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人才队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10648287" y="488636"/>
            <a:ext cx="1543713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人才队伍</a:t>
            </a:r>
          </a:p>
        </p:txBody>
      </p:sp>
    </p:spTree>
    <p:extLst>
      <p:ext uri="{BB962C8B-B14F-4D97-AF65-F5344CB8AC3E}">
        <p14:creationId xmlns:p14="http://schemas.microsoft.com/office/powerpoint/2010/main" val="4929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条件平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10648286" y="488636"/>
            <a:ext cx="1381132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条件平台</a:t>
            </a:r>
          </a:p>
        </p:txBody>
      </p:sp>
    </p:spTree>
    <p:extLst>
      <p:ext uri="{BB962C8B-B14F-4D97-AF65-F5344CB8AC3E}">
        <p14:creationId xmlns:p14="http://schemas.microsoft.com/office/powerpoint/2010/main" val="207351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-标题无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2" y="1165392"/>
            <a:ext cx="10972800" cy="528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00"/>
            </a:lvl2pPr>
          </a:lstStyle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976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934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463" y="142852"/>
            <a:ext cx="11093157" cy="714380"/>
          </a:xfrm>
        </p:spPr>
        <p:txBody>
          <a:bodyPr/>
          <a:lstStyle>
            <a:lvl1pPr algn="l">
              <a:defRPr lang="zh-CN" altLang="en-US" sz="3201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2" y="1096801"/>
            <a:ext cx="10972800" cy="502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00"/>
            </a:lvl2pPr>
          </a:lstStyle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 txBox="1">
            <a:spLocks/>
          </p:cNvSpPr>
          <p:nvPr userDrawn="1"/>
        </p:nvSpPr>
        <p:spPr>
          <a:xfrm>
            <a:off x="11525247" y="6597352"/>
            <a:ext cx="666755" cy="260648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marL="0" marR="0" lvl="0" indent="0" algn="l" defTabSz="9145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C5876-8388-41A3-8BE4-31463CEC1D15}" type="slidenum">
              <a:rPr kumimoji="0" lang="en-US" altLang="zh-CN" sz="1401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5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zh-CN" sz="1401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977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3" y="1285861"/>
            <a:ext cx="5006347" cy="484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6576056" y="1285861"/>
            <a:ext cx="5006347" cy="484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2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287-7D02-4106-A682-EA92081DD4B2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-标题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5ED001-5D8B-4AD1-97CB-5D06537D363F}" type="datetime1">
              <a:rPr lang="zh-CN" altLang="en-US" smtClean="0"/>
              <a:t>2024/2/18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2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12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，标题居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264F174-DE0F-4F57-805F-815FC8FF70BF}" type="datetime1">
              <a:rPr lang="zh-CN" altLang="en-US" smtClean="0"/>
              <a:t>2024/2/18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2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43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E5E63AA-FDED-4EFC-BBBD-4FFE5510BCBA}" type="datetime1">
              <a:rPr lang="zh-CN" altLang="en-US" smtClean="0"/>
              <a:t>2024/2/18</a:t>
            </a:fld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2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42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CB391EB-F1E2-4E0C-8958-FA54C349E83F}" type="datetime1">
              <a:rPr lang="zh-CN" altLang="en-US" smtClean="0"/>
              <a:t>2024/2/18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2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D9D1A18-FFAF-4E4E-B7F0-364A06E9EF2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5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10972800" cy="608012"/>
          </a:xfrm>
        </p:spPr>
        <p:txBody>
          <a:bodyPr/>
          <a:lstStyle>
            <a:lvl1pPr>
              <a:defRPr sz="40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hangingPunct="1">
              <a:buFont typeface="Wingdings" pitchFamily="2" charset="2"/>
              <a:buChar char="Ø"/>
              <a:defRPr sz="18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8E642-D2F6-4408-9911-C5263A4DF56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229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219-CCA5-41C8-BA2D-9AE18EC50627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B3CE-63F9-40DD-B826-4BB4720827E7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3B73-CED1-4FB6-A4B7-9F73F52F2359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CBC56-95BE-4982-AA4A-83BC0789EFD0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6B901-2CE5-4BAD-AB05-FD2BEFAE012F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13BF3-4032-45EB-A641-FC6D692E8E63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9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3000">
              <a:srgbClr val="96BAE2">
                <a:alpha val="36000"/>
                <a:lumMod val="96000"/>
                <a:lumOff val="4000"/>
              </a:srgbClr>
            </a:gs>
            <a:gs pos="29000">
              <a:schemeClr val="bg1">
                <a:alpha val="95000"/>
                <a:lumMod val="82000"/>
                <a:lumOff val="18000"/>
              </a:schemeClr>
            </a:gs>
            <a:gs pos="56000">
              <a:schemeClr val="bg1"/>
            </a:gs>
            <a:gs pos="76000">
              <a:schemeClr val="bg1">
                <a:alpha val="47000"/>
              </a:schemeClr>
            </a:gs>
          </a:gsLst>
          <a:lin ang="176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791" y="364299"/>
            <a:ext cx="10514419" cy="1326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791" y="1825027"/>
            <a:ext cx="10514419" cy="4352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791" y="6355764"/>
            <a:ext cx="2742807" cy="366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0F449-143C-4443-B3A1-DE71BB49A0A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04" y="6355764"/>
            <a:ext cx="4115194" cy="366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404" y="6355764"/>
            <a:ext cx="2742806" cy="366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45E3-7AD2-4088-A948-A0AC13A27CF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hf sldNum="0" hdr="0" ftr="0" dt="0"/>
  <p:txStyles>
    <p:titleStyle>
      <a:lvl1pPr algn="l" defTabSz="1018540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635" indent="-254635" algn="l" defTabSz="1018540" rtl="0" eaLnBrk="1" latinLnBrk="0" hangingPunct="1">
        <a:lnSpc>
          <a:spcPct val="90000"/>
        </a:lnSpc>
        <a:spcBef>
          <a:spcPts val="1115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1pPr>
      <a:lvl2pPr marL="763905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675" kern="1200">
          <a:solidFill>
            <a:schemeClr val="tx1"/>
          </a:solidFill>
          <a:latin typeface="+mn-lt"/>
          <a:ea typeface="+mn-ea"/>
          <a:cs typeface="+mn-cs"/>
        </a:defRPr>
      </a:lvl2pPr>
      <a:lvl3pPr marL="1273175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230" kern="1200">
          <a:solidFill>
            <a:schemeClr val="tx1"/>
          </a:solidFill>
          <a:latin typeface="+mn-lt"/>
          <a:ea typeface="+mn-ea"/>
          <a:cs typeface="+mn-cs"/>
        </a:defRPr>
      </a:lvl3pPr>
      <a:lvl4pPr marL="1782445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291715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800985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3310890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820160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4329430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1pPr>
      <a:lvl2pPr marL="50927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2pPr>
      <a:lvl3pPr marL="101854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52781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3708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4635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305562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565525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4074795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95CDC-9620-4AF9-8DE3-DAC488A15854}" type="datetime1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2" y="264638"/>
            <a:ext cx="109728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2" y="1028207"/>
            <a:ext cx="10972800" cy="509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灯片编号占位符 5"/>
          <p:cNvSpPr txBox="1">
            <a:spLocks/>
          </p:cNvSpPr>
          <p:nvPr/>
        </p:nvSpPr>
        <p:spPr>
          <a:xfrm>
            <a:off x="11525247" y="6597352"/>
            <a:ext cx="666755" cy="260648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marL="0" marR="0" lvl="0" indent="0" algn="l" defTabSz="9145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C5876-8388-41A3-8BE4-31463CEC1D15}" type="slidenum">
              <a:rPr kumimoji="0" lang="en-US" altLang="zh-CN" sz="1401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5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zh-CN" sz="1401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5525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812" r:id="rId1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lang="zh-CN" altLang="en-US" sz="3048" b="1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5pPr>
      <a:lvl6pPr marL="457251"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6pPr>
      <a:lvl7pPr marL="914503"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7pPr>
      <a:lvl8pPr marL="1371753"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8pPr>
      <a:lvl9pPr marL="1829004"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9pPr>
    </p:titleStyle>
    <p:bodyStyle>
      <a:lvl1pPr marL="342937" indent="-342937" algn="l" rtl="0" fontAlgn="base">
        <a:lnSpc>
          <a:spcPct val="100000"/>
        </a:lnSpc>
        <a:spcBef>
          <a:spcPct val="10000"/>
        </a:spcBef>
        <a:spcAft>
          <a:spcPct val="30000"/>
        </a:spcAft>
        <a:buClr>
          <a:srgbClr val="FFC000"/>
        </a:buClr>
        <a:buSzPct val="80000"/>
        <a:buFont typeface="Wingdings" pitchFamily="2" charset="2"/>
        <a:buChar char="n"/>
        <a:defRPr lang="zh-CN" altLang="en-US" sz="2286" b="0" dirty="0">
          <a:solidFill>
            <a:schemeClr val="tx1"/>
          </a:solidFill>
          <a:latin typeface="Kaiti SC Regular"/>
          <a:ea typeface="微软雅黑" pitchFamily="34" charset="-122"/>
          <a:cs typeface="Kaiti SC Regular"/>
        </a:defRPr>
      </a:lvl1pPr>
      <a:lvl2pPr marL="800191" indent="-342937" algn="l" rtl="0" fontAlgn="base">
        <a:lnSpc>
          <a:spcPct val="100000"/>
        </a:lnSpc>
        <a:spcBef>
          <a:spcPts val="601"/>
        </a:spcBef>
        <a:spcAft>
          <a:spcPct val="0"/>
        </a:spcAft>
        <a:buClr>
          <a:srgbClr val="00B050"/>
        </a:buClr>
        <a:buSzPct val="80000"/>
        <a:buFont typeface="Wingdings" panose="05000000000000000000" pitchFamily="2" charset="2"/>
        <a:buChar char="n"/>
        <a:defRPr lang="zh-CN" altLang="en-US" sz="2000" b="0" dirty="0">
          <a:solidFill>
            <a:schemeClr val="tx1"/>
          </a:solidFill>
          <a:latin typeface="Kaiti SC Regular"/>
          <a:ea typeface="微软雅黑" pitchFamily="34" charset="-122"/>
          <a:cs typeface="Kaiti SC Regular"/>
        </a:defRPr>
      </a:lvl2pPr>
      <a:lvl3pPr marL="1143129" indent="-228625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3pPr>
      <a:lvl4pPr marL="1600379" indent="-228625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4pPr>
      <a:lvl5pPr marL="2057632" indent="-22862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5pPr>
      <a:lvl6pPr marL="2514882" indent="-22862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72135" indent="-22862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429384" indent="-22862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86636" indent="-22862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51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03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53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04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56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508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59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011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33.png"/><Relationship Id="rId7" Type="http://schemas.openxmlformats.org/officeDocument/2006/relationships/image" Target="../media/image4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2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706BDD39-EF30-4B33-A407-74AE687BC5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B54E5B53-EB7E-41C4-9967-D90198A82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536541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solidFill>
                    <a:schemeClr val="tx1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Status and prospects</a:t>
            </a:r>
            <a:br>
              <a:rPr lang="en-US" altLang="zh-CN" b="1" dirty="0">
                <a:ln>
                  <a:solidFill>
                    <a:schemeClr val="tx1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b="1" dirty="0">
                <a:ln>
                  <a:solidFill>
                    <a:schemeClr val="tx1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of JUNO</a:t>
            </a:r>
            <a:endParaRPr lang="zh-CN" alt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60F8C82-274C-4B4D-B0D1-B6F48D240C0C}"/>
              </a:ext>
            </a:extLst>
          </p:cNvPr>
          <p:cNvSpPr txBox="1">
            <a:spLocks/>
          </p:cNvSpPr>
          <p:nvPr/>
        </p:nvSpPr>
        <p:spPr>
          <a:xfrm>
            <a:off x="1524000" y="860588"/>
            <a:ext cx="9144000" cy="15586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b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副标题 2">
            <a:extLst>
              <a:ext uri="{FF2B5EF4-FFF2-40B4-BE49-F238E27FC236}">
                <a16:creationId xmlns:a16="http://schemas.microsoft.com/office/drawing/2014/main" id="{5314BC24-0F36-41AC-9568-4D0F0061E31F}"/>
              </a:ext>
            </a:extLst>
          </p:cNvPr>
          <p:cNvSpPr txBox="1">
            <a:spLocks/>
          </p:cNvSpPr>
          <p:nvPr/>
        </p:nvSpPr>
        <p:spPr>
          <a:xfrm>
            <a:off x="2209497" y="3429000"/>
            <a:ext cx="7773003" cy="1594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effectLst>
                  <a:glow rad="101600">
                    <a:schemeClr val="bg1"/>
                  </a:glow>
                </a:effectLst>
                <a:ea typeface="微软雅黑" panose="020B0503020204020204" pitchFamily="34" charset="-122"/>
                <a:cs typeface="Calibri" panose="020F0502020204030204" pitchFamily="34" charset="0"/>
              </a:rPr>
              <a:t>Zeyuan Yu (IHEP)</a:t>
            </a:r>
          </a:p>
          <a:p>
            <a:r>
              <a:rPr lang="en-US" altLang="zh-CN" sz="2800" dirty="0">
                <a:effectLst>
                  <a:glow rad="101600">
                    <a:schemeClr val="bg1"/>
                  </a:glow>
                </a:effectLst>
                <a:ea typeface="微软雅黑" panose="020B0503020204020204" pitchFamily="34" charset="-122"/>
                <a:cs typeface="Calibri" panose="020F0502020204030204" pitchFamily="34" charset="0"/>
              </a:rPr>
              <a:t>On behalf of the JUNO collaboration</a:t>
            </a:r>
          </a:p>
          <a:p>
            <a:r>
              <a:rPr lang="en-US" altLang="zh-CN" dirty="0">
                <a:effectLst>
                  <a:glow rad="101600">
                    <a:schemeClr val="bg1"/>
                  </a:glow>
                </a:effectLst>
                <a:ea typeface="微软雅黑" panose="020B0503020204020204" pitchFamily="34" charset="-122"/>
                <a:cs typeface="Calibri" panose="020F0502020204030204" pitchFamily="34" charset="0"/>
              </a:rPr>
              <a:t>Feb. 19</a:t>
            </a:r>
            <a:r>
              <a:rPr lang="en-US" altLang="zh-CN" baseline="30000" dirty="0">
                <a:effectLst>
                  <a:glow rad="101600">
                    <a:schemeClr val="bg1"/>
                  </a:glow>
                </a:effectLst>
                <a:ea typeface="微软雅黑" panose="020B0503020204020204" pitchFamily="34" charset="-122"/>
                <a:cs typeface="Calibri" panose="020F0502020204030204" pitchFamily="34" charset="0"/>
              </a:rPr>
              <a:t>th</a:t>
            </a:r>
            <a:r>
              <a:rPr lang="en-US" altLang="zh-CN" dirty="0">
                <a:effectLst>
                  <a:glow rad="101600">
                    <a:schemeClr val="bg1"/>
                  </a:glow>
                </a:effectLst>
                <a:ea typeface="微软雅黑" panose="020B0503020204020204" pitchFamily="34" charset="-122"/>
                <a:cs typeface="Calibri" panose="020F0502020204030204" pitchFamily="34" charset="0"/>
              </a:rPr>
              <a:t>, 2024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8FF5D6E-FD93-47B9-8440-664A46F8B8D6}"/>
              </a:ext>
            </a:extLst>
          </p:cNvPr>
          <p:cNvSpPr/>
          <p:nvPr/>
        </p:nvSpPr>
        <p:spPr>
          <a:xfrm>
            <a:off x="2566856" y="6194201"/>
            <a:ext cx="7263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International Symposium on Neutrino Physics and Beyond, 2024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37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Photomultiplier Tubes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9CAE64-70F7-4343-BB10-ABFB2D14AA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8D73E3C0-3A43-4399-9B05-D5D0EF36EFA3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12B75C2-ECB7-40D4-A5FA-AD21699B92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882" y="945074"/>
            <a:ext cx="7851542" cy="523436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E3DA719-B845-4D9D-A38B-E48D98D79253}"/>
              </a:ext>
            </a:extLst>
          </p:cNvPr>
          <p:cNvSpPr/>
          <p:nvPr/>
        </p:nvSpPr>
        <p:spPr>
          <a:xfrm>
            <a:off x="205194" y="4810525"/>
            <a:ext cx="39006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cs typeface="Calibri" panose="020F0502020204030204" pitchFamily="34" charset="0"/>
              </a:rPr>
              <a:t>Clearance between PMTs: 3 mm </a:t>
            </a:r>
            <a:r>
              <a:rPr lang="en-US" altLang="zh-CN" dirty="0">
                <a:solidFill>
                  <a:prstClr val="black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b="1" dirty="0">
                <a:solidFill>
                  <a:srgbClr val="C00000"/>
                </a:solidFill>
                <a:cs typeface="Calibri" panose="020F0502020204030204" pitchFamily="34" charset="0"/>
              </a:rPr>
              <a:t>Assembly precision: &lt; 1 mm</a:t>
            </a:r>
          </a:p>
          <a:p>
            <a:pPr algn="ctr"/>
            <a:r>
              <a:rPr lang="en-US" altLang="zh-CN" b="1" dirty="0">
                <a:cs typeface="Calibri" panose="020F0502020204030204" pitchFamily="34" charset="0"/>
              </a:rPr>
              <a:t>w/ protection cover </a:t>
            </a:r>
            <a:r>
              <a:rPr lang="en-US" altLang="zh-CN" sz="1200" dirty="0">
                <a:cs typeface="Calibri" panose="020F0502020204030204" pitchFamily="34" charset="0"/>
              </a:rPr>
              <a:t>(</a:t>
            </a:r>
            <a:r>
              <a:rPr lang="nn-NO" altLang="zh-CN" sz="1200" dirty="0">
                <a:cs typeface="Calibri" panose="020F0502020204030204" pitchFamily="34" charset="0"/>
              </a:rPr>
              <a:t>JINST 18 (2023) 02, P02013</a:t>
            </a:r>
            <a:r>
              <a:rPr lang="en-US" altLang="zh-CN" sz="1200" dirty="0">
                <a:cs typeface="Calibri" panose="020F0502020204030204" pitchFamily="34" charset="0"/>
              </a:rPr>
              <a:t>)</a:t>
            </a:r>
            <a:endParaRPr lang="en-US" altLang="zh-CN" dirty="0">
              <a:cs typeface="Calibri" panose="020F050202020403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0FF1CB9-FEF9-4DB3-819A-9CCD7C5EA2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04" y="945074"/>
            <a:ext cx="3445780" cy="345737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D64F894-1926-4F5E-B48D-98F7439FC6E1}"/>
              </a:ext>
            </a:extLst>
          </p:cNvPr>
          <p:cNvSpPr txBox="1"/>
          <p:nvPr/>
        </p:nvSpPr>
        <p:spPr>
          <a:xfrm>
            <a:off x="4638608" y="6211604"/>
            <a:ext cx="483252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kern="0" dirty="0">
                <a:solidFill>
                  <a:prstClr val="white"/>
                </a:solidFill>
                <a:cs typeface="Calibri" panose="020F0502020204030204" pitchFamily="34" charset="0"/>
              </a:rPr>
              <a:t>7,225 LPMTs and 9,293 SPMTs installed</a:t>
            </a:r>
          </a:p>
        </p:txBody>
      </p:sp>
    </p:spTree>
    <p:extLst>
      <p:ext uri="{BB962C8B-B14F-4D97-AF65-F5344CB8AC3E}">
        <p14:creationId xmlns:p14="http://schemas.microsoft.com/office/powerpoint/2010/main" val="2552673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Liquid scintillator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9CAE64-70F7-4343-BB10-ABFB2D14AA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8D73E3C0-3A43-4399-9B05-D5D0EF36EFA3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A100D25-BF18-4E44-B3E7-EF2F1D9C81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45" y="3902501"/>
            <a:ext cx="1823630" cy="1620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9E34BBD-F704-498D-B914-1D0AF2ABE60F}"/>
              </a:ext>
            </a:extLst>
          </p:cNvPr>
          <p:cNvGrpSpPr/>
          <p:nvPr/>
        </p:nvGrpSpPr>
        <p:grpSpPr>
          <a:xfrm>
            <a:off x="4178960" y="1556792"/>
            <a:ext cx="2944129" cy="1944859"/>
            <a:chOff x="5835477" y="1849527"/>
            <a:chExt cx="3770802" cy="262958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D20F1A6-E74F-4225-A01C-29367234E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2284" y="1849527"/>
              <a:ext cx="2008024" cy="2158159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6C2028E-0DF3-4FBF-9F32-AE386FAD2476}"/>
                </a:ext>
              </a:extLst>
            </p:cNvPr>
            <p:cNvSpPr txBox="1"/>
            <p:nvPr/>
          </p:nvSpPr>
          <p:spPr>
            <a:xfrm>
              <a:off x="5835477" y="4021364"/>
              <a:ext cx="3770802" cy="45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2) Distillation for radiopurity</a:t>
              </a:r>
              <a:endParaRPr lang="zh-CN" altLang="en-US" sz="1600" baseline="-250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569BD92-6D7F-47F3-8649-AB337C7D83D0}"/>
              </a:ext>
            </a:extLst>
          </p:cNvPr>
          <p:cNvGrpSpPr/>
          <p:nvPr/>
        </p:nvGrpSpPr>
        <p:grpSpPr>
          <a:xfrm>
            <a:off x="2227235" y="1556792"/>
            <a:ext cx="2208172" cy="1934053"/>
            <a:chOff x="3056409" y="1853991"/>
            <a:chExt cx="3547285" cy="268555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5618362-30A7-4909-84BE-B5FAD8E57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2689" y="1853991"/>
              <a:ext cx="2947386" cy="2216811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D57D597-1D04-4127-B257-13649E4C5E15}"/>
                </a:ext>
              </a:extLst>
            </p:cNvPr>
            <p:cNvSpPr txBox="1"/>
            <p:nvPr/>
          </p:nvSpPr>
          <p:spPr>
            <a:xfrm>
              <a:off x="3056409" y="4069443"/>
              <a:ext cx="3547285" cy="470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1) Al</a:t>
              </a:r>
              <a:r>
                <a:rPr lang="en-US" altLang="zh-CN" sz="1600" baseline="-250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2</a:t>
              </a:r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O</a:t>
              </a:r>
              <a:r>
                <a:rPr lang="en-US" altLang="zh-CN" sz="1600" baseline="-250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3 </a:t>
              </a:r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 for optical</a:t>
              </a:r>
              <a:endParaRPr lang="zh-CN" altLang="en-US" sz="16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C8CA2F8-4510-49B5-BB95-3643435570AB}"/>
              </a:ext>
            </a:extLst>
          </p:cNvPr>
          <p:cNvGrpSpPr/>
          <p:nvPr/>
        </p:nvGrpSpPr>
        <p:grpSpPr>
          <a:xfrm>
            <a:off x="250184" y="1556792"/>
            <a:ext cx="1834765" cy="1920269"/>
            <a:chOff x="353573" y="1867148"/>
            <a:chExt cx="3025881" cy="26660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16459A9-04BF-4F0E-8B0C-E794B25CD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73" y="1867148"/>
              <a:ext cx="3022924" cy="2216811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4BB0A4D-253F-48E7-9604-9E1F090AE83E}"/>
                </a:ext>
              </a:extLst>
            </p:cNvPr>
            <p:cNvSpPr txBox="1"/>
            <p:nvPr/>
          </p:nvSpPr>
          <p:spPr>
            <a:xfrm>
              <a:off x="373576" y="4063119"/>
              <a:ext cx="3005878" cy="47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5000 m</a:t>
              </a:r>
              <a:r>
                <a:rPr lang="en-US" altLang="zh-CN" sz="1600" baseline="300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3</a:t>
              </a:r>
              <a:r>
                <a:rPr lang="zh-CN" altLang="en-US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LAB</a:t>
              </a:r>
              <a:r>
                <a:rPr lang="zh-CN" altLang="en-US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tank</a:t>
              </a:r>
              <a:endParaRPr lang="zh-CN" altLang="en-US" sz="1600" baseline="-250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CCBC81D0-74CE-4666-A56B-DA18FBDF41FB}"/>
              </a:ext>
            </a:extLst>
          </p:cNvPr>
          <p:cNvSpPr txBox="1"/>
          <p:nvPr/>
        </p:nvSpPr>
        <p:spPr>
          <a:xfrm>
            <a:off x="7906870" y="3645024"/>
            <a:ext cx="899779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0" dirty="0">
                <a:solidFill>
                  <a:schemeClr val="tx1"/>
                </a:solidFill>
              </a:rPr>
              <a:t>SS pipes to underground</a:t>
            </a:r>
            <a:endParaRPr lang="zh-CN" altLang="en-US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CB27226A-8AF3-4650-9916-C56F03D19DE6}"/>
              </a:ext>
            </a:extLst>
          </p:cNvPr>
          <p:cNvSpPr/>
          <p:nvPr/>
        </p:nvSpPr>
        <p:spPr>
          <a:xfrm>
            <a:off x="4433867" y="2342097"/>
            <a:ext cx="270000" cy="135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989E449B-5CDD-485F-81AD-58062F2A4764}"/>
              </a:ext>
            </a:extLst>
          </p:cNvPr>
          <p:cNvSpPr/>
          <p:nvPr/>
        </p:nvSpPr>
        <p:spPr>
          <a:xfrm>
            <a:off x="2160587" y="2342097"/>
            <a:ext cx="270000" cy="135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3226F4C6-7F9A-42AD-B981-DC694D94D1F8}"/>
              </a:ext>
            </a:extLst>
          </p:cNvPr>
          <p:cNvSpPr/>
          <p:nvPr/>
        </p:nvSpPr>
        <p:spPr>
          <a:xfrm>
            <a:off x="6432771" y="2329206"/>
            <a:ext cx="270000" cy="135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1AFCB07E-4F15-441D-B87D-5DA868E2A1B2}"/>
              </a:ext>
            </a:extLst>
          </p:cNvPr>
          <p:cNvSpPr/>
          <p:nvPr/>
        </p:nvSpPr>
        <p:spPr>
          <a:xfrm rot="10800000">
            <a:off x="7697476" y="4729259"/>
            <a:ext cx="270000" cy="135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36781471-C83D-4694-8504-85B1AEF87433}"/>
              </a:ext>
            </a:extLst>
          </p:cNvPr>
          <p:cNvSpPr/>
          <p:nvPr/>
        </p:nvSpPr>
        <p:spPr>
          <a:xfrm rot="10800000">
            <a:off x="5551337" y="4722793"/>
            <a:ext cx="270000" cy="135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E3C96557-95E9-4617-AE55-018DC8EAA39D}"/>
              </a:ext>
            </a:extLst>
          </p:cNvPr>
          <p:cNvSpPr/>
          <p:nvPr/>
        </p:nvSpPr>
        <p:spPr>
          <a:xfrm rot="10800000">
            <a:off x="3790959" y="4722793"/>
            <a:ext cx="270000" cy="135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21A5DB88-D3E2-4BC2-9B0C-712B84DDA0E9}"/>
              </a:ext>
            </a:extLst>
          </p:cNvPr>
          <p:cNvSpPr/>
          <p:nvPr/>
        </p:nvSpPr>
        <p:spPr>
          <a:xfrm rot="10800000">
            <a:off x="1952000" y="4722793"/>
            <a:ext cx="270000" cy="135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323A1CE-5E4C-4E94-B356-4A270B4FBF58}"/>
              </a:ext>
            </a:extLst>
          </p:cNvPr>
          <p:cNvGrpSpPr/>
          <p:nvPr/>
        </p:nvGrpSpPr>
        <p:grpSpPr>
          <a:xfrm>
            <a:off x="6740434" y="1560271"/>
            <a:ext cx="2229391" cy="2153342"/>
            <a:chOff x="9387299" y="1661343"/>
            <a:chExt cx="2972523" cy="2871123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919CCE0-9589-4AC0-9250-3BFFFDB84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7299" y="1661343"/>
              <a:ext cx="2570125" cy="2125347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D3F689CD-D6E8-4535-9F2F-0C540974CDA3}"/>
                </a:ext>
              </a:extLst>
            </p:cNvPr>
            <p:cNvSpPr txBox="1"/>
            <p:nvPr/>
          </p:nvSpPr>
          <p:spPr>
            <a:xfrm>
              <a:off x="9606082" y="3752766"/>
              <a:ext cx="2753740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Mixing PPO and bis-MSB</a:t>
              </a:r>
              <a:endParaRPr lang="zh-CN" altLang="en-US" sz="1600" baseline="-250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C4C452D-5EEB-4C5D-B2D0-25F17A69DBC6}"/>
              </a:ext>
            </a:extLst>
          </p:cNvPr>
          <p:cNvGrpSpPr/>
          <p:nvPr/>
        </p:nvGrpSpPr>
        <p:grpSpPr>
          <a:xfrm>
            <a:off x="5705775" y="3933714"/>
            <a:ext cx="2896036" cy="2309365"/>
            <a:chOff x="7493397" y="4197354"/>
            <a:chExt cx="3861380" cy="307915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6EE69C02-5EA5-4B58-BBBE-36E3EA920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9755" y="4197354"/>
              <a:ext cx="2426967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F1D4CC9-E654-4486-A5C0-CCE6A33CA123}"/>
                </a:ext>
              </a:extLst>
            </p:cNvPr>
            <p:cNvSpPr txBox="1"/>
            <p:nvPr/>
          </p:nvSpPr>
          <p:spPr>
            <a:xfrm>
              <a:off x="7493397" y="6496806"/>
              <a:ext cx="3861380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3) Water extraction to remove radioactive impurities </a:t>
              </a:r>
              <a:endParaRPr lang="zh-CN" altLang="en-US" sz="1600" baseline="-250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26D57715-08D2-46C8-AC3A-E4E8A95D67DD}"/>
              </a:ext>
            </a:extLst>
          </p:cNvPr>
          <p:cNvGrpSpPr/>
          <p:nvPr/>
        </p:nvGrpSpPr>
        <p:grpSpPr>
          <a:xfrm>
            <a:off x="3822605" y="3936611"/>
            <a:ext cx="1930057" cy="2306893"/>
            <a:chOff x="5039655" y="4201219"/>
            <a:chExt cx="2573409" cy="3075857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B64F3BB8-CFF7-48C5-82BC-1768728C0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7018" y="4201219"/>
              <a:ext cx="1879313" cy="2160000"/>
            </a:xfrm>
            <a:prstGeom prst="rect">
              <a:avLst/>
            </a:prstGeom>
          </p:spPr>
        </p:pic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28A5FBE4-A35A-4FCF-89F2-B12AFB9ECE0B}"/>
                </a:ext>
              </a:extLst>
            </p:cNvPr>
            <p:cNvSpPr txBox="1"/>
            <p:nvPr/>
          </p:nvSpPr>
          <p:spPr>
            <a:xfrm>
              <a:off x="5039655" y="6497376"/>
              <a:ext cx="2573409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4) Gas stripping to remove Rn and O</a:t>
              </a:r>
              <a:r>
                <a:rPr lang="en-US" altLang="zh-CN" sz="1600" baseline="-250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2</a:t>
              </a:r>
              <a:endParaRPr lang="zh-CN" altLang="en-US" sz="1600" baseline="-250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667ED60-EF50-4691-9CEC-AD168870CD84}"/>
              </a:ext>
            </a:extLst>
          </p:cNvPr>
          <p:cNvGrpSpPr/>
          <p:nvPr/>
        </p:nvGrpSpPr>
        <p:grpSpPr>
          <a:xfrm>
            <a:off x="1875278" y="3924811"/>
            <a:ext cx="2050680" cy="2339351"/>
            <a:chOff x="2490846" y="4185488"/>
            <a:chExt cx="2734240" cy="3119134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9D945FDF-28CF-4EEC-A193-F5AD3EFB4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8391" y="4185488"/>
              <a:ext cx="1957037" cy="2160000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B95BB68F-B431-4CD3-8BFB-BBF667200F91}"/>
                </a:ext>
              </a:extLst>
            </p:cNvPr>
            <p:cNvSpPr txBox="1"/>
            <p:nvPr/>
          </p:nvSpPr>
          <p:spPr>
            <a:xfrm>
              <a:off x="2490846" y="6524922"/>
              <a:ext cx="2734240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OSIRIS to monitor the LS quality</a:t>
              </a:r>
              <a:endParaRPr lang="zh-CN" altLang="en-US" sz="1600" baseline="-250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sp>
        <p:nvSpPr>
          <p:cNvPr id="45" name="箭头: 上 44">
            <a:extLst>
              <a:ext uri="{FF2B5EF4-FFF2-40B4-BE49-F238E27FC236}">
                <a16:creationId xmlns:a16="http://schemas.microsoft.com/office/drawing/2014/main" id="{BEDF5B51-C5E8-4C43-9BF4-17A75E6C5E1F}"/>
              </a:ext>
            </a:extLst>
          </p:cNvPr>
          <p:cNvSpPr/>
          <p:nvPr/>
        </p:nvSpPr>
        <p:spPr>
          <a:xfrm>
            <a:off x="1016617" y="5445637"/>
            <a:ext cx="112937" cy="185612"/>
          </a:xfrm>
          <a:prstGeom prst="up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solidFill>
                <a:srgbClr val="0000FF"/>
              </a:solidFill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B824C0D-BD4C-41C5-BBDB-E7F94293E518}"/>
              </a:ext>
            </a:extLst>
          </p:cNvPr>
          <p:cNvSpPr/>
          <p:nvPr/>
        </p:nvSpPr>
        <p:spPr>
          <a:xfrm>
            <a:off x="1043510" y="5631249"/>
            <a:ext cx="3649513" cy="5496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solidFill>
                <a:srgbClr val="0000FF"/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CE5E96C-E317-47C3-972C-3FFCC96E7540}"/>
              </a:ext>
            </a:extLst>
          </p:cNvPr>
          <p:cNvSpPr/>
          <p:nvPr/>
        </p:nvSpPr>
        <p:spPr>
          <a:xfrm>
            <a:off x="4630274" y="5544813"/>
            <a:ext cx="61182" cy="119785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solidFill>
                <a:srgbClr val="0000FF"/>
              </a:solidFill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552F08F8-FCE7-4747-A0D4-BA04152DDF07}"/>
              </a:ext>
            </a:extLst>
          </p:cNvPr>
          <p:cNvSpPr/>
          <p:nvPr/>
        </p:nvSpPr>
        <p:spPr>
          <a:xfrm>
            <a:off x="7906871" y="3573016"/>
            <a:ext cx="60605" cy="118313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79AB8B88-6E5E-47C5-B2BF-886A4F43F8C7}"/>
              </a:ext>
            </a:extLst>
          </p:cNvPr>
          <p:cNvSpPr txBox="1"/>
          <p:nvPr/>
        </p:nvSpPr>
        <p:spPr>
          <a:xfrm>
            <a:off x="3758251" y="4541067"/>
            <a:ext cx="4034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25" dirty="0"/>
              <a:t>15%</a:t>
            </a:r>
            <a:endParaRPr lang="zh-CN" altLang="en-US" sz="825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D42A3F3-A5F4-402C-90EC-8785F366D824}"/>
              </a:ext>
            </a:extLst>
          </p:cNvPr>
          <p:cNvSpPr txBox="1"/>
          <p:nvPr/>
        </p:nvSpPr>
        <p:spPr>
          <a:xfrm>
            <a:off x="2658113" y="5650366"/>
            <a:ext cx="4034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25" dirty="0"/>
              <a:t>85%</a:t>
            </a:r>
            <a:endParaRPr lang="zh-CN" altLang="en-US" sz="825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ED87B56-9CA4-45CC-B0A0-90ACA23509AB}"/>
              </a:ext>
            </a:extLst>
          </p:cNvPr>
          <p:cNvSpPr txBox="1"/>
          <p:nvPr/>
        </p:nvSpPr>
        <p:spPr>
          <a:xfrm>
            <a:off x="357748" y="6329633"/>
            <a:ext cx="869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CC"/>
                </a:solidFill>
              </a:rPr>
              <a:t>Water filling of OSIRIS finished a half month ago, LS run starts soon.</a:t>
            </a:r>
            <a:endParaRPr lang="zh-CN" altLang="en-US" sz="2000" b="1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内容占位符 1">
                <a:extLst>
                  <a:ext uri="{FF2B5EF4-FFF2-40B4-BE49-F238E27FC236}">
                    <a16:creationId xmlns:a16="http://schemas.microsoft.com/office/drawing/2014/main" id="{5C602C8F-61B4-45C1-BDFD-934891537B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14961" y="2081292"/>
                <a:ext cx="3173480" cy="2715467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Clr>
                    <a:srgbClr val="FF9900"/>
                  </a:buClr>
                  <a:buSzPct val="75000"/>
                </a:pPr>
                <a:r>
                  <a:rPr lang="en-US" altLang="zh-CN" sz="2000" dirty="0">
                    <a:solidFill>
                      <a:srgbClr val="0000CC"/>
                    </a:solidFill>
                    <a:ea typeface="微软雅黑" pitchFamily="34" charset="-122"/>
                  </a:rPr>
                  <a:t>   Filling strategies:</a:t>
                </a:r>
              </a:p>
              <a:p>
                <a:pPr marL="742950" lvl="1" indent="-342000">
                  <a:spcBef>
                    <a:spcPts val="0"/>
                  </a:spcBef>
                  <a:buClr>
                    <a:srgbClr val="CC0099"/>
                  </a:buClr>
                  <a:buSzPct val="100000"/>
                  <a:buFont typeface="Wingdings" panose="05000000000000000000" pitchFamily="2" charset="2"/>
                  <a:buChar char="ð"/>
                </a:pPr>
                <a:r>
                  <a:rPr lang="en-US" altLang="zh-CN" sz="2000" b="0" dirty="0">
                    <a:ea typeface="微软雅黑" pitchFamily="34" charset="-122"/>
                  </a:rPr>
                  <a:t>Leakage (single component &lt; 10</a:t>
                </a:r>
                <a:r>
                  <a:rPr lang="en-US" altLang="zh-CN" sz="2000" b="0" baseline="30000" dirty="0">
                    <a:ea typeface="微软雅黑" pitchFamily="34" charset="-122"/>
                  </a:rPr>
                  <a:t>-6</a:t>
                </a:r>
                <a:r>
                  <a:rPr lang="en-US" altLang="zh-CN" sz="2000" b="0" dirty="0">
                    <a:ea typeface="微软雅黑" pitchFamily="34" charset="-122"/>
                  </a:rPr>
                  <a:t> mbar</a:t>
                </a:r>
                <a14:m>
                  <m:oMath xmlns:m="http://schemas.openxmlformats.org/officeDocument/2006/math">
                    <m:r>
                      <a:rPr lang="en-US" altLang="zh-CN" sz="2000" b="0">
                        <a:latin typeface="Cambria Math" panose="02040503050406030204" pitchFamily="18" charset="0"/>
                        <a:ea typeface="微软雅黑" pitchFamily="34" charset="-122"/>
                      </a:rPr>
                      <m:t>∙</m:t>
                    </m:r>
                  </m:oMath>
                </a14:m>
                <a:r>
                  <a:rPr lang="en-US" altLang="zh-CN" sz="2000" b="0" dirty="0">
                    <a:ea typeface="微软雅黑" pitchFamily="34" charset="-122"/>
                  </a:rPr>
                  <a:t>L/s)</a:t>
                </a:r>
              </a:p>
              <a:p>
                <a:pPr marL="742950" lvl="1" indent="-342000">
                  <a:spcBef>
                    <a:spcPts val="0"/>
                  </a:spcBef>
                  <a:buClr>
                    <a:srgbClr val="CC0099"/>
                  </a:buClr>
                  <a:buSzPct val="100000"/>
                  <a:buFont typeface="Wingdings" panose="05000000000000000000" pitchFamily="2" charset="2"/>
                  <a:buChar char="ð"/>
                </a:pPr>
                <a:r>
                  <a:rPr lang="en-US" altLang="zh-CN" sz="2000" b="0" dirty="0">
                    <a:ea typeface="微软雅黑" pitchFamily="34" charset="-122"/>
                  </a:rPr>
                  <a:t>Cleaning vessel before filling</a:t>
                </a:r>
              </a:p>
              <a:p>
                <a:pPr marL="742950" lvl="1" indent="-342000">
                  <a:spcBef>
                    <a:spcPts val="0"/>
                  </a:spcBef>
                  <a:buClr>
                    <a:srgbClr val="CC0099"/>
                  </a:buClr>
                  <a:buSzPct val="100000"/>
                  <a:buFont typeface="Wingdings" panose="05000000000000000000" pitchFamily="2" charset="2"/>
                  <a:buChar char="ð"/>
                </a:pPr>
                <a:r>
                  <a:rPr lang="en-US" altLang="zh-CN" sz="2000" b="0" dirty="0">
                    <a:ea typeface="微软雅黑" pitchFamily="34" charset="-122"/>
                  </a:rPr>
                  <a:t>Clean environment</a:t>
                </a:r>
              </a:p>
              <a:p>
                <a:pPr marL="742950" lvl="1" indent="-342000">
                  <a:spcBef>
                    <a:spcPts val="0"/>
                  </a:spcBef>
                  <a:buClr>
                    <a:srgbClr val="CC0099"/>
                  </a:buClr>
                  <a:buSzPct val="100000"/>
                  <a:buFont typeface="Wingdings" panose="05000000000000000000" pitchFamily="2" charset="2"/>
                  <a:buChar char="ð"/>
                </a:pPr>
                <a:r>
                  <a:rPr lang="en-US" altLang="zh-CN" sz="2000" b="0" dirty="0">
                    <a:solidFill>
                      <a:srgbClr val="C00000"/>
                    </a:solidFill>
                    <a:ea typeface="微软雅黑" pitchFamily="34" charset="-122"/>
                  </a:rPr>
                  <a:t>Water/LS filling</a:t>
                </a:r>
              </a:p>
            </p:txBody>
          </p:sp>
        </mc:Choice>
        <mc:Fallback xmlns="">
          <p:sp>
            <p:nvSpPr>
              <p:cNvPr id="52" name="内容占位符 1">
                <a:extLst>
                  <a:ext uri="{FF2B5EF4-FFF2-40B4-BE49-F238E27FC236}">
                    <a16:creationId xmlns:a16="http://schemas.microsoft.com/office/drawing/2014/main" id="{5C602C8F-61B4-45C1-BDFD-934891537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4961" y="2081292"/>
                <a:ext cx="3173480" cy="2715467"/>
              </a:xfrm>
              <a:prstGeom prst="rect">
                <a:avLst/>
              </a:prstGeom>
              <a:blipFill>
                <a:blip r:embed="rId11"/>
                <a:stretch>
                  <a:fillRect t="-13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图片 52">
            <a:extLst>
              <a:ext uri="{FF2B5EF4-FFF2-40B4-BE49-F238E27FC236}">
                <a16:creationId xmlns:a16="http://schemas.microsoft.com/office/drawing/2014/main" id="{8DD407B3-2D17-4537-B274-8D178CF9AD3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6745" y="4897101"/>
            <a:ext cx="2460168" cy="1494321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7F2F5EB7-0E8B-4833-BB54-153F5759100E}"/>
              </a:ext>
            </a:extLst>
          </p:cNvPr>
          <p:cNvSpPr/>
          <p:nvPr/>
        </p:nvSpPr>
        <p:spPr>
          <a:xfrm>
            <a:off x="262313" y="919158"/>
            <a:ext cx="11775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Clr>
                <a:srgbClr val="FF9900"/>
              </a:buClr>
              <a:buSzPct val="75000"/>
            </a:pPr>
            <a:r>
              <a:rPr lang="en-US" altLang="zh-CN" sz="2000" dirty="0">
                <a:solidFill>
                  <a:srgbClr val="C00000"/>
                </a:solidFill>
                <a:ea typeface="微软雅黑" pitchFamily="34" charset="-122"/>
              </a:rPr>
              <a:t>Four purification plants </a:t>
            </a:r>
            <a:r>
              <a:rPr lang="en-US" altLang="zh-CN" sz="2000" dirty="0">
                <a:solidFill>
                  <a:srgbClr val="0000CC"/>
                </a:solidFill>
                <a:ea typeface="微软雅黑" pitchFamily="34" charset="-122"/>
              </a:rPr>
              <a:t>to achieve target radio-purity </a:t>
            </a:r>
            <a:r>
              <a:rPr lang="nn-NO" altLang="zh-CN" sz="2000" dirty="0">
                <a:solidFill>
                  <a:srgbClr val="C00000"/>
                </a:solidFill>
                <a:ea typeface="微软雅黑" pitchFamily="34" charset="-122"/>
              </a:rPr>
              <a:t>10</a:t>
            </a:r>
            <a:r>
              <a:rPr lang="nn-NO" altLang="zh-CN" sz="2000" baseline="30000" dirty="0">
                <a:solidFill>
                  <a:srgbClr val="C00000"/>
                </a:solidFill>
                <a:ea typeface="微软雅黑" pitchFamily="34" charset="-122"/>
              </a:rPr>
              <a:t>−17</a:t>
            </a:r>
            <a:r>
              <a:rPr lang="nn-NO" altLang="zh-CN" sz="2000" dirty="0">
                <a:solidFill>
                  <a:srgbClr val="C00000"/>
                </a:solidFill>
                <a:ea typeface="微软雅黑" pitchFamily="34" charset="-122"/>
              </a:rPr>
              <a:t> g/g</a:t>
            </a:r>
            <a:r>
              <a:rPr lang="nn-NO" altLang="zh-CN" sz="2000" dirty="0">
                <a:solidFill>
                  <a:srgbClr val="0000CC"/>
                </a:solidFill>
                <a:ea typeface="微软雅黑" pitchFamily="34" charset="-122"/>
              </a:rPr>
              <a:t> U/Th and 20 m </a:t>
            </a:r>
            <a:r>
              <a:rPr lang="en-US" altLang="zh-CN" sz="2000" dirty="0">
                <a:solidFill>
                  <a:srgbClr val="0000CC"/>
                </a:solidFill>
                <a:ea typeface="微软雅黑" pitchFamily="34" charset="-122"/>
              </a:rPr>
              <a:t>attenuation length</a:t>
            </a:r>
            <a:endParaRPr lang="zh-CN" alt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09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Calibration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9CAE64-70F7-4343-BB10-ABFB2D14AA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8D73E3C0-3A43-4399-9B05-D5D0EF36EFA3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C8CFCA4-6984-4DE2-BC26-369C50DBC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225" y="1765660"/>
            <a:ext cx="3172491" cy="432964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2E82DC7-8CC5-4D4C-81ED-4693A5522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82" y="1755182"/>
            <a:ext cx="3659411" cy="22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C1DE4B56-7F6D-4FCB-9998-8264BD84FB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38" b="16785"/>
          <a:stretch>
            <a:fillRect/>
          </a:stretch>
        </p:blipFill>
        <p:spPr>
          <a:xfrm>
            <a:off x="366782" y="4088344"/>
            <a:ext cx="3659410" cy="226876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2383D99-51B2-432E-92B9-367F6C89DE89}"/>
              </a:ext>
            </a:extLst>
          </p:cNvPr>
          <p:cNvSpPr txBox="1"/>
          <p:nvPr/>
        </p:nvSpPr>
        <p:spPr>
          <a:xfrm>
            <a:off x="323295" y="6436511"/>
            <a:ext cx="411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ea typeface="微软雅黑" panose="020B0503020204020204" pitchFamily="34" charset="-122"/>
                <a:cs typeface="Arial" panose="020B0604020202020204" pitchFamily="34" charset="0"/>
              </a:rPr>
              <a:t>Cable system finished prototype test</a:t>
            </a:r>
            <a:endParaRPr lang="zh-CN" altLang="en-US" sz="16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FBD04AE-C025-4C2C-9E3F-4823440EC957}"/>
              </a:ext>
            </a:extLst>
          </p:cNvPr>
          <p:cNvSpPr txBox="1"/>
          <p:nvPr/>
        </p:nvSpPr>
        <p:spPr>
          <a:xfrm>
            <a:off x="326551" y="999609"/>
            <a:ext cx="7659767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1D, 2D, 3D scan systems with multiple calibration sources</a:t>
            </a:r>
            <a:endParaRPr lang="zh-CN" altLang="en-US" sz="2000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F25A42C-2386-485F-9964-1A6093AB1B6C}"/>
              </a:ext>
            </a:extLst>
          </p:cNvPr>
          <p:cNvSpPr/>
          <p:nvPr/>
        </p:nvSpPr>
        <p:spPr>
          <a:xfrm>
            <a:off x="8851926" y="6482098"/>
            <a:ext cx="2042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JHEP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03 (2021) 004</a:t>
            </a:r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9F3F001-08DA-4C73-8E9A-BBBC59347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6812" y="1765660"/>
            <a:ext cx="3362011" cy="312720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57BCFE0-08E8-443B-9E55-8F9D144A9E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6813" y="4853734"/>
            <a:ext cx="3607882" cy="1722473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89E6D27B-24ED-470A-B9DD-DD4DCF7FEBAF}"/>
              </a:ext>
            </a:extLst>
          </p:cNvPr>
          <p:cNvSpPr/>
          <p:nvPr/>
        </p:nvSpPr>
        <p:spPr>
          <a:xfrm>
            <a:off x="8121047" y="944859"/>
            <a:ext cx="3744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ea typeface="微软雅黑" panose="020B0503020204020204" pitchFamily="34" charset="-122"/>
                <a:cs typeface="Arial" panose="020B0604020202020204" pitchFamily="34" charset="0"/>
              </a:rPr>
              <a:t>Calibrate energy scale to better than  1% using gamma peaks and cosmogenic </a:t>
            </a:r>
            <a:r>
              <a:rPr lang="en-US" altLang="zh-CN" sz="1600" baseline="30000" dirty="0">
                <a:ea typeface="微软雅黑" panose="020B0503020204020204" pitchFamily="34" charset="-122"/>
                <a:cs typeface="Arial" panose="020B0604020202020204" pitchFamily="34" charset="0"/>
              </a:rPr>
              <a:t>12</a:t>
            </a:r>
            <a:r>
              <a:rPr lang="en-US" altLang="zh-CN" sz="1600" dirty="0">
                <a:ea typeface="微软雅黑" panose="020B0503020204020204" pitchFamily="34" charset="-122"/>
                <a:cs typeface="Arial" panose="020B0604020202020204" pitchFamily="34" charset="0"/>
              </a:rPr>
              <a:t>B beta spectrum</a:t>
            </a:r>
            <a:endParaRPr lang="zh-CN" altLang="en-US" sz="16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553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4CB44-6389-45E1-8C0B-4BFD2053F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4C5A9286-424E-4A41-9EB3-8E4629A32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4999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C0768C-4D88-4C17-9E4D-C48EA9F3C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8E642-D2F6-4408-9911-C5263A4DF56C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F4DA64D-3104-4D8F-AE03-56E28D178F60}"/>
              </a:ext>
            </a:extLst>
          </p:cNvPr>
          <p:cNvSpPr txBox="1"/>
          <p:nvPr/>
        </p:nvSpPr>
        <p:spPr>
          <a:xfrm>
            <a:off x="399202" y="22341"/>
            <a:ext cx="1175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Observing nuclear reactors, the Solar System, and the Milky Way at Jiangmen</a:t>
            </a:r>
            <a:endParaRPr lang="zh-CN" altLang="en-US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73909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2149748-5FAC-4B92-B0D7-CA4F65F57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3" y="1351996"/>
            <a:ext cx="5947493" cy="3304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921C0D5E-08A5-4D53-ACAC-0AB93BD8FE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0024957"/>
                  </p:ext>
                </p:extLst>
              </p:nvPr>
            </p:nvGraphicFramePr>
            <p:xfrm>
              <a:off x="6316143" y="1232179"/>
              <a:ext cx="5718069" cy="3180307"/>
            </p:xfrm>
            <a:graphic>
              <a:graphicData uri="http://schemas.openxmlformats.org/drawingml/2006/table">
                <a:tbl>
                  <a:tblPr/>
                  <a:tblGrid>
                    <a:gridCol w="1837201">
                      <a:extLst>
                        <a:ext uri="{9D8B030D-6E8A-4147-A177-3AD203B41FA5}">
                          <a16:colId xmlns:a16="http://schemas.microsoft.com/office/drawing/2014/main" val="1272288820"/>
                        </a:ext>
                      </a:extLst>
                    </a:gridCol>
                    <a:gridCol w="1276315">
                      <a:extLst>
                        <a:ext uri="{9D8B030D-6E8A-4147-A177-3AD203B41FA5}">
                          <a16:colId xmlns:a16="http://schemas.microsoft.com/office/drawing/2014/main" val="222408530"/>
                        </a:ext>
                      </a:extLst>
                    </a:gridCol>
                    <a:gridCol w="1342988">
                      <a:extLst>
                        <a:ext uri="{9D8B030D-6E8A-4147-A177-3AD203B41FA5}">
                          <a16:colId xmlns:a16="http://schemas.microsoft.com/office/drawing/2014/main" val="3711233536"/>
                        </a:ext>
                      </a:extLst>
                    </a:gridCol>
                    <a:gridCol w="1261565">
                      <a:extLst>
                        <a:ext uri="{9D8B030D-6E8A-4147-A177-3AD203B41FA5}">
                          <a16:colId xmlns:a16="http://schemas.microsoft.com/office/drawing/2014/main" val="4122981566"/>
                        </a:ext>
                      </a:extLst>
                    </a:gridCol>
                  </a:tblGrid>
                  <a:tr h="6217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Event type</a:t>
                          </a:r>
                        </a:p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Rate [/day]</a:t>
                          </a:r>
                        </a:p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Relative rate uncertainty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Shape uncertainty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74966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Reactor IBD signal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47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13180342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Geo-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1800" b="0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1.1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1.2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9287229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Accidental signals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0.9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0.8</a:t>
                          </a:r>
                          <a:endParaRPr lang="en-US" altLang="zh-CN" sz="1800" b="1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negligible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67155036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Fast-n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42717958"/>
                      </a:ext>
                    </a:extLst>
                  </a:tr>
                  <a:tr h="32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Li/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dirty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He </a:t>
                          </a:r>
                          <a:endParaRPr lang="en-US" sz="18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ctr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1.6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0.8</a:t>
                          </a:r>
                          <a:endParaRPr lang="en-US" altLang="zh-CN" sz="1800" b="1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1706390"/>
                      </a:ext>
                    </a:extLst>
                  </a:tr>
                  <a:tr h="32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en-US" altLang="zh-CN" sz="18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altLang="zh-CN" sz="1800" b="0" i="0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altLang="zh-CN" sz="1800" b="0" i="0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0" i="1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zh-CN" sz="1800" b="0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r>
                                <a:rPr lang="en-US" altLang="zh-CN" sz="1800" b="0" i="1" u="none" strike="noStrike" dirty="0" err="1"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US" altLang="zh-CN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en-US" altLang="zh-CN" sz="18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0.05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4913379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b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Global reactors</a:t>
                          </a:r>
                          <a:endParaRPr lang="en-US" altLang="zh-CN" sz="18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1.0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2%</a:t>
                          </a:r>
                          <a:endParaRPr lang="en-US" altLang="zh-CN" sz="1800" b="1" i="0" u="none" strike="noStrike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5%</a:t>
                          </a:r>
                          <a:endParaRPr lang="en-US" altLang="zh-CN" sz="1800" b="1" i="0" u="none" strike="noStrike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9086463"/>
                      </a:ext>
                    </a:extLst>
                  </a:tr>
                  <a:tr h="33903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b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Atmospheric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800" b="0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p>
                                  <m:r>
                                    <a:rPr lang="en-US" altLang="zh-CN" sz="1800" b="0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CN" sz="1800" b="0" i="1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endParaRPr lang="en-US" altLang="zh-CN" sz="18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0.16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35902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921C0D5E-08A5-4D53-ACAC-0AB93BD8FE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0024957"/>
                  </p:ext>
                </p:extLst>
              </p:nvPr>
            </p:nvGraphicFramePr>
            <p:xfrm>
              <a:off x="6316143" y="1232179"/>
              <a:ext cx="5718069" cy="3180307"/>
            </p:xfrm>
            <a:graphic>
              <a:graphicData uri="http://schemas.openxmlformats.org/drawingml/2006/table">
                <a:tbl>
                  <a:tblPr/>
                  <a:tblGrid>
                    <a:gridCol w="1837201">
                      <a:extLst>
                        <a:ext uri="{9D8B030D-6E8A-4147-A177-3AD203B41FA5}">
                          <a16:colId xmlns:a16="http://schemas.microsoft.com/office/drawing/2014/main" val="1272288820"/>
                        </a:ext>
                      </a:extLst>
                    </a:gridCol>
                    <a:gridCol w="1276315">
                      <a:extLst>
                        <a:ext uri="{9D8B030D-6E8A-4147-A177-3AD203B41FA5}">
                          <a16:colId xmlns:a16="http://schemas.microsoft.com/office/drawing/2014/main" val="222408530"/>
                        </a:ext>
                      </a:extLst>
                    </a:gridCol>
                    <a:gridCol w="1342988">
                      <a:extLst>
                        <a:ext uri="{9D8B030D-6E8A-4147-A177-3AD203B41FA5}">
                          <a16:colId xmlns:a16="http://schemas.microsoft.com/office/drawing/2014/main" val="3711233536"/>
                        </a:ext>
                      </a:extLst>
                    </a:gridCol>
                    <a:gridCol w="1261565">
                      <a:extLst>
                        <a:ext uri="{9D8B030D-6E8A-4147-A177-3AD203B41FA5}">
                          <a16:colId xmlns:a16="http://schemas.microsoft.com/office/drawing/2014/main" val="4122981566"/>
                        </a:ext>
                      </a:extLst>
                    </a:gridCol>
                  </a:tblGrid>
                  <a:tr h="6217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Event type</a:t>
                          </a:r>
                        </a:p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Rate [/day]</a:t>
                          </a:r>
                        </a:p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Relative rate uncertainty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Shape uncertainty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74966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Reactor IBD signal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47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13180342"/>
                      </a:ext>
                    </a:extLst>
                  </a:tr>
                  <a:tr h="31511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" t="-303922" r="-211589" b="-6666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1.1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1.2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9287229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Accidental signals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0.9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0.8</a:t>
                          </a:r>
                          <a:endParaRPr lang="en-US" altLang="zh-CN" sz="1800" b="1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negligible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67155036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Fast-n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42717958"/>
                      </a:ext>
                    </a:extLst>
                  </a:tr>
                  <a:tr h="32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ctr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" t="-584906" r="-211589" b="-34528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1.6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0.8</a:t>
                          </a:r>
                          <a:endParaRPr lang="en-US" altLang="zh-CN" sz="1800" b="1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1706390"/>
                      </a:ext>
                    </a:extLst>
                  </a:tr>
                  <a:tr h="32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" t="-684906" r="-211589" b="-24528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0.05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4913379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b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Global reactors</a:t>
                          </a:r>
                          <a:endParaRPr lang="en-US" altLang="zh-CN" sz="18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1.0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2%</a:t>
                          </a:r>
                          <a:endParaRPr lang="en-US" altLang="zh-CN" sz="1800" b="1" i="0" u="none" strike="noStrike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5%</a:t>
                          </a:r>
                          <a:endParaRPr lang="en-US" altLang="zh-CN" sz="1800" b="1" i="0" u="none" strike="noStrike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9086463"/>
                      </a:ext>
                    </a:extLst>
                  </a:tr>
                  <a:tr h="33903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" t="-833929" r="-211589" b="-41071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0.16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35902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4CB3BF23-D42F-4ACF-A641-3AEEBE1ED216}"/>
              </a:ext>
            </a:extLst>
          </p:cNvPr>
          <p:cNvSpPr txBox="1"/>
          <p:nvPr/>
        </p:nvSpPr>
        <p:spPr>
          <a:xfrm>
            <a:off x="6215546" y="4412487"/>
            <a:ext cx="5814123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9"/>
            <a:r>
              <a:rPr lang="en-US" altLang="zh-CN" sz="1799" dirty="0">
                <a:solidFill>
                  <a:prstClr val="black"/>
                </a:solidFill>
                <a:latin typeface="Calibri" panose="020F0502020204030204"/>
                <a:ea typeface="宋体"/>
              </a:rPr>
              <a:t>JUNO physics book </a:t>
            </a:r>
            <a:r>
              <a:rPr lang="en-US" altLang="zh-CN" sz="1200" dirty="0">
                <a:solidFill>
                  <a:srgbClr val="C00000"/>
                </a:solidFill>
                <a:latin typeface="Calibri" panose="020F0502020204030204"/>
                <a:ea typeface="宋体"/>
              </a:rPr>
              <a:t>(</a:t>
            </a:r>
            <a:r>
              <a:rPr lang="en-US" altLang="zh-CN" sz="1200" i="1" dirty="0">
                <a:solidFill>
                  <a:srgbClr val="C00000"/>
                </a:solidFill>
                <a:latin typeface="Calibri" panose="020F0502020204030204"/>
                <a:ea typeface="等线" panose="02010600030101010101" pitchFamily="2" charset="-122"/>
              </a:rPr>
              <a:t>J. Phys. G43:030401(2016)</a:t>
            </a:r>
            <a:r>
              <a:rPr lang="en-US" altLang="zh-CN" sz="1200" dirty="0">
                <a:solidFill>
                  <a:srgbClr val="C00000"/>
                </a:solidFill>
                <a:latin typeface="Calibri" panose="020F0502020204030204"/>
                <a:ea typeface="宋体"/>
              </a:rPr>
              <a:t>) </a:t>
            </a:r>
            <a:r>
              <a:rPr lang="en-US" altLang="zh-CN" sz="1799" b="1" dirty="0">
                <a:solidFill>
                  <a:srgbClr val="C00000"/>
                </a:solidFill>
                <a:latin typeface="Calibri" panose="020F0502020204030204"/>
                <a:ea typeface="宋体"/>
                <a:sym typeface="Wingdings" panose="05000000000000000000" pitchFamily="2" charset="2"/>
              </a:rPr>
              <a:t> updated analysis</a:t>
            </a:r>
            <a:endParaRPr lang="zh-CN" altLang="en-US" sz="1799" b="1" dirty="0">
              <a:solidFill>
                <a:srgbClr val="C00000"/>
              </a:solidFill>
              <a:latin typeface="Calibri" panose="020F0502020204030204"/>
              <a:ea typeface="宋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0C65F6E-F906-4C1F-A23B-5808DD3B4C6C}"/>
                  </a:ext>
                </a:extLst>
              </p:cNvPr>
              <p:cNvSpPr txBox="1"/>
              <p:nvPr/>
            </p:nvSpPr>
            <p:spPr>
              <a:xfrm>
                <a:off x="247467" y="4781809"/>
                <a:ext cx="6212056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49"/>
                <a:r>
                  <a:rPr lang="en-US" altLang="zh-CN" sz="2000" dirty="0">
                    <a:solidFill>
                      <a:prstClr val="black"/>
                    </a:solidFill>
                    <a:ea typeface="宋体"/>
                  </a:rPr>
                  <a:t>Updates for the spectra and rates since JUNO (2016)</a:t>
                </a:r>
              </a:p>
              <a:p>
                <a:pPr marL="285734" indent="-285734" defTabSz="914349">
                  <a:buBlip>
                    <a:blip r:embed="rId4">
                      <a:extLst>
                        <a:ext uri="{96DAC541-7B7A-43D3-8B79-37D633B846F1}">
                          <asvg:svgBlip xmlns:asvg="http://schemas.microsoft.com/office/drawing/2016/SVG/main" r:embed="rId5"/>
                        </a:ext>
                      </a:extLst>
                    </a:blip>
                  </a:buBlip>
                </a:pPr>
                <a:r>
                  <a:rPr lang="en-US" altLang="zh-CN" sz="2000" dirty="0">
                    <a:solidFill>
                      <a:srgbClr val="FF0000"/>
                    </a:solidFill>
                    <a:ea typeface="宋体"/>
                    <a:sym typeface="Wingdings" panose="05000000000000000000" pitchFamily="2" charset="2"/>
                  </a:rPr>
                  <a:t>2 fewer reactor cores in </a:t>
                </a:r>
                <a:r>
                  <a:rPr lang="en-US" altLang="zh-CN" sz="2000" dirty="0" err="1">
                    <a:solidFill>
                      <a:srgbClr val="FF0000"/>
                    </a:solidFill>
                    <a:ea typeface="宋体"/>
                    <a:sym typeface="Wingdings" panose="05000000000000000000" pitchFamily="2" charset="2"/>
                  </a:rPr>
                  <a:t>Taishan</a:t>
                </a:r>
                <a:endParaRPr lang="en-US" altLang="zh-CN" sz="2000" dirty="0">
                  <a:solidFill>
                    <a:srgbClr val="FF0000"/>
                  </a:solidFill>
                  <a:ea typeface="宋体"/>
                  <a:sym typeface="Wingdings" panose="05000000000000000000" pitchFamily="2" charset="2"/>
                </a:endParaRPr>
              </a:p>
              <a:p>
                <a:pPr marL="285734" indent="-285734" defTabSz="914349">
                  <a:buBlip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</a:buBlip>
                </a:pPr>
                <a:r>
                  <a:rPr lang="en-US" altLang="zh-CN" sz="2000" dirty="0">
                    <a:solidFill>
                      <a:srgbClr val="0000FF"/>
                    </a:solidFill>
                    <a:ea typeface="宋体"/>
                    <a:sym typeface="Wingdings" panose="05000000000000000000" pitchFamily="2" charset="2"/>
                  </a:rPr>
                  <a:t>Better muon veto strategy</a:t>
                </a:r>
              </a:p>
              <a:p>
                <a:pPr marL="285734" indent="-285734" defTabSz="914349">
                  <a:buBlip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</a:buBlip>
                </a:pPr>
                <a:r>
                  <a:rPr lang="en-US" altLang="zh-CN" sz="2000" dirty="0">
                    <a:solidFill>
                      <a:srgbClr val="0000FF"/>
                    </a:solidFill>
                    <a:ea typeface="宋体"/>
                    <a:sym typeface="Wingdings" panose="05000000000000000000" pitchFamily="2" charset="2"/>
                  </a:rPr>
                  <a:t>Improved energy resolution:</a:t>
                </a:r>
              </a:p>
              <a:p>
                <a:pPr defTabSz="914349"/>
                <a:r>
                  <a:rPr lang="en-US" altLang="zh-CN" sz="2000" dirty="0">
                    <a:solidFill>
                      <a:prstClr val="black"/>
                    </a:solidFill>
                    <a:ea typeface="等线" panose="02010600030101010101" pitchFamily="2" charset="-122"/>
                  </a:rPr>
                  <a:t>     </a:t>
                </a:r>
                <a:r>
                  <a:rPr lang="en-US" altLang="zh-CN" sz="2000" dirty="0">
                    <a:solidFill>
                      <a:srgbClr val="0000FF"/>
                    </a:solidFill>
                    <a:ea typeface="等线" panose="02010600030101010101" pitchFamily="2" charset="-122"/>
                  </a:rPr>
                  <a:t>3.0% 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@</m:t>
                    </m:r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  <a:ea typeface="等线" panose="02010600030101010101" pitchFamily="2" charset="-122"/>
                  </a:rPr>
                  <a:t>1MeV </a:t>
                </a:r>
                <a:r>
                  <a:rPr lang="en-US" altLang="zh-CN" sz="2000" dirty="0">
                    <a:solidFill>
                      <a:srgbClr val="0000FF"/>
                    </a:solidFill>
                    <a:ea typeface="等线" panose="02010600030101010101" pitchFamily="2" charset="-122"/>
                    <a:sym typeface="Wingdings" panose="05000000000000000000" pitchFamily="2" charset="2"/>
                  </a:rPr>
                  <a:t> 2</a:t>
                </a:r>
                <a:r>
                  <a:rPr lang="en-US" altLang="zh-CN" sz="2000" dirty="0">
                    <a:solidFill>
                      <a:srgbClr val="0000FF"/>
                    </a:solidFill>
                    <a:ea typeface="等线" panose="02010600030101010101" pitchFamily="2" charset="-122"/>
                  </a:rPr>
                  <a:t>.9% 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@</m:t>
                    </m:r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  <a:ea typeface="等线" panose="02010600030101010101" pitchFamily="2" charset="-122"/>
                  </a:rPr>
                  <a:t>1MeV</a:t>
                </a:r>
                <a:endParaRPr lang="zh-CN" altLang="en-US" sz="2000" b="1" dirty="0">
                  <a:solidFill>
                    <a:srgbClr val="0000FF"/>
                  </a:solidFill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0C65F6E-F906-4C1F-A23B-5808DD3B4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67" y="4781809"/>
                <a:ext cx="6212056" cy="1631216"/>
              </a:xfrm>
              <a:prstGeom prst="rect">
                <a:avLst/>
              </a:prstGeom>
              <a:blipFill>
                <a:blip r:embed="rId8"/>
                <a:stretch>
                  <a:fillRect l="-1079" t="-1493" r="-294" b="-59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>
            <a:extLst>
              <a:ext uri="{FF2B5EF4-FFF2-40B4-BE49-F238E27FC236}">
                <a16:creationId xmlns:a16="http://schemas.microsoft.com/office/drawing/2014/main" id="{090EB68E-7A88-4098-A786-51F3106425E1}"/>
              </a:ext>
            </a:extLst>
          </p:cNvPr>
          <p:cNvSpPr/>
          <p:nvPr/>
        </p:nvSpPr>
        <p:spPr>
          <a:xfrm>
            <a:off x="431952" y="1062907"/>
            <a:ext cx="31191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9"/>
            <a:r>
              <a:rPr lang="pt-BR" altLang="zh-CN" sz="1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宋体"/>
              </a:rPr>
              <a:t>CPC 46 (2022) 12, 123001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E27675C-4975-4076-AE36-01C9ECBE0BDF}"/>
              </a:ext>
            </a:extLst>
          </p:cNvPr>
          <p:cNvSpPr txBox="1"/>
          <p:nvPr/>
        </p:nvSpPr>
        <p:spPr>
          <a:xfrm>
            <a:off x="4944929" y="5089586"/>
            <a:ext cx="7084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4" indent="-285734" defTabSz="914349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altLang="zh-CN" sz="2000" dirty="0">
                <a:solidFill>
                  <a:srgbClr val="0000FF"/>
                </a:solidFill>
                <a:ea typeface="宋体"/>
                <a:sym typeface="Wingdings" panose="05000000000000000000" pitchFamily="2" charset="2"/>
              </a:rPr>
              <a:t>More realistic estimate on signals and backgrounds</a:t>
            </a:r>
          </a:p>
          <a:p>
            <a:pPr marL="285734" indent="-285734" defTabSz="914349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altLang="zh-CN" sz="2000" dirty="0">
                <a:solidFill>
                  <a:srgbClr val="FF0000"/>
                </a:solidFill>
                <a:ea typeface="宋体"/>
                <a:sym typeface="Wingdings" panose="05000000000000000000" pitchFamily="2" charset="2"/>
              </a:rPr>
              <a:t>Slight less overburden</a:t>
            </a:r>
          </a:p>
          <a:p>
            <a:pPr marL="285734" indent="-285734" defTabSz="914349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altLang="zh-CN" sz="2000" dirty="0">
                <a:solidFill>
                  <a:srgbClr val="0000FF"/>
                </a:solidFill>
                <a:ea typeface="宋体"/>
                <a:sym typeface="Wingdings" panose="05000000000000000000" pitchFamily="2" charset="2"/>
              </a:rPr>
              <a:t>Lower radioactivity background based on latest measurements on material radiopurities</a:t>
            </a: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96F62B9F-B748-4954-AED3-D3B42640CEAF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r>
              <a:rPr lang="en-US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Reactor Antineutrino Oscillations</a:t>
            </a:r>
            <a:endParaRPr lang="zh-CN" altLang="en-US" sz="7200" kern="0" dirty="0">
              <a:solidFill>
                <a:schemeClr val="bg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165DC73-4B1A-4FE2-8F03-0D24A863CB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48BEA053-5C5A-4C1B-ABE8-FB04A8FA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2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"/>
    </mc:Choice>
    <mc:Fallback xmlns="">
      <p:transition spd="slow" advTm="29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9C33143-398D-4694-B4F2-7EBD8B667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6" y="1471015"/>
            <a:ext cx="5462454" cy="3538432"/>
          </a:xfrm>
          <a:prstGeom prst="rect">
            <a:avLst/>
          </a:prstGeom>
        </p:spPr>
      </p:pic>
      <p:sp>
        <p:nvSpPr>
          <p:cNvPr id="10" name="标题 2">
            <a:extLst>
              <a:ext uri="{FF2B5EF4-FFF2-40B4-BE49-F238E27FC236}">
                <a16:creationId xmlns:a16="http://schemas.microsoft.com/office/drawing/2014/main" id="{96F62B9F-B748-4954-AED3-D3B42640CEAF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r>
              <a:rPr lang="en-US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Precision Oscillation Measurement</a:t>
            </a:r>
            <a:endParaRPr lang="zh-CN" altLang="en-US" sz="7200" kern="0" dirty="0">
              <a:solidFill>
                <a:schemeClr val="bg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5BA8521-67ED-42D7-9E4D-9EE66CFEF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517" y="1471016"/>
            <a:ext cx="3597179" cy="353843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343F0DD-AD4F-49C3-A60E-B102A433826E}"/>
              </a:ext>
            </a:extLst>
          </p:cNvPr>
          <p:cNvSpPr/>
          <p:nvPr/>
        </p:nvSpPr>
        <p:spPr>
          <a:xfrm>
            <a:off x="633546" y="944102"/>
            <a:ext cx="113171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About </a:t>
            </a:r>
            <a:r>
              <a:rPr lang="en-US" altLang="zh-CN" sz="22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one order of magnitude </a:t>
            </a:r>
            <a:r>
              <a:rPr lang="en-US" altLang="zh-CN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improvements in precision over existing constraints</a:t>
            </a:r>
            <a:endParaRPr lang="zh-CN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D7AF885-B3DB-440D-AFAC-E911AC0A7799}"/>
              </a:ext>
            </a:extLst>
          </p:cNvPr>
          <p:cNvGrpSpPr/>
          <p:nvPr/>
        </p:nvGrpSpPr>
        <p:grpSpPr>
          <a:xfrm>
            <a:off x="915650" y="5407828"/>
            <a:ext cx="8454172" cy="1215148"/>
            <a:chOff x="2987040" y="1425676"/>
            <a:chExt cx="8454172" cy="121514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F3D35AE-0428-4FCB-AFD6-1F75FD41A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7040" y="1425676"/>
              <a:ext cx="8454172" cy="1215148"/>
            </a:xfrm>
            <a:prstGeom prst="rect">
              <a:avLst/>
            </a:prstGeom>
          </p:spPr>
        </p:pic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597A3691-9EF9-4283-A555-B856421A2E93}"/>
                </a:ext>
              </a:extLst>
            </p:cNvPr>
            <p:cNvSpPr/>
            <p:nvPr/>
          </p:nvSpPr>
          <p:spPr>
            <a:xfrm>
              <a:off x="8708994" y="1491449"/>
              <a:ext cx="1269507" cy="870011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9DD30686-6F75-46D1-AD4A-59321174D43E}"/>
                  </a:ext>
                </a:extLst>
              </p:cNvPr>
              <p:cNvSpPr/>
              <p:nvPr/>
            </p:nvSpPr>
            <p:spPr>
              <a:xfrm>
                <a:off x="2661030" y="5009447"/>
                <a:ext cx="5585953" cy="3744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C00000"/>
                    </a:solidFill>
                  </a:rPr>
                  <a:t>Precision of sin</a:t>
                </a:r>
                <a:r>
                  <a:rPr lang="en-US" altLang="zh-CN" baseline="30000" dirty="0">
                    <a:solidFill>
                      <a:srgbClr val="C00000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, |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| &lt; 0.5% in 6 years</a:t>
                </a:r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9DD30686-6F75-46D1-AD4A-59321174D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030" y="5009447"/>
                <a:ext cx="5585953" cy="374461"/>
              </a:xfrm>
              <a:prstGeom prst="rect">
                <a:avLst/>
              </a:prstGeom>
              <a:blipFill>
                <a:blip r:embed="rId5"/>
                <a:stretch>
                  <a:fillRect l="-983" t="-819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DA709E92-1B5C-4B4E-8C88-46D06CC13B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5" name="灯片编号占位符 4">
            <a:extLst>
              <a:ext uri="{FF2B5EF4-FFF2-40B4-BE49-F238E27FC236}">
                <a16:creationId xmlns:a16="http://schemas.microsoft.com/office/drawing/2014/main" id="{D18A21C3-9B17-48C3-A672-8C77F72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8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"/>
    </mc:Choice>
    <mc:Fallback xmlns="">
      <p:transition spd="slow" advTm="29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">
            <a:extLst>
              <a:ext uri="{FF2B5EF4-FFF2-40B4-BE49-F238E27FC236}">
                <a16:creationId xmlns:a16="http://schemas.microsoft.com/office/drawing/2014/main" id="{96F62B9F-B748-4954-AED3-D3B42640CEAF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r>
              <a:rPr lang="en-US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Neutrino Mass Ordering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A709E92-1B5C-4B4E-8C88-46D06CC13B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5" name="灯片编号占位符 4">
            <a:extLst>
              <a:ext uri="{FF2B5EF4-FFF2-40B4-BE49-F238E27FC236}">
                <a16:creationId xmlns:a16="http://schemas.microsoft.com/office/drawing/2014/main" id="{D18A21C3-9B17-48C3-A672-8C77F72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7E82A2A-0AB5-4BB7-B4E1-1C86ED95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57" y="1012602"/>
            <a:ext cx="5300879" cy="4210915"/>
          </a:xfrm>
          <a:prstGeom prst="rect">
            <a:avLst/>
          </a:prstGeom>
        </p:spPr>
      </p:pic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7376471E-EB2B-41FF-8E9B-54615F7B7F0E}"/>
              </a:ext>
            </a:extLst>
          </p:cNvPr>
          <p:cNvSpPr txBox="1">
            <a:spLocks/>
          </p:cNvSpPr>
          <p:nvPr/>
        </p:nvSpPr>
        <p:spPr>
          <a:xfrm>
            <a:off x="413657" y="5487286"/>
            <a:ext cx="11565822" cy="863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JUNO NMO median sensitivity: 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3σ (reactors only) @ ~6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yrs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* 26.6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GW</a:t>
            </a:r>
            <a:r>
              <a:rPr kumimoji="0" lang="en-US" altLang="zh-CN" sz="2000" b="1" i="0" u="none" strike="noStrike" kern="120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th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exposure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Combined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reactor+atmospheric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 neutrino analysis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in progress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: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 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further improve the NMO sensitivity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60A8CD9-57B5-4FB6-9303-BDD0F3BFCDCB}"/>
              </a:ext>
            </a:extLst>
          </p:cNvPr>
          <p:cNvGrpSpPr/>
          <p:nvPr/>
        </p:nvGrpSpPr>
        <p:grpSpPr>
          <a:xfrm>
            <a:off x="6215125" y="1223493"/>
            <a:ext cx="5364480" cy="4188202"/>
            <a:chOff x="6715760" y="993109"/>
            <a:chExt cx="5364480" cy="4188202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9" name="内容占位符 6">
                  <a:extLst>
                    <a:ext uri="{FF2B5EF4-FFF2-40B4-BE49-F238E27FC236}">
                      <a16:creationId xmlns:a16="http://schemas.microsoft.com/office/drawing/2014/main" id="{74D9C7DD-5389-4D35-BDFE-78057F7D8218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772979305"/>
                    </p:ext>
                  </p:extLst>
                </p:nvPr>
              </p:nvGraphicFramePr>
              <p:xfrm>
                <a:off x="6715760" y="993109"/>
                <a:ext cx="5364480" cy="3840480"/>
              </p:xfrm>
              <a:graphic>
                <a:graphicData uri="http://schemas.openxmlformats.org/drawingml/2006/table">
                  <a:tbl>
                    <a:tblPr firstRow="1" bandRow="1">
                      <a:tableStyleId>{FABFCF23-3B69-468F-B69F-88F6DE6A72F2}</a:tableStyleId>
                    </a:tblPr>
                    <a:tblGrid>
                      <a:gridCol w="2023291">
                        <a:extLst>
                          <a:ext uri="{9D8B030D-6E8A-4147-A177-3AD203B41FA5}">
                            <a16:colId xmlns:a16="http://schemas.microsoft.com/office/drawing/2014/main" val="2677403118"/>
                          </a:ext>
                        </a:extLst>
                      </a:gridCol>
                      <a:gridCol w="1620173">
                        <a:extLst>
                          <a:ext uri="{9D8B030D-6E8A-4147-A177-3AD203B41FA5}">
                            <a16:colId xmlns:a16="http://schemas.microsoft.com/office/drawing/2014/main" val="4188432544"/>
                          </a:ext>
                        </a:extLst>
                      </a:gridCol>
                      <a:gridCol w="1721016">
                        <a:extLst>
                          <a:ext uri="{9D8B030D-6E8A-4147-A177-3AD203B41FA5}">
                            <a16:colId xmlns:a16="http://schemas.microsoft.com/office/drawing/2014/main" val="3080999032"/>
                          </a:ext>
                        </a:extLst>
                      </a:gridCol>
                    </a:tblGrid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Design *</a:t>
                            </a: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Now </a:t>
                            </a:r>
                            <a:endParaRPr lang="zh-CN" altLang="en-US" sz="1600" dirty="0">
                              <a:solidFill>
                                <a:srgbClr val="FFFF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163727139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Thermal Power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36 </a:t>
                            </a:r>
                            <a:r>
                              <a:rPr lang="en-US" altLang="zh-CN" sz="16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aseline="-250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26.6 </a:t>
                            </a:r>
                            <a:r>
                              <a:rPr lang="en-US" altLang="zh-CN" sz="16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aseline="-250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(</a:t>
                            </a:r>
                            <a:r>
                              <a:rPr lang="en-US" altLang="zh-CN" sz="1600" b="1" dirty="0">
                                <a:solidFill>
                                  <a:srgbClr val="C000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26%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563050623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Overburden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~700 m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 650 m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686008609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Muon flux in LS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 Hz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4 Hz (</a:t>
                            </a:r>
                            <a:r>
                              <a:rPr lang="en-US" altLang="zh-CN" sz="1600" b="1" dirty="0">
                                <a:solidFill>
                                  <a:srgbClr val="C000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33%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1892988470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Muon veto efficiency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83%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91.6% (</a:t>
                            </a:r>
                            <a:r>
                              <a:rPr lang="en-US" altLang="zh-CN" sz="1600" b="1" dirty="0">
                                <a:solidFill>
                                  <a:srgbClr val="0000FF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11%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260172215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Signal rate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60 /day</a:t>
                            </a:r>
                            <a:endParaRPr lang="zh-CN" altLang="en-US" sz="1600" i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47.1 /day (</a:t>
                            </a:r>
                            <a:r>
                              <a:rPr lang="en-US" altLang="zh-CN" sz="1600" b="1" dirty="0">
                                <a:solidFill>
                                  <a:srgbClr val="C000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22%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945117595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Backgrounds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3.75 /day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4.11 /day (</a:t>
                            </a:r>
                            <a:r>
                              <a:rPr lang="en-US" altLang="zh-CN" sz="1600" b="1" dirty="0">
                                <a:solidFill>
                                  <a:srgbClr val="C000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10%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1291650702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Energy resolution 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3% @ 1 MeV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2.9% @ 1 MeV</a:t>
                            </a:r>
                            <a:r>
                              <a:rPr lang="zh-CN" altLang="en-US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</a:t>
                            </a: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(</a:t>
                            </a:r>
                            <a:r>
                              <a:rPr lang="en-US" altLang="zh-CN" sz="1600" b="1" dirty="0">
                                <a:solidFill>
                                  <a:srgbClr val="0000FF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2594818834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Shape uncertainty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1%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b="1" dirty="0">
                                <a:solidFill>
                                  <a:srgbClr val="0000FF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JUNO+TAO</a:t>
                            </a:r>
                            <a:endParaRPr lang="zh-CN" altLang="en-US" sz="1600" b="1" dirty="0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479449798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</a:t>
                            </a:r>
                            <a:r>
                              <a:rPr lang="zh-CN" altLang="en-US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𝜎 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NMO </a:t>
                            </a:r>
                            <a:r>
                              <a:rPr lang="en-US" altLang="zh-CN" sz="1600" b="1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sens.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exposure</a:t>
                            </a:r>
                          </a:p>
                        </a:txBody>
                        <a:tcPr>
                          <a:solidFill>
                            <a:srgbClr val="4472C4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&lt; 6 </a:t>
                            </a:r>
                            <a:r>
                              <a:rPr lang="en-US" altLang="zh-CN" sz="1600" b="1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yrs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a14:m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35.8 </a:t>
                            </a:r>
                            <a:r>
                              <a:rPr lang="en-US" altLang="zh-CN" sz="1600" b="1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="1" baseline="-25000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endParaRPr lang="zh-CN" altLang="en-US" sz="1600" b="1" baseline="-25000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>
                          <a:solidFill>
                            <a:srgbClr val="4472C4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marL="0" marR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b="1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 6 </a:t>
                            </a:r>
                            <a:r>
                              <a:rPr lang="en-US" altLang="zh-CN" sz="1600" b="1" dirty="0" err="1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yrs</a:t>
                            </a:r>
                            <a:r>
                              <a:rPr lang="en-US" altLang="zh-CN" sz="1600" b="1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a14:m>
                            <a:r>
                              <a:rPr lang="en-US" altLang="zh-CN" sz="1600" b="1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26.6 </a:t>
                            </a:r>
                            <a:r>
                              <a:rPr lang="en-US" altLang="zh-CN" sz="1600" b="1" dirty="0" err="1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="1" baseline="-25000" dirty="0" err="1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endParaRPr lang="zh-CN" altLang="en-US" sz="1600" b="1" baseline="-25000" dirty="0">
                              <a:solidFill>
                                <a:srgbClr val="FFFF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>
                          <a:solidFill>
                            <a:srgbClr val="4472C4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171922394"/>
                        </a:ext>
                      </a:extLst>
                    </a:tr>
                  </a:tbl>
                </a:graphicData>
              </a:graphic>
            </p:graphicFrame>
          </mc:Choice>
          <mc:Fallback xmlns="">
            <p:graphicFrame>
              <p:nvGraphicFramePr>
                <p:cNvPr id="7" name="内容占位符 6">
                  <a:extLst>
                    <a:ext uri="{FF2B5EF4-FFF2-40B4-BE49-F238E27FC236}">
                      <a16:creationId xmlns:a16="http://schemas.microsoft.com/office/drawing/2014/main" id="{E004BB57-4D0E-4529-814D-3FA23A4B8857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852590116"/>
                    </p:ext>
                  </p:extLst>
                </p:nvPr>
              </p:nvGraphicFramePr>
              <p:xfrm>
                <a:off x="6715760" y="993109"/>
                <a:ext cx="5364480" cy="3840480"/>
              </p:xfrm>
              <a:graphic>
                <a:graphicData uri="http://schemas.openxmlformats.org/drawingml/2006/table">
                  <a:tbl>
                    <a:tblPr firstRow="1" bandRow="1">
                      <a:tableStyleId>{FABFCF23-3B69-468F-B69F-88F6DE6A72F2}</a:tableStyleId>
                    </a:tblPr>
                    <a:tblGrid>
                      <a:gridCol w="2023291">
                        <a:extLst>
                          <a:ext uri="{9D8B030D-6E8A-4147-A177-3AD203B41FA5}">
                            <a16:colId xmlns:a16="http://schemas.microsoft.com/office/drawing/2014/main" val="2677403118"/>
                          </a:ext>
                        </a:extLst>
                      </a:gridCol>
                      <a:gridCol w="1620173">
                        <a:extLst>
                          <a:ext uri="{9D8B030D-6E8A-4147-A177-3AD203B41FA5}">
                            <a16:colId xmlns:a16="http://schemas.microsoft.com/office/drawing/2014/main" val="4188432544"/>
                          </a:ext>
                        </a:extLst>
                      </a:gridCol>
                      <a:gridCol w="1721016">
                        <a:extLst>
                          <a:ext uri="{9D8B030D-6E8A-4147-A177-3AD203B41FA5}">
                            <a16:colId xmlns:a16="http://schemas.microsoft.com/office/drawing/2014/main" val="3080999032"/>
                          </a:ext>
                        </a:extLst>
                      </a:gridCol>
                    </a:tblGrid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Design *</a:t>
                            </a: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Now </a:t>
                            </a:r>
                            <a:endParaRPr lang="zh-CN" altLang="en-US" sz="1600" dirty="0">
                              <a:solidFill>
                                <a:srgbClr val="FFFF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163727139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Thermal Power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36 </a:t>
                            </a:r>
                            <a:r>
                              <a:rPr lang="en-US" altLang="zh-CN" sz="16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aseline="-250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103636" r="-707" b="-97090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563050623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Overburden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~700 m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 650 m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686008609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Muon flux in LS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 Hz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303636" r="-707" b="-77090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892988470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Muon veto efficiency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83%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403636" r="-707" b="-67090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60172215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Signal rate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60 /day</a:t>
                            </a:r>
                            <a:endParaRPr lang="zh-CN" altLang="en-US" sz="1600" i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494643" r="-707" b="-55892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945117595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Backgrounds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3.75 /day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605455" r="-707" b="-469091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291650702"/>
                        </a:ext>
                      </a:extLst>
                    </a:tr>
                    <a:tr h="57912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Energy resolution 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3% @ 1 MeV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408421" r="-707" b="-17157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594818834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Shape uncertainty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1%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b="1" dirty="0">
                                <a:solidFill>
                                  <a:srgbClr val="0000FF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JUNO+TAO</a:t>
                            </a:r>
                            <a:endParaRPr lang="zh-CN" altLang="en-US" sz="1600" b="1" dirty="0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479449798"/>
                        </a:ext>
                      </a:extLst>
                    </a:tr>
                    <a:tr h="57912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</a:t>
                            </a:r>
                            <a:r>
                              <a:rPr lang="zh-CN" altLang="en-US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𝜎 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NMO </a:t>
                            </a:r>
                            <a:r>
                              <a:rPr lang="en-US" altLang="zh-CN" sz="1600" b="1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sens.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exposure</a:t>
                            </a:r>
                          </a:p>
                        </a:txBody>
                        <a:tcPr>
                          <a:solidFill>
                            <a:srgbClr val="4472C4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125188" t="-566316" r="-107143" b="-13684"/>
                            </a:stretch>
                          </a:blipFill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566316" r="-707" b="-13684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171922394"/>
                        </a:ext>
                      </a:extLst>
                    </a:tr>
                  </a:tbl>
                </a:graphicData>
              </a:graphic>
            </p:graphicFrame>
          </mc:Fallback>
        </mc:AlternateContent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465BB5C-B930-41B9-AE10-BFF9326365A2}"/>
                </a:ext>
              </a:extLst>
            </p:cNvPr>
            <p:cNvSpPr/>
            <p:nvPr/>
          </p:nvSpPr>
          <p:spPr>
            <a:xfrm>
              <a:off x="8375118" y="4873534"/>
              <a:ext cx="23629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* J. Phys. G 43:030401 (2016) 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4DA0AE66-6854-45CE-BC12-FE25DD0BFCFD}"/>
              </a:ext>
            </a:extLst>
          </p:cNvPr>
          <p:cNvSpPr txBox="1"/>
          <p:nvPr/>
        </p:nvSpPr>
        <p:spPr>
          <a:xfrm>
            <a:off x="1930327" y="4290715"/>
            <a:ext cx="1277623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 panose="020F0502020204030204"/>
                <a:ea typeface="黑体" panose="02010609060101010101" pitchFamily="49" charset="-122"/>
              </a:rPr>
              <a:t>Preliminary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84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"/>
    </mc:Choice>
    <mc:Fallback xmlns="">
      <p:transition spd="slow" advTm="29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">
            <a:extLst>
              <a:ext uri="{FF2B5EF4-FFF2-40B4-BE49-F238E27FC236}">
                <a16:creationId xmlns:a16="http://schemas.microsoft.com/office/drawing/2014/main" id="{96F62B9F-B748-4954-AED3-D3B42640CEAF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kern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Supernovae neutrinos</a:t>
            </a:r>
            <a:endParaRPr lang="en-US" altLang="en-US" sz="3600" kern="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A709E92-1B5C-4B4E-8C88-46D06CC13B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5" name="灯片编号占位符 4">
            <a:extLst>
              <a:ext uri="{FF2B5EF4-FFF2-40B4-BE49-F238E27FC236}">
                <a16:creationId xmlns:a16="http://schemas.microsoft.com/office/drawing/2014/main" id="{D18A21C3-9B17-48C3-A672-8C77F72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85D7088-E09A-4175-A4C6-CB5F24F5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84" y="1391594"/>
            <a:ext cx="6456416" cy="374945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48E2E87-6C51-4E69-B5AB-7ADDDDA1C23F}"/>
              </a:ext>
            </a:extLst>
          </p:cNvPr>
          <p:cNvSpPr/>
          <p:nvPr/>
        </p:nvSpPr>
        <p:spPr>
          <a:xfrm>
            <a:off x="7350597" y="4802497"/>
            <a:ext cx="1784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9"/>
            <a:r>
              <a:rPr lang="en-US" altLang="zh-CN" sz="1600" i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JCAP 10 (2022) 033</a:t>
            </a:r>
            <a:endParaRPr lang="zh-CN" altLang="en-US" sz="1600" i="1" dirty="0">
              <a:solidFill>
                <a:srgbClr val="FF00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EBDF7F91-F366-42C8-88B9-FC89F75158EA}"/>
              </a:ext>
            </a:extLst>
          </p:cNvPr>
          <p:cNvCxnSpPr>
            <a:cxnSpLocks/>
          </p:cNvCxnSpPr>
          <p:nvPr/>
        </p:nvCxnSpPr>
        <p:spPr>
          <a:xfrm>
            <a:off x="6136949" y="3316247"/>
            <a:ext cx="3795049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8B9CC75F-550E-476F-B2C8-ADAC0FBF3FA9}"/>
              </a:ext>
            </a:extLst>
          </p:cNvPr>
          <p:cNvCxnSpPr/>
          <p:nvPr/>
        </p:nvCxnSpPr>
        <p:spPr>
          <a:xfrm>
            <a:off x="6136949" y="3960532"/>
            <a:ext cx="3795049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圆角 5">
            <a:extLst>
              <a:ext uri="{FF2B5EF4-FFF2-40B4-BE49-F238E27FC236}">
                <a16:creationId xmlns:a16="http://schemas.microsoft.com/office/drawing/2014/main" id="{7C160FA5-EBDB-44C9-AFF0-4115AA411928}"/>
              </a:ext>
            </a:extLst>
          </p:cNvPr>
          <p:cNvSpPr/>
          <p:nvPr/>
        </p:nvSpPr>
        <p:spPr>
          <a:xfrm>
            <a:off x="6343356" y="1601146"/>
            <a:ext cx="2014482" cy="19525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9"/>
            <a:endParaRPr lang="zh-CN" altLang="en-US" sz="1799">
              <a:solidFill>
                <a:srgbClr val="C000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FB7C40B-FA3F-4A19-8596-819187476CEE}"/>
              </a:ext>
            </a:extLst>
          </p:cNvPr>
          <p:cNvSpPr txBox="1"/>
          <p:nvPr/>
        </p:nvSpPr>
        <p:spPr>
          <a:xfrm>
            <a:off x="8451331" y="1504062"/>
            <a:ext cx="95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9"/>
            <a:r>
              <a:rPr lang="en-US" altLang="zh-CN" sz="1400" b="1" dirty="0">
                <a:solidFill>
                  <a:srgbClr val="C00000"/>
                </a:solidFill>
                <a:latin typeface="Calibri" panose="020F0502020204030204"/>
                <a:ea typeface="等线" panose="02010600030101010101" pitchFamily="2" charset="-122"/>
              </a:rPr>
              <a:t>Nominal model</a:t>
            </a:r>
            <a:endParaRPr lang="zh-CN" altLang="en-US" sz="1400" b="1" dirty="0">
              <a:solidFill>
                <a:srgbClr val="C000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9363AD63-8C60-4B8C-BA3B-8F92E4F7838A}"/>
                  </a:ext>
                </a:extLst>
              </p:cNvPr>
              <p:cNvSpPr/>
              <p:nvPr/>
            </p:nvSpPr>
            <p:spPr>
              <a:xfrm>
                <a:off x="6306405" y="5141051"/>
                <a:ext cx="5657310" cy="1166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49">
                  <a:lnSpc>
                    <a:spcPct val="120000"/>
                  </a:lnSpc>
                </a:pPr>
                <a:r>
                  <a:rPr lang="en-US" altLang="zh-CN" sz="2000" b="1" dirty="0">
                    <a:solidFill>
                      <a:prstClr val="black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S/B ratio improved from 2 to 3.5</a:t>
                </a:r>
              </a:p>
              <a:p>
                <a:pPr defTabSz="914349">
                  <a:lnSpc>
                    <a:spcPct val="120000"/>
                  </a:lnSpc>
                </a:pPr>
                <a:r>
                  <a:rPr lang="en-US" altLang="zh-CN" sz="2000" b="1" dirty="0">
                    <a:solidFill>
                      <a:prstClr val="black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With the nominal model </a:t>
                </a:r>
              </a:p>
              <a:p>
                <a:pPr defTabSz="914349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rgbClr val="C00000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zh-CN" alt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 in 3 years and 6</a:t>
                </a:r>
                <a14:m>
                  <m:oMath xmlns:m="http://schemas.openxmlformats.org/officeDocument/2006/math">
                    <m:r>
                      <a:rPr lang="zh-CN" alt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 in 10 years</a:t>
                </a: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9363AD63-8C60-4B8C-BA3B-8F92E4F783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405" y="5141051"/>
                <a:ext cx="5657310" cy="1166410"/>
              </a:xfrm>
              <a:prstGeom prst="rect">
                <a:avLst/>
              </a:prstGeom>
              <a:blipFill>
                <a:blip r:embed="rId4"/>
                <a:stretch>
                  <a:fillRect l="-1185"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>
            <a:extLst>
              <a:ext uri="{FF2B5EF4-FFF2-40B4-BE49-F238E27FC236}">
                <a16:creationId xmlns:a16="http://schemas.microsoft.com/office/drawing/2014/main" id="{CF462AC1-80F0-443C-96B3-915A88EA5CAF}"/>
              </a:ext>
            </a:extLst>
          </p:cNvPr>
          <p:cNvSpPr/>
          <p:nvPr/>
        </p:nvSpPr>
        <p:spPr>
          <a:xfrm>
            <a:off x="6070367" y="955108"/>
            <a:ext cx="5418049" cy="429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9">
              <a:lnSpc>
                <a:spcPct val="120000"/>
              </a:lnSpc>
            </a:pPr>
            <a:r>
              <a:rPr lang="en-US" altLang="zh-CN" sz="2000" b="1" dirty="0">
                <a:solidFill>
                  <a:srgbClr val="0000F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Diffuse supernova neutrino background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8B59F65-D2B0-4A00-95EF-316780A72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64" y="1391594"/>
            <a:ext cx="4771234" cy="3548206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35F7B65-15C0-4986-BC74-3C6CA5B98F3F}"/>
              </a:ext>
            </a:extLst>
          </p:cNvPr>
          <p:cNvSpPr/>
          <p:nvPr/>
        </p:nvSpPr>
        <p:spPr>
          <a:xfrm>
            <a:off x="525244" y="953871"/>
            <a:ext cx="5418049" cy="429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9">
              <a:lnSpc>
                <a:spcPct val="120000"/>
              </a:lnSpc>
            </a:pPr>
            <a:r>
              <a:rPr lang="en-US" altLang="zh-CN" sz="2000" b="1" dirty="0">
                <a:solidFill>
                  <a:srgbClr val="0000F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SN neutrinos of 30 M</a:t>
            </a:r>
            <a:r>
              <a:rPr lang="en-US" altLang="zh-CN" sz="2000" b="1" baseline="-25000" dirty="0">
                <a:solidFill>
                  <a:srgbClr val="0000F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⊙</a:t>
            </a:r>
            <a:r>
              <a:rPr lang="en-US" altLang="zh-CN" sz="2000" b="1" dirty="0">
                <a:solidFill>
                  <a:srgbClr val="0000F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Nakazato</a:t>
            </a:r>
            <a:r>
              <a:rPr lang="en-US" altLang="zh-CN" sz="2000" b="1" dirty="0">
                <a:solidFill>
                  <a:srgbClr val="0000F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 mode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ED03EFE-90BF-46CF-B434-1E2A606DDDC2}"/>
              </a:ext>
            </a:extLst>
          </p:cNvPr>
          <p:cNvSpPr/>
          <p:nvPr/>
        </p:nvSpPr>
        <p:spPr>
          <a:xfrm>
            <a:off x="249661" y="5131262"/>
            <a:ext cx="5635935" cy="146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9">
              <a:lnSpc>
                <a:spcPct val="120000"/>
              </a:lnSpc>
            </a:pPr>
            <a:r>
              <a:rPr lang="en-US" altLang="zh-CN" sz="2000" b="1" dirty="0">
                <a:solidFill>
                  <a:prstClr val="black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3 detection channels sensitive to all flavors</a:t>
            </a:r>
          </a:p>
          <a:p>
            <a:pPr defTabSz="914349">
              <a:lnSpc>
                <a:spcPct val="120000"/>
              </a:lnSpc>
            </a:pPr>
            <a:r>
              <a:rPr lang="en-US" altLang="zh-CN" sz="2000" b="1" dirty="0">
                <a:solidFill>
                  <a:prstClr val="black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Excellent capability for early warning</a:t>
            </a:r>
          </a:p>
          <a:p>
            <a:pPr defTabSz="914349"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220~400 kpc with 50% probability</a:t>
            </a:r>
          </a:p>
          <a:p>
            <a:pPr defTabSz="914349"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10  ~ 30  </a:t>
            </a:r>
            <a:r>
              <a:rPr lang="en-US" altLang="zh-CN" b="1" dirty="0" err="1">
                <a:solidFill>
                  <a:srgbClr val="C0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ms</a:t>
            </a:r>
            <a:r>
              <a:rPr lang="en-US" altLang="zh-CN" b="1" dirty="0">
                <a:solidFill>
                  <a:srgbClr val="C0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  for typical 10 kpc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8EBAB4C-82A7-4A4C-92FF-62E35CE5972F}"/>
              </a:ext>
            </a:extLst>
          </p:cNvPr>
          <p:cNvSpPr/>
          <p:nvPr/>
        </p:nvSpPr>
        <p:spPr>
          <a:xfrm>
            <a:off x="1327301" y="4802497"/>
            <a:ext cx="1784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9"/>
            <a:r>
              <a:rPr lang="en-US" altLang="zh-CN" sz="1600" i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JCAP 01 (2024) 057</a:t>
            </a:r>
            <a:endParaRPr lang="zh-CN" altLang="en-US" sz="1600" i="1" dirty="0">
              <a:solidFill>
                <a:srgbClr val="FF00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77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"/>
    </mc:Choice>
    <mc:Fallback xmlns="">
      <p:transition spd="slow" advTm="29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">
            <a:extLst>
              <a:ext uri="{FF2B5EF4-FFF2-40B4-BE49-F238E27FC236}">
                <a16:creationId xmlns:a16="http://schemas.microsoft.com/office/drawing/2014/main" id="{96F62B9F-B748-4954-AED3-D3B42640CEAF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A709E92-1B5C-4B4E-8C88-46D06CC13B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5" name="灯片编号占位符 4">
            <a:extLst>
              <a:ext uri="{FF2B5EF4-FFF2-40B4-BE49-F238E27FC236}">
                <a16:creationId xmlns:a16="http://schemas.microsoft.com/office/drawing/2014/main" id="{D18A21C3-9B17-48C3-A672-8C77F72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标题 2">
            <a:extLst>
              <a:ext uri="{FF2B5EF4-FFF2-40B4-BE49-F238E27FC236}">
                <a16:creationId xmlns:a16="http://schemas.microsoft.com/office/drawing/2014/main" id="{1F7EE0D8-000E-4CEE-8B32-8ACFD29BF0D9}"/>
              </a:ext>
            </a:extLst>
          </p:cNvPr>
          <p:cNvSpPr txBox="1">
            <a:spLocks/>
          </p:cNvSpPr>
          <p:nvPr/>
        </p:nvSpPr>
        <p:spPr bwMode="auto">
          <a:xfrm>
            <a:off x="1362116" y="98657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Solar and terrestrial neutrinos</a:t>
            </a:r>
            <a:endParaRPr lang="en-US" altLang="en-US" sz="3600" kern="0" dirty="0">
              <a:solidFill>
                <a:schemeClr val="bg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1C2A8D6-590D-43F1-A599-B88012972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896" y="921813"/>
            <a:ext cx="4814492" cy="364226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0331573-A406-4733-BF56-6F4D5271D64B}"/>
              </a:ext>
            </a:extLst>
          </p:cNvPr>
          <p:cNvSpPr/>
          <p:nvPr/>
        </p:nvSpPr>
        <p:spPr>
          <a:xfrm>
            <a:off x="7197754" y="4637535"/>
            <a:ext cx="43622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JUNO will collect the largest dataset of geoneutrinos in about 1 year</a:t>
            </a:r>
          </a:p>
          <a:p>
            <a:endParaRPr lang="en-US" altLang="zh-CN" dirty="0"/>
          </a:p>
          <a:p>
            <a:r>
              <a:rPr lang="en-US" altLang="zh-CN" b="1" dirty="0">
                <a:solidFill>
                  <a:srgbClr val="C00000"/>
                </a:solidFill>
              </a:rPr>
              <a:t>Precision of total geoneutrino signal </a:t>
            </a:r>
            <a:r>
              <a:rPr lang="en-US" altLang="zh-CN" b="1" dirty="0"/>
              <a:t>with Th/U ratio fixed: </a:t>
            </a:r>
            <a:r>
              <a:rPr lang="en-US" altLang="zh-CN" b="1" dirty="0">
                <a:solidFill>
                  <a:srgbClr val="C00000"/>
                </a:solidFill>
              </a:rPr>
              <a:t>~8% in 10 years</a:t>
            </a:r>
          </a:p>
          <a:p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altLang="zh-CN" b="1" dirty="0" err="1">
                <a:solidFill>
                  <a:schemeClr val="bg2">
                    <a:lumMod val="50000"/>
                  </a:schemeClr>
                </a:solidFill>
              </a:rPr>
              <a:t>KamLAND</a:t>
            </a:r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</a:rPr>
              <a:t> ~15%, </a:t>
            </a:r>
            <a:r>
              <a:rPr lang="en-US" altLang="zh-CN" b="1" dirty="0" err="1">
                <a:solidFill>
                  <a:schemeClr val="bg2">
                    <a:lumMod val="50000"/>
                  </a:schemeClr>
                </a:solidFill>
              </a:rPr>
              <a:t>Borexino</a:t>
            </a:r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</a:rPr>
              <a:t> ~17%</a:t>
            </a:r>
            <a:endParaRPr lang="zh-CN" alt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D8A5B09-FBBC-4E27-8A23-D0FDB8FB5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26" y="3079596"/>
            <a:ext cx="4207945" cy="36422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A4F9EC9-86A5-41B4-9A85-5A24CBEEE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88" y="1319757"/>
            <a:ext cx="4207945" cy="1692922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77BBF58-95C2-40E4-AE15-EE74668562DC}"/>
              </a:ext>
            </a:extLst>
          </p:cNvPr>
          <p:cNvSpPr/>
          <p:nvPr/>
        </p:nvSpPr>
        <p:spPr>
          <a:xfrm>
            <a:off x="285226" y="883509"/>
            <a:ext cx="6165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JUNO could improve the measurement of solar </a:t>
            </a:r>
            <a:r>
              <a:rPr lang="el-GR" altLang="zh-CN" b="1" dirty="0"/>
              <a:t>ν</a:t>
            </a:r>
            <a:r>
              <a:rPr lang="en-US" altLang="zh-CN" b="1" dirty="0"/>
              <a:t>’s </a:t>
            </a:r>
            <a:endParaRPr lang="zh-CN" alt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"/>
    </mc:Choice>
    <mc:Fallback xmlns="">
      <p:transition spd="slow" advTm="29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JUNO-TAO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9CAE64-70F7-4343-BB10-ABFB2D14AA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8D73E3C0-3A43-4399-9B05-D5D0EF36EFA3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2CF8939-DFF2-4882-936C-739102AF8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54" y="1374106"/>
            <a:ext cx="4028110" cy="345572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8824EC0-B390-45DE-A08B-75E8ACFE6E5D}"/>
              </a:ext>
            </a:extLst>
          </p:cNvPr>
          <p:cNvSpPr/>
          <p:nvPr/>
        </p:nvSpPr>
        <p:spPr>
          <a:xfrm>
            <a:off x="465371" y="6421523"/>
            <a:ext cx="35984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TAO CDR arXiv:2005.08745</a:t>
            </a:r>
            <a:endParaRPr lang="zh-CN" altLang="en-US" sz="1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1F284B1-2844-4730-84CB-5387CB785205}"/>
              </a:ext>
            </a:extLst>
          </p:cNvPr>
          <p:cNvSpPr/>
          <p:nvPr/>
        </p:nvSpPr>
        <p:spPr>
          <a:xfrm>
            <a:off x="414033" y="4759957"/>
            <a:ext cx="4022710" cy="1616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C00000"/>
                </a:solidFill>
              </a:rPr>
              <a:t>An innovative apparatus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~94% coverage with </a:t>
            </a:r>
            <a:r>
              <a:rPr lang="en-US" altLang="zh-CN" sz="1600" dirty="0" err="1"/>
              <a:t>SiPM</a:t>
            </a:r>
            <a:r>
              <a:rPr lang="en-US" altLang="zh-CN" sz="1600" dirty="0"/>
              <a:t> (~50% PDE) 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Cooling to -50°C 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1 ton fiducial volume / 2.8 tons of </a:t>
            </a:r>
            <a:r>
              <a:rPr lang="en-US" altLang="zh-CN" sz="1600" dirty="0" err="1"/>
              <a:t>Gd</a:t>
            </a:r>
            <a:r>
              <a:rPr lang="en-US" altLang="zh-CN" sz="1600" dirty="0"/>
              <a:t>-LS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44 m to the reactor core</a:t>
            </a:r>
            <a:endParaRPr lang="zh-CN" altLang="en-US" sz="1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14D8C43-5BC0-4D29-88BE-670D3690EA70}"/>
              </a:ext>
            </a:extLst>
          </p:cNvPr>
          <p:cNvSpPr/>
          <p:nvPr/>
        </p:nvSpPr>
        <p:spPr>
          <a:xfrm>
            <a:off x="388940" y="935890"/>
            <a:ext cx="11454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Measurement of reactor anti-nu spectrum with no oscillations (within </a:t>
            </a:r>
            <a:r>
              <a:rPr lang="en-US" altLang="zh-CN" sz="2000" b="1" dirty="0" err="1">
                <a:solidFill>
                  <a:srgbClr val="C00000"/>
                </a:solidFill>
              </a:rPr>
              <a:t>Taishan</a:t>
            </a:r>
            <a:r>
              <a:rPr lang="en-US" altLang="zh-CN" sz="2000" b="1" dirty="0">
                <a:solidFill>
                  <a:srgbClr val="C00000"/>
                </a:solidFill>
              </a:rPr>
              <a:t> NPP building)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4C14FF9-829B-49BB-843E-5345AE6875F1}"/>
              </a:ext>
            </a:extLst>
          </p:cNvPr>
          <p:cNvSpPr/>
          <p:nvPr/>
        </p:nvSpPr>
        <p:spPr>
          <a:xfrm>
            <a:off x="4795438" y="4759957"/>
            <a:ext cx="3598414" cy="191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C00000"/>
                </a:solidFill>
              </a:rPr>
              <a:t>Rich Physics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●Sensitive to fine structure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Model-independent reference spectrum for JUNO 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Improvement of nuclear databases 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Sensitive to sterile neutrino</a:t>
            </a:r>
            <a:endParaRPr lang="zh-CN" altLang="en-US" sz="16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9913B8D-5B39-4D2D-A866-E1F86CFCD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264" y="1755033"/>
            <a:ext cx="4154345" cy="27041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2ADFE2-3F07-41F1-B3B4-267457AA0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121" y="1579152"/>
            <a:ext cx="2416498" cy="308291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F9D0BD0-48F0-4674-A58D-D61B037531FD}"/>
              </a:ext>
            </a:extLst>
          </p:cNvPr>
          <p:cNvSpPr/>
          <p:nvPr/>
        </p:nvSpPr>
        <p:spPr>
          <a:xfrm>
            <a:off x="8752547" y="4829829"/>
            <a:ext cx="3367790" cy="139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Successful 1:1 prototype at IHEP,</a:t>
            </a:r>
            <a:r>
              <a:rPr lang="zh-CN" altLang="en-US" dirty="0"/>
              <a:t> </a:t>
            </a:r>
            <a:r>
              <a:rPr lang="en-US" altLang="zh-CN" dirty="0"/>
              <a:t>to be transported and assembled at </a:t>
            </a:r>
            <a:r>
              <a:rPr lang="en-US" altLang="zh-CN" dirty="0" err="1"/>
              <a:t>Taishan</a:t>
            </a:r>
            <a:r>
              <a:rPr lang="en-US" altLang="zh-CN" dirty="0"/>
              <a:t> NPP in 2024</a:t>
            </a:r>
          </a:p>
        </p:txBody>
      </p:sp>
    </p:spTree>
    <p:extLst>
      <p:ext uri="{BB962C8B-B14F-4D97-AF65-F5344CB8AC3E}">
        <p14:creationId xmlns:p14="http://schemas.microsoft.com/office/powerpoint/2010/main" val="418402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10DB57E-F6E9-4FDD-92F9-B5AF40AC15C1}"/>
              </a:ext>
            </a:extLst>
          </p:cNvPr>
          <p:cNvSpPr/>
          <p:nvPr/>
        </p:nvSpPr>
        <p:spPr>
          <a:xfrm>
            <a:off x="1567541" y="46407"/>
            <a:ext cx="10301163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rgbClr val="FF0000"/>
                </a:solidFill>
                <a:latin typeface="+mn-ea"/>
                <a:cs typeface="Calibri" panose="020F0502020204030204" pitchFamily="34" charset="0"/>
              </a:rPr>
              <a:t>J</a:t>
            </a:r>
            <a:r>
              <a:rPr lang="en-US" altLang="zh-CN" sz="28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iangmen </a:t>
            </a:r>
            <a:r>
              <a:rPr lang="en-US" altLang="zh-CN" sz="4000" b="1" spc="100" dirty="0">
                <a:solidFill>
                  <a:srgbClr val="FF0000"/>
                </a:solidFill>
                <a:latin typeface="+mn-ea"/>
                <a:cs typeface="Calibri" panose="020F0502020204030204" pitchFamily="34" charset="0"/>
              </a:rPr>
              <a:t>U</a:t>
            </a:r>
            <a:r>
              <a:rPr lang="en-US" altLang="zh-CN" sz="28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nderground </a:t>
            </a:r>
            <a:r>
              <a:rPr lang="en-US" altLang="zh-CN" sz="4000" b="1" spc="100" dirty="0">
                <a:solidFill>
                  <a:srgbClr val="FF0000"/>
                </a:solidFill>
                <a:latin typeface="+mn-ea"/>
                <a:cs typeface="Calibri" panose="020F0502020204030204" pitchFamily="34" charset="0"/>
              </a:rPr>
              <a:t>N</a:t>
            </a:r>
            <a:r>
              <a:rPr lang="en-US" altLang="zh-CN" sz="28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eutrino </a:t>
            </a:r>
            <a:r>
              <a:rPr lang="en-US" altLang="zh-CN" sz="4000" b="1" spc="100" dirty="0">
                <a:solidFill>
                  <a:srgbClr val="FF0000"/>
                </a:solidFill>
                <a:latin typeface="+mn-ea"/>
                <a:cs typeface="Calibri" panose="020F0502020204030204" pitchFamily="34" charset="0"/>
              </a:rPr>
              <a:t>O</a:t>
            </a:r>
            <a:r>
              <a:rPr lang="en-US" altLang="zh-CN" sz="28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bservatory </a:t>
            </a:r>
            <a:endParaRPr lang="zh-CN" altLang="en-US" sz="28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C7C31A8-7E5D-45E8-8DE0-7AFCDB3D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E1B0FF-40A8-44E9-A1EB-44EF8A9DEB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49" y="2683726"/>
            <a:ext cx="8463514" cy="40811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6922C5-211B-426C-B326-F2401FB5B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66" y="862603"/>
            <a:ext cx="7926782" cy="182112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FBFDE083-A292-4EA4-B575-7ABC44D72034}"/>
              </a:ext>
            </a:extLst>
          </p:cNvPr>
          <p:cNvGrpSpPr/>
          <p:nvPr/>
        </p:nvGrpSpPr>
        <p:grpSpPr>
          <a:xfrm>
            <a:off x="717932" y="2683726"/>
            <a:ext cx="2774643" cy="2139216"/>
            <a:chOff x="361950" y="1213189"/>
            <a:chExt cx="5122988" cy="418748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D74246D-A26D-416C-8023-D58632D57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950" y="1213189"/>
              <a:ext cx="5122988" cy="4187486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0C5D1B0-140A-48DA-AB6B-4422C3075E4E}"/>
                </a:ext>
              </a:extLst>
            </p:cNvPr>
            <p:cNvGrpSpPr/>
            <p:nvPr/>
          </p:nvGrpSpPr>
          <p:grpSpPr>
            <a:xfrm>
              <a:off x="1139154" y="1703673"/>
              <a:ext cx="970798" cy="1791253"/>
              <a:chOff x="1900365" y="2486335"/>
              <a:chExt cx="1446516" cy="297229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83D44706-0679-49C5-9A3B-7EA97F385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0365" y="2486335"/>
                <a:ext cx="1446516" cy="2972293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13E762ED-E4AB-49F0-95F1-626D5AA63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2253" y="5005495"/>
                <a:ext cx="1201360" cy="277927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85D40EBD-4079-41F4-AF92-952667E4E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8887" y="2956263"/>
                <a:ext cx="1201360" cy="286892"/>
              </a:xfrm>
              <a:prstGeom prst="rect">
                <a:avLst/>
              </a:prstGeom>
            </p:spPr>
          </p:pic>
        </p:grp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6938BC2-C608-4085-9FFB-9E5A9DA9D272}"/>
                </a:ext>
              </a:extLst>
            </p:cNvPr>
            <p:cNvSpPr/>
            <p:nvPr/>
          </p:nvSpPr>
          <p:spPr>
            <a:xfrm>
              <a:off x="3048001" y="4000500"/>
              <a:ext cx="209550" cy="314325"/>
            </a:xfrm>
            <a:prstGeom prst="ellips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3EACD5E-4987-4093-A273-3E39C8F40AB5}"/>
              </a:ext>
            </a:extLst>
          </p:cNvPr>
          <p:cNvSpPr txBox="1"/>
          <p:nvPr/>
        </p:nvSpPr>
        <p:spPr>
          <a:xfrm>
            <a:off x="6525086" y="967666"/>
            <a:ext cx="3204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Leading term at </a:t>
            </a:r>
            <a:r>
              <a:rPr lang="en-US" altLang="zh-CN" b="1" dirty="0">
                <a:solidFill>
                  <a:srgbClr val="0000FF"/>
                </a:solidFill>
              </a:rPr>
              <a:t>JUNO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4D5FDCE-E521-448B-9630-7011AE4E9EC8}"/>
              </a:ext>
            </a:extLst>
          </p:cNvPr>
          <p:cNvSpPr txBox="1"/>
          <p:nvPr/>
        </p:nvSpPr>
        <p:spPr>
          <a:xfrm>
            <a:off x="7402628" y="1527865"/>
            <a:ext cx="3204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Leading term at </a:t>
            </a:r>
            <a:r>
              <a:rPr lang="en-US" altLang="zh-CN" b="1" dirty="0">
                <a:solidFill>
                  <a:srgbClr val="0000FF"/>
                </a:solidFill>
              </a:rPr>
              <a:t>Daya Bay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6E70E1B-E77A-4A60-AA20-64A341C91260}"/>
              </a:ext>
            </a:extLst>
          </p:cNvPr>
          <p:cNvSpPr txBox="1"/>
          <p:nvPr/>
        </p:nvSpPr>
        <p:spPr>
          <a:xfrm>
            <a:off x="8308151" y="2172047"/>
            <a:ext cx="3747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Sensitive to mass ordering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98FDEC-EAD1-4D44-8F1C-A586C3464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0993" y="4625622"/>
            <a:ext cx="2042487" cy="213921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E63B39F-3B16-487F-9914-901BC79BEEAF}"/>
              </a:ext>
            </a:extLst>
          </p:cNvPr>
          <p:cNvSpPr txBox="1"/>
          <p:nvPr/>
        </p:nvSpPr>
        <p:spPr>
          <a:xfrm>
            <a:off x="8335809" y="5579394"/>
            <a:ext cx="818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0000FF"/>
                </a:solidFill>
                <a:latin typeface="+mn-ea"/>
              </a:rPr>
              <a:t>Daya Bay Far Hall</a:t>
            </a:r>
            <a:endParaRPr lang="zh-CN" altLang="en-US" sz="1100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F4074F80-D10E-4747-ADB9-3DA8F42B953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23" name="内容占位符 1">
            <a:extLst>
              <a:ext uri="{FF2B5EF4-FFF2-40B4-BE49-F238E27FC236}">
                <a16:creationId xmlns:a16="http://schemas.microsoft.com/office/drawing/2014/main" id="{B0E637AA-95EF-4E97-B88D-CF5056061AF9}"/>
              </a:ext>
            </a:extLst>
          </p:cNvPr>
          <p:cNvSpPr txBox="1">
            <a:spLocks/>
          </p:cNvSpPr>
          <p:nvPr/>
        </p:nvSpPr>
        <p:spPr bwMode="auto">
          <a:xfrm>
            <a:off x="9357115" y="3078970"/>
            <a:ext cx="2464086" cy="356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 baseline="0">
                <a:solidFill>
                  <a:srgbClr val="0000CC"/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342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 baseline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342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altLang="zh-CN" sz="1800" b="1" dirty="0">
                <a:solidFill>
                  <a:srgbClr val="C00000"/>
                </a:solidFill>
                <a:latin typeface="+mn-lt"/>
                <a:ea typeface="+mn-ea"/>
              </a:rPr>
              <a:t>Key for NMO:</a:t>
            </a:r>
          </a:p>
          <a:p>
            <a:pPr marL="0" indent="0">
              <a:spcBef>
                <a:spcPts val="300"/>
              </a:spcBef>
              <a:buNone/>
            </a:pPr>
            <a:endParaRPr lang="en-US" altLang="zh-CN" sz="1800" dirty="0">
              <a:solidFill>
                <a:srgbClr val="C00000"/>
              </a:solidFill>
              <a:latin typeface="+mn-lt"/>
              <a:ea typeface="+mn-ea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</a:rPr>
              <a:t>1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</a:rPr>
              <a:t>、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</a:rPr>
              <a:t>20 </a:t>
            </a:r>
            <a:r>
              <a:rPr lang="en-US" altLang="zh-CN" sz="1800" dirty="0" err="1">
                <a:solidFill>
                  <a:schemeClr val="tx1"/>
                </a:solidFill>
                <a:latin typeface="+mn-lt"/>
                <a:ea typeface="+mn-ea"/>
              </a:rPr>
              <a:t>kton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</a:rPr>
              <a:t> liquid scintillator detector</a:t>
            </a:r>
          </a:p>
          <a:p>
            <a:pPr marL="0" indent="0">
              <a:spcBef>
                <a:spcPts val="300"/>
              </a:spcBef>
              <a:buNone/>
            </a:pPr>
            <a:endParaRPr lang="en-US" altLang="zh-CN" sz="18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altLang="zh-CN" sz="1800" dirty="0">
                <a:solidFill>
                  <a:schemeClr val="tx1"/>
                </a:solidFill>
                <a:latin typeface="+mn-lt"/>
              </a:rPr>
              <a:t>2</a:t>
            </a:r>
            <a:r>
              <a:rPr lang="zh-CN" altLang="en-US" sz="1800" dirty="0">
                <a:solidFill>
                  <a:schemeClr val="tx1"/>
                </a:solidFill>
                <a:latin typeface="+mn-lt"/>
              </a:rPr>
              <a:t>、</a:t>
            </a:r>
            <a:r>
              <a:rPr lang="en-US" altLang="zh-CN" sz="1800" dirty="0">
                <a:solidFill>
                  <a:schemeClr val="tx1"/>
                </a:solidFill>
                <a:latin typeface="+mn-lt"/>
              </a:rPr>
              <a:t>3% energy resolution at 1 MeV energy deposit</a:t>
            </a:r>
          </a:p>
          <a:p>
            <a:pPr marL="0" indent="0">
              <a:spcBef>
                <a:spcPts val="300"/>
              </a:spcBef>
              <a:buNone/>
            </a:pPr>
            <a:endParaRPr lang="en-US" altLang="zh-CN" sz="18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</a:rPr>
              <a:t>3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</a:rPr>
              <a:t>、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</a:rPr>
              <a:t>low background</a:t>
            </a:r>
          </a:p>
        </p:txBody>
      </p:sp>
    </p:spTree>
    <p:extLst>
      <p:ext uri="{BB962C8B-B14F-4D97-AF65-F5344CB8AC3E}">
        <p14:creationId xmlns:p14="http://schemas.microsoft.com/office/powerpoint/2010/main" val="3214428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">
            <a:extLst>
              <a:ext uri="{FF2B5EF4-FFF2-40B4-BE49-F238E27FC236}">
                <a16:creationId xmlns:a16="http://schemas.microsoft.com/office/drawing/2014/main" id="{96F62B9F-B748-4954-AED3-D3B42640CEAF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Future JUNO-0</a:t>
            </a:r>
            <a:r>
              <a:rPr lang="el-GR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νββ</a:t>
            </a:r>
            <a:r>
              <a:rPr lang="en-US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 upgrade</a:t>
            </a:r>
            <a:endParaRPr lang="en-US" altLang="en-US" sz="3600" kern="0" dirty="0">
              <a:solidFill>
                <a:schemeClr val="bg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A709E92-1B5C-4B4E-8C88-46D06CC13B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5" name="灯片编号占位符 4">
            <a:extLst>
              <a:ext uri="{FF2B5EF4-FFF2-40B4-BE49-F238E27FC236}">
                <a16:creationId xmlns:a16="http://schemas.microsoft.com/office/drawing/2014/main" id="{D18A21C3-9B17-48C3-A672-8C77F72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64F8405-4EA7-44FD-B56D-F59F097BC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869" y="4165925"/>
            <a:ext cx="4541271" cy="252841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07AE0B4-BC14-487B-8549-37B5CECE8F40}"/>
              </a:ext>
            </a:extLst>
          </p:cNvPr>
          <p:cNvSpPr/>
          <p:nvPr/>
        </p:nvSpPr>
        <p:spPr>
          <a:xfrm>
            <a:off x="501669" y="4165925"/>
            <a:ext cx="595371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</a:pPr>
            <a:r>
              <a:rPr lang="en-US" altLang="zh-CN" sz="2400" kern="0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Critical R&amp;D in progress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</a:pPr>
            <a:r>
              <a:rPr lang="en-US" altLang="zh-CN" sz="2000" dirty="0"/>
              <a:t>1</a:t>
            </a:r>
            <a:r>
              <a:rPr lang="zh-CN" altLang="en-US" sz="2000" dirty="0"/>
              <a:t>、</a:t>
            </a:r>
            <a:r>
              <a:rPr lang="en-US" altLang="zh-CN" sz="2000" dirty="0" err="1"/>
              <a:t>Te</a:t>
            </a:r>
            <a:r>
              <a:rPr lang="en-US" altLang="zh-CN" sz="2000" dirty="0"/>
              <a:t>-loaded LS with high transparency, light yield and stability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</a:pPr>
            <a:r>
              <a:rPr lang="en-US" altLang="zh-CN" sz="2000" dirty="0"/>
              <a:t>2</a:t>
            </a:r>
            <a:r>
              <a:rPr lang="zh-CN" altLang="en-US" sz="2000" dirty="0"/>
              <a:t>、</a:t>
            </a:r>
            <a:r>
              <a:rPr lang="en-US" altLang="zh-CN" sz="2000" dirty="0"/>
              <a:t>Cosmogenic and </a:t>
            </a:r>
            <a:r>
              <a:rPr lang="en-US" altLang="zh-CN" sz="2000" baseline="30000" dirty="0"/>
              <a:t>8</a:t>
            </a:r>
            <a:r>
              <a:rPr lang="en-US" altLang="zh-CN" sz="2000" dirty="0"/>
              <a:t>B solar </a:t>
            </a:r>
            <a:r>
              <a:rPr lang="el-GR" altLang="zh-CN" sz="2000" dirty="0"/>
              <a:t>ν</a:t>
            </a:r>
            <a:r>
              <a:rPr lang="en-US" altLang="zh-CN" sz="2000" dirty="0"/>
              <a:t> </a:t>
            </a:r>
            <a:r>
              <a:rPr lang="en-US" altLang="zh-CN" sz="2000" dirty="0" err="1"/>
              <a:t>bkg</a:t>
            </a:r>
            <a:r>
              <a:rPr lang="en-US" altLang="zh-CN" sz="2000" dirty="0"/>
              <a:t> rejection 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</a:pPr>
            <a:r>
              <a:rPr lang="en-US" altLang="zh-CN" sz="2000" dirty="0"/>
              <a:t>3</a:t>
            </a:r>
            <a:r>
              <a:rPr lang="zh-CN" altLang="en-US" sz="2000" dirty="0"/>
              <a:t>、</a:t>
            </a:r>
            <a:r>
              <a:rPr lang="en-US" altLang="zh-CN" sz="2000" dirty="0"/>
              <a:t>Xenon enrichment w/ a company</a:t>
            </a:r>
            <a:endParaRPr lang="en-US" altLang="zh-CN" sz="2000" kern="0" dirty="0">
              <a:solidFill>
                <a:srgbClr val="0000CC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196E7BA-4D39-4150-B4BA-35DF6E7569DE}"/>
              </a:ext>
            </a:extLst>
          </p:cNvPr>
          <p:cNvGrpSpPr>
            <a:grpSpLocks noChangeAspect="1"/>
          </p:cNvGrpSpPr>
          <p:nvPr/>
        </p:nvGrpSpPr>
        <p:grpSpPr>
          <a:xfrm>
            <a:off x="7198277" y="872455"/>
            <a:ext cx="3156217" cy="3293470"/>
            <a:chOff x="6417575" y="1207779"/>
            <a:chExt cx="3898544" cy="406807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208A68F-1269-49DF-930C-18C98E23C9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17575" y="1377313"/>
              <a:ext cx="3898544" cy="3898544"/>
              <a:chOff x="3021848" y="1087713"/>
              <a:chExt cx="2722180" cy="2722180"/>
            </a:xfrm>
          </p:grpSpPr>
          <p:pic>
            <p:nvPicPr>
              <p:cNvPr id="12" name="Picture 2" descr="File:JunoCD-1.jpg">
                <a:extLst>
                  <a:ext uri="{FF2B5EF4-FFF2-40B4-BE49-F238E27FC236}">
                    <a16:creationId xmlns:a16="http://schemas.microsoft.com/office/drawing/2014/main" id="{79044303-3FF2-4E7D-9C9C-505B2BE3F5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1848" y="1087713"/>
                <a:ext cx="2722180" cy="2722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C360FD2E-8386-401B-9C56-162FA193B0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01668" y="2546908"/>
                <a:ext cx="623687" cy="623689"/>
              </a:xfrm>
              <a:prstGeom prst="ellipse">
                <a:avLst/>
              </a:prstGeom>
              <a:solidFill>
                <a:srgbClr val="FF3399">
                  <a:alpha val="60000"/>
                </a:srgb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 defTabSz="914349"/>
                <a:endParaRPr lang="zh-CN" altLang="en-US" sz="1799" dirty="0">
                  <a:solidFill>
                    <a:srgbClr val="0070C0"/>
                  </a:solidFill>
                  <a:latin typeface="Calibri" pitchFamily="34" charset="0"/>
                  <a:ea typeface="楷体" pitchFamily="49" charset="-122"/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87B0DA8-7BC8-4B4E-814D-D3318424D375}"/>
                </a:ext>
              </a:extLst>
            </p:cNvPr>
            <p:cNvSpPr/>
            <p:nvPr/>
          </p:nvSpPr>
          <p:spPr>
            <a:xfrm>
              <a:off x="6927957" y="1207779"/>
              <a:ext cx="3217337" cy="403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49"/>
              <a:r>
                <a:rPr lang="en-US" altLang="zh-CN" sz="1600" dirty="0">
                  <a:solidFill>
                    <a:prstClr val="black"/>
                  </a:solidFill>
                  <a:latin typeface="Calibri" panose="020F0502020204030204"/>
                  <a:ea typeface="仿宋" panose="02010609060101010101" pitchFamily="49" charset="-122"/>
                  <a:cs typeface="Times New Roman" panose="02020603050405020304" pitchFamily="18" charset="0"/>
                </a:rPr>
                <a:t>Concept of the experiment</a:t>
              </a:r>
              <a:endParaRPr lang="en-US" altLang="zh-CN" sz="16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F5AF1E9-E41D-41AB-AE91-0AD4E498D192}"/>
                </a:ext>
              </a:extLst>
            </p:cNvPr>
            <p:cNvSpPr/>
            <p:nvPr/>
          </p:nvSpPr>
          <p:spPr>
            <a:xfrm>
              <a:off x="7981703" y="3575482"/>
              <a:ext cx="816375" cy="798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49"/>
              <a:r>
                <a:rPr lang="en-US" altLang="zh-CN" sz="1200" dirty="0">
                  <a:solidFill>
                    <a:prstClr val="black"/>
                  </a:solidFill>
                  <a:latin typeface="Calibri" panose="020F0502020204030204"/>
                  <a:ea typeface="仿宋" panose="02010609060101010101" pitchFamily="49" charset="-122"/>
                  <a:cs typeface="Times New Roman" panose="02020603050405020304" pitchFamily="18" charset="0"/>
                </a:rPr>
                <a:t>Te-LS</a:t>
              </a:r>
            </a:p>
            <a:p>
              <a:pPr algn="ctr" defTabSz="914349"/>
              <a:r>
                <a:rPr lang="en-US" altLang="zh-CN" sz="1200" dirty="0">
                  <a:solidFill>
                    <a:prstClr val="black"/>
                  </a:solidFill>
                  <a:latin typeface="Calibri" panose="020F0502020204030204"/>
                  <a:ea typeface="仿宋" panose="02010609060101010101" pitchFamily="49" charset="-122"/>
                  <a:cs typeface="Times New Roman" panose="02020603050405020304" pitchFamily="18" charset="0"/>
                </a:rPr>
                <a:t>or</a:t>
              </a:r>
            </a:p>
            <a:p>
              <a:pPr algn="ctr" defTabSz="914349"/>
              <a:r>
                <a:rPr lang="en-US" altLang="zh-CN" sz="1200" dirty="0">
                  <a:solidFill>
                    <a:prstClr val="black"/>
                  </a:solidFill>
                  <a:latin typeface="Calibri" panose="020F0502020204030204"/>
                  <a:ea typeface="仿宋" panose="02010609060101010101" pitchFamily="49" charset="-122"/>
                  <a:cs typeface="Times New Roman" panose="02020603050405020304" pitchFamily="18" charset="0"/>
                </a:rPr>
                <a:t>Xe-LS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B40E8B9B-0946-4E4F-919B-921FD1F3DC8C}"/>
              </a:ext>
            </a:extLst>
          </p:cNvPr>
          <p:cNvSpPr/>
          <p:nvPr/>
        </p:nvSpPr>
        <p:spPr>
          <a:xfrm>
            <a:off x="501669" y="1035608"/>
            <a:ext cx="6971509" cy="279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9">
              <a:lnSpc>
                <a:spcPct val="120000"/>
              </a:lnSpc>
            </a:pPr>
            <a:r>
              <a:rPr lang="en-US" altLang="zh-CN" sz="2400" dirty="0">
                <a:solidFill>
                  <a:srgbClr val="C00000"/>
                </a:solidFill>
                <a:ea typeface="微软雅黑" panose="020B0503020204020204" pitchFamily="34" charset="-122"/>
              </a:rPr>
              <a:t>JUNO offers an unique opportunity to search for 0</a:t>
            </a:r>
            <a:r>
              <a:rPr lang="el-GR" altLang="zh-CN" sz="2400" dirty="0">
                <a:solidFill>
                  <a:srgbClr val="C00000"/>
                </a:solidFill>
                <a:ea typeface="微软雅黑" panose="020B0503020204020204" pitchFamily="34" charset="-122"/>
              </a:rPr>
              <a:t>νββ</a:t>
            </a:r>
            <a:r>
              <a:rPr lang="en-US" altLang="zh-CN" sz="2400" dirty="0">
                <a:solidFill>
                  <a:srgbClr val="C00000"/>
                </a:solidFill>
                <a:ea typeface="微软雅黑" panose="020B0503020204020204" pitchFamily="34" charset="-122"/>
              </a:rPr>
              <a:t> after completion of NMO measurements</a:t>
            </a:r>
          </a:p>
          <a:p>
            <a:pPr marL="342900" indent="-342900" defTabSz="914349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</a:rPr>
              <a:t>Large target mass </a:t>
            </a: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2000" b="1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</a:rPr>
              <a:t>100-ton scale isotope loading</a:t>
            </a:r>
            <a:endParaRPr lang="en-US" altLang="zh-CN" sz="2000" b="1" dirty="0">
              <a:solidFill>
                <a:prstClr val="black"/>
              </a:solidFill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342900" indent="-342900" defTabSz="914349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</a:rPr>
              <a:t>Excellent clean LS shielding </a:t>
            </a: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l</a:t>
            </a: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</a:rPr>
              <a:t>ow background</a:t>
            </a:r>
          </a:p>
          <a:p>
            <a:pPr marL="342900" indent="-342900" defTabSz="914349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</a:rPr>
              <a:t>Energy resolution &lt; 3% @ 1 MeV</a:t>
            </a:r>
            <a:endParaRPr lang="en-US" altLang="zh-CN" sz="2000" dirty="0">
              <a:solidFill>
                <a:srgbClr val="C00000"/>
              </a:solidFill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defTabSz="914349">
              <a:lnSpc>
                <a:spcPct val="120000"/>
              </a:lnSpc>
            </a:pPr>
            <a:r>
              <a:rPr lang="en-US" altLang="zh-CN" sz="2000" dirty="0">
                <a:solidFill>
                  <a:srgbClr val="C00000"/>
                </a:solidFill>
                <a:ea typeface="等线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ea typeface="等线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P</a:t>
            </a:r>
            <a:r>
              <a:rPr lang="en-US" altLang="zh-CN" sz="2000" dirty="0">
                <a:solidFill>
                  <a:srgbClr val="C00000"/>
                </a:solidFill>
                <a:ea typeface="等线" panose="02010600030101010101" pitchFamily="2" charset="-122"/>
                <a:cs typeface="Calibri" panose="020F0502020204030204" pitchFamily="34" charset="0"/>
              </a:rPr>
              <a:t>otential to explore normal mass ordering  parameter space of Majorana neutrino mass (SNOWMASS 2021)</a:t>
            </a:r>
            <a:endParaRPr lang="en-US" altLang="zh-CN" sz="2000" dirty="0">
              <a:solidFill>
                <a:srgbClr val="0000FF"/>
              </a:solidFill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3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"/>
    </mc:Choice>
    <mc:Fallback xmlns="">
      <p:transition spd="slow" advTm="29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Summary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9CAE64-70F7-4343-BB10-ABFB2D14AA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8D73E3C0-3A43-4399-9B05-D5D0EF36EFA3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F6009CE-550F-487F-9676-683939751DC2}"/>
              </a:ext>
            </a:extLst>
          </p:cNvPr>
          <p:cNvSpPr/>
          <p:nvPr/>
        </p:nvSpPr>
        <p:spPr>
          <a:xfrm>
            <a:off x="743494" y="921222"/>
            <a:ext cx="1070501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</a:pPr>
            <a:r>
              <a:rPr lang="en-US" altLang="zh-CN" sz="2400" kern="0" dirty="0">
                <a:solidFill>
                  <a:srgbClr val="C00000"/>
                </a:solidFill>
                <a:ea typeface="微软雅黑" pitchFamily="34" charset="-122"/>
              </a:rPr>
              <a:t>JUNO</a:t>
            </a:r>
            <a:r>
              <a:rPr lang="en-US" altLang="zh-CN" sz="2400" kern="0" dirty="0">
                <a:solidFill>
                  <a:srgbClr val="0000CC"/>
                </a:solidFill>
                <a:ea typeface="微软雅黑" pitchFamily="34" charset="-122"/>
              </a:rPr>
              <a:t> is designed to measure the </a:t>
            </a:r>
            <a:r>
              <a:rPr lang="en-US" altLang="zh-CN" sz="2400" kern="0" dirty="0">
                <a:solidFill>
                  <a:srgbClr val="C00000"/>
                </a:solidFill>
                <a:ea typeface="微软雅黑" pitchFamily="34" charset="-122"/>
              </a:rPr>
              <a:t>Neutrino Mass Ordering</a:t>
            </a:r>
          </a:p>
          <a:p>
            <a:pPr marL="342900" lvl="0" indent="-34290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</a:pPr>
            <a:r>
              <a:rPr lang="en-US" altLang="zh-CN" sz="2400" kern="0" dirty="0">
                <a:solidFill>
                  <a:srgbClr val="0000CC"/>
                </a:solidFill>
                <a:ea typeface="微软雅黑" pitchFamily="34" charset="-122"/>
              </a:rPr>
              <a:t>Rich physics program, </a:t>
            </a:r>
            <a:r>
              <a:rPr lang="en-US" altLang="zh-CN" sz="2400" kern="0" dirty="0">
                <a:solidFill>
                  <a:srgbClr val="00FF00">
                    <a:lumMod val="50000"/>
                  </a:srgbClr>
                </a:solidFill>
                <a:ea typeface="微软雅黑" pitchFamily="34" charset="-122"/>
              </a:rPr>
              <a:t>future </a:t>
            </a:r>
            <a:r>
              <a:rPr lang="en-US" altLang="zh-CN" sz="2400" kern="0" dirty="0">
                <a:solidFill>
                  <a:srgbClr val="C00000"/>
                </a:solidFill>
                <a:ea typeface="微软雅黑" pitchFamily="34" charset="-122"/>
              </a:rPr>
              <a:t>JUNO-0</a:t>
            </a:r>
            <a:r>
              <a:rPr lang="el-GR" altLang="zh-CN" sz="2400" kern="0" dirty="0">
                <a:solidFill>
                  <a:srgbClr val="C00000"/>
                </a:solidFill>
                <a:ea typeface="微软雅黑" pitchFamily="34" charset="-122"/>
              </a:rPr>
              <a:t>νββ</a:t>
            </a:r>
            <a:endParaRPr lang="en-US" altLang="zh-CN" sz="2400" kern="0" dirty="0">
              <a:solidFill>
                <a:srgbClr val="C00000"/>
              </a:solidFill>
              <a:ea typeface="微软雅黑" pitchFamily="34" charset="-122"/>
            </a:endParaRPr>
          </a:p>
          <a:p>
            <a:pPr marL="342900" lvl="0" indent="-34290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</a:pPr>
            <a:r>
              <a:rPr lang="en-US" altLang="zh-CN" sz="2400" kern="0" dirty="0">
                <a:solidFill>
                  <a:srgbClr val="0000CC"/>
                </a:solidFill>
                <a:ea typeface="微软雅黑" pitchFamily="34" charset="-122"/>
              </a:rPr>
              <a:t>Construction close to completion, data taking with water starts in </a:t>
            </a:r>
            <a:r>
              <a:rPr lang="en-US" altLang="zh-CN" sz="2400" kern="0" dirty="0">
                <a:solidFill>
                  <a:srgbClr val="C00000"/>
                </a:solidFill>
                <a:ea typeface="微软雅黑" pitchFamily="34" charset="-122"/>
              </a:rPr>
              <a:t>2024</a:t>
            </a:r>
          </a:p>
          <a:p>
            <a:pPr marL="342900" lvl="0" indent="-34290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</a:pPr>
            <a:r>
              <a:rPr lang="en-US" altLang="zh-CN" sz="2400" kern="0" dirty="0">
                <a:solidFill>
                  <a:srgbClr val="0000CC"/>
                </a:solidFill>
                <a:ea typeface="微软雅黑" pitchFamily="34" charset="-122"/>
                <a:cs typeface="Times New Roman" panose="02020603050405020304" pitchFamily="18" charset="0"/>
              </a:rPr>
              <a:t>Short-baseline experiment </a:t>
            </a:r>
            <a:r>
              <a:rPr lang="en-US" altLang="zh-CN" sz="2400" kern="0" dirty="0">
                <a:solidFill>
                  <a:srgbClr val="C00000"/>
                </a:solidFill>
                <a:ea typeface="微软雅黑" pitchFamily="34" charset="-122"/>
                <a:cs typeface="Times New Roman" panose="02020603050405020304" pitchFamily="18" charset="0"/>
              </a:rPr>
              <a:t>TAO </a:t>
            </a:r>
            <a:r>
              <a:rPr lang="en-US" altLang="zh-CN" sz="2400" kern="0" dirty="0">
                <a:solidFill>
                  <a:srgbClr val="0000CC"/>
                </a:solidFill>
                <a:ea typeface="微软雅黑" pitchFamily="34" charset="-122"/>
                <a:cs typeface="Times New Roman" panose="02020603050405020304" pitchFamily="18" charset="0"/>
              </a:rPr>
              <a:t>provides JUNO the reference spectrum and benchmark for nuclear database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DD91A086-C0DD-498B-981E-E24CC245C6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9313672"/>
                  </p:ext>
                </p:extLst>
              </p:nvPr>
            </p:nvGraphicFramePr>
            <p:xfrm>
              <a:off x="1556538" y="3369663"/>
              <a:ext cx="8260496" cy="3348451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058576">
                      <a:extLst>
                        <a:ext uri="{9D8B030D-6E8A-4147-A177-3AD203B41FA5}">
                          <a16:colId xmlns:a16="http://schemas.microsoft.com/office/drawing/2014/main" val="1918616249"/>
                        </a:ext>
                      </a:extLst>
                    </a:gridCol>
                    <a:gridCol w="5201920">
                      <a:extLst>
                        <a:ext uri="{9D8B030D-6E8A-4147-A177-3AD203B41FA5}">
                          <a16:colId xmlns:a16="http://schemas.microsoft.com/office/drawing/2014/main" val="4025583562"/>
                        </a:ext>
                      </a:extLst>
                    </a:gridCol>
                  </a:tblGrid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Physics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Sensitivity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3069708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Neutrino Mass Ordering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3σ in ~6 years by reactor neutrinos. </a:t>
                          </a:r>
                          <a:endParaRPr lang="en-US" altLang="zh-CN" sz="190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36093930"/>
                      </a:ext>
                    </a:extLst>
                  </a:tr>
                  <a:tr h="38717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Precision Measurement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Precision of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90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sin</m:t>
                              </m:r>
                              <m:r>
                                <a:rPr lang="en-US" altLang="zh-CN" sz="1900" baseline="300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CN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90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Sup>
                                <m:sSubSupPr>
                                  <m:ctrlPr>
                                    <a:rPr lang="en-US" altLang="zh-CN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  <m:sup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 |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Sup>
                                <m:sSubSupPr>
                                  <m:ctrlPr>
                                    <a:rPr lang="en-US" altLang="zh-CN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zh-CN" sz="19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| &lt; 0.5% in 6 </a:t>
                          </a:r>
                          <a:r>
                            <a:rPr lang="en-US" altLang="zh-CN" sz="19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yrs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5595237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Supernova Burst (10 kpc)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∼7300 of all-flavor neutrinos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1297455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DSNB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3σ in 3 years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172973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Solar Neutrino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7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Be, pep, CNO, and </a:t>
                          </a:r>
                          <a:r>
                            <a:rPr lang="en-US" altLang="zh-CN" sz="19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 neutrino fluxes depending on the LS radio-purity level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87194759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Nucleon Decays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190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CN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9.6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</a:t>
                          </a:r>
                          <a:r>
                            <a:rPr lang="en-US" altLang="zh-CN" sz="19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33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years (90% C.L.) in</a:t>
                          </a:r>
                          <a:r>
                            <a:rPr lang="en-US" altLang="zh-CN" sz="19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10 </a:t>
                          </a:r>
                          <a:r>
                            <a:rPr lang="en-US" altLang="zh-CN" sz="1900" baseline="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yrs</a:t>
                          </a:r>
                          <a:r>
                            <a:rPr lang="en-US" altLang="zh-CN" sz="19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3191390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Geo-neutrino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∼400 per year, 8% measurement in 10 </a:t>
                          </a:r>
                          <a:r>
                            <a:rPr lang="en-US" altLang="zh-CN" sz="19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yrs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02819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DD91A086-C0DD-498B-981E-E24CC245C6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9313672"/>
                  </p:ext>
                </p:extLst>
              </p:nvPr>
            </p:nvGraphicFramePr>
            <p:xfrm>
              <a:off x="1556538" y="3369663"/>
              <a:ext cx="8260496" cy="3348451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058576">
                      <a:extLst>
                        <a:ext uri="{9D8B030D-6E8A-4147-A177-3AD203B41FA5}">
                          <a16:colId xmlns:a16="http://schemas.microsoft.com/office/drawing/2014/main" val="1918616249"/>
                        </a:ext>
                      </a:extLst>
                    </a:gridCol>
                    <a:gridCol w="5201920">
                      <a:extLst>
                        <a:ext uri="{9D8B030D-6E8A-4147-A177-3AD203B41FA5}">
                          <a16:colId xmlns:a16="http://schemas.microsoft.com/office/drawing/2014/main" val="4025583562"/>
                        </a:ext>
                      </a:extLst>
                    </a:gridCol>
                  </a:tblGrid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Physics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Sensitivity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3069708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Neutrino Mass Ordering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3σ in ~6 years by reactor neutrinos. </a:t>
                          </a:r>
                          <a:endParaRPr lang="en-US" altLang="zh-CN" sz="190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36093930"/>
                      </a:ext>
                    </a:extLst>
                  </a:tr>
                  <a:tr h="38717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Precision Measurement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8899" t="-206349" r="-234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5595237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Supernova Burst (10 kpc)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∼7300 of all-flavor neutrinos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1297455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DSNB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3σ in 3 years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172973"/>
                      </a:ext>
                    </a:extLst>
                  </a:tr>
                  <a:tr h="67055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Solar Neutrino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7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Be, pep, CNO, and </a:t>
                          </a:r>
                          <a:r>
                            <a:rPr lang="en-US" altLang="zh-CN" sz="19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 neutrino fluxes depending on the LS radio-purity level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87194759"/>
                      </a:ext>
                    </a:extLst>
                  </a:tr>
                  <a:tr h="38178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99" t="-680952" r="-170518" b="-1253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8899" t="-680952" r="-234" b="-1253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3191390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Geo-neutrino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∼400 per year, 8% measurement in 10 </a:t>
                          </a:r>
                          <a:r>
                            <a:rPr lang="en-US" altLang="zh-CN" sz="19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yrs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028194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46507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F93F8EE-76B7-44C2-9109-D37476DA9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F6B0869E-30FE-454F-AA28-2D093567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1315"/>
            <a:ext cx="7655351" cy="1325563"/>
          </a:xfrm>
        </p:spPr>
        <p:txBody>
          <a:bodyPr>
            <a:norm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+mj-ea"/>
                <a:cs typeface="Calibri" panose="020F0502020204030204" pitchFamily="34" charset="0"/>
              </a:rPr>
              <a:t>Thanks!</a:t>
            </a:r>
            <a:endParaRPr lang="zh-CN" altLang="en-US" sz="6000" b="1" dirty="0">
              <a:solidFill>
                <a:schemeClr val="bg1"/>
              </a:solidFill>
              <a:latin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81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1BF1FC-43A9-4F8E-B4C8-F8922CBE2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C5F758F-6DCD-46E3-9DA4-AFFBA64DD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12"/>
            <a:ext cx="12192000" cy="68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2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BB764CC-7022-4AA7-ADD7-13D606833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00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1D74E7-E327-44F2-8808-2225F8E46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65"/>
            <a:ext cx="12100264" cy="677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73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E6B416-BD39-47F1-96F5-72588AE55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0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29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3E3D435-49E8-47D1-82C6-AA69C75CAABD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r>
              <a:rPr lang="en-US" altLang="zh-CN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Resolution</a:t>
            </a:r>
            <a:endParaRPr lang="zh-CN" altLang="en-US" sz="7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内容占位符 6">
                <a:extLst>
                  <a:ext uri="{FF2B5EF4-FFF2-40B4-BE49-F238E27FC236}">
                    <a16:creationId xmlns:a16="http://schemas.microsoft.com/office/drawing/2014/main" id="{3E10E99F-B229-43CB-BC18-0A8A97E896C7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838200" y="1063621"/>
              <a:ext cx="10715752" cy="21031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929109">
                      <a:extLst>
                        <a:ext uri="{9D8B030D-6E8A-4147-A177-3AD203B41FA5}">
                          <a16:colId xmlns:a16="http://schemas.microsoft.com/office/drawing/2014/main" val="2677403118"/>
                        </a:ext>
                      </a:extLst>
                    </a:gridCol>
                    <a:gridCol w="2396971">
                      <a:extLst>
                        <a:ext uri="{9D8B030D-6E8A-4147-A177-3AD203B41FA5}">
                          <a16:colId xmlns:a16="http://schemas.microsoft.com/office/drawing/2014/main" val="4188432544"/>
                        </a:ext>
                      </a:extLst>
                    </a:gridCol>
                    <a:gridCol w="2040406">
                      <a:extLst>
                        <a:ext uri="{9D8B030D-6E8A-4147-A177-3AD203B41FA5}">
                          <a16:colId xmlns:a16="http://schemas.microsoft.com/office/drawing/2014/main" val="571201485"/>
                        </a:ext>
                      </a:extLst>
                    </a:gridCol>
                    <a:gridCol w="2349266">
                      <a:extLst>
                        <a:ext uri="{9D8B030D-6E8A-4147-A177-3AD203B41FA5}">
                          <a16:colId xmlns:a16="http://schemas.microsoft.com/office/drawing/2014/main" val="637920507"/>
                        </a:ext>
                      </a:extLst>
                    </a:gridCol>
                  </a:tblGrid>
                  <a:tr h="315307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Change</a:t>
                          </a:r>
                          <a:endParaRPr lang="zh-CN" altLang="en-US" sz="1800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Light yield in detector center [PEs/MeV]</a:t>
                          </a:r>
                          <a:endParaRPr lang="zh-CN" altLang="en-US" sz="18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Energy</a:t>
                          </a:r>
                          <a:r>
                            <a:rPr lang="en-US" altLang="zh-CN" sz="1800" baseline="0" dirty="0"/>
                            <a:t> r</a:t>
                          </a:r>
                          <a:r>
                            <a:rPr lang="en-US" altLang="zh-CN" sz="1800" dirty="0"/>
                            <a:t>esolution</a:t>
                          </a:r>
                          <a:endParaRPr lang="zh-CN" altLang="en-US" sz="18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Reference </a:t>
                          </a:r>
                          <a:endParaRPr lang="zh-CN" altLang="en-US" sz="1800" b="0" dirty="0"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727139"/>
                      </a:ext>
                    </a:extLst>
                  </a:tr>
                  <a:tr h="180176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Previous estimation</a:t>
                          </a:r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1345</a:t>
                          </a:r>
                          <a:endParaRPr lang="zh-CN" altLang="en-US" sz="1800" b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3.0%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smtClean="0">
                                  <a:latin typeface="Cambria Math" panose="02040503050406030204" pitchFamily="18" charset="0"/>
                                </a:rPr>
                                <m:t>@</m:t>
                              </m:r>
                            </m:oMath>
                          </a14:m>
                          <a:r>
                            <a:rPr lang="en-US" altLang="zh-CN" sz="1800" dirty="0"/>
                            <a:t>1MeV</a:t>
                          </a:r>
                          <a:endParaRPr lang="zh-CN" altLang="en-US" sz="1800" b="1" dirty="0"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600" dirty="0"/>
                            <a:t>JHEP03(2021)004</a:t>
                          </a:r>
                          <a:endParaRPr lang="en-US" altLang="zh-CN" sz="1600" b="0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2988470"/>
                      </a:ext>
                    </a:extLst>
                  </a:tr>
                  <a:tr h="180176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Photon Detection Efficiency (</a:t>
                          </a:r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</a:rPr>
                            <a:t>27%</a:t>
                          </a:r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30%</a:t>
                          </a:r>
                          <a:r>
                            <a:rPr lang="en-US" altLang="zh-CN" sz="1800" dirty="0"/>
                            <a:t>)</a:t>
                          </a:r>
                          <a:endParaRPr lang="zh-CN" altLang="en-US" sz="1800" b="1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</a:rPr>
                            <a:t>+11%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↑</m:t>
                              </m:r>
                            </m:oMath>
                          </a14:m>
                          <a:endParaRPr lang="zh-CN" altLang="en-US" sz="18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 rowSpan="3"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rgbClr val="C00000"/>
                              </a:solidFill>
                            </a:rPr>
                            <a:t>2.9% @ 1MeV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zh-CN" altLang="en-US" sz="1600" dirty="0"/>
                            <a:t>ar</a:t>
                          </a:r>
                          <a:r>
                            <a:rPr lang="en-US" altLang="zh-CN" sz="1600" dirty="0"/>
                            <a:t>X</a:t>
                          </a:r>
                          <a:r>
                            <a:rPr lang="zh-CN" altLang="en-US" sz="1600" dirty="0"/>
                            <a:t>iv</a:t>
                          </a:r>
                          <a:r>
                            <a:rPr lang="en-US" altLang="zh-CN" sz="1600" dirty="0"/>
                            <a:t>: 2205.08629</a:t>
                          </a:r>
                          <a:endParaRPr lang="en-US" altLang="zh-CN" sz="16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172215"/>
                      </a:ext>
                    </a:extLst>
                  </a:tr>
                  <a:tr h="180176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New Central Detector Geometries</a:t>
                          </a:r>
                          <a:endParaRPr lang="zh-CN" altLang="en-US" sz="1800" b="1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</a:rPr>
                            <a:t>+3%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↑</m:t>
                              </m:r>
                            </m:oMath>
                          </a14:m>
                          <a:endParaRPr lang="zh-CN" altLang="en-US" sz="18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marL="0" marR="0" lvl="0" indent="0" algn="l" defTabSz="393640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1851627"/>
                      </a:ext>
                    </a:extLst>
                  </a:tr>
                  <a:tr h="285278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New PMT Optical Model</a:t>
                          </a:r>
                          <a:endParaRPr lang="zh-CN" altLang="en-US" sz="1800" b="1" i="1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</a:rPr>
                            <a:t>+8%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↑</m:t>
                              </m:r>
                            </m:oMath>
                          </a14:m>
                          <a:endParaRPr lang="zh-CN" altLang="en-US" sz="18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600" dirty="0"/>
                            <a:t>EPJC 82 329 (2022)</a:t>
                          </a:r>
                        </a:p>
                      </a:txBody>
                      <a:tcPr>
                        <a:lnR w="12700" cmpd="sng">
                          <a:solidFill>
                            <a:srgbClr val="4472C4"/>
                          </a:solidFill>
                        </a:lnR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49951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内容占位符 6">
                <a:extLst>
                  <a:ext uri="{FF2B5EF4-FFF2-40B4-BE49-F238E27FC236}">
                    <a16:creationId xmlns:a16="http://schemas.microsoft.com/office/drawing/2014/main" id="{3E10E99F-B229-43CB-BC18-0A8A97E896C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32740098"/>
                  </p:ext>
                </p:extLst>
              </p:nvPr>
            </p:nvGraphicFramePr>
            <p:xfrm>
              <a:off x="838200" y="1063621"/>
              <a:ext cx="10715752" cy="21031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929109">
                      <a:extLst>
                        <a:ext uri="{9D8B030D-6E8A-4147-A177-3AD203B41FA5}">
                          <a16:colId xmlns:a16="http://schemas.microsoft.com/office/drawing/2014/main" val="2677403118"/>
                        </a:ext>
                      </a:extLst>
                    </a:gridCol>
                    <a:gridCol w="2396971">
                      <a:extLst>
                        <a:ext uri="{9D8B030D-6E8A-4147-A177-3AD203B41FA5}">
                          <a16:colId xmlns:a16="http://schemas.microsoft.com/office/drawing/2014/main" val="4188432544"/>
                        </a:ext>
                      </a:extLst>
                    </a:gridCol>
                    <a:gridCol w="2040406">
                      <a:extLst>
                        <a:ext uri="{9D8B030D-6E8A-4147-A177-3AD203B41FA5}">
                          <a16:colId xmlns:a16="http://schemas.microsoft.com/office/drawing/2014/main" val="571201485"/>
                        </a:ext>
                      </a:extLst>
                    </a:gridCol>
                    <a:gridCol w="2349266">
                      <a:extLst>
                        <a:ext uri="{9D8B030D-6E8A-4147-A177-3AD203B41FA5}">
                          <a16:colId xmlns:a16="http://schemas.microsoft.com/office/drawing/2014/main" val="63792050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Change</a:t>
                          </a:r>
                          <a:endParaRPr lang="zh-CN" altLang="en-US" sz="1800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Light yield in detector center [PEs/MeV]</a:t>
                          </a:r>
                          <a:endParaRPr lang="zh-CN" altLang="en-US" sz="18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Energy</a:t>
                          </a:r>
                          <a:r>
                            <a:rPr lang="en-US" altLang="zh-CN" sz="1800" baseline="0" dirty="0"/>
                            <a:t> r</a:t>
                          </a:r>
                          <a:r>
                            <a:rPr lang="en-US" altLang="zh-CN" sz="1800" dirty="0"/>
                            <a:t>esolution</a:t>
                          </a:r>
                          <a:endParaRPr lang="zh-CN" altLang="en-US" sz="18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Reference </a:t>
                          </a:r>
                          <a:endParaRPr lang="zh-CN" altLang="en-US" sz="1800" b="0" dirty="0"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727139"/>
                      </a:ext>
                    </a:extLst>
                  </a:tr>
                  <a:tr h="365760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Previous estimation</a:t>
                          </a:r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1345</a:t>
                          </a:r>
                          <a:endParaRPr lang="zh-CN" altLang="en-US" sz="1800" b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0149" t="-183333" r="-115821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600" dirty="0"/>
                            <a:t>JHEP03(2021)004</a:t>
                          </a:r>
                          <a:endParaRPr lang="en-US" altLang="zh-CN" sz="1600" b="0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2988470"/>
                      </a:ext>
                    </a:extLst>
                  </a:tr>
                  <a:tr h="365760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Photon Detection Efficiency (</a:t>
                          </a:r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</a:rPr>
                            <a:t>27%</a:t>
                          </a:r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30%</a:t>
                          </a:r>
                          <a:r>
                            <a:rPr lang="en-US" altLang="zh-CN" sz="1800" dirty="0"/>
                            <a:t>)</a:t>
                          </a:r>
                          <a:endParaRPr lang="zh-CN" altLang="en-US" sz="1800" b="1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4377" t="-278689" r="-183969" b="-221311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rgbClr val="C00000"/>
                              </a:solidFill>
                            </a:rPr>
                            <a:t>2.9% @ 1MeV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zh-CN" altLang="en-US" sz="1600" dirty="0"/>
                            <a:t>ar</a:t>
                          </a:r>
                          <a:r>
                            <a:rPr lang="en-US" altLang="zh-CN" sz="1600" dirty="0"/>
                            <a:t>X</a:t>
                          </a:r>
                          <a:r>
                            <a:rPr lang="zh-CN" altLang="en-US" sz="1600" dirty="0"/>
                            <a:t>iv</a:t>
                          </a:r>
                          <a:r>
                            <a:rPr lang="en-US" altLang="zh-CN" sz="1600" dirty="0"/>
                            <a:t>: 2205.08629</a:t>
                          </a:r>
                          <a:endParaRPr lang="en-US" altLang="zh-CN" sz="16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172215"/>
                      </a:ext>
                    </a:extLst>
                  </a:tr>
                  <a:tr h="365760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New Central Detector Geometries</a:t>
                          </a:r>
                          <a:endParaRPr lang="zh-CN" altLang="en-US" sz="1800" b="1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4377" t="-385000" r="-183969" b="-12500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marL="0" marR="0" lvl="0" indent="0" algn="l" defTabSz="393640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1851627"/>
                      </a:ext>
                    </a:extLst>
                  </a:tr>
                  <a:tr h="365760">
                    <a:tc>
                      <a:txBody>
                        <a:bodyPr/>
                        <a:lstStyle>
                          <a:lvl1pPr marL="0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5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50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753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9004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256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508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759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8011" algn="l" defTabSz="914503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/>
                            <a:t>New PMT Optical Model</a:t>
                          </a:r>
                          <a:endParaRPr lang="zh-CN" altLang="en-US" sz="1800" b="1" i="1" dirty="0"/>
                        </a:p>
                      </a:txBody>
                      <a:tcPr>
                        <a:lnL w="12700" cmpd="sng">
                          <a:solidFill>
                            <a:srgbClr val="4472C4"/>
                          </a:solidFill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4377" t="-485000" r="-183969" b="-2500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600" dirty="0"/>
                            <a:t>EPJC 82 329 (2022)</a:t>
                          </a:r>
                        </a:p>
                      </a:txBody>
                      <a:tcPr>
                        <a:lnR w="12700" cmpd="sng">
                          <a:solidFill>
                            <a:srgbClr val="4472C4"/>
                          </a:solidFill>
                        </a:lnR>
                        <a:lnT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472C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499519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CB6A34F-C348-46F3-8A92-76869C9B7CE2}"/>
                  </a:ext>
                </a:extLst>
              </p:cNvPr>
              <p:cNvSpPr txBox="1"/>
              <p:nvPr/>
            </p:nvSpPr>
            <p:spPr>
              <a:xfrm>
                <a:off x="1182721" y="3435975"/>
                <a:ext cx="4913279" cy="1464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rPr>
                  <a:t>Positron energy resolution is understood: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vis</m:t>
                              </m:r>
                            </m:sub>
                          </m:sSub>
                        </m:den>
                      </m:f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zh-CN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vis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CN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vis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  <a:p>
                <a:endParaRPr lang="en-US" altLang="zh-CN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CB6A34F-C348-46F3-8A92-76869C9B7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721" y="3435975"/>
                <a:ext cx="4913279" cy="1464696"/>
              </a:xfrm>
              <a:prstGeom prst="rect">
                <a:avLst/>
              </a:prstGeom>
              <a:blipFill>
                <a:blip r:embed="rId3"/>
                <a:stretch>
                  <a:fillRect l="-993" t="-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1B1C56F7-8713-44C4-8E45-04739F335139}"/>
              </a:ext>
            </a:extLst>
          </p:cNvPr>
          <p:cNvCxnSpPr>
            <a:cxnSpLocks/>
          </p:cNvCxnSpPr>
          <p:nvPr/>
        </p:nvCxnSpPr>
        <p:spPr>
          <a:xfrm flipH="1">
            <a:off x="2378010" y="4579919"/>
            <a:ext cx="766211" cy="277832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9902382-FE2E-4BFF-83EF-3D81BF7D7A2B}"/>
              </a:ext>
            </a:extLst>
          </p:cNvPr>
          <p:cNvCxnSpPr>
            <a:cxnSpLocks/>
          </p:cNvCxnSpPr>
          <p:nvPr/>
        </p:nvCxnSpPr>
        <p:spPr>
          <a:xfrm flipH="1">
            <a:off x="3720276" y="4451423"/>
            <a:ext cx="356282" cy="769379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DD248537-DC3D-4D20-83BF-7A8AB5E83FAA}"/>
              </a:ext>
            </a:extLst>
          </p:cNvPr>
          <p:cNvSpPr txBox="1"/>
          <p:nvPr/>
        </p:nvSpPr>
        <p:spPr>
          <a:xfrm>
            <a:off x="434247" y="5220802"/>
            <a:ext cx="11557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F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Scintillation quenching effect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LS Birks constant from table-top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F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Cherenkov radiation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Cherenkov yield factor (refractive index &amp; re-emission probability) is re-constrained with </a:t>
            </a:r>
            <a:r>
              <a:rPr lang="en-US" altLang="zh-CN" dirty="0" err="1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Daya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Bay LS non-linearity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F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Detector uniformity and</a:t>
            </a:r>
            <a:r>
              <a:rPr lang="zh-CN" altLang="en-US" b="1" dirty="0">
                <a:solidFill>
                  <a:srgbClr val="00B0F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00B0F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reconstruction</a:t>
            </a:r>
            <a:endParaRPr lang="zh-CN" altLang="en-US" b="1" dirty="0">
              <a:solidFill>
                <a:srgbClr val="00B0F0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13D865-43A7-4681-BF97-B98EDE1F3C2A}"/>
              </a:ext>
            </a:extLst>
          </p:cNvPr>
          <p:cNvSpPr txBox="1"/>
          <p:nvPr/>
        </p:nvSpPr>
        <p:spPr>
          <a:xfrm>
            <a:off x="778287" y="4817353"/>
            <a:ext cx="1874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C00000"/>
                </a:solidFill>
                <a:latin typeface="Calibri" panose="020F0502020204030204"/>
                <a:ea typeface="等线" panose="02010600030101010101" pitchFamily="2" charset="-122"/>
              </a:rPr>
              <a:t>Photon statistics</a:t>
            </a:r>
            <a:endParaRPr lang="zh-CN" altLang="en-US" sz="1600" b="1" dirty="0">
              <a:solidFill>
                <a:srgbClr val="C000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49F94B1-94EF-401E-808F-7FBB31E05E72}"/>
              </a:ext>
            </a:extLst>
          </p:cNvPr>
          <p:cNvCxnSpPr>
            <a:cxnSpLocks/>
          </p:cNvCxnSpPr>
          <p:nvPr/>
        </p:nvCxnSpPr>
        <p:spPr>
          <a:xfrm>
            <a:off x="4967176" y="4521958"/>
            <a:ext cx="285840" cy="322932"/>
          </a:xfrm>
          <a:prstGeom prst="straightConnector1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B2138B5-EF42-44AE-9D77-2870F95FA7E3}"/>
                  </a:ext>
                </a:extLst>
              </p:cNvPr>
              <p:cNvSpPr txBox="1"/>
              <p:nvPr/>
            </p:nvSpPr>
            <p:spPr>
              <a:xfrm>
                <a:off x="4563260" y="4764373"/>
                <a:ext cx="29224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ED7D31"/>
                    </a:solidFill>
                    <a:latin typeface="Calibri" panose="020F0502020204030204"/>
                    <a:ea typeface="等线" panose="02010600030101010101" pitchFamily="2" charset="-122"/>
                  </a:rPr>
                  <a:t>Annihilation-induced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ED7D31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zh-CN" sz="1600" b="1" dirty="0">
                    <a:solidFill>
                      <a:srgbClr val="ED7D31"/>
                    </a:solidFill>
                    <a:latin typeface="Calibri" panose="020F0502020204030204"/>
                    <a:ea typeface="等线" panose="02010600030101010101" pitchFamily="2" charset="-122"/>
                  </a:rPr>
                  <a:t>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ED7D31"/>
                    </a:solidFill>
                    <a:latin typeface="Calibri" panose="020F0502020204030204"/>
                    <a:ea typeface="等线" panose="02010600030101010101" pitchFamily="2" charset="-122"/>
                  </a:rPr>
                  <a:t>Dark noise</a:t>
                </a:r>
                <a:endParaRPr lang="zh-CN" altLang="en-US" sz="1600" b="1" dirty="0">
                  <a:solidFill>
                    <a:srgbClr val="ED7D31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B2138B5-EF42-44AE-9D77-2870F95FA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260" y="4764373"/>
                <a:ext cx="2922412" cy="584775"/>
              </a:xfrm>
              <a:prstGeom prst="rect">
                <a:avLst/>
              </a:prstGeom>
              <a:blipFill>
                <a:blip r:embed="rId4"/>
                <a:stretch>
                  <a:fillRect l="-835"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ECE7DED-06D3-48D7-97CE-A6E1B979A8AE}"/>
              </a:ext>
            </a:extLst>
          </p:cNvPr>
          <p:cNvCxnSpPr>
            <a:cxnSpLocks/>
          </p:cNvCxnSpPr>
          <p:nvPr/>
        </p:nvCxnSpPr>
        <p:spPr>
          <a:xfrm flipV="1">
            <a:off x="3796790" y="4965567"/>
            <a:ext cx="821312" cy="255235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ysDash"/>
            <a:miter lim="800000"/>
            <a:tailEnd type="triangle"/>
          </a:ln>
          <a:effectLst/>
        </p:spPr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910E619B-0063-4CCD-9BAD-26C3B37CC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66" y="3337586"/>
            <a:ext cx="4560080" cy="27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35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10DB57E-F6E9-4FDD-92F9-B5AF40AC15C1}"/>
              </a:ext>
            </a:extLst>
          </p:cNvPr>
          <p:cNvSpPr/>
          <p:nvPr/>
        </p:nvSpPr>
        <p:spPr>
          <a:xfrm>
            <a:off x="1447061" y="77186"/>
            <a:ext cx="982758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A multiple-purpose neutrino experiment </a:t>
            </a:r>
            <a:endParaRPr lang="zh-CN" altLang="en-US" sz="28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77E588-2133-497C-B012-36F6708797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CB56C996-A01E-4587-9195-17A4D8537DFB}"/>
              </a:ext>
            </a:extLst>
          </p:cNvPr>
          <p:cNvSpPr txBox="1">
            <a:spLocks/>
          </p:cNvSpPr>
          <p:nvPr/>
        </p:nvSpPr>
        <p:spPr bwMode="auto">
          <a:xfrm>
            <a:off x="474948" y="886473"/>
            <a:ext cx="11208397" cy="131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zh-CN" sz="2000" b="1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altLang="zh-CN" sz="2000" b="1" kern="0" dirty="0">
                <a:solidFill>
                  <a:srgbClr val="C00000"/>
                </a:solidFill>
                <a:latin typeface="+mn-lt"/>
                <a:ea typeface="+mn-ea"/>
                <a:cs typeface="Times New Roman" panose="02020603050405020304" pitchFamily="18" charset="0"/>
              </a:rPr>
              <a:t>Neutrino oscillations</a:t>
            </a:r>
            <a:r>
              <a:rPr lang="en-US" altLang="zh-CN" sz="20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,</a:t>
            </a:r>
            <a:r>
              <a:rPr lang="en-US" altLang="zh-CN" sz="2000" b="1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18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mass ordering (3-4 </a:t>
            </a:r>
            <a:r>
              <a:rPr lang="el-GR" altLang="zh-CN" sz="18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σ</a:t>
            </a:r>
            <a:r>
              <a:rPr lang="en-US" altLang="zh-CN" sz="18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), precision measurement (&lt;0.5%)</a:t>
            </a:r>
            <a:endParaRPr lang="en-US" altLang="zh-CN" sz="2000" kern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20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altLang="zh-CN" sz="2000" b="1" kern="0" dirty="0">
                <a:solidFill>
                  <a:srgbClr val="C00000"/>
                </a:solidFill>
                <a:latin typeface="+mn-lt"/>
                <a:ea typeface="+mn-ea"/>
                <a:cs typeface="Times New Roman" panose="02020603050405020304" pitchFamily="18" charset="0"/>
              </a:rPr>
              <a:t>Astro-particle physics</a:t>
            </a:r>
            <a:r>
              <a:rPr lang="en-US" altLang="zh-CN" sz="20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,</a:t>
            </a:r>
            <a:r>
              <a:rPr lang="en-US" altLang="zh-CN" sz="2000" b="1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18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supernovae neutrinos, geo and solar neutrinos</a:t>
            </a:r>
            <a:endParaRPr lang="en-US" altLang="zh-CN" sz="2000" kern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灯片编号占位符 4">
            <a:extLst>
              <a:ext uri="{FF2B5EF4-FFF2-40B4-BE49-F238E27FC236}">
                <a16:creationId xmlns:a16="http://schemas.microsoft.com/office/drawing/2014/main" id="{8005C51C-8414-4D3E-9B4F-068AD010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1AEEBBB7-D363-4469-AA02-6D3492989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55" y="1780077"/>
            <a:ext cx="11008236" cy="46117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880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61046EB-A59E-4710-91C8-6DB05F72B5D2}"/>
              </a:ext>
            </a:extLst>
          </p:cNvPr>
          <p:cNvSpPr/>
          <p:nvPr/>
        </p:nvSpPr>
        <p:spPr>
          <a:xfrm>
            <a:off x="1447061" y="77186"/>
            <a:ext cx="982758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JUNO collaboration</a:t>
            </a:r>
            <a:endParaRPr lang="zh-CN" altLang="en-US" sz="28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D38AA0-75D0-4465-A4FA-A6E47F67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173" y="6415689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au 2">
            <a:extLst>
              <a:ext uri="{FF2B5EF4-FFF2-40B4-BE49-F238E27FC236}">
                <a16:creationId xmlns:a16="http://schemas.microsoft.com/office/drawing/2014/main" id="{A2BD06E2-46DB-4459-A382-5DD4DC7ED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840615"/>
              </p:ext>
            </p:extLst>
          </p:nvPr>
        </p:nvGraphicFramePr>
        <p:xfrm>
          <a:off x="1405116" y="1816577"/>
          <a:ext cx="8196921" cy="4711520"/>
        </p:xfrm>
        <a:graphic>
          <a:graphicData uri="http://schemas.openxmlformats.org/drawingml/2006/table">
            <a:tbl>
              <a:tblPr/>
              <a:tblGrid>
                <a:gridCol w="775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9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36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092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Country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Institute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Country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Institute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Country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Institute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Armenia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Yerevan Physics Institute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SYSU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Mainz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Belgium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Universite</a:t>
                      </a:r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libre</a:t>
                      </a:r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GB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Bruxelles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Tsinghua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</a:t>
                      </a:r>
                      <a:r>
                        <a:rPr lang="en-GB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Tuebingen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Brazil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PUC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UCAS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 Catania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Brazil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dirty="0"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UEL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USTC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 di </a:t>
                      </a:r>
                      <a:r>
                        <a:rPr lang="en-GB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Frascati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PCUC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of South China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INFN-Ferrara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SAPHIR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Wu Yi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INFN-Milano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UNAB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Wuhan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INFN-Milano Bicocca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BISEE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Xi'an JT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</a:t>
                      </a:r>
                      <a:r>
                        <a:rPr lang="en-GB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Padova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Beijing Normal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Xiamen University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INFN-Perugia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CAGS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Zhengzhou U.</a:t>
                      </a:r>
                      <a:r>
                        <a:rPr lang="fr-F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INFN-Roma 3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ChongQing</a:t>
                      </a:r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University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NUDT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Pakistan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noProof="0" dirty="0"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PINSTECH (PAEC)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CIAE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/>
                      <a:r>
                        <a:rPr lang="en-US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CUG-Beijing</a:t>
                      </a:r>
                      <a:endParaRPr lang="en-GB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INR Moscow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DGUT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/>
                      <a:r>
                        <a:rPr lang="en-US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ECUT-Nanchang City</a:t>
                      </a:r>
                      <a:endParaRPr lang="en-GB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JINR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Guangxi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/>
                      <a:r>
                        <a:rPr lang="en-FR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CDUT-Chengdu</a:t>
                      </a:r>
                      <a:endParaRPr lang="en-GB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MSU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Harbin Institute of Technology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Czech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Charles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Slovakia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FMPICU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IHEP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Finland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 of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Jyvaskyla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</a:t>
                      </a:r>
                      <a:r>
                        <a:rPr lang="en-GB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Chiao</a:t>
                      </a:r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-Tung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Jilin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IJCLab</a:t>
                      </a:r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Orsay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Taiwan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Jinan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LP2i Bordeaux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United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Nanjing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CPPM Marseille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NARIT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Nankai</a:t>
                      </a:r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IPHC Strasbourg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PPRLCU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NCEPU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Subatech</a:t>
                      </a:r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Nantes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SUT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Pekin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RWTH Aachen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U.K.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Warwick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370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Shandong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TUM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UMD-G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Shanghai JT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Hamburg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UC Irvine</a:t>
                      </a:r>
                      <a:endParaRPr lang="en-GB" sz="1100" b="0" i="0" u="none" strike="noStrike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04809">
                <a:tc>
                  <a:txBody>
                    <a:bodyPr/>
                    <a:lstStyle/>
                    <a:p>
                      <a:pPr marL="3600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IGG-Beijing</a:t>
                      </a:r>
                      <a:endParaRPr lang="en-GB" sz="1100" b="0" i="0" u="none" strike="noStrike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FZJ-IKP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i="0" u="none" strike="noStrike" noProof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endParaRPr lang="en-GB" sz="1100" b="0" i="0" u="none" strike="noStrike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531781"/>
                  </a:ext>
                </a:extLst>
              </a:tr>
            </a:tbl>
          </a:graphicData>
        </a:graphic>
      </p:graphicFrame>
      <p:pic>
        <p:nvPicPr>
          <p:cNvPr id="8" name="Picture 9">
            <a:extLst>
              <a:ext uri="{FF2B5EF4-FFF2-40B4-BE49-F238E27FC236}">
                <a16:creationId xmlns:a16="http://schemas.microsoft.com/office/drawing/2014/main" id="{2CEB67DA-D333-4A1A-9EA2-53505AFE1B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212489" y="2226828"/>
            <a:ext cx="9138027" cy="3709011"/>
          </a:xfrm>
          <a:prstGeom prst="rect">
            <a:avLst/>
          </a:prstGeom>
        </p:spPr>
      </p:pic>
      <p:sp>
        <p:nvSpPr>
          <p:cNvPr id="9" name="ZoneTexte 10">
            <a:extLst>
              <a:ext uri="{FF2B5EF4-FFF2-40B4-BE49-F238E27FC236}">
                <a16:creationId xmlns:a16="http://schemas.microsoft.com/office/drawing/2014/main" id="{317190BC-545A-4F0D-A7F1-2EA91D76D3A9}"/>
              </a:ext>
            </a:extLst>
          </p:cNvPr>
          <p:cNvSpPr txBox="1"/>
          <p:nvPr/>
        </p:nvSpPr>
        <p:spPr>
          <a:xfrm>
            <a:off x="1332968" y="984862"/>
            <a:ext cx="8269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cs typeface="Times New Roman"/>
              </a:rPr>
              <a:t>74 institutes and more than 700 collaborators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4F6F282-C1EE-43E4-A564-F6A420AB7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2" y="1552739"/>
            <a:ext cx="8196921" cy="350707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87DF3F-2FF8-4FBF-BFD8-9C0D1AA530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131" y="1563860"/>
            <a:ext cx="3656242" cy="20886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818B6CC-F7D7-47E7-9FE0-F5741F7AFF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3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316408D-81C1-4EC0-9CC0-FC96947AAC1C}"/>
              </a:ext>
            </a:extLst>
          </p:cNvPr>
          <p:cNvSpPr/>
          <p:nvPr/>
        </p:nvSpPr>
        <p:spPr>
          <a:xfrm>
            <a:off x="1567541" y="77184"/>
            <a:ext cx="10301163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JUNO site</a:t>
            </a:r>
            <a:endParaRPr lang="zh-CN" altLang="en-US" sz="2800" b="1" spc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3FDBC0-1DA6-41F3-B42C-1EF92CFB14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975" y="785889"/>
            <a:ext cx="9579006" cy="5935586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69F97F14-FAC2-4BB3-A358-472A2F0A25C7}"/>
              </a:ext>
            </a:extLst>
          </p:cNvPr>
          <p:cNvSpPr txBox="1"/>
          <p:nvPr/>
        </p:nvSpPr>
        <p:spPr>
          <a:xfrm>
            <a:off x="1491487" y="836701"/>
            <a:ext cx="634546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800" b="1" dirty="0"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buildings/campus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finished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Assembly Building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storage (5k ton)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purification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station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 train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Office/Dorm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and slope tunnels</a:t>
            </a:r>
            <a:endParaRPr lang="en-CN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9833FB-2351-4707-8A48-12E198880F3E}"/>
              </a:ext>
            </a:extLst>
          </p:cNvPr>
          <p:cNvSpPr txBox="1"/>
          <p:nvPr/>
        </p:nvSpPr>
        <p:spPr>
          <a:xfrm rot="504615">
            <a:off x="5214864" y="4058060"/>
            <a:ext cx="3550026" cy="34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FF00"/>
                </a:solidFill>
                <a:cs typeface="Times New Roman" panose="02020603050405020304" pitchFamily="18" charset="0"/>
              </a:rPr>
              <a:t>1265 m w/ slope of 42%</a:t>
            </a:r>
            <a:endParaRPr lang="zh-CN" altLang="en-US" sz="16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F92C170A-2872-423E-AADE-65A11D10E790}"/>
              </a:ext>
            </a:extLst>
          </p:cNvPr>
          <p:cNvCxnSpPr>
            <a:cxnSpLocks/>
          </p:cNvCxnSpPr>
          <p:nvPr/>
        </p:nvCxnSpPr>
        <p:spPr>
          <a:xfrm>
            <a:off x="8039231" y="2535884"/>
            <a:ext cx="0" cy="224137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56D4D049-3AA6-4D16-9410-06496D4FEC84}"/>
              </a:ext>
            </a:extLst>
          </p:cNvPr>
          <p:cNvSpPr txBox="1"/>
          <p:nvPr/>
        </p:nvSpPr>
        <p:spPr>
          <a:xfrm>
            <a:off x="6592450" y="3115468"/>
            <a:ext cx="1539540" cy="600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FF00"/>
                </a:solidFill>
                <a:cs typeface="Times New Roman" panose="02020603050405020304" pitchFamily="18" charset="0"/>
              </a:rPr>
              <a:t>Vertical tunnel: 563 m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B77684D-CF02-4262-A717-FB4EE67D4AC3}"/>
              </a:ext>
            </a:extLst>
          </p:cNvPr>
          <p:cNvCxnSpPr>
            <a:cxnSpLocks/>
          </p:cNvCxnSpPr>
          <p:nvPr/>
        </p:nvCxnSpPr>
        <p:spPr>
          <a:xfrm>
            <a:off x="9335375" y="2175529"/>
            <a:ext cx="0" cy="2557083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22ECDED-F631-49BB-B321-524B2A44E4CB}"/>
              </a:ext>
            </a:extLst>
          </p:cNvPr>
          <p:cNvCxnSpPr>
            <a:cxnSpLocks/>
          </p:cNvCxnSpPr>
          <p:nvPr/>
        </p:nvCxnSpPr>
        <p:spPr>
          <a:xfrm>
            <a:off x="8039231" y="4710733"/>
            <a:ext cx="1278939" cy="2211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F9A493E3-AEA8-4F95-A8C0-D131BF776D8C}"/>
              </a:ext>
            </a:extLst>
          </p:cNvPr>
          <p:cNvSpPr/>
          <p:nvPr/>
        </p:nvSpPr>
        <p:spPr>
          <a:xfrm>
            <a:off x="7679191" y="5230374"/>
            <a:ext cx="2956660" cy="379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FF00"/>
                </a:solidFill>
                <a:cs typeface="Times New Roman" panose="02020603050405020304" pitchFamily="18" charset="0"/>
              </a:rPr>
              <a:t>Muon flux 0.004 Hz/m</a:t>
            </a:r>
            <a:r>
              <a:rPr lang="en-US" altLang="zh-CN" sz="1800" b="1" baseline="30000" dirty="0">
                <a:solidFill>
                  <a:srgbClr val="FFFF00"/>
                </a:solidFill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6AF7FC6-F6DC-4810-87F5-4D65BAA421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3" name="灯片编号占位符 4">
            <a:extLst>
              <a:ext uri="{FF2B5EF4-FFF2-40B4-BE49-F238E27FC236}">
                <a16:creationId xmlns:a16="http://schemas.microsoft.com/office/drawing/2014/main" id="{2F28A3F0-DA0E-4C56-A61B-1022F87FB47B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182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FBE59A-E228-4ADE-A6E0-38D14460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2" y="975596"/>
            <a:ext cx="6208577" cy="551531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JUNO detector and progresses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2A0DD128-4DAD-4DB8-B519-476A3FE0F1E1}"/>
              </a:ext>
            </a:extLst>
          </p:cNvPr>
          <p:cNvSpPr txBox="1">
            <a:spLocks/>
          </p:cNvSpPr>
          <p:nvPr/>
        </p:nvSpPr>
        <p:spPr>
          <a:xfrm>
            <a:off x="6227731" y="1246327"/>
            <a:ext cx="5795547" cy="5145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Stainless Steel structure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>
                <a:cs typeface="Times New Roman" panose="02020603050405020304" pitchFamily="18" charset="0"/>
              </a:rPr>
              <a:t>Finished in June 2022</a:t>
            </a:r>
            <a:endParaRPr lang="en-US" altLang="zh-CN" sz="20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Acrylic panels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>
                <a:cs typeface="Times New Roman" panose="02020603050405020304" pitchFamily="18" charset="0"/>
              </a:rPr>
              <a:t>All the panels are ready for shipping to onsite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>
                <a:cs typeface="Times New Roman" panose="02020603050405020304" pitchFamily="18" charset="0"/>
              </a:rPr>
              <a:t>Starting from the top, 14/23 layers finished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20,012 20’’ PMTs + 25,600 3’’ PMTs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>
                <a:cs typeface="Times New Roman" panose="02020603050405020304" pitchFamily="18" charset="0"/>
              </a:rPr>
              <a:t>Production and performance test done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>
                <a:cs typeface="Times New Roman" panose="02020603050405020304" pitchFamily="18" charset="0"/>
              </a:rPr>
              <a:t>7,225 LPMTs and 9,293 SPMTs installed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Liquid scintillator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>
                <a:cs typeface="Times New Roman" panose="02020603050405020304" pitchFamily="18" charset="0"/>
              </a:rPr>
              <a:t>Purification plants finished onsite construction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>
                <a:cs typeface="Times New Roman" panose="02020603050405020304" pitchFamily="18" charset="0"/>
              </a:rPr>
              <a:t>Successfully joint commissioning in Nov. 2023</a:t>
            </a:r>
            <a:endParaRPr lang="zh-CN" altLang="en-US" sz="1800" dirty="0"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51E937E-CF38-49EE-9FAF-9A8D636A9E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1B3F1AE8-E80B-4645-9CEB-A2E019F125CD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62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JUNO detector progresses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8AC89F1D-6588-41AF-9FBE-EA39D760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 of JUNO detector growing -30S">
            <a:hlinkClick r:id="" action="ppaction://media"/>
            <a:extLst>
              <a:ext uri="{FF2B5EF4-FFF2-40B4-BE49-F238E27FC236}">
                <a16:creationId xmlns:a16="http://schemas.microsoft.com/office/drawing/2014/main" id="{0EBC8927-8740-48FF-8ED0-551287D8D5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Central detector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A592FBAD-52CF-4D80-AECC-E20C43A2C697}"/>
              </a:ext>
            </a:extLst>
          </p:cNvPr>
          <p:cNvSpPr txBox="1">
            <a:spLocks/>
          </p:cNvSpPr>
          <p:nvPr/>
        </p:nvSpPr>
        <p:spPr>
          <a:xfrm>
            <a:off x="936293" y="946632"/>
            <a:ext cx="7377615" cy="2482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Main difficulties overcome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zh-CN" sz="2000" dirty="0">
                <a:cs typeface="Times New Roman" panose="02020603050405020304" pitchFamily="18" charset="0"/>
              </a:rPr>
              <a:t>Acrylic transparency &gt;96%, U/Th/K &lt;1 ppt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zh-CN" sz="2000" dirty="0">
                <a:cs typeface="Times New Roman" panose="02020603050405020304" pitchFamily="18" charset="0"/>
              </a:rPr>
              <a:t>Fast bonding of 265 acrylic panels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zh-CN" sz="2000" dirty="0">
                <a:cs typeface="Times New Roman" panose="02020603050405020304" pitchFamily="18" charset="0"/>
              </a:rPr>
              <a:t>Mechanical precision for 3 mm PMT clearance 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zh-CN" sz="2000" dirty="0">
                <a:cs typeface="Times New Roman" panose="02020603050405020304" pitchFamily="18" charset="0"/>
              </a:rPr>
              <a:t>Thermal expansion matching: 21</a:t>
            </a:r>
            <a:r>
              <a:rPr lang="en-US" altLang="zh-CN" sz="2000" baseline="30000" dirty="0">
                <a:cs typeface="Times New Roman" panose="02020603050405020304" pitchFamily="18" charset="0"/>
              </a:rPr>
              <a:t>o</a:t>
            </a:r>
            <a:r>
              <a:rPr lang="en-US" altLang="zh-CN" sz="2000" dirty="0">
                <a:cs typeface="Times New Roman" panose="02020603050405020304" pitchFamily="18" charset="0"/>
              </a:rPr>
              <a:t>C </a:t>
            </a:r>
            <a:r>
              <a:rPr lang="en-US" altLang="zh-CN" sz="2000" dirty="0">
                <a:cs typeface="Times New Roman" panose="02020603050405020304" pitchFamily="18" charset="0"/>
                <a:sym typeface="Symbol" panose="05050102010706020507" pitchFamily="18" charset="2"/>
              </a:rPr>
              <a:t> 1</a:t>
            </a:r>
            <a:r>
              <a:rPr lang="en-US" altLang="zh-CN" sz="2000" baseline="30000" dirty="0">
                <a:cs typeface="Times New Roman" panose="02020603050405020304" pitchFamily="18" charset="0"/>
                <a:sym typeface="Symbol" panose="05050102010706020507" pitchFamily="18" charset="2"/>
              </a:rPr>
              <a:t>o</a:t>
            </a:r>
            <a:r>
              <a:rPr lang="en-US" altLang="zh-CN" sz="2000" dirty="0">
                <a:cs typeface="Times New Roman" panose="02020603050405020304" pitchFamily="18" charset="0"/>
                <a:sym typeface="Symbol" panose="05050102010706020507" pitchFamily="18" charset="2"/>
              </a:rPr>
              <a:t>C 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zh-CN" sz="2000" dirty="0">
                <a:cs typeface="Times New Roman" panose="02020603050405020304" pitchFamily="18" charset="0"/>
              </a:rPr>
              <a:t>Earthquake and liquid-solid coupling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4D9BAE2-EDA0-4322-87E5-CC2FA4821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8972" y="988132"/>
            <a:ext cx="2065462" cy="2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66EDCA3-F37D-4685-ADE4-51E87B653FFA}"/>
              </a:ext>
            </a:extLst>
          </p:cNvPr>
          <p:cNvSpPr/>
          <p:nvPr/>
        </p:nvSpPr>
        <p:spPr>
          <a:xfrm>
            <a:off x="4787593" y="988131"/>
            <a:ext cx="1920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 2311.17314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9CAE64-70F7-4343-BB10-ABFB2D14AA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8D73E3C0-3A43-4399-9B05-D5D0EF36EFA3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86D4486-931A-438F-A803-187AE515F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93" y="3470499"/>
            <a:ext cx="4811370" cy="32089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0E0CB0C-3F2F-4933-9463-0A3768A87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70499"/>
            <a:ext cx="4837705" cy="32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14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Photomultiplier Tubes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9CAE64-70F7-4343-BB10-ABFB2D14AA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8D73E3C0-3A43-4399-9B05-D5D0EF36EFA3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内容占位符 6">
            <a:extLst>
              <a:ext uri="{FF2B5EF4-FFF2-40B4-BE49-F238E27FC236}">
                <a16:creationId xmlns:a16="http://schemas.microsoft.com/office/drawing/2014/main" id="{F6F3599B-1977-4610-B5B3-E37D15B15A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740270"/>
              </p:ext>
            </p:extLst>
          </p:nvPr>
        </p:nvGraphicFramePr>
        <p:xfrm>
          <a:off x="479394" y="1479829"/>
          <a:ext cx="7517670" cy="2865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043325">
                  <a:extLst>
                    <a:ext uri="{9D8B030D-6E8A-4147-A177-3AD203B41FA5}">
                      <a16:colId xmlns:a16="http://schemas.microsoft.com/office/drawing/2014/main" val="2677403118"/>
                    </a:ext>
                  </a:extLst>
                </a:gridCol>
                <a:gridCol w="1669002">
                  <a:extLst>
                    <a:ext uri="{9D8B030D-6E8A-4147-A177-3AD203B41FA5}">
                      <a16:colId xmlns:a16="http://schemas.microsoft.com/office/drawing/2014/main" val="717759643"/>
                    </a:ext>
                  </a:extLst>
                </a:gridCol>
                <a:gridCol w="834501">
                  <a:extLst>
                    <a:ext uri="{9D8B030D-6E8A-4147-A177-3AD203B41FA5}">
                      <a16:colId xmlns:a16="http://schemas.microsoft.com/office/drawing/2014/main" val="1456297673"/>
                    </a:ext>
                  </a:extLst>
                </a:gridCol>
                <a:gridCol w="1970842">
                  <a:extLst>
                    <a:ext uri="{9D8B030D-6E8A-4147-A177-3AD203B41FA5}">
                      <a16:colId xmlns:a16="http://schemas.microsoft.com/office/drawing/2014/main" val="4188432544"/>
                    </a:ext>
                  </a:extLst>
                </a:gridCol>
              </a:tblGrid>
              <a:tr h="200671">
                <a:tc rowSpan="2">
                  <a:txBody>
                    <a:bodyPr/>
                    <a:lstStyle>
                      <a:lvl1pPr marL="0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LPMT (20-inch)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SPMT (3-inch)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9326249"/>
                  </a:ext>
                </a:extLst>
              </a:tr>
              <a:tr h="217394">
                <a:tc v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Hamamatsu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NNVT 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HZC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6930405"/>
                  </a:ext>
                </a:extLst>
              </a:tr>
              <a:tr h="217394"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Quantity 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5000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15012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25600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9309226"/>
                  </a:ext>
                </a:extLst>
              </a:tr>
              <a:tr h="217394"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Charge Collection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Dynode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MCP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Dynode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988470"/>
                  </a:ext>
                </a:extLst>
              </a:tr>
              <a:tr h="217394"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Photon Detection Efficiency 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+mn-lt"/>
                          <a:cs typeface="Calibri" panose="020F0502020204030204" pitchFamily="34" charset="0"/>
                        </a:rPr>
                        <a:t>28.5%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+mn-lt"/>
                          <a:cs typeface="Calibri" panose="020F0502020204030204" pitchFamily="34" charset="0"/>
                        </a:rPr>
                        <a:t>30.1%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25%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172215"/>
                  </a:ext>
                </a:extLst>
              </a:tr>
              <a:tr h="2173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>
                          <a:latin typeface="+mn-lt"/>
                        </a:rPr>
                        <a:t>Dynamic range for [0-10] MeV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+mn-lt"/>
                        </a:rPr>
                        <a:t>   [0, 100] PEs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>
                          <a:latin typeface="+mn-lt"/>
                        </a:rPr>
                        <a:t>[0, 2] PEs</a:t>
                      </a:r>
                      <a:endParaRPr lang="zh-CN" altLang="en-US" sz="18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7588960"/>
                  </a:ext>
                </a:extLst>
              </a:tr>
              <a:tr h="217394"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Coverage 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75%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3%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4818834"/>
                  </a:ext>
                </a:extLst>
              </a:tr>
              <a:tr h="200671"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Reference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100" dirty="0" err="1">
                          <a:latin typeface="+mn-lt"/>
                          <a:cs typeface="Calibri" panose="020F0502020204030204" pitchFamily="34" charset="0"/>
                        </a:rPr>
                        <a:t>Eur.Phys.J.C</a:t>
                      </a:r>
                      <a:r>
                        <a:rPr lang="en-US" altLang="zh-CN" sz="1100" dirty="0">
                          <a:latin typeface="+mn-lt"/>
                          <a:cs typeface="Calibri" panose="020F0502020204030204" pitchFamily="34" charset="0"/>
                        </a:rPr>
                        <a:t> 82 (2022) 12, 1168</a:t>
                      </a:r>
                      <a:endParaRPr lang="zh-CN" altLang="en-US" sz="11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100" dirty="0">
                          <a:latin typeface="+mn-lt"/>
                          <a:cs typeface="Calibri" panose="020F0502020204030204" pitchFamily="34" charset="0"/>
                        </a:rPr>
                        <a:t>NIM.A 1005 (2021) 165347</a:t>
                      </a:r>
                      <a:endParaRPr lang="zh-CN" altLang="en-US" sz="11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449798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B0631A03-1DA0-472F-BE22-BAA5D74E8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089" y="1494255"/>
            <a:ext cx="3910082" cy="2836269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0B57C84-E371-4912-84B9-44B75D3E42C9}"/>
              </a:ext>
            </a:extLst>
          </p:cNvPr>
          <p:cNvSpPr/>
          <p:nvPr/>
        </p:nvSpPr>
        <p:spPr>
          <a:xfrm>
            <a:off x="3826860" y="2912389"/>
            <a:ext cx="2173753" cy="392873"/>
          </a:xfrm>
          <a:prstGeom prst="roundRect">
            <a:avLst/>
          </a:prstGeom>
          <a:noFill/>
          <a:ln w="381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717E3FC-2265-40DF-A4B8-513E592FA870}"/>
              </a:ext>
            </a:extLst>
          </p:cNvPr>
          <p:cNvSpPr/>
          <p:nvPr/>
        </p:nvSpPr>
        <p:spPr>
          <a:xfrm>
            <a:off x="479394" y="857306"/>
            <a:ext cx="9429226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cs typeface="Calibri" panose="020F0502020204030204" pitchFamily="34" charset="0"/>
              </a:rPr>
              <a:t>All PMTs produced, tested, and instrumented with waterproof potting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342C722-D69F-4AA8-A79F-26AB9592F77C}"/>
              </a:ext>
            </a:extLst>
          </p:cNvPr>
          <p:cNvSpPr/>
          <p:nvPr/>
        </p:nvSpPr>
        <p:spPr>
          <a:xfrm>
            <a:off x="479394" y="4733184"/>
            <a:ext cx="110424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PDE larger than required value 27% </a:t>
            </a:r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expected energy resolution 2.9% @ 1MeV</a:t>
            </a:r>
            <a:endParaRPr lang="en-US" altLang="zh-CN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zh-CN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S</a:t>
            </a:r>
            <a:r>
              <a:rPr lang="zh-CN" alt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ynergetic </a:t>
            </a:r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20-inch and 3-inch PMT</a:t>
            </a:r>
            <a:r>
              <a:rPr lang="zh-CN" alt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systems to ensure energy resolution and charge</a:t>
            </a:r>
          </a:p>
        </p:txBody>
      </p:sp>
    </p:spTree>
    <p:extLst>
      <p:ext uri="{BB962C8B-B14F-4D97-AF65-F5344CB8AC3E}">
        <p14:creationId xmlns:p14="http://schemas.microsoft.com/office/powerpoint/2010/main" val="19323895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2e0a687-6699-4929-b9d1-35241f2b4acb"/>
  <p:tag name="COMMONDATA" val="eyJoZGlkIjoiMjMyN2YxMTE5YjY2NjAwNDc1Mzc5YzBiMmYxNTUxMGU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UNIT_BK_DARK_LIGHT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3hqw42w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+Gotham">
      <a:majorFont>
        <a:latin typeface="Gotham Bold"/>
        <a:ea typeface="思源黑体 CN Bold"/>
        <a:cs typeface=""/>
      </a:majorFont>
      <a:minorFont>
        <a:latin typeface="Gotham Rounded Book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0">
          <a:spcBef>
            <a:spcPts val="600"/>
          </a:spcBef>
          <a:spcAft>
            <a:spcPts val="600"/>
          </a:spcAft>
          <a:defRPr kumimoji="1" sz="2400" dirty="0" smtClean="0">
            <a:latin typeface="+mj-e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18625</TotalTime>
  <Words>1826</Words>
  <Application>Microsoft Office PowerPoint</Application>
  <PresentationFormat>宽屏</PresentationFormat>
  <Paragraphs>474</Paragraphs>
  <Slides>27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27</vt:i4>
      </vt:variant>
    </vt:vector>
  </HeadingPairs>
  <TitlesOfParts>
    <vt:vector size="51" baseType="lpstr">
      <vt:lpstr>Gotham Bold</vt:lpstr>
      <vt:lpstr>Gotham Rounded Book</vt:lpstr>
      <vt:lpstr>Kaiti SC Regular</vt:lpstr>
      <vt:lpstr>等线</vt:lpstr>
      <vt:lpstr>等线 Light</vt:lpstr>
      <vt:lpstr>仿宋</vt:lpstr>
      <vt:lpstr>黑体</vt:lpstr>
      <vt:lpstr>华文新魏</vt:lpstr>
      <vt:lpstr>楷体</vt:lpstr>
      <vt:lpstr>思源黑体 CN Bold</vt:lpstr>
      <vt:lpstr>思源黑体 CN Normal</vt:lpstr>
      <vt:lpstr>思源黑体 CN Regular</vt:lpstr>
      <vt:lpstr>宋体</vt:lpstr>
      <vt:lpstr>微软雅黑</vt:lpstr>
      <vt:lpstr>Arial</vt:lpstr>
      <vt:lpstr>Calibri</vt:lpstr>
      <vt:lpstr>Cambria Math</vt:lpstr>
      <vt:lpstr>Symbol</vt:lpstr>
      <vt:lpstr>Times New Roman</vt:lpstr>
      <vt:lpstr>Wingdings</vt:lpstr>
      <vt:lpstr>1_Office 主题​​</vt:lpstr>
      <vt:lpstr>1_自定义设计方案</vt:lpstr>
      <vt:lpstr>自定义设计方案</vt:lpstr>
      <vt:lpstr>默认设计模板</vt:lpstr>
      <vt:lpstr>Status and prospects  of JUNO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Thanks!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于 泽源</cp:lastModifiedBy>
  <cp:revision>3949</cp:revision>
  <cp:lastPrinted>2022-10-11T07:30:00Z</cp:lastPrinted>
  <dcterms:created xsi:type="dcterms:W3CDTF">2019-06-19T02:08:00Z</dcterms:created>
  <dcterms:modified xsi:type="dcterms:W3CDTF">2024-02-18T13:30:45Z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AC39F7A05D9B41F09E1109EE6C565507_13</vt:lpwstr>
  </property>
</Properties>
</file>