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6" r:id="rId2"/>
    <p:sldId id="494" r:id="rId3"/>
    <p:sldId id="495" r:id="rId4"/>
    <p:sldId id="496" r:id="rId5"/>
    <p:sldId id="498" r:id="rId6"/>
    <p:sldId id="497" r:id="rId7"/>
    <p:sldId id="500" r:id="rId8"/>
    <p:sldId id="502" r:id="rId9"/>
    <p:sldId id="504" r:id="rId10"/>
    <p:sldId id="499" r:id="rId11"/>
    <p:sldId id="505" r:id="rId12"/>
    <p:sldId id="503" r:id="rId13"/>
    <p:sldId id="506" r:id="rId14"/>
    <p:sldId id="507" r:id="rId15"/>
    <p:sldId id="508" r:id="rId16"/>
    <p:sldId id="509" r:id="rId17"/>
    <p:sldId id="501" r:id="rId18"/>
    <p:sldId id="510" r:id="rId19"/>
    <p:sldId id="511" r:id="rId20"/>
    <p:sldId id="51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00A0F1"/>
    <a:srgbClr val="0066FF"/>
    <a:srgbClr val="4C4467"/>
    <a:srgbClr val="3169B4"/>
    <a:srgbClr val="866F83"/>
    <a:srgbClr val="000517"/>
    <a:srgbClr val="00498D"/>
    <a:srgbClr val="0B8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9" autoAdjust="0"/>
    <p:restoredTop sz="94424" autoAdjust="0"/>
  </p:normalViewPr>
  <p:slideViewPr>
    <p:cSldViewPr>
      <p:cViewPr>
        <p:scale>
          <a:sx n="60" d="100"/>
          <a:sy n="60" d="100"/>
        </p:scale>
        <p:origin x="924" y="1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B0570-9DDB-4EAA-A562-2888D3063BF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6DF30-F80D-48F7-9B9C-A3A848DA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10" Type="http://schemas.openxmlformats.org/officeDocument/2006/relationships/image" Target="../media/image74.emf"/><Relationship Id="rId4" Type="http://schemas.openxmlformats.org/officeDocument/2006/relationships/image" Target="../media/image68.emf"/><Relationship Id="rId9" Type="http://schemas.openxmlformats.org/officeDocument/2006/relationships/image" Target="../media/image7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image" Target="../media/image86.emf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12" Type="http://schemas.openxmlformats.org/officeDocument/2006/relationships/image" Target="../media/image85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11" Type="http://schemas.openxmlformats.org/officeDocument/2006/relationships/image" Target="../media/image84.emf"/><Relationship Id="rId5" Type="http://schemas.openxmlformats.org/officeDocument/2006/relationships/image" Target="../media/image78.emf"/><Relationship Id="rId10" Type="http://schemas.openxmlformats.org/officeDocument/2006/relationships/image" Target="../media/image83.emf"/><Relationship Id="rId4" Type="http://schemas.openxmlformats.org/officeDocument/2006/relationships/image" Target="../media/image77.emf"/><Relationship Id="rId9" Type="http://schemas.openxmlformats.org/officeDocument/2006/relationships/image" Target="../media/image8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13" Type="http://schemas.openxmlformats.org/officeDocument/2006/relationships/image" Target="../media/image98.emf"/><Relationship Id="rId18" Type="http://schemas.openxmlformats.org/officeDocument/2006/relationships/image" Target="../media/image103.emf"/><Relationship Id="rId3" Type="http://schemas.openxmlformats.org/officeDocument/2006/relationships/image" Target="../media/image88.emf"/><Relationship Id="rId7" Type="http://schemas.openxmlformats.org/officeDocument/2006/relationships/image" Target="../media/image92.emf"/><Relationship Id="rId12" Type="http://schemas.openxmlformats.org/officeDocument/2006/relationships/image" Target="../media/image97.emf"/><Relationship Id="rId17" Type="http://schemas.openxmlformats.org/officeDocument/2006/relationships/image" Target="../media/image102.emf"/><Relationship Id="rId2" Type="http://schemas.openxmlformats.org/officeDocument/2006/relationships/image" Target="../media/image87.emf"/><Relationship Id="rId16" Type="http://schemas.openxmlformats.org/officeDocument/2006/relationships/image" Target="../media/image10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Relationship Id="rId11" Type="http://schemas.openxmlformats.org/officeDocument/2006/relationships/image" Target="../media/image96.emf"/><Relationship Id="rId5" Type="http://schemas.openxmlformats.org/officeDocument/2006/relationships/image" Target="../media/image90.emf"/><Relationship Id="rId15" Type="http://schemas.openxmlformats.org/officeDocument/2006/relationships/image" Target="../media/image100.emf"/><Relationship Id="rId10" Type="http://schemas.openxmlformats.org/officeDocument/2006/relationships/image" Target="../media/image95.emf"/><Relationship Id="rId19" Type="http://schemas.openxmlformats.org/officeDocument/2006/relationships/image" Target="../media/image104.emf"/><Relationship Id="rId4" Type="http://schemas.openxmlformats.org/officeDocument/2006/relationships/image" Target="../media/image89.emf"/><Relationship Id="rId9" Type="http://schemas.openxmlformats.org/officeDocument/2006/relationships/image" Target="../media/image94.emf"/><Relationship Id="rId14" Type="http://schemas.openxmlformats.org/officeDocument/2006/relationships/image" Target="../media/image9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image" Target="../media/image115.emf"/><Relationship Id="rId18" Type="http://schemas.openxmlformats.org/officeDocument/2006/relationships/image" Target="../media/image120.emf"/><Relationship Id="rId3" Type="http://schemas.openxmlformats.org/officeDocument/2006/relationships/image" Target="../media/image106.emf"/><Relationship Id="rId21" Type="http://schemas.openxmlformats.org/officeDocument/2006/relationships/image" Target="../media/image123.emf"/><Relationship Id="rId7" Type="http://schemas.openxmlformats.org/officeDocument/2006/relationships/image" Target="../media/image109.emf"/><Relationship Id="rId12" Type="http://schemas.openxmlformats.org/officeDocument/2006/relationships/image" Target="../media/image114.emf"/><Relationship Id="rId17" Type="http://schemas.openxmlformats.org/officeDocument/2006/relationships/image" Target="../media/image119.emf"/><Relationship Id="rId2" Type="http://schemas.openxmlformats.org/officeDocument/2006/relationships/image" Target="../media/image105.emf"/><Relationship Id="rId16" Type="http://schemas.openxmlformats.org/officeDocument/2006/relationships/image" Target="../media/image118.emf"/><Relationship Id="rId20" Type="http://schemas.openxmlformats.org/officeDocument/2006/relationships/image" Target="../media/image1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emf"/><Relationship Id="rId11" Type="http://schemas.openxmlformats.org/officeDocument/2006/relationships/image" Target="../media/image113.emf"/><Relationship Id="rId5" Type="http://schemas.openxmlformats.org/officeDocument/2006/relationships/image" Target="../media/image108.emf"/><Relationship Id="rId15" Type="http://schemas.openxmlformats.org/officeDocument/2006/relationships/image" Target="../media/image117.emf"/><Relationship Id="rId10" Type="http://schemas.openxmlformats.org/officeDocument/2006/relationships/image" Target="../media/image112.emf"/><Relationship Id="rId19" Type="http://schemas.openxmlformats.org/officeDocument/2006/relationships/image" Target="../media/image121.emf"/><Relationship Id="rId4" Type="http://schemas.openxmlformats.org/officeDocument/2006/relationships/image" Target="../media/image107.emf"/><Relationship Id="rId9" Type="http://schemas.openxmlformats.org/officeDocument/2006/relationships/image" Target="../media/image111.emf"/><Relationship Id="rId14" Type="http://schemas.openxmlformats.org/officeDocument/2006/relationships/image" Target="../media/image116.emf"/><Relationship Id="rId22" Type="http://schemas.openxmlformats.org/officeDocument/2006/relationships/image" Target="../media/image12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13" Type="http://schemas.openxmlformats.org/officeDocument/2006/relationships/image" Target="../media/image136.emf"/><Relationship Id="rId3" Type="http://schemas.openxmlformats.org/officeDocument/2006/relationships/image" Target="../media/image126.emf"/><Relationship Id="rId7" Type="http://schemas.openxmlformats.org/officeDocument/2006/relationships/image" Target="../media/image130.emf"/><Relationship Id="rId12" Type="http://schemas.openxmlformats.org/officeDocument/2006/relationships/image" Target="../media/image135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emf"/><Relationship Id="rId11" Type="http://schemas.openxmlformats.org/officeDocument/2006/relationships/image" Target="../media/image134.emf"/><Relationship Id="rId5" Type="http://schemas.openxmlformats.org/officeDocument/2006/relationships/image" Target="../media/image128.emf"/><Relationship Id="rId10" Type="http://schemas.openxmlformats.org/officeDocument/2006/relationships/image" Target="../media/image133.emf"/><Relationship Id="rId4" Type="http://schemas.openxmlformats.org/officeDocument/2006/relationships/image" Target="../media/image127.emf"/><Relationship Id="rId9" Type="http://schemas.openxmlformats.org/officeDocument/2006/relationships/image" Target="../media/image132.emf"/><Relationship Id="rId14" Type="http://schemas.openxmlformats.org/officeDocument/2006/relationships/image" Target="../media/image13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13" Type="http://schemas.openxmlformats.org/officeDocument/2006/relationships/image" Target="../media/image149.emf"/><Relationship Id="rId18" Type="http://schemas.openxmlformats.org/officeDocument/2006/relationships/image" Target="../media/image154.emf"/><Relationship Id="rId3" Type="http://schemas.openxmlformats.org/officeDocument/2006/relationships/image" Target="../media/image139.emf"/><Relationship Id="rId21" Type="http://schemas.openxmlformats.org/officeDocument/2006/relationships/image" Target="../media/image157.emf"/><Relationship Id="rId7" Type="http://schemas.openxmlformats.org/officeDocument/2006/relationships/image" Target="../media/image143.emf"/><Relationship Id="rId12" Type="http://schemas.openxmlformats.org/officeDocument/2006/relationships/image" Target="../media/image148.emf"/><Relationship Id="rId17" Type="http://schemas.openxmlformats.org/officeDocument/2006/relationships/image" Target="../media/image153.emf"/><Relationship Id="rId2" Type="http://schemas.openxmlformats.org/officeDocument/2006/relationships/image" Target="../media/image138.emf"/><Relationship Id="rId16" Type="http://schemas.openxmlformats.org/officeDocument/2006/relationships/image" Target="../media/image152.emf"/><Relationship Id="rId20" Type="http://schemas.openxmlformats.org/officeDocument/2006/relationships/image" Target="../media/image1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emf"/><Relationship Id="rId11" Type="http://schemas.openxmlformats.org/officeDocument/2006/relationships/image" Target="../media/image147.emf"/><Relationship Id="rId24" Type="http://schemas.openxmlformats.org/officeDocument/2006/relationships/image" Target="../media/image160.emf"/><Relationship Id="rId5" Type="http://schemas.openxmlformats.org/officeDocument/2006/relationships/image" Target="../media/image141.emf"/><Relationship Id="rId15" Type="http://schemas.openxmlformats.org/officeDocument/2006/relationships/image" Target="../media/image151.emf"/><Relationship Id="rId23" Type="http://schemas.openxmlformats.org/officeDocument/2006/relationships/image" Target="../media/image159.emf"/><Relationship Id="rId10" Type="http://schemas.openxmlformats.org/officeDocument/2006/relationships/image" Target="../media/image146.emf"/><Relationship Id="rId19" Type="http://schemas.openxmlformats.org/officeDocument/2006/relationships/image" Target="../media/image155.emf"/><Relationship Id="rId4" Type="http://schemas.openxmlformats.org/officeDocument/2006/relationships/image" Target="../media/image140.emf"/><Relationship Id="rId9" Type="http://schemas.openxmlformats.org/officeDocument/2006/relationships/image" Target="../media/image145.emf"/><Relationship Id="rId14" Type="http://schemas.openxmlformats.org/officeDocument/2006/relationships/image" Target="../media/image150.emf"/><Relationship Id="rId22" Type="http://schemas.openxmlformats.org/officeDocument/2006/relationships/image" Target="../media/image15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emf"/><Relationship Id="rId7" Type="http://schemas.openxmlformats.org/officeDocument/2006/relationships/image" Target="../media/image166.png"/><Relationship Id="rId2" Type="http://schemas.openxmlformats.org/officeDocument/2006/relationships/image" Target="../media/image1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emf"/><Relationship Id="rId5" Type="http://schemas.openxmlformats.org/officeDocument/2006/relationships/image" Target="../media/image164.emf"/><Relationship Id="rId4" Type="http://schemas.openxmlformats.org/officeDocument/2006/relationships/image" Target="../media/image16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8.emf"/><Relationship Id="rId3" Type="http://schemas.openxmlformats.org/officeDocument/2006/relationships/image" Target="../media/image168.emf"/><Relationship Id="rId7" Type="http://schemas.openxmlformats.org/officeDocument/2006/relationships/image" Target="../media/image172.emf"/><Relationship Id="rId12" Type="http://schemas.openxmlformats.org/officeDocument/2006/relationships/image" Target="../media/image177.emf"/><Relationship Id="rId2" Type="http://schemas.openxmlformats.org/officeDocument/2006/relationships/image" Target="../media/image1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emf"/><Relationship Id="rId11" Type="http://schemas.openxmlformats.org/officeDocument/2006/relationships/image" Target="../media/image176.emf"/><Relationship Id="rId5" Type="http://schemas.openxmlformats.org/officeDocument/2006/relationships/image" Target="../media/image170.emf"/><Relationship Id="rId10" Type="http://schemas.openxmlformats.org/officeDocument/2006/relationships/image" Target="../media/image175.emf"/><Relationship Id="rId4" Type="http://schemas.openxmlformats.org/officeDocument/2006/relationships/image" Target="../media/image169.emf"/><Relationship Id="rId9" Type="http://schemas.openxmlformats.org/officeDocument/2006/relationships/image" Target="../media/image17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emf"/><Relationship Id="rId3" Type="http://schemas.openxmlformats.org/officeDocument/2006/relationships/image" Target="../media/image180.emf"/><Relationship Id="rId7" Type="http://schemas.openxmlformats.org/officeDocument/2006/relationships/image" Target="../media/image184.emf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emf"/><Relationship Id="rId11" Type="http://schemas.openxmlformats.org/officeDocument/2006/relationships/image" Target="../media/image188.emf"/><Relationship Id="rId5" Type="http://schemas.openxmlformats.org/officeDocument/2006/relationships/image" Target="../media/image182.emf"/><Relationship Id="rId10" Type="http://schemas.openxmlformats.org/officeDocument/2006/relationships/image" Target="../media/image187.emf"/><Relationship Id="rId4" Type="http://schemas.openxmlformats.org/officeDocument/2006/relationships/image" Target="../media/image181.emf"/><Relationship Id="rId9" Type="http://schemas.openxmlformats.org/officeDocument/2006/relationships/image" Target="../media/image18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22.emf"/><Relationship Id="rId5" Type="http://schemas.openxmlformats.org/officeDocument/2006/relationships/image" Target="../media/image14.emf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40.emf"/><Relationship Id="rId7" Type="http://schemas.openxmlformats.org/officeDocument/2006/relationships/image" Target="../media/image37.emf"/><Relationship Id="rId12" Type="http://schemas.openxmlformats.org/officeDocument/2006/relationships/image" Target="../media/image4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image" Target="../media/image44.emf"/><Relationship Id="rId5" Type="http://schemas.openxmlformats.org/officeDocument/2006/relationships/image" Target="../media/image35.emf"/><Relationship Id="rId10" Type="http://schemas.openxmlformats.org/officeDocument/2006/relationships/image" Target="../media/image38.emf"/><Relationship Id="rId4" Type="http://schemas.openxmlformats.org/officeDocument/2006/relationships/image" Target="../media/image41.emf"/><Relationship Id="rId9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Relationship Id="rId14" Type="http://schemas.openxmlformats.org/officeDocument/2006/relationships/image" Target="../media/image5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60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30.emf"/><Relationship Id="rId4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877272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Quantum Matter Institute, South China Normal University</a:t>
            </a:r>
          </a:p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Guangzhou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2023-12-04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0" y="1600344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Shun Zhou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(IHEP &amp;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UCAS,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Beijing)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0" y="260648"/>
            <a:ext cx="12192000" cy="12961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The Standard Model Effective Field Theory (SMEFT)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ECF5FF8-0658-4284-9F62-B34F47B574B0}"/>
              </a:ext>
            </a:extLst>
          </p:cNvPr>
          <p:cNvSpPr/>
          <p:nvPr/>
        </p:nvSpPr>
        <p:spPr>
          <a:xfrm>
            <a:off x="1" y="4839543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First </a:t>
            </a:r>
            <a:r>
              <a:rPr lang="en-US" altLang="zh-CN" sz="2000" b="1" u="sng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Zhujiang</a:t>
            </a:r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Winter School on Theoretical Physics</a:t>
            </a:r>
            <a:endParaRPr lang="zh-CN" altLang="en-US" sz="2000" u="sng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6E19246-CAE6-4E8F-BF80-A17BA43AFF32}"/>
              </a:ext>
            </a:extLst>
          </p:cNvPr>
          <p:cNvSpPr/>
          <p:nvPr/>
        </p:nvSpPr>
        <p:spPr>
          <a:xfrm>
            <a:off x="0" y="3212976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Lecture 1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Effective Field Theories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5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4E1EFA4-4C8F-4367-8293-5E23E217CB0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The Euler-Heisenberg Effective </a:t>
            </a:r>
            <a:r>
              <a:rPr lang="en-US" altLang="zh-CN" dirty="0" err="1"/>
              <a:t>Lagrangian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chemeClr val="bg1"/>
                </a:solidFill>
              </a:rPr>
              <a:t>top-down approach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2B30D4E6-ADCD-4B03-8A58-BFE88CA9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858C390-429C-4447-A1FB-9C41E58A39D1}"/>
              </a:ext>
            </a:extLst>
          </p:cNvPr>
          <p:cNvSpPr/>
          <p:nvPr/>
        </p:nvSpPr>
        <p:spPr>
          <a:xfrm>
            <a:off x="9938746" y="562820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Grozin</a:t>
            </a:r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b="1" i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0908.4392</a:t>
            </a:r>
            <a:endParaRPr lang="zh-CN" altLang="en-US" u="sng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E1BDFCE-EFA0-4095-8643-99660760FE90}"/>
              </a:ext>
            </a:extLst>
          </p:cNvPr>
          <p:cNvSpPr/>
          <p:nvPr/>
        </p:nvSpPr>
        <p:spPr>
          <a:xfrm>
            <a:off x="16296" y="562820"/>
            <a:ext cx="695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Feynman diagrams in QED for the light-by-light scattering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4D2FA71-F4FB-41E0-A41F-34FAB6CB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124744"/>
            <a:ext cx="7187878" cy="235131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5F3D6D2-271B-4401-82AC-881DEAE7727E}"/>
              </a:ext>
            </a:extLst>
          </p:cNvPr>
          <p:cNvSpPr/>
          <p:nvPr/>
        </p:nvSpPr>
        <p:spPr>
          <a:xfrm>
            <a:off x="7464152" y="1052736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 </a:t>
            </a:r>
            <a:r>
              <a:rPr lang="en-US" altLang="zh-CN" b="1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do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have a perfect theory of photons and electrons/positrons</a:t>
            </a:r>
            <a:endParaRPr lang="zh-CN" altLang="en-US" baseline="-25000" dirty="0">
              <a:solidFill>
                <a:srgbClr val="0000FF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80F7601-B637-4E07-9BA4-33F22BBE9897}"/>
              </a:ext>
            </a:extLst>
          </p:cNvPr>
          <p:cNvSpPr/>
          <p:nvPr/>
        </p:nvSpPr>
        <p:spPr>
          <a:xfrm>
            <a:off x="7462555" y="1844824"/>
            <a:ext cx="42043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Karplus &amp; Neuman</a:t>
            </a:r>
            <a:r>
              <a:rPr lang="de-DE" altLang="zh-CN" sz="1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Phys. Rev. 80 (1950) 380</a:t>
            </a:r>
            <a:endParaRPr lang="zh-CN" altLang="en-US" sz="1400" u="sng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98B4C2D-D15B-45B5-BD46-EEE40C43DD8D}"/>
              </a:ext>
            </a:extLst>
          </p:cNvPr>
          <p:cNvSpPr/>
          <p:nvPr/>
        </p:nvSpPr>
        <p:spPr>
          <a:xfrm>
            <a:off x="7468646" y="2270839"/>
            <a:ext cx="42511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1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Constantini et al., Nuovo Cim. A 2 (1971) 733</a:t>
            </a:r>
            <a:endParaRPr lang="zh-CN" altLang="en-US" sz="14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1515C83-0AD5-4CAE-B08B-2083CEB4A95B}"/>
              </a:ext>
            </a:extLst>
          </p:cNvPr>
          <p:cNvSpPr/>
          <p:nvPr/>
        </p:nvSpPr>
        <p:spPr>
          <a:xfrm>
            <a:off x="7536160" y="2758191"/>
            <a:ext cx="4466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Left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: 3 diagrams + fermion lines in the opposite direction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2C6D029-CFD4-4F6B-812C-B6FF99A2C711}"/>
              </a:ext>
            </a:extLst>
          </p:cNvPr>
          <p:cNvSpPr/>
          <p:nvPr/>
        </p:nvSpPr>
        <p:spPr>
          <a:xfrm>
            <a:off x="47328" y="3704200"/>
            <a:ext cx="880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Consider </a:t>
            </a:r>
            <a:r>
              <a:rPr lang="el-GR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γ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l-GR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μ</a:t>
            </a:r>
            <a:r>
              <a:rPr lang="en-US" altLang="zh-CN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p</a:t>
            </a:r>
            <a:r>
              <a:rPr lang="en-US" altLang="zh-CN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 + </a:t>
            </a:r>
            <a:r>
              <a:rPr lang="el-GR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γ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l-GR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μ</a:t>
            </a:r>
            <a:r>
              <a:rPr lang="en-US" altLang="zh-CN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p</a:t>
            </a:r>
            <a:r>
              <a:rPr lang="en-US" altLang="zh-CN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 →</a:t>
            </a:r>
            <a:r>
              <a:rPr lang="el-GR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γ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l-GR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ν</a:t>
            </a:r>
            <a:r>
              <a:rPr lang="en-US" altLang="zh-CN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p</a:t>
            </a:r>
            <a:r>
              <a:rPr lang="en-US" altLang="zh-CN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 + </a:t>
            </a:r>
            <a:r>
              <a:rPr lang="el-GR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γ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l-GR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ν</a:t>
            </a:r>
            <a:r>
              <a:rPr lang="en-US" altLang="zh-CN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p</a:t>
            </a:r>
            <a:r>
              <a:rPr lang="en-US" altLang="zh-CN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 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|p</a:t>
            </a:r>
            <a:r>
              <a:rPr lang="en-US" altLang="zh-CN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|, |p</a:t>
            </a:r>
            <a:r>
              <a:rPr lang="en-US" altLang="zh-CN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| &lt;&lt; M 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4C5B5A1-4F4E-4126-9721-8261063E54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35360" y="4624162"/>
            <a:ext cx="6639444" cy="645367"/>
          </a:xfrm>
          <a:prstGeom prst="rect">
            <a:avLst/>
          </a:prstGeom>
          <a:ln>
            <a:noFill/>
          </a:ln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9A8C438-0E97-48C4-B539-4FEC77E90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4819741"/>
            <a:ext cx="3816424" cy="337451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F426206A-5A73-4203-BB93-4A006CFD931C}"/>
              </a:ext>
            </a:extLst>
          </p:cNvPr>
          <p:cNvSpPr/>
          <p:nvPr/>
        </p:nvSpPr>
        <p:spPr>
          <a:xfrm>
            <a:off x="7896200" y="430167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Amplitude in the EFT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54137CD-C4DC-4509-9EDE-67EFA7DBAD69}"/>
              </a:ext>
            </a:extLst>
          </p:cNvPr>
          <p:cNvSpPr/>
          <p:nvPr/>
        </p:nvSpPr>
        <p:spPr>
          <a:xfrm>
            <a:off x="47328" y="4301674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Amplitude in QED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CAEB3A6-8892-4083-AEF9-84AA35FE7CAC}"/>
              </a:ext>
            </a:extLst>
          </p:cNvPr>
          <p:cNvSpPr/>
          <p:nvPr/>
        </p:nvSpPr>
        <p:spPr>
          <a:xfrm>
            <a:off x="8803942" y="3686707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Dimensional regularization 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ACCF63F-7FFF-4B71-9369-316957229343}"/>
              </a:ext>
            </a:extLst>
          </p:cNvPr>
          <p:cNvSpPr/>
          <p:nvPr/>
        </p:nvSpPr>
        <p:spPr>
          <a:xfrm>
            <a:off x="40473" y="5363550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Finite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in d = 4 –2</a:t>
            </a:r>
            <a:r>
              <a:rPr lang="el-GR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ε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→ 4</a:t>
            </a:r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A1FE5B8-5A60-48B8-A70A-39539FB0E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5877272"/>
            <a:ext cx="3168352" cy="68195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4FECEC4-AC1B-4252-9F07-F537D9927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531" y="5846039"/>
            <a:ext cx="6577101" cy="741487"/>
          </a:xfrm>
          <a:prstGeom prst="rect">
            <a:avLst/>
          </a:prstGeom>
        </p:spPr>
      </p:pic>
      <p:sp>
        <p:nvSpPr>
          <p:cNvPr id="28" name="箭头: 右 27">
            <a:extLst>
              <a:ext uri="{FF2B5EF4-FFF2-40B4-BE49-F238E27FC236}">
                <a16:creationId xmlns:a16="http://schemas.microsoft.com/office/drawing/2014/main" id="{01D7B05C-3B50-4EED-8223-523594F3BA81}"/>
              </a:ext>
            </a:extLst>
          </p:cNvPr>
          <p:cNvSpPr/>
          <p:nvPr/>
        </p:nvSpPr>
        <p:spPr>
          <a:xfrm>
            <a:off x="4007768" y="6165304"/>
            <a:ext cx="504056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C9175A0-7D6D-4A4B-8164-EEE7665EDB94}"/>
              </a:ext>
            </a:extLst>
          </p:cNvPr>
          <p:cNvSpPr/>
          <p:nvPr/>
        </p:nvSpPr>
        <p:spPr>
          <a:xfrm>
            <a:off x="6744072" y="5316949"/>
            <a:ext cx="516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Matching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between the full theory and the EFT</a:t>
            </a:r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37A2075-EC75-4CB5-8E3C-8946334E85D8}"/>
              </a:ext>
            </a:extLst>
          </p:cNvPr>
          <p:cNvSpPr/>
          <p:nvPr/>
        </p:nvSpPr>
        <p:spPr>
          <a:xfrm>
            <a:off x="3431704" y="5357502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cutoff scale </a:t>
            </a:r>
            <a:r>
              <a:rPr lang="el-GR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Λ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= 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458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4E1EFA4-4C8F-4367-8293-5E23E217CB0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The Euler-Heisenberg Effective </a:t>
            </a:r>
            <a:r>
              <a:rPr lang="en-US" altLang="zh-CN" dirty="0" err="1"/>
              <a:t>Lagrangian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chemeClr val="bg1"/>
                </a:solidFill>
              </a:rPr>
              <a:t>phenomenology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2B30D4E6-ADCD-4B03-8A58-BFE88CA9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36FAFD7-740D-4AD7-802F-B4E311C10BD0}"/>
              </a:ext>
            </a:extLst>
          </p:cNvPr>
          <p:cNvSpPr/>
          <p:nvPr/>
        </p:nvSpPr>
        <p:spPr>
          <a:xfrm>
            <a:off x="16296" y="562820"/>
            <a:ext cx="697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cross section of light-by-light scattering (unpolarized)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442B68E-D93C-4F4D-9961-65572D73B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80" y="2515163"/>
            <a:ext cx="3715473" cy="8418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7F1233E-73BB-4A63-A8C9-8C08808E5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601" y="2097973"/>
            <a:ext cx="1435261" cy="31060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298E38C-85AE-463C-8DDA-F968253BD103}"/>
              </a:ext>
            </a:extLst>
          </p:cNvPr>
          <p:cNvSpPr/>
          <p:nvPr/>
        </p:nvSpPr>
        <p:spPr>
          <a:xfrm>
            <a:off x="26045" y="2055002"/>
            <a:ext cx="2220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Numerical results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F80392D-EF61-4FA5-AA30-42463DC97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3933056"/>
            <a:ext cx="4919241" cy="82441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A9CBD1C-464C-488F-AA01-DD8981BDEA97}"/>
              </a:ext>
            </a:extLst>
          </p:cNvPr>
          <p:cNvSpPr/>
          <p:nvPr/>
        </p:nvSpPr>
        <p:spPr>
          <a:xfrm>
            <a:off x="9624392" y="579458"/>
            <a:ext cx="2450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Dittrich, IJMPA,</a:t>
            </a:r>
            <a:r>
              <a:rPr lang="zh-CN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 u="sng" dirty="0">
              <a:solidFill>
                <a:srgbClr val="FF000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7C8F46E-067D-4B72-8F7D-9C97CD79CD3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335360" y="1048725"/>
            <a:ext cx="5903089" cy="9085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3B6C3C5-4545-46CB-BEF9-540D5428811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7824192" y="1176450"/>
            <a:ext cx="3970116" cy="780869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B7A9500-59B0-41BA-A8AB-5FFA18848E1B}"/>
              </a:ext>
            </a:extLst>
          </p:cNvPr>
          <p:cNvSpPr/>
          <p:nvPr/>
        </p:nvSpPr>
        <p:spPr>
          <a:xfrm>
            <a:off x="40301" y="3545504"/>
            <a:ext cx="249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Compton scattering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D8EAAB6-6416-4B04-B893-83F9E15A24D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7845562" y="2672103"/>
            <a:ext cx="2916820" cy="502194"/>
          </a:xfrm>
          <a:prstGeom prst="rect">
            <a:avLst/>
          </a:prstGeom>
        </p:spPr>
      </p:pic>
      <p:sp>
        <p:nvSpPr>
          <p:cNvPr id="18" name="箭头: 下 17">
            <a:extLst>
              <a:ext uri="{FF2B5EF4-FFF2-40B4-BE49-F238E27FC236}">
                <a16:creationId xmlns:a16="http://schemas.microsoft.com/office/drawing/2014/main" id="{1D9E0DB1-5D76-4E6B-A581-460E76AD26EF}"/>
              </a:ext>
            </a:extLst>
          </p:cNvPr>
          <p:cNvSpPr/>
          <p:nvPr/>
        </p:nvSpPr>
        <p:spPr>
          <a:xfrm>
            <a:off x="9336360" y="2204864"/>
            <a:ext cx="504056" cy="3693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FECA88E-8AA2-425E-8749-9DB70D20E5A7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40000"/>
          </a:blip>
          <a:stretch>
            <a:fillRect/>
          </a:stretch>
        </p:blipFill>
        <p:spPr>
          <a:xfrm>
            <a:off x="10127554" y="2222995"/>
            <a:ext cx="1666754" cy="362857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72D9917B-64BE-41D1-B0AE-3E98BEF6ACEC}"/>
              </a:ext>
            </a:extLst>
          </p:cNvPr>
          <p:cNvSpPr/>
          <p:nvPr/>
        </p:nvSpPr>
        <p:spPr>
          <a:xfrm>
            <a:off x="7861669" y="3308117"/>
            <a:ext cx="4155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upper bound given by the </a:t>
            </a:r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PVLAS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experiment is larger by a factor of 10</a:t>
            </a:r>
            <a:r>
              <a:rPr lang="en-US" altLang="zh-CN" sz="16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7</a:t>
            </a:r>
            <a:endParaRPr lang="zh-CN" altLang="en-US" sz="1600" baseline="300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5D403689-0C44-437B-8222-38DB8D727F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340" y="5183035"/>
            <a:ext cx="2349661" cy="1497874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D248A7B2-A783-4624-984C-9957C15F863A}"/>
              </a:ext>
            </a:extLst>
          </p:cNvPr>
          <p:cNvSpPr/>
          <p:nvPr/>
        </p:nvSpPr>
        <p:spPr>
          <a:xfrm>
            <a:off x="2246140" y="5809275"/>
            <a:ext cx="245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Delbrück scattering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847FFFD-3248-4B47-B07C-F1ACA5B06F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2064" y="5100304"/>
            <a:ext cx="1990846" cy="1663337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EFB9EEB8-CE91-4422-BE12-DA1DC73C0F1A}"/>
              </a:ext>
            </a:extLst>
          </p:cNvPr>
          <p:cNvSpPr/>
          <p:nvPr/>
        </p:nvSpPr>
        <p:spPr>
          <a:xfrm>
            <a:off x="9335852" y="5747306"/>
            <a:ext cx="2073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Photon splitting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3EBF883-590A-499E-8D85-BB2BE1EB4328}"/>
              </a:ext>
            </a:extLst>
          </p:cNvPr>
          <p:cNvSpPr/>
          <p:nvPr/>
        </p:nvSpPr>
        <p:spPr>
          <a:xfrm>
            <a:off x="8034712" y="4331275"/>
            <a:ext cx="395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EH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Lagrangian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is useful for the low-energy EM processes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DDEE2FA-D294-4567-A0E9-C0809E3C54E4}"/>
              </a:ext>
            </a:extLst>
          </p:cNvPr>
          <p:cNvSpPr/>
          <p:nvPr/>
        </p:nvSpPr>
        <p:spPr>
          <a:xfrm>
            <a:off x="2207568" y="3224184"/>
            <a:ext cx="5244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Dittrich &amp; </a:t>
            </a:r>
            <a:r>
              <a:rPr lang="en-US" altLang="zh-CN" sz="1600" b="1" u="sng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Gies</a:t>
            </a:r>
            <a:r>
              <a:rPr lang="en-US" altLang="zh-CN" sz="1600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i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Probing the Quantum Vacuum</a:t>
            </a:r>
            <a:r>
              <a:rPr lang="en-US" altLang="zh-CN" sz="1600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2002</a:t>
            </a:r>
            <a:endParaRPr lang="zh-CN" altLang="en-US" sz="1600" u="sng" dirty="0">
              <a:solidFill>
                <a:srgbClr val="FF0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2FF1B3E-D3F5-44A4-AB26-DE1B62A791A9}"/>
              </a:ext>
            </a:extLst>
          </p:cNvPr>
          <p:cNvSpPr/>
          <p:nvPr/>
        </p:nvSpPr>
        <p:spPr>
          <a:xfrm>
            <a:off x="2207568" y="4793936"/>
            <a:ext cx="5365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Dittrich &amp; Reuter, Effective </a:t>
            </a:r>
            <a:r>
              <a:rPr lang="en-US" altLang="zh-CN" sz="1600" b="1" u="sng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Lagrangians</a:t>
            </a:r>
            <a:r>
              <a:rPr lang="en-US" altLang="zh-CN" sz="1600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in QED, 1985</a:t>
            </a:r>
            <a:endParaRPr lang="zh-CN" altLang="en-US" sz="1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3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A39FAD7-B8F1-4CA0-BCAA-9CF2F5DB09D7}"/>
              </a:ext>
            </a:extLst>
          </p:cNvPr>
          <p:cNvSpPr/>
          <p:nvPr/>
        </p:nvSpPr>
        <p:spPr>
          <a:xfrm>
            <a:off x="8633876" y="538215"/>
            <a:ext cx="323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Itzykson</a:t>
            </a:r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&amp; Zuber, QFT, 1980</a:t>
            </a:r>
            <a:endParaRPr lang="zh-CN" altLang="en-US" u="sng" dirty="0">
              <a:solidFill>
                <a:srgbClr val="FF0000"/>
              </a:solidFill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44E1EFA4-4C8F-4367-8293-5E23E217CB0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The Euler-Heisenberg Effective </a:t>
            </a:r>
            <a:r>
              <a:rPr lang="en-US" altLang="zh-CN" dirty="0" err="1"/>
              <a:t>Lagrangian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chemeClr val="bg1"/>
                </a:solidFill>
              </a:rPr>
              <a:t>top-down approach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2B30D4E6-ADCD-4B03-8A58-BFE88CA9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DFD7105-B26C-4E18-9D7A-90751EC990DC}"/>
              </a:ext>
            </a:extLst>
          </p:cNvPr>
          <p:cNvSpPr/>
          <p:nvPr/>
        </p:nvSpPr>
        <p:spPr>
          <a:xfrm>
            <a:off x="27656" y="548680"/>
            <a:ext cx="8516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Functional method: integrate out the electron field explicitly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160320D-BACD-4911-9672-1E6C17C61B3D}"/>
              </a:ext>
            </a:extLst>
          </p:cNvPr>
          <p:cNvSpPr/>
          <p:nvPr/>
        </p:nvSpPr>
        <p:spPr>
          <a:xfrm>
            <a:off x="8664167" y="918012"/>
            <a:ext cx="3480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Meissner, Lecture Notes, 2012</a:t>
            </a:r>
            <a:endParaRPr lang="zh-CN" altLang="en-US" u="sng" dirty="0">
              <a:solidFill>
                <a:srgbClr val="FF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5645057-0B63-441E-9206-E66DCF3FBA0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7328" y="1026407"/>
            <a:ext cx="7626037" cy="69578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11E765E-E371-4DD5-8645-A5C7D277B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085" y="1830584"/>
            <a:ext cx="3177904" cy="4563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8D23250-AC65-44F9-A5DB-3C65F21A6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9" y="1830585"/>
            <a:ext cx="2604782" cy="45634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1D4BCD6F-DC1C-4086-A9A5-9C7DCF8E407C}"/>
              </a:ext>
            </a:extLst>
          </p:cNvPr>
          <p:cNvSpPr/>
          <p:nvPr/>
        </p:nvSpPr>
        <p:spPr>
          <a:xfrm>
            <a:off x="6023992" y="1988840"/>
            <a:ext cx="565021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EBDBE06-1F21-418D-BA2F-55E2D7EC2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400" y="1418256"/>
            <a:ext cx="3029624" cy="39483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CF95818-9DD3-4D0F-B90A-8C368AC367D7}"/>
              </a:ext>
            </a:extLst>
          </p:cNvPr>
          <p:cNvSpPr/>
          <p:nvPr/>
        </p:nvSpPr>
        <p:spPr>
          <a:xfrm>
            <a:off x="31017" y="2553581"/>
            <a:ext cx="8516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Subtract the constant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B166525-5E3E-44C5-AB39-FBC04FD2E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647" y="2553580"/>
            <a:ext cx="1440161" cy="41700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950F743-3269-4D70-9150-4D402846CE8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4367808" y="2471514"/>
            <a:ext cx="4032448" cy="647359"/>
          </a:xfrm>
          <a:prstGeom prst="rect">
            <a:avLst/>
          </a:prstGeom>
        </p:spPr>
      </p:pic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186F5E64-AFD9-4C89-A7D1-F000370E1DBF}"/>
              </a:ext>
            </a:extLst>
          </p:cNvPr>
          <p:cNvCxnSpPr/>
          <p:nvPr/>
        </p:nvCxnSpPr>
        <p:spPr>
          <a:xfrm>
            <a:off x="6888088" y="3068960"/>
            <a:ext cx="11521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DB8409CE-98A6-49FE-828D-82A14F872370}"/>
              </a:ext>
            </a:extLst>
          </p:cNvPr>
          <p:cNvSpPr/>
          <p:nvPr/>
        </p:nvSpPr>
        <p:spPr>
          <a:xfrm>
            <a:off x="6589013" y="3168040"/>
            <a:ext cx="2052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Field independent</a:t>
            </a:r>
            <a:endParaRPr lang="zh-CN" altLang="en-US" sz="1600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F6F0A50-E552-48F8-B63D-CDAEE8C7D9D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-20000" contrast="40000"/>
          </a:blip>
          <a:stretch>
            <a:fillRect/>
          </a:stretch>
        </p:blipFill>
        <p:spPr>
          <a:xfrm>
            <a:off x="2858088" y="3639774"/>
            <a:ext cx="6331808" cy="7092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B637DC-0E1D-4461-A795-F9D3C24458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344" y="3750217"/>
            <a:ext cx="1836392" cy="369742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0990435D-8D9D-4D02-A7FA-4E4BB57D4309}"/>
              </a:ext>
            </a:extLst>
          </p:cNvPr>
          <p:cNvSpPr/>
          <p:nvPr/>
        </p:nvSpPr>
        <p:spPr>
          <a:xfrm>
            <a:off x="47328" y="3337317"/>
            <a:ext cx="2214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Charge conjugation</a:t>
            </a:r>
            <a:endParaRPr lang="zh-CN" altLang="en-US" sz="16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69B53DF-C124-4469-ABC7-C3A44A3BB1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337" y="4797152"/>
            <a:ext cx="3672408" cy="69666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532CD2BE-FB7C-426C-BC3C-335B8DB14F18}"/>
              </a:ext>
            </a:extLst>
          </p:cNvPr>
          <p:cNvSpPr/>
          <p:nvPr/>
        </p:nvSpPr>
        <p:spPr>
          <a:xfrm>
            <a:off x="27656" y="4403813"/>
            <a:ext cx="3971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Fock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-Schwinger proper time method</a:t>
            </a:r>
            <a:endParaRPr lang="zh-CN" altLang="en-US" sz="1600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DD772A29-9149-4CE1-A049-9E853DFEFBB3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-20000" contrast="40000"/>
          </a:blip>
          <a:stretch>
            <a:fillRect/>
          </a:stretch>
        </p:blipFill>
        <p:spPr>
          <a:xfrm>
            <a:off x="4151784" y="4520239"/>
            <a:ext cx="7354291" cy="793259"/>
          </a:xfrm>
          <a:prstGeom prst="rect">
            <a:avLst/>
          </a:prstGeom>
        </p:spPr>
      </p:pic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054F1380-1205-4D65-A1B8-D1CDBD52B013}"/>
              </a:ext>
            </a:extLst>
          </p:cNvPr>
          <p:cNvCxnSpPr/>
          <p:nvPr/>
        </p:nvCxnSpPr>
        <p:spPr>
          <a:xfrm>
            <a:off x="7471078" y="5145485"/>
            <a:ext cx="2880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049B5625-58B1-42CE-B921-A847D840CD0D}"/>
              </a:ext>
            </a:extLst>
          </p:cNvPr>
          <p:cNvSpPr/>
          <p:nvPr/>
        </p:nvSpPr>
        <p:spPr>
          <a:xfrm>
            <a:off x="7032104" y="5290410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Dirac trace</a:t>
            </a:r>
            <a:endParaRPr lang="zh-CN" altLang="en-US" sz="1600" dirty="0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FC15090-3AA6-43DF-A3B2-3323A2253D87}"/>
              </a:ext>
            </a:extLst>
          </p:cNvPr>
          <p:cNvCxnSpPr>
            <a:cxnSpLocks/>
          </p:cNvCxnSpPr>
          <p:nvPr/>
        </p:nvCxnSpPr>
        <p:spPr>
          <a:xfrm flipV="1">
            <a:off x="10018148" y="5145485"/>
            <a:ext cx="254316" cy="11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222981FD-B603-4CC5-85E1-B545D6DA7803}"/>
              </a:ext>
            </a:extLst>
          </p:cNvPr>
          <p:cNvSpPr/>
          <p:nvPr/>
        </p:nvSpPr>
        <p:spPr>
          <a:xfrm>
            <a:off x="9696400" y="5290410"/>
            <a:ext cx="1970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Coordinate space</a:t>
            </a:r>
            <a:endParaRPr lang="zh-CN" altLang="en-US" sz="1600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18671097-14CB-4C95-AADC-081E41B34D92}"/>
              </a:ext>
            </a:extLst>
          </p:cNvPr>
          <p:cNvSpPr/>
          <p:nvPr/>
        </p:nvSpPr>
        <p:spPr>
          <a:xfrm>
            <a:off x="18333" y="5772611"/>
            <a:ext cx="15840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Dirac trace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D5CD6BE1-0C12-4D49-A908-7D1EAC5DDBDD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-20000" contrast="40000"/>
          </a:blip>
          <a:stretch>
            <a:fillRect/>
          </a:stretch>
        </p:blipFill>
        <p:spPr>
          <a:xfrm>
            <a:off x="305094" y="6190771"/>
            <a:ext cx="4062714" cy="53122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3C251EA-5AE1-4BCF-AF0B-52C7E3D67997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-20000" contrast="40000"/>
          </a:blip>
          <a:stretch>
            <a:fillRect/>
          </a:stretch>
        </p:blipFill>
        <p:spPr>
          <a:xfrm>
            <a:off x="4871864" y="6161743"/>
            <a:ext cx="1597306" cy="560251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10BB1029-F949-47FF-9CC7-CC20E025A6B6}"/>
              </a:ext>
            </a:extLst>
          </p:cNvPr>
          <p:cNvSpPr/>
          <p:nvPr/>
        </p:nvSpPr>
        <p:spPr>
          <a:xfrm>
            <a:off x="7032104" y="6261691"/>
            <a:ext cx="4672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 the constant background EM fields </a:t>
            </a:r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 &amp; E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F0CB8ECE-4CC1-4E23-A3CB-46A757058A13}"/>
              </a:ext>
            </a:extLst>
          </p:cNvPr>
          <p:cNvCxnSpPr>
            <a:cxnSpLocks/>
          </p:cNvCxnSpPr>
          <p:nvPr/>
        </p:nvCxnSpPr>
        <p:spPr>
          <a:xfrm flipV="1">
            <a:off x="11051304" y="5133778"/>
            <a:ext cx="254316" cy="117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261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E855BA7-2F00-434C-B0C1-CBDC4B8CC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620688"/>
            <a:ext cx="2581154" cy="1216297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94A897FA-4F42-490A-A100-0946140C774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The Euler-Heisenberg Effective </a:t>
            </a:r>
            <a:r>
              <a:rPr lang="en-US" altLang="zh-CN" dirty="0" err="1"/>
              <a:t>Lagrangian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chemeClr val="bg1"/>
                </a:solidFill>
              </a:rPr>
              <a:t>top-down approach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984EC398-697A-44CC-A151-AEEC818FC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93C44E7-C39B-4DB5-B775-5292F1410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908720"/>
            <a:ext cx="2280213" cy="3918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867FE7-47C0-4211-B9A5-F91AD8A42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1" y="1327401"/>
            <a:ext cx="2280213" cy="34253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C84DFDC-7F0F-452B-9C2B-780C2150B6E5}"/>
              </a:ext>
            </a:extLst>
          </p:cNvPr>
          <p:cNvSpPr/>
          <p:nvPr/>
        </p:nvSpPr>
        <p:spPr>
          <a:xfrm>
            <a:off x="49701" y="539388"/>
            <a:ext cx="2722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constant background 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E0FC9F0-601A-4ED7-B6A0-35BBB7821B4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7968208" y="588756"/>
            <a:ext cx="3761772" cy="1280160"/>
          </a:xfrm>
          <a:prstGeom prst="rect">
            <a:avLst/>
          </a:prstGeom>
        </p:spPr>
      </p:pic>
      <p:sp>
        <p:nvSpPr>
          <p:cNvPr id="11" name="箭头: 右 10">
            <a:extLst>
              <a:ext uri="{FF2B5EF4-FFF2-40B4-BE49-F238E27FC236}">
                <a16:creationId xmlns:a16="http://schemas.microsoft.com/office/drawing/2014/main" id="{46CFD846-F989-45D4-A505-8DAB74CFD8BC}"/>
              </a:ext>
            </a:extLst>
          </p:cNvPr>
          <p:cNvSpPr/>
          <p:nvPr/>
        </p:nvSpPr>
        <p:spPr>
          <a:xfrm>
            <a:off x="6672064" y="1104663"/>
            <a:ext cx="720080" cy="1959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BCF0354-5C59-469F-8DA9-BA802EA880C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3250944" y="2233021"/>
            <a:ext cx="5034987" cy="122790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264680E-C0E9-478A-8374-338B0CE387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2304" y="2233021"/>
            <a:ext cx="1793827" cy="3265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E963730-6C4A-43B2-869E-F83C7B89F5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8307" y="2635166"/>
            <a:ext cx="1721820" cy="29769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8F17715-9F26-4261-B439-C5D11B30F7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2959" y="3008426"/>
            <a:ext cx="1008113" cy="36775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9C88C4A-A8F7-4D82-84DE-6D3D72998115}"/>
              </a:ext>
            </a:extLst>
          </p:cNvPr>
          <p:cNvSpPr/>
          <p:nvPr/>
        </p:nvSpPr>
        <p:spPr>
          <a:xfrm>
            <a:off x="121443" y="2635166"/>
            <a:ext cx="2397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Matrix exponential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776AEF6-D734-4963-A295-848FCE42F6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344" y="3971769"/>
            <a:ext cx="9048063" cy="68753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17E16CA-D248-4FC5-A181-2A06E01EB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-20000" contrast="40000"/>
          </a:blip>
          <a:stretch>
            <a:fillRect/>
          </a:stretch>
        </p:blipFill>
        <p:spPr>
          <a:xfrm>
            <a:off x="9408368" y="3941501"/>
            <a:ext cx="1886673" cy="621211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F59778F3-C08D-4AA8-AD77-6580FD72EB57}"/>
              </a:ext>
            </a:extLst>
          </p:cNvPr>
          <p:cNvSpPr/>
          <p:nvPr/>
        </p:nvSpPr>
        <p:spPr>
          <a:xfrm>
            <a:off x="0" y="4820783"/>
            <a:ext cx="2259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Coordinate space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E28A69-C316-4E5C-8CA4-B15D428B24FA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-20000" contrast="40000"/>
          </a:blip>
          <a:stretch>
            <a:fillRect/>
          </a:stretch>
        </p:blipFill>
        <p:spPr>
          <a:xfrm>
            <a:off x="137354" y="5292034"/>
            <a:ext cx="3113590" cy="34834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6CD5A88-9CEB-4A2E-9EEB-4BDD340AF5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36" y="5880312"/>
            <a:ext cx="1342663" cy="37446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580AF48-FC70-42AE-AC61-D508269561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68731" y="5918050"/>
            <a:ext cx="1203767" cy="33673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EF6BD53-D4D6-4EE9-83A1-7B495161CE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443" y="6422526"/>
            <a:ext cx="1064871" cy="3396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2199F580-FF8E-45B0-85C7-E0F221470D6F}"/>
              </a:ext>
            </a:extLst>
          </p:cNvPr>
          <p:cNvSpPr/>
          <p:nvPr/>
        </p:nvSpPr>
        <p:spPr>
          <a:xfrm>
            <a:off x="1487488" y="6424759"/>
            <a:ext cx="1613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cf.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</a:t>
            </a:r>
            <a:r>
              <a:rPr lang="el-GR" altLang="zh-CN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μν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above</a:t>
            </a:r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04D3423-B737-4E46-8612-E21AAAB57A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53248" y="5082615"/>
            <a:ext cx="7119545" cy="43624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149D9B17-D1BF-49A6-A9E5-DAB8D0E0FA19}"/>
              </a:ext>
            </a:extLst>
          </p:cNvPr>
          <p:cNvCxnSpPr>
            <a:cxnSpLocks/>
          </p:cNvCxnSpPr>
          <p:nvPr/>
        </p:nvCxnSpPr>
        <p:spPr>
          <a:xfrm flipH="1">
            <a:off x="6528048" y="4340821"/>
            <a:ext cx="1757883" cy="6492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EA37E96E-8058-419C-B671-A77D788BDBD5}"/>
              </a:ext>
            </a:extLst>
          </p:cNvPr>
          <p:cNvCxnSpPr/>
          <p:nvPr/>
        </p:nvCxnSpPr>
        <p:spPr>
          <a:xfrm>
            <a:off x="7968208" y="4323761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>
            <a:extLst>
              <a:ext uri="{FF2B5EF4-FFF2-40B4-BE49-F238E27FC236}">
                <a16:creationId xmlns:a16="http://schemas.microsoft.com/office/drawing/2014/main" id="{C2734AF4-64B7-4435-A8F6-C7F77B9B08D7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-20000" contrast="40000"/>
          </a:blip>
          <a:stretch>
            <a:fillRect/>
          </a:stretch>
        </p:blipFill>
        <p:spPr>
          <a:xfrm>
            <a:off x="3959709" y="6038758"/>
            <a:ext cx="2098247" cy="80982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C55110A-3674-440C-8942-8DF53A1DBF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83575" y="6200832"/>
            <a:ext cx="1858889" cy="44592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9D32E80D-F657-4E3F-ADCD-3E4C847C5B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40652" y="6249756"/>
            <a:ext cx="1003600" cy="342587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B3B2E86C-AC9D-4892-A860-1AA31424D5C0}"/>
              </a:ext>
            </a:extLst>
          </p:cNvPr>
          <p:cNvSpPr/>
          <p:nvPr/>
        </p:nvSpPr>
        <p:spPr>
          <a:xfrm>
            <a:off x="7473984" y="5691647"/>
            <a:ext cx="4510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Baker-Campbell-</a:t>
            </a:r>
            <a:r>
              <a:rPr lang="en-US" altLang="zh-CN" sz="16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Hausdorff</a:t>
            </a:r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(BCH) formula</a:t>
            </a:r>
            <a:endParaRPr lang="zh-CN" altLang="en-US" sz="1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8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9428F5FA-656F-47E3-8CB8-0A00DB5F961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The Euler-Heisenberg Effective </a:t>
            </a:r>
            <a:r>
              <a:rPr lang="en-US" altLang="zh-CN" dirty="0" err="1"/>
              <a:t>Lagrangian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chemeClr val="bg1"/>
                </a:solidFill>
              </a:rPr>
              <a:t>top-down approach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13F18D43-EBE8-4ADE-939E-B447328E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8657CED-B6EA-490B-8FE4-420849A9CD7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8116" y="3389768"/>
            <a:ext cx="3690812" cy="14993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5A3267F-421F-4D2A-B269-720A682DD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202255"/>
            <a:ext cx="3456384" cy="19403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6DCEEF4-2544-499C-BD1F-14F6DD1DB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9" y="679192"/>
            <a:ext cx="833377" cy="3686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BCD0DB4-51FE-4088-A1E9-5252BC0C6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480" y="570336"/>
            <a:ext cx="1064871" cy="58637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4662A33-9838-4CBA-A6CC-E5E7A1EED534}"/>
              </a:ext>
            </a:extLst>
          </p:cNvPr>
          <p:cNvSpPr/>
          <p:nvPr/>
        </p:nvSpPr>
        <p:spPr>
          <a:xfrm>
            <a:off x="2639616" y="672283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BCH formula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AF1E663-EAA1-4A4E-925D-611BFD11F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3872" y="652694"/>
            <a:ext cx="6408712" cy="39268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5C359AA-1B34-4B7F-991C-928634D44B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5615" y="2616189"/>
            <a:ext cx="372178" cy="463366"/>
          </a:xfrm>
          <a:prstGeom prst="rect">
            <a:avLst/>
          </a:prstGeom>
        </p:spPr>
      </p:pic>
      <p:sp>
        <p:nvSpPr>
          <p:cNvPr id="17" name="箭头: 左 16">
            <a:extLst>
              <a:ext uri="{FF2B5EF4-FFF2-40B4-BE49-F238E27FC236}">
                <a16:creationId xmlns:a16="http://schemas.microsoft.com/office/drawing/2014/main" id="{9BE4B703-C192-45FF-8901-5417834E3A03}"/>
              </a:ext>
            </a:extLst>
          </p:cNvPr>
          <p:cNvSpPr/>
          <p:nvPr/>
        </p:nvSpPr>
        <p:spPr>
          <a:xfrm>
            <a:off x="2765532" y="2780650"/>
            <a:ext cx="440891" cy="15414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85F63C2-B2BE-4BA0-A79D-3F74B18EBC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7640" y="1281335"/>
            <a:ext cx="6725598" cy="46166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6754AE4-4D06-4A25-A643-6DF736DA58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7808" y="1876837"/>
            <a:ext cx="3722537" cy="461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C9EA4B6-8272-49F1-921E-3CA0C1D09E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8248" y="1887841"/>
            <a:ext cx="3738163" cy="4506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C1C5185-2327-4CA6-9DE6-D2B1AA34AE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8928" y="1359509"/>
            <a:ext cx="1638712" cy="317422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7BFA8E5E-2816-495A-A036-9CDDD250843C}"/>
              </a:ext>
            </a:extLst>
          </p:cNvPr>
          <p:cNvSpPr/>
          <p:nvPr/>
        </p:nvSpPr>
        <p:spPr>
          <a:xfrm>
            <a:off x="7464152" y="1281335"/>
            <a:ext cx="122413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BE0D7EF-1CFC-4E74-A14A-4835F5DB591F}"/>
              </a:ext>
            </a:extLst>
          </p:cNvPr>
          <p:cNvSpPr/>
          <p:nvPr/>
        </p:nvSpPr>
        <p:spPr>
          <a:xfrm>
            <a:off x="8760439" y="1281335"/>
            <a:ext cx="1368009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68E69EA-FAD3-443C-9DF1-65758C4D51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5800" y="2850679"/>
            <a:ext cx="5783949" cy="539089"/>
          </a:xfrm>
          <a:prstGeom prst="rect">
            <a:avLst/>
          </a:prstGeom>
        </p:spPr>
      </p:pic>
      <p:sp>
        <p:nvSpPr>
          <p:cNvPr id="26" name="箭头: 下 25">
            <a:extLst>
              <a:ext uri="{FF2B5EF4-FFF2-40B4-BE49-F238E27FC236}">
                <a16:creationId xmlns:a16="http://schemas.microsoft.com/office/drawing/2014/main" id="{87200E76-680D-401A-A205-36F880EFE976}"/>
              </a:ext>
            </a:extLst>
          </p:cNvPr>
          <p:cNvSpPr/>
          <p:nvPr/>
        </p:nvSpPr>
        <p:spPr>
          <a:xfrm>
            <a:off x="6600056" y="2420610"/>
            <a:ext cx="432048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9364BA9-2A13-46B9-A348-3FACCE222C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9896" y="3579597"/>
            <a:ext cx="5440353" cy="37480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FECFE99-25D7-4ECC-94BE-C1809E6E11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48128" y="4220481"/>
            <a:ext cx="2831621" cy="367427"/>
          </a:xfrm>
          <a:prstGeom prst="rect">
            <a:avLst/>
          </a:prstGeom>
        </p:spPr>
      </p:pic>
      <p:sp>
        <p:nvSpPr>
          <p:cNvPr id="29" name="箭头: 下 28">
            <a:extLst>
              <a:ext uri="{FF2B5EF4-FFF2-40B4-BE49-F238E27FC236}">
                <a16:creationId xmlns:a16="http://schemas.microsoft.com/office/drawing/2014/main" id="{EC689E8F-74FA-4014-A9E8-B4F221DF49A5}"/>
              </a:ext>
            </a:extLst>
          </p:cNvPr>
          <p:cNvSpPr/>
          <p:nvPr/>
        </p:nvSpPr>
        <p:spPr>
          <a:xfrm>
            <a:off x="6600056" y="4203476"/>
            <a:ext cx="432048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9DFDAE03-3879-4F68-97C3-EBAD026423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62191" y="4690948"/>
            <a:ext cx="3997479" cy="6480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0392E0E-7E57-4BA3-BDF5-E4B3DCDB0A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1413" y="4964109"/>
            <a:ext cx="2024507" cy="438944"/>
          </a:xfrm>
          <a:prstGeom prst="rect">
            <a:avLst/>
          </a:prstGeom>
        </p:spPr>
      </p:pic>
      <p:sp>
        <p:nvSpPr>
          <p:cNvPr id="33" name="箭头: 左 32">
            <a:extLst>
              <a:ext uri="{FF2B5EF4-FFF2-40B4-BE49-F238E27FC236}">
                <a16:creationId xmlns:a16="http://schemas.microsoft.com/office/drawing/2014/main" id="{6AC047AF-6C63-411A-ABE9-4546745E360A}"/>
              </a:ext>
            </a:extLst>
          </p:cNvPr>
          <p:cNvSpPr/>
          <p:nvPr/>
        </p:nvSpPr>
        <p:spPr>
          <a:xfrm rot="16200000">
            <a:off x="3942158" y="5629384"/>
            <a:ext cx="360040" cy="20714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D2883C03-9D10-429A-92FD-7467A309969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5480" y="6017997"/>
            <a:ext cx="3078866" cy="65894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E691089-4C83-43CC-BB50-2AC0046FFC1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80147" y="5552938"/>
            <a:ext cx="3310359" cy="71410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4E2446C9-666C-4119-B2ED-673D0D09643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60931" y="5675658"/>
            <a:ext cx="2074239" cy="40670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904B42F-BCB7-4A12-B946-BA85FD4E89A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44472" y="5643421"/>
            <a:ext cx="1689904" cy="37446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BB33DA6-FB67-4A0A-A8A1-D8D97F48E1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86993" y="6285052"/>
            <a:ext cx="2361235" cy="34834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3678B41B-1E73-4F72-8364-F09E02A2277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90506" y="6237049"/>
            <a:ext cx="1840375" cy="386080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6D58F593-B48F-4327-838D-C00157DD5AFF}"/>
              </a:ext>
            </a:extLst>
          </p:cNvPr>
          <p:cNvSpPr/>
          <p:nvPr/>
        </p:nvSpPr>
        <p:spPr>
          <a:xfrm>
            <a:off x="151325" y="5461363"/>
            <a:ext cx="3177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Similar for the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</a:t>
            </a:r>
            <a:r>
              <a:rPr lang="en-US" altLang="zh-CN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part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6877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672E01A1-F0AF-4E36-BB5B-3FC32AA0313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The Euler-Heisenberg Effective </a:t>
            </a:r>
            <a:r>
              <a:rPr lang="en-US" altLang="zh-CN" dirty="0" err="1"/>
              <a:t>Lagrangian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chemeClr val="bg1"/>
                </a:solidFill>
              </a:rPr>
              <a:t>top-down approach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708DB6B8-7C2B-4313-B81C-695947AB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E851407-374A-4916-BD4F-71E87D67316B}"/>
              </a:ext>
            </a:extLst>
          </p:cNvPr>
          <p:cNvSpPr/>
          <p:nvPr/>
        </p:nvSpPr>
        <p:spPr>
          <a:xfrm>
            <a:off x="12282" y="620688"/>
            <a:ext cx="4067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Recall the harmonic oscillator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43DEAFE-F38F-475F-B5C7-BD3212550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613288"/>
            <a:ext cx="1875099" cy="5776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2AF8C7-641A-4BE5-A44A-5CB1B9EC6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620688"/>
            <a:ext cx="2604304" cy="6299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FF59002-DFFF-4C73-8EEB-9BF98362E56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056817" y="1448154"/>
            <a:ext cx="7848872" cy="156692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AC6686-82E6-4C12-8FD7-D36C327E6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57" y="1120232"/>
            <a:ext cx="2152891" cy="7024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D5CC64C-E194-4657-B3F3-81CEE0090B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800" y="2492896"/>
            <a:ext cx="833377" cy="2699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68C58A2-FA1D-4CCF-A2A5-779934BC7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22" y="2405437"/>
            <a:ext cx="3345084" cy="5863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EFC4D35-E92C-42FD-95C2-5E9A5F726E51}"/>
              </a:ext>
            </a:extLst>
          </p:cNvPr>
          <p:cNvSpPr/>
          <p:nvPr/>
        </p:nvSpPr>
        <p:spPr>
          <a:xfrm>
            <a:off x="224546" y="1740152"/>
            <a:ext cx="3207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Wave-function normalization</a:t>
            </a:r>
            <a:endParaRPr lang="zh-CN" altLang="en-US" sz="16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DF6AD49-B91F-4522-B3B9-132E5C4CAF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708" y="3258077"/>
            <a:ext cx="3240911" cy="60089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0AB1AD-F50B-4054-B143-925154485535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-20000" contrast="40000"/>
          </a:blip>
          <a:stretch>
            <a:fillRect/>
          </a:stretch>
        </p:blipFill>
        <p:spPr>
          <a:xfrm>
            <a:off x="3935760" y="3272426"/>
            <a:ext cx="7900483" cy="78739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6608718-F109-4BDC-B894-195BB80EB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9936" y="4317168"/>
            <a:ext cx="4264970" cy="70871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109837E-7092-417D-8C46-35AFE41CCFE7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-20000" contrast="40000"/>
          </a:blip>
          <a:stretch>
            <a:fillRect/>
          </a:stretch>
        </p:blipFill>
        <p:spPr>
          <a:xfrm>
            <a:off x="5447928" y="5445224"/>
            <a:ext cx="6620719" cy="72281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5809385C-26FF-4ABF-B321-D10BA78FDB53}"/>
              </a:ext>
            </a:extLst>
          </p:cNvPr>
          <p:cNvSpPr/>
          <p:nvPr/>
        </p:nvSpPr>
        <p:spPr>
          <a:xfrm>
            <a:off x="7752184" y="4221088"/>
            <a:ext cx="2088232" cy="804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97608D9-0298-4594-A746-A5AE77F53A28}"/>
              </a:ext>
            </a:extLst>
          </p:cNvPr>
          <p:cNvSpPr/>
          <p:nvPr/>
        </p:nvSpPr>
        <p:spPr>
          <a:xfrm>
            <a:off x="9938432" y="4161818"/>
            <a:ext cx="1993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Divergence to be removed by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reormalization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3FB829C-BCC0-491C-ADE7-1D9B89246702}"/>
              </a:ext>
            </a:extLst>
          </p:cNvPr>
          <p:cNvSpPr/>
          <p:nvPr/>
        </p:nvSpPr>
        <p:spPr>
          <a:xfrm>
            <a:off x="9552384" y="5422308"/>
            <a:ext cx="1872208" cy="804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79470FA-B5BA-43B2-B85D-F78D16A05F1B}"/>
              </a:ext>
            </a:extLst>
          </p:cNvPr>
          <p:cNvSpPr/>
          <p:nvPr/>
        </p:nvSpPr>
        <p:spPr>
          <a:xfrm>
            <a:off x="9408368" y="6343445"/>
            <a:ext cx="1637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Finite: -1/m</a:t>
            </a:r>
            <a:r>
              <a:rPr lang="en-US" altLang="zh-CN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baseline="300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288A06F-67F7-462B-8010-B768692762BC}"/>
              </a:ext>
            </a:extLst>
          </p:cNvPr>
          <p:cNvSpPr/>
          <p:nvPr/>
        </p:nvSpPr>
        <p:spPr>
          <a:xfrm>
            <a:off x="2255421" y="5202624"/>
            <a:ext cx="3248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Expansion in terms of </a:t>
            </a:r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2A5B68A-FF0D-404C-8F91-AD01C8B367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5256" y="4775563"/>
            <a:ext cx="1909823" cy="32221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C6EACB6-8617-454F-879D-152550814C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5877" y="4761574"/>
            <a:ext cx="972273" cy="35705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E13D14D-EAD1-4DE4-8B97-F3C2B620E0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138708" y="4116317"/>
            <a:ext cx="1956607" cy="2341999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ACA5AD1D-2FA5-4D5C-BBBF-C14F6EA1B13D}"/>
              </a:ext>
            </a:extLst>
          </p:cNvPr>
          <p:cNvSpPr/>
          <p:nvPr/>
        </p:nvSpPr>
        <p:spPr>
          <a:xfrm>
            <a:off x="2282775" y="4116317"/>
            <a:ext cx="1999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Valid to all orders</a:t>
            </a:r>
            <a:endParaRPr lang="zh-CN" altLang="en-US" sz="16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3E67E40-4974-4D58-96F0-DE800963F9DE}"/>
              </a:ext>
            </a:extLst>
          </p:cNvPr>
          <p:cNvSpPr/>
          <p:nvPr/>
        </p:nvSpPr>
        <p:spPr>
          <a:xfrm>
            <a:off x="2226011" y="6343445"/>
            <a:ext cx="63980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Exactly the same as that derived in the diagrammatic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methd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46026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C072BE5-8B84-4318-908B-DB08E0635C7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The Euler-Heisenberg Effective </a:t>
            </a:r>
            <a:r>
              <a:rPr lang="en-US" altLang="zh-CN" dirty="0" err="1"/>
              <a:t>Lagrangian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chemeClr val="bg1"/>
                </a:solidFill>
              </a:rPr>
              <a:t>top-down approach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526657C1-7310-4CDA-A46E-99DBBB61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48B9E3-DF4B-489E-AE13-06B777B9B0C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816080" y="1173741"/>
            <a:ext cx="3456384" cy="66707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8BBCB27-953D-4436-8FB4-DD63F267BBC0}"/>
              </a:ext>
            </a:extLst>
          </p:cNvPr>
          <p:cNvSpPr/>
          <p:nvPr/>
        </p:nvSpPr>
        <p:spPr>
          <a:xfrm>
            <a:off x="7392144" y="622637"/>
            <a:ext cx="4067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Quantum Photon Dynamics (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QPD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161003D-4F03-4390-9E56-CB6A31C6CF10}"/>
              </a:ext>
            </a:extLst>
          </p:cNvPr>
          <p:cNvSpPr/>
          <p:nvPr/>
        </p:nvSpPr>
        <p:spPr>
          <a:xfrm>
            <a:off x="479376" y="620688"/>
            <a:ext cx="4067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Quantum Electrodynamics (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QED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1898324-DEFD-4B3A-9577-F9AD05281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853" y="2276642"/>
            <a:ext cx="1674038" cy="3693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F72295C-B311-42CA-A8C1-135628AD4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1072" y="2294917"/>
            <a:ext cx="1587902" cy="369332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C9A0BC5-42D2-4533-9AE1-BC3B0C3CF9A1}"/>
              </a:ext>
            </a:extLst>
          </p:cNvPr>
          <p:cNvSpPr/>
          <p:nvPr/>
        </p:nvSpPr>
        <p:spPr>
          <a:xfrm>
            <a:off x="7464152" y="1863661"/>
            <a:ext cx="450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No corrections to photon self-energy</a:t>
            </a:r>
            <a:endParaRPr lang="zh-CN" altLang="en-US" dirty="0"/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CB518A56-8A79-4D6E-A567-5883D6422458}"/>
              </a:ext>
            </a:extLst>
          </p:cNvPr>
          <p:cNvSpPr/>
          <p:nvPr/>
        </p:nvSpPr>
        <p:spPr>
          <a:xfrm>
            <a:off x="8472264" y="2708920"/>
            <a:ext cx="216024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5362AC2A-B253-4106-BBF8-354F319C224F}"/>
              </a:ext>
            </a:extLst>
          </p:cNvPr>
          <p:cNvSpPr/>
          <p:nvPr/>
        </p:nvSpPr>
        <p:spPr>
          <a:xfrm>
            <a:off x="9120336" y="2708920"/>
            <a:ext cx="216024" cy="3693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FA1A433-F840-4691-925F-E7EF7F34D0CB}"/>
              </a:ext>
            </a:extLst>
          </p:cNvPr>
          <p:cNvSpPr/>
          <p:nvPr/>
        </p:nvSpPr>
        <p:spPr>
          <a:xfrm>
            <a:off x="8840330" y="314119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On-shell</a:t>
            </a:r>
            <a:endParaRPr lang="zh-CN" altLang="en-US" dirty="0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F6F4E13-5FF0-45B2-B05E-9937D7F950C8}"/>
              </a:ext>
            </a:extLst>
          </p:cNvPr>
          <p:cNvGrpSpPr/>
          <p:nvPr/>
        </p:nvGrpSpPr>
        <p:grpSpPr>
          <a:xfrm>
            <a:off x="8256240" y="3474721"/>
            <a:ext cx="579933" cy="369332"/>
            <a:chOff x="8328248" y="3474721"/>
            <a:chExt cx="561372" cy="36933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2E5C67C-5AEB-4601-88BC-9EC9F671AFBD}"/>
                </a:ext>
              </a:extLst>
            </p:cNvPr>
            <p:cNvSpPr/>
            <p:nvPr/>
          </p:nvSpPr>
          <p:spPr>
            <a:xfrm>
              <a:off x="8328248" y="3474721"/>
              <a:ext cx="56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MS</a:t>
              </a:r>
              <a:endParaRPr lang="zh-CN" altLang="en-US" dirty="0"/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50FF1D1F-5C56-4936-B4CD-DFE90FE5274B}"/>
                </a:ext>
              </a:extLst>
            </p:cNvPr>
            <p:cNvCxnSpPr/>
            <p:nvPr/>
          </p:nvCxnSpPr>
          <p:spPr>
            <a:xfrm>
              <a:off x="8419508" y="3498786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A284E11E-5738-44FD-AEEA-E72DA9D09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3" y="2349671"/>
            <a:ext cx="2195307" cy="40073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4BFEEFF-8ED4-4E04-A19C-947A30B98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089" y="2368330"/>
            <a:ext cx="1979981" cy="344493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BCFE3595-AE27-4DA1-A9BC-B9608F08F99F}"/>
              </a:ext>
            </a:extLst>
          </p:cNvPr>
          <p:cNvSpPr/>
          <p:nvPr/>
        </p:nvSpPr>
        <p:spPr>
          <a:xfrm>
            <a:off x="10272464" y="1317778"/>
            <a:ext cx="156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+ high-dim.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9A3CC5C-0AB5-47BB-8396-69D4BCD4F71E}"/>
              </a:ext>
            </a:extLst>
          </p:cNvPr>
          <p:cNvSpPr/>
          <p:nvPr/>
        </p:nvSpPr>
        <p:spPr>
          <a:xfrm>
            <a:off x="96896" y="1948713"/>
            <a:ext cx="2089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Renormalization</a:t>
            </a:r>
            <a:endParaRPr lang="zh-CN" altLang="en-US" dirty="0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98E7390-9751-47C7-B7DD-38D5C6A5F59D}"/>
              </a:ext>
            </a:extLst>
          </p:cNvPr>
          <p:cNvGrpSpPr/>
          <p:nvPr/>
        </p:nvGrpSpPr>
        <p:grpSpPr>
          <a:xfrm>
            <a:off x="4726437" y="2405909"/>
            <a:ext cx="561372" cy="369332"/>
            <a:chOff x="8328248" y="3474721"/>
            <a:chExt cx="561372" cy="369332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8C7AA09-E1F6-4DAF-8F95-DE445475C868}"/>
                </a:ext>
              </a:extLst>
            </p:cNvPr>
            <p:cNvSpPr/>
            <p:nvPr/>
          </p:nvSpPr>
          <p:spPr>
            <a:xfrm>
              <a:off x="8328248" y="3474721"/>
              <a:ext cx="5613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MS</a:t>
              </a:r>
              <a:endParaRPr lang="zh-CN" altLang="en-US" dirty="0"/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83C06A18-2771-4A0A-9FD4-54AF205FAAC9}"/>
                </a:ext>
              </a:extLst>
            </p:cNvPr>
            <p:cNvCxnSpPr/>
            <p:nvPr/>
          </p:nvCxnSpPr>
          <p:spPr>
            <a:xfrm>
              <a:off x="8419508" y="3498786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E45A4DF6-143F-40E6-A03B-D523A3D43CDD}"/>
              </a:ext>
            </a:extLst>
          </p:cNvPr>
          <p:cNvSpPr/>
          <p:nvPr/>
        </p:nvSpPr>
        <p:spPr>
          <a:xfrm>
            <a:off x="7536160" y="6381328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Grozin</a:t>
            </a:r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b="1" i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Lectures on QED and QCD</a:t>
            </a:r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2007</a:t>
            </a:r>
            <a:endParaRPr lang="zh-CN" altLang="en-US" u="sng" dirty="0">
              <a:solidFill>
                <a:srgbClr val="FF0000"/>
              </a:solidFill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54FFC638-8F76-40FE-A172-C7BCDA69E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36" y="2915652"/>
            <a:ext cx="2098599" cy="34607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146D74-86A4-43B1-8D06-1A73D35CA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3925" y="2879174"/>
            <a:ext cx="2116482" cy="34449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01F6E6C-1D09-4201-9ED9-B0E92FB9C2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3123" y="3397433"/>
            <a:ext cx="2009540" cy="344493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79EDBB11-ADB6-4D37-B1B5-EF39CBE6FBEF}"/>
              </a:ext>
            </a:extLst>
          </p:cNvPr>
          <p:cNvGrpSpPr/>
          <p:nvPr/>
        </p:nvGrpSpPr>
        <p:grpSpPr>
          <a:xfrm>
            <a:off x="210930" y="1124744"/>
            <a:ext cx="4948966" cy="658949"/>
            <a:chOff x="210930" y="1124744"/>
            <a:chExt cx="4948966" cy="658949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2BBDCB8-2B0D-4CDE-8D91-6BCFD5840F99}"/>
                </a:ext>
              </a:extLst>
            </p:cNvPr>
            <p:cNvGrpSpPr/>
            <p:nvPr/>
          </p:nvGrpSpPr>
          <p:grpSpPr>
            <a:xfrm>
              <a:off x="2423592" y="1124744"/>
              <a:ext cx="2736304" cy="658949"/>
              <a:chOff x="2544729" y="1199450"/>
              <a:chExt cx="2736304" cy="65894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8FF0CF5-21F4-405A-94C0-75EB8F8A1F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44729" y="1230733"/>
                <a:ext cx="1261641" cy="589280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02627F7C-4F0A-488D-A880-D49D97FF52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22623" y="1199450"/>
                <a:ext cx="1458410" cy="658949"/>
              </a:xfrm>
              <a:prstGeom prst="rect">
                <a:avLst/>
              </a:prstGeom>
            </p:spPr>
          </p:pic>
        </p:grp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C506E39E-0809-4324-88DB-50348008E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0930" y="1257037"/>
              <a:ext cx="2196409" cy="403297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BB5CBEAA-EDE8-458F-8584-7354CDE206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747" y="3922912"/>
            <a:ext cx="4340916" cy="6178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07FBACDE-93EC-4B60-93E8-8BD05E0C24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5691" y="3311983"/>
            <a:ext cx="1831551" cy="48756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881F3D58-3755-4F2B-B86A-38714E15E06D}"/>
              </a:ext>
            </a:extLst>
          </p:cNvPr>
          <p:cNvSpPr/>
          <p:nvPr/>
        </p:nvSpPr>
        <p:spPr>
          <a:xfrm>
            <a:off x="5125394" y="3861048"/>
            <a:ext cx="7019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relationship between QED and QPD at the matching scale needs to be clarified to define the EFT</a:t>
            </a:r>
            <a:endParaRPr lang="zh-CN" altLang="en-US" dirty="0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A7D8DDDF-24D6-44D8-915F-4D93D38F98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627" y="4738907"/>
            <a:ext cx="2118167" cy="452846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552A56B8-8357-45C1-B648-2E8A4E146B5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9336" y="5250937"/>
            <a:ext cx="2143458" cy="44797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47D2D49C-87B0-4D00-901F-07F1C5489D0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11624" y="4653136"/>
            <a:ext cx="5985274" cy="79342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25A2B840-8A7F-498A-A9FF-F1A0CC99B30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92344" y="4766641"/>
            <a:ext cx="1735969" cy="621957"/>
          </a:xfrm>
          <a:prstGeom prst="rect">
            <a:avLst/>
          </a:prstGeom>
        </p:spPr>
      </p:pic>
      <p:grpSp>
        <p:nvGrpSpPr>
          <p:cNvPr id="47" name="组合 46">
            <a:extLst>
              <a:ext uri="{FF2B5EF4-FFF2-40B4-BE49-F238E27FC236}">
                <a16:creationId xmlns:a16="http://schemas.microsoft.com/office/drawing/2014/main" id="{0C3E6CE0-E0B9-43F1-88E6-2662239941E2}"/>
              </a:ext>
            </a:extLst>
          </p:cNvPr>
          <p:cNvGrpSpPr/>
          <p:nvPr/>
        </p:nvGrpSpPr>
        <p:grpSpPr>
          <a:xfrm>
            <a:off x="188737" y="6241876"/>
            <a:ext cx="1789049" cy="377375"/>
            <a:chOff x="188737" y="6241876"/>
            <a:chExt cx="1789049" cy="377375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E5569F67-13F5-47E6-9AB3-9E3DF4057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88737" y="6241876"/>
              <a:ext cx="703159" cy="36933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11023DC5-EDC8-4BA8-8545-B9F0CD656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83432" y="6249920"/>
              <a:ext cx="994354" cy="369331"/>
            </a:xfrm>
            <a:prstGeom prst="rect">
              <a:avLst/>
            </a:prstGeom>
          </p:spPr>
        </p:pic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18BEDFC3-C403-47C3-96AD-8D02CC9DF182}"/>
              </a:ext>
            </a:extLst>
          </p:cNvPr>
          <p:cNvSpPr/>
          <p:nvPr/>
        </p:nvSpPr>
        <p:spPr>
          <a:xfrm>
            <a:off x="119336" y="5768773"/>
            <a:ext cx="1776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Ward identity</a:t>
            </a:r>
            <a:endParaRPr lang="zh-CN" altLang="en-US" dirty="0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972DBFEE-7C1A-43A4-B22A-D3E863358B9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23643" y="5674237"/>
            <a:ext cx="1331089" cy="319314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B3AC38C7-A99C-41B6-A583-01FABB6B14B4}"/>
              </a:ext>
            </a:extLst>
          </p:cNvPr>
          <p:cNvSpPr/>
          <p:nvPr/>
        </p:nvSpPr>
        <p:spPr>
          <a:xfrm>
            <a:off x="2639616" y="5649228"/>
            <a:ext cx="1587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Matching at</a:t>
            </a:r>
            <a:endParaRPr lang="zh-CN" altLang="en-US" dirty="0"/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B1472F92-4486-4A32-8B47-797C6BF7ED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64154" y="6062014"/>
            <a:ext cx="625033" cy="319314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C4AE70A0-F86F-47CF-8331-D9EF872C668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60458" y="5641169"/>
            <a:ext cx="2812648" cy="711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AFEC51EC-C51E-42C0-A2BA-AA7DFFE9BC2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05350" y="5646469"/>
            <a:ext cx="3308581" cy="7013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F6FFCCDC-566D-49BA-9D0B-6F47ECFA931D}"/>
              </a:ext>
            </a:extLst>
          </p:cNvPr>
          <p:cNvSpPr/>
          <p:nvPr/>
        </p:nvSpPr>
        <p:spPr>
          <a:xfrm>
            <a:off x="2639616" y="6409316"/>
            <a:ext cx="4383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Choose a reasonable matching scale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866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733E8A54-37F8-4A08-BB7D-B627067AB30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C. Generic Features of EFTs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5471DA09-6381-4696-9456-692F9BE9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B3F80EE-0552-475A-905E-2AFB1D5B55FC}"/>
              </a:ext>
            </a:extLst>
          </p:cNvPr>
          <p:cNvSpPr/>
          <p:nvPr/>
        </p:nvSpPr>
        <p:spPr>
          <a:xfrm>
            <a:off x="0" y="548680"/>
            <a:ext cx="6000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 Counting &amp; Regularization Schemes</a:t>
            </a:r>
            <a:endParaRPr lang="zh-CN" altLang="en-US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D4A224-87CF-44AD-ACEB-7332835AC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066004"/>
            <a:ext cx="3744416" cy="73982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D46A3F2-09E4-478B-91A9-188729973929}"/>
              </a:ext>
            </a:extLst>
          </p:cNvPr>
          <p:cNvSpPr/>
          <p:nvPr/>
        </p:nvSpPr>
        <p:spPr>
          <a:xfrm>
            <a:off x="5051130" y="1340768"/>
            <a:ext cx="6883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 infinite series of operators with increasing dimensions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F720DAE-7C2E-4BB3-8A89-78F806F0C89F}"/>
              </a:ext>
            </a:extLst>
          </p:cNvPr>
          <p:cNvSpPr/>
          <p:nvPr/>
        </p:nvSpPr>
        <p:spPr>
          <a:xfrm>
            <a:off x="335360" y="1844824"/>
            <a:ext cx="11737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contributions from higher-dim. operators suppressed by powers of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E/</a:t>
            </a:r>
            <a:r>
              <a:rPr lang="el-GR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Λ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where E is the typical energy for physical processes and </a:t>
            </a:r>
            <a:r>
              <a:rPr lang="el-GR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Λ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is the cutoff scale, below which the EFT is valid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D34F6D-D783-42C5-8010-C89B264AD28A}"/>
              </a:ext>
            </a:extLst>
          </p:cNvPr>
          <p:cNvSpPr/>
          <p:nvPr/>
        </p:nvSpPr>
        <p:spPr>
          <a:xfrm>
            <a:off x="9480376" y="564610"/>
            <a:ext cx="254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Manohar, 1804.05863</a:t>
            </a:r>
            <a:endParaRPr lang="zh-CN" altLang="en-US" u="sng" dirty="0">
              <a:solidFill>
                <a:srgbClr val="FF0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504B3DD-DF32-496F-B5FE-315ECDD01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05" y="2807365"/>
            <a:ext cx="2627453" cy="6908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D452CE-A488-46D8-88A0-90005BE53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282" y="2605216"/>
            <a:ext cx="1522566" cy="142812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7E0B0959-A05E-47EF-9B89-2EBE1C824806}"/>
              </a:ext>
            </a:extLst>
          </p:cNvPr>
          <p:cNvGrpSpPr/>
          <p:nvPr/>
        </p:nvGrpSpPr>
        <p:grpSpPr>
          <a:xfrm>
            <a:off x="4943872" y="3138150"/>
            <a:ext cx="4886278" cy="726905"/>
            <a:chOff x="532962" y="5590250"/>
            <a:chExt cx="4886278" cy="726905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A7DBCB1-3A5B-4FCE-BA7D-05E85C419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2962" y="5604983"/>
              <a:ext cx="3240360" cy="71217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43F6349-D058-4EF0-AFDE-FF49C2FC7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63752" y="5590250"/>
              <a:ext cx="1555488" cy="712172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5D1BC59B-695F-4F93-B4E6-A6F9422DCF67}"/>
              </a:ext>
            </a:extLst>
          </p:cNvPr>
          <p:cNvSpPr/>
          <p:nvPr/>
        </p:nvSpPr>
        <p:spPr>
          <a:xfrm>
            <a:off x="9173225" y="2555918"/>
            <a:ext cx="2988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loop momentum cutoff</a:t>
            </a:r>
          </a:p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 &lt; </a:t>
            </a:r>
            <a:r>
              <a:rPr lang="el-GR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Λ</a:t>
            </a:r>
            <a:r>
              <a:rPr lang="en-US" altLang="zh-CN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endParaRPr lang="zh-CN" altLang="en-US" baseline="-250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F7311E2-BD8F-4B70-85A3-72AC191AA3D0}"/>
              </a:ext>
            </a:extLst>
          </p:cNvPr>
          <p:cNvSpPr/>
          <p:nvPr/>
        </p:nvSpPr>
        <p:spPr>
          <a:xfrm>
            <a:off x="63115" y="4008548"/>
            <a:ext cx="7848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Violate the power-counting rule in the presence of </a:t>
            </a:r>
            <a:r>
              <a:rPr lang="el-GR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Λ</a:t>
            </a:r>
            <a:r>
              <a:rPr lang="en-US" altLang="zh-CN" b="1" baseline="-25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el-GR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Λ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69B74CE-521C-48C8-B0A8-F3D4535421EA}"/>
              </a:ext>
            </a:extLst>
          </p:cNvPr>
          <p:cNvSpPr/>
          <p:nvPr/>
        </p:nvSpPr>
        <p:spPr>
          <a:xfrm>
            <a:off x="7265549" y="3998502"/>
            <a:ext cx="4926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Break the symmetries of the theory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A281552-3BCD-4394-A4D1-BC6CB97F42BE}"/>
              </a:ext>
            </a:extLst>
          </p:cNvPr>
          <p:cNvSpPr/>
          <p:nvPr/>
        </p:nvSpPr>
        <p:spPr>
          <a:xfrm>
            <a:off x="31818" y="5310963"/>
            <a:ext cx="31154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Decoupling theorem</a:t>
            </a:r>
            <a:endParaRPr lang="zh-CN" altLang="en-US" sz="20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779A067-E96C-4340-8401-50CD89D9087A}"/>
              </a:ext>
            </a:extLst>
          </p:cNvPr>
          <p:cNvSpPr/>
          <p:nvPr/>
        </p:nvSpPr>
        <p:spPr>
          <a:xfrm>
            <a:off x="3205282" y="5319125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u="sng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Appelquist</a:t>
            </a:r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&amp; </a:t>
            </a:r>
            <a:r>
              <a:rPr lang="en-US" altLang="zh-CN" b="1" u="sng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Carrazone</a:t>
            </a:r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1975</a:t>
            </a:r>
            <a:endParaRPr lang="zh-CN" altLang="en-US" u="sng" dirty="0">
              <a:solidFill>
                <a:srgbClr val="FF0000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FC9B779-B05D-419B-B0B4-8BE8FD2CAED4}"/>
              </a:ext>
            </a:extLst>
          </p:cNvPr>
          <p:cNvSpPr/>
          <p:nvPr/>
        </p:nvSpPr>
        <p:spPr>
          <a:xfrm>
            <a:off x="335360" y="5879013"/>
            <a:ext cx="11305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Heavy fields of mass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decouple at low energy, generating operators suppressed by factors of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US" altLang="zh-CN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−1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except for their contribution to renormalization effects.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DF5358A-39AA-46D3-A61B-04E4ACAC3B70}"/>
                  </a:ext>
                </a:extLst>
              </p:cNvPr>
              <p:cNvSpPr/>
              <p:nvPr/>
            </p:nvSpPr>
            <p:spPr>
              <a:xfrm>
                <a:off x="63115" y="4543980"/>
                <a:ext cx="11961662" cy="369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In modern treatment of EFTs, dim. Regularization &amp; mass-independent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1" i="0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𝐌𝐒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scheme are usually used 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DF5358A-39AA-46D3-A61B-04E4ACAC3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5" y="4543980"/>
                <a:ext cx="11961662" cy="369909"/>
              </a:xfrm>
              <a:prstGeom prst="rect">
                <a:avLst/>
              </a:prstGeom>
              <a:blipFill>
                <a:blip r:embed="rId7"/>
                <a:stretch>
                  <a:fillRect l="-40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extLst>
              <a:ext uri="{FF2B5EF4-FFF2-40B4-BE49-F238E27FC236}">
                <a16:creationId xmlns:a16="http://schemas.microsoft.com/office/drawing/2014/main" id="{9B2C4AB3-1C5E-4D1C-A135-9FE85207DC39}"/>
              </a:ext>
            </a:extLst>
          </p:cNvPr>
          <p:cNvSpPr/>
          <p:nvPr/>
        </p:nvSpPr>
        <p:spPr>
          <a:xfrm>
            <a:off x="7500106" y="5411880"/>
            <a:ext cx="4488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insensitive to short-distance physics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4245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96E9E81-E7EB-47B6-A6F8-9873A11A91F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C. Generic Features of EFTs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211BBE09-BDEC-420C-8F5F-213FD6AA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7FC48C4-0721-4932-8352-8EC46BA0B7BB}"/>
              </a:ext>
            </a:extLst>
          </p:cNvPr>
          <p:cNvSpPr/>
          <p:nvPr/>
        </p:nvSpPr>
        <p:spPr>
          <a:xfrm>
            <a:off x="34639" y="620688"/>
            <a:ext cx="7069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Another example from QED: photon self-energy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2CBCCCE-97EC-4384-A7FC-DE58B1F2B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268760"/>
            <a:ext cx="7523544" cy="7605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0C5DB8D-9995-47A0-84A1-5585141F8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352" y="692696"/>
            <a:ext cx="2419109" cy="159657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DA02B33-8D26-4002-901E-ABF8C8BB4109}"/>
              </a:ext>
            </a:extLst>
          </p:cNvPr>
          <p:cNvSpPr/>
          <p:nvPr/>
        </p:nvSpPr>
        <p:spPr>
          <a:xfrm>
            <a:off x="41556" y="2204864"/>
            <a:ext cx="5713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Mass-dependent subtraction scheme: 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= -M</a:t>
            </a:r>
            <a:r>
              <a:rPr lang="en-US" altLang="zh-CN" b="1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aseline="30000" dirty="0">
              <a:solidFill>
                <a:srgbClr val="0000FF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A6A0634-27A2-4717-893A-9D160D88D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26" y="2660253"/>
            <a:ext cx="8599990" cy="7373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9B3A269-F85D-4761-990D-802CB0BF1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552" y="3440630"/>
            <a:ext cx="5127585" cy="754743"/>
          </a:xfrm>
          <a:prstGeom prst="rect">
            <a:avLst/>
          </a:prstGeom>
        </p:spPr>
      </p:pic>
      <p:sp>
        <p:nvSpPr>
          <p:cNvPr id="17" name="箭头: 右 16">
            <a:extLst>
              <a:ext uri="{FF2B5EF4-FFF2-40B4-BE49-F238E27FC236}">
                <a16:creationId xmlns:a16="http://schemas.microsoft.com/office/drawing/2014/main" id="{1EA7BB2B-27D9-4287-9084-9012A3389D05}"/>
              </a:ext>
            </a:extLst>
          </p:cNvPr>
          <p:cNvSpPr/>
          <p:nvPr/>
        </p:nvSpPr>
        <p:spPr>
          <a:xfrm>
            <a:off x="7464152" y="3789040"/>
            <a:ext cx="864096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58E0DE1-F9C9-4B05-BF7A-FB1ABBF12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5850" y="3483636"/>
            <a:ext cx="960699" cy="28448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551BAC7-0F06-4D6F-80E5-D6B62AA8FC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9564" y="3451263"/>
            <a:ext cx="2631012" cy="767065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37FC5C99-3FC6-4218-AA56-6962B327DABF}"/>
              </a:ext>
            </a:extLst>
          </p:cNvPr>
          <p:cNvSpPr/>
          <p:nvPr/>
        </p:nvSpPr>
        <p:spPr>
          <a:xfrm>
            <a:off x="8832304" y="3024595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Decoupling limit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4A607878-3579-48D5-8A91-D7C806A5FD72}"/>
                  </a:ext>
                </a:extLst>
              </p:cNvPr>
              <p:cNvSpPr/>
              <p:nvPr/>
            </p:nvSpPr>
            <p:spPr>
              <a:xfrm>
                <a:off x="34639" y="4365104"/>
                <a:ext cx="3680816" cy="3699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Mass-independent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b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𝐌𝐒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scheme</a:t>
                </a:r>
                <a:endParaRPr lang="zh-CN" altLang="en-US" baseline="300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4A607878-3579-48D5-8A91-D7C806A5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9" y="4365104"/>
                <a:ext cx="3680816" cy="369909"/>
              </a:xfrm>
              <a:prstGeom prst="rect">
                <a:avLst/>
              </a:prstGeom>
              <a:blipFill>
                <a:blip r:embed="rId8"/>
                <a:stretch>
                  <a:fillRect l="-1493" t="-8197" r="-995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9A4CCC7A-42C9-441C-8DF9-9FCC3073E8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336" y="5013176"/>
            <a:ext cx="856527" cy="49058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BE78267-1240-489D-961C-7CF62405E3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400" y="4891255"/>
            <a:ext cx="6099858" cy="73442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3AD97E-1F5A-4C9F-9D47-3C051DF056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400" y="5873003"/>
            <a:ext cx="3727048" cy="728617"/>
          </a:xfrm>
          <a:prstGeom prst="rect">
            <a:avLst/>
          </a:prstGeom>
        </p:spPr>
      </p:pic>
      <p:sp>
        <p:nvSpPr>
          <p:cNvPr id="25" name="箭头: 右 24">
            <a:extLst>
              <a:ext uri="{FF2B5EF4-FFF2-40B4-BE49-F238E27FC236}">
                <a16:creationId xmlns:a16="http://schemas.microsoft.com/office/drawing/2014/main" id="{9E33416E-27CA-4209-B997-47746D9B0FFB}"/>
              </a:ext>
            </a:extLst>
          </p:cNvPr>
          <p:cNvSpPr/>
          <p:nvPr/>
        </p:nvSpPr>
        <p:spPr>
          <a:xfrm>
            <a:off x="4645988" y="6093295"/>
            <a:ext cx="864096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75544ED-15F5-4E47-B8B8-137FF86A31D1}"/>
              </a:ext>
            </a:extLst>
          </p:cNvPr>
          <p:cNvSpPr/>
          <p:nvPr/>
        </p:nvSpPr>
        <p:spPr>
          <a:xfrm>
            <a:off x="5733624" y="5914145"/>
            <a:ext cx="211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insensitive to particle mass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344973B-A3E9-4DEC-AA25-22B1EA8B9B8A}"/>
              </a:ext>
            </a:extLst>
          </p:cNvPr>
          <p:cNvSpPr/>
          <p:nvPr/>
        </p:nvSpPr>
        <p:spPr>
          <a:xfrm>
            <a:off x="7600091" y="5411880"/>
            <a:ext cx="4488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 the mass-independent scheme, one should integrate out heavy particles explicitly and construct the low-energy EFT correctly</a:t>
            </a:r>
            <a:endParaRPr lang="zh-CN" altLang="en-US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59D39A3F-D1DE-41DC-AD1D-824653D1BD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63885" y="4351363"/>
            <a:ext cx="2361235" cy="754743"/>
          </a:xfrm>
          <a:prstGeom prst="rect">
            <a:avLst/>
          </a:prstGeom>
        </p:spPr>
      </p:pic>
      <p:sp>
        <p:nvSpPr>
          <p:cNvPr id="30" name="箭头: 右 29">
            <a:extLst>
              <a:ext uri="{FF2B5EF4-FFF2-40B4-BE49-F238E27FC236}">
                <a16:creationId xmlns:a16="http://schemas.microsoft.com/office/drawing/2014/main" id="{15EF725C-C53A-434A-9BAE-3CA51FB33B3A}"/>
              </a:ext>
            </a:extLst>
          </p:cNvPr>
          <p:cNvSpPr/>
          <p:nvPr/>
        </p:nvSpPr>
        <p:spPr>
          <a:xfrm>
            <a:off x="7464152" y="4603223"/>
            <a:ext cx="864096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8DD947C-2B0A-4EDE-B3A8-C8A0969ABF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9124" y="4240718"/>
            <a:ext cx="949124" cy="3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30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F8DBA7B5-E303-4CF3-8F25-68E8C563900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C. Generic Features of EFTs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8A110A0-6BC4-4536-85E0-21308ED3B7EA}"/>
                  </a:ext>
                </a:extLst>
              </p:cNvPr>
              <p:cNvSpPr/>
              <p:nvPr/>
            </p:nvSpPr>
            <p:spPr>
              <a:xfrm>
                <a:off x="0" y="548680"/>
                <a:ext cx="8031942" cy="400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Renormalization-group Equations (RGEs) in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0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𝐌𝐒</m:t>
                        </m:r>
                      </m:e>
                    </m:acc>
                  </m:oMath>
                </a14:m>
                <a:r>
                  <a:rPr lang="zh-CN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scheme</a:t>
                </a:r>
                <a:endParaRPr lang="zh-CN" altLang="en-US" sz="20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8A110A0-6BC4-4536-85E0-21308ED3B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8680"/>
                <a:ext cx="8031942" cy="400815"/>
              </a:xfrm>
              <a:prstGeom prst="rect">
                <a:avLst/>
              </a:prstGeom>
              <a:blipFill>
                <a:blip r:embed="rId2"/>
                <a:stretch>
                  <a:fillRect l="-683" t="-909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1">
            <a:extLst>
              <a:ext uri="{FF2B5EF4-FFF2-40B4-BE49-F238E27FC236}">
                <a16:creationId xmlns:a16="http://schemas.microsoft.com/office/drawing/2014/main" id="{6D9E7BA6-D96C-462F-8977-D1D0DE6B9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5C8BC5D-E47C-4645-890B-A3BD7D211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1124744"/>
            <a:ext cx="4410523" cy="792088"/>
          </a:xfrm>
          <a:prstGeom prst="rect">
            <a:avLst/>
          </a:prstGeom>
        </p:spPr>
      </p:pic>
      <p:sp>
        <p:nvSpPr>
          <p:cNvPr id="9" name="箭头: 左 8">
            <a:extLst>
              <a:ext uri="{FF2B5EF4-FFF2-40B4-BE49-F238E27FC236}">
                <a16:creationId xmlns:a16="http://schemas.microsoft.com/office/drawing/2014/main" id="{37EADB5A-94A2-4F4D-AE67-8B30AE1AC74E}"/>
              </a:ext>
            </a:extLst>
          </p:cNvPr>
          <p:cNvSpPr/>
          <p:nvPr/>
        </p:nvSpPr>
        <p:spPr>
          <a:xfrm>
            <a:off x="6096000" y="1412776"/>
            <a:ext cx="504056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A7CC66C-6299-43FC-93FD-38C636539B98}"/>
              </a:ext>
            </a:extLst>
          </p:cNvPr>
          <p:cNvSpPr/>
          <p:nvPr/>
        </p:nvSpPr>
        <p:spPr>
          <a:xfrm>
            <a:off x="6960096" y="1300118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Wilson coefficient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3D21842-E142-4F39-A4BA-EEE1A7447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1988840"/>
            <a:ext cx="3937089" cy="792088"/>
          </a:xfrm>
          <a:prstGeom prst="rect">
            <a:avLst/>
          </a:prstGeom>
        </p:spPr>
      </p:pic>
      <p:sp>
        <p:nvSpPr>
          <p:cNvPr id="12" name="箭头: 左 11">
            <a:extLst>
              <a:ext uri="{FF2B5EF4-FFF2-40B4-BE49-F238E27FC236}">
                <a16:creationId xmlns:a16="http://schemas.microsoft.com/office/drawing/2014/main" id="{608D0DE8-F72E-4382-B548-1080F52E7EC7}"/>
              </a:ext>
            </a:extLst>
          </p:cNvPr>
          <p:cNvSpPr/>
          <p:nvPr/>
        </p:nvSpPr>
        <p:spPr>
          <a:xfrm>
            <a:off x="6096000" y="2291878"/>
            <a:ext cx="504056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225B48F-F27F-439C-8E3A-CB2A33EF6F51}"/>
              </a:ext>
            </a:extLst>
          </p:cNvPr>
          <p:cNvSpPr/>
          <p:nvPr/>
        </p:nvSpPr>
        <p:spPr>
          <a:xfrm>
            <a:off x="6960096" y="2179220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β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function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488BBF6-4B88-4278-9CEE-3553AC7295B6}"/>
              </a:ext>
            </a:extLst>
          </p:cNvPr>
          <p:cNvSpPr/>
          <p:nvPr/>
        </p:nvSpPr>
        <p:spPr>
          <a:xfrm>
            <a:off x="345989" y="2852936"/>
            <a:ext cx="5859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solution to the RGE of the Wilson coefficient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31BEB4-6AE2-4733-ABED-3C79E754F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102" y="3501008"/>
            <a:ext cx="3163540" cy="864095"/>
          </a:xfrm>
          <a:prstGeom prst="rect">
            <a:avLst/>
          </a:prstGeom>
        </p:spPr>
      </p:pic>
      <p:sp>
        <p:nvSpPr>
          <p:cNvPr id="16" name="椭圆 15">
            <a:extLst>
              <a:ext uri="{FF2B5EF4-FFF2-40B4-BE49-F238E27FC236}">
                <a16:creationId xmlns:a16="http://schemas.microsoft.com/office/drawing/2014/main" id="{423B3084-6F28-4F53-B889-04331254131A}"/>
              </a:ext>
            </a:extLst>
          </p:cNvPr>
          <p:cNvSpPr/>
          <p:nvPr/>
        </p:nvSpPr>
        <p:spPr>
          <a:xfrm>
            <a:off x="4059359" y="3222268"/>
            <a:ext cx="842392" cy="86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457A7C0-2C2D-43A2-8A98-12F6254EEEB4}"/>
              </a:ext>
            </a:extLst>
          </p:cNvPr>
          <p:cNvSpPr/>
          <p:nvPr/>
        </p:nvSpPr>
        <p:spPr>
          <a:xfrm>
            <a:off x="5014424" y="3433331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constant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64C54F4-35A3-4011-B4CF-8325C3453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424" y="3802663"/>
            <a:ext cx="1630821" cy="715749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D260D2D-CFC3-487C-BF4E-7DE4BA49ABF7}"/>
              </a:ext>
            </a:extLst>
          </p:cNvPr>
          <p:cNvSpPr/>
          <p:nvPr/>
        </p:nvSpPr>
        <p:spPr>
          <a:xfrm>
            <a:off x="325808" y="4518412"/>
            <a:ext cx="5411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Integrating the RGEs terms by terms leads to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9B1466A-2D46-44D5-9010-BD51052C46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3512" y="5027535"/>
            <a:ext cx="7261770" cy="165046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C9589857-E85B-4A21-8685-8551A944B05F}"/>
              </a:ext>
            </a:extLst>
          </p:cNvPr>
          <p:cNvSpPr/>
          <p:nvPr/>
        </p:nvSpPr>
        <p:spPr>
          <a:xfrm>
            <a:off x="9120336" y="4293096"/>
            <a:ext cx="2958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RGEs sums the logs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0EFF701-7053-4531-B475-439B1BC10960}"/>
              </a:ext>
            </a:extLst>
          </p:cNvPr>
          <p:cNvSpPr/>
          <p:nvPr/>
        </p:nvSpPr>
        <p:spPr>
          <a:xfrm>
            <a:off x="9101570" y="4941168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1-loop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17CFF5E-5AAE-44AC-9015-ED66BDD4E6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5824" y="4904919"/>
            <a:ext cx="873882" cy="369332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8A951A99-6A6D-4C3F-AE37-E8C86A32D39A}"/>
              </a:ext>
            </a:extLst>
          </p:cNvPr>
          <p:cNvSpPr/>
          <p:nvPr/>
        </p:nvSpPr>
        <p:spPr>
          <a:xfrm>
            <a:off x="10532989" y="5375064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Leading log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A3E7FA8-40BD-4FA3-AFD3-F0D60AA27118}"/>
              </a:ext>
            </a:extLst>
          </p:cNvPr>
          <p:cNvSpPr/>
          <p:nvPr/>
        </p:nvSpPr>
        <p:spPr>
          <a:xfrm>
            <a:off x="9101570" y="5790581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2-loop</a:t>
            </a:r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5275F20-F67F-4F72-B8EA-1B979B0E27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2989" y="5800373"/>
            <a:ext cx="1171788" cy="369332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5EB197C4-3F8B-4BB1-902A-47CC5FEC8702}"/>
              </a:ext>
            </a:extLst>
          </p:cNvPr>
          <p:cNvSpPr/>
          <p:nvPr/>
        </p:nvSpPr>
        <p:spPr>
          <a:xfrm>
            <a:off x="9654503" y="6308671"/>
            <a:ext cx="2490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Next-to-leading log</a:t>
            </a:r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C68AF50-72B2-477E-A6DC-606F3FBB274A}"/>
              </a:ext>
            </a:extLst>
          </p:cNvPr>
          <p:cNvSpPr/>
          <p:nvPr/>
        </p:nvSpPr>
        <p:spPr>
          <a:xfrm>
            <a:off x="6875572" y="3499986"/>
            <a:ext cx="5263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RGE-improved perturbation theory includes possible large log terms</a:t>
            </a:r>
            <a:endParaRPr lang="zh-CN" altLang="en-US" sz="2000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48E14210-FBA5-4628-8C2A-B065E3705D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1072" y="562479"/>
            <a:ext cx="1334396" cy="117867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D29A74A-173C-4DA8-9393-6025E02086DC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-20000" contrast="40000"/>
          </a:blip>
          <a:stretch>
            <a:fillRect/>
          </a:stretch>
        </p:blipFill>
        <p:spPr>
          <a:xfrm>
            <a:off x="9225939" y="1821434"/>
            <a:ext cx="2853357" cy="623917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28E13B81-4FA7-45FD-85A4-FBC884D6544C}"/>
              </a:ext>
            </a:extLst>
          </p:cNvPr>
          <p:cNvSpPr/>
          <p:nvPr/>
        </p:nvSpPr>
        <p:spPr>
          <a:xfrm>
            <a:off x="9408368" y="2501328"/>
            <a:ext cx="2670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operator mixing</a:t>
            </a:r>
            <a:endParaRPr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F810018-3C95-47C5-B8E8-F34222EE0C29}"/>
              </a:ext>
            </a:extLst>
          </p:cNvPr>
          <p:cNvSpPr/>
          <p:nvPr/>
        </p:nvSpPr>
        <p:spPr>
          <a:xfrm>
            <a:off x="9534895" y="2928485"/>
            <a:ext cx="2544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Manohar, 1804.05863</a:t>
            </a:r>
            <a:endParaRPr lang="zh-CN" alt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E90C9533-4D8C-44E5-BC2E-BCC664BE0C49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A. Motivation</a:t>
            </a:r>
            <a:endParaRPr lang="zh-CN" altLang="en-US" dirty="0"/>
          </a:p>
        </p:txBody>
      </p:sp>
      <p:pic>
        <p:nvPicPr>
          <p:cNvPr id="3" name="Picture 2" descr="C:\Users\Georg Raffelt\Desktop\a1.jpg">
            <a:extLst>
              <a:ext uri="{FF2B5EF4-FFF2-40B4-BE49-F238E27FC236}">
                <a16:creationId xmlns:a16="http://schemas.microsoft.com/office/drawing/2014/main" id="{745BBA29-732B-45CD-92F5-8926EFDDE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9" b="1849"/>
          <a:stretch/>
        </p:blipFill>
        <p:spPr bwMode="auto">
          <a:xfrm>
            <a:off x="58891" y="4848488"/>
            <a:ext cx="9201330" cy="19290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BCA38AA-C4F6-4FCC-938C-CE169B6FA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158" y="567539"/>
            <a:ext cx="2212689" cy="21413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7AAA3EF-81B4-4E25-A37D-AC206134F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8" y="583544"/>
            <a:ext cx="3775339" cy="2125376"/>
          </a:xfrm>
          <a:prstGeom prst="rect">
            <a:avLst/>
          </a:prstGeom>
        </p:spPr>
      </p:pic>
      <p:pic>
        <p:nvPicPr>
          <p:cNvPr id="8" name="Picture 2" descr="PPT - Condensed Matter Physics At Low Dimensions PowerPoint ...">
            <a:extLst>
              <a:ext uri="{FF2B5EF4-FFF2-40B4-BE49-F238E27FC236}">
                <a16:creationId xmlns:a16="http://schemas.microsoft.com/office/drawing/2014/main" id="{DFACF79D-D42C-4CE3-8065-8DF374BB2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" y="2795276"/>
            <a:ext cx="2576782" cy="192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E453AFD-98F1-4DBB-B2D9-641C80D888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18" y="620688"/>
            <a:ext cx="5897945" cy="408327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275DE7-5685-413B-88C8-BD00CEF1A4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672" y="2780928"/>
            <a:ext cx="2952328" cy="196821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E7B3DD5-C87B-4258-8AB5-8DF62BB9BEE9}"/>
              </a:ext>
            </a:extLst>
          </p:cNvPr>
          <p:cNvSpPr txBox="1"/>
          <p:nvPr/>
        </p:nvSpPr>
        <p:spPr>
          <a:xfrm>
            <a:off x="9192344" y="4798893"/>
            <a:ext cx="2940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Phenomena at various different scales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09160AA-25EE-441A-A497-2DC58075072D}"/>
              </a:ext>
            </a:extLst>
          </p:cNvPr>
          <p:cNvSpPr txBox="1"/>
          <p:nvPr/>
        </p:nvSpPr>
        <p:spPr>
          <a:xfrm>
            <a:off x="9192344" y="5507754"/>
            <a:ext cx="2940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Focus on one scale leads to one discipline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FA1207F-A8F2-44E5-8012-42FEEEFEDC6F}"/>
              </a:ext>
            </a:extLst>
          </p:cNvPr>
          <p:cNvSpPr txBox="1"/>
          <p:nvPr/>
        </p:nvSpPr>
        <p:spPr>
          <a:xfrm>
            <a:off x="9192344" y="6228601"/>
            <a:ext cx="2940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Systematic methods for multi-scale problems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灯片编号占位符 1">
            <a:extLst>
              <a:ext uri="{FF2B5EF4-FFF2-40B4-BE49-F238E27FC236}">
                <a16:creationId xmlns:a16="http://schemas.microsoft.com/office/drawing/2014/main" id="{5D45C7B4-F9A3-47A8-AF55-6F091231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0918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6C4F722C-B79A-4409-AC6B-B78F081F6EB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4E0ED958-143F-4A5A-9337-FD8DDD70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B5DCB95-C0BC-4A72-AC0D-90844D23B76F}"/>
              </a:ext>
            </a:extLst>
          </p:cNvPr>
          <p:cNvSpPr/>
          <p:nvPr/>
        </p:nvSpPr>
        <p:spPr>
          <a:xfrm>
            <a:off x="0" y="528354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Effective theories widely applied in natural sciences to describe phenomena at various different length/energy scales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B909D01-CB36-4F8A-B24A-816C13FE0C26}"/>
              </a:ext>
            </a:extLst>
          </p:cNvPr>
          <p:cNvSpPr/>
          <p:nvPr/>
        </p:nvSpPr>
        <p:spPr>
          <a:xfrm>
            <a:off x="263352" y="1320442"/>
            <a:ext cx="11928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Take most relevant degrees of freedom, symmetries and dynamics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652E9C1-13CE-40BC-AE23-EC0B02EBDEE3}"/>
              </a:ext>
            </a:extLst>
          </p:cNvPr>
          <p:cNvSpPr/>
          <p:nvPr/>
        </p:nvSpPr>
        <p:spPr>
          <a:xfrm>
            <a:off x="263352" y="1804754"/>
            <a:ext cx="11928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With a power-counting rule to systematically improve the precision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0323B96-B819-4029-AE73-A7E6C47661A3}"/>
              </a:ext>
            </a:extLst>
          </p:cNvPr>
          <p:cNvSpPr/>
          <p:nvPr/>
        </p:nvSpPr>
        <p:spPr>
          <a:xfrm>
            <a:off x="7281" y="230881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Even if more fundamental theory of quantum fields exists, the EFTs are still very useful </a:t>
            </a:r>
          </a:p>
        </p:txBody>
      </p:sp>
      <p:pic>
        <p:nvPicPr>
          <p:cNvPr id="91" name="图片 90">
            <a:extLst>
              <a:ext uri="{FF2B5EF4-FFF2-40B4-BE49-F238E27FC236}">
                <a16:creationId xmlns:a16="http://schemas.microsoft.com/office/drawing/2014/main" id="{9BE83F9C-2E52-41B1-93A6-F298BFF4C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3356992"/>
            <a:ext cx="11725444" cy="33080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154" name="矩形 6153">
            <a:extLst>
              <a:ext uri="{FF2B5EF4-FFF2-40B4-BE49-F238E27FC236}">
                <a16:creationId xmlns:a16="http://schemas.microsoft.com/office/drawing/2014/main" id="{36FC8AD8-E8AC-499F-BF6D-EBC59FD9D9A3}"/>
              </a:ext>
            </a:extLst>
          </p:cNvPr>
          <p:cNvSpPr/>
          <p:nvPr/>
        </p:nvSpPr>
        <p:spPr>
          <a:xfrm>
            <a:off x="119336" y="2839684"/>
            <a:ext cx="6442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Running-matching-running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for fermion masses in the SM</a:t>
            </a:r>
            <a:endParaRPr lang="zh-CN" altLang="en-US" dirty="0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E4332A62-C71A-48BF-A38F-D8B7DD5F38DD}"/>
              </a:ext>
            </a:extLst>
          </p:cNvPr>
          <p:cNvSpPr txBox="1"/>
          <p:nvPr/>
        </p:nvSpPr>
        <p:spPr>
          <a:xfrm>
            <a:off x="8760296" y="2898718"/>
            <a:ext cx="3206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Huang &amp; Zhou, PRD, 2020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6326A4F7-91B2-46F7-8EF3-9F7C46362C16}"/>
              </a:ext>
            </a:extLst>
          </p:cNvPr>
          <p:cNvSpPr/>
          <p:nvPr/>
        </p:nvSpPr>
        <p:spPr>
          <a:xfrm>
            <a:off x="9408368" y="1064010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HEFT, SMEFT, LEFT, HQET, SCET, NRQED, NRQCD, HQET, </a:t>
            </a:r>
            <a:r>
              <a:rPr lang="en-US" altLang="zh-CN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LaMET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……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8909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20AA000-73A6-49A2-B6BD-F9BECFCAAF3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A. Motivation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9BE6193-4C7D-4AC2-BB98-427A0D02AB18}"/>
              </a:ext>
            </a:extLst>
          </p:cNvPr>
          <p:cNvSpPr txBox="1"/>
          <p:nvPr/>
        </p:nvSpPr>
        <p:spPr>
          <a:xfrm>
            <a:off x="0" y="54868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One example to explain all?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Leaning tower of Pisa has become slightly straighter | Geoengineer.org">
            <a:extLst>
              <a:ext uri="{FF2B5EF4-FFF2-40B4-BE49-F238E27FC236}">
                <a16:creationId xmlns:a16="http://schemas.microsoft.com/office/drawing/2014/main" id="{E4E986DF-CB61-4440-937E-25373CA2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035804"/>
            <a:ext cx="4225167" cy="563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AD21A2F-4608-4685-9319-D067EC348900}"/>
              </a:ext>
            </a:extLst>
          </p:cNvPr>
          <p:cNvSpPr txBox="1"/>
          <p:nvPr/>
        </p:nvSpPr>
        <p:spPr>
          <a:xfrm>
            <a:off x="119336" y="1050475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Leaning Tower of Pisa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8AB5AB6-AE71-4A8D-A538-37DC48FB3ECC}"/>
              </a:ext>
            </a:extLst>
          </p:cNvPr>
          <p:cNvSpPr/>
          <p:nvPr/>
        </p:nvSpPr>
        <p:spPr>
          <a:xfrm>
            <a:off x="3503712" y="2147863"/>
            <a:ext cx="432048" cy="447042"/>
          </a:xfrm>
          <a:prstGeom prst="ellipse">
            <a:avLst/>
          </a:prstGeom>
          <a:gradFill>
            <a:gsLst>
              <a:gs pos="9000">
                <a:schemeClr val="accent1">
                  <a:lumMod val="5000"/>
                  <a:lumOff val="95000"/>
                </a:schemeClr>
              </a:gs>
              <a:gs pos="5000">
                <a:schemeClr val="accent1">
                  <a:lumMod val="45000"/>
                  <a:lumOff val="55000"/>
                </a:schemeClr>
              </a:gs>
              <a:gs pos="58000">
                <a:schemeClr val="tx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9609E3C7-FA95-4240-9D42-664B23A1C740}"/>
              </a:ext>
            </a:extLst>
          </p:cNvPr>
          <p:cNvSpPr/>
          <p:nvPr/>
        </p:nvSpPr>
        <p:spPr>
          <a:xfrm flipH="1">
            <a:off x="3696876" y="2661801"/>
            <a:ext cx="45719" cy="4710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SUSTERMANS Justus Portrait of Galileo Galilei">
            <a:extLst>
              <a:ext uri="{FF2B5EF4-FFF2-40B4-BE49-F238E27FC236}">
                <a16:creationId xmlns:a16="http://schemas.microsoft.com/office/drawing/2014/main" id="{19FC6566-3036-475A-914B-FA61E97A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3" y="2492896"/>
            <a:ext cx="1488951" cy="245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0F8BABB-1F54-4E0E-9C09-393D01D3E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848" y="1467134"/>
            <a:ext cx="3765633" cy="72817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D5BDD27-6962-4E38-B20B-F1A9CE9DB7BF}"/>
              </a:ext>
            </a:extLst>
          </p:cNvPr>
          <p:cNvSpPr/>
          <p:nvPr/>
        </p:nvSpPr>
        <p:spPr>
          <a:xfrm>
            <a:off x="4511824" y="980728"/>
            <a:ext cx="4871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Lagrangian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for the freely-falling ball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AC7A0EF-D16C-4259-88AE-0F39784B3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3364" y="1837979"/>
            <a:ext cx="601884" cy="32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4A0733D-5EF3-46D0-BB77-A5526B1A0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3404" y="1434999"/>
            <a:ext cx="254643" cy="26996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47D6917-5CC3-44AE-AB16-D70B7FD231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8128" y="1058468"/>
            <a:ext cx="219919" cy="27867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EE52A0B6-6AB7-447C-8376-A41EEE34819E}"/>
              </a:ext>
            </a:extLst>
          </p:cNvPr>
          <p:cNvSpPr/>
          <p:nvPr/>
        </p:nvSpPr>
        <p:spPr>
          <a:xfrm>
            <a:off x="10325452" y="1022272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acceleration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151ED2B-390D-43E6-B458-DE525A0BAA9E}"/>
              </a:ext>
            </a:extLst>
          </p:cNvPr>
          <p:cNvSpPr/>
          <p:nvPr/>
        </p:nvSpPr>
        <p:spPr>
          <a:xfrm>
            <a:off x="10325452" y="141353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height</a:t>
            </a:r>
            <a:endParaRPr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EE0D992-CE34-4648-965F-149C4C863437}"/>
              </a:ext>
            </a:extLst>
          </p:cNvPr>
          <p:cNvSpPr/>
          <p:nvPr/>
        </p:nvSpPr>
        <p:spPr>
          <a:xfrm>
            <a:off x="10325452" y="1850898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velocity</a:t>
            </a:r>
            <a:endParaRPr lang="zh-CN" altLang="en-US" dirty="0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103E41E-88F1-4852-A10B-108F41B60EC0}"/>
              </a:ext>
            </a:extLst>
          </p:cNvPr>
          <p:cNvCxnSpPr/>
          <p:nvPr/>
        </p:nvCxnSpPr>
        <p:spPr>
          <a:xfrm>
            <a:off x="5303912" y="2345284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A5C3F55E-1602-42D8-94AD-ECCF24AB8595}"/>
              </a:ext>
            </a:extLst>
          </p:cNvPr>
          <p:cNvSpPr/>
          <p:nvPr/>
        </p:nvSpPr>
        <p:spPr>
          <a:xfrm>
            <a:off x="5137824" y="2495264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kinetic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349969A0-113E-4F7B-80E8-ABE7887908E6}"/>
              </a:ext>
            </a:extLst>
          </p:cNvPr>
          <p:cNvCxnSpPr/>
          <p:nvPr/>
        </p:nvCxnSpPr>
        <p:spPr>
          <a:xfrm>
            <a:off x="6262088" y="2345284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48EDDC40-2C6A-4FDF-9D43-00DACE55C0A1}"/>
              </a:ext>
            </a:extLst>
          </p:cNvPr>
          <p:cNvSpPr/>
          <p:nvPr/>
        </p:nvSpPr>
        <p:spPr>
          <a:xfrm>
            <a:off x="6096000" y="249526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potential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CAC4BF6-6825-4A68-BD86-0720857550C8}"/>
              </a:ext>
            </a:extLst>
          </p:cNvPr>
          <p:cNvSpPr/>
          <p:nvPr/>
        </p:nvSpPr>
        <p:spPr>
          <a:xfrm>
            <a:off x="8400256" y="2495264"/>
            <a:ext cx="3610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an 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effective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Lagrangian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! </a:t>
            </a:r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3CB8389-E21E-4E60-82C7-C1E5A025A616}"/>
              </a:ext>
            </a:extLst>
          </p:cNvPr>
          <p:cNvSpPr/>
          <p:nvPr/>
        </p:nvSpPr>
        <p:spPr>
          <a:xfrm>
            <a:off x="4727849" y="2996952"/>
            <a:ext cx="7317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acceleration </a:t>
            </a:r>
            <a:r>
              <a:rPr lang="en-US" altLang="zh-CN" b="1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assumed to be constant so that </a:t>
            </a:r>
            <a:r>
              <a:rPr lang="en-US" altLang="zh-CN" b="1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→ </a:t>
            </a:r>
            <a:r>
              <a:rPr lang="en-US" altLang="zh-CN" b="1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+ </a:t>
            </a:r>
            <a:r>
              <a:rPr lang="en-US" altLang="zh-CN" b="1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 a symmetry of the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Lagrangian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(i.e., a constant is irrelevant)</a:t>
            </a:r>
          </a:p>
        </p:txBody>
      </p:sp>
      <p:sp>
        <p:nvSpPr>
          <p:cNvPr id="39" name="灯片编号占位符 1">
            <a:extLst>
              <a:ext uri="{FF2B5EF4-FFF2-40B4-BE49-F238E27FC236}">
                <a16:creationId xmlns:a16="http://schemas.microsoft.com/office/drawing/2014/main" id="{41742EA7-1DED-411E-A376-B63CF2B4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90AA42C-CB82-43F5-B389-450574FDE534}"/>
              </a:ext>
            </a:extLst>
          </p:cNvPr>
          <p:cNvSpPr/>
          <p:nvPr/>
        </p:nvSpPr>
        <p:spPr>
          <a:xfrm>
            <a:off x="4556222" y="538420"/>
            <a:ext cx="5660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Petrov &amp; </a:t>
            </a:r>
            <a:r>
              <a:rPr lang="en-US" altLang="zh-CN" b="1" u="sng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Blechman</a:t>
            </a:r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b="1" i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Effective Field Theories</a:t>
            </a:r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2016</a:t>
            </a:r>
            <a:endParaRPr lang="zh-CN" altLang="en-US" u="sng" dirty="0">
              <a:solidFill>
                <a:srgbClr val="FF0000"/>
              </a:solidFill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7B48DB1-75E5-4B46-9D04-BD9D0DFB1154}"/>
              </a:ext>
            </a:extLst>
          </p:cNvPr>
          <p:cNvGrpSpPr/>
          <p:nvPr/>
        </p:nvGrpSpPr>
        <p:grpSpPr>
          <a:xfrm>
            <a:off x="3544804" y="4025182"/>
            <a:ext cx="4855452" cy="2731192"/>
            <a:chOff x="3612063" y="4025182"/>
            <a:chExt cx="4855452" cy="2731192"/>
          </a:xfrm>
        </p:grpSpPr>
        <p:pic>
          <p:nvPicPr>
            <p:cNvPr id="1034" name="Picture 10" descr="Download Earth Globe Images Free Transparent Image HQ HQ PNG Image | FreePNGImg">
              <a:extLst>
                <a:ext uri="{FF2B5EF4-FFF2-40B4-BE49-F238E27FC236}">
                  <a16:creationId xmlns:a16="http://schemas.microsoft.com/office/drawing/2014/main" id="{B0658F5A-2AC0-4B64-962F-4C06545C25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063" y="4025182"/>
              <a:ext cx="4855452" cy="2731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101DB794-8754-4F3D-BB2C-30AACBFD292D}"/>
                </a:ext>
              </a:extLst>
            </p:cNvPr>
            <p:cNvCxnSpPr/>
            <p:nvPr/>
          </p:nvCxnSpPr>
          <p:spPr>
            <a:xfrm flipV="1">
              <a:off x="6053459" y="4437112"/>
              <a:ext cx="834629" cy="86409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EB0D79B-0D4C-4622-A1D3-630285205AE3}"/>
                </a:ext>
              </a:extLst>
            </p:cNvPr>
            <p:cNvSpPr/>
            <p:nvPr/>
          </p:nvSpPr>
          <p:spPr>
            <a:xfrm>
              <a:off x="6806047" y="4510139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srgbClr val="FFFF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R</a:t>
              </a:r>
              <a:endParaRPr lang="zh-CN" altLang="en-US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id="{0A2EBF26-2C81-4B02-925A-4EBE3D48C264}"/>
              </a:ext>
            </a:extLst>
          </p:cNvPr>
          <p:cNvSpPr/>
          <p:nvPr/>
        </p:nvSpPr>
        <p:spPr>
          <a:xfrm>
            <a:off x="6835144" y="3861048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radius of the Earth </a:t>
            </a:r>
            <a:r>
              <a:rPr lang="en-US" altLang="zh-CN" b="1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&gt;&gt; </a:t>
            </a:r>
            <a:r>
              <a:rPr lang="en-US" altLang="zh-CN" b="1" i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68130FB3-934A-4E55-985D-11BC56E5F4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2871" y="4300940"/>
            <a:ext cx="4466047" cy="60766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1445F12B-A93F-4638-B266-FE76C67DB9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77404" y="3874959"/>
            <a:ext cx="983848" cy="31931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B8001662-704B-467B-A0FD-54B3342F342B}"/>
              </a:ext>
            </a:extLst>
          </p:cNvPr>
          <p:cNvSpPr txBox="1"/>
          <p:nvPr/>
        </p:nvSpPr>
        <p:spPr>
          <a:xfrm>
            <a:off x="7406533" y="4941168"/>
            <a:ext cx="4638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 better approximation to the potential with two unknown coefficients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7C806ED-263C-466D-9A89-226A7570C93F}"/>
              </a:ext>
            </a:extLst>
          </p:cNvPr>
          <p:cNvSpPr txBox="1"/>
          <p:nvPr/>
        </p:nvSpPr>
        <p:spPr>
          <a:xfrm>
            <a:off x="7406533" y="5586824"/>
            <a:ext cx="4638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 systematic approach to increasing the precision (</a:t>
            </a:r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 counting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of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h/R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CB5FF4C-97CA-4E08-9898-8CE90C066F88}"/>
              </a:ext>
            </a:extLst>
          </p:cNvPr>
          <p:cNvSpPr txBox="1"/>
          <p:nvPr/>
        </p:nvSpPr>
        <p:spPr>
          <a:xfrm>
            <a:off x="7406533" y="6236731"/>
            <a:ext cx="4638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accidental </a:t>
            </a:r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symmetry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 → h + a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is no longer assumed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4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8CEF33F-F496-4F90-B7B1-037B4E30E17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A. Motivation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5B569F48-0877-43F0-A1C3-2075965E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4551231-7953-4A7F-8AD8-643F46702682}"/>
              </a:ext>
            </a:extLst>
          </p:cNvPr>
          <p:cNvSpPr/>
          <p:nvPr/>
        </p:nvSpPr>
        <p:spPr>
          <a:xfrm>
            <a:off x="42458" y="620688"/>
            <a:ext cx="439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Lagrangian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of the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“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full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”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theory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743EC9A-FBD3-4DE6-B462-CC62E2D1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855" y="712921"/>
            <a:ext cx="1878904" cy="3693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0FA63E-E5A8-4EEF-A0FB-5C98176BA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985" y="587715"/>
            <a:ext cx="2129742" cy="537029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F09F12BB-F903-4C5C-A2ED-39354643E836}"/>
              </a:ext>
            </a:extLst>
          </p:cNvPr>
          <p:cNvSpPr/>
          <p:nvPr/>
        </p:nvSpPr>
        <p:spPr>
          <a:xfrm>
            <a:off x="7695610" y="783887"/>
            <a:ext cx="360040" cy="2260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B2C6ED6-ABB7-491E-8DDD-1BECA8946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665" y="716107"/>
            <a:ext cx="925975" cy="29899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48F2232-58D0-4B23-990F-BC382C0B5A6C}"/>
              </a:ext>
            </a:extLst>
          </p:cNvPr>
          <p:cNvSpPr/>
          <p:nvPr/>
        </p:nvSpPr>
        <p:spPr>
          <a:xfrm>
            <a:off x="7896200" y="1152720"/>
            <a:ext cx="41296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Renormalization-group Equation (</a:t>
            </a: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RGE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)?</a:t>
            </a:r>
            <a:endParaRPr lang="zh-CN" altLang="en-US" sz="16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9BD1DE6-A6CA-4CB8-BAE6-B029ECEC2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80" y="1771332"/>
            <a:ext cx="5034987" cy="6850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03327E3-DADA-49AE-85AF-A01F058B4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4958" y="2430497"/>
            <a:ext cx="983848" cy="31931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B1FCCD1-9286-420E-A2A0-A8C2CB29ED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5621" y="1813536"/>
            <a:ext cx="2789499" cy="583474"/>
          </a:xfrm>
          <a:prstGeom prst="rect">
            <a:avLst/>
          </a:prstGeom>
        </p:spPr>
      </p:pic>
      <p:sp>
        <p:nvSpPr>
          <p:cNvPr id="15" name="箭头: 右 14">
            <a:extLst>
              <a:ext uri="{FF2B5EF4-FFF2-40B4-BE49-F238E27FC236}">
                <a16:creationId xmlns:a16="http://schemas.microsoft.com/office/drawing/2014/main" id="{B60D3E81-F659-49B8-8A9E-82F28A64E120}"/>
              </a:ext>
            </a:extLst>
          </p:cNvPr>
          <p:cNvSpPr/>
          <p:nvPr/>
        </p:nvSpPr>
        <p:spPr>
          <a:xfrm>
            <a:off x="6186862" y="2000857"/>
            <a:ext cx="360040" cy="2260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DB02771-AB8D-4D14-8DAF-BF5F3489CB1F}"/>
              </a:ext>
            </a:extLst>
          </p:cNvPr>
          <p:cNvGrpSpPr/>
          <p:nvPr/>
        </p:nvGrpSpPr>
        <p:grpSpPr>
          <a:xfrm>
            <a:off x="-960784" y="1074728"/>
            <a:ext cx="4855452" cy="2731192"/>
            <a:chOff x="3612063" y="4025182"/>
            <a:chExt cx="4855452" cy="2731192"/>
          </a:xfrm>
        </p:grpSpPr>
        <p:pic>
          <p:nvPicPr>
            <p:cNvPr id="17" name="Picture 10" descr="Download Earth Globe Images Free Transparent Image HQ HQ PNG Image | FreePNGImg">
              <a:extLst>
                <a:ext uri="{FF2B5EF4-FFF2-40B4-BE49-F238E27FC236}">
                  <a16:creationId xmlns:a16="http://schemas.microsoft.com/office/drawing/2014/main" id="{0C9C59B4-5E78-4165-90EE-11F2B19D5E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063" y="4025182"/>
              <a:ext cx="4855452" cy="2731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678D0551-6E39-4C47-81CC-2F0E552EA00F}"/>
                </a:ext>
              </a:extLst>
            </p:cNvPr>
            <p:cNvCxnSpPr/>
            <p:nvPr/>
          </p:nvCxnSpPr>
          <p:spPr>
            <a:xfrm flipV="1">
              <a:off x="6053459" y="4437112"/>
              <a:ext cx="834629" cy="86409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8341AC6-FC63-4394-998E-B81E0FE40146}"/>
                </a:ext>
              </a:extLst>
            </p:cNvPr>
            <p:cNvSpPr/>
            <p:nvPr/>
          </p:nvSpPr>
          <p:spPr>
            <a:xfrm>
              <a:off x="6806047" y="4510139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solidFill>
                    <a:srgbClr val="FFFF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R</a:t>
              </a:r>
              <a:endParaRPr lang="zh-CN" altLang="en-US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B030C18-3633-4EBB-A037-56B30B6F7DBB}"/>
              </a:ext>
            </a:extLst>
          </p:cNvPr>
          <p:cNvSpPr/>
          <p:nvPr/>
        </p:nvSpPr>
        <p:spPr>
          <a:xfrm>
            <a:off x="2995821" y="1359496"/>
            <a:ext cx="5836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Newton's law of gravitation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C6ACDD0-DBEC-4DDF-8679-31BCB6F8EB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0865" y="2953428"/>
            <a:ext cx="3217762" cy="55734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0461CD33-450B-412A-8CCC-171CBEA0E202}"/>
              </a:ext>
            </a:extLst>
          </p:cNvPr>
          <p:cNvSpPr/>
          <p:nvPr/>
        </p:nvSpPr>
        <p:spPr>
          <a:xfrm>
            <a:off x="6456040" y="3051906"/>
            <a:ext cx="5569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determine the unknown coefficients by 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matching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B0909C5-F021-4066-BAD7-1A9573E352F8}"/>
              </a:ext>
            </a:extLst>
          </p:cNvPr>
          <p:cNvSpPr/>
          <p:nvPr/>
        </p:nvSpPr>
        <p:spPr>
          <a:xfrm>
            <a:off x="82810" y="3918569"/>
            <a:ext cx="4357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original potential reproduced as the leading-order term</a:t>
            </a:r>
            <a:endParaRPr lang="zh-CN" altLang="en-US" dirty="0">
              <a:solidFill>
                <a:srgbClr val="0000FF"/>
              </a:solidFill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64DA260-C3B9-41EC-BA2A-72B455A7E14C}"/>
              </a:ext>
            </a:extLst>
          </p:cNvPr>
          <p:cNvGrpSpPr/>
          <p:nvPr/>
        </p:nvGrpSpPr>
        <p:grpSpPr>
          <a:xfrm>
            <a:off x="4393161" y="3789040"/>
            <a:ext cx="7324978" cy="690880"/>
            <a:chOff x="4393161" y="3918569"/>
            <a:chExt cx="7324978" cy="690880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89C5C7BD-7448-49F5-9CE6-6B1DBF89450F}"/>
                </a:ext>
              </a:extLst>
            </p:cNvPr>
            <p:cNvGrpSpPr/>
            <p:nvPr/>
          </p:nvGrpSpPr>
          <p:grpSpPr>
            <a:xfrm>
              <a:off x="4393161" y="3918569"/>
              <a:ext cx="7324978" cy="690880"/>
              <a:chOff x="3080333" y="2883432"/>
              <a:chExt cx="7324978" cy="690880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45AA6F7E-FC25-4D39-B727-343DCD414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80333" y="2883432"/>
                <a:ext cx="4780344" cy="690880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A64B3953-F736-49EB-98DE-37A0F08C3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55650" y="2976323"/>
                <a:ext cx="2349661" cy="505097"/>
              </a:xfrm>
              <a:prstGeom prst="rect">
                <a:avLst/>
              </a:prstGeom>
            </p:spPr>
          </p:pic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B325034-91FB-42FF-8B17-5060F511BBCA}"/>
                </a:ext>
              </a:extLst>
            </p:cNvPr>
            <p:cNvSpPr/>
            <p:nvPr/>
          </p:nvSpPr>
          <p:spPr>
            <a:xfrm>
              <a:off x="9686774" y="4072259"/>
              <a:ext cx="504056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0B97A67-8BBB-4F3D-8C81-C64A66051684}"/>
              </a:ext>
            </a:extLst>
          </p:cNvPr>
          <p:cNvCxnSpPr>
            <a:cxnSpLocks/>
          </p:cNvCxnSpPr>
          <p:nvPr/>
        </p:nvCxnSpPr>
        <p:spPr>
          <a:xfrm>
            <a:off x="10429800" y="4464830"/>
            <a:ext cx="64807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>
            <a:extLst>
              <a:ext uri="{FF2B5EF4-FFF2-40B4-BE49-F238E27FC236}">
                <a16:creationId xmlns:a16="http://schemas.microsoft.com/office/drawing/2014/main" id="{9C16C757-99E6-4A34-B9C2-F36E9240ECF2}"/>
              </a:ext>
            </a:extLst>
          </p:cNvPr>
          <p:cNvSpPr/>
          <p:nvPr/>
        </p:nvSpPr>
        <p:spPr>
          <a:xfrm>
            <a:off x="9333573" y="4564900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experimental precision</a:t>
            </a:r>
            <a:endParaRPr lang="zh-CN" alt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FBCC63C-5A09-49CD-AFEE-4457026E69B9}"/>
              </a:ext>
            </a:extLst>
          </p:cNvPr>
          <p:cNvSpPr/>
          <p:nvPr/>
        </p:nvSpPr>
        <p:spPr>
          <a:xfrm>
            <a:off x="18728" y="4981870"/>
            <a:ext cx="1217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Effective theory offers a systematic approach to probe underlying physics with precision measurements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316EC4E-63FC-401A-AB0B-41D403064B1B}"/>
              </a:ext>
            </a:extLst>
          </p:cNvPr>
          <p:cNvSpPr txBox="1"/>
          <p:nvPr/>
        </p:nvSpPr>
        <p:spPr>
          <a:xfrm>
            <a:off x="335360" y="5433670"/>
            <a:ext cx="11593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Bottom-up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construct the most general form of the effective theory at the very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scale of interest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with a good rule of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power counting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calculate the observables and compare the results with experimental data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5BFB045-7F54-43DB-9C72-31E3920BDC25}"/>
              </a:ext>
            </a:extLst>
          </p:cNvPr>
          <p:cNvSpPr txBox="1"/>
          <p:nvPr/>
        </p:nvSpPr>
        <p:spPr>
          <a:xfrm>
            <a:off x="333600" y="6125532"/>
            <a:ext cx="115932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Top-down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start with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a“fundamental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” theory valid for multiple scales, separate the 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degrees of freedom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at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different scales, expand the theory in terms of the small ratio of scales, match onto the effective theory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8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D5B8516-85B0-4D3D-95B5-116EA9D8D15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The Euler-Heisenberg Effective </a:t>
            </a:r>
            <a:r>
              <a:rPr lang="en-US" altLang="zh-CN" dirty="0" err="1"/>
              <a:t>Lagrangian</a:t>
            </a:r>
            <a:endParaRPr lang="zh-CN" altLang="en-US" dirty="0"/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FD7E95B3-0791-4A2F-80E1-0F56C8E9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788CDD4-032C-4EAA-AB11-4C4BCA6E279F}"/>
              </a:ext>
            </a:extLst>
          </p:cNvPr>
          <p:cNvSpPr txBox="1"/>
          <p:nvPr/>
        </p:nvSpPr>
        <p:spPr>
          <a:xfrm>
            <a:off x="0" y="54868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 realistic example in Quantum Electrodynamics (QED)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667172E-DD39-4247-B91E-5F116542366C}"/>
              </a:ext>
            </a:extLst>
          </p:cNvPr>
          <p:cNvSpPr/>
          <p:nvPr/>
        </p:nvSpPr>
        <p:spPr>
          <a:xfrm>
            <a:off x="9624392" y="579458"/>
            <a:ext cx="2450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Dittrich, IJMPA,</a:t>
            </a:r>
            <a:r>
              <a:rPr lang="zh-CN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2014</a:t>
            </a:r>
            <a:endParaRPr lang="zh-CN" altLang="en-US" u="sng" dirty="0">
              <a:solidFill>
                <a:srgbClr val="FF0000"/>
              </a:solidFill>
            </a:endParaRPr>
          </a:p>
        </p:txBody>
      </p:sp>
      <p:pic>
        <p:nvPicPr>
          <p:cNvPr id="4098" name="Picture 2" descr="20 Physicists Who Revolutionised Our Understanding of The World ...">
            <a:extLst>
              <a:ext uri="{FF2B5EF4-FFF2-40B4-BE49-F238E27FC236}">
                <a16:creationId xmlns:a16="http://schemas.microsoft.com/office/drawing/2014/main" id="{2E8377FC-215E-494A-9998-092DCB137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035804"/>
            <a:ext cx="2257424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43F5000-A626-4AAD-96A9-33F9D929656D}"/>
              </a:ext>
            </a:extLst>
          </p:cNvPr>
          <p:cNvSpPr/>
          <p:nvPr/>
        </p:nvSpPr>
        <p:spPr>
          <a:xfrm>
            <a:off x="-24680" y="2901507"/>
            <a:ext cx="4993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H. Euler, PhD thesis, </a:t>
            </a:r>
            <a:r>
              <a:rPr lang="de-DE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Ann. Phys. 26, 398 (1936)</a:t>
            </a:r>
            <a:endParaRPr lang="zh-CN" altLang="en-US" sz="16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B673048-432C-4038-A313-B5DC01291DB8}"/>
              </a:ext>
            </a:extLst>
          </p:cNvPr>
          <p:cNvSpPr/>
          <p:nvPr/>
        </p:nvSpPr>
        <p:spPr>
          <a:xfrm>
            <a:off x="-24680" y="3483172"/>
            <a:ext cx="6143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H. Euler &amp; </a:t>
            </a:r>
            <a:r>
              <a:rPr lang="de-DE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B. Kockel, Naturwissenschaften 23, 246 (1935)</a:t>
            </a:r>
            <a:endParaRPr lang="zh-CN" altLang="en-US" sz="16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5B0B395-E8DB-42A8-9E10-5044BF1F8A73}"/>
              </a:ext>
            </a:extLst>
          </p:cNvPr>
          <p:cNvSpPr/>
          <p:nvPr/>
        </p:nvSpPr>
        <p:spPr>
          <a:xfrm>
            <a:off x="6600056" y="3687454"/>
            <a:ext cx="5255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W. Heisenberg &amp; H. Euler, </a:t>
            </a:r>
            <a:r>
              <a:rPr lang="de-DE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Z. Phys. 98, 714 (1936)</a:t>
            </a:r>
            <a:endParaRPr lang="zh-CN" altLang="en-US" sz="16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AA393B3-70C5-47E7-838B-9900B0AF16DC}"/>
              </a:ext>
            </a:extLst>
          </p:cNvPr>
          <p:cNvSpPr/>
          <p:nvPr/>
        </p:nvSpPr>
        <p:spPr>
          <a:xfrm>
            <a:off x="3927248" y="974863"/>
            <a:ext cx="8145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Question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raised to Heisenberg by Debye: @Leipzig U. in mid-1930s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6AD6668-F888-473C-91BE-4372005A9AB6}"/>
              </a:ext>
            </a:extLst>
          </p:cNvPr>
          <p:cNvSpPr/>
          <p:nvPr/>
        </p:nvSpPr>
        <p:spPr>
          <a:xfrm>
            <a:off x="6600056" y="2809007"/>
            <a:ext cx="5400600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Hans Euler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was killed in the World War II</a:t>
            </a:r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already missed on June 21, 1941, one day before the Nazi Germany started the war against the Soviet Union </a:t>
            </a:r>
            <a:endParaRPr lang="zh-CN" altLang="en-US" sz="1600" dirty="0"/>
          </a:p>
        </p:txBody>
      </p:sp>
      <p:pic>
        <p:nvPicPr>
          <p:cNvPr id="4100" name="Picture 4" descr="Peter Debye (1884–1966) – ETH Library | ETH Zurich">
            <a:extLst>
              <a:ext uri="{FF2B5EF4-FFF2-40B4-BE49-F238E27FC236}">
                <a16:creationId xmlns:a16="http://schemas.microsoft.com/office/drawing/2014/main" id="{9EB1F861-AB2F-4AEE-95B3-889426A29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89" y="1043444"/>
            <a:ext cx="1359030" cy="16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0C8CA27-C22A-4DCD-883B-43DD4CB915FD}"/>
              </a:ext>
            </a:extLst>
          </p:cNvPr>
          <p:cNvSpPr/>
          <p:nvPr/>
        </p:nvSpPr>
        <p:spPr>
          <a:xfrm>
            <a:off x="3927248" y="1434348"/>
            <a:ext cx="814541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 there a light-by-light scattering in Dirac’s theory of electrons?</a:t>
            </a:r>
          </a:p>
          <a:p>
            <a:r>
              <a:rPr lang="en-US" altLang="zh-CN" sz="10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If so, there will definitely be a modification of Maxwell’s equations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61E260C-4B2C-4B8E-94F0-463D7279029E}"/>
              </a:ext>
            </a:extLst>
          </p:cNvPr>
          <p:cNvSpPr/>
          <p:nvPr/>
        </p:nvSpPr>
        <p:spPr>
          <a:xfrm>
            <a:off x="3947934" y="2392225"/>
            <a:ext cx="7937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Then Heisenberg assigned this task to his PhD student-Hans Euler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AC04E20-1D4B-4AE0-9A9B-0AB62045D33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36851" y="4015400"/>
            <a:ext cx="5150734" cy="49929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4542518-9C11-44D0-B14A-1AC6C1B38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01" y="4814232"/>
            <a:ext cx="4884304" cy="703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83D8311-2631-489E-91DA-62F1C2E70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715" y="5576877"/>
            <a:ext cx="1224136" cy="372403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EA39A00-7EDC-4A4E-A8C4-ADA34DB63109}"/>
              </a:ext>
            </a:extLst>
          </p:cNvPr>
          <p:cNvSpPr/>
          <p:nvPr/>
        </p:nvSpPr>
        <p:spPr>
          <a:xfrm>
            <a:off x="7560" y="6156593"/>
            <a:ext cx="6088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Low-energy light-by-light scattering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induced by the electrons and positrons</a:t>
            </a:r>
            <a:endParaRPr lang="zh-CN" altLang="en-US" sz="16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8B46528-8CBC-460E-A107-E0662AC932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992" y="4086280"/>
            <a:ext cx="6011459" cy="1992048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3C3DC0D1-D6AB-4B32-B7B5-8C5C98775FFF}"/>
              </a:ext>
            </a:extLst>
          </p:cNvPr>
          <p:cNvSpPr/>
          <p:nvPr/>
        </p:nvSpPr>
        <p:spPr>
          <a:xfrm>
            <a:off x="5951819" y="6138600"/>
            <a:ext cx="6209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EH effective 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Lagrangian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for </a:t>
            </a:r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constant background EM fields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(cf. Euler-</a:t>
            </a:r>
            <a:r>
              <a:rPr lang="en-US" altLang="zh-CN" sz="16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Kockel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in weak-field limit)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27156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CD5B8516-85B0-4D3D-95B5-116EA9D8D15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The Euler-Heisenberg Effective </a:t>
            </a:r>
            <a:r>
              <a:rPr lang="en-US" altLang="zh-CN" dirty="0" err="1"/>
              <a:t>Lagrangian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chemeClr val="bg1"/>
                </a:solidFill>
              </a:rPr>
              <a:t>bottom-up approach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FD7E95B3-0791-4A2F-80E1-0F56C8E9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788CDD4-032C-4EAA-AB11-4C4BCA6E279F}"/>
              </a:ext>
            </a:extLst>
          </p:cNvPr>
          <p:cNvSpPr txBox="1"/>
          <p:nvPr/>
        </p:nvSpPr>
        <p:spPr>
          <a:xfrm>
            <a:off x="0" y="54868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EH effective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Lagrangian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in modern language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667172E-DD39-4247-B91E-5F116542366C}"/>
              </a:ext>
            </a:extLst>
          </p:cNvPr>
          <p:cNvSpPr/>
          <p:nvPr/>
        </p:nvSpPr>
        <p:spPr>
          <a:xfrm>
            <a:off x="9984432" y="935054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Grozin</a:t>
            </a:r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b="1" i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0908.4392</a:t>
            </a:r>
            <a:endParaRPr lang="zh-CN" altLang="en-US" u="sng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A5319EB-71B9-4EF3-A371-E71260A797DE}"/>
              </a:ext>
            </a:extLst>
          </p:cNvPr>
          <p:cNvSpPr/>
          <p:nvPr/>
        </p:nvSpPr>
        <p:spPr>
          <a:xfrm>
            <a:off x="7536160" y="565722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Grozin</a:t>
            </a:r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b="1" i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Lectures on QED and QCD</a:t>
            </a:r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2007</a:t>
            </a:r>
            <a:endParaRPr lang="zh-CN" altLang="en-US" u="sng" dirty="0">
              <a:solidFill>
                <a:srgbClr val="FF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FC87F67-6ED6-4C7B-B46D-963CB722C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059820"/>
            <a:ext cx="5832648" cy="282162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225295B-C999-4DB6-AAB7-A4782514D97C}"/>
              </a:ext>
            </a:extLst>
          </p:cNvPr>
          <p:cNvSpPr/>
          <p:nvPr/>
        </p:nvSpPr>
        <p:spPr>
          <a:xfrm>
            <a:off x="47328" y="2060848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light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093A5F3-02EB-4E16-AEA7-E5D7DF6AF0D0}"/>
              </a:ext>
            </a:extLst>
          </p:cNvPr>
          <p:cNvSpPr/>
          <p:nvPr/>
        </p:nvSpPr>
        <p:spPr>
          <a:xfrm>
            <a:off x="1199456" y="3259723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light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0C15D28-4590-4B4B-82A8-91767E8FCC5D}"/>
              </a:ext>
            </a:extLst>
          </p:cNvPr>
          <p:cNvSpPr/>
          <p:nvPr/>
        </p:nvSpPr>
        <p:spPr>
          <a:xfrm>
            <a:off x="3071664" y="2060848"/>
            <a:ext cx="660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light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EF00366-4F09-49FC-8E20-C5C5FFE00036}"/>
              </a:ext>
            </a:extLst>
          </p:cNvPr>
          <p:cNvSpPr/>
          <p:nvPr/>
        </p:nvSpPr>
        <p:spPr>
          <a:xfrm>
            <a:off x="4223792" y="3259723"/>
            <a:ext cx="660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light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26E9461-CBAF-4292-B699-C95D9E72B994}"/>
              </a:ext>
            </a:extLst>
          </p:cNvPr>
          <p:cNvSpPr/>
          <p:nvPr/>
        </p:nvSpPr>
        <p:spPr>
          <a:xfrm>
            <a:off x="6156696" y="1414517"/>
            <a:ext cx="5872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In the world of only low-energy photons, we can write down the dimension-4 (dim-4) terms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5738174-FB89-4AE7-985A-D809583EB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08" y="2139752"/>
            <a:ext cx="1800200" cy="55095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2AACF7E-2CCC-4AF1-84D4-B2A967B8828C}"/>
              </a:ext>
            </a:extLst>
          </p:cNvPr>
          <p:cNvSpPr/>
          <p:nvPr/>
        </p:nvSpPr>
        <p:spPr>
          <a:xfrm>
            <a:off x="6168008" y="2786481"/>
            <a:ext cx="5947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Lorentz- and gauge-invariant terms in the </a:t>
            </a:r>
            <a:r>
              <a:rPr lang="en-US" altLang="zh-CN" sz="1600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Lagrangian</a:t>
            </a:r>
            <a:endParaRPr lang="zh-CN" altLang="en-US" sz="16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520172D-354D-4E75-9F81-431D1B483493}"/>
              </a:ext>
            </a:extLst>
          </p:cNvPr>
          <p:cNvSpPr/>
          <p:nvPr/>
        </p:nvSpPr>
        <p:spPr>
          <a:xfrm>
            <a:off x="1127448" y="3807811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 scattering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0474C74-4CC4-4BA5-A205-4A16BE62B362}"/>
              </a:ext>
            </a:extLst>
          </p:cNvPr>
          <p:cNvSpPr/>
          <p:nvPr/>
        </p:nvSpPr>
        <p:spPr>
          <a:xfrm>
            <a:off x="3692778" y="3807811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Scattering observed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E9765B6-5404-4239-A5F5-5CB34FCF40E8}"/>
              </a:ext>
            </a:extLst>
          </p:cNvPr>
          <p:cNvSpPr/>
          <p:nvPr/>
        </p:nvSpPr>
        <p:spPr>
          <a:xfrm>
            <a:off x="6168008" y="3204389"/>
            <a:ext cx="5947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Retain further known symmetries (C- and P-parities)</a:t>
            </a:r>
            <a:endParaRPr lang="zh-CN" altLang="en-US" sz="16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107A7AC-12BC-4FBF-983F-31E3C030442C}"/>
              </a:ext>
            </a:extLst>
          </p:cNvPr>
          <p:cNvSpPr/>
          <p:nvPr/>
        </p:nvSpPr>
        <p:spPr>
          <a:xfrm>
            <a:off x="6165736" y="3618825"/>
            <a:ext cx="5947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Include all possible </a:t>
            </a: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dim-6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and </a:t>
            </a:r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dim-8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invariant terms</a:t>
            </a:r>
            <a:endParaRPr lang="zh-CN" altLang="en-US" sz="16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38098D7-BB7E-4A67-B278-C1386CEF06D1}"/>
              </a:ext>
            </a:extLst>
          </p:cNvPr>
          <p:cNvSpPr/>
          <p:nvPr/>
        </p:nvSpPr>
        <p:spPr>
          <a:xfrm>
            <a:off x="0" y="4633972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First, specify the 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building blocks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 high-dim. operators and their representations under symmetry groups 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DFF16DB-AA60-4F65-894F-5BF6E7C58EBF}"/>
              </a:ext>
            </a:extLst>
          </p:cNvPr>
          <p:cNvSpPr/>
          <p:nvPr/>
        </p:nvSpPr>
        <p:spPr>
          <a:xfrm>
            <a:off x="6023992" y="4186989"/>
            <a:ext cx="6094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How to construct the basis of high-dim. operators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57B3AAF-7ADA-4AC7-8DCC-15BCB79B6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46" y="5119423"/>
            <a:ext cx="2088232" cy="370681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560EB2D0-11DF-4A1F-9AF8-E2AFDE47D141}"/>
              </a:ext>
            </a:extLst>
          </p:cNvPr>
          <p:cNvSpPr/>
          <p:nvPr/>
        </p:nvSpPr>
        <p:spPr>
          <a:xfrm>
            <a:off x="3215680" y="5096871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Gauge invariant Lorentz tensor</a:t>
            </a:r>
            <a:endParaRPr lang="zh-CN" altLang="en-US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872BB8E-0339-4D59-B4B4-69AB858AF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592" y="5149554"/>
            <a:ext cx="800403" cy="31041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85AADB7-8CD5-4BDB-8C53-921E5975F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8051" y="5145354"/>
            <a:ext cx="858710" cy="31881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A535206-1820-4AC5-A494-7529F100C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4817" y="5174981"/>
            <a:ext cx="957975" cy="310417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F02AAF51-432F-49BA-A40A-297562BAE471}"/>
              </a:ext>
            </a:extLst>
          </p:cNvPr>
          <p:cNvSpPr/>
          <p:nvPr/>
        </p:nvSpPr>
        <p:spPr>
          <a:xfrm>
            <a:off x="10340848" y="5141323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Mass dim.</a:t>
            </a:r>
            <a:endParaRPr lang="zh-CN" altLang="en-US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B4F544C-2407-4B7F-BECB-D866ADC921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824" y="6165304"/>
            <a:ext cx="1122744" cy="3396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EE4CA78-0904-4D31-9048-2A1C4CBE30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2976" y="6165304"/>
            <a:ext cx="1122744" cy="38563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06F75F2-D161-41FD-94A7-2D27BE67B0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8147" y="6146053"/>
            <a:ext cx="1305436" cy="33963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AC542D91-9E45-455D-BBAA-4DB3FCEAD0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7928" y="6159311"/>
            <a:ext cx="1728192" cy="366033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807EB391-928D-419C-B5B4-14D0472E4949}"/>
              </a:ext>
            </a:extLst>
          </p:cNvPr>
          <p:cNvSpPr/>
          <p:nvPr/>
        </p:nvSpPr>
        <p:spPr>
          <a:xfrm>
            <a:off x="7680397" y="5991799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Exercise 1: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Find out all gauge &amp; Lorentz invariant dim-4 operators and explain why only the usual term in </a:t>
            </a:r>
            <a:r>
              <a:rPr lang="en-US" altLang="zh-CN" sz="1600" b="1" i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</a:t>
            </a:r>
            <a:r>
              <a:rPr lang="en-US" altLang="zh-CN" sz="1600" b="1" baseline="-25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is kept.</a:t>
            </a:r>
            <a:endParaRPr lang="zh-CN" altLang="en-US" sz="16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4E2461F-B6E6-4B58-B1FA-115EB70416A4}"/>
              </a:ext>
            </a:extLst>
          </p:cNvPr>
          <p:cNvSpPr txBox="1"/>
          <p:nvPr/>
        </p:nvSpPr>
        <p:spPr>
          <a:xfrm>
            <a:off x="1368434" y="6484694"/>
            <a:ext cx="60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①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34BE612-DFAC-45AA-9343-B887AD3CFBD0}"/>
              </a:ext>
            </a:extLst>
          </p:cNvPr>
          <p:cNvSpPr txBox="1"/>
          <p:nvPr/>
        </p:nvSpPr>
        <p:spPr>
          <a:xfrm>
            <a:off x="2813240" y="6496610"/>
            <a:ext cx="60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②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0A94522-483E-428A-BDC9-8037AE3CC7B6}"/>
              </a:ext>
            </a:extLst>
          </p:cNvPr>
          <p:cNvSpPr txBox="1"/>
          <p:nvPr/>
        </p:nvSpPr>
        <p:spPr>
          <a:xfrm>
            <a:off x="4250051" y="6489429"/>
            <a:ext cx="60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③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61504C6-3662-4E28-A45D-16E597BCA38E}"/>
              </a:ext>
            </a:extLst>
          </p:cNvPr>
          <p:cNvSpPr txBox="1"/>
          <p:nvPr/>
        </p:nvSpPr>
        <p:spPr>
          <a:xfrm>
            <a:off x="6007372" y="6503197"/>
            <a:ext cx="60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④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45CB80C-4487-4879-88FF-4AA4BF0EAA83}"/>
              </a:ext>
            </a:extLst>
          </p:cNvPr>
          <p:cNvSpPr/>
          <p:nvPr/>
        </p:nvSpPr>
        <p:spPr>
          <a:xfrm>
            <a:off x="-10473" y="560845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Second, 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power counting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 1/</a:t>
            </a:r>
            <a:r>
              <a:rPr lang="el-GR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Λ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(inverse cutoff)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 figure out all possible operators at a given mass dim.</a:t>
            </a:r>
            <a:endParaRPr lang="zh-CN" altLang="en-US" dirty="0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8004AF5-9DBF-44E6-B755-BD4D1FD568B8}"/>
              </a:ext>
            </a:extLst>
          </p:cNvPr>
          <p:cNvSpPr/>
          <p:nvPr/>
        </p:nvSpPr>
        <p:spPr>
          <a:xfrm>
            <a:off x="63568" y="6137897"/>
            <a:ext cx="90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Dim-6: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263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603D148-4A7D-4D2C-9B21-8CF7036BDC76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The Euler-Heisenberg Effective </a:t>
            </a:r>
            <a:r>
              <a:rPr lang="en-US" altLang="zh-CN" dirty="0" err="1"/>
              <a:t>Lagrangian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chemeClr val="bg1"/>
                </a:solidFill>
              </a:rPr>
              <a:t>bottom-up approach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086B890-2264-4BC7-B442-230D36DE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3E19CD-852C-4210-9D39-F4EDF43ECF8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7248128" y="1985783"/>
            <a:ext cx="1505022" cy="3568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5DF885-90AD-4812-975C-A86B49F050D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0038082" y="5414183"/>
            <a:ext cx="1789246" cy="3985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695259A-92D3-4D14-9151-61B056BBA2E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040216" y="3719996"/>
            <a:ext cx="2847372" cy="35705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3F4DA8F-4B9F-4D0E-AC3F-B13A0159D3C8}"/>
              </a:ext>
            </a:extLst>
          </p:cNvPr>
          <p:cNvSpPr/>
          <p:nvPr/>
        </p:nvSpPr>
        <p:spPr>
          <a:xfrm>
            <a:off x="263352" y="1270501"/>
            <a:ext cx="11842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Example: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Demonstrate that no dim-6 operators exist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A127423-7811-4BC5-9703-4426D4519642}"/>
              </a:ext>
            </a:extLst>
          </p:cNvPr>
          <p:cNvSpPr/>
          <p:nvPr/>
        </p:nvSpPr>
        <p:spPr>
          <a:xfrm>
            <a:off x="0" y="542827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Third, implement integration by parts (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IBP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), the equation of motion (</a:t>
            </a:r>
            <a:r>
              <a:rPr lang="en-US" altLang="zh-CN" b="1" dirty="0" err="1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EoM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 and the (Bianchi) 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identities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to get rid of redundant operators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7285A8E-D3C1-4C4E-9ED4-EE0015131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1844824"/>
            <a:ext cx="1122744" cy="33963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55CB107-257B-4238-B889-6FB67B0475EC}"/>
              </a:ext>
            </a:extLst>
          </p:cNvPr>
          <p:cNvSpPr txBox="1"/>
          <p:nvPr/>
        </p:nvSpPr>
        <p:spPr>
          <a:xfrm>
            <a:off x="618970" y="2164214"/>
            <a:ext cx="60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①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4FFA0ED-60E2-4D81-B098-0CACEADFF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438" y="1849227"/>
            <a:ext cx="3819646" cy="1628503"/>
          </a:xfrm>
          <a:prstGeom prst="rect">
            <a:avLst/>
          </a:prstGeom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1FAA5A8F-6A3D-4D8B-9E8D-2DADCBF33C65}"/>
              </a:ext>
            </a:extLst>
          </p:cNvPr>
          <p:cNvSpPr/>
          <p:nvPr/>
        </p:nvSpPr>
        <p:spPr>
          <a:xfrm>
            <a:off x="6240016" y="2060848"/>
            <a:ext cx="576064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BFC2A19-B0B3-4086-AFA6-F8604727CF67}"/>
              </a:ext>
            </a:extLst>
          </p:cNvPr>
          <p:cNvSpPr/>
          <p:nvPr/>
        </p:nvSpPr>
        <p:spPr>
          <a:xfrm>
            <a:off x="7176120" y="2564904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reflecting the conservation of C-parity 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0F94629-45AF-4675-8DDE-C981FB832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52" y="4741783"/>
            <a:ext cx="1305436" cy="33963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CA6FF70-6674-49F1-BEB3-81EAEF92AEBA}"/>
              </a:ext>
            </a:extLst>
          </p:cNvPr>
          <p:cNvSpPr txBox="1"/>
          <p:nvPr/>
        </p:nvSpPr>
        <p:spPr>
          <a:xfrm>
            <a:off x="655256" y="5085159"/>
            <a:ext cx="60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③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AE7A9F1-B777-4C17-A86A-CCBE01A338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28" y="3745741"/>
            <a:ext cx="1122744" cy="38563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0E7C909-4208-4E53-B030-96CFF5AEE66A}"/>
              </a:ext>
            </a:extLst>
          </p:cNvPr>
          <p:cNvSpPr txBox="1"/>
          <p:nvPr/>
        </p:nvSpPr>
        <p:spPr>
          <a:xfrm>
            <a:off x="662292" y="4077047"/>
            <a:ext cx="60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②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61D244E-6D5D-4F32-B59F-BFD51B60B5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68408" y="2005666"/>
            <a:ext cx="1612689" cy="32206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E422FAC-FA15-40B9-8D13-5AB50EF0C3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344" y="5740782"/>
            <a:ext cx="1728192" cy="366033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AE869CF2-CD3A-4D55-A645-1213887FE221}"/>
              </a:ext>
            </a:extLst>
          </p:cNvPr>
          <p:cNvSpPr txBox="1"/>
          <p:nvPr/>
        </p:nvSpPr>
        <p:spPr>
          <a:xfrm>
            <a:off x="611950" y="6084004"/>
            <a:ext cx="60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④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5029A93E-E0EF-4548-9C48-CA2B070CB344}"/>
              </a:ext>
            </a:extLst>
          </p:cNvPr>
          <p:cNvSpPr/>
          <p:nvPr/>
        </p:nvSpPr>
        <p:spPr>
          <a:xfrm rot="19276329">
            <a:off x="1942982" y="4367387"/>
            <a:ext cx="432048" cy="2455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AA87ED3-70F9-4721-9790-2B4643CF39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5810" y="3649646"/>
            <a:ext cx="4682318" cy="151312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9C63A563-24E8-4A12-AEC1-6AC75DA3C22D}"/>
              </a:ext>
            </a:extLst>
          </p:cNvPr>
          <p:cNvSpPr txBox="1"/>
          <p:nvPr/>
        </p:nvSpPr>
        <p:spPr>
          <a:xfrm>
            <a:off x="5735960" y="4653136"/>
            <a:ext cx="54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②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7B57780-40B4-4D1D-9FE9-3877EDD302D6}"/>
              </a:ext>
            </a:extLst>
          </p:cNvPr>
          <p:cNvSpPr/>
          <p:nvPr/>
        </p:nvSpPr>
        <p:spPr>
          <a:xfrm>
            <a:off x="7969164" y="4221542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Bianchi identity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1F859A73-9E0E-423B-B6CB-17100F7BE466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-20000" contrast="40000"/>
          </a:blip>
          <a:stretch>
            <a:fillRect/>
          </a:stretch>
        </p:blipFill>
        <p:spPr>
          <a:xfrm>
            <a:off x="2544229" y="5403167"/>
            <a:ext cx="6690167" cy="368663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943738A3-85BF-48F3-84C9-DCF43E8F5EC8}"/>
              </a:ext>
            </a:extLst>
          </p:cNvPr>
          <p:cNvSpPr txBox="1"/>
          <p:nvPr/>
        </p:nvSpPr>
        <p:spPr>
          <a:xfrm>
            <a:off x="8256240" y="5763959"/>
            <a:ext cx="60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④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D7221B7-183D-4FD5-B3D5-7DE1188F112E}"/>
              </a:ext>
            </a:extLst>
          </p:cNvPr>
          <p:cNvSpPr/>
          <p:nvPr/>
        </p:nvSpPr>
        <p:spPr>
          <a:xfrm>
            <a:off x="5617926" y="5794737"/>
            <a:ext cx="1676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Total derivative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9DED961-8D3D-450F-8B06-3A0E109A0681}"/>
              </a:ext>
            </a:extLst>
          </p:cNvPr>
          <p:cNvSpPr txBox="1"/>
          <p:nvPr/>
        </p:nvSpPr>
        <p:spPr>
          <a:xfrm>
            <a:off x="4327899" y="5733256"/>
            <a:ext cx="60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③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AFFF74E-2F7D-4BD1-A05D-43FD883CB8D7}"/>
              </a:ext>
            </a:extLst>
          </p:cNvPr>
          <p:cNvSpPr txBox="1"/>
          <p:nvPr/>
        </p:nvSpPr>
        <p:spPr>
          <a:xfrm>
            <a:off x="2766079" y="5746044"/>
            <a:ext cx="60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②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DBD0A92-8858-44CC-A770-E1E7A28C85F2}"/>
              </a:ext>
            </a:extLst>
          </p:cNvPr>
          <p:cNvSpPr/>
          <p:nvPr/>
        </p:nvSpPr>
        <p:spPr>
          <a:xfrm>
            <a:off x="9995719" y="5794737"/>
            <a:ext cx="2055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Equation of motion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00CDE87-0607-46B2-B7B4-F647E65D5CFE}"/>
              </a:ext>
            </a:extLst>
          </p:cNvPr>
          <p:cNvSpPr/>
          <p:nvPr/>
        </p:nvSpPr>
        <p:spPr>
          <a:xfrm>
            <a:off x="2465392" y="6300028"/>
            <a:ext cx="9585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When the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EoM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is applied, one can immediately see that all the dim-6 operators vanish</a:t>
            </a:r>
            <a:endParaRPr lang="zh-CN" altLang="en-US" dirty="0"/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79C2E5F-C00E-4026-8DEF-79695945B8EF}"/>
              </a:ext>
            </a:extLst>
          </p:cNvPr>
          <p:cNvCxnSpPr/>
          <p:nvPr/>
        </p:nvCxnSpPr>
        <p:spPr>
          <a:xfrm>
            <a:off x="5735960" y="5794737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1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5949EE0-8119-4139-9FD5-2C48559BCC57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The Euler-Heisenberg Effective </a:t>
            </a:r>
            <a:r>
              <a:rPr lang="en-US" altLang="zh-CN" dirty="0" err="1"/>
              <a:t>Lagrangian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chemeClr val="bg1"/>
                </a:solidFill>
              </a:rPr>
              <a:t>bottom-up approach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F6E577BB-E3C1-4BD3-A4BB-6EFA8AAE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7A41D03-D885-414C-AFF1-369F575F06C6}"/>
              </a:ext>
            </a:extLst>
          </p:cNvPr>
          <p:cNvSpPr/>
          <p:nvPr/>
        </p:nvSpPr>
        <p:spPr>
          <a:xfrm>
            <a:off x="31257" y="661966"/>
            <a:ext cx="902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Dim-8: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0F22C9-654B-43C8-B092-0EC3A554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45" y="628955"/>
            <a:ext cx="1800200" cy="435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34CF5F-4792-435B-848B-671BCF2E0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84" y="661966"/>
            <a:ext cx="2232248" cy="3867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F38243D-E3FB-4A25-92E8-357DE1FF3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620688"/>
            <a:ext cx="4392488" cy="42527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F3D3D30-5CBF-4F06-99D4-3BBC644B68CE}"/>
              </a:ext>
            </a:extLst>
          </p:cNvPr>
          <p:cNvSpPr/>
          <p:nvPr/>
        </p:nvSpPr>
        <p:spPr>
          <a:xfrm>
            <a:off x="31257" y="1203360"/>
            <a:ext cx="9585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Another form of the dim-8 operators via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EBDD182-FECF-4802-86CE-8C68641087E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191344" y="1844824"/>
            <a:ext cx="5555848" cy="6357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1BAB974-E04F-4BCB-90F5-81165444A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810" y="1876756"/>
            <a:ext cx="1956122" cy="60379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45A414-2EA2-4199-A62E-209400B5E5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4312" y="1876756"/>
            <a:ext cx="1585732" cy="583474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97ABF862-ED99-4866-8712-B15DEACC85A4}"/>
              </a:ext>
            </a:extLst>
          </p:cNvPr>
          <p:cNvSpPr/>
          <p:nvPr/>
        </p:nvSpPr>
        <p:spPr>
          <a:xfrm>
            <a:off x="31257" y="2708920"/>
            <a:ext cx="9585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Transformation between two different bases of dim-8 operators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00F3D1C-CF8D-45DB-9F0F-6933595E71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36" y="3337886"/>
            <a:ext cx="3168352" cy="64427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58EAAB5-D273-4945-81B4-EB600E9DFE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7768" y="3380686"/>
            <a:ext cx="2088232" cy="60147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4C6A243-3079-4E9C-895F-6604A7EF4B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6280" y="5324572"/>
            <a:ext cx="3240360" cy="1358540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5E8851E9-0AD5-49A2-B6E6-B62053FE852B}"/>
              </a:ext>
            </a:extLst>
          </p:cNvPr>
          <p:cNvGrpSpPr/>
          <p:nvPr/>
        </p:nvGrpSpPr>
        <p:grpSpPr>
          <a:xfrm>
            <a:off x="6744072" y="3326008"/>
            <a:ext cx="5179815" cy="1975200"/>
            <a:chOff x="6744072" y="3326008"/>
            <a:chExt cx="5179815" cy="19752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2C24BD-658C-4E5B-AADD-823D8D195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44072" y="3326008"/>
              <a:ext cx="5179815" cy="679056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734AEDD6-E36C-4B2B-AFC1-503925AE6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24192" y="4161502"/>
              <a:ext cx="2736304" cy="579708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24A40C3-2C26-456F-8B66-64029A78B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57713" y="4945542"/>
              <a:ext cx="1304407" cy="355666"/>
            </a:xfrm>
            <a:prstGeom prst="rect">
              <a:avLst/>
            </a:prstGeom>
          </p:spPr>
        </p:pic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1E376937-BA26-4E33-8075-3DAEF435055A}"/>
              </a:ext>
            </a:extLst>
          </p:cNvPr>
          <p:cNvSpPr/>
          <p:nvPr/>
        </p:nvSpPr>
        <p:spPr>
          <a:xfrm>
            <a:off x="47328" y="415475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Rewrite the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Lagrangian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in terms of operators in the new basis 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B83B1C5B-5AB5-4822-ADAB-C68E430089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9336" y="4712251"/>
            <a:ext cx="5400600" cy="62400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3E504BFE-60D1-4F1B-A84D-6A521F352679}"/>
              </a:ext>
            </a:extLst>
          </p:cNvPr>
          <p:cNvSpPr/>
          <p:nvPr/>
        </p:nvSpPr>
        <p:spPr>
          <a:xfrm>
            <a:off x="2567608" y="4712251"/>
            <a:ext cx="1512168" cy="660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56DD195-1DAF-442B-819D-39781C782F69}"/>
              </a:ext>
            </a:extLst>
          </p:cNvPr>
          <p:cNvSpPr/>
          <p:nvPr/>
        </p:nvSpPr>
        <p:spPr>
          <a:xfrm>
            <a:off x="4655840" y="4712251"/>
            <a:ext cx="504056" cy="660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4E565C1-9D5C-45EB-B19F-E80A2CFDCC9F}"/>
              </a:ext>
            </a:extLst>
          </p:cNvPr>
          <p:cNvSpPr txBox="1"/>
          <p:nvPr/>
        </p:nvSpPr>
        <p:spPr>
          <a:xfrm>
            <a:off x="3215680" y="5368201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0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baseline="-25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38A5A02-9732-43A9-9923-E5C94053C9ED}"/>
              </a:ext>
            </a:extLst>
          </p:cNvPr>
          <p:cNvSpPr txBox="1"/>
          <p:nvPr/>
        </p:nvSpPr>
        <p:spPr>
          <a:xfrm>
            <a:off x="4664493" y="536132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000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baseline="-25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B7A6E46-3814-4609-B250-09D940FEAD75}"/>
              </a:ext>
            </a:extLst>
          </p:cNvPr>
          <p:cNvSpPr/>
          <p:nvPr/>
        </p:nvSpPr>
        <p:spPr>
          <a:xfrm>
            <a:off x="47328" y="580958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Note: 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 have constructed the effective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Lagrangian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for low-energy photons based only on symmetry arguments (Lorentz, gauge, C and P), and thus the coefficients in front of the operators are arbitrary constants.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CAB357A-AC98-4F2A-B426-E5BBE68774D6}"/>
              </a:ext>
            </a:extLst>
          </p:cNvPr>
          <p:cNvSpPr txBox="1"/>
          <p:nvPr/>
        </p:nvSpPr>
        <p:spPr>
          <a:xfrm>
            <a:off x="9444372" y="1134706"/>
            <a:ext cx="202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en-US" altLang="zh-CN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b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= [</a:t>
            </a:r>
            <a:r>
              <a:rPr lang="en-US" altLang="zh-CN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b="1" i="1" baseline="-25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= -4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C330E70-6E87-4B5D-911E-31927C374B4A}"/>
              </a:ext>
            </a:extLst>
          </p:cNvPr>
          <p:cNvSpPr/>
          <p:nvPr/>
        </p:nvSpPr>
        <p:spPr>
          <a:xfrm>
            <a:off x="9611619" y="4929400"/>
            <a:ext cx="2459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Exercise 2: 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Check this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0693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DE723C08-62C7-4763-818E-E0C4F304ADF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46166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defRPr/>
            </a:pPr>
            <a:r>
              <a:rPr lang="en-US" altLang="zh-CN" dirty="0"/>
              <a:t>B. The Euler-Heisenberg Effective </a:t>
            </a:r>
            <a:r>
              <a:rPr lang="en-US" altLang="zh-CN" dirty="0" err="1"/>
              <a:t>Lagrangian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chemeClr val="bg1"/>
                </a:solidFill>
              </a:rPr>
              <a:t>bottom-up approach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69EC1AE6-AB46-4A1B-AC7E-AFA1E8B3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1072" y="7904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z="1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D376020-C236-4923-BA3B-2DAAB511C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456" y="1139922"/>
            <a:ext cx="1800200" cy="4353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1299CCB-7DF1-4426-9019-2EFEBF2FA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8" y="1159202"/>
            <a:ext cx="2232248" cy="3867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9DCA654-3870-443B-933B-53EFB49B3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1139922"/>
            <a:ext cx="4392488" cy="4252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55CBB06-E8C4-4AA1-AC51-1B88F0F50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904" y="1096967"/>
            <a:ext cx="1800200" cy="55095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96348D0-7756-4FC5-98C7-3648E98B0527}"/>
              </a:ext>
            </a:extLst>
          </p:cNvPr>
          <p:cNvSpPr/>
          <p:nvPr/>
        </p:nvSpPr>
        <p:spPr>
          <a:xfrm>
            <a:off x="0" y="58438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EFT as a quantum field theory with the following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Lagrangian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72D824C-4AEB-43BA-9AB3-5D7E3E969A44}"/>
              </a:ext>
            </a:extLst>
          </p:cNvPr>
          <p:cNvSpPr/>
          <p:nvPr/>
        </p:nvSpPr>
        <p:spPr>
          <a:xfrm>
            <a:off x="34806" y="1772816"/>
            <a:ext cx="775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Particle content: 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photon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; Coupling constants: 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r>
              <a:rPr lang="en-US" altLang="zh-CN" b="1" baseline="-25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and 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r>
              <a:rPr lang="en-US" altLang="zh-CN" b="1" baseline="-25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baseline="-250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EA64CBC-D312-4C63-8C2A-73979C78EC29}"/>
              </a:ext>
            </a:extLst>
          </p:cNvPr>
          <p:cNvSpPr/>
          <p:nvPr/>
        </p:nvSpPr>
        <p:spPr>
          <a:xfrm>
            <a:off x="8469556" y="1844824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go to the 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one-loop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order</a:t>
            </a:r>
            <a:endParaRPr lang="zh-CN" altLang="en-US" baseline="-25000" dirty="0">
              <a:solidFill>
                <a:srgbClr val="0000FF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143B3DD-FB6A-4B82-A84D-0A68082BAF6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263352" y="2384294"/>
            <a:ext cx="2025545" cy="1548762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E961A57A-D94D-4DE5-B47C-757FD24B96BF}"/>
              </a:ext>
            </a:extLst>
          </p:cNvPr>
          <p:cNvSpPr/>
          <p:nvPr/>
        </p:nvSpPr>
        <p:spPr>
          <a:xfrm>
            <a:off x="2639616" y="2925698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Massless loop</a:t>
            </a:r>
            <a:endParaRPr lang="zh-CN" altLang="en-US" dirty="0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ED2E89C5-89F3-41F3-B1E4-CA3EFF9B51B8}"/>
              </a:ext>
            </a:extLst>
          </p:cNvPr>
          <p:cNvSpPr/>
          <p:nvPr/>
        </p:nvSpPr>
        <p:spPr>
          <a:xfrm>
            <a:off x="191344" y="4653136"/>
            <a:ext cx="360040" cy="246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1A09E40-4223-4FE2-B970-AE3308B107CA}"/>
              </a:ext>
            </a:extLst>
          </p:cNvPr>
          <p:cNvSpPr/>
          <p:nvPr/>
        </p:nvSpPr>
        <p:spPr>
          <a:xfrm>
            <a:off x="124954" y="5171608"/>
            <a:ext cx="464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No corrections to the photon self-energy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D105024-07E2-4A00-9B37-EAFC609890FD}"/>
              </a:ext>
            </a:extLst>
          </p:cNvPr>
          <p:cNvSpPr/>
          <p:nvPr/>
        </p:nvSpPr>
        <p:spPr>
          <a:xfrm>
            <a:off x="236669" y="407858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Working at the order of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el-GR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Λ</a:t>
            </a:r>
            <a:r>
              <a:rPr lang="en-US" altLang="zh-CN" b="1" baseline="300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baseline="30000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084CA0F-2049-4F5A-B87B-36D5A144AC64}"/>
              </a:ext>
            </a:extLst>
          </p:cNvPr>
          <p:cNvSpPr/>
          <p:nvPr/>
        </p:nvSpPr>
        <p:spPr>
          <a:xfrm>
            <a:off x="119336" y="5684822"/>
            <a:ext cx="469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Couplings also need not be renormalized</a:t>
            </a:r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9CE4340B-F983-4A89-98E8-DB5C655335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118" y="2681126"/>
            <a:ext cx="7299957" cy="353357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991149CC-D57D-4496-B41E-159480D150C4}"/>
              </a:ext>
            </a:extLst>
          </p:cNvPr>
          <p:cNvSpPr/>
          <p:nvPr/>
        </p:nvSpPr>
        <p:spPr>
          <a:xfrm>
            <a:off x="4727627" y="6358579"/>
            <a:ext cx="3890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Weinberg, </a:t>
            </a:r>
            <a:r>
              <a:rPr lang="en-US" altLang="zh-CN" b="1" u="sng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Physica</a:t>
            </a:r>
            <a:r>
              <a:rPr lang="en-US" altLang="zh-CN" b="1" u="sng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96A (1979) 327</a:t>
            </a:r>
            <a:endParaRPr lang="zh-CN" altLang="en-US" u="sng" dirty="0">
              <a:solidFill>
                <a:srgbClr val="FF0000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49720B3-01AA-47A4-B8FA-C7CCFC4F3F0A}"/>
              </a:ext>
            </a:extLst>
          </p:cNvPr>
          <p:cNvSpPr/>
          <p:nvPr/>
        </p:nvSpPr>
        <p:spPr>
          <a:xfrm>
            <a:off x="4668086" y="2276872"/>
            <a:ext cx="3876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Phenomenological  </a:t>
            </a:r>
            <a:r>
              <a:rPr lang="en-US" altLang="zh-CN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Lagrangians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50F91E57-017F-4011-A9CB-67DA2567DAE7}"/>
              </a:ext>
            </a:extLst>
          </p:cNvPr>
          <p:cNvCxnSpPr/>
          <p:nvPr/>
        </p:nvCxnSpPr>
        <p:spPr>
          <a:xfrm>
            <a:off x="8544272" y="4293096"/>
            <a:ext cx="34536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B903533E-BFA7-4F9B-911F-7BA909C807B4}"/>
              </a:ext>
            </a:extLst>
          </p:cNvPr>
          <p:cNvCxnSpPr>
            <a:cxnSpLocks/>
          </p:cNvCxnSpPr>
          <p:nvPr/>
        </p:nvCxnSpPr>
        <p:spPr>
          <a:xfrm>
            <a:off x="4871864" y="4581128"/>
            <a:ext cx="7200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986FA9E4-BB16-412E-A75E-F4BD2CD36025}"/>
              </a:ext>
            </a:extLst>
          </p:cNvPr>
          <p:cNvCxnSpPr>
            <a:cxnSpLocks/>
          </p:cNvCxnSpPr>
          <p:nvPr/>
        </p:nvCxnSpPr>
        <p:spPr>
          <a:xfrm>
            <a:off x="4871864" y="4869160"/>
            <a:ext cx="7200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E853AF1E-B68B-4896-8D1D-DA39A5EA075B}"/>
              </a:ext>
            </a:extLst>
          </p:cNvPr>
          <p:cNvCxnSpPr>
            <a:cxnSpLocks/>
          </p:cNvCxnSpPr>
          <p:nvPr/>
        </p:nvCxnSpPr>
        <p:spPr>
          <a:xfrm>
            <a:off x="4871864" y="5157192"/>
            <a:ext cx="7200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8EDB2198-1A2F-4F4C-8B74-2F20F8E297D7}"/>
              </a:ext>
            </a:extLst>
          </p:cNvPr>
          <p:cNvCxnSpPr>
            <a:cxnSpLocks/>
          </p:cNvCxnSpPr>
          <p:nvPr/>
        </p:nvCxnSpPr>
        <p:spPr>
          <a:xfrm>
            <a:off x="4871864" y="5445224"/>
            <a:ext cx="7200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29E3B9B2-4F8C-4216-BC7F-5EA894D6A412}"/>
              </a:ext>
            </a:extLst>
          </p:cNvPr>
          <p:cNvCxnSpPr>
            <a:cxnSpLocks/>
          </p:cNvCxnSpPr>
          <p:nvPr/>
        </p:nvCxnSpPr>
        <p:spPr>
          <a:xfrm>
            <a:off x="4871864" y="5661248"/>
            <a:ext cx="49685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B4206D5B-143F-4484-B765-3A15D28FE406}"/>
              </a:ext>
            </a:extLst>
          </p:cNvPr>
          <p:cNvSpPr/>
          <p:nvPr/>
        </p:nvSpPr>
        <p:spPr>
          <a:xfrm>
            <a:off x="110235" y="6259378"/>
            <a:ext cx="4277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Too simple to reveal more features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6343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28891</TotalTime>
  <Words>1682</Words>
  <Application>Microsoft Office PowerPoint</Application>
  <PresentationFormat>宽屏</PresentationFormat>
  <Paragraphs>246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Cambria Math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zhoushun</dc:creator>
  <cp:lastModifiedBy>shun zhou</cp:lastModifiedBy>
  <cp:revision>1062</cp:revision>
  <dcterms:created xsi:type="dcterms:W3CDTF">2016-08-08T06:22:09Z</dcterms:created>
  <dcterms:modified xsi:type="dcterms:W3CDTF">2023-12-03T17:25:52Z</dcterms:modified>
</cp:coreProperties>
</file>