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93" r:id="rId2"/>
    <p:sldId id="495" r:id="rId3"/>
    <p:sldId id="494" r:id="rId4"/>
    <p:sldId id="481" r:id="rId5"/>
    <p:sldId id="480" r:id="rId6"/>
    <p:sldId id="449" r:id="rId7"/>
    <p:sldId id="456" r:id="rId8"/>
    <p:sldId id="482" r:id="rId9"/>
    <p:sldId id="496" r:id="rId10"/>
    <p:sldId id="497" r:id="rId11"/>
    <p:sldId id="498" r:id="rId12"/>
    <p:sldId id="499" r:id="rId13"/>
    <p:sldId id="501" r:id="rId14"/>
    <p:sldId id="500" r:id="rId15"/>
    <p:sldId id="50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9900CC"/>
    <a:srgbClr val="00A0F1"/>
    <a:srgbClr val="0066FF"/>
    <a:srgbClr val="4C4467"/>
    <a:srgbClr val="3169B4"/>
    <a:srgbClr val="866F83"/>
    <a:srgbClr val="000517"/>
    <a:srgbClr val="004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9" autoAdjust="0"/>
    <p:restoredTop sz="94424" autoAdjust="0"/>
  </p:normalViewPr>
  <p:slideViewPr>
    <p:cSldViewPr>
      <p:cViewPr varScale="1">
        <p:scale>
          <a:sx n="66" d="100"/>
          <a:sy n="66" d="100"/>
        </p:scale>
        <p:origin x="684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570-9DDB-4EAA-A562-2888D3063BF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DF30-F80D-48F7-9B9C-A3A848DA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18" Type="http://schemas.openxmlformats.org/officeDocument/2006/relationships/image" Target="../media/image56.emf"/><Relationship Id="rId3" Type="http://schemas.openxmlformats.org/officeDocument/2006/relationships/image" Target="../media/image41.emf"/><Relationship Id="rId21" Type="http://schemas.openxmlformats.org/officeDocument/2006/relationships/image" Target="../media/image59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55.emf"/><Relationship Id="rId2" Type="http://schemas.openxmlformats.org/officeDocument/2006/relationships/image" Target="../media/image40.emf"/><Relationship Id="rId16" Type="http://schemas.openxmlformats.org/officeDocument/2006/relationships/image" Target="../media/image54.emf"/><Relationship Id="rId20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5" Type="http://schemas.openxmlformats.org/officeDocument/2006/relationships/image" Target="../media/image53.emf"/><Relationship Id="rId10" Type="http://schemas.openxmlformats.org/officeDocument/2006/relationships/image" Target="../media/image48.emf"/><Relationship Id="rId19" Type="http://schemas.openxmlformats.org/officeDocument/2006/relationships/image" Target="../media/image57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image" Target="../media/image83.emf"/><Relationship Id="rId5" Type="http://schemas.openxmlformats.org/officeDocument/2006/relationships/image" Target="../media/image77.emf"/><Relationship Id="rId10" Type="http://schemas.openxmlformats.org/officeDocument/2006/relationships/image" Target="../media/image82.emf"/><Relationship Id="rId4" Type="http://schemas.openxmlformats.org/officeDocument/2006/relationships/image" Target="../media/image76.emf"/><Relationship Id="rId9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search/hep-ph?searchtype=author&amp;query=Cirigliano,+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17.gif"/><Relationship Id="rId10" Type="http://schemas.openxmlformats.org/officeDocument/2006/relationships/image" Target="../media/image22.jpeg"/><Relationship Id="rId4" Type="http://schemas.openxmlformats.org/officeDocument/2006/relationships/image" Target="../media/image16.jfif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6E19246-CAE6-4E8F-BF80-A17BA43AFF32}"/>
              </a:ext>
            </a:extLst>
          </p:cNvPr>
          <p:cNvSpPr/>
          <p:nvPr/>
        </p:nvSpPr>
        <p:spPr>
          <a:xfrm>
            <a:off x="0" y="32129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Lecture 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Structure of the SMEFT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98AF0BF-584B-4296-A099-C83EC6D67259}"/>
              </a:ext>
            </a:extLst>
          </p:cNvPr>
          <p:cNvSpPr/>
          <p:nvPr/>
        </p:nvSpPr>
        <p:spPr>
          <a:xfrm>
            <a:off x="0" y="5877272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Quantum Matter Institute, South China Normal University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Guangzhou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2023-12-04</a:t>
            </a:r>
            <a:endParaRPr lang="zh-CN" altLang="en-US" sz="2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1CAA27-CFBD-48D8-AF0A-3CEF89AABA8A}"/>
              </a:ext>
            </a:extLst>
          </p:cNvPr>
          <p:cNvSpPr/>
          <p:nvPr/>
        </p:nvSpPr>
        <p:spPr>
          <a:xfrm>
            <a:off x="0" y="160034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Shun Zhou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(IHEP &amp;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UCAS,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Beijing)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8AF54A8-AA4F-46C2-9853-BB486ACDA81F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12192000" cy="1296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Standard Model Effective Field Theory (SMEFT)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BEB4F1-2828-4092-BA77-301DEF554BD2}"/>
              </a:ext>
            </a:extLst>
          </p:cNvPr>
          <p:cNvSpPr/>
          <p:nvPr/>
        </p:nvSpPr>
        <p:spPr>
          <a:xfrm>
            <a:off x="1" y="483954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First </a:t>
            </a:r>
            <a:r>
              <a:rPr lang="en-US" altLang="zh-CN" sz="2000" b="1" u="sng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Zhujiang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Winter School on Theoretical Physics</a:t>
            </a:r>
            <a:endParaRPr lang="zh-CN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8018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B0B0D5B-9133-4084-80E2-0890E7726F5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Operator Basis of the SMEFT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80E0B3F3-A6E0-4E4E-8D93-E9764F04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DE5609-067A-4205-9EC3-0B7829BE1E2C}"/>
              </a:ext>
            </a:extLst>
          </p:cNvPr>
          <p:cNvSpPr/>
          <p:nvPr/>
        </p:nvSpPr>
        <p:spPr>
          <a:xfrm>
            <a:off x="-1" y="51553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Systematic analyses of dim-6 operators in the SMEFT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A80D60-39A4-4176-814A-CBD7F34234D1}"/>
              </a:ext>
            </a:extLst>
          </p:cNvPr>
          <p:cNvSpPr/>
          <p:nvPr/>
        </p:nvSpPr>
        <p:spPr>
          <a:xfrm>
            <a:off x="8615409" y="601752"/>
            <a:ext cx="345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Buchmuller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&amp; Wyler, NPB, 1986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4134B0C-420D-44D7-B686-0DA135A832B8}"/>
              </a:ext>
            </a:extLst>
          </p:cNvPr>
          <p:cNvSpPr/>
          <p:nvPr/>
        </p:nvSpPr>
        <p:spPr>
          <a:xfrm>
            <a:off x="8640655" y="1493917"/>
            <a:ext cx="3144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Aguilar-Saavedra</a:t>
            </a:r>
            <a:r>
              <a:rPr lang="en-US" altLang="zh-CN" sz="16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, 1008.3562</a:t>
            </a:r>
            <a:endParaRPr lang="zh-CN" altLang="en-US" sz="16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ED931D-44D2-4073-A3F0-6D36A567F843}"/>
              </a:ext>
            </a:extLst>
          </p:cNvPr>
          <p:cNvSpPr/>
          <p:nvPr/>
        </p:nvSpPr>
        <p:spPr>
          <a:xfrm>
            <a:off x="8658224" y="1938318"/>
            <a:ext cx="3263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Grzadkowski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et al., 1008.4884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71927B-AFB2-4963-912D-DA7AE0FEE3BE}"/>
              </a:ext>
            </a:extLst>
          </p:cNvPr>
          <p:cNvSpPr/>
          <p:nvPr/>
        </p:nvSpPr>
        <p:spPr>
          <a:xfrm>
            <a:off x="8640655" y="1074222"/>
            <a:ext cx="3281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Leung, Love &amp; Rao, ZPC, 1986</a:t>
            </a:r>
            <a:endParaRPr lang="zh-CN" altLang="en-US" sz="16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8A094D1-6E13-403B-B3A9-91A0EC55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15517"/>
            <a:ext cx="8341452" cy="22108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CDB266D-85F6-4D90-BDAF-135CE3B2B534}"/>
              </a:ext>
            </a:extLst>
          </p:cNvPr>
          <p:cNvSpPr/>
          <p:nvPr/>
        </p:nvSpPr>
        <p:spPr>
          <a:xfrm>
            <a:off x="5637452" y="1095605"/>
            <a:ext cx="2895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Balsiger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et al., 2005.08573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CF9F7F-BC6C-40B9-B89F-6E6FB5C2F114}"/>
              </a:ext>
            </a:extLst>
          </p:cNvPr>
          <p:cNvSpPr/>
          <p:nvPr/>
        </p:nvSpPr>
        <p:spPr>
          <a:xfrm>
            <a:off x="983432" y="2060848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0990CC-11EF-4A3C-B0B5-3D101C0F99CB}"/>
              </a:ext>
            </a:extLst>
          </p:cNvPr>
          <p:cNvSpPr/>
          <p:nvPr/>
        </p:nvSpPr>
        <p:spPr>
          <a:xfrm>
            <a:off x="983432" y="1738977"/>
            <a:ext cx="288032" cy="249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34278F2-D73E-4628-A108-4FFA8B8BDA74}"/>
              </a:ext>
            </a:extLst>
          </p:cNvPr>
          <p:cNvSpPr/>
          <p:nvPr/>
        </p:nvSpPr>
        <p:spPr>
          <a:xfrm>
            <a:off x="997558" y="1366324"/>
            <a:ext cx="288032" cy="249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3B8B6EB-9796-4E83-AB62-3CE25B703B0C}"/>
              </a:ext>
            </a:extLst>
          </p:cNvPr>
          <p:cNvSpPr/>
          <p:nvPr/>
        </p:nvSpPr>
        <p:spPr>
          <a:xfrm>
            <a:off x="1004621" y="2890155"/>
            <a:ext cx="273906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784A6D-C6D3-4C0C-9B36-C2A77BCEC747}"/>
              </a:ext>
            </a:extLst>
          </p:cNvPr>
          <p:cNvSpPr/>
          <p:nvPr/>
        </p:nvSpPr>
        <p:spPr>
          <a:xfrm>
            <a:off x="1343472" y="2890155"/>
            <a:ext cx="504056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3783CF7-301B-498F-B974-DC044718644F}"/>
              </a:ext>
            </a:extLst>
          </p:cNvPr>
          <p:cNvSpPr/>
          <p:nvPr/>
        </p:nvSpPr>
        <p:spPr>
          <a:xfrm>
            <a:off x="8112224" y="2890155"/>
            <a:ext cx="420572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C97A2C-0EBD-44F7-88B7-CA9B6AA94688}"/>
              </a:ext>
            </a:extLst>
          </p:cNvPr>
          <p:cNvSpPr/>
          <p:nvPr/>
        </p:nvSpPr>
        <p:spPr>
          <a:xfrm>
            <a:off x="3575720" y="2890155"/>
            <a:ext cx="273906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D7B9646-5BB2-4D3D-B2E9-3E44C82DE397}"/>
              </a:ext>
            </a:extLst>
          </p:cNvPr>
          <p:cNvSpPr/>
          <p:nvPr/>
        </p:nvSpPr>
        <p:spPr>
          <a:xfrm>
            <a:off x="3215680" y="2890155"/>
            <a:ext cx="273906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14E623B-45E4-4598-B9CF-06E2B69C9509}"/>
              </a:ext>
            </a:extLst>
          </p:cNvPr>
          <p:cNvSpPr/>
          <p:nvPr/>
        </p:nvSpPr>
        <p:spPr>
          <a:xfrm>
            <a:off x="7392144" y="2890155"/>
            <a:ext cx="648072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170D94B-E2FD-40A8-B60B-72D538FBB888}"/>
              </a:ext>
            </a:extLst>
          </p:cNvPr>
          <p:cNvSpPr/>
          <p:nvPr/>
        </p:nvSpPr>
        <p:spPr>
          <a:xfrm>
            <a:off x="6672063" y="2908095"/>
            <a:ext cx="648071" cy="2700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190D16-F8C4-4A26-BE48-7DCF069B9222}"/>
              </a:ext>
            </a:extLst>
          </p:cNvPr>
          <p:cNvSpPr/>
          <p:nvPr/>
        </p:nvSpPr>
        <p:spPr>
          <a:xfrm>
            <a:off x="5363546" y="2908095"/>
            <a:ext cx="504056" cy="2700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1E84A54-3348-4397-9C83-21FE51371C4A}"/>
              </a:ext>
            </a:extLst>
          </p:cNvPr>
          <p:cNvSpPr/>
          <p:nvPr/>
        </p:nvSpPr>
        <p:spPr>
          <a:xfrm>
            <a:off x="5403324" y="1630837"/>
            <a:ext cx="30300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within each class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Fermion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Fierz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identities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Lie group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Fierz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identities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Flavor identities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B6A080B-6490-48B2-AB73-7AACDE688555}"/>
              </a:ext>
            </a:extLst>
          </p:cNvPr>
          <p:cNvSpPr/>
          <p:nvPr/>
        </p:nvSpPr>
        <p:spPr>
          <a:xfrm>
            <a:off x="9222247" y="2664839"/>
            <a:ext cx="224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Warsaw basis</a:t>
            </a:r>
          </a:p>
        </p:txBody>
      </p:sp>
      <p:sp>
        <p:nvSpPr>
          <p:cNvPr id="27" name="箭头: 上 26">
            <a:extLst>
              <a:ext uri="{FF2B5EF4-FFF2-40B4-BE49-F238E27FC236}">
                <a16:creationId xmlns:a16="http://schemas.microsoft.com/office/drawing/2014/main" id="{42230195-6A9B-4727-A755-8A67E5BE26D3}"/>
              </a:ext>
            </a:extLst>
          </p:cNvPr>
          <p:cNvSpPr/>
          <p:nvPr/>
        </p:nvSpPr>
        <p:spPr>
          <a:xfrm>
            <a:off x="10200456" y="2276872"/>
            <a:ext cx="288032" cy="3123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F80B0CE-E0B4-41D8-AECA-EE938119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3" y="3823397"/>
            <a:ext cx="6342927" cy="3976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0DF746D-63D0-4DE4-9A07-D3FAB5894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71" y="4971367"/>
            <a:ext cx="2453833" cy="37156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DA9D02E-5526-46FD-9C81-55912FEAC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71" y="5386208"/>
            <a:ext cx="1597306" cy="37156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909937E-4009-4316-B34B-F38B049C4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71" y="5818256"/>
            <a:ext cx="1377387" cy="35995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3679F078-FE49-4F24-A6A6-F4B5A0913F82}"/>
              </a:ext>
            </a:extLst>
          </p:cNvPr>
          <p:cNvSpPr/>
          <p:nvPr/>
        </p:nvSpPr>
        <p:spPr>
          <a:xfrm>
            <a:off x="101487" y="3433615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Higgs field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76B62A6-279A-479A-8553-8F8B83297012}"/>
              </a:ext>
            </a:extLst>
          </p:cNvPr>
          <p:cNvSpPr/>
          <p:nvPr/>
        </p:nvSpPr>
        <p:spPr>
          <a:xfrm>
            <a:off x="109069" y="4598066"/>
            <a:ext cx="1659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Fermion fields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A097A55-16A0-4EA7-BF08-1E96041FA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4" y="6238692"/>
            <a:ext cx="1458410" cy="3222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8E4FC8E-A09A-4FFC-90D1-B1E163A29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1073" y="4940529"/>
            <a:ext cx="1851949" cy="41510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47C0B84-6B4A-4124-AD0D-6A5C0F2E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1073" y="5519416"/>
            <a:ext cx="1754607" cy="41016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A9F716E-30BF-4307-A73A-7567D906E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1866" y="6093358"/>
            <a:ext cx="1388962" cy="36576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05A1554-FCB7-490A-AABC-3D6F7B424C5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5132877" y="6093358"/>
            <a:ext cx="3281091" cy="61044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2717F31-B50B-4E3D-A458-77A5BF6E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5132877" y="5516884"/>
            <a:ext cx="3468907" cy="5022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A720C94-9EAF-48C3-8F07-0711F82D30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5998" y="4908874"/>
            <a:ext cx="1749710" cy="53381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52F10AF4-FB36-453E-89F5-D30EA56A1372}"/>
              </a:ext>
            </a:extLst>
          </p:cNvPr>
          <p:cNvSpPr/>
          <p:nvPr/>
        </p:nvSpPr>
        <p:spPr>
          <a:xfrm>
            <a:off x="3083031" y="4592930"/>
            <a:ext cx="147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Gauge fields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3CAED9F1-26B8-4563-A55D-DDE24CCE4EF2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20000" contrast="40000"/>
          </a:blip>
          <a:stretch>
            <a:fillRect/>
          </a:stretch>
        </p:blipFill>
        <p:spPr>
          <a:xfrm>
            <a:off x="9116561" y="5571571"/>
            <a:ext cx="2712595" cy="31732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77A6FCEA-0C7E-4541-8D01-D679CA7A6C17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-20000" contrast="40000"/>
          </a:blip>
          <a:stretch>
            <a:fillRect/>
          </a:stretch>
        </p:blipFill>
        <p:spPr>
          <a:xfrm>
            <a:off x="9073197" y="5901084"/>
            <a:ext cx="2935331" cy="321542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3BA688C0-7046-4A36-AF14-2AA2073E93FB}"/>
              </a:ext>
            </a:extLst>
          </p:cNvPr>
          <p:cNvSpPr/>
          <p:nvPr/>
        </p:nvSpPr>
        <p:spPr>
          <a:xfrm>
            <a:off x="9762336" y="6251001"/>
            <a:ext cx="2032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Hermitian derivative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21BC35A-1821-4240-990B-B376581EA6F4}"/>
              </a:ext>
            </a:extLst>
          </p:cNvPr>
          <p:cNvSpPr/>
          <p:nvPr/>
        </p:nvSpPr>
        <p:spPr>
          <a:xfrm>
            <a:off x="7430577" y="3491716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For example</a:t>
            </a:r>
            <a:endParaRPr lang="zh-CN" altLang="en-US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D262CD9C-496A-4226-9D6B-1FA893C6EB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160" y="4180502"/>
            <a:ext cx="652603" cy="331329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5B6685E-9F66-4D12-961F-2CC72FC262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96975" y="3927174"/>
            <a:ext cx="602450" cy="369332"/>
          </a:xfrm>
          <a:prstGeom prst="rect">
            <a:avLst/>
          </a:prstGeom>
        </p:spPr>
      </p:pic>
      <p:sp>
        <p:nvSpPr>
          <p:cNvPr id="48" name="箭头: 右 47">
            <a:extLst>
              <a:ext uri="{FF2B5EF4-FFF2-40B4-BE49-F238E27FC236}">
                <a16:creationId xmlns:a16="http://schemas.microsoft.com/office/drawing/2014/main" id="{992645D9-43E6-4B1B-A597-2DABC8228AF9}"/>
              </a:ext>
            </a:extLst>
          </p:cNvPr>
          <p:cNvSpPr/>
          <p:nvPr/>
        </p:nvSpPr>
        <p:spPr>
          <a:xfrm>
            <a:off x="8322510" y="4268139"/>
            <a:ext cx="867009" cy="121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F9B0A72-9A46-4ABD-A876-342C85F38C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37304" y="3790489"/>
            <a:ext cx="650064" cy="32208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4066272-71AC-4691-A140-28DD96907E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37304" y="4328926"/>
            <a:ext cx="743918" cy="369332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07E86A33-A441-4623-B865-D6FD31349F52}"/>
              </a:ext>
            </a:extLst>
          </p:cNvPr>
          <p:cNvSpPr/>
          <p:nvPr/>
        </p:nvSpPr>
        <p:spPr>
          <a:xfrm>
            <a:off x="9437304" y="3713430"/>
            <a:ext cx="650064" cy="411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401C7A36-B017-4140-A51D-6802E7A8D7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18937" y="4174738"/>
            <a:ext cx="602450" cy="369332"/>
          </a:xfrm>
          <a:prstGeom prst="rect">
            <a:avLst/>
          </a:prstGeom>
        </p:spPr>
      </p:pic>
      <p:sp>
        <p:nvSpPr>
          <p:cNvPr id="53" name="箭头: 右 52">
            <a:extLst>
              <a:ext uri="{FF2B5EF4-FFF2-40B4-BE49-F238E27FC236}">
                <a16:creationId xmlns:a16="http://schemas.microsoft.com/office/drawing/2014/main" id="{BE874749-64BF-4E60-9B75-E3FFCD8E641D}"/>
              </a:ext>
            </a:extLst>
          </p:cNvPr>
          <p:cNvSpPr/>
          <p:nvPr/>
        </p:nvSpPr>
        <p:spPr>
          <a:xfrm>
            <a:off x="10344472" y="4515703"/>
            <a:ext cx="867009" cy="121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AB2B599-44AA-47AA-B784-681F8A4BCA09}"/>
              </a:ext>
            </a:extLst>
          </p:cNvPr>
          <p:cNvSpPr/>
          <p:nvPr/>
        </p:nvSpPr>
        <p:spPr>
          <a:xfrm>
            <a:off x="7346861" y="3429000"/>
            <a:ext cx="4637368" cy="1895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DDA233C9-06DC-4226-9A60-43527483C0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41025" y="4221088"/>
            <a:ext cx="533758" cy="3718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3F57078A-44A8-4EDA-89EF-E62416567F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03914" y="4691818"/>
            <a:ext cx="325984" cy="378653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042DFF36-3256-46F1-8131-026510EE7DDF}"/>
              </a:ext>
            </a:extLst>
          </p:cNvPr>
          <p:cNvSpPr/>
          <p:nvPr/>
        </p:nvSpPr>
        <p:spPr>
          <a:xfrm>
            <a:off x="11335588" y="4168750"/>
            <a:ext cx="517937" cy="411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16FB982-2C70-4C2B-A258-E41AD500F119}"/>
              </a:ext>
            </a:extLst>
          </p:cNvPr>
          <p:cNvSpPr/>
          <p:nvPr/>
        </p:nvSpPr>
        <p:spPr>
          <a:xfrm>
            <a:off x="11353213" y="4679722"/>
            <a:ext cx="517937" cy="411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C018116-D9DF-4EB9-A363-564A47489006}"/>
              </a:ext>
            </a:extLst>
          </p:cNvPr>
          <p:cNvSpPr/>
          <p:nvPr/>
        </p:nvSpPr>
        <p:spPr>
          <a:xfrm>
            <a:off x="7320136" y="4962654"/>
            <a:ext cx="4009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Choose less number of derivatives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0C99BF3-CD5E-4DB3-A389-30CA490EAAB4}"/>
              </a:ext>
            </a:extLst>
          </p:cNvPr>
          <p:cNvSpPr/>
          <p:nvPr/>
        </p:nvSpPr>
        <p:spPr>
          <a:xfrm>
            <a:off x="2331244" y="1121839"/>
            <a:ext cx="2488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Gauge invariance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Total derivatives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Redundant via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EoM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120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061D177-0E21-4EA5-9817-D7EFA3DDAC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Operator Basis of the SMEFT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889C048-178A-44E2-AEB8-DEBC2E21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925275-9FBF-44F3-A9B9-F22AB51B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7959" y="956001"/>
            <a:ext cx="6192688" cy="1308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F56779-6B58-4304-A4B2-1DA0DEAD7E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5951" y="2420888"/>
            <a:ext cx="6264696" cy="23845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1F11C9-4384-4789-8322-07E0CF681C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465789" y="910243"/>
            <a:ext cx="5616624" cy="23027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673C30-7B73-45EB-ABDF-0E59B7A7B61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465789" y="3394691"/>
            <a:ext cx="5616625" cy="792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7E85F6-009B-47E3-A37B-6FCD818F9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88" y="5085184"/>
            <a:ext cx="8716203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D5DD6C2-F695-493F-9863-9DCFFC0489A0}"/>
              </a:ext>
            </a:extLst>
          </p:cNvPr>
          <p:cNvSpPr/>
          <p:nvPr/>
        </p:nvSpPr>
        <p:spPr>
          <a:xfrm>
            <a:off x="-1" y="51553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Warsaw basis of dim-6 operators in the SMEFT: in total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59 operators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conserving B and L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FB01BB-F308-4FC1-B274-EF21A96EFBE5}"/>
              </a:ext>
            </a:extLst>
          </p:cNvPr>
          <p:cNvSpPr/>
          <p:nvPr/>
        </p:nvSpPr>
        <p:spPr>
          <a:xfrm>
            <a:off x="-35481" y="5013176"/>
            <a:ext cx="3263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Grzadkowski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et al., 1008.4884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131F9D0-C1B1-4434-9C85-8A628BBB1DD0}"/>
              </a:ext>
            </a:extLst>
          </p:cNvPr>
          <p:cNvCxnSpPr/>
          <p:nvPr/>
        </p:nvCxnSpPr>
        <p:spPr>
          <a:xfrm>
            <a:off x="8472264" y="6144851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9FEE421-970A-4DF6-A09A-F91D31059C37}"/>
              </a:ext>
            </a:extLst>
          </p:cNvPr>
          <p:cNvCxnSpPr>
            <a:cxnSpLocks/>
          </p:cNvCxnSpPr>
          <p:nvPr/>
        </p:nvCxnSpPr>
        <p:spPr>
          <a:xfrm flipV="1">
            <a:off x="3364509" y="6394566"/>
            <a:ext cx="8496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59BE0C1B-A05B-4844-9EA0-749B5F1A9203}"/>
              </a:ext>
            </a:extLst>
          </p:cNvPr>
          <p:cNvSpPr/>
          <p:nvPr/>
        </p:nvSpPr>
        <p:spPr>
          <a:xfrm>
            <a:off x="1343472" y="799807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0E3ADB1-4428-40EE-AE7C-36BE61800883}"/>
              </a:ext>
            </a:extLst>
          </p:cNvPr>
          <p:cNvSpPr/>
          <p:nvPr/>
        </p:nvSpPr>
        <p:spPr>
          <a:xfrm>
            <a:off x="2495600" y="815430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1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734A5CE-274D-4550-BE83-DE141CF4AF47}"/>
              </a:ext>
            </a:extLst>
          </p:cNvPr>
          <p:cNvSpPr/>
          <p:nvPr/>
        </p:nvSpPr>
        <p:spPr>
          <a:xfrm>
            <a:off x="4244456" y="815430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76BE7E1-E9FA-4C7A-A78F-3A420CF77398}"/>
              </a:ext>
            </a:extLst>
          </p:cNvPr>
          <p:cNvSpPr/>
          <p:nvPr/>
        </p:nvSpPr>
        <p:spPr>
          <a:xfrm>
            <a:off x="5993313" y="82986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2AECB0F-1B99-450F-821F-9F1F3A372A2B}"/>
              </a:ext>
            </a:extLst>
          </p:cNvPr>
          <p:cNvSpPr/>
          <p:nvPr/>
        </p:nvSpPr>
        <p:spPr>
          <a:xfrm>
            <a:off x="1342787" y="226469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8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A29ECA4-4B61-439F-861E-11752510D7C5}"/>
              </a:ext>
            </a:extLst>
          </p:cNvPr>
          <p:cNvSpPr/>
          <p:nvPr/>
        </p:nvSpPr>
        <p:spPr>
          <a:xfrm>
            <a:off x="3286174" y="2275213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8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F74718-503B-4D97-87BA-2845D3C2A1AD}"/>
              </a:ext>
            </a:extLst>
          </p:cNvPr>
          <p:cNvSpPr/>
          <p:nvPr/>
        </p:nvSpPr>
        <p:spPr>
          <a:xfrm>
            <a:off x="5932332" y="227661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8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C1871C-A375-403C-B008-5B16B01202C7}"/>
              </a:ext>
            </a:extLst>
          </p:cNvPr>
          <p:cNvSpPr/>
          <p:nvPr/>
        </p:nvSpPr>
        <p:spPr>
          <a:xfrm>
            <a:off x="6465789" y="4436095"/>
            <a:ext cx="334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Four-fermion operators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: 25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74F1398-0B07-434B-9D35-EA42F8DB4FC1}"/>
              </a:ext>
            </a:extLst>
          </p:cNvPr>
          <p:cNvSpPr/>
          <p:nvPr/>
        </p:nvSpPr>
        <p:spPr>
          <a:xfrm>
            <a:off x="127959" y="5606242"/>
            <a:ext cx="2989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Very rich phenomenology at the energy / intensity / cosmology frontiers, which are under active studies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630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696D2F-19E9-45A0-9C0B-B87ECEA4A0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Operator Basis of the SMEFT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077EAF0B-9FC3-40DC-B856-FA54EB3B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858596-7F72-4D69-8AB6-BEBBCBBC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540713"/>
            <a:ext cx="9965803" cy="60321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0B225B4-44AC-40BE-ABB9-F8C19AE1D901}"/>
              </a:ext>
            </a:extLst>
          </p:cNvPr>
          <p:cNvSpPr/>
          <p:nvPr/>
        </p:nvSpPr>
        <p:spPr>
          <a:xfrm>
            <a:off x="2351584" y="836712"/>
            <a:ext cx="4674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Henning, Lu, Melia, Murayama, </a:t>
            </a:r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1512.03433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07D8CE-83A9-41EC-89B4-ED5419267E17}"/>
              </a:ext>
            </a:extLst>
          </p:cNvPr>
          <p:cNvSpPr/>
          <p:nvPr/>
        </p:nvSpPr>
        <p:spPr>
          <a:xfrm>
            <a:off x="195013" y="6270300"/>
            <a:ext cx="5267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Counting of independent operators up to dim-15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F3CF41-AB73-47B6-8680-8664DCC2D289}"/>
              </a:ext>
            </a:extLst>
          </p:cNvPr>
          <p:cNvSpPr/>
          <p:nvPr/>
        </p:nvSpPr>
        <p:spPr>
          <a:xfrm>
            <a:off x="1559496" y="5661248"/>
            <a:ext cx="1390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Weinberg, 79</a:t>
            </a:r>
            <a:endParaRPr lang="zh-CN" altLang="en-US" sz="1400" u="sng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60C58D-9818-41D3-8B4C-A18A8D5CBE1B}"/>
              </a:ext>
            </a:extLst>
          </p:cNvPr>
          <p:cNvSpPr/>
          <p:nvPr/>
        </p:nvSpPr>
        <p:spPr>
          <a:xfrm>
            <a:off x="2207568" y="3315389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Grzadkowski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et al., 1008.4884</a:t>
            </a:r>
            <a:endParaRPr lang="zh-CN" altLang="en-US" sz="14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9F98516-FCC4-4705-8A20-DA41C4AE9552}"/>
              </a:ext>
            </a:extLst>
          </p:cNvPr>
          <p:cNvSpPr/>
          <p:nvPr/>
        </p:nvSpPr>
        <p:spPr>
          <a:xfrm>
            <a:off x="3359696" y="5138891"/>
            <a:ext cx="124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Liao &amp; Ma, 1607.07309 </a:t>
            </a:r>
            <a:endParaRPr lang="zh-CN" altLang="en-US" sz="1400" u="sng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3E46CF-C715-46FC-BB7C-1B7CC57E9B71}"/>
              </a:ext>
            </a:extLst>
          </p:cNvPr>
          <p:cNvSpPr/>
          <p:nvPr/>
        </p:nvSpPr>
        <p:spPr>
          <a:xfrm>
            <a:off x="2207568" y="2776958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Buchmuller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&amp; Wyler, 86</a:t>
            </a:r>
            <a:endParaRPr lang="zh-CN" altLang="en-US" sz="14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0DE518E-EF09-4117-A415-7469D197AC30}"/>
              </a:ext>
            </a:extLst>
          </p:cNvPr>
          <p:cNvSpPr/>
          <p:nvPr/>
        </p:nvSpPr>
        <p:spPr>
          <a:xfrm>
            <a:off x="3221792" y="5682734"/>
            <a:ext cx="2223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Lehman,1410.4193 </a:t>
            </a:r>
            <a:endParaRPr lang="zh-CN" altLang="en-US" sz="1400" u="sng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D6B55E-8D70-4938-B1F0-65C1D36168B0}"/>
              </a:ext>
            </a:extLst>
          </p:cNvPr>
          <p:cNvSpPr/>
          <p:nvPr/>
        </p:nvSpPr>
        <p:spPr>
          <a:xfrm>
            <a:off x="3863752" y="2185700"/>
            <a:ext cx="134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 et al., 2005.00008</a:t>
            </a:r>
            <a:endParaRPr lang="zh-CN" altLang="en-US" sz="14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DB2FE08-20CC-498D-9E78-7AE7756B4730}"/>
              </a:ext>
            </a:extLst>
          </p:cNvPr>
          <p:cNvSpPr/>
          <p:nvPr/>
        </p:nvSpPr>
        <p:spPr>
          <a:xfrm>
            <a:off x="3863752" y="2780928"/>
            <a:ext cx="134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Murphy, 2005.00059</a:t>
            </a:r>
            <a:endParaRPr lang="zh-CN" altLang="en-US" sz="14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D448EC-1268-4B94-A90E-7040BCEB36E5}"/>
              </a:ext>
            </a:extLst>
          </p:cNvPr>
          <p:cNvSpPr/>
          <p:nvPr/>
        </p:nvSpPr>
        <p:spPr>
          <a:xfrm>
            <a:off x="5035704" y="4489956"/>
            <a:ext cx="134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 et al., 2007.07899</a:t>
            </a:r>
            <a:endParaRPr lang="zh-CN" altLang="en-US" sz="1400" b="1" u="sng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0A6625-39AC-45DE-B90B-7D72EBEED819}"/>
              </a:ext>
            </a:extLst>
          </p:cNvPr>
          <p:cNvSpPr/>
          <p:nvPr/>
        </p:nvSpPr>
        <p:spPr>
          <a:xfrm>
            <a:off x="5041363" y="5054861"/>
            <a:ext cx="124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Liao &amp; Ma, 2007.08125</a:t>
            </a:r>
            <a:endParaRPr lang="zh-CN" altLang="en-US" sz="1400" u="sng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62B2A8-706F-41EC-B72D-3133B491E4E2}"/>
              </a:ext>
            </a:extLst>
          </p:cNvPr>
          <p:cNvSpPr/>
          <p:nvPr/>
        </p:nvSpPr>
        <p:spPr>
          <a:xfrm>
            <a:off x="7464152" y="3863445"/>
            <a:ext cx="312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Harlander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, </a:t>
            </a:r>
            <a:r>
              <a:rPr lang="en-US" altLang="zh-CN" sz="1400" b="1" u="sng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Kempkens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&amp; Schaaf</a:t>
            </a:r>
            <a:r>
              <a:rPr lang="zh-CN" altLang="en-US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，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2305.06832</a:t>
            </a:r>
            <a:r>
              <a:rPr lang="zh-CN" altLang="en-US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BEDF897F-FCF5-4C6B-883B-F66A59D5E5EC}"/>
              </a:ext>
            </a:extLst>
          </p:cNvPr>
          <p:cNvSpPr/>
          <p:nvPr/>
        </p:nvSpPr>
        <p:spPr>
          <a:xfrm>
            <a:off x="6240016" y="4067973"/>
            <a:ext cx="1224136" cy="227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B0A6CC-9A5C-4BD0-B92B-277DB090EE14}"/>
              </a:ext>
            </a:extLst>
          </p:cNvPr>
          <p:cNvSpPr/>
          <p:nvPr/>
        </p:nvSpPr>
        <p:spPr>
          <a:xfrm>
            <a:off x="6153465" y="4345359"/>
            <a:ext cx="1691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up to dim-12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1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7047236-6C3E-4642-9901-C190DE5A2FB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Operator Basis of the SMEFT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AA9056D7-2FC5-4C7B-AF38-E10858C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C374-419B-4F46-B674-384FC2F86635}"/>
              </a:ext>
            </a:extLst>
          </p:cNvPr>
          <p:cNvSpPr/>
          <p:nvPr/>
        </p:nvSpPr>
        <p:spPr>
          <a:xfrm>
            <a:off x="-1" y="51553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basis of dim-7 operators in the SMEFT: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18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operators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CD911D-E0F9-49EA-B3CB-8C135D69B3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1345" y="1006698"/>
            <a:ext cx="6490280" cy="37904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8E4619C-ACBB-4E9F-B6AF-C0869FB72DF1}"/>
              </a:ext>
            </a:extLst>
          </p:cNvPr>
          <p:cNvSpPr/>
          <p:nvPr/>
        </p:nvSpPr>
        <p:spPr>
          <a:xfrm>
            <a:off x="7279036" y="530927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Liao &amp; Ma</a:t>
            </a:r>
            <a:r>
              <a:rPr lang="zh-CN" altLang="en-US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，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1607.07309 </a:t>
            </a:r>
            <a:endParaRPr lang="zh-CN" altLang="en-US" sz="1600" u="sng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D09A7F-A48D-4C94-9E40-D33051F4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87" y="3681726"/>
            <a:ext cx="1368152" cy="3790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3B9B22-BF34-411D-BE22-49410516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642541"/>
            <a:ext cx="1761358" cy="27294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76EC96C-7364-41DF-A339-05929BBE63BA}"/>
              </a:ext>
            </a:extLst>
          </p:cNvPr>
          <p:cNvSpPr/>
          <p:nvPr/>
        </p:nvSpPr>
        <p:spPr>
          <a:xfrm>
            <a:off x="6995010" y="1243473"/>
            <a:ext cx="1726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12 operators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833AC2B-7A69-4D01-84B3-A2BEDBA37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440" y="1629155"/>
            <a:ext cx="1761359" cy="26170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23163B7-2072-42E5-8128-994280AD7443}"/>
              </a:ext>
            </a:extLst>
          </p:cNvPr>
          <p:cNvSpPr/>
          <p:nvPr/>
        </p:nvSpPr>
        <p:spPr>
          <a:xfrm>
            <a:off x="10155088" y="1252693"/>
            <a:ext cx="1557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6 operators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3941A3-21BB-40D1-AA6F-E1B61FF6CD2C}"/>
              </a:ext>
            </a:extLst>
          </p:cNvPr>
          <p:cNvSpPr/>
          <p:nvPr/>
        </p:nvSpPr>
        <p:spPr>
          <a:xfrm>
            <a:off x="4378359" y="2328654"/>
            <a:ext cx="1861657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2B1697-640F-4821-B439-23438DFFEDB2}"/>
              </a:ext>
            </a:extLst>
          </p:cNvPr>
          <p:cNvSpPr/>
          <p:nvPr/>
        </p:nvSpPr>
        <p:spPr>
          <a:xfrm>
            <a:off x="1082287" y="2328653"/>
            <a:ext cx="1982951" cy="19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23941A3-21BB-40D1-AA6F-E1B61FF6CD2C}"/>
              </a:ext>
            </a:extLst>
          </p:cNvPr>
          <p:cNvSpPr/>
          <p:nvPr/>
        </p:nvSpPr>
        <p:spPr>
          <a:xfrm>
            <a:off x="1050936" y="1248533"/>
            <a:ext cx="2014301" cy="895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CEF7E5-4E2D-4BEB-859F-C4FBE2263F26}"/>
              </a:ext>
            </a:extLst>
          </p:cNvPr>
          <p:cNvSpPr/>
          <p:nvPr/>
        </p:nvSpPr>
        <p:spPr>
          <a:xfrm>
            <a:off x="4072379" y="1263231"/>
            <a:ext cx="2455669" cy="8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F64E6F1-9AA4-44B2-A96B-17CA155BA3D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263352" y="4869160"/>
            <a:ext cx="6336704" cy="18223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7A1E2B5-C54F-4280-BB13-9012BBFB8C1A}"/>
              </a:ext>
            </a:extLst>
          </p:cNvPr>
          <p:cNvSpPr/>
          <p:nvPr/>
        </p:nvSpPr>
        <p:spPr>
          <a:xfrm>
            <a:off x="6680448" y="4489375"/>
            <a:ext cx="2223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Lehman,1410.4193 </a:t>
            </a:r>
            <a:endParaRPr lang="zh-CN" altLang="en-US" sz="1600" u="sng" dirty="0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C134840-6FF2-4138-8864-BB13D6411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52" y="2122106"/>
            <a:ext cx="4176464" cy="219008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39308EE-8628-4B3D-8AFA-D179C8B84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120" y="5364321"/>
            <a:ext cx="1927443" cy="311336"/>
          </a:xfrm>
          <a:prstGeom prst="rect">
            <a:avLst/>
          </a:prstGeom>
        </p:spPr>
      </p:pic>
      <p:sp>
        <p:nvSpPr>
          <p:cNvPr id="25" name="箭头: 左 24">
            <a:extLst>
              <a:ext uri="{FF2B5EF4-FFF2-40B4-BE49-F238E27FC236}">
                <a16:creationId xmlns:a16="http://schemas.microsoft.com/office/drawing/2014/main" id="{80275DC4-C08D-444A-B0AF-C88231BDCFC4}"/>
              </a:ext>
            </a:extLst>
          </p:cNvPr>
          <p:cNvSpPr/>
          <p:nvPr/>
        </p:nvSpPr>
        <p:spPr>
          <a:xfrm>
            <a:off x="6676848" y="5425063"/>
            <a:ext cx="394954" cy="17492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13B7FAF-B1BC-4A37-A4DB-F0D52F59C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6120" y="5792825"/>
            <a:ext cx="2566712" cy="457945"/>
          </a:xfrm>
          <a:prstGeom prst="rect">
            <a:avLst/>
          </a:prstGeom>
        </p:spPr>
      </p:pic>
      <p:sp>
        <p:nvSpPr>
          <p:cNvPr id="27" name="箭头: 左 26">
            <a:extLst>
              <a:ext uri="{FF2B5EF4-FFF2-40B4-BE49-F238E27FC236}">
                <a16:creationId xmlns:a16="http://schemas.microsoft.com/office/drawing/2014/main" id="{95B82054-9E9A-41FF-91D9-8E4C85CBD1F2}"/>
              </a:ext>
            </a:extLst>
          </p:cNvPr>
          <p:cNvSpPr/>
          <p:nvPr/>
        </p:nvSpPr>
        <p:spPr>
          <a:xfrm>
            <a:off x="5342028" y="5908591"/>
            <a:ext cx="1709645" cy="1635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993D1B9-0097-4D31-9F7A-C11D528590A7}"/>
              </a:ext>
            </a:extLst>
          </p:cNvPr>
          <p:cNvSpPr/>
          <p:nvPr/>
        </p:nvSpPr>
        <p:spPr>
          <a:xfrm>
            <a:off x="6676848" y="4954101"/>
            <a:ext cx="2742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Gamma matrix identities</a:t>
            </a:r>
            <a:endParaRPr lang="zh-CN" altLang="en-US" sz="16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EFDD309-DF68-42D1-9BB6-FEB25144C0FA}"/>
              </a:ext>
            </a:extLst>
          </p:cNvPr>
          <p:cNvSpPr/>
          <p:nvPr/>
        </p:nvSpPr>
        <p:spPr>
          <a:xfrm>
            <a:off x="6714482" y="6326687"/>
            <a:ext cx="2189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Equation of motion</a:t>
            </a:r>
            <a:endParaRPr lang="zh-CN" altLang="en-US" sz="16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89E69E0-5107-4EF4-8B58-A067FA89D19B}"/>
              </a:ext>
            </a:extLst>
          </p:cNvPr>
          <p:cNvSpPr/>
          <p:nvPr/>
        </p:nvSpPr>
        <p:spPr>
          <a:xfrm>
            <a:off x="9732936" y="4590481"/>
            <a:ext cx="240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Exercise 4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show that the other operator is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indeed redundant</a:t>
            </a:r>
            <a:endParaRPr lang="zh-CN" altLang="en-US" sz="16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448AF31-FEC7-410F-8E14-76DBA61BEED2}"/>
              </a:ext>
            </a:extLst>
          </p:cNvPr>
          <p:cNvSpPr/>
          <p:nvPr/>
        </p:nvSpPr>
        <p:spPr>
          <a:xfrm>
            <a:off x="10056440" y="6021288"/>
            <a:ext cx="2019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Lepton/Baryon number violation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84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9F008B5-D53F-4BF2-90C3-10183B50CAA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Renormalization Group Equations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3761F0B0-1792-42BA-96F2-92B589BE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33F005-C1CC-478E-BD33-FCCD5475115C}"/>
              </a:ext>
            </a:extLst>
          </p:cNvPr>
          <p:cNvSpPr/>
          <p:nvPr/>
        </p:nvSpPr>
        <p:spPr>
          <a:xfrm>
            <a:off x="7176120" y="548926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Jenkins, Manohar, Trott, 1308.2627, 1310.4838 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2993F4-5156-4C55-B624-39F62E6E95A2}"/>
              </a:ext>
            </a:extLst>
          </p:cNvPr>
          <p:cNvSpPr/>
          <p:nvPr/>
        </p:nvSpPr>
        <p:spPr>
          <a:xfrm>
            <a:off x="7176120" y="910313"/>
            <a:ext cx="5041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Alonso et al., 1312.2014, 1405.0486, 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798CAF-8FCA-42D2-B3ED-3514A224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40768"/>
            <a:ext cx="1956122" cy="300736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FFB1041-F2B4-413B-AB7D-56BA44F5DBE2}"/>
              </a:ext>
            </a:extLst>
          </p:cNvPr>
          <p:cNvSpPr/>
          <p:nvPr/>
        </p:nvSpPr>
        <p:spPr>
          <a:xfrm>
            <a:off x="-1" y="515538"/>
            <a:ext cx="6528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loop correction to dim-6 operators may need the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conterterms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not in the basis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7659BCD-B159-4BD5-9D41-EB166B3F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491539"/>
            <a:ext cx="2268638" cy="39769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E6287D2-DB83-454A-9C34-7F649D1E69A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343472" y="1690385"/>
            <a:ext cx="1080120" cy="596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BD5EEED-DA38-4666-AE42-4D832524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2596272"/>
            <a:ext cx="3009418" cy="43833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E65F77E-7343-4265-8104-AEBB7419909B}"/>
              </a:ext>
            </a:extLst>
          </p:cNvPr>
          <p:cNvSpPr/>
          <p:nvPr/>
        </p:nvSpPr>
        <p:spPr>
          <a:xfrm>
            <a:off x="2327093" y="2226859"/>
            <a:ext cx="1747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conterterm</a:t>
            </a:r>
            <a:endParaRPr lang="zh-CN" altLang="en-US" sz="16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1A9CD51-5206-4547-9AFE-53B266D9C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093" y="3475055"/>
            <a:ext cx="1805651" cy="34834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22A74B8-FF1A-49A9-875E-71017D34BCFF}"/>
              </a:ext>
            </a:extLst>
          </p:cNvPr>
          <p:cNvSpPr/>
          <p:nvPr/>
        </p:nvSpPr>
        <p:spPr>
          <a:xfrm>
            <a:off x="2279576" y="3065462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EoM</a:t>
            </a:r>
            <a:endParaRPr lang="zh-CN" altLang="en-US" sz="16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D46E861-6491-4B34-B7BE-2FD85906A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329" y="3416792"/>
            <a:ext cx="2048719" cy="62121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2BF7F15-EED4-4466-B0EE-DFB387B0D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101" y="4463858"/>
            <a:ext cx="5081286" cy="5834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箭头: 下 21">
            <a:extLst>
              <a:ext uri="{FF2B5EF4-FFF2-40B4-BE49-F238E27FC236}">
                <a16:creationId xmlns:a16="http://schemas.microsoft.com/office/drawing/2014/main" id="{A30FC9E0-7BEB-46D2-8DA2-752A579E5973}"/>
              </a:ext>
            </a:extLst>
          </p:cNvPr>
          <p:cNvSpPr/>
          <p:nvPr/>
        </p:nvSpPr>
        <p:spPr>
          <a:xfrm>
            <a:off x="3359696" y="3999816"/>
            <a:ext cx="360040" cy="3652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E666395-E57D-46E2-A54D-1C551AC86356}"/>
              </a:ext>
            </a:extLst>
          </p:cNvPr>
          <p:cNvSpPr/>
          <p:nvPr/>
        </p:nvSpPr>
        <p:spPr>
          <a:xfrm>
            <a:off x="6625879" y="1550676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In general</a:t>
            </a:r>
            <a:endParaRPr lang="zh-CN" altLang="en-US" sz="1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393594B-069D-44BD-B234-FEC585686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870" y="1412776"/>
            <a:ext cx="2474658" cy="66003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770FE61-5713-41E5-BBEA-CC155C1FA922}"/>
              </a:ext>
            </a:extLst>
          </p:cNvPr>
          <p:cNvSpPr/>
          <p:nvPr/>
        </p:nvSpPr>
        <p:spPr>
          <a:xfrm>
            <a:off x="10560496" y="1521107"/>
            <a:ext cx="286130" cy="397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B2146CEC-6B8E-40B8-9511-B48C9154ABCC}"/>
              </a:ext>
            </a:extLst>
          </p:cNvPr>
          <p:cNvSpPr/>
          <p:nvPr/>
        </p:nvSpPr>
        <p:spPr>
          <a:xfrm>
            <a:off x="10523541" y="2136467"/>
            <a:ext cx="360040" cy="3652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4BDD34-E46F-4290-9171-CD2D3C643479}"/>
              </a:ext>
            </a:extLst>
          </p:cNvPr>
          <p:cNvSpPr/>
          <p:nvPr/>
        </p:nvSpPr>
        <p:spPr>
          <a:xfrm>
            <a:off x="9912424" y="2565413"/>
            <a:ext cx="172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vanish via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EoM</a:t>
            </a:r>
            <a:endParaRPr lang="zh-CN" altLang="en-US" sz="16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A69DED2-38B5-4D67-82F7-AFB69E438F2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7849291" y="3329910"/>
            <a:ext cx="3101060" cy="747161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01E66EDA-AAA9-4BA0-8531-CC74684DF15D}"/>
              </a:ext>
            </a:extLst>
          </p:cNvPr>
          <p:cNvSpPr/>
          <p:nvPr/>
        </p:nvSpPr>
        <p:spPr>
          <a:xfrm>
            <a:off x="6673387" y="2875584"/>
            <a:ext cx="2815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Call </a:t>
            </a:r>
            <a:r>
              <a:rPr lang="en-US" altLang="zh-CN" sz="1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</a:t>
            </a:r>
            <a:r>
              <a:rPr lang="en-US" altLang="zh-CN" sz="1600" b="1" baseline="-25000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EoM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operators</a:t>
            </a:r>
            <a:endParaRPr lang="zh-CN" altLang="en-US" sz="1600" dirty="0"/>
          </a:p>
        </p:txBody>
      </p:sp>
      <p:sp>
        <p:nvSpPr>
          <p:cNvPr id="30" name="箭头: 上 29">
            <a:extLst>
              <a:ext uri="{FF2B5EF4-FFF2-40B4-BE49-F238E27FC236}">
                <a16:creationId xmlns:a16="http://schemas.microsoft.com/office/drawing/2014/main" id="{EE1D486D-978E-484D-872A-F28BE099BB3E}"/>
              </a:ext>
            </a:extLst>
          </p:cNvPr>
          <p:cNvSpPr/>
          <p:nvPr/>
        </p:nvSpPr>
        <p:spPr>
          <a:xfrm>
            <a:off x="9395175" y="3999816"/>
            <a:ext cx="216024" cy="46404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DAB433A-4467-4527-BA4A-E01DB5A4D818}"/>
              </a:ext>
            </a:extLst>
          </p:cNvPr>
          <p:cNvSpPr/>
          <p:nvPr/>
        </p:nvSpPr>
        <p:spPr>
          <a:xfrm>
            <a:off x="6809838" y="4503014"/>
            <a:ext cx="540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EoM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operators renormalize among themselves, otherwise they contribute to the S matrix</a:t>
            </a:r>
            <a:endParaRPr lang="zh-CN" altLang="en-US" sz="1600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66EFC1E-942F-46A6-9197-DFDB7D8577A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8098206" y="5184141"/>
            <a:ext cx="3025985" cy="762512"/>
          </a:xfrm>
          <a:prstGeom prst="rect">
            <a:avLst/>
          </a:prstGeom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C4DB7CE2-5D1F-4EE9-84CF-3AD460115A37}"/>
              </a:ext>
            </a:extLst>
          </p:cNvPr>
          <p:cNvSpPr/>
          <p:nvPr/>
        </p:nvSpPr>
        <p:spPr>
          <a:xfrm>
            <a:off x="7993757" y="6325712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77D4409-4F70-438A-8A32-E5F84601F4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4272" y="6091393"/>
            <a:ext cx="1536726" cy="5705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9CB58E21-CDD3-4EDC-AE22-1303E364245E}"/>
              </a:ext>
            </a:extLst>
          </p:cNvPr>
          <p:cNvSpPr/>
          <p:nvPr/>
        </p:nvSpPr>
        <p:spPr>
          <a:xfrm>
            <a:off x="119336" y="5140041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RGEs for dim-7 operators</a:t>
            </a:r>
            <a:endParaRPr lang="zh-CN" altLang="en-US" sz="16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28D23E9-61D9-4F10-BFE4-F76BB8C1CAD0}"/>
              </a:ext>
            </a:extLst>
          </p:cNvPr>
          <p:cNvSpPr/>
          <p:nvPr/>
        </p:nvSpPr>
        <p:spPr>
          <a:xfrm>
            <a:off x="3431704" y="515719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Liao &amp; Ma</a:t>
            </a:r>
            <a:r>
              <a:rPr lang="zh-CN" altLang="en-US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，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1607.07309 </a:t>
            </a:r>
            <a:endParaRPr lang="zh-CN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7667FD2-E954-40C8-942E-C8CDAA83AA04}"/>
              </a:ext>
            </a:extLst>
          </p:cNvPr>
          <p:cNvSpPr/>
          <p:nvPr/>
        </p:nvSpPr>
        <p:spPr>
          <a:xfrm>
            <a:off x="1129277" y="5722145"/>
            <a:ext cx="2230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for dim-8 operators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04193DB-899A-49EC-8256-0D3C39FC6313}"/>
              </a:ext>
            </a:extLst>
          </p:cNvPr>
          <p:cNvSpPr/>
          <p:nvPr/>
        </p:nvSpPr>
        <p:spPr>
          <a:xfrm>
            <a:off x="3429950" y="5722145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Chala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&amp; Li</a:t>
            </a:r>
            <a:r>
              <a:rPr lang="zh-CN" altLang="en-US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，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2309.16611 </a:t>
            </a:r>
            <a:endParaRPr lang="zh-CN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2CBBD2E-6D80-43E8-B256-6A5D8A6F31D5}"/>
              </a:ext>
            </a:extLst>
          </p:cNvPr>
          <p:cNvSpPr/>
          <p:nvPr/>
        </p:nvSpPr>
        <p:spPr>
          <a:xfrm>
            <a:off x="126105" y="6325712"/>
            <a:ext cx="746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Zeros in the anomalous dimensions of dim-8 operators from positivity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39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C96D68F-6F07-44A5-A752-789D598C9D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5360" y="2537254"/>
            <a:ext cx="4773479" cy="4212924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957BD885-A9A3-4105-A788-3EF4608AD58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90BA97-B09A-4A98-9492-C2BEE407E2EC}"/>
              </a:ext>
            </a:extLst>
          </p:cNvPr>
          <p:cNvSpPr/>
          <p:nvPr/>
        </p:nvSpPr>
        <p:spPr>
          <a:xfrm>
            <a:off x="0" y="620688"/>
            <a:ext cx="1221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SMEFT offers a model independent description of the impact of new physics on the SM particles at low energies and is useful in the precision era of particle physics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AD55B8-415D-4C22-831F-4735AC30E5BC}"/>
              </a:ext>
            </a:extLst>
          </p:cNvPr>
          <p:cNvSpPr/>
          <p:nvPr/>
        </p:nvSpPr>
        <p:spPr>
          <a:xfrm>
            <a:off x="80479" y="1798544"/>
            <a:ext cx="11369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operator basis available up to dim-12, but the RGEs known for up to dim-7 operators, partly for dim-8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F02588-9A16-477F-A69E-6295BB9C673E}"/>
              </a:ext>
            </a:extLst>
          </p:cNvPr>
          <p:cNvSpPr/>
          <p:nvPr/>
        </p:nvSpPr>
        <p:spPr>
          <a:xfrm>
            <a:off x="80479" y="1336338"/>
            <a:ext cx="118481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Phenomenological studies are far from complete, and a global fit analysis of experimental data in the SMEFT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941BA6-191F-42C0-8C6A-51839852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540413" y="2636567"/>
            <a:ext cx="6480720" cy="4176809"/>
          </a:xfrm>
          <a:prstGeom prst="rect">
            <a:avLst/>
          </a:prstGeom>
          <a:ln>
            <a:noFill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E6E4AEE-D445-407E-A375-8323C06F5232}"/>
              </a:ext>
            </a:extLst>
          </p:cNvPr>
          <p:cNvSpPr/>
          <p:nvPr/>
        </p:nvSpPr>
        <p:spPr>
          <a:xfrm>
            <a:off x="7248128" y="2348880"/>
            <a:ext cx="3065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Cirigliano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et al., 1806.02780  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403C3F-4E0B-4624-82F7-188AD9E55829}"/>
              </a:ext>
            </a:extLst>
          </p:cNvPr>
          <p:cNvSpPr/>
          <p:nvPr/>
        </p:nvSpPr>
        <p:spPr>
          <a:xfrm>
            <a:off x="1199456" y="226075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Liao, Ma, Wang, 1909.06272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12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2447B2B-4E1D-4F1A-AC8B-14D054ECDA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22DA27-3F05-47A9-B7BE-9A43ED43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61666"/>
            <a:ext cx="8712968" cy="54183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C5723B7-0BE1-44BC-8DCC-68134DF620CB}"/>
              </a:ext>
            </a:extLst>
          </p:cNvPr>
          <p:cNvSpPr/>
          <p:nvPr/>
        </p:nvSpPr>
        <p:spPr>
          <a:xfrm>
            <a:off x="0" y="548680"/>
            <a:ext cx="407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Features of the most successful theory of elementary particles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37CBD8-F3EA-42F2-912A-B879D40DF367}"/>
              </a:ext>
            </a:extLst>
          </p:cNvPr>
          <p:cNvSpPr/>
          <p:nvPr/>
        </p:nvSpPr>
        <p:spPr>
          <a:xfrm>
            <a:off x="0" y="1302732"/>
            <a:ext cx="364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Three generations of quarks and leptons</a:t>
            </a:r>
            <a:endParaRPr lang="zh-CN" altLang="en-US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EA80DB-1506-487D-9E50-95457CE445EE}"/>
              </a:ext>
            </a:extLst>
          </p:cNvPr>
          <p:cNvSpPr/>
          <p:nvPr/>
        </p:nvSpPr>
        <p:spPr>
          <a:xfrm>
            <a:off x="0" y="2242490"/>
            <a:ext cx="364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Interactions mediated by gauge bosons</a:t>
            </a:r>
            <a:endParaRPr lang="zh-CN" altLang="en-US" sz="16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A09D2AF-F86A-4F49-B728-BEA68184DA78}"/>
              </a:ext>
            </a:extLst>
          </p:cNvPr>
          <p:cNvSpPr/>
          <p:nvPr/>
        </p:nvSpPr>
        <p:spPr>
          <a:xfrm>
            <a:off x="0" y="3182248"/>
            <a:ext cx="364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Exact and broken gauge symmetries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137C46-60DA-4EB5-8556-76168F29C41A}"/>
              </a:ext>
            </a:extLst>
          </p:cNvPr>
          <p:cNvSpPr/>
          <p:nvPr/>
        </p:nvSpPr>
        <p:spPr>
          <a:xfrm>
            <a:off x="0" y="4122006"/>
            <a:ext cx="364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Renormalizable quantum field theory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30FD27-BBCB-4B0D-A341-DCC9B6CED581}"/>
              </a:ext>
            </a:extLst>
          </p:cNvPr>
          <p:cNvSpPr/>
          <p:nvPr/>
        </p:nvSpPr>
        <p:spPr>
          <a:xfrm>
            <a:off x="0" y="5055728"/>
            <a:ext cx="364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Confinement and asymptotic freedom</a:t>
            </a:r>
            <a:endParaRPr lang="zh-CN" altLang="en-US" sz="16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6B68E6-B2EE-4E68-B539-2350941B6714}"/>
              </a:ext>
            </a:extLst>
          </p:cNvPr>
          <p:cNvSpPr/>
          <p:nvPr/>
        </p:nvSpPr>
        <p:spPr>
          <a:xfrm>
            <a:off x="1288922" y="5867980"/>
            <a:ext cx="10903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Do you expect that the standard model (SM) can explain everything in nature? (e.g., gravity)</a:t>
            </a:r>
            <a:endParaRPr lang="zh-CN" altLang="en-US" dirty="0"/>
          </a:p>
        </p:txBody>
      </p:sp>
      <p:pic>
        <p:nvPicPr>
          <p:cNvPr id="1026" name="Picture 2" descr="Question mark pictures of questions marks clipart cliparting - Clipartix">
            <a:extLst>
              <a:ext uri="{FF2B5EF4-FFF2-40B4-BE49-F238E27FC236}">
                <a16:creationId xmlns:a16="http://schemas.microsoft.com/office/drawing/2014/main" id="{BD516749-A44B-45DB-B40C-4DA721B1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" y="561621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4249CBD-8C1D-4C60-81C1-793E208CF316}"/>
              </a:ext>
            </a:extLst>
          </p:cNvPr>
          <p:cNvSpPr/>
          <p:nvPr/>
        </p:nvSpPr>
        <p:spPr>
          <a:xfrm>
            <a:off x="1157523" y="6354167"/>
            <a:ext cx="10903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SM should be an effective field theory (EFT) working well around the electroweak scale</a:t>
            </a:r>
            <a:endParaRPr lang="zh-CN" altLang="en-US" dirty="0"/>
          </a:p>
        </p:txBody>
      </p:sp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4D9FDB09-005A-4E15-B7DF-B3F8697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3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3238F67-8FF9-4933-A1FB-401DF417BD3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116FDF82-C0C6-494A-9D25-A87C349B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74FCFA-70C7-47E4-B1A1-48082BCE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8" y="4793465"/>
            <a:ext cx="8831484" cy="15878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D76EDD3-4C9C-4E75-88E0-85E289B1C61D}"/>
              </a:ext>
            </a:extLst>
          </p:cNvPr>
          <p:cNvSpPr/>
          <p:nvPr/>
        </p:nvSpPr>
        <p:spPr>
          <a:xfrm>
            <a:off x="0" y="548680"/>
            <a:ext cx="420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matter field content of the SM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5BBD9F0-DE4C-43E5-9AA6-2E50976D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67" y="892552"/>
            <a:ext cx="7681805" cy="21409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A4B475-2AEC-4D54-9812-18189DCE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070360"/>
            <a:ext cx="4032448" cy="6317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FEB08D-787A-4182-A093-EB7CAA384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1918444"/>
            <a:ext cx="4156433" cy="5664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3E4041-34F0-4764-AD1C-E20432EA1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240" y="3402798"/>
            <a:ext cx="2615878" cy="110018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936F47F-465F-41F3-A7FA-189D7E62FCA3}"/>
              </a:ext>
            </a:extLst>
          </p:cNvPr>
          <p:cNvSpPr/>
          <p:nvPr/>
        </p:nvSpPr>
        <p:spPr>
          <a:xfrm>
            <a:off x="4655840" y="2969761"/>
            <a:ext cx="250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Quark flavor mixing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A9D51A-96F7-4D81-90C9-FAC27BC9C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40" y="3378367"/>
            <a:ext cx="2736304" cy="110729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793C021-3B5F-46F5-9DA3-24C30EA4105E}"/>
              </a:ext>
            </a:extLst>
          </p:cNvPr>
          <p:cNvSpPr/>
          <p:nvPr/>
        </p:nvSpPr>
        <p:spPr>
          <a:xfrm>
            <a:off x="7275115" y="3009035"/>
            <a:ext cx="496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Lepton flavor mixing (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massive neutrinos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)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E624E5-798C-41C1-8114-E524B3512B5B}"/>
              </a:ext>
            </a:extLst>
          </p:cNvPr>
          <p:cNvSpPr/>
          <p:nvPr/>
        </p:nvSpPr>
        <p:spPr>
          <a:xfrm>
            <a:off x="-13376" y="4303598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SM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Lagrangian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B6EE8C-0C8E-447E-8099-6DA6C43107F3}"/>
              </a:ext>
            </a:extLst>
          </p:cNvPr>
          <p:cNvSpPr/>
          <p:nvPr/>
        </p:nvSpPr>
        <p:spPr>
          <a:xfrm>
            <a:off x="6023992" y="523220"/>
            <a:ext cx="533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spacetime and gauge symmetries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934EBE7-ACD1-4095-AAB1-BF6FC3F1B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245" y="3091255"/>
            <a:ext cx="2797001" cy="33774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1E34F0B-7491-48FB-ADAE-473C8F22503E}"/>
              </a:ext>
            </a:extLst>
          </p:cNvPr>
          <p:cNvSpPr/>
          <p:nvPr/>
        </p:nvSpPr>
        <p:spPr>
          <a:xfrm>
            <a:off x="0" y="2694171"/>
            <a:ext cx="429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Spontaneous gauge symmetry breaking</a:t>
            </a:r>
            <a:endParaRPr lang="zh-CN" altLang="en-US" sz="16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0F7F296-5B5D-4418-BAF8-AA3E91EAF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7668" y="4956938"/>
            <a:ext cx="4497086" cy="42586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4CCDFEC-66F4-450A-8F07-82854AB5237B}"/>
              </a:ext>
            </a:extLst>
          </p:cNvPr>
          <p:cNvSpPr/>
          <p:nvPr/>
        </p:nvSpPr>
        <p:spPr>
          <a:xfrm>
            <a:off x="9250278" y="5416604"/>
            <a:ext cx="253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Covariant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derviative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3F992D-35CC-4A21-9041-08E9F3D16949}"/>
              </a:ext>
            </a:extLst>
          </p:cNvPr>
          <p:cNvSpPr/>
          <p:nvPr/>
        </p:nvSpPr>
        <p:spPr>
          <a:xfrm>
            <a:off x="-13078" y="3642178"/>
            <a:ext cx="4262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Brivio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&amp; Trott, Phys. Rep. 793 (2019) 1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C45FC53-799A-43B9-9E89-01C01E50C3CD}"/>
              </a:ext>
            </a:extLst>
          </p:cNvPr>
          <p:cNvSpPr/>
          <p:nvPr/>
        </p:nvSpPr>
        <p:spPr>
          <a:xfrm>
            <a:off x="0" y="6372036"/>
            <a:ext cx="1212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So far the SM is consistent with all experimental observations, except for neutrino oscillations and DM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967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6FE9A74-867E-49BD-A12E-6CD151BA7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52735"/>
            <a:ext cx="10945216" cy="532750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1C4111-F717-4919-B6BC-FC343CCF7811}"/>
              </a:ext>
            </a:extLst>
          </p:cNvPr>
          <p:cNvSpPr txBox="1"/>
          <p:nvPr/>
        </p:nvSpPr>
        <p:spPr>
          <a:xfrm>
            <a:off x="0" y="6388556"/>
            <a:ext cx="11712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measured couplings of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Higgs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boson to elementary particles vs. the SM predictions 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6279DC-4B3B-4708-837C-90D483826B66}"/>
              </a:ext>
            </a:extLst>
          </p:cNvPr>
          <p:cNvSpPr txBox="1"/>
          <p:nvPr/>
        </p:nvSpPr>
        <p:spPr>
          <a:xfrm>
            <a:off x="0" y="59091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discovery of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Higgs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boson @ the LHC in 2012: the great success of the SM!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FDA756-6686-4CBC-A3B1-9D65C6DA3B4D}"/>
              </a:ext>
            </a:extLst>
          </p:cNvPr>
          <p:cNvSpPr txBox="1"/>
          <p:nvPr/>
        </p:nvSpPr>
        <p:spPr>
          <a:xfrm>
            <a:off x="1199456" y="4221088"/>
            <a:ext cx="3816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Bass, De </a:t>
            </a:r>
            <a:r>
              <a:rPr lang="en-US" altLang="zh-CN" sz="1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Roeck</a:t>
            </a:r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Kado</a:t>
            </a:r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, Nat. Rev., 21</a:t>
            </a:r>
            <a:endParaRPr lang="zh-CN" altLang="en-US" sz="1600" u="sng" dirty="0">
              <a:solidFill>
                <a:srgbClr val="0000FF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41D5DC2-50CF-4F75-B276-BFBA9BAF51E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</a:t>
            </a:r>
            <a:endParaRPr lang="zh-CN" altLang="en-US" dirty="0"/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63595BC9-DCDE-471C-8812-76AE7699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9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21044FB-5409-4B5A-92F2-64DCB67507A8}"/>
              </a:ext>
            </a:extLst>
          </p:cNvPr>
          <p:cNvGrpSpPr/>
          <p:nvPr/>
        </p:nvGrpSpPr>
        <p:grpSpPr>
          <a:xfrm>
            <a:off x="335360" y="3068959"/>
            <a:ext cx="11521280" cy="3789039"/>
            <a:chOff x="32148" y="3501008"/>
            <a:chExt cx="9111851" cy="330537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CD4F314-1456-4BB1-A754-926F292A4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8" y="3501008"/>
              <a:ext cx="9111851" cy="330537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EFF8AB3-B290-43EF-B073-831D887F0440}"/>
                </a:ext>
              </a:extLst>
            </p:cNvPr>
            <p:cNvCxnSpPr/>
            <p:nvPr/>
          </p:nvCxnSpPr>
          <p:spPr>
            <a:xfrm>
              <a:off x="553991" y="6035727"/>
              <a:ext cx="446449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6D092063-67A8-4175-9096-3458FE277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540713"/>
            <a:ext cx="3914528" cy="265795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C0129A5-98A4-41C6-893F-8A3B5D68086F}"/>
              </a:ext>
            </a:extLst>
          </p:cNvPr>
          <p:cNvSpPr txBox="1"/>
          <p:nvPr/>
        </p:nvSpPr>
        <p:spPr>
          <a:xfrm>
            <a:off x="85742" y="645656"/>
            <a:ext cx="74504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Higgs self-coupling is not yet measured, and the Higgs potential in general not verified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running couplings in the SM, and given the top-quark &amp; Higgs masses the electroweak vacuum is metastable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9D761D-1D1F-4990-9872-E81665ACC9F3}"/>
              </a:ext>
            </a:extLst>
          </p:cNvPr>
          <p:cNvSpPr txBox="1"/>
          <p:nvPr/>
        </p:nvSpPr>
        <p:spPr>
          <a:xfrm>
            <a:off x="964436" y="2761183"/>
            <a:ext cx="5347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Buttazzo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et al., JHEP, 13; </a:t>
            </a:r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Bednyakov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et al., PRL, 15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7EEFC6E-2C48-41CF-BBDA-B28F728513A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 </a:t>
            </a:r>
            <a:endParaRPr lang="zh-CN" altLang="en-US" dirty="0"/>
          </a:p>
        </p:txBody>
      </p: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92A25C30-562E-4B8A-B492-6B7BE37D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22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_on_deck.GIF">
            <a:extLst>
              <a:ext uri="{FF2B5EF4-FFF2-40B4-BE49-F238E27FC236}">
                <a16:creationId xmlns:a16="http://schemas.microsoft.com/office/drawing/2014/main" id="{43B78D6F-CA0B-41DF-AE81-0EBDCB45B7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20" y="1428862"/>
            <a:ext cx="2664296" cy="3181483"/>
          </a:xfrm>
          <a:prstGeom prst="rect">
            <a:avLst/>
          </a:prstGeom>
        </p:spPr>
      </p:pic>
      <p:sp>
        <p:nvSpPr>
          <p:cNvPr id="7" name="テキスト ボックス 35">
            <a:extLst>
              <a:ext uri="{FF2B5EF4-FFF2-40B4-BE49-F238E27FC236}">
                <a16:creationId xmlns:a16="http://schemas.microsoft.com/office/drawing/2014/main" id="{18ACEBFF-B795-4DE1-856B-7F5AC9A67BFE}"/>
              </a:ext>
            </a:extLst>
          </p:cNvPr>
          <p:cNvSpPr txBox="1"/>
          <p:nvPr/>
        </p:nvSpPr>
        <p:spPr>
          <a:xfrm>
            <a:off x="2177680" y="4232704"/>
            <a:ext cx="77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2000" b="1" dirty="0">
                <a:solidFill>
                  <a:srgbClr val="FFFF00"/>
                </a:solidFill>
                <a:latin typeface="Calibri"/>
                <a:ea typeface="ＭＳ Ｐゴシック" panose="020B0600070205080204" pitchFamily="34" charset="-128"/>
              </a:rPr>
              <a:t>SNO</a:t>
            </a:r>
          </a:p>
        </p:txBody>
      </p:sp>
      <p:pic>
        <p:nvPicPr>
          <p:cNvPr id="8" name="Picture 5" descr="Arthur B. McDonald">
            <a:extLst>
              <a:ext uri="{FF2B5EF4-FFF2-40B4-BE49-F238E27FC236}">
                <a16:creationId xmlns:a16="http://schemas.microsoft.com/office/drawing/2014/main" id="{97FA55EC-0D27-4F08-B06E-FEE62E53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8" y="4656074"/>
            <a:ext cx="1129237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1D43CC-AAE0-402D-BE35-2158B2FFB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09" y="4185801"/>
            <a:ext cx="3872335" cy="25733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1C99F8-E518-47E8-99A3-FED54785A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" y="535822"/>
            <a:ext cx="2664296" cy="8270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4286720-A3F5-40C0-AFA8-DC06E5E67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64" y="565592"/>
            <a:ext cx="3807984" cy="356318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6" name="テキスト ボックス 35">
            <a:extLst>
              <a:ext uri="{FF2B5EF4-FFF2-40B4-BE49-F238E27FC236}">
                <a16:creationId xmlns:a16="http://schemas.microsoft.com/office/drawing/2014/main" id="{1BA5C184-02A0-40C9-AF99-FEFD143EBE46}"/>
              </a:ext>
            </a:extLst>
          </p:cNvPr>
          <p:cNvSpPr txBox="1"/>
          <p:nvPr/>
        </p:nvSpPr>
        <p:spPr>
          <a:xfrm>
            <a:off x="6096000" y="63093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2000" b="1" dirty="0">
                <a:solidFill>
                  <a:srgbClr val="FFFF00"/>
                </a:solidFill>
                <a:latin typeface="Calibri"/>
                <a:ea typeface="ＭＳ Ｐゴシック" panose="020B0600070205080204" pitchFamily="34" charset="-128"/>
              </a:rPr>
              <a:t>Super-K</a:t>
            </a:r>
          </a:p>
        </p:txBody>
      </p:sp>
      <p:pic>
        <p:nvPicPr>
          <p:cNvPr id="17" name="Picture 2" descr="Takaaki Kajita">
            <a:extLst>
              <a:ext uri="{FF2B5EF4-FFF2-40B4-BE49-F238E27FC236}">
                <a16:creationId xmlns:a16="http://schemas.microsoft.com/office/drawing/2014/main" id="{10A593E5-F4BD-4C45-A5F7-5A1BB75C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7" y="4676372"/>
            <a:ext cx="1129237" cy="15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35">
            <a:extLst>
              <a:ext uri="{FF2B5EF4-FFF2-40B4-BE49-F238E27FC236}">
                <a16:creationId xmlns:a16="http://schemas.microsoft.com/office/drawing/2014/main" id="{91834EC7-74ED-4D5E-952E-F888CF51C94A}"/>
              </a:ext>
            </a:extLst>
          </p:cNvPr>
          <p:cNvSpPr txBox="1"/>
          <p:nvPr/>
        </p:nvSpPr>
        <p:spPr>
          <a:xfrm>
            <a:off x="190530" y="6354944"/>
            <a:ext cx="264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Nobel Prize in 2015</a:t>
            </a:r>
          </a:p>
        </p:txBody>
      </p:sp>
      <p:pic>
        <p:nvPicPr>
          <p:cNvPr id="19" name="Picture 309" descr="DYB_layout20100221_eng">
            <a:extLst>
              <a:ext uri="{FF2B5EF4-FFF2-40B4-BE49-F238E27FC236}">
                <a16:creationId xmlns:a16="http://schemas.microsoft.com/office/drawing/2014/main" id="{F88967E3-61D3-414E-A0FC-CCF79DDA4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8208" y="549871"/>
            <a:ext cx="3583299" cy="3539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EFF101A-FFB4-4D95-9856-4BDA3BBB9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584" y="4258816"/>
            <a:ext cx="2286363" cy="837020"/>
          </a:xfrm>
          <a:prstGeom prst="rect">
            <a:avLst/>
          </a:prstGeom>
        </p:spPr>
      </p:pic>
      <p:sp>
        <p:nvSpPr>
          <p:cNvPr id="21" name="テキスト ボックス 35">
            <a:extLst>
              <a:ext uri="{FF2B5EF4-FFF2-40B4-BE49-F238E27FC236}">
                <a16:creationId xmlns:a16="http://schemas.microsoft.com/office/drawing/2014/main" id="{64E69727-C546-447C-8108-56A129DE9BF6}"/>
              </a:ext>
            </a:extLst>
          </p:cNvPr>
          <p:cNvSpPr txBox="1"/>
          <p:nvPr/>
        </p:nvSpPr>
        <p:spPr>
          <a:xfrm>
            <a:off x="9912424" y="3604954"/>
            <a:ext cx="167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kumimoji="1" lang="en-US" altLang="zh-CN" sz="2000" b="1" dirty="0" err="1">
                <a:solidFill>
                  <a:srgbClr val="FFFF00"/>
                </a:solidFill>
                <a:latin typeface="Calibri"/>
                <a:ea typeface="宋体" panose="02010600030101010101" pitchFamily="2" charset="-122"/>
              </a:rPr>
              <a:t>Daya</a:t>
            </a:r>
            <a:r>
              <a:rPr kumimoji="1" lang="en-US" altLang="zh-CN" sz="2000" b="1" dirty="0">
                <a:solidFill>
                  <a:srgbClr val="FFFF00"/>
                </a:solidFill>
                <a:latin typeface="Calibri"/>
                <a:ea typeface="宋体" panose="02010600030101010101" pitchFamily="2" charset="-122"/>
              </a:rPr>
              <a:t> Bay</a:t>
            </a:r>
            <a:endParaRPr kumimoji="1" lang="en-US" altLang="ja-JP" sz="2000" b="1" dirty="0">
              <a:solidFill>
                <a:srgbClr val="FFFF00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BD27F58-1DD6-403D-A5EB-AE1123A53A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01" y="4258816"/>
            <a:ext cx="1643542" cy="1391418"/>
          </a:xfrm>
          <a:prstGeom prst="rect">
            <a:avLst/>
          </a:prstGeom>
        </p:spPr>
      </p:pic>
      <p:sp>
        <p:nvSpPr>
          <p:cNvPr id="24" name="Text Box 10">
            <a:extLst>
              <a:ext uri="{FF2B5EF4-FFF2-40B4-BE49-F238E27FC236}">
                <a16:creationId xmlns:a16="http://schemas.microsoft.com/office/drawing/2014/main" id="{33550963-D7ED-49B8-BCB0-2D3F04A7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018" y="5812664"/>
            <a:ext cx="448864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Neutrinos are actually massive !!!</a:t>
            </a: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kumimoji="1"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Large lepton flavor mixing exists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34BEAD7D-26C4-4EB5-9F26-74756E559E4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</a:t>
            </a:r>
            <a:endParaRPr lang="zh-CN" altLang="en-US" dirty="0"/>
          </a:p>
        </p:txBody>
      </p:sp>
      <p:sp>
        <p:nvSpPr>
          <p:cNvPr id="25" name="灯片编号占位符 1">
            <a:extLst>
              <a:ext uri="{FF2B5EF4-FFF2-40B4-BE49-F238E27FC236}">
                <a16:creationId xmlns:a16="http://schemas.microsoft.com/office/drawing/2014/main" id="{D9FEC744-1DF6-4BD8-B7A2-8EA9DB5A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63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A15FA2-A166-4CB7-8DDA-E6922A575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" y="620326"/>
            <a:ext cx="4866985" cy="55486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895EDC3-37D5-4477-96B0-16943E8E12CE}"/>
              </a:ext>
            </a:extLst>
          </p:cNvPr>
          <p:cNvSpPr/>
          <p:nvPr/>
        </p:nvSpPr>
        <p:spPr>
          <a:xfrm>
            <a:off x="0" y="4293096"/>
            <a:ext cx="1761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Credit: A. Tovey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9463DA-1998-4F2A-8A17-741DBE81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915621" y="547428"/>
            <a:ext cx="7200799" cy="29971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DDA68BA-5445-4415-B88C-B959F80200D2}"/>
                  </a:ext>
                </a:extLst>
              </p:cNvPr>
              <p:cNvSpPr txBox="1"/>
              <p:nvPr/>
            </p:nvSpPr>
            <p:spPr>
              <a:xfrm>
                <a:off x="263352" y="941191"/>
                <a:ext cx="192085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DDA68BA-5445-4415-B88C-B959F8020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941191"/>
                <a:ext cx="1920858" cy="307777"/>
              </a:xfrm>
              <a:prstGeom prst="rect">
                <a:avLst/>
              </a:prstGeom>
              <a:blipFill>
                <a:blip r:embed="rId4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339094-231A-4FB5-AB1F-9D311811515B}"/>
                  </a:ext>
                </a:extLst>
              </p:cNvPr>
              <p:cNvSpPr txBox="1"/>
              <p:nvPr/>
            </p:nvSpPr>
            <p:spPr>
              <a:xfrm>
                <a:off x="263352" y="1384272"/>
                <a:ext cx="19260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339094-231A-4FB5-AB1F-9D3118115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384272"/>
                <a:ext cx="1926088" cy="307777"/>
              </a:xfrm>
              <a:prstGeom prst="rect">
                <a:avLst/>
              </a:prstGeom>
              <a:blipFill>
                <a:blip r:embed="rId5"/>
                <a:stretch>
                  <a:fillRect l="-316" r="-316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5C0CF0-BDC3-4322-B837-A8AD0AE8A2C1}"/>
                  </a:ext>
                </a:extLst>
              </p:cNvPr>
              <p:cNvSpPr txBox="1"/>
              <p:nvPr/>
            </p:nvSpPr>
            <p:spPr>
              <a:xfrm>
                <a:off x="279101" y="2021311"/>
                <a:ext cx="1860892" cy="332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95C0CF0-BDC3-4322-B837-A8AD0AE8A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1" y="2021311"/>
                <a:ext cx="1860892" cy="332463"/>
              </a:xfrm>
              <a:prstGeom prst="rect">
                <a:avLst/>
              </a:prstGeom>
              <a:blipFill>
                <a:blip r:embed="rId6"/>
                <a:stretch>
                  <a:fillRect l="-1639" r="-328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EAD005C-CCC6-42E7-A603-503111CDFC5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5087888" y="3450604"/>
            <a:ext cx="6930648" cy="33310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907CCE7-4022-4620-B456-75363C04F919}"/>
              </a:ext>
            </a:extLst>
          </p:cNvPr>
          <p:cNvSpPr txBox="1"/>
          <p:nvPr/>
        </p:nvSpPr>
        <p:spPr>
          <a:xfrm>
            <a:off x="75580" y="3394666"/>
            <a:ext cx="2708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</a:rPr>
              <a:t>Xing, Phys. </a:t>
            </a:r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Rept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</a:rPr>
              <a:t>, 2020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4E2AEA-7CCB-4BD7-B537-10E1DD7AE487}"/>
              </a:ext>
            </a:extLst>
          </p:cNvPr>
          <p:cNvSpPr/>
          <p:nvPr/>
        </p:nvSpPr>
        <p:spPr>
          <a:xfrm>
            <a:off x="15575" y="6341258"/>
            <a:ext cx="518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Strong hierarchy among fermion masses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54AFCC-8605-4563-8F09-324FA2733D5E}"/>
              </a:ext>
            </a:extLst>
          </p:cNvPr>
          <p:cNvSpPr/>
          <p:nvPr/>
        </p:nvSpPr>
        <p:spPr>
          <a:xfrm>
            <a:off x="5977349" y="3923764"/>
            <a:ext cx="305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Flavor mixing pattern </a:t>
            </a:r>
            <a:endParaRPr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BC9B2716-4C89-41C8-812F-2435724C0D7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</a:t>
            </a:r>
            <a:endParaRPr lang="zh-CN" altLang="en-US" dirty="0"/>
          </a:p>
        </p:txBody>
      </p:sp>
      <p:sp>
        <p:nvSpPr>
          <p:cNvPr id="22" name="灯片编号占位符 1">
            <a:extLst>
              <a:ext uri="{FF2B5EF4-FFF2-40B4-BE49-F238E27FC236}">
                <a16:creationId xmlns:a16="http://schemas.microsoft.com/office/drawing/2014/main" id="{91F4EB95-1607-486D-B8C6-3631396A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0EDB44C-2D27-4670-83F2-826D5E0CE252}"/>
              </a:ext>
            </a:extLst>
          </p:cNvPr>
          <p:cNvSpPr/>
          <p:nvPr/>
        </p:nvSpPr>
        <p:spPr>
          <a:xfrm>
            <a:off x="9860015" y="3933056"/>
            <a:ext cx="192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 violation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80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BF619E9-03C1-4DC0-81C3-46638DBF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975540" y="597921"/>
            <a:ext cx="4632628" cy="49937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5E79721-03F4-4903-8842-B3E60B2BEEF9}"/>
                  </a:ext>
                </a:extLst>
              </p:cNvPr>
              <p:cNvSpPr txBox="1"/>
              <p:nvPr/>
            </p:nvSpPr>
            <p:spPr>
              <a:xfrm>
                <a:off x="4151784" y="668072"/>
                <a:ext cx="3060340" cy="4860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1"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en-US" sz="1200" b="1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b="1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12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 b="1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sub>
                          </m:sSub>
                        </m:den>
                      </m:f>
                      <m:r>
                        <a:rPr lang="en-US" sz="1200" b="1" i="1">
                          <a:latin typeface="Cambria Math"/>
                        </a:rPr>
                        <m:t>=(</m:t>
                      </m:r>
                      <m:r>
                        <a:rPr lang="en-US" sz="1200" b="1" i="1">
                          <a:latin typeface="Cambria Math"/>
                        </a:rPr>
                        <m:t>𝟔</m:t>
                      </m:r>
                      <m:r>
                        <a:rPr lang="en-US" sz="1200" b="1" i="1">
                          <a:latin typeface="Cambria Math"/>
                        </a:rPr>
                        <m:t>.</m:t>
                      </m:r>
                      <m:r>
                        <a:rPr lang="en-US" sz="1200" b="1" i="1">
                          <a:latin typeface="Cambria Math"/>
                        </a:rPr>
                        <m:t>𝟎𝟔𝟓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𝟎𝟗𝟎</m:t>
                      </m:r>
                      <m:r>
                        <a:rPr lang="en-US" sz="1200" b="1" i="1">
                          <a:latin typeface="Cambria Math"/>
                        </a:rPr>
                        <m:t>)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1200" b="1" dirty="0"/>
              </a:p>
            </p:txBody>
          </p:sp>
        </mc:Choice>
        <mc:Fallback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5E79721-03F4-4903-8842-B3E60B2B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668072"/>
                <a:ext cx="3060340" cy="486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88E6750-C897-4225-A489-0D086456C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856" y="540713"/>
            <a:ext cx="3888432" cy="51591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4AA6A7-6F2C-477A-B37F-91D5F5BB4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9" y="4136670"/>
            <a:ext cx="2721329" cy="2721329"/>
          </a:xfrm>
          <a:prstGeom prst="rect">
            <a:avLst/>
          </a:prstGeom>
        </p:spPr>
      </p:pic>
      <p:pic>
        <p:nvPicPr>
          <p:cNvPr id="1026" name="Picture 2" descr="The Nature of Dark Matter | Rubin Observatory">
            <a:extLst>
              <a:ext uri="{FF2B5EF4-FFF2-40B4-BE49-F238E27FC236}">
                <a16:creationId xmlns:a16="http://schemas.microsoft.com/office/drawing/2014/main" id="{ADB82DD3-5D0A-431B-BDDB-12AF3835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8" y="2946655"/>
            <a:ext cx="22455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科学网—宇宙基石——中性氢 - 钱磊的博文">
            <a:extLst>
              <a:ext uri="{FF2B5EF4-FFF2-40B4-BE49-F238E27FC236}">
                <a16:creationId xmlns:a16="http://schemas.microsoft.com/office/drawing/2014/main" id="{D6859D87-21B4-48BE-81BB-720B13DF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052736"/>
            <a:ext cx="2257392" cy="12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A4D666B7-AD4B-4D73-B5B8-57C865E7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5877272"/>
            <a:ext cx="9001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Strong evidence for the existence of dark matter, but we have no particle candidates in the SM</a:t>
            </a: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kumimoji="1"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The mechanism for dynamical generation of</a:t>
            </a:r>
            <a:r>
              <a:rPr kumimoji="1"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baryon number asymmetry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500E04-6951-4E5C-A78F-010C5334A707}"/>
              </a:ext>
            </a:extLst>
          </p:cNvPr>
          <p:cNvSpPr/>
          <p:nvPr/>
        </p:nvSpPr>
        <p:spPr>
          <a:xfrm>
            <a:off x="398357" y="572533"/>
            <a:ext cx="2246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Rotation of galaxies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ECD684-740F-4F64-9621-D95ACCAB7D77}"/>
              </a:ext>
            </a:extLst>
          </p:cNvPr>
          <p:cNvSpPr/>
          <p:nvPr/>
        </p:nvSpPr>
        <p:spPr>
          <a:xfrm>
            <a:off x="398355" y="2436794"/>
            <a:ext cx="1640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Bullet clusters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4FBCF9B-5B35-48DF-8A98-24CFC40B5D7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Basic Facts of the Standard Model</a:t>
            </a:r>
            <a:endParaRPr lang="zh-CN" altLang="en-US" dirty="0"/>
          </a:p>
        </p:txBody>
      </p: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705A78E5-A855-4B0C-863B-E86D0055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45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7999AC5-EBB4-49E3-A81C-39B2834A26A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Operator Basis of the SMEFT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DA3A4DA-5EC3-41F6-81B9-CAA6A4D1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A1A15D-C56F-4B60-962B-CCD372DD5FA0}"/>
              </a:ext>
            </a:extLst>
          </p:cNvPr>
          <p:cNvSpPr/>
          <p:nvPr/>
        </p:nvSpPr>
        <p:spPr>
          <a:xfrm>
            <a:off x="30814" y="12687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Given the field content and symmetries of the SM, one may think it is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straightforward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to construct the basis of operators of mass dimensions higher than four. But not…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8CDA17-76B6-4830-865A-0FC24ABABB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28713" y="2025840"/>
            <a:ext cx="7882359" cy="7750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2BE5EF-0F4C-4878-9FE6-BCE8E72DAC58}"/>
              </a:ext>
            </a:extLst>
          </p:cNvPr>
          <p:cNvSpPr/>
          <p:nvPr/>
        </p:nvSpPr>
        <p:spPr>
          <a:xfrm>
            <a:off x="-1" y="51553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Given those evidence for possible new physics, the SM should be just an effective field theory at the electroweak scale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03033B8-F517-4F2B-8E47-4373CE888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780928"/>
            <a:ext cx="4579243" cy="39870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3327892-2A67-4E8B-9DC9-31D0273C2693}"/>
              </a:ext>
            </a:extLst>
          </p:cNvPr>
          <p:cNvSpPr/>
          <p:nvPr/>
        </p:nvSpPr>
        <p:spPr>
          <a:xfrm>
            <a:off x="5015880" y="4463917"/>
            <a:ext cx="1566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Weinberg, 79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5862F9D-BEDA-4E51-8494-A45488409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2722185"/>
            <a:ext cx="1103224" cy="163185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41CA856-3CA5-40CD-BD65-30D9CFAA2A94}"/>
              </a:ext>
            </a:extLst>
          </p:cNvPr>
          <p:cNvSpPr/>
          <p:nvPr/>
        </p:nvSpPr>
        <p:spPr>
          <a:xfrm>
            <a:off x="4997297" y="5706313"/>
            <a:ext cx="7034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Unique dim-5 Weinberg operator for Majorana neutrino masses</a:t>
            </a:r>
            <a:endParaRPr lang="zh-CN" altLang="en-US" sz="16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BB17558-3BBE-4DAB-B6EF-C4A5F9B52916}"/>
              </a:ext>
            </a:extLst>
          </p:cNvPr>
          <p:cNvCxnSpPr>
            <a:cxnSpLocks/>
          </p:cNvCxnSpPr>
          <p:nvPr/>
        </p:nvCxnSpPr>
        <p:spPr>
          <a:xfrm>
            <a:off x="817869" y="5733255"/>
            <a:ext cx="3312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8D51BA9-B039-453B-9633-1A3F32414E14}"/>
              </a:ext>
            </a:extLst>
          </p:cNvPr>
          <p:cNvCxnSpPr/>
          <p:nvPr/>
        </p:nvCxnSpPr>
        <p:spPr>
          <a:xfrm>
            <a:off x="1537950" y="6525343"/>
            <a:ext cx="3048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56F003F-941D-49A2-BBD0-3142FF077C8E}"/>
              </a:ext>
            </a:extLst>
          </p:cNvPr>
          <p:cNvCxnSpPr>
            <a:cxnSpLocks/>
          </p:cNvCxnSpPr>
          <p:nvPr/>
        </p:nvCxnSpPr>
        <p:spPr>
          <a:xfrm>
            <a:off x="457830" y="6767982"/>
            <a:ext cx="22383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782C47D-0AB9-40F5-BAE9-2B1994D915BB}"/>
              </a:ext>
            </a:extLst>
          </p:cNvPr>
          <p:cNvCxnSpPr>
            <a:cxnSpLocks/>
          </p:cNvCxnSpPr>
          <p:nvPr/>
        </p:nvCxnSpPr>
        <p:spPr>
          <a:xfrm>
            <a:off x="3798917" y="4581128"/>
            <a:ext cx="1266875" cy="1125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1662FD6-601B-4358-A105-679D17CE35FD}"/>
              </a:ext>
            </a:extLst>
          </p:cNvPr>
          <p:cNvSpPr/>
          <p:nvPr/>
        </p:nvSpPr>
        <p:spPr>
          <a:xfrm>
            <a:off x="486549" y="3904556"/>
            <a:ext cx="3312368" cy="7050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384DC64-7563-456D-8501-B3E52747EB8A}"/>
              </a:ext>
            </a:extLst>
          </p:cNvPr>
          <p:cNvSpPr/>
          <p:nvPr/>
        </p:nvSpPr>
        <p:spPr>
          <a:xfrm>
            <a:off x="5003636" y="6200183"/>
            <a:ext cx="7067280" cy="59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Correctly estimate neutrino masses and predict that they are observable in neutrino oscillation experiments</a:t>
            </a:r>
            <a:endParaRPr lang="zh-CN" altLang="en-US" sz="16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82CDDA-FD9E-4517-9AB1-2F9B53F6F8E6}"/>
              </a:ext>
            </a:extLst>
          </p:cNvPr>
          <p:cNvSpPr/>
          <p:nvPr/>
        </p:nvSpPr>
        <p:spPr>
          <a:xfrm>
            <a:off x="6456041" y="2908504"/>
            <a:ext cx="540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Exercise 3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prove that the dim-5 operator is unique</a:t>
            </a:r>
            <a:endParaRPr lang="zh-CN" altLang="en-US" sz="16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FCB0554-6DE9-4381-8068-2BD327B0E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126" y="3335213"/>
            <a:ext cx="3508757" cy="49764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FFB0879-0B88-483A-85EF-2586542B8A5C}"/>
              </a:ext>
            </a:extLst>
          </p:cNvPr>
          <p:cNvSpPr/>
          <p:nvPr/>
        </p:nvSpPr>
        <p:spPr>
          <a:xfrm>
            <a:off x="6384032" y="3325737"/>
            <a:ext cx="1459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Mass dim. @d = 4</a:t>
            </a:r>
            <a:endParaRPr lang="zh-CN" altLang="en-US" sz="16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46B591D-B0FC-49A7-9F4C-9A038A339C2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507859" y="3988170"/>
            <a:ext cx="4241323" cy="17132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5E59A85E-0BDB-4D28-ABDD-5131460A018F}"/>
              </a:ext>
            </a:extLst>
          </p:cNvPr>
          <p:cNvSpPr/>
          <p:nvPr/>
        </p:nvSpPr>
        <p:spPr>
          <a:xfrm>
            <a:off x="8755171" y="4015020"/>
            <a:ext cx="3026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Lorentz-invariant combinations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E56BFCF6-D556-4C48-9C3E-1AD87011C292}"/>
              </a:ext>
            </a:extLst>
          </p:cNvPr>
          <p:cNvSpPr/>
          <p:nvPr/>
        </p:nvSpPr>
        <p:spPr>
          <a:xfrm>
            <a:off x="6069892" y="5517232"/>
            <a:ext cx="115527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FAC3A5E-A2A3-4110-88B7-2509A105FE49}"/>
              </a:ext>
            </a:extLst>
          </p:cNvPr>
          <p:cNvSpPr/>
          <p:nvPr/>
        </p:nvSpPr>
        <p:spPr>
          <a:xfrm>
            <a:off x="5128848" y="5164390"/>
            <a:ext cx="2315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gauge invariance</a:t>
            </a:r>
            <a:endParaRPr lang="zh-CN" altLang="en-US" sz="1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4F82121-F732-4CD8-89BD-8D6E0CFFBF07}"/>
              </a:ext>
            </a:extLst>
          </p:cNvPr>
          <p:cNvSpPr/>
          <p:nvPr/>
        </p:nvSpPr>
        <p:spPr>
          <a:xfrm>
            <a:off x="8916894" y="4349647"/>
            <a:ext cx="2895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Balsiger</a:t>
            </a:r>
            <a:r>
              <a:rPr lang="en-US" altLang="zh-CN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et al., 2005.08573</a:t>
            </a:r>
            <a:endParaRPr lang="zh-CN" altLang="en-US" sz="16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223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28584</TotalTime>
  <Words>997</Words>
  <Application>Microsoft Office PowerPoint</Application>
  <PresentationFormat>宽屏</PresentationFormat>
  <Paragraphs>160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ＭＳ Ｐゴシック</vt:lpstr>
      <vt:lpstr>宋体</vt:lpstr>
      <vt:lpstr>微软雅黑</vt:lpstr>
      <vt:lpstr>Aharoni</vt:lpstr>
      <vt:lpstr>Arial</vt:lpstr>
      <vt:lpstr>Arial</vt:lpstr>
      <vt:lpstr>Calibri</vt:lpstr>
      <vt:lpstr>Cambria Math</vt:lpstr>
      <vt:lpstr>Tahoma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zhoushun</dc:creator>
  <cp:lastModifiedBy>shun zhou</cp:lastModifiedBy>
  <cp:revision>948</cp:revision>
  <dcterms:created xsi:type="dcterms:W3CDTF">2016-08-08T06:22:09Z</dcterms:created>
  <dcterms:modified xsi:type="dcterms:W3CDTF">2023-12-03T23:13:46Z</dcterms:modified>
</cp:coreProperties>
</file>