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6" r:id="rId2"/>
    <p:sldId id="513" r:id="rId3"/>
    <p:sldId id="514" r:id="rId4"/>
    <p:sldId id="515" r:id="rId5"/>
    <p:sldId id="517" r:id="rId6"/>
    <p:sldId id="518" r:id="rId7"/>
    <p:sldId id="516" r:id="rId8"/>
    <p:sldId id="519" r:id="rId9"/>
    <p:sldId id="520" r:id="rId10"/>
    <p:sldId id="521" r:id="rId11"/>
    <p:sldId id="522" r:id="rId12"/>
    <p:sldId id="523" r:id="rId13"/>
    <p:sldId id="524" r:id="rId14"/>
    <p:sldId id="525" r:id="rId15"/>
    <p:sldId id="526" r:id="rId16"/>
    <p:sldId id="527" r:id="rId17"/>
    <p:sldId id="528" r:id="rId18"/>
    <p:sldId id="529" r:id="rId19"/>
    <p:sldId id="530" r:id="rId20"/>
    <p:sldId id="531" r:id="rId21"/>
    <p:sldId id="532" r:id="rId22"/>
    <p:sldId id="53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CC"/>
    <a:srgbClr val="00A0F1"/>
    <a:srgbClr val="0066FF"/>
    <a:srgbClr val="4C4467"/>
    <a:srgbClr val="3169B4"/>
    <a:srgbClr val="866F83"/>
    <a:srgbClr val="000517"/>
    <a:srgbClr val="00498D"/>
    <a:srgbClr val="0B8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9" autoAdjust="0"/>
    <p:restoredTop sz="94424" autoAdjust="0"/>
  </p:normalViewPr>
  <p:slideViewPr>
    <p:cSldViewPr>
      <p:cViewPr varScale="1">
        <p:scale>
          <a:sx n="66" d="100"/>
          <a:sy n="66" d="100"/>
        </p:scale>
        <p:origin x="684" y="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B0570-9DDB-4EAA-A562-2888D3063BF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6DF30-F80D-48F7-9B9C-A3A848DA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70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10" Type="http://schemas.openxmlformats.org/officeDocument/2006/relationships/image" Target="../media/image79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88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8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100.emf"/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12" Type="http://schemas.openxmlformats.org/officeDocument/2006/relationships/image" Target="../media/image99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image" Target="../media/image98.emf"/><Relationship Id="rId5" Type="http://schemas.openxmlformats.org/officeDocument/2006/relationships/image" Target="../media/image92.emf"/><Relationship Id="rId15" Type="http://schemas.openxmlformats.org/officeDocument/2006/relationships/image" Target="../media/image102.emf"/><Relationship Id="rId10" Type="http://schemas.openxmlformats.org/officeDocument/2006/relationships/image" Target="../media/image97.emf"/><Relationship Id="rId4" Type="http://schemas.openxmlformats.org/officeDocument/2006/relationships/image" Target="../media/image91.emf"/><Relationship Id="rId9" Type="http://schemas.openxmlformats.org/officeDocument/2006/relationships/image" Target="../media/image96.emf"/><Relationship Id="rId14" Type="http://schemas.openxmlformats.org/officeDocument/2006/relationships/image" Target="../media/image10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88.emf"/><Relationship Id="rId7" Type="http://schemas.openxmlformats.org/officeDocument/2006/relationships/image" Target="../media/image116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image" Target="../media/image118.emf"/><Relationship Id="rId7" Type="http://schemas.openxmlformats.org/officeDocument/2006/relationships/image" Target="../media/image121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120.emf"/><Relationship Id="rId4" Type="http://schemas.openxmlformats.org/officeDocument/2006/relationships/image" Target="../media/image119.emf"/><Relationship Id="rId9" Type="http://schemas.openxmlformats.org/officeDocument/2006/relationships/hyperlink" Target="https://arxiv.org/abs/2212.0451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emf"/><Relationship Id="rId7" Type="http://schemas.openxmlformats.org/officeDocument/2006/relationships/image" Target="../media/image129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5.emf"/><Relationship Id="rId7" Type="http://schemas.openxmlformats.org/officeDocument/2006/relationships/image" Target="../media/image26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9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587727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Quantum Matter Institute, South China Normal University</a:t>
            </a:r>
          </a:p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Guangzhou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2023-12-05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0" y="160034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Shun Zhou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(IHEP &amp;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UCAS,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Beijing)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0" y="260648"/>
            <a:ext cx="12192000" cy="12961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Standard Model Effective Field Theory (SMEFT)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ECF5FF8-0658-4284-9F62-B34F47B574B0}"/>
              </a:ext>
            </a:extLst>
          </p:cNvPr>
          <p:cNvSpPr/>
          <p:nvPr/>
        </p:nvSpPr>
        <p:spPr>
          <a:xfrm>
            <a:off x="1" y="483954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First </a:t>
            </a:r>
            <a:r>
              <a:rPr lang="en-US" altLang="zh-CN" sz="2000" b="1" u="sng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Zhujiang</a:t>
            </a:r>
            <a:r>
              <a:rPr lang="en-US" altLang="zh-CN" sz="20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Winter School on Theoretical Physics</a:t>
            </a:r>
            <a:endParaRPr lang="zh-CN" altLang="en-US" sz="2000" u="sng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E19246-CAE6-4E8F-BF80-A17BA43AFF32}"/>
              </a:ext>
            </a:extLst>
          </p:cNvPr>
          <p:cNvSpPr/>
          <p:nvPr/>
        </p:nvSpPr>
        <p:spPr>
          <a:xfrm>
            <a:off x="0" y="321297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Lecture 3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Functional Method for One-loop Matching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5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DF4B5A6-3F91-4BD1-B471-48212E65039C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Functional Method for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C824C17-115C-4F4F-8E9A-EA24B195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C2FF63-CC41-4AA3-A80A-6C39718B7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19" y="1058262"/>
            <a:ext cx="9942952" cy="48181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B698B70-0857-4830-9D55-F3A24EC9AF4A}"/>
              </a:ext>
            </a:extLst>
          </p:cNvPr>
          <p:cNvSpPr/>
          <p:nvPr/>
        </p:nvSpPr>
        <p:spPr>
          <a:xfrm>
            <a:off x="7464152" y="1907540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Cohen, Lu, Zhang, 2011.02484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DA8D7EB-285C-44E4-87FF-B5D6781E36DB}"/>
              </a:ext>
            </a:extLst>
          </p:cNvPr>
          <p:cNvSpPr/>
          <p:nvPr/>
        </p:nvSpPr>
        <p:spPr>
          <a:xfrm>
            <a:off x="5303912" y="540996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Fuentes-Martin et al., 1607.02142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3130763-32CD-4A21-8EE5-EF9E538D0C41}"/>
              </a:ext>
            </a:extLst>
          </p:cNvPr>
          <p:cNvSpPr/>
          <p:nvPr/>
        </p:nvSpPr>
        <p:spPr>
          <a:xfrm>
            <a:off x="47328" y="540996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Henning, Lu, Murayama., 1412.1837,</a:t>
            </a:r>
            <a:r>
              <a:rPr kumimoji="1" lang="zh-CN" altLang="en-US" b="1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1604.01019 </a:t>
            </a:r>
            <a:r>
              <a:rPr kumimoji="1" lang="zh-CN" altLang="en-US" b="1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03E344B-AAAD-4D17-A4E5-FFF2F6BA8D07}"/>
              </a:ext>
            </a:extLst>
          </p:cNvPr>
          <p:cNvSpPr/>
          <p:nvPr/>
        </p:nvSpPr>
        <p:spPr>
          <a:xfrm>
            <a:off x="9192344" y="540996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Zhang, 1610.00710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8C8AE54-C6AB-45AC-9C4C-A96612150C74}"/>
              </a:ext>
            </a:extLst>
          </p:cNvPr>
          <p:cNvSpPr/>
          <p:nvPr/>
        </p:nvSpPr>
        <p:spPr>
          <a:xfrm>
            <a:off x="263352" y="6021288"/>
            <a:ext cx="11066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Diagrammatic method</a:t>
            </a:r>
            <a:r>
              <a:rPr lang="en-US" altLang="zh-CN" sz="2000" b="1" dirty="0">
                <a:solidFill>
                  <a:prstClr val="black"/>
                </a:solidFill>
              </a:rPr>
              <a:t>: calculate the amplitudes twice, one in the UV theory and the other in EFT</a:t>
            </a:r>
          </a:p>
          <a:p>
            <a:pPr marL="342900" lvl="0" indent="-342900"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srgbClr val="FF0000"/>
                </a:solidFill>
              </a:rPr>
              <a:t>Functional method</a:t>
            </a:r>
            <a:r>
              <a:rPr lang="en-US" altLang="zh-CN" sz="2000" b="1" dirty="0">
                <a:solidFill>
                  <a:prstClr val="black"/>
                </a:solidFill>
              </a:rPr>
              <a:t>: start with the UV theory, construct the operators and identify the coefficients</a:t>
            </a:r>
          </a:p>
        </p:txBody>
      </p:sp>
    </p:spTree>
    <p:extLst>
      <p:ext uri="{BB962C8B-B14F-4D97-AF65-F5344CB8AC3E}">
        <p14:creationId xmlns:p14="http://schemas.microsoft.com/office/powerpoint/2010/main" val="302447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5D520B8-C855-4B92-A93B-046604164788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Functional Method for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52D4553-B594-492C-96AD-1EC7EE38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7706A6A-328D-4F9D-8EAE-68275669A1F0}"/>
              </a:ext>
            </a:extLst>
          </p:cNvPr>
          <p:cNvSpPr/>
          <p:nvPr/>
        </p:nvSpPr>
        <p:spPr>
          <a:xfrm>
            <a:off x="-1868" y="620688"/>
            <a:ext cx="12193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 1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What to be matched? Cf. matching of amplitudes in the diagrammatic case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4C1D69-BF13-4CA5-9A39-39BBFCD217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863752" y="1268760"/>
            <a:ext cx="6562846" cy="75764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DCBB1AB-B1E9-4F1E-879C-DF653CD745D3}"/>
              </a:ext>
            </a:extLst>
          </p:cNvPr>
          <p:cNvSpPr/>
          <p:nvPr/>
        </p:nvSpPr>
        <p:spPr>
          <a:xfrm>
            <a:off x="407368" y="132441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Generating functional for Green functions in UV</a:t>
            </a:r>
            <a:endParaRPr lang="zh-CN" altLang="en-US" dirty="0"/>
          </a:p>
        </p:txBody>
      </p:sp>
      <p:sp>
        <p:nvSpPr>
          <p:cNvPr id="9" name="箭头: 上 8">
            <a:extLst>
              <a:ext uri="{FF2B5EF4-FFF2-40B4-BE49-F238E27FC236}">
                <a16:creationId xmlns:a16="http://schemas.microsoft.com/office/drawing/2014/main" id="{0478F6BE-2D75-47A4-884B-B3F415BB8757}"/>
              </a:ext>
            </a:extLst>
          </p:cNvPr>
          <p:cNvSpPr/>
          <p:nvPr/>
        </p:nvSpPr>
        <p:spPr>
          <a:xfrm>
            <a:off x="9408368" y="1772816"/>
            <a:ext cx="144016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46A5866-1DA9-4914-8CE7-CCB1F0FDC0C1}"/>
              </a:ext>
            </a:extLst>
          </p:cNvPr>
          <p:cNvSpPr/>
          <p:nvPr/>
        </p:nvSpPr>
        <p:spPr>
          <a:xfrm>
            <a:off x="7536160" y="2258452"/>
            <a:ext cx="3904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sources for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heavy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light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fields</a:t>
            </a:r>
            <a:endParaRPr lang="zh-CN" altLang="en-US" dirty="0"/>
          </a:p>
        </p:txBody>
      </p:sp>
      <p:sp>
        <p:nvSpPr>
          <p:cNvPr id="11" name="箭头: 上 10">
            <a:extLst>
              <a:ext uri="{FF2B5EF4-FFF2-40B4-BE49-F238E27FC236}">
                <a16:creationId xmlns:a16="http://schemas.microsoft.com/office/drawing/2014/main" id="{E178E08E-4063-4E8B-9A2B-98BADF47D074}"/>
              </a:ext>
            </a:extLst>
          </p:cNvPr>
          <p:cNvSpPr/>
          <p:nvPr/>
        </p:nvSpPr>
        <p:spPr>
          <a:xfrm>
            <a:off x="10017959" y="1772816"/>
            <a:ext cx="144016" cy="360040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0AAF776-A134-4534-9A06-656857412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46" y="2978362"/>
            <a:ext cx="6296628" cy="740229"/>
          </a:xfrm>
          <a:prstGeom prst="rect">
            <a:avLst/>
          </a:prstGeom>
        </p:spPr>
      </p:pic>
      <p:sp>
        <p:nvSpPr>
          <p:cNvPr id="26" name="箭头: 下 25">
            <a:extLst>
              <a:ext uri="{FF2B5EF4-FFF2-40B4-BE49-F238E27FC236}">
                <a16:creationId xmlns:a16="http://schemas.microsoft.com/office/drawing/2014/main" id="{84DB6141-5357-4BF2-8F13-D2FDB4E2494E}"/>
              </a:ext>
            </a:extLst>
          </p:cNvPr>
          <p:cNvSpPr/>
          <p:nvPr/>
        </p:nvSpPr>
        <p:spPr>
          <a:xfrm>
            <a:off x="4942335" y="2258452"/>
            <a:ext cx="360040" cy="6197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72FF105-CAFC-4B2E-8C0C-14AD82258281}"/>
              </a:ext>
            </a:extLst>
          </p:cNvPr>
          <p:cNvSpPr/>
          <p:nvPr/>
        </p:nvSpPr>
        <p:spPr>
          <a:xfrm>
            <a:off x="4190832" y="3770545"/>
            <a:ext cx="2395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One-light-particle-irreducible (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1LPI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effective action</a:t>
            </a:r>
            <a:endParaRPr lang="zh-CN" altLang="en-US" dirty="0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4966BEE-B2DB-427E-B1D0-1ED57E56CA2F}"/>
              </a:ext>
            </a:extLst>
          </p:cNvPr>
          <p:cNvCxnSpPr>
            <a:cxnSpLocks/>
          </p:cNvCxnSpPr>
          <p:nvPr/>
        </p:nvCxnSpPr>
        <p:spPr>
          <a:xfrm flipV="1">
            <a:off x="4511824" y="3630800"/>
            <a:ext cx="108012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箭头: 上 30">
            <a:extLst>
              <a:ext uri="{FF2B5EF4-FFF2-40B4-BE49-F238E27FC236}">
                <a16:creationId xmlns:a16="http://schemas.microsoft.com/office/drawing/2014/main" id="{61BAAD38-99B9-4B4F-8D81-D9707472B7E7}"/>
              </a:ext>
            </a:extLst>
          </p:cNvPr>
          <p:cNvSpPr/>
          <p:nvPr/>
        </p:nvSpPr>
        <p:spPr>
          <a:xfrm>
            <a:off x="8001169" y="3638683"/>
            <a:ext cx="144016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6E48B00-C363-4949-9EAC-A4A56964CDA1}"/>
              </a:ext>
            </a:extLst>
          </p:cNvPr>
          <p:cNvSpPr/>
          <p:nvPr/>
        </p:nvSpPr>
        <p:spPr>
          <a:xfrm>
            <a:off x="7852354" y="4005064"/>
            <a:ext cx="3360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 external heavy particles</a:t>
            </a:r>
            <a:endParaRPr lang="zh-CN" altLang="en-US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C8243B5-B857-408B-A96B-12F09AF51042}"/>
              </a:ext>
            </a:extLst>
          </p:cNvPr>
          <p:cNvGrpSpPr/>
          <p:nvPr/>
        </p:nvGrpSpPr>
        <p:grpSpPr>
          <a:xfrm>
            <a:off x="159466" y="2360803"/>
            <a:ext cx="3937425" cy="4248472"/>
            <a:chOff x="335360" y="2348880"/>
            <a:chExt cx="3937425" cy="424847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B89C027-C622-4E54-99D5-DFB0415B8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7628" y="2394285"/>
              <a:ext cx="1655180" cy="45865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FB894C2-31F8-486F-A9AA-76B0C71E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384" y="2388479"/>
              <a:ext cx="1539433" cy="464457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58751C7-F6B1-431A-8CDC-EBB989F2588C}"/>
                </a:ext>
              </a:extLst>
            </p:cNvPr>
            <p:cNvSpPr/>
            <p:nvPr/>
          </p:nvSpPr>
          <p:spPr>
            <a:xfrm>
              <a:off x="783872" y="2857869"/>
              <a:ext cx="3151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Background field method</a:t>
              </a:r>
              <a:endParaRPr lang="zh-CN" altLang="en-US" dirty="0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A3136092-E1BC-43B9-BFCC-476BF0340F7D}"/>
                </a:ext>
              </a:extLst>
            </p:cNvPr>
            <p:cNvGrpSpPr/>
            <p:nvPr/>
          </p:nvGrpSpPr>
          <p:grpSpPr>
            <a:xfrm>
              <a:off x="623392" y="3335414"/>
              <a:ext cx="3124504" cy="766354"/>
              <a:chOff x="623392" y="3335414"/>
              <a:chExt cx="3124504" cy="76635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6E7750C3-B012-4E4B-9233-EF464A572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3392" y="3335414"/>
                <a:ext cx="2395959" cy="766354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33B311E8-2F24-44C9-94CC-7C7BB67AC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2682" y="3630800"/>
                <a:ext cx="312516" cy="249646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91AC33B7-757C-45DE-9E42-13A121C47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8529" y="3593063"/>
                <a:ext cx="289367" cy="325120"/>
              </a:xfrm>
              <a:prstGeom prst="rect">
                <a:avLst/>
              </a:prstGeom>
            </p:spPr>
          </p:pic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E3218B31-FE03-4A32-A111-7EADA601F14D}"/>
                </a:ext>
              </a:extLst>
            </p:cNvPr>
            <p:cNvGrpSpPr/>
            <p:nvPr/>
          </p:nvGrpSpPr>
          <p:grpSpPr>
            <a:xfrm>
              <a:off x="566408" y="4293096"/>
              <a:ext cx="3153328" cy="775063"/>
              <a:chOff x="566408" y="4293096"/>
              <a:chExt cx="3153328" cy="775063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E41F05D8-870D-486B-9582-21D486ADC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6408" y="4293096"/>
                <a:ext cx="2442258" cy="775063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7483ED3-DE28-4365-9529-46F6AC63A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2682" y="4581128"/>
                <a:ext cx="312516" cy="249646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1FEF2A42-5A3E-427F-BD98-C41D050C8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30369" y="4543391"/>
                <a:ext cx="289367" cy="325120"/>
              </a:xfrm>
              <a:prstGeom prst="rect">
                <a:avLst/>
              </a:prstGeom>
            </p:spPr>
          </p:pic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58751C7-F6B1-431A-8CDC-EBB989F2588C}"/>
                </a:ext>
              </a:extLst>
            </p:cNvPr>
            <p:cNvSpPr/>
            <p:nvPr/>
          </p:nvSpPr>
          <p:spPr>
            <a:xfrm>
              <a:off x="335360" y="5209591"/>
              <a:ext cx="37294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 err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EoM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for the background fields</a:t>
              </a:r>
              <a:endParaRPr lang="zh-CN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3BD415D-6F8F-4E0A-A496-082D10F6D3F9}"/>
                </a:ext>
              </a:extLst>
            </p:cNvPr>
            <p:cNvSpPr/>
            <p:nvPr/>
          </p:nvSpPr>
          <p:spPr>
            <a:xfrm>
              <a:off x="335360" y="5828324"/>
              <a:ext cx="39374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Quantum fields to be integrated</a:t>
              </a:r>
              <a:endParaRPr lang="zh-CN" altLang="en-US" dirty="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83CA461-6437-4207-ADAE-CBD55ED82523}"/>
                </a:ext>
              </a:extLst>
            </p:cNvPr>
            <p:cNvSpPr/>
            <p:nvPr/>
          </p:nvSpPr>
          <p:spPr>
            <a:xfrm>
              <a:off x="335360" y="2348880"/>
              <a:ext cx="3844131" cy="42484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50B7C046-D51F-4652-98E1-BC4B2AAE5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7896200" y="5435627"/>
            <a:ext cx="4027990" cy="103051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475F853-31B4-4B59-8402-D40FB8A7454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40000"/>
          </a:blip>
          <a:stretch>
            <a:fillRect/>
          </a:stretch>
        </p:blipFill>
        <p:spPr>
          <a:xfrm>
            <a:off x="4546321" y="4785136"/>
            <a:ext cx="6667018" cy="5660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EF220EC-ED4A-4119-ACF7-B1C6CA2071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1498" y="5815012"/>
            <a:ext cx="3744787" cy="8445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0" name="箭头: 直角上 39">
            <a:extLst>
              <a:ext uri="{FF2B5EF4-FFF2-40B4-BE49-F238E27FC236}">
                <a16:creationId xmlns:a16="http://schemas.microsoft.com/office/drawing/2014/main" id="{B7530D7B-8C85-4461-92E8-23B511742FC3}"/>
              </a:ext>
            </a:extLst>
          </p:cNvPr>
          <p:cNvSpPr/>
          <p:nvPr/>
        </p:nvSpPr>
        <p:spPr>
          <a:xfrm>
            <a:off x="7896200" y="6165304"/>
            <a:ext cx="2304256" cy="300837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46E56CB-7263-456D-94D3-90E1A4E994C5}"/>
              </a:ext>
            </a:extLst>
          </p:cNvPr>
          <p:cNvSpPr/>
          <p:nvPr/>
        </p:nvSpPr>
        <p:spPr>
          <a:xfrm>
            <a:off x="4237504" y="5442454"/>
            <a:ext cx="35440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Expansion up to quadratic terms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98184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01472A6-7DCF-41A1-8821-DFE03A7FC80A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Functional Method for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070DA8F-EA84-4B04-BF75-DE962FB6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F3B51F-5202-4805-9E95-C7D938E2A207}"/>
              </a:ext>
            </a:extLst>
          </p:cNvPr>
          <p:cNvSpPr/>
          <p:nvPr/>
        </p:nvSpPr>
        <p:spPr>
          <a:xfrm>
            <a:off x="-1868" y="620688"/>
            <a:ext cx="12193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 1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What to be matched? Cf. matching of amplitudes in the diagrammatic case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90F1414-203D-42E5-828A-60C95DDA068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19336" y="1179820"/>
            <a:ext cx="7280476" cy="14862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ED69B4-4409-4B7F-B72A-EF9B7B5B6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2060848"/>
            <a:ext cx="2650603" cy="49638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FCD4D0-A952-441E-814E-F3BC4E8ECB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8224" y="3085694"/>
            <a:ext cx="10324942" cy="10398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55E81-4E4E-4F2F-86B3-730CDE8CFBA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21180" y="4125544"/>
            <a:ext cx="5312780" cy="6879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371A14C-A995-4AC0-B4D8-027C700A8752}"/>
              </a:ext>
            </a:extLst>
          </p:cNvPr>
          <p:cNvSpPr/>
          <p:nvPr/>
        </p:nvSpPr>
        <p:spPr>
          <a:xfrm>
            <a:off x="9192344" y="1839662"/>
            <a:ext cx="2192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Tree-level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effective action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D27D54C-3FA4-48BF-888D-BAF992738CE1}"/>
              </a:ext>
            </a:extLst>
          </p:cNvPr>
          <p:cNvSpPr/>
          <p:nvPr/>
        </p:nvSpPr>
        <p:spPr>
          <a:xfrm>
            <a:off x="9316696" y="4221989"/>
            <a:ext cx="2192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One-loop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effective action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48825B-6E50-4B2F-BC6E-D0D475546613}"/>
              </a:ext>
            </a:extLst>
          </p:cNvPr>
          <p:cNvSpPr/>
          <p:nvPr/>
        </p:nvSpPr>
        <p:spPr>
          <a:xfrm>
            <a:off x="2207568" y="4125544"/>
            <a:ext cx="3259348" cy="687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箭头: 左 13">
            <a:extLst>
              <a:ext uri="{FF2B5EF4-FFF2-40B4-BE49-F238E27FC236}">
                <a16:creationId xmlns:a16="http://schemas.microsoft.com/office/drawing/2014/main" id="{15D0A5A7-CF10-4E6A-856F-A3CDA0F207C8}"/>
              </a:ext>
            </a:extLst>
          </p:cNvPr>
          <p:cNvSpPr/>
          <p:nvPr/>
        </p:nvSpPr>
        <p:spPr>
          <a:xfrm>
            <a:off x="5591944" y="4293096"/>
            <a:ext cx="360040" cy="25205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549380D-9B32-4225-A0E5-44BEED3A6E07}"/>
              </a:ext>
            </a:extLst>
          </p:cNvPr>
          <p:cNvSpPr/>
          <p:nvPr/>
        </p:nvSpPr>
        <p:spPr>
          <a:xfrm>
            <a:off x="6097910" y="4200177"/>
            <a:ext cx="2192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Gaussian integral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B9603-21AF-495C-82F7-A0813CFC71A9}"/>
              </a:ext>
            </a:extLst>
          </p:cNvPr>
          <p:cNvSpPr/>
          <p:nvPr/>
        </p:nvSpPr>
        <p:spPr>
          <a:xfrm>
            <a:off x="119336" y="5131892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Similar in the EFT with the </a:t>
            </a:r>
            <a:r>
              <a:rPr lang="en-US" altLang="zh-CN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Lagrangian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052BF10-69E3-4E2E-A995-1F022168615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5137993" y="5030065"/>
            <a:ext cx="4004841" cy="5457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FD7FA5-EA9B-40ED-8AF7-5D55D5EFDBE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191344" y="5515622"/>
            <a:ext cx="5976666" cy="13004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D40427-E67D-44EF-8A91-7CB90BF0287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277889" y="6021288"/>
            <a:ext cx="2881434" cy="7455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3239EE-F934-4D66-BF5E-60002E2CF16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9303204" y="5110480"/>
            <a:ext cx="2754429" cy="48628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DF159E4-DF61-4E12-9712-5D1F12EA93D0}"/>
              </a:ext>
            </a:extLst>
          </p:cNvPr>
          <p:cNvSpPr/>
          <p:nvPr/>
        </p:nvSpPr>
        <p:spPr>
          <a:xfrm>
            <a:off x="9552384" y="5733256"/>
            <a:ext cx="2343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Matching criterion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0382478-DF02-4CD6-94B4-5A9EF7125F2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9332322" y="6237312"/>
            <a:ext cx="1584901" cy="36748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AB993548-7B0B-4E36-91A5-3478DC0D906D}"/>
              </a:ext>
            </a:extLst>
          </p:cNvPr>
          <p:cNvSpPr/>
          <p:nvPr/>
        </p:nvSpPr>
        <p:spPr>
          <a:xfrm>
            <a:off x="10942099" y="6228020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localized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FB8820F-76EF-4D57-83D1-03627AB3B42B}"/>
              </a:ext>
            </a:extLst>
          </p:cNvPr>
          <p:cNvSpPr/>
          <p:nvPr/>
        </p:nvSpPr>
        <p:spPr>
          <a:xfrm>
            <a:off x="9235474" y="4941168"/>
            <a:ext cx="2873640" cy="16631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54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53CF5CA-2B4B-49C6-8085-E7751EBE3699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Functional Method for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C7B6632-73F2-43F8-87C9-9E5733C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349654-9CD2-4D72-B8E8-614467EBC9D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631504" y="1154713"/>
            <a:ext cx="7836061" cy="7605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9557B5-C875-4134-BEEA-4AACBE7F9F4B}"/>
              </a:ext>
            </a:extLst>
          </p:cNvPr>
          <p:cNvSpPr/>
          <p:nvPr/>
        </p:nvSpPr>
        <p:spPr>
          <a:xfrm>
            <a:off x="-1868" y="620688"/>
            <a:ext cx="12193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 2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one needs to do calculations only in the UV theory without knowing the form of EFT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77E714-BF7E-45C7-8BA0-6D9CF86A8E0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19336" y="2276872"/>
            <a:ext cx="5688632" cy="77479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631C9DA-94DB-429D-8922-2F02E61410BB}"/>
              </a:ext>
            </a:extLst>
          </p:cNvPr>
          <p:cNvSpPr/>
          <p:nvPr/>
        </p:nvSpPr>
        <p:spPr>
          <a:xfrm>
            <a:off x="3359696" y="2204864"/>
            <a:ext cx="2520280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D5C35AE-6C46-4405-8C0D-2F9E3532F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1" y="2468217"/>
            <a:ext cx="3768154" cy="7747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CF2DA7-A89A-4BBF-8375-E522266E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580" y="2486400"/>
            <a:ext cx="2174392" cy="72008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3207AD6-25E8-4C09-906F-5F828240D4E7}"/>
              </a:ext>
            </a:extLst>
          </p:cNvPr>
          <p:cNvSpPr/>
          <p:nvPr/>
        </p:nvSpPr>
        <p:spPr>
          <a:xfrm>
            <a:off x="10628815" y="2123564"/>
            <a:ext cx="1124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 = 1 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EECB50E-1B7D-4B97-A00D-D75FF4CB9C8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91344" y="3659847"/>
            <a:ext cx="7704856" cy="5925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DF182B-DCFF-47B5-B533-7CD881F59C0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2711624" y="4326669"/>
            <a:ext cx="6768752" cy="5575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BF4845E-7CCE-4458-BB19-C69FAB5F031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23392" y="4280380"/>
            <a:ext cx="2016224" cy="54859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29D06B7A-BCB1-4EE7-BCD4-47E6EB9449F0}"/>
              </a:ext>
            </a:extLst>
          </p:cNvPr>
          <p:cNvGrpSpPr/>
          <p:nvPr/>
        </p:nvGrpSpPr>
        <p:grpSpPr>
          <a:xfrm>
            <a:off x="210312" y="5390511"/>
            <a:ext cx="11542529" cy="774793"/>
            <a:chOff x="210312" y="5236278"/>
            <a:chExt cx="11542529" cy="774793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F76A206-7F19-43C8-8E1D-AC8BD1DEE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0312" y="5236278"/>
              <a:ext cx="9725269" cy="7747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9E08528-696B-4A86-962C-FFD33EF32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99165" y="5237742"/>
              <a:ext cx="1753676" cy="76966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04C67B35-D25C-4F02-BB25-D3E425172C87}"/>
              </a:ext>
            </a:extLst>
          </p:cNvPr>
          <p:cNvSpPr/>
          <p:nvPr/>
        </p:nvSpPr>
        <p:spPr>
          <a:xfrm>
            <a:off x="6456040" y="2117068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Diagonalization 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E6DD928-A228-455A-9619-F95D4CB0FA64}"/>
              </a:ext>
            </a:extLst>
          </p:cNvPr>
          <p:cNvSpPr/>
          <p:nvPr/>
        </p:nvSpPr>
        <p:spPr>
          <a:xfrm>
            <a:off x="9229652" y="3625149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Exercise 5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prove these two identities </a:t>
            </a:r>
            <a:endParaRPr lang="zh-CN" altLang="en-US" dirty="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8E871BD-21A4-4B33-A98B-34EA2074C569}"/>
              </a:ext>
            </a:extLst>
          </p:cNvPr>
          <p:cNvCxnSpPr>
            <a:cxnSpLocks/>
          </p:cNvCxnSpPr>
          <p:nvPr/>
        </p:nvCxnSpPr>
        <p:spPr>
          <a:xfrm>
            <a:off x="1775520" y="4797152"/>
            <a:ext cx="7920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96E346DB-7ACC-4921-8533-031A4F454336}"/>
              </a:ext>
            </a:extLst>
          </p:cNvPr>
          <p:cNvSpPr/>
          <p:nvPr/>
        </p:nvSpPr>
        <p:spPr>
          <a:xfrm>
            <a:off x="1655502" y="4856986"/>
            <a:ext cx="312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from tree-level matching</a:t>
            </a: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C0F850F-E8B0-47E1-AC84-0857E7DFEDF7}"/>
              </a:ext>
            </a:extLst>
          </p:cNvPr>
          <p:cNvSpPr/>
          <p:nvPr/>
        </p:nvSpPr>
        <p:spPr>
          <a:xfrm>
            <a:off x="188717" y="6345349"/>
            <a:ext cx="6545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Further simplification by using the method of regions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0C8EDC5-1CE7-44A7-A3C7-926B8FB34FC4}"/>
              </a:ext>
            </a:extLst>
          </p:cNvPr>
          <p:cNvSpPr/>
          <p:nvPr/>
        </p:nvSpPr>
        <p:spPr>
          <a:xfrm>
            <a:off x="7104112" y="6345349"/>
            <a:ext cx="4878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Beneke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Smirnov, NPB, 1998; Smirnov, book 2002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68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F10F62D-4147-4458-AD8F-CDA736871270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Functional Method for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1A22DD0-25B0-41F1-81A3-2352A735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95B35D-FBFA-4181-A9F6-DF7AEB540CC8}"/>
              </a:ext>
            </a:extLst>
          </p:cNvPr>
          <p:cNvSpPr/>
          <p:nvPr/>
        </p:nvSpPr>
        <p:spPr>
          <a:xfrm>
            <a:off x="-1868" y="620688"/>
            <a:ext cx="12193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 3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The method of regions——expand the integrand in the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 region q, M &gt;&gt; p, m 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in the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soft region M &gt;&gt; q, p, m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integrate them over the whole range of q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3AFBF49-F8E8-4E32-8BCD-847F70BF1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412776"/>
            <a:ext cx="10109404" cy="7920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E619E1E-E88B-4FE9-BD5A-15DC0A383915}"/>
              </a:ext>
            </a:extLst>
          </p:cNvPr>
          <p:cNvSpPr/>
          <p:nvPr/>
        </p:nvSpPr>
        <p:spPr>
          <a:xfrm>
            <a:off x="832266" y="2339588"/>
            <a:ext cx="3621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UV- and IR-finite integral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6315DA-A993-445B-8A95-EBFC41332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2348880"/>
            <a:ext cx="4341820" cy="72008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368980-AE17-47C8-9081-659CC03078FD}"/>
              </a:ext>
            </a:extLst>
          </p:cNvPr>
          <p:cNvSpPr/>
          <p:nvPr/>
        </p:nvSpPr>
        <p:spPr>
          <a:xfrm>
            <a:off x="42088" y="3350675"/>
            <a:ext cx="134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 part 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557EE04-E754-4F9B-8309-FB5B685CE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3227637"/>
            <a:ext cx="7706192" cy="7200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234E3-03C7-4CB4-8907-F81C85A08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20" y="4077073"/>
            <a:ext cx="4780757" cy="7200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581E1C-5410-4C01-915B-E4B271D28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496" y="5013176"/>
            <a:ext cx="7855927" cy="72007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60F27C0-2CAB-4BC5-BDD3-6F2182AD1D13}"/>
              </a:ext>
            </a:extLst>
          </p:cNvPr>
          <p:cNvSpPr/>
          <p:nvPr/>
        </p:nvSpPr>
        <p:spPr>
          <a:xfrm>
            <a:off x="42088" y="5188549"/>
            <a:ext cx="1264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soft part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62632FB-7617-4537-BE74-F2E4E8C93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929" y="5949278"/>
            <a:ext cx="4293761" cy="64807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9F5ADE56-E77B-41E3-8C8F-2B1498CC970A}"/>
              </a:ext>
            </a:extLst>
          </p:cNvPr>
          <p:cNvSpPr/>
          <p:nvPr/>
        </p:nvSpPr>
        <p:spPr>
          <a:xfrm>
            <a:off x="6816080" y="5877272"/>
            <a:ext cx="504056" cy="720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87C4B02-95E2-4A19-BA34-9CE227A4182F}"/>
              </a:ext>
            </a:extLst>
          </p:cNvPr>
          <p:cNvSpPr/>
          <p:nvPr/>
        </p:nvSpPr>
        <p:spPr>
          <a:xfrm>
            <a:off x="6888088" y="4077073"/>
            <a:ext cx="288032" cy="720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7DD8147-7BA3-4FA2-AC04-B07F288CC6DE}"/>
              </a:ext>
            </a:extLst>
          </p:cNvPr>
          <p:cNvSpPr/>
          <p:nvPr/>
        </p:nvSpPr>
        <p:spPr>
          <a:xfrm>
            <a:off x="45384" y="6088648"/>
            <a:ext cx="4782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Original integral =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 part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soft part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37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7AC3724-CD89-4722-BD89-85D47248F9A1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Functional Method for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F122B8B-1E62-4688-AA76-5B48F816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AC48A4D-7E47-4997-A954-0E3687D68DBA}"/>
              </a:ext>
            </a:extLst>
          </p:cNvPr>
          <p:cNvSpPr/>
          <p:nvPr/>
        </p:nvSpPr>
        <p:spPr>
          <a:xfrm>
            <a:off x="-1868" y="620688"/>
            <a:ext cx="12193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 3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The method of regions——expand the integrand in the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 region q, M &gt;&gt; p, m 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in the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soft region M &gt;&gt; q, p, m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integrate them over the whole range of q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E480AC9-249B-4F7C-848F-C1712545410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63352" y="1844824"/>
            <a:ext cx="8229600" cy="4876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7FA5AF-E814-4E3D-991E-FFA19C9F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056440" y="1772816"/>
            <a:ext cx="1584901" cy="3674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6ED522B-D1CE-4561-90DD-00D4A1DEE551}"/>
              </a:ext>
            </a:extLst>
          </p:cNvPr>
          <p:cNvSpPr/>
          <p:nvPr/>
        </p:nvSpPr>
        <p:spPr>
          <a:xfrm>
            <a:off x="10272464" y="2140300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localized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01BD158-B99D-4C4F-A0B7-B0DFCE9254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567608" y="2509632"/>
            <a:ext cx="4166886" cy="48187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8C566C6-860A-41CC-BF0E-B269DB469D1F}"/>
              </a:ext>
            </a:extLst>
          </p:cNvPr>
          <p:cNvSpPr/>
          <p:nvPr/>
        </p:nvSpPr>
        <p:spPr>
          <a:xfrm>
            <a:off x="7032104" y="2565903"/>
            <a:ext cx="2180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Scaleless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integral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7F2A44B-8688-4E4B-8B0D-8FE19C750DB7}"/>
              </a:ext>
            </a:extLst>
          </p:cNvPr>
          <p:cNvGrpSpPr/>
          <p:nvPr/>
        </p:nvGrpSpPr>
        <p:grpSpPr>
          <a:xfrm>
            <a:off x="210312" y="3302279"/>
            <a:ext cx="11542529" cy="774793"/>
            <a:chOff x="210312" y="5236278"/>
            <a:chExt cx="11542529" cy="77479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BA426A2-9751-4D56-9EBA-8A19BD27C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312" y="5236278"/>
              <a:ext cx="9725269" cy="7747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1B49E4-733B-4953-975B-8AD55B3CE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9165" y="5237742"/>
              <a:ext cx="1753676" cy="76966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16" name="箭头: 下 15">
            <a:extLst>
              <a:ext uri="{FF2B5EF4-FFF2-40B4-BE49-F238E27FC236}">
                <a16:creationId xmlns:a16="http://schemas.microsoft.com/office/drawing/2014/main" id="{0A2DA458-AFCC-4837-A5F0-BEB52DDB6DE2}"/>
              </a:ext>
            </a:extLst>
          </p:cNvPr>
          <p:cNvSpPr/>
          <p:nvPr/>
        </p:nvSpPr>
        <p:spPr>
          <a:xfrm>
            <a:off x="5735025" y="4177402"/>
            <a:ext cx="360040" cy="4208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2339DCE5-A831-44FE-B6B7-0E4ABB1F1CDE}"/>
              </a:ext>
            </a:extLst>
          </p:cNvPr>
          <p:cNvSpPr/>
          <p:nvPr/>
        </p:nvSpPr>
        <p:spPr>
          <a:xfrm>
            <a:off x="10693730" y="4233673"/>
            <a:ext cx="360040" cy="4208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F1E49DC-030F-44B4-9889-CFF7F1AA9B9A}"/>
              </a:ext>
            </a:extLst>
          </p:cNvPr>
          <p:cNvSpPr/>
          <p:nvPr/>
        </p:nvSpPr>
        <p:spPr>
          <a:xfrm>
            <a:off x="10560496" y="4686805"/>
            <a:ext cx="686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zero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695FD8B-8A68-47E9-AAA9-85EBA0AABA5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2207568" y="4654559"/>
            <a:ext cx="6910086" cy="1509486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A962C788-B55D-47AA-AA74-30A48C9F936F}"/>
              </a:ext>
            </a:extLst>
          </p:cNvPr>
          <p:cNvCxnSpPr/>
          <p:nvPr/>
        </p:nvCxnSpPr>
        <p:spPr>
          <a:xfrm>
            <a:off x="4439816" y="6237312"/>
            <a:ext cx="46085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9DF253C2-5FB8-41E8-98BF-C9EC1B73AE4C}"/>
              </a:ext>
            </a:extLst>
          </p:cNvPr>
          <p:cNvSpPr/>
          <p:nvPr/>
        </p:nvSpPr>
        <p:spPr>
          <a:xfrm>
            <a:off x="4099296" y="6372200"/>
            <a:ext cx="659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Only the hard part generates the operators at one loop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82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0417763-363A-47FE-B244-759ED1227F05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Functional Method for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CE71E56-CDA0-4E4B-9200-CA3398B8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0817369-DBFA-491D-8D0B-06A3162A9A7C}"/>
              </a:ext>
            </a:extLst>
          </p:cNvPr>
          <p:cNvSpPr/>
          <p:nvPr/>
        </p:nvSpPr>
        <p:spPr>
          <a:xfrm>
            <a:off x="0" y="548680"/>
            <a:ext cx="1219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 4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functional trace and covariant derivative expansion (CDE)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EEFC26E-F422-4BE1-BF17-4531B564485C}"/>
              </a:ext>
            </a:extLst>
          </p:cNvPr>
          <p:cNvSpPr/>
          <p:nvPr/>
        </p:nvSpPr>
        <p:spPr>
          <a:xfrm>
            <a:off x="8556467" y="552650"/>
            <a:ext cx="3635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Gaillard, NPB 1985; Chan, PRL 1986; Cheyette, NPB 1986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5DAEEA0-A5EC-4543-837E-250D5F00D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124744"/>
            <a:ext cx="5532699" cy="8069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164E04F-4835-48BE-BAF7-38B48CF5C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1988840"/>
            <a:ext cx="5416952" cy="763451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8C4D0AA5-91A2-4E84-AD0F-DCF11F8EB959}"/>
              </a:ext>
            </a:extLst>
          </p:cNvPr>
          <p:cNvSpPr/>
          <p:nvPr/>
        </p:nvSpPr>
        <p:spPr>
          <a:xfrm>
            <a:off x="2322893" y="138871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674742CB-7377-4122-81F8-2492147F9692}"/>
              </a:ext>
            </a:extLst>
          </p:cNvPr>
          <p:cNvCxnSpPr/>
          <p:nvPr/>
        </p:nvCxnSpPr>
        <p:spPr>
          <a:xfrm flipH="1">
            <a:off x="1559496" y="1700808"/>
            <a:ext cx="792088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076733D0-ED29-450D-904B-C59DE7D1877B}"/>
              </a:ext>
            </a:extLst>
          </p:cNvPr>
          <p:cNvSpPr/>
          <p:nvPr/>
        </p:nvSpPr>
        <p:spPr>
          <a:xfrm>
            <a:off x="333163" y="2081767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boson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52E02C2-CE54-418A-8D42-2475C2DCC217}"/>
              </a:ext>
            </a:extLst>
          </p:cNvPr>
          <p:cNvSpPr/>
          <p:nvPr/>
        </p:nvSpPr>
        <p:spPr>
          <a:xfrm>
            <a:off x="328917" y="2416462"/>
            <a:ext cx="1276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fermion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7901B9E-ECF5-4B28-8FAB-F6515A39B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670" y="1347451"/>
            <a:ext cx="1979271" cy="374469"/>
          </a:xfrm>
          <a:prstGeom prst="rect">
            <a:avLst/>
          </a:prstGeom>
        </p:spPr>
      </p:pic>
      <p:sp>
        <p:nvSpPr>
          <p:cNvPr id="22" name="箭头: 上 21">
            <a:extLst>
              <a:ext uri="{FF2B5EF4-FFF2-40B4-BE49-F238E27FC236}">
                <a16:creationId xmlns:a16="http://schemas.microsoft.com/office/drawing/2014/main" id="{1240C4A6-5DE7-43CD-8ABE-966467CE73AF}"/>
              </a:ext>
            </a:extLst>
          </p:cNvPr>
          <p:cNvSpPr/>
          <p:nvPr/>
        </p:nvSpPr>
        <p:spPr>
          <a:xfrm rot="10800000">
            <a:off x="6942220" y="1752844"/>
            <a:ext cx="299949" cy="2628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C10F205-15CE-4453-8B2A-56C2A2629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483" y="2820336"/>
            <a:ext cx="4815068" cy="780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2B79F0E-1C3E-4418-8545-7030E47CB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552" y="3776261"/>
            <a:ext cx="6255712" cy="76345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C5196E6-A084-49E2-AD3F-B05500387C5A}"/>
              </a:ext>
            </a:extLst>
          </p:cNvPr>
          <p:cNvSpPr/>
          <p:nvPr/>
        </p:nvSpPr>
        <p:spPr>
          <a:xfrm>
            <a:off x="4295800" y="3861048"/>
            <a:ext cx="79208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8E28B01-20BE-4773-8F75-818DC2605D6F}"/>
              </a:ext>
            </a:extLst>
          </p:cNvPr>
          <p:cNvSpPr/>
          <p:nvPr/>
        </p:nvSpPr>
        <p:spPr>
          <a:xfrm>
            <a:off x="7680176" y="3861047"/>
            <a:ext cx="720080" cy="504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AC5E8BE3-2704-4A17-B297-EC60DD5E0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328" y="1328044"/>
            <a:ext cx="1152128" cy="40170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D2D0B0D-D8D7-418A-8029-8EF588AD2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786" y="5186028"/>
            <a:ext cx="7294718" cy="1499868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0850AE1-3C02-46DB-912B-F6CE816F4472}"/>
              </a:ext>
            </a:extLst>
          </p:cNvPr>
          <p:cNvSpPr/>
          <p:nvPr/>
        </p:nvSpPr>
        <p:spPr>
          <a:xfrm>
            <a:off x="249667" y="4682665"/>
            <a:ext cx="1676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BCH formula</a:t>
            </a:r>
            <a:endParaRPr lang="zh-CN" altLang="en-US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0C35E02-8867-404C-AAF2-05AB70BC36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7888" y="4557296"/>
            <a:ext cx="5022823" cy="7634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9FEDFE1-CE8C-4C4B-92A4-F3957B82B4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6160" y="5349324"/>
            <a:ext cx="3960440" cy="78590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A114CA6-3898-40FB-B4F2-D9245FC3E4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2361" y="6414076"/>
            <a:ext cx="1585732" cy="35995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7A9918E-F36B-4DE4-AAA6-59ECBD1EB5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0987" y="6446444"/>
            <a:ext cx="2675227" cy="327439"/>
          </a:xfrm>
          <a:prstGeom prst="rect">
            <a:avLst/>
          </a:prstGeom>
        </p:spPr>
      </p:pic>
      <p:sp>
        <p:nvSpPr>
          <p:cNvPr id="35" name="箭头: 上 34">
            <a:extLst>
              <a:ext uri="{FF2B5EF4-FFF2-40B4-BE49-F238E27FC236}">
                <a16:creationId xmlns:a16="http://schemas.microsoft.com/office/drawing/2014/main" id="{A31A7267-4C4A-4817-AB26-601E1D28B964}"/>
              </a:ext>
            </a:extLst>
          </p:cNvPr>
          <p:cNvSpPr/>
          <p:nvPr/>
        </p:nvSpPr>
        <p:spPr>
          <a:xfrm rot="3425730">
            <a:off x="4649616" y="4741445"/>
            <a:ext cx="146424" cy="79283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7D73F32-3F29-451B-AA20-911BFD5470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0296" y="2843864"/>
            <a:ext cx="976296" cy="40170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51FE55F-11F2-4218-8CE0-1BF97CF5BA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65102" y="3381276"/>
            <a:ext cx="1634056" cy="3824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53E4661-DA40-45C1-A0F5-65A2C4501E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1187" y="3926933"/>
            <a:ext cx="1099599" cy="43275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8AE4397E-6980-4CBC-8D08-8D960F816B20}"/>
              </a:ext>
            </a:extLst>
          </p:cNvPr>
          <p:cNvSpPr/>
          <p:nvPr/>
        </p:nvSpPr>
        <p:spPr>
          <a:xfrm>
            <a:off x="8688941" y="2061251"/>
            <a:ext cx="3426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Liao, Lectures at JNSS, 2023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7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BC4D77D-0769-4CC3-8434-933D173759EB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D. One-loop Matching of Seesaw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383BC4A-49BA-498B-A7D2-56E6BCB5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0A17244-A403-4981-B089-FE59B69E6979}"/>
              </a:ext>
            </a:extLst>
          </p:cNvPr>
          <p:cNvSpPr txBox="1"/>
          <p:nvPr/>
        </p:nvSpPr>
        <p:spPr>
          <a:xfrm>
            <a:off x="-1868" y="476672"/>
            <a:ext cx="914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type-I seesaw model as an UV-complete theory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588065-4D6C-482D-8894-CCF934ADE99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27648" y="2464627"/>
            <a:ext cx="5626878" cy="671173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8F3E295-B334-499D-8EC8-B803E48CB502}"/>
              </a:ext>
            </a:extLst>
          </p:cNvPr>
          <p:cNvSpPr txBox="1"/>
          <p:nvPr/>
        </p:nvSpPr>
        <p:spPr>
          <a:xfrm>
            <a:off x="19186" y="19168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Tree-level matching: simply applying the E</a:t>
            </a:r>
            <a:r>
              <a:rPr lang="en-US" altLang="zh-CN" sz="2400" b="1" dirty="0"/>
              <a:t>OM</a:t>
            </a:r>
            <a:endParaRPr lang="en-US" sz="2400" b="1" dirty="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3FF3CF8-9B2E-4ABF-A055-C6A03892FCC2}"/>
              </a:ext>
            </a:extLst>
          </p:cNvPr>
          <p:cNvSpPr txBox="1"/>
          <p:nvPr/>
        </p:nvSpPr>
        <p:spPr>
          <a:xfrm>
            <a:off x="19186" y="31418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Expansion up to </a:t>
            </a:r>
            <a:r>
              <a:rPr lang="en-US" sz="2400" b="1" i="1" dirty="0">
                <a:solidFill>
                  <a:srgbClr val="0000FF"/>
                </a:solidFill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</a:rPr>
              <a:t>-2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(dim-6 operators)</a:t>
            </a:r>
            <a:endParaRPr lang="en-US" sz="2400" b="1" baseline="30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6F55036-554F-403B-84F7-CC00F9875D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808362" y="3682355"/>
            <a:ext cx="6295983" cy="6845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DD6C39F-90CD-40B5-88AD-C013D849314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051720" y="4891052"/>
            <a:ext cx="5357077" cy="82587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0A27ADCD-C515-4264-841A-F284A6902C5D}"/>
              </a:ext>
            </a:extLst>
          </p:cNvPr>
          <p:cNvSpPr txBox="1"/>
          <p:nvPr/>
        </p:nvSpPr>
        <p:spPr>
          <a:xfrm>
            <a:off x="35496" y="442938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Seesaw Effective Field Theory (SEFT) @ tree level</a:t>
            </a:r>
            <a:endParaRPr lang="en-US" sz="2400" b="1" baseline="30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B6867CA-9ED6-4DB3-BCC9-4EDF68DC62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26962" y="5733256"/>
            <a:ext cx="2002420" cy="52541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D82C6B-BF5F-4D7D-911D-7F18110B35D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6023992" y="5761364"/>
            <a:ext cx="2824223" cy="5167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8B8A82-A751-431D-85E1-AF7CEE8184E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226962" y="6352389"/>
            <a:ext cx="2268638" cy="4093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18D6C12-8ACE-4B99-B430-FE5C5652AEC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065736" y="6332835"/>
            <a:ext cx="2176041" cy="44123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B681F5F-0D36-48C7-B95B-6319AAEF64DE}"/>
              </a:ext>
            </a:extLst>
          </p:cNvPr>
          <p:cNvSpPr/>
          <p:nvPr/>
        </p:nvSpPr>
        <p:spPr>
          <a:xfrm>
            <a:off x="2339752" y="5954907"/>
            <a:ext cx="2748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masses &amp;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flavor mixing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27C5B1A-066E-4061-A619-7F4552BE9598}"/>
              </a:ext>
            </a:extLst>
          </p:cNvPr>
          <p:cNvSpPr/>
          <p:nvPr/>
        </p:nvSpPr>
        <p:spPr>
          <a:xfrm>
            <a:off x="8968761" y="5954906"/>
            <a:ext cx="2824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Unitarity violation of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flavor mixing matrix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528A374-03BF-4E40-8013-47F29C37107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2339752" y="1103287"/>
            <a:ext cx="7428656" cy="8340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4C06D6-9145-48AF-9E2B-D325CD5CF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0989" y="4445710"/>
            <a:ext cx="5357003" cy="5086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7D0933CD-D138-40B7-8B7C-F0E5F4ADC815}"/>
              </a:ext>
            </a:extLst>
          </p:cNvPr>
          <p:cNvSpPr/>
          <p:nvPr/>
        </p:nvSpPr>
        <p:spPr>
          <a:xfrm>
            <a:off x="7899801" y="5009148"/>
            <a:ext cx="3893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Two operators in the Warsaw basis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17975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DE6F467-54F3-41B7-BE7F-30E89ACB5103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D. One-loop Matching of Seesaw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41C298D-271A-45C2-B099-E4AC2C11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FBA056-9590-40B4-8734-1E0CB13BD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2" y="2636912"/>
            <a:ext cx="8809552" cy="819887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D66EFAB-F4B2-475E-81EC-E3701E56FDCB}"/>
              </a:ext>
            </a:extLst>
          </p:cNvPr>
          <p:cNvSpPr txBox="1"/>
          <p:nvPr/>
        </p:nvSpPr>
        <p:spPr>
          <a:xfrm>
            <a:off x="-1868" y="476672"/>
            <a:ext cx="914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 the one-loop level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9276AE-E7CE-444D-A312-E7F15AF1C68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63352" y="1067193"/>
            <a:ext cx="6264696" cy="13685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4A0CB8-9426-4C96-9ADB-89DAFF31B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1571524"/>
            <a:ext cx="5196660" cy="10206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B00835-C516-4795-A907-863CF52A4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577" y="3658015"/>
            <a:ext cx="6264696" cy="870556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5384977-E7E9-428E-9F02-BE8275304E50}"/>
              </a:ext>
            </a:extLst>
          </p:cNvPr>
          <p:cNvCxnSpPr/>
          <p:nvPr/>
        </p:nvCxnSpPr>
        <p:spPr>
          <a:xfrm>
            <a:off x="2639616" y="4509205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550EFED-8276-4B7F-AD10-9EA25813738E}"/>
              </a:ext>
            </a:extLst>
          </p:cNvPr>
          <p:cNvCxnSpPr/>
          <p:nvPr/>
        </p:nvCxnSpPr>
        <p:spPr>
          <a:xfrm>
            <a:off x="5843972" y="4483538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1ED68D6E-5AD5-4D22-8954-B6456FA2E5F0}"/>
              </a:ext>
            </a:extLst>
          </p:cNvPr>
          <p:cNvSpPr/>
          <p:nvPr/>
        </p:nvSpPr>
        <p:spPr>
          <a:xfrm>
            <a:off x="3071664" y="4581128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Log-type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D2C55A1-93E5-41A4-9453-2817726B3CF1}"/>
              </a:ext>
            </a:extLst>
          </p:cNvPr>
          <p:cNvSpPr/>
          <p:nvPr/>
        </p:nvSpPr>
        <p:spPr>
          <a:xfrm>
            <a:off x="6528048" y="4581128"/>
            <a:ext cx="1292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Power-type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728C280-4EA1-4966-9045-A0D3029E11B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039301" y="5165576"/>
            <a:ext cx="6504972" cy="53993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FD1E516-E717-4E61-9C51-9340B12B44DA}"/>
              </a:ext>
            </a:extLst>
          </p:cNvPr>
          <p:cNvSpPr/>
          <p:nvPr/>
        </p:nvSpPr>
        <p:spPr>
          <a:xfrm>
            <a:off x="119336" y="5250876"/>
            <a:ext cx="1681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Field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multiplet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8C9DAB1-64BD-4315-972F-80263DD44C9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2062036" y="5745112"/>
            <a:ext cx="6590202" cy="9844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E5C5BB3-581A-4C3E-9CB2-71C20B790F9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422124" y="595515"/>
            <a:ext cx="5688632" cy="7747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6816E3B-5F43-460A-B88F-D5ED3973E144}"/>
              </a:ext>
            </a:extLst>
          </p:cNvPr>
          <p:cNvSpPr/>
          <p:nvPr/>
        </p:nvSpPr>
        <p:spPr>
          <a:xfrm>
            <a:off x="2039301" y="6021288"/>
            <a:ext cx="1104371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9B38B6-1C07-4DBF-8098-CD4F65210824}"/>
              </a:ext>
            </a:extLst>
          </p:cNvPr>
          <p:cNvSpPr/>
          <p:nvPr/>
        </p:nvSpPr>
        <p:spPr>
          <a:xfrm>
            <a:off x="8909827" y="5698122"/>
            <a:ext cx="313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Only three gauge singlets added into the SM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412DE8D-2E02-4F32-8222-52DBFF1C2750}"/>
              </a:ext>
            </a:extLst>
          </p:cNvPr>
          <p:cNvSpPr/>
          <p:nvPr/>
        </p:nvSpPr>
        <p:spPr>
          <a:xfrm>
            <a:off x="8857224" y="3837254"/>
            <a:ext cx="313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Calculated to the given order of mass dimension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414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3A9F9E7-FD2F-4A1C-9D61-04570F61B8C0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D. One-loop Matching of Seesaw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C418218-1156-4C08-99FF-37AE186D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CEC5B2-A17C-479F-B3D7-C9A8BD6C83AF}"/>
              </a:ext>
            </a:extLst>
          </p:cNvPr>
          <p:cNvSpPr/>
          <p:nvPr/>
        </p:nvSpPr>
        <p:spPr>
          <a:xfrm>
            <a:off x="8112224" y="654749"/>
            <a:ext cx="2515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 matrix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416C50-D76A-4653-B6E7-27DF398A5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56992"/>
            <a:ext cx="5328592" cy="14250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FB98E9-07BC-4A2B-A50E-B5FDAF6F4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941169"/>
            <a:ext cx="6264696" cy="16888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8B94E7-5E80-4F62-8059-1B349CA2C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39" y="581383"/>
            <a:ext cx="3231441" cy="25202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472CF9C-42EB-401E-9E25-2F790DBBB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654749"/>
            <a:ext cx="3728768" cy="239061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F566993-7604-4CD7-B43B-071724363291}"/>
              </a:ext>
            </a:extLst>
          </p:cNvPr>
          <p:cNvSpPr/>
          <p:nvPr/>
        </p:nvSpPr>
        <p:spPr>
          <a:xfrm>
            <a:off x="191344" y="3212976"/>
            <a:ext cx="6336704" cy="3528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1F2CBAC-A065-4558-B3DF-500A5B263D8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027000" y="1202106"/>
            <a:ext cx="4896544" cy="6669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07BEAB1-0C18-433B-83EA-1BA942E4B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334" y="2132856"/>
            <a:ext cx="4479653" cy="167174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6DB36CD-CCF0-4F5E-AB23-4DA4F9D492E6}"/>
              </a:ext>
            </a:extLst>
          </p:cNvPr>
          <p:cNvSpPr/>
          <p:nvPr/>
        </p:nvSpPr>
        <p:spPr>
          <a:xfrm>
            <a:off x="8075121" y="2825176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Fuentes-Martin et al., 2012.08506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1F729D1-AC08-41C4-8DA7-8BF8B00FC03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610505" y="3906642"/>
            <a:ext cx="5494111" cy="1671743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6B91C9F0-4C4A-4BD7-B74D-CC60FB1F51EA}"/>
              </a:ext>
            </a:extLst>
          </p:cNvPr>
          <p:cNvSpPr txBox="1"/>
          <p:nvPr/>
        </p:nvSpPr>
        <p:spPr>
          <a:xfrm>
            <a:off x="9135922" y="5574803"/>
            <a:ext cx="297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Integration by parts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Fierz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identities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Field redefinitions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Equations of motion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837CA8C-B70A-4CE4-AA00-D04C6F2C7E1A}"/>
              </a:ext>
            </a:extLst>
          </p:cNvPr>
          <p:cNvSpPr/>
          <p:nvPr/>
        </p:nvSpPr>
        <p:spPr>
          <a:xfrm>
            <a:off x="10708256" y="5196234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9"/>
              </a:rPr>
              <a:t>2212.04510</a:t>
            </a:r>
            <a:r>
              <a:rPr lang="zh-CN" altLang="en-US" dirty="0"/>
              <a:t> 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EEBAD3-B9B7-48B4-B5EB-30DB4713DE3F}"/>
              </a:ext>
            </a:extLst>
          </p:cNvPr>
          <p:cNvSpPr/>
          <p:nvPr/>
        </p:nvSpPr>
        <p:spPr>
          <a:xfrm>
            <a:off x="6662176" y="5962375"/>
            <a:ext cx="2443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Further reduction to the Warsaw basis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9608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1E5BFA7-6C4D-49C9-9F67-9011CD1DCAB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A. Motivation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95EAA1EC-AC64-4DC9-BF13-ADE2CCD0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737C934-2C7D-497F-AD95-B32C6CD289CD}"/>
              </a:ext>
            </a:extLst>
          </p:cNvPr>
          <p:cNvGrpSpPr/>
          <p:nvPr/>
        </p:nvGrpSpPr>
        <p:grpSpPr>
          <a:xfrm>
            <a:off x="165047" y="518616"/>
            <a:ext cx="4090943" cy="5778758"/>
            <a:chOff x="179512" y="573452"/>
            <a:chExt cx="4090943" cy="5580146"/>
          </a:xfrm>
        </p:grpSpPr>
        <p:pic>
          <p:nvPicPr>
            <p:cNvPr id="25" name="図 17">
              <a:extLst>
                <a:ext uri="{FF2B5EF4-FFF2-40B4-BE49-F238E27FC236}">
                  <a16:creationId xmlns:a16="http://schemas.microsoft.com/office/drawing/2014/main" id="{9F591B1C-8EA5-4EE1-937A-207D21291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r="10530"/>
            <a:stretch/>
          </p:blipFill>
          <p:spPr>
            <a:xfrm>
              <a:off x="179512" y="573452"/>
              <a:ext cx="4086224" cy="5580146"/>
            </a:xfrm>
            <a:prstGeom prst="roundRect">
              <a:avLst>
                <a:gd name="adj" fmla="val 16667"/>
              </a:avLst>
            </a:prstGeom>
            <a:ln w="28575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6" name="テキスト ボックス 11">
              <a:extLst>
                <a:ext uri="{FF2B5EF4-FFF2-40B4-BE49-F238E27FC236}">
                  <a16:creationId xmlns:a16="http://schemas.microsoft.com/office/drawing/2014/main" id="{F2248AD2-689F-4A7C-90FD-83B345326D11}"/>
                </a:ext>
              </a:extLst>
            </p:cNvPr>
            <p:cNvSpPr txBox="1"/>
            <p:nvPr/>
          </p:nvSpPr>
          <p:spPr>
            <a:xfrm>
              <a:off x="1429712" y="3562782"/>
              <a:ext cx="1371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2 muon-neutrinos</a:t>
              </a:r>
              <a:endParaRPr kumimoji="1" lang="ja-JP" altLang="en-US" sz="2000" b="1" dirty="0"/>
            </a:p>
          </p:txBody>
        </p:sp>
        <p:sp>
          <p:nvSpPr>
            <p:cNvPr id="27" name="テキスト ボックス 14">
              <a:extLst>
                <a:ext uri="{FF2B5EF4-FFF2-40B4-BE49-F238E27FC236}">
                  <a16:creationId xmlns:a16="http://schemas.microsoft.com/office/drawing/2014/main" id="{A2C2C8CF-51AA-40C5-860D-AD20F3475351}"/>
                </a:ext>
              </a:extLst>
            </p:cNvPr>
            <p:cNvSpPr txBox="1"/>
            <p:nvPr/>
          </p:nvSpPr>
          <p:spPr>
            <a:xfrm>
              <a:off x="2751940" y="3972910"/>
              <a:ext cx="1371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/>
                <a:t>1</a:t>
              </a:r>
              <a:r>
                <a:rPr kumimoji="1" lang="en-US" altLang="ja-JP" sz="2000" b="1" dirty="0"/>
                <a:t> electron-neutrino</a:t>
              </a:r>
              <a:endParaRPr kumimoji="1" lang="ja-JP" altLang="en-US" sz="2000" b="1" dirty="0"/>
            </a:p>
          </p:txBody>
        </p:sp>
        <p:sp>
          <p:nvSpPr>
            <p:cNvPr id="28" name="テキスト ボックス 18">
              <a:extLst>
                <a:ext uri="{FF2B5EF4-FFF2-40B4-BE49-F238E27FC236}">
                  <a16:creationId xmlns:a16="http://schemas.microsoft.com/office/drawing/2014/main" id="{54916338-CB43-4ECA-B6A0-F0AF6F971BDB}"/>
                </a:ext>
              </a:extLst>
            </p:cNvPr>
            <p:cNvSpPr txBox="1"/>
            <p:nvPr/>
          </p:nvSpPr>
          <p:spPr>
            <a:xfrm>
              <a:off x="775413" y="637096"/>
              <a:ext cx="1473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COSMIC RAY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テキスト ボックス 19">
              <a:extLst>
                <a:ext uri="{FF2B5EF4-FFF2-40B4-BE49-F238E27FC236}">
                  <a16:creationId xmlns:a16="http://schemas.microsoft.com/office/drawing/2014/main" id="{0D614E9B-45F7-4DC7-AA55-4C71D33734A5}"/>
                </a:ext>
              </a:extLst>
            </p:cNvPr>
            <p:cNvSpPr txBox="1"/>
            <p:nvPr/>
          </p:nvSpPr>
          <p:spPr>
            <a:xfrm>
              <a:off x="1429712" y="1679852"/>
              <a:ext cx="1551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AIR NUCLEUS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テキスト ボックス 20">
              <a:extLst>
                <a:ext uri="{FF2B5EF4-FFF2-40B4-BE49-F238E27FC236}">
                  <a16:creationId xmlns:a16="http://schemas.microsoft.com/office/drawing/2014/main" id="{0B62625F-72F1-40E9-BD30-B820FA60564F}"/>
                </a:ext>
              </a:extLst>
            </p:cNvPr>
            <p:cNvSpPr txBox="1"/>
            <p:nvPr/>
          </p:nvSpPr>
          <p:spPr>
            <a:xfrm>
              <a:off x="1572187" y="2575150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PION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テキスト ボックス 21">
              <a:extLst>
                <a:ext uri="{FF2B5EF4-FFF2-40B4-BE49-F238E27FC236}">
                  <a16:creationId xmlns:a16="http://schemas.microsoft.com/office/drawing/2014/main" id="{E0836C21-25EC-48BE-8D45-EE38A770D069}"/>
                </a:ext>
              </a:extLst>
            </p:cNvPr>
            <p:cNvSpPr txBox="1"/>
            <p:nvPr/>
          </p:nvSpPr>
          <p:spPr>
            <a:xfrm>
              <a:off x="2136328" y="2980692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MUON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テキスト ボックス 22">
              <a:extLst>
                <a:ext uri="{FF2B5EF4-FFF2-40B4-BE49-F238E27FC236}">
                  <a16:creationId xmlns:a16="http://schemas.microsoft.com/office/drawing/2014/main" id="{F8FEA10E-3B0A-43BC-8BE5-8AFDC20E039F}"/>
                </a:ext>
              </a:extLst>
            </p:cNvPr>
            <p:cNvSpPr txBox="1"/>
            <p:nvPr/>
          </p:nvSpPr>
          <p:spPr>
            <a:xfrm>
              <a:off x="3105328" y="3229157"/>
              <a:ext cx="1165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ELECTRON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" descr="kajita-13">
            <a:extLst>
              <a:ext uri="{FF2B5EF4-FFF2-40B4-BE49-F238E27FC236}">
                <a16:creationId xmlns:a16="http://schemas.microsoft.com/office/drawing/2014/main" id="{817326D1-0648-4619-B752-A7A3725B8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24450"/>
          <a:stretch/>
        </p:blipFill>
        <p:spPr bwMode="auto">
          <a:xfrm>
            <a:off x="4424969" y="1053120"/>
            <a:ext cx="5169238" cy="556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テキスト ボックス 31">
            <a:extLst>
              <a:ext uri="{FF2B5EF4-FFF2-40B4-BE49-F238E27FC236}">
                <a16:creationId xmlns:a16="http://schemas.microsoft.com/office/drawing/2014/main" id="{43239454-E255-4A16-831D-A0CCAF2717C6}"/>
              </a:ext>
            </a:extLst>
          </p:cNvPr>
          <p:cNvSpPr txBox="1"/>
          <p:nvPr/>
        </p:nvSpPr>
        <p:spPr>
          <a:xfrm>
            <a:off x="989044" y="6466176"/>
            <a:ext cx="2150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From </a:t>
            </a:r>
            <a:r>
              <a:rPr kumimoji="1"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Kajita</a:t>
            </a:r>
            <a:r>
              <a:rPr kumimoji="1"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ICHEP 16</a:t>
            </a:r>
            <a:endParaRPr kumimoji="1" lang="ja-JP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テキスト ボックス 31">
            <a:extLst>
              <a:ext uri="{FF2B5EF4-FFF2-40B4-BE49-F238E27FC236}">
                <a16:creationId xmlns:a16="http://schemas.microsoft.com/office/drawing/2014/main" id="{C136A1FC-4067-4265-9F9C-3DEBFCFF9152}"/>
              </a:ext>
            </a:extLst>
          </p:cNvPr>
          <p:cNvSpPr txBox="1"/>
          <p:nvPr/>
        </p:nvSpPr>
        <p:spPr>
          <a:xfrm>
            <a:off x="4859374" y="620688"/>
            <a:ext cx="417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Super-</a:t>
            </a: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Kamiokande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@ Neutrino 98</a:t>
            </a:r>
            <a:endParaRPr kumimoji="1" lang="ja-JP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Picture 2" descr="Takaaki Kajita">
            <a:extLst>
              <a:ext uri="{FF2B5EF4-FFF2-40B4-BE49-F238E27FC236}">
                <a16:creationId xmlns:a16="http://schemas.microsoft.com/office/drawing/2014/main" id="{924AE80C-C1B1-428F-9980-6D230B86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2855219"/>
            <a:ext cx="968305" cy="139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upload.wikimedia.org/wikipedia/commons/thumb/d/d5/Yoji_Totsuka_20030815_5.jpg/200px-Yoji_Totsuka_20030815_5.jpg">
            <a:extLst>
              <a:ext uri="{FF2B5EF4-FFF2-40B4-BE49-F238E27FC236}">
                <a16:creationId xmlns:a16="http://schemas.microsoft.com/office/drawing/2014/main" id="{28579A60-9FCC-4CB8-91C8-35839792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500" y="620688"/>
            <a:ext cx="947627" cy="13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14DF2DAD-35FE-4F25-BF96-F0E2EB63E434}"/>
              </a:ext>
            </a:extLst>
          </p:cNvPr>
          <p:cNvSpPr txBox="1"/>
          <p:nvPr/>
        </p:nvSpPr>
        <p:spPr>
          <a:xfrm>
            <a:off x="10319019" y="2081540"/>
            <a:ext cx="139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latin typeface="微软雅黑" pitchFamily="34" charset="-122"/>
                <a:ea typeface="微软雅黑" pitchFamily="34" charset="-122"/>
              </a:rPr>
              <a:t>Yoji</a:t>
            </a:r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 Totsuka</a:t>
            </a:r>
          </a:p>
          <a:p>
            <a:r>
              <a:rPr lang="en-US" sz="1400" b="1" dirty="0">
                <a:latin typeface="微软雅黑" pitchFamily="34" charset="-122"/>
                <a:ea typeface="微软雅黑" pitchFamily="34" charset="-122"/>
              </a:rPr>
              <a:t>(1942-2008)</a:t>
            </a: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9E811EE5-7FAC-433C-9D21-63EC2ECA0E1B}"/>
              </a:ext>
            </a:extLst>
          </p:cNvPr>
          <p:cNvSpPr txBox="1"/>
          <p:nvPr/>
        </p:nvSpPr>
        <p:spPr>
          <a:xfrm>
            <a:off x="10599758" y="4228956"/>
            <a:ext cx="940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T. </a:t>
            </a:r>
            <a:r>
              <a:rPr lang="en-US" altLang="zh-CN" sz="1400" b="1" dirty="0" err="1">
                <a:latin typeface="微软雅黑" pitchFamily="34" charset="-122"/>
                <a:ea typeface="微软雅黑" pitchFamily="34" charset="-122"/>
              </a:rPr>
              <a:t>Kajita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テキスト ボックス 31">
            <a:extLst>
              <a:ext uri="{FF2B5EF4-FFF2-40B4-BE49-F238E27FC236}">
                <a16:creationId xmlns:a16="http://schemas.microsoft.com/office/drawing/2014/main" id="{5DA85700-8D0D-473C-A282-19F59E6390C3}"/>
              </a:ext>
            </a:extLst>
          </p:cNvPr>
          <p:cNvSpPr txBox="1"/>
          <p:nvPr/>
        </p:nvSpPr>
        <p:spPr>
          <a:xfrm>
            <a:off x="9480376" y="4863931"/>
            <a:ext cx="26779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Discovery of </a:t>
            </a:r>
            <a:r>
              <a:rPr kumimoji="1" lang="en-US" altLang="ja-JP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atmospheric </a:t>
            </a:r>
          </a:p>
          <a:p>
            <a:pPr algn="ctr"/>
            <a:r>
              <a:rPr kumimoji="1" lang="en-US" altLang="ja-JP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oscillations</a:t>
            </a:r>
          </a:p>
          <a:p>
            <a:pPr algn="ctr"/>
            <a:r>
              <a:rPr kumimoji="1" lang="en-US" altLang="ja-JP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supported by </a:t>
            </a:r>
          </a:p>
          <a:p>
            <a:pPr algn="ctr"/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K2K, MINOS, T2K, NO</a:t>
            </a:r>
            <a:r>
              <a:rPr kumimoji="1" lang="el-GR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kumimoji="1" lang="ja-JP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9385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3A685F6-27DB-4D90-A0F9-511095594BC4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D. One-loop Matching of Seesaw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B4DFF254-3F96-4B36-9DB6-ACC876B5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65D7B2-B8A4-44CB-91CB-E1F6E6139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480" y="548680"/>
            <a:ext cx="9144000" cy="56397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E5490AE-17CE-40F0-8FED-6FE268A9AF25}"/>
              </a:ext>
            </a:extLst>
          </p:cNvPr>
          <p:cNvSpPr/>
          <p:nvPr/>
        </p:nvSpPr>
        <p:spPr>
          <a:xfrm>
            <a:off x="623392" y="6317287"/>
            <a:ext cx="10513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 of 59 operators in the Warsaw basis,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 dim-6 operators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Seesaw EFT (SEFT)-I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A0B4D6-7F7D-4DBA-95CC-730AE2EC12DE}"/>
              </a:ext>
            </a:extLst>
          </p:cNvPr>
          <p:cNvSpPr/>
          <p:nvPr/>
        </p:nvSpPr>
        <p:spPr>
          <a:xfrm>
            <a:off x="8904312" y="4581128"/>
            <a:ext cx="3192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Zhou, 2107.12133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3381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F09C96E-5C56-4E17-933E-0E9B5B17CC08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D. One-loop Matching of Seesaw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A89A870-89E3-4B7D-BD1F-FB21CC5A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D4E33C-117C-4B08-90B1-42FE72DA824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367808" y="1052736"/>
            <a:ext cx="7128792" cy="175463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C6AB409-6605-4728-81EC-CFD4D09ACD69}"/>
              </a:ext>
            </a:extLst>
          </p:cNvPr>
          <p:cNvSpPr txBox="1"/>
          <p:nvPr/>
        </p:nvSpPr>
        <p:spPr>
          <a:xfrm>
            <a:off x="72008" y="508610"/>
            <a:ext cx="667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Lepton-flavor-violating decays of charged leptons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9FCCE8A-A8B0-4709-A962-27F2A2FAACC0}"/>
              </a:ext>
            </a:extLst>
          </p:cNvPr>
          <p:cNvGrpSpPr/>
          <p:nvPr/>
        </p:nvGrpSpPr>
        <p:grpSpPr>
          <a:xfrm>
            <a:off x="2530055" y="2780928"/>
            <a:ext cx="6336704" cy="923908"/>
            <a:chOff x="1331640" y="3140662"/>
            <a:chExt cx="6134582" cy="88858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ABDA2F-6071-445E-A94B-C4F07DCE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640" y="3140968"/>
              <a:ext cx="5984111" cy="88827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0539F2F-C98C-489B-B63B-E5C0E569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751" y="3140662"/>
              <a:ext cx="150471" cy="809897"/>
            </a:xfrm>
            <a:prstGeom prst="rect">
              <a:avLst/>
            </a:prstGeom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8EE893A-D258-4897-9B49-F0A6EDB93806}"/>
              </a:ext>
            </a:extLst>
          </p:cNvPr>
          <p:cNvSpPr txBox="1"/>
          <p:nvPr/>
        </p:nvSpPr>
        <p:spPr>
          <a:xfrm>
            <a:off x="23272" y="273536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decay width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7045279-CB10-4000-8047-2DEF5E2E9B45}"/>
              </a:ext>
            </a:extLst>
          </p:cNvPr>
          <p:cNvSpPr txBox="1"/>
          <p:nvPr/>
        </p:nvSpPr>
        <p:spPr>
          <a:xfrm>
            <a:off x="0" y="37890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However, the calculation in the full theory for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&gt;&gt;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gives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633C5D8-7ABD-4A30-B514-729AABBA127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31640" y="4221088"/>
            <a:ext cx="7535119" cy="8708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C5E06-45CF-4B5C-9CCF-20BA65B0BEA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352" y="1124744"/>
            <a:ext cx="3305535" cy="12402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110EA4F-3DF0-468B-918B-FBA2FE065098}"/>
              </a:ext>
            </a:extLst>
          </p:cNvPr>
          <p:cNvSpPr/>
          <p:nvPr/>
        </p:nvSpPr>
        <p:spPr>
          <a:xfrm>
            <a:off x="8400256" y="599887"/>
            <a:ext cx="350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EFT with tree-level matching</a:t>
            </a: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2B4D4D9-CC73-407A-9DCD-27C6E282BE1A}"/>
              </a:ext>
            </a:extLst>
          </p:cNvPr>
          <p:cNvSpPr/>
          <p:nvPr/>
        </p:nvSpPr>
        <p:spPr>
          <a:xfrm>
            <a:off x="7320136" y="4293096"/>
            <a:ext cx="1368152" cy="870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785A7F2-0051-4641-88C1-3263645747E5}"/>
              </a:ext>
            </a:extLst>
          </p:cNvPr>
          <p:cNvSpPr/>
          <p:nvPr/>
        </p:nvSpPr>
        <p:spPr>
          <a:xfrm>
            <a:off x="23272" y="5333146"/>
            <a:ext cx="8442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EFT with one-loop matching: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more relevant dim-6 operators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35D4EAA-8E51-4BD5-B60A-870A732D267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407368" y="5817565"/>
            <a:ext cx="10153128" cy="8831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337BC-B207-4203-8D5F-8DA80D716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6355" y="3776332"/>
            <a:ext cx="2528130" cy="1904383"/>
          </a:xfrm>
          <a:prstGeom prst="rect">
            <a:avLst/>
          </a:prstGeom>
        </p:spPr>
      </p:pic>
      <p:sp>
        <p:nvSpPr>
          <p:cNvPr id="22" name="箭头: 左 21">
            <a:extLst>
              <a:ext uri="{FF2B5EF4-FFF2-40B4-BE49-F238E27FC236}">
                <a16:creationId xmlns:a16="http://schemas.microsoft.com/office/drawing/2014/main" id="{1B8C9B1A-A00E-4835-9E93-E674BCA9020C}"/>
              </a:ext>
            </a:extLst>
          </p:cNvPr>
          <p:cNvSpPr/>
          <p:nvPr/>
        </p:nvSpPr>
        <p:spPr>
          <a:xfrm>
            <a:off x="8768461" y="4842720"/>
            <a:ext cx="527720" cy="17045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582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DBFE196-9485-4898-8319-37AA77AE4F65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ABD459-AADA-46CB-ABAD-9FCB6D8DC23A}"/>
              </a:ext>
            </a:extLst>
          </p:cNvPr>
          <p:cNvSpPr/>
          <p:nvPr/>
        </p:nvSpPr>
        <p:spPr>
          <a:xfrm>
            <a:off x="-33392" y="548680"/>
            <a:ext cx="58413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one-loop matching of seesaw models onto the SMEFT has been accomplished</a:t>
            </a: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Together with the RGEs we can make more precise predictions at low energies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092692E-C31C-4A33-B2BA-121C7932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35360" y="2276872"/>
            <a:ext cx="4598435" cy="35371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2099A7C-C2EC-4626-8F04-C831736A1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504555"/>
            <a:ext cx="6264696" cy="633506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E04093B-707D-43D5-A98C-298E109FE92D}"/>
              </a:ext>
            </a:extLst>
          </p:cNvPr>
          <p:cNvSpPr/>
          <p:nvPr/>
        </p:nvSpPr>
        <p:spPr>
          <a:xfrm>
            <a:off x="0" y="6424602"/>
            <a:ext cx="2843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41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in </a:t>
            </a:r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SEFT-II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A9FC9ED-D087-415D-B5AD-4B548F7171A2}"/>
              </a:ext>
            </a:extLst>
          </p:cNvPr>
          <p:cNvSpPr/>
          <p:nvPr/>
        </p:nvSpPr>
        <p:spPr>
          <a:xfrm>
            <a:off x="1871700" y="6444044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31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in SEFT-I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A037B7-AEAA-43B6-BB42-E0B71A5CA47C}"/>
              </a:ext>
            </a:extLst>
          </p:cNvPr>
          <p:cNvSpPr/>
          <p:nvPr/>
        </p:nvSpPr>
        <p:spPr>
          <a:xfrm>
            <a:off x="3740164" y="6429889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33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in SEFT-III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BE30CB0-0B52-4B71-BAE3-0F2D4600C756}"/>
              </a:ext>
            </a:extLst>
          </p:cNvPr>
          <p:cNvSpPr/>
          <p:nvPr/>
        </p:nvSpPr>
        <p:spPr>
          <a:xfrm>
            <a:off x="1343472" y="5939988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Li, Zhou,</a:t>
            </a:r>
            <a:r>
              <a:rPr lang="zh-CN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2309.14702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426A88-0061-4A8F-AFBC-E4FD2FEF3E90}"/>
              </a:ext>
            </a:extLst>
          </p:cNvPr>
          <p:cNvSpPr/>
          <p:nvPr/>
        </p:nvSpPr>
        <p:spPr>
          <a:xfrm>
            <a:off x="1369966" y="2276872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Henning, Lu &amp; Murayama, 1412.1837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460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0240B9E-ACBA-486A-8207-68C2FE3A0846}"/>
              </a:ext>
            </a:extLst>
          </p:cNvPr>
          <p:cNvSpPr txBox="1">
            <a:spLocks/>
          </p:cNvSpPr>
          <p:nvPr/>
        </p:nvSpPr>
        <p:spPr>
          <a:xfrm>
            <a:off x="-615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A. Motivation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9DBD5BDE-972F-4408-B122-B2D0A1B2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6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DFEB47F-CB18-4B52-95D1-0E1B2446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12568" y="491856"/>
            <a:ext cx="6750217" cy="483883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" name="Picture 5" descr="man_on_deck.GIF">
            <a:extLst>
              <a:ext uri="{FF2B5EF4-FFF2-40B4-BE49-F238E27FC236}">
                <a16:creationId xmlns:a16="http://schemas.microsoft.com/office/drawing/2014/main" id="{74602B9A-4480-4780-83D8-E81CC43BA5F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8645" y="546613"/>
            <a:ext cx="3453764" cy="4124201"/>
          </a:xfrm>
          <a:prstGeom prst="rect">
            <a:avLst/>
          </a:prstGeom>
        </p:spPr>
      </p:pic>
      <p:pic>
        <p:nvPicPr>
          <p:cNvPr id="8" name="Picture 5" descr="Arthur B. McDonald">
            <a:extLst>
              <a:ext uri="{FF2B5EF4-FFF2-40B4-BE49-F238E27FC236}">
                <a16:creationId xmlns:a16="http://schemas.microsoft.com/office/drawing/2014/main" id="{67A25A56-08D7-4B54-B11C-30EAAA6C7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98" y="4791224"/>
            <a:ext cx="1129237" cy="1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15872F32-9031-49A2-BFBD-7FD1969949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341456"/>
              </p:ext>
            </p:extLst>
          </p:nvPr>
        </p:nvGraphicFramePr>
        <p:xfrm>
          <a:off x="3902948" y="5228350"/>
          <a:ext cx="3234735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7" imgW="1777680" imgH="711000" progId="Equation.3">
                  <p:embed/>
                </p:oleObj>
              </mc:Choice>
              <mc:Fallback>
                <p:oleObj name="Equation" r:id="rId7" imgW="1777680" imgH="711000" progId="Equation.3">
                  <p:embed/>
                  <p:pic>
                    <p:nvPicPr>
                      <p:cNvPr id="13" name="Object 3">
                        <a:extLst>
                          <a:ext uri="{FF2B5EF4-FFF2-40B4-BE49-F238E27FC236}">
                            <a16:creationId xmlns:a16="http://schemas.microsoft.com/office/drawing/2014/main" id="{B47A5602-7058-4575-B485-1FE5DC1802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948" y="5228350"/>
                        <a:ext cx="3234735" cy="136815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A3100EB3-E7E5-466E-91ED-1E42E61EF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714" y="4791224"/>
            <a:ext cx="1653858" cy="2008141"/>
          </a:xfrm>
          <a:prstGeom prst="rect">
            <a:avLst/>
          </a:prstGeom>
        </p:spPr>
      </p:pic>
      <p:sp>
        <p:nvSpPr>
          <p:cNvPr id="11" name="テキスト ボックス 31">
            <a:extLst>
              <a:ext uri="{FF2B5EF4-FFF2-40B4-BE49-F238E27FC236}">
                <a16:creationId xmlns:a16="http://schemas.microsoft.com/office/drawing/2014/main" id="{32F23213-DFFB-4361-B230-C4963312E469}"/>
              </a:ext>
            </a:extLst>
          </p:cNvPr>
          <p:cNvSpPr txBox="1"/>
          <p:nvPr/>
        </p:nvSpPr>
        <p:spPr>
          <a:xfrm>
            <a:off x="9140988" y="5431056"/>
            <a:ext cx="3100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Discovery of </a:t>
            </a:r>
            <a:r>
              <a:rPr kumimoji="1" lang="en-US" altLang="ja-JP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solar </a:t>
            </a:r>
          </a:p>
          <a:p>
            <a:pPr algn="ctr"/>
            <a:r>
              <a:rPr kumimoji="1" lang="en-US" altLang="ja-JP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oscillations</a:t>
            </a:r>
          </a:p>
          <a:p>
            <a:pPr algn="ctr"/>
            <a:r>
              <a:rPr kumimoji="1" lang="en-US" altLang="ja-JP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kumimoji="1" lang="en-US" altLang="ja-JP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supported by </a:t>
            </a:r>
          </a:p>
          <a:p>
            <a:pPr algn="ctr"/>
            <a:r>
              <a:rPr kumimoji="1" lang="en-US" altLang="ja-JP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KamLAND</a:t>
            </a:r>
            <a:endParaRPr kumimoji="1" lang="ja-JP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EF2CE0F-53D6-4AF9-835B-3241D90D99B8}"/>
              </a:ext>
            </a:extLst>
          </p:cNvPr>
          <p:cNvSpPr txBox="1"/>
          <p:nvPr/>
        </p:nvSpPr>
        <p:spPr>
          <a:xfrm>
            <a:off x="10440917" y="3172906"/>
            <a:ext cx="8643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2000" b="1" baseline="-25000" dirty="0" err="1">
                <a:solidFill>
                  <a:prstClr val="black"/>
                </a:solidFill>
              </a:rPr>
              <a:t>e</a:t>
            </a:r>
            <a:r>
              <a:rPr lang="en-US" sz="2000" b="1" dirty="0" err="1">
                <a:solidFill>
                  <a:prstClr val="black"/>
                </a:solidFill>
              </a:rPr>
              <a:t>only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95BCE2E-DCD7-45CF-93F9-73EF36952BE5}"/>
              </a:ext>
            </a:extLst>
          </p:cNvPr>
          <p:cNvSpPr txBox="1"/>
          <p:nvPr/>
        </p:nvSpPr>
        <p:spPr>
          <a:xfrm>
            <a:off x="9338067" y="1628800"/>
            <a:ext cx="77617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en-US" sz="2000" b="1" dirty="0">
                <a:solidFill>
                  <a:prstClr val="black"/>
                </a:solidFill>
              </a:rPr>
              <a:t>all</a:t>
            </a:r>
            <a:r>
              <a:rPr lang="en-US" sz="2000" b="1" dirty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2000" b="1" baseline="-25000" dirty="0" err="1">
                <a:solidFill>
                  <a:prstClr val="black"/>
                </a:solidFill>
              </a:rPr>
              <a:t>x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35">
            <a:extLst>
              <a:ext uri="{FF2B5EF4-FFF2-40B4-BE49-F238E27FC236}">
                <a16:creationId xmlns:a16="http://schemas.microsoft.com/office/drawing/2014/main" id="{FCEC94EE-64AC-4AC2-9E7D-CF862F8137BC}"/>
              </a:ext>
            </a:extLst>
          </p:cNvPr>
          <p:cNvSpPr txBox="1"/>
          <p:nvPr/>
        </p:nvSpPr>
        <p:spPr>
          <a:xfrm>
            <a:off x="2901353" y="4209149"/>
            <a:ext cx="77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</a:rPr>
              <a:t>SNO</a:t>
            </a:r>
          </a:p>
        </p:txBody>
      </p:sp>
      <p:sp>
        <p:nvSpPr>
          <p:cNvPr id="15" name="テキスト ボックス 31">
            <a:extLst>
              <a:ext uri="{FF2B5EF4-FFF2-40B4-BE49-F238E27FC236}">
                <a16:creationId xmlns:a16="http://schemas.microsoft.com/office/drawing/2014/main" id="{E6386964-7515-44F2-AFA8-2234E11C17F0}"/>
              </a:ext>
            </a:extLst>
          </p:cNvPr>
          <p:cNvSpPr txBox="1"/>
          <p:nvPr/>
        </p:nvSpPr>
        <p:spPr>
          <a:xfrm>
            <a:off x="2042289" y="5734728"/>
            <a:ext cx="1718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Herbert H. Chen </a:t>
            </a:r>
          </a:p>
          <a:p>
            <a:pPr algn="ctr"/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陈华森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1942-1987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テキスト ボックス 31">
            <a:extLst>
              <a:ext uri="{FF2B5EF4-FFF2-40B4-BE49-F238E27FC236}">
                <a16:creationId xmlns:a16="http://schemas.microsoft.com/office/drawing/2014/main" id="{387D0740-906C-4CD2-A45C-6F72DF2A24A4}"/>
              </a:ext>
            </a:extLst>
          </p:cNvPr>
          <p:cNvSpPr txBox="1"/>
          <p:nvPr/>
        </p:nvSpPr>
        <p:spPr>
          <a:xfrm>
            <a:off x="7416824" y="6444044"/>
            <a:ext cx="166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A.B. McDonald</a:t>
            </a:r>
            <a:endParaRPr kumimoji="1" lang="ja-JP" altLang="en-US" b="1" dirty="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B015096-1106-40B5-B6F2-A0E26DEF4574}"/>
              </a:ext>
            </a:extLst>
          </p:cNvPr>
          <p:cNvSpPr txBox="1"/>
          <p:nvPr/>
        </p:nvSpPr>
        <p:spPr>
          <a:xfrm>
            <a:off x="2102207" y="4928125"/>
            <a:ext cx="1658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Phys. Rev. </a:t>
            </a:r>
            <a:r>
              <a:rPr lang="en-US" b="1" dirty="0" err="1"/>
              <a:t>Lett</a:t>
            </a:r>
            <a:r>
              <a:rPr lang="en-US" b="1" dirty="0"/>
              <a:t>. 55 (1985) 1534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22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8D60802-23E2-4C48-830C-6152324FBCD1}"/>
              </a:ext>
            </a:extLst>
          </p:cNvPr>
          <p:cNvSpPr txBox="1">
            <a:spLocks/>
          </p:cNvSpPr>
          <p:nvPr/>
        </p:nvSpPr>
        <p:spPr>
          <a:xfrm>
            <a:off x="-615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A. Motivation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5DD7D8E-86DC-4F20-9073-62604719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6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5" descr="allbaseline_dyb2">
            <a:extLst>
              <a:ext uri="{FF2B5EF4-FFF2-40B4-BE49-F238E27FC236}">
                <a16:creationId xmlns:a16="http://schemas.microsoft.com/office/drawing/2014/main" id="{B052A541-144A-42DF-8C76-E1F2FF752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6" y="574112"/>
            <a:ext cx="4536504" cy="36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9" descr="DYB_layout20100221_eng">
            <a:extLst>
              <a:ext uri="{FF2B5EF4-FFF2-40B4-BE49-F238E27FC236}">
                <a16:creationId xmlns:a16="http://schemas.microsoft.com/office/drawing/2014/main" id="{1129ED8F-492D-4353-A7B9-12EE05351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5292" y="624622"/>
            <a:ext cx="3672513" cy="3628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EE4164-9913-4322-8B3F-8BE43A984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257" y="624622"/>
            <a:ext cx="3704598" cy="1356226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2F0CDD3-F42F-4EBB-A859-CFE289008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105" y="4365104"/>
            <a:ext cx="3532827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+mj-lt"/>
              </a:rPr>
              <a:t>Double </a:t>
            </a:r>
            <a:r>
              <a:rPr lang="en-US" sz="2000" b="1" dirty="0" err="1">
                <a:latin typeface="+mj-lt"/>
              </a:rPr>
              <a:t>Chooz</a:t>
            </a:r>
            <a:r>
              <a:rPr lang="en-US" sz="2000" b="1" dirty="0">
                <a:latin typeface="+mj-lt"/>
              </a:rPr>
              <a:t> (far detector):</a:t>
            </a:r>
          </a:p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sin</a:t>
            </a:r>
            <a:r>
              <a:rPr lang="en-US" altLang="zh-CN" b="1" baseline="30000" dirty="0">
                <a:solidFill>
                  <a:srgbClr val="000090"/>
                </a:solidFill>
                <a:latin typeface="Trebuchet MS" pitchFamily="34" charset="0"/>
              </a:rPr>
              <a:t>2 </a:t>
            </a:r>
            <a:r>
              <a:rPr lang="el-GR" altLang="zh-CN" b="1" dirty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θ</a:t>
            </a:r>
            <a:r>
              <a:rPr lang="en-US" altLang="zh-CN" b="1" baseline="-25000" dirty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= 0.022 ± 0.013</a:t>
            </a:r>
            <a:endParaRPr lang="en-US" sz="1800" b="1" dirty="0">
              <a:solidFill>
                <a:srgbClr val="13783B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latin typeface="+mj-lt"/>
              </a:rPr>
              <a:t>Daya</a:t>
            </a:r>
            <a:r>
              <a:rPr lang="en-US" sz="2000" b="1" dirty="0">
                <a:latin typeface="+mj-lt"/>
              </a:rPr>
              <a:t> Bay (near + far detectors):</a:t>
            </a:r>
          </a:p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sin</a:t>
            </a:r>
            <a:r>
              <a:rPr lang="en-US" altLang="zh-CN" b="1" baseline="30000" dirty="0">
                <a:solidFill>
                  <a:srgbClr val="000090"/>
                </a:solidFill>
                <a:latin typeface="Trebuchet MS" pitchFamily="34" charset="0"/>
              </a:rPr>
              <a:t>2 </a:t>
            </a:r>
            <a:r>
              <a:rPr lang="el-GR" altLang="zh-CN" b="1" dirty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θ</a:t>
            </a:r>
            <a:r>
              <a:rPr lang="en-US" altLang="zh-CN" b="1" baseline="-25000" dirty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= 0.024 ± 0.004</a:t>
            </a:r>
            <a:endParaRPr lang="en-US" sz="1800" b="1" dirty="0">
              <a:solidFill>
                <a:srgbClr val="000090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+mj-lt"/>
              </a:rPr>
              <a:t>RENO (near + far detectors):</a:t>
            </a:r>
          </a:p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sin</a:t>
            </a:r>
            <a:r>
              <a:rPr lang="en-US" altLang="zh-CN" b="1" baseline="30000" dirty="0">
                <a:solidFill>
                  <a:srgbClr val="000090"/>
                </a:solidFill>
                <a:latin typeface="Trebuchet MS" pitchFamily="34" charset="0"/>
              </a:rPr>
              <a:t>2</a:t>
            </a:r>
            <a:r>
              <a:rPr lang="el-GR" altLang="zh-CN" b="1" dirty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 θ</a:t>
            </a:r>
            <a:r>
              <a:rPr lang="en-US" altLang="zh-CN" b="1" baseline="-25000" dirty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= 0.029 ± 0.006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E41EE64-3338-4357-B1AB-29E119253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40" y="4725144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>
                <a:solidFill>
                  <a:srgbClr val="FFFF00"/>
                </a:solidFill>
                <a:latin typeface="Trebuchet MS" pitchFamily="34" charset="0"/>
              </a:rPr>
              <a:t>Dec. 2011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C26755F-AA76-4CDA-9543-48C97A009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40" y="5425012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>
                <a:solidFill>
                  <a:srgbClr val="FFFF00"/>
                </a:solidFill>
                <a:latin typeface="Trebuchet MS" pitchFamily="34" charset="0"/>
              </a:rPr>
              <a:t>Mar. 2012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C772E9D-DF66-4C20-99C1-A33477275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40" y="6182820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>
                <a:solidFill>
                  <a:srgbClr val="FFFF00"/>
                </a:solidFill>
                <a:latin typeface="Trebuchet MS" pitchFamily="34" charset="0"/>
              </a:rPr>
              <a:t>Apr. 2012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7FF5F5D1-9BA2-4F60-B514-D52DCFEF2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061" y="4725744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rebuchet MS" pitchFamily="34" charset="0"/>
              </a:rPr>
              <a:t>1.7</a:t>
            </a:r>
            <a:r>
              <a:rPr lang="el-GR" altLang="zh-CN" b="1" dirty="0">
                <a:latin typeface="Trebuchet MS" pitchFamily="34" charset="0"/>
                <a:cs typeface="Tahoma" pitchFamily="34" charset="0"/>
              </a:rPr>
              <a:t>σ</a:t>
            </a: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7022FE47-7B3F-4A2D-8B07-780C81C60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061" y="5468174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rebuchet MS" pitchFamily="34" charset="0"/>
              </a:rPr>
              <a:t>5.2</a:t>
            </a:r>
            <a:r>
              <a:rPr lang="el-GR" altLang="zh-CN" b="1" dirty="0">
                <a:latin typeface="Trebuchet MS" pitchFamily="34" charset="0"/>
                <a:cs typeface="Tahoma" pitchFamily="34" charset="0"/>
              </a:rPr>
              <a:t>σ</a:t>
            </a: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19A800E4-D4C3-46A6-9CC3-27032A6B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952" y="6210604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rebuchet MS" pitchFamily="34" charset="0"/>
              </a:rPr>
              <a:t>4.9</a:t>
            </a:r>
            <a:r>
              <a:rPr lang="el-GR" altLang="zh-CN" b="1" dirty="0">
                <a:latin typeface="Trebuchet MS" pitchFamily="34" charset="0"/>
                <a:cs typeface="Tahoma" pitchFamily="34" charset="0"/>
              </a:rPr>
              <a:t>σ</a:t>
            </a:r>
          </a:p>
        </p:txBody>
      </p:sp>
      <p:sp>
        <p:nvSpPr>
          <p:cNvPr id="16" name="テキスト ボックス 31">
            <a:extLst>
              <a:ext uri="{FF2B5EF4-FFF2-40B4-BE49-F238E27FC236}">
                <a16:creationId xmlns:a16="http://schemas.microsoft.com/office/drawing/2014/main" id="{D6650870-B138-4D02-94F2-920FAD05FDF9}"/>
              </a:ext>
            </a:extLst>
          </p:cNvPr>
          <p:cNvSpPr txBox="1"/>
          <p:nvPr/>
        </p:nvSpPr>
        <p:spPr>
          <a:xfrm>
            <a:off x="8873809" y="2067136"/>
            <a:ext cx="28803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Discovery of </a:t>
            </a:r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reactor </a:t>
            </a:r>
          </a:p>
          <a:p>
            <a:pPr algn="ctr"/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oscillations</a:t>
            </a:r>
          </a:p>
          <a:p>
            <a:pPr algn="ctr"/>
            <a:r>
              <a:rPr kumimoji="1" lang="en-US" altLang="ja-JP" sz="7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7" name="テキスト ボックス 31">
            <a:extLst>
              <a:ext uri="{FF2B5EF4-FFF2-40B4-BE49-F238E27FC236}">
                <a16:creationId xmlns:a16="http://schemas.microsoft.com/office/drawing/2014/main" id="{08BDF17F-9CE9-4300-A852-E60565034B6C}"/>
              </a:ext>
            </a:extLst>
          </p:cNvPr>
          <p:cNvSpPr txBox="1"/>
          <p:nvPr/>
        </p:nvSpPr>
        <p:spPr>
          <a:xfrm>
            <a:off x="8616280" y="4098368"/>
            <a:ext cx="3395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complete picture of three-flavor neutrino oscillations!</a:t>
            </a:r>
            <a:endParaRPr kumimoji="1"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3B8F417-21B6-4FE2-A129-95F96FACB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98" y="2636912"/>
            <a:ext cx="1643542" cy="1391418"/>
          </a:xfrm>
          <a:prstGeom prst="rect">
            <a:avLst/>
          </a:prstGeom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1B33836B-FFC6-476A-A0A2-81CE76A71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294" y="4963347"/>
            <a:ext cx="545483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Neutrinos are actually massive particles !!!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Large lepton flavor mixing exists in nature</a:t>
            </a:r>
          </a:p>
        </p:txBody>
      </p:sp>
      <p:sp>
        <p:nvSpPr>
          <p:cNvPr id="20" name="テキスト ボックス 31">
            <a:extLst>
              <a:ext uri="{FF2B5EF4-FFF2-40B4-BE49-F238E27FC236}">
                <a16:creationId xmlns:a16="http://schemas.microsoft.com/office/drawing/2014/main" id="{06D606BC-B309-4E61-BAE4-1A72D1DE77BC}"/>
              </a:ext>
            </a:extLst>
          </p:cNvPr>
          <p:cNvSpPr txBox="1"/>
          <p:nvPr/>
        </p:nvSpPr>
        <p:spPr>
          <a:xfrm>
            <a:off x="5591944" y="6084585"/>
            <a:ext cx="6605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Origin of neutrino masses remains the big puzzle in particle physics: </a:t>
            </a:r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 evidence for new physics</a:t>
            </a:r>
            <a:endParaRPr kumimoji="1" lang="ja-JP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209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4D42180-8602-4F5F-9C3E-12E1FE638DD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24880" y="918060"/>
            <a:ext cx="11127704" cy="58669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3738E93-E168-47C0-8E8D-78C9E8B414AB}"/>
              </a:ext>
            </a:extLst>
          </p:cNvPr>
          <p:cNvSpPr txBox="1"/>
          <p:nvPr/>
        </p:nvSpPr>
        <p:spPr>
          <a:xfrm>
            <a:off x="7032104" y="541074"/>
            <a:ext cx="494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Esteban 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</a:rPr>
              <a:t>et al.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2007.14792, </a:t>
            </a:r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</a:rPr>
              <a:t>NuFIT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</a:rPr>
              <a:t> 5.0 (2020)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9C7EB4-AC50-4072-9AD4-049F36DA536B}"/>
              </a:ext>
            </a:extLst>
          </p:cNvPr>
          <p:cNvSpPr/>
          <p:nvPr/>
        </p:nvSpPr>
        <p:spPr>
          <a:xfrm>
            <a:off x="895738" y="3190008"/>
            <a:ext cx="5416286" cy="383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3C3C33-300A-4A90-8650-52BB0D074594}"/>
              </a:ext>
            </a:extLst>
          </p:cNvPr>
          <p:cNvSpPr/>
          <p:nvPr/>
        </p:nvSpPr>
        <p:spPr>
          <a:xfrm>
            <a:off x="895738" y="4797152"/>
            <a:ext cx="541628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540519-B7BD-4A70-80EE-AF07990FE992}"/>
              </a:ext>
            </a:extLst>
          </p:cNvPr>
          <p:cNvSpPr/>
          <p:nvPr/>
        </p:nvSpPr>
        <p:spPr>
          <a:xfrm>
            <a:off x="895738" y="6054550"/>
            <a:ext cx="7792550" cy="686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D81F865-B2E2-4EEE-891E-2BB6C2D8BA2D}"/>
              </a:ext>
            </a:extLst>
          </p:cNvPr>
          <p:cNvSpPr/>
          <p:nvPr/>
        </p:nvSpPr>
        <p:spPr>
          <a:xfrm>
            <a:off x="47328" y="533419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Basic neutrino oscillation parameters</a:t>
            </a:r>
            <a:endParaRPr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AF71653-A536-4E9B-88C9-3A05E654D863}"/>
              </a:ext>
            </a:extLst>
          </p:cNvPr>
          <p:cNvSpPr txBox="1">
            <a:spLocks/>
          </p:cNvSpPr>
          <p:nvPr/>
        </p:nvSpPr>
        <p:spPr>
          <a:xfrm>
            <a:off x="-615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A. Motivation</a:t>
            </a:r>
            <a:endParaRPr lang="zh-CN" altLang="en-US" dirty="0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DC7DA4E0-996B-4382-A413-7E87ABAB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6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826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igh Energy Physics Group - DUNE Home Page">
            <a:extLst>
              <a:ext uri="{FF2B5EF4-FFF2-40B4-BE49-F238E27FC236}">
                <a16:creationId xmlns:a16="http://schemas.microsoft.com/office/drawing/2014/main" id="{89D0D821-6642-4032-91D9-84795DAF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676" y="449231"/>
            <a:ext cx="172819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UNO | ETAP - Experimentelle Teilchen- und Astroteilchen Physik">
            <a:extLst>
              <a:ext uri="{FF2B5EF4-FFF2-40B4-BE49-F238E27FC236}">
                <a16:creationId xmlns:a16="http://schemas.microsoft.com/office/drawing/2014/main" id="{92C63C6E-6F0C-4BF8-9667-B4303AEC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576040"/>
            <a:ext cx="3327829" cy="294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UNO Experiment Logo Released----Institute of High Energy Physics">
            <a:extLst>
              <a:ext uri="{FF2B5EF4-FFF2-40B4-BE49-F238E27FC236}">
                <a16:creationId xmlns:a16="http://schemas.microsoft.com/office/drawing/2014/main" id="{EDD05D8A-89E5-4A3E-B246-4484A675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67" y="2676135"/>
            <a:ext cx="945912" cy="7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e global reach of DUNE">
            <a:extLst>
              <a:ext uri="{FF2B5EF4-FFF2-40B4-BE49-F238E27FC236}">
                <a16:creationId xmlns:a16="http://schemas.microsoft.com/office/drawing/2014/main" id="{9C3BF160-2C5D-4431-ACF3-A7662814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587141"/>
            <a:ext cx="4389673" cy="24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eep Underground Neutrino Experiment Breaks Ground | UC Davis College ...">
            <a:extLst>
              <a:ext uri="{FF2B5EF4-FFF2-40B4-BE49-F238E27FC236}">
                <a16:creationId xmlns:a16="http://schemas.microsoft.com/office/drawing/2014/main" id="{C7B24A4A-5362-480A-A182-E3800AC57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21" y="1804243"/>
            <a:ext cx="2217047" cy="124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Overview | Hyper-Kamiokande">
            <a:extLst>
              <a:ext uri="{FF2B5EF4-FFF2-40B4-BE49-F238E27FC236}">
                <a16:creationId xmlns:a16="http://schemas.microsoft.com/office/drawing/2014/main" id="{EB284AB8-3FC7-462B-BE71-3C3743A2D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8" y="3690239"/>
            <a:ext cx="4248472" cy="306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A4AD965-723D-4D70-BA4D-407F29890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84" y="3690239"/>
            <a:ext cx="5150467" cy="3062440"/>
          </a:xfrm>
          <a:prstGeom prst="rect">
            <a:avLst/>
          </a:prstGeom>
        </p:spPr>
      </p:pic>
      <p:sp>
        <p:nvSpPr>
          <p:cNvPr id="13" name="テキスト ボックス 35">
            <a:extLst>
              <a:ext uri="{FF2B5EF4-FFF2-40B4-BE49-F238E27FC236}">
                <a16:creationId xmlns:a16="http://schemas.microsoft.com/office/drawing/2014/main" id="{43C300A3-F557-47BD-A8DF-234F1242F3CE}"/>
              </a:ext>
            </a:extLst>
          </p:cNvPr>
          <p:cNvSpPr txBox="1"/>
          <p:nvPr/>
        </p:nvSpPr>
        <p:spPr>
          <a:xfrm>
            <a:off x="3478873" y="620688"/>
            <a:ext cx="2447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</a:rPr>
              <a:t>JUNO: 2024, </a:t>
            </a:r>
            <a:r>
              <a:rPr kumimoji="1" lang="en-US" altLang="ja-JP" sz="2000" b="1" dirty="0"/>
              <a:t>20 </a:t>
            </a:r>
            <a:r>
              <a:rPr kumimoji="1" lang="en-US" altLang="ja-JP" sz="2000" b="1" dirty="0" err="1"/>
              <a:t>kt</a:t>
            </a:r>
            <a:r>
              <a:rPr kumimoji="1" lang="en-US" altLang="ja-JP" sz="2000" b="1" dirty="0"/>
              <a:t> liquid-scintillator</a:t>
            </a:r>
            <a:endParaRPr kumimoji="1" lang="en-US" altLang="ja-JP" sz="2400" b="1" dirty="0"/>
          </a:p>
        </p:txBody>
      </p:sp>
      <p:sp>
        <p:nvSpPr>
          <p:cNvPr id="14" name="テキスト ボックス 35">
            <a:extLst>
              <a:ext uri="{FF2B5EF4-FFF2-40B4-BE49-F238E27FC236}">
                <a16:creationId xmlns:a16="http://schemas.microsoft.com/office/drawing/2014/main" id="{65AF1F76-949F-4E6A-9568-7CFA2D332B18}"/>
              </a:ext>
            </a:extLst>
          </p:cNvPr>
          <p:cNvSpPr txBox="1"/>
          <p:nvPr/>
        </p:nvSpPr>
        <p:spPr>
          <a:xfrm>
            <a:off x="6899284" y="3086911"/>
            <a:ext cx="485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</a:rPr>
              <a:t>DUNE: late 2020s, </a:t>
            </a:r>
            <a:r>
              <a:rPr kumimoji="1" lang="en-US" altLang="ja-JP" sz="2000" b="1" dirty="0"/>
              <a:t>34 </a:t>
            </a:r>
            <a:r>
              <a:rPr kumimoji="1" lang="en-US" altLang="ja-JP" sz="2000" b="1" dirty="0" err="1"/>
              <a:t>kt</a:t>
            </a:r>
            <a:r>
              <a:rPr kumimoji="1" lang="en-US" altLang="ja-JP" sz="2000" b="1" dirty="0"/>
              <a:t> liquid-Argon</a:t>
            </a:r>
            <a:endParaRPr kumimoji="1" lang="en-US" altLang="ja-JP" sz="2400" b="1" dirty="0"/>
          </a:p>
        </p:txBody>
      </p:sp>
      <p:sp>
        <p:nvSpPr>
          <p:cNvPr id="15" name="テキスト ボックス 35">
            <a:extLst>
              <a:ext uri="{FF2B5EF4-FFF2-40B4-BE49-F238E27FC236}">
                <a16:creationId xmlns:a16="http://schemas.microsoft.com/office/drawing/2014/main" id="{3B9BF3E3-67C9-487F-9D75-E3AB484A7437}"/>
              </a:ext>
            </a:extLst>
          </p:cNvPr>
          <p:cNvSpPr txBox="1"/>
          <p:nvPr/>
        </p:nvSpPr>
        <p:spPr>
          <a:xfrm>
            <a:off x="4511824" y="5568376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</a:rPr>
              <a:t>Hyper-K: 2027</a:t>
            </a:r>
          </a:p>
          <a:p>
            <a:r>
              <a:rPr kumimoji="1" lang="en-US" altLang="ja-JP" sz="2000" b="1" dirty="0"/>
              <a:t>188 kiloton water = 8 x Super-K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2F9DD1C-CB43-4FC6-8C41-2B849CC6A4B8}"/>
              </a:ext>
            </a:extLst>
          </p:cNvPr>
          <p:cNvSpPr txBox="1">
            <a:spLocks/>
          </p:cNvSpPr>
          <p:nvPr/>
        </p:nvSpPr>
        <p:spPr>
          <a:xfrm>
            <a:off x="-615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A. Motivation</a:t>
            </a:r>
            <a:endParaRPr lang="zh-CN" altLang="en-US" dirty="0"/>
          </a:p>
        </p:txBody>
      </p:sp>
      <p:sp>
        <p:nvSpPr>
          <p:cNvPr id="17" name="灯片编号占位符 1">
            <a:extLst>
              <a:ext uri="{FF2B5EF4-FFF2-40B4-BE49-F238E27FC236}">
                <a16:creationId xmlns:a16="http://schemas.microsoft.com/office/drawing/2014/main" id="{753A97BD-0049-4BF2-B701-31420280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6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2D412448-2634-426A-A256-468A192A77F0}"/>
              </a:ext>
            </a:extLst>
          </p:cNvPr>
          <p:cNvSpPr txBox="1">
            <a:spLocks noChangeArrowheads="1"/>
          </p:cNvSpPr>
          <p:nvPr/>
        </p:nvSpPr>
        <p:spPr bwMode="auto">
          <a:xfrm rot="1392894">
            <a:off x="3830537" y="3096929"/>
            <a:ext cx="3388158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 mass ordering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Leptonic CP violation</a:t>
            </a:r>
          </a:p>
        </p:txBody>
      </p:sp>
      <p:sp>
        <p:nvSpPr>
          <p:cNvPr id="19" name="箭头: 左 18">
            <a:extLst>
              <a:ext uri="{FF2B5EF4-FFF2-40B4-BE49-F238E27FC236}">
                <a16:creationId xmlns:a16="http://schemas.microsoft.com/office/drawing/2014/main" id="{6EEB5626-FED8-4178-8D5A-0BEECAAC9776}"/>
              </a:ext>
            </a:extLst>
          </p:cNvPr>
          <p:cNvSpPr/>
          <p:nvPr/>
        </p:nvSpPr>
        <p:spPr>
          <a:xfrm rot="1796760">
            <a:off x="3478873" y="2276872"/>
            <a:ext cx="512595" cy="27367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左 19">
            <a:extLst>
              <a:ext uri="{FF2B5EF4-FFF2-40B4-BE49-F238E27FC236}">
                <a16:creationId xmlns:a16="http://schemas.microsoft.com/office/drawing/2014/main" id="{7CF919E2-6227-434F-9DB1-31F8CA72A1CE}"/>
              </a:ext>
            </a:extLst>
          </p:cNvPr>
          <p:cNvSpPr/>
          <p:nvPr/>
        </p:nvSpPr>
        <p:spPr>
          <a:xfrm>
            <a:off x="4511824" y="3933056"/>
            <a:ext cx="648072" cy="2880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左 20">
            <a:extLst>
              <a:ext uri="{FF2B5EF4-FFF2-40B4-BE49-F238E27FC236}">
                <a16:creationId xmlns:a16="http://schemas.microsoft.com/office/drawing/2014/main" id="{205F3003-DA33-4960-8B60-1BB324DC9D07}"/>
              </a:ext>
            </a:extLst>
          </p:cNvPr>
          <p:cNvSpPr/>
          <p:nvPr/>
        </p:nvSpPr>
        <p:spPr>
          <a:xfrm rot="6394804">
            <a:off x="6534085" y="3241060"/>
            <a:ext cx="438049" cy="24523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5D55637-3B5F-4F96-A70F-C75D849C03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8809">
            <a:off x="4884673" y="4368348"/>
            <a:ext cx="1272409" cy="10772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408000-5314-4415-9283-E147C1E96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6304">
            <a:off x="4174811" y="1556827"/>
            <a:ext cx="1217517" cy="10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8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71CCB87-F51F-471B-AAAC-CFE29845681F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B. Neutrino Mass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9831264-9A41-4B03-A4FD-D27EAD7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9950489-B3DA-4BC7-B40A-878BF161A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7" y="1133112"/>
            <a:ext cx="24690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Dirac Neutrinos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637F69-3605-409A-BD89-3EBABD155EA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07368" y="1648698"/>
            <a:ext cx="5933141" cy="727214"/>
          </a:xfrm>
          <a:prstGeom prst="rect">
            <a:avLst/>
          </a:prstGeom>
        </p:spPr>
      </p:pic>
      <p:sp>
        <p:nvSpPr>
          <p:cNvPr id="8" name="テキスト ボックス 31">
            <a:extLst>
              <a:ext uri="{FF2B5EF4-FFF2-40B4-BE49-F238E27FC236}">
                <a16:creationId xmlns:a16="http://schemas.microsoft.com/office/drawing/2014/main" id="{4E4B9642-1457-4FCB-A4F9-B4243641EE94}"/>
              </a:ext>
            </a:extLst>
          </p:cNvPr>
          <p:cNvSpPr txBox="1"/>
          <p:nvPr/>
        </p:nvSpPr>
        <p:spPr>
          <a:xfrm>
            <a:off x="100119" y="2497709"/>
            <a:ext cx="664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Dirac </a:t>
            </a:r>
            <a:r>
              <a:rPr kumimoji="1" lang="el-GR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masses in a similar way to that for quarks &amp; charged leptons, after spontaneous gauge symmetry breaking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2EEB14C-8793-4C8F-8AEF-D9287690B1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307136" y="3464522"/>
            <a:ext cx="1533953" cy="445295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110345A0-D66E-4030-BDD1-F73B3192A9C0}"/>
              </a:ext>
            </a:extLst>
          </p:cNvPr>
          <p:cNvSpPr/>
          <p:nvPr/>
        </p:nvSpPr>
        <p:spPr>
          <a:xfrm>
            <a:off x="2307135" y="3464522"/>
            <a:ext cx="589507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644612F-3184-478E-ADB8-67C52ABD5285}"/>
              </a:ext>
            </a:extLst>
          </p:cNvPr>
          <p:cNvCxnSpPr>
            <a:stCxn id="9" idx="1"/>
          </p:cNvCxnSpPr>
          <p:nvPr/>
        </p:nvCxnSpPr>
        <p:spPr>
          <a:xfrm flipH="1">
            <a:off x="1803080" y="3687170"/>
            <a:ext cx="504056" cy="222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E71F84E-B666-49F4-851E-F45E4783E0F1}"/>
                  </a:ext>
                </a:extLst>
              </p:cNvPr>
              <p:cNvSpPr txBox="1"/>
              <p:nvPr/>
            </p:nvSpPr>
            <p:spPr>
              <a:xfrm>
                <a:off x="670951" y="3909817"/>
                <a:ext cx="124946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E71F84E-B666-49F4-851E-F45E4783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51" y="3909817"/>
                <a:ext cx="1249468" cy="307777"/>
              </a:xfrm>
              <a:prstGeom prst="rect">
                <a:avLst/>
              </a:prstGeom>
              <a:blipFill>
                <a:blip r:embed="rId4"/>
                <a:stretch>
                  <a:fillRect l="-2927" t="-1961" r="-5854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椭圆 12">
            <a:extLst>
              <a:ext uri="{FF2B5EF4-FFF2-40B4-BE49-F238E27FC236}">
                <a16:creationId xmlns:a16="http://schemas.microsoft.com/office/drawing/2014/main" id="{6FCD4FC0-7442-4B46-97C4-43B399FAFC95}"/>
              </a:ext>
            </a:extLst>
          </p:cNvPr>
          <p:cNvSpPr/>
          <p:nvPr/>
        </p:nvSpPr>
        <p:spPr>
          <a:xfrm>
            <a:off x="3204603" y="3447789"/>
            <a:ext cx="368442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ED3A11F-E2EB-450B-BEB3-66C389446724}"/>
              </a:ext>
            </a:extLst>
          </p:cNvPr>
          <p:cNvCxnSpPr>
            <a:stCxn id="13" idx="4"/>
          </p:cNvCxnSpPr>
          <p:nvPr/>
        </p:nvCxnSpPr>
        <p:spPr>
          <a:xfrm>
            <a:off x="3388824" y="3965093"/>
            <a:ext cx="790520" cy="98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052EA5B-478C-45E8-BE1C-DA8E16BD2A56}"/>
                  </a:ext>
                </a:extLst>
              </p:cNvPr>
              <p:cNvSpPr txBox="1"/>
              <p:nvPr/>
            </p:nvSpPr>
            <p:spPr>
              <a:xfrm>
                <a:off x="4307531" y="3906322"/>
                <a:ext cx="1162461" cy="3147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052EA5B-478C-45E8-BE1C-DA8E16BD2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531" y="3906322"/>
                <a:ext cx="1162461" cy="314766"/>
              </a:xfrm>
              <a:prstGeom prst="rect">
                <a:avLst/>
              </a:prstGeom>
              <a:blipFill>
                <a:blip r:embed="rId5"/>
                <a:stretch>
                  <a:fillRect l="-3684" t="-1961" r="-7368" b="-37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C35E364-6AC7-41B3-9F6D-44AB2DCF9E5C}"/>
              </a:ext>
            </a:extLst>
          </p:cNvPr>
          <p:cNvCxnSpPr>
            <a:cxnSpLocks/>
          </p:cNvCxnSpPr>
          <p:nvPr/>
        </p:nvCxnSpPr>
        <p:spPr>
          <a:xfrm flipV="1">
            <a:off x="3748527" y="3464523"/>
            <a:ext cx="713583" cy="1926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03C522A-0B1E-48A3-BBB5-BD48DF3581F0}"/>
                  </a:ext>
                </a:extLst>
              </p:cNvPr>
              <p:cNvSpPr txBox="1"/>
              <p:nvPr/>
            </p:nvSpPr>
            <p:spPr>
              <a:xfrm>
                <a:off x="4498872" y="3253052"/>
                <a:ext cx="134585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𝟏𝟕𝟒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𝐆𝐞𝐕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03C522A-0B1E-48A3-BBB5-BD48DF358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872" y="3253052"/>
                <a:ext cx="1345859" cy="307777"/>
              </a:xfrm>
              <a:prstGeom prst="rect">
                <a:avLst/>
              </a:prstGeom>
              <a:blipFill>
                <a:blip r:embed="rId6"/>
                <a:stretch>
                  <a:fillRect l="-452" r="-3167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2A987CBB-F826-4CF0-8347-75FF70C892FC}"/>
              </a:ext>
            </a:extLst>
          </p:cNvPr>
          <p:cNvGrpSpPr/>
          <p:nvPr/>
        </p:nvGrpSpPr>
        <p:grpSpPr>
          <a:xfrm>
            <a:off x="7389942" y="1217314"/>
            <a:ext cx="4682722" cy="5380038"/>
            <a:chOff x="4857830" y="1220262"/>
            <a:chExt cx="4682722" cy="5380038"/>
          </a:xfrm>
        </p:grpSpPr>
        <p:sp>
          <p:nvSpPr>
            <p:cNvPr id="19" name="Text Box 10">
              <a:extLst>
                <a:ext uri="{FF2B5EF4-FFF2-40B4-BE49-F238E27FC236}">
                  <a16:creationId xmlns:a16="http://schemas.microsoft.com/office/drawing/2014/main" id="{11542942-5E29-4876-BCCD-966D141E8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830" y="1220262"/>
              <a:ext cx="2901083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b="1" dirty="0" err="1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Majorana</a:t>
              </a:r>
              <a:r>
                <a:rPr lang="en-US" altLang="zh-CN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 Neutrinos</a:t>
              </a: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9687845-FC0D-40DE-BC2A-D9FA04034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-20000" contrast="40000"/>
            </a:blip>
            <a:stretch>
              <a:fillRect/>
            </a:stretch>
          </p:blipFill>
          <p:spPr>
            <a:xfrm>
              <a:off x="5180777" y="1597973"/>
              <a:ext cx="3089205" cy="997103"/>
            </a:xfrm>
            <a:prstGeom prst="rect">
              <a:avLst/>
            </a:prstGeom>
          </p:spPr>
        </p:pic>
        <p:sp>
          <p:nvSpPr>
            <p:cNvPr id="21" name="テキスト ボックス 31">
              <a:extLst>
                <a:ext uri="{FF2B5EF4-FFF2-40B4-BE49-F238E27FC236}">
                  <a16:creationId xmlns:a16="http://schemas.microsoft.com/office/drawing/2014/main" id="{22DEDF6E-42D2-432C-80B6-2D7DDA060FFD}"/>
                </a:ext>
              </a:extLst>
            </p:cNvPr>
            <p:cNvSpPr txBox="1"/>
            <p:nvPr/>
          </p:nvSpPr>
          <p:spPr>
            <a:xfrm>
              <a:off x="5076817" y="2598729"/>
              <a:ext cx="4463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Generate tiny </a:t>
              </a:r>
              <a:r>
                <a:rPr kumimoji="1" lang="en-US" altLang="ja-JP" sz="16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Majorana</a:t>
              </a:r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l-GR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ν</a:t>
              </a:r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masses via the so-called seesaw mechanism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969AA56-A33D-40C9-A42A-0D968AD3C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-20000" contrast="40000"/>
            </a:blip>
            <a:stretch>
              <a:fillRect/>
            </a:stretch>
          </p:blipFill>
          <p:spPr>
            <a:xfrm>
              <a:off x="5952788" y="3444142"/>
              <a:ext cx="2538964" cy="495111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171B230-297B-4E44-AB1F-F01D248BB0CB}"/>
                </a:ext>
              </a:extLst>
            </p:cNvPr>
            <p:cNvSpPr/>
            <p:nvPr/>
          </p:nvSpPr>
          <p:spPr>
            <a:xfrm>
              <a:off x="5917091" y="3452521"/>
              <a:ext cx="576064" cy="5173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9D29C871-9557-4F4A-AEFB-C4E6D1CEDBF2}"/>
                </a:ext>
              </a:extLst>
            </p:cNvPr>
            <p:cNvCxnSpPr>
              <a:endCxn id="25" idx="0"/>
            </p:cNvCxnSpPr>
            <p:nvPr/>
          </p:nvCxnSpPr>
          <p:spPr>
            <a:xfrm flipH="1">
              <a:off x="5939191" y="3947632"/>
              <a:ext cx="136956" cy="285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70F16002-3117-4E3B-9CE3-67773EBF26F0}"/>
                    </a:ext>
                  </a:extLst>
                </p:cNvPr>
                <p:cNvSpPr txBox="1"/>
                <p:nvPr/>
              </p:nvSpPr>
              <p:spPr>
                <a:xfrm>
                  <a:off x="5328703" y="4233562"/>
                  <a:ext cx="12209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𝐞𝐕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70F16002-3117-4E3B-9CE3-67773EBF2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703" y="4233562"/>
                  <a:ext cx="122097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4500" t="-2000" r="-7500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247C7B8-C769-4A7F-B453-E4E80F4D1E61}"/>
                </a:ext>
              </a:extLst>
            </p:cNvPr>
            <p:cNvSpPr/>
            <p:nvPr/>
          </p:nvSpPr>
          <p:spPr>
            <a:xfrm>
              <a:off x="7413678" y="3479668"/>
              <a:ext cx="394908" cy="455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3B19E8C8-FE00-4173-A3AB-FB00D31515D4}"/>
                </a:ext>
              </a:extLst>
            </p:cNvPr>
            <p:cNvCxnSpPr/>
            <p:nvPr/>
          </p:nvCxnSpPr>
          <p:spPr>
            <a:xfrm>
              <a:off x="7625777" y="3947632"/>
              <a:ext cx="210766" cy="285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C182A9A0-B698-4A0C-8811-AF5C67169D47}"/>
                    </a:ext>
                  </a:extLst>
                </p:cNvPr>
                <p:cNvSpPr txBox="1"/>
                <p:nvPr/>
              </p:nvSpPr>
              <p:spPr>
                <a:xfrm>
                  <a:off x="7144562" y="4222123"/>
                  <a:ext cx="1531894" cy="3147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sup>
                        </m:s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𝐆𝐞𝐕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C182A9A0-B698-4A0C-8811-AF5C67169D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4562" y="4222123"/>
                  <a:ext cx="1531894" cy="314766"/>
                </a:xfrm>
                <a:prstGeom prst="rect">
                  <a:avLst/>
                </a:prstGeom>
                <a:blipFill>
                  <a:blip r:embed="rId10"/>
                  <a:stretch>
                    <a:fillRect l="-3175" t="-1923" r="-5556" b="-3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432F41F1-0382-42B6-9CAF-438E02E84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064" y="4825068"/>
              <a:ext cx="4320480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Retain SM gauge symmetries</a:t>
              </a:r>
            </a:p>
            <a:p>
              <a:pPr marL="342900" indent="-342900">
                <a:buFont typeface="Wingdings" panose="05000000000000000000" pitchFamily="2" charset="2"/>
                <a:buChar char="l"/>
              </a:pP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Well motivated by the GUTs</a:t>
              </a:r>
            </a:p>
          </p:txBody>
        </p:sp>
        <p:sp>
          <p:nvSpPr>
            <p:cNvPr id="30" name="テキスト ボックス 31">
              <a:extLst>
                <a:ext uri="{FF2B5EF4-FFF2-40B4-BE49-F238E27FC236}">
                  <a16:creationId xmlns:a16="http://schemas.microsoft.com/office/drawing/2014/main" id="{D43DD294-9C94-4E16-B636-F1CBF34C61DA}"/>
                </a:ext>
              </a:extLst>
            </p:cNvPr>
            <p:cNvSpPr txBox="1"/>
            <p:nvPr/>
          </p:nvSpPr>
          <p:spPr>
            <a:xfrm>
              <a:off x="5203425" y="5892414"/>
              <a:ext cx="4121103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Introduce all terms allowed by the SM gauge symmetries</a:t>
              </a:r>
              <a:endParaRPr kumimoji="1"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TextBox 4">
            <a:extLst>
              <a:ext uri="{FF2B5EF4-FFF2-40B4-BE49-F238E27FC236}">
                <a16:creationId xmlns:a16="http://schemas.microsoft.com/office/drawing/2014/main" id="{3549E598-0CD5-4938-9899-8BE46BA9A9E0}"/>
              </a:ext>
            </a:extLst>
          </p:cNvPr>
          <p:cNvSpPr txBox="1"/>
          <p:nvPr/>
        </p:nvSpPr>
        <p:spPr>
          <a:xfrm>
            <a:off x="100119" y="4699590"/>
            <a:ext cx="672766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Difficulties with Dirac neutrinos</a:t>
            </a:r>
          </a:p>
          <a:p>
            <a:endParaRPr lang="en-US" sz="1200" b="1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Tiny Dirac masses worsen fermion mass hierarchy problem (i.e., m</a:t>
            </a:r>
            <a:r>
              <a:rPr lang="en-US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i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/m</a:t>
            </a:r>
            <a:r>
              <a:rPr lang="en-US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t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&lt; 10</a:t>
            </a:r>
            <a:r>
              <a:rPr lang="en-US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-12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)</a:t>
            </a:r>
          </a:p>
          <a:p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Mandatory lepton number conservation, which is actually accidental in the SM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630494F-BB59-44F7-B779-232AD910B978}"/>
              </a:ext>
            </a:extLst>
          </p:cNvPr>
          <p:cNvSpPr txBox="1"/>
          <p:nvPr/>
        </p:nvSpPr>
        <p:spPr>
          <a:xfrm>
            <a:off x="27460" y="533273"/>
            <a:ext cx="10774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simplest way to accommodate tiny neutrino masses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4196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784C9AB-7159-440F-8514-B288998D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" y="548680"/>
            <a:ext cx="12189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Seesaw mechanism: </a:t>
            </a:r>
            <a:r>
              <a:rPr lang="en-US" altLang="zh-CN" sz="2400" dirty="0">
                <a:solidFill>
                  <a:prstClr val="black"/>
                </a:solidFill>
                <a:latin typeface="Calibri"/>
              </a:rPr>
              <a:t>the most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natural way to understand tiny neutrino masses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63BD703-4911-4162-B0D6-0328941B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95" y="5857239"/>
            <a:ext cx="838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Type-III: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SM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+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3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triplet fermions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(Foot, Lew, He, Joshi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89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) </a:t>
            </a:r>
            <a:endParaRPr kumimoji="1" lang="en-US" altLang="zh-CN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D8FFE94-1E24-461E-B7AA-91464D86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95" y="4068798"/>
            <a:ext cx="114248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Type-I: 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SM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+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3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right-handed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’s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(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Minkowski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77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;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Yanagida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79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; Glashow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79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; Gell-Mann,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Ramond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,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Slansky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79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; Mohapatra,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Senjanovic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79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)</a:t>
            </a:r>
            <a:endParaRPr kumimoji="1" lang="en-US" altLang="zh-CN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29919EB-31AA-4EA0-B5A1-D4A62826B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06" y="4888020"/>
            <a:ext cx="115038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Type-II: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 SM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+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1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Higgs triplet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(</a:t>
            </a:r>
            <a:r>
              <a:rPr lang="en-US" altLang="zh-CN" dirty="0" err="1">
                <a:solidFill>
                  <a:prstClr val="black"/>
                </a:solidFill>
                <a:latin typeface="Calibri"/>
                <a:ea typeface="黑体" panose="02010609060101010101" pitchFamily="49" charset="-122"/>
              </a:rPr>
              <a:t>Konetschny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Calibri"/>
                <a:ea typeface="黑体" panose="02010609060101010101" pitchFamily="49" charset="-122"/>
              </a:rPr>
              <a:t>Kummer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黑体" panose="02010609060101010101" pitchFamily="49" charset="-122"/>
              </a:rPr>
              <a:t> 77; </a:t>
            </a:r>
            <a:r>
              <a:rPr lang="en-US" altLang="zh-CN" dirty="0" err="1">
                <a:solidFill>
                  <a:prstClr val="black"/>
                </a:solidFill>
                <a:latin typeface="Calibri"/>
                <a:ea typeface="黑体" panose="02010609060101010101" pitchFamily="49" charset="-122"/>
              </a:rPr>
              <a:t>Magg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,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Wetterich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80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; Schechter, Valle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80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;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Lazarides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 et al.,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80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; Cheng, Li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80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+mn-cs"/>
              </a:rPr>
              <a:t>; …)</a:t>
            </a:r>
            <a:endParaRPr kumimoji="1" lang="en-US" altLang="zh-CN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197">
            <a:extLst>
              <a:ext uri="{FF2B5EF4-FFF2-40B4-BE49-F238E27FC236}">
                <a16:creationId xmlns:a16="http://schemas.microsoft.com/office/drawing/2014/main" id="{5DC7B8FE-6D1A-43C6-8F3B-A30CA086DC0A}"/>
              </a:ext>
            </a:extLst>
          </p:cNvPr>
          <p:cNvGrpSpPr>
            <a:grpSpLocks/>
          </p:cNvGrpSpPr>
          <p:nvPr/>
        </p:nvGrpSpPr>
        <p:grpSpPr bwMode="auto">
          <a:xfrm>
            <a:off x="1415480" y="1152813"/>
            <a:ext cx="8712968" cy="2750883"/>
            <a:chOff x="328" y="1488"/>
            <a:chExt cx="4984" cy="1632"/>
          </a:xfrm>
        </p:grpSpPr>
        <p:grpSp>
          <p:nvGrpSpPr>
            <p:cNvPr id="9" name="Group 196">
              <a:extLst>
                <a:ext uri="{FF2B5EF4-FFF2-40B4-BE49-F238E27FC236}">
                  <a16:creationId xmlns:a16="http://schemas.microsoft.com/office/drawing/2014/main" id="{639869E9-DDC1-4E11-88B2-122F5D85D2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" y="1576"/>
              <a:ext cx="1488" cy="1544"/>
              <a:chOff x="328" y="1576"/>
              <a:chExt cx="1488" cy="1544"/>
            </a:xfrm>
          </p:grpSpPr>
          <p:grpSp>
            <p:nvGrpSpPr>
              <p:cNvPr id="81" name="Group 85">
                <a:extLst>
                  <a:ext uri="{FF2B5EF4-FFF2-40B4-BE49-F238E27FC236}">
                    <a16:creationId xmlns:a16="http://schemas.microsoft.com/office/drawing/2014/main" id="{B4863321-76DA-4DEA-B6B9-EC460D94F6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8" y="1576"/>
                <a:ext cx="1488" cy="1056"/>
                <a:chOff x="288" y="2160"/>
                <a:chExt cx="2208" cy="1488"/>
              </a:xfrm>
            </p:grpSpPr>
            <p:sp>
              <p:nvSpPr>
                <p:cNvPr id="83" name="Rectangle 86">
                  <a:extLst>
                    <a:ext uri="{FF2B5EF4-FFF2-40B4-BE49-F238E27FC236}">
                      <a16:creationId xmlns:a16="http://schemas.microsoft.com/office/drawing/2014/main" id="{BD228091-65C2-4AA5-8838-5FAF00349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88" y="3312"/>
                  <a:ext cx="624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84" name="Group 87">
                  <a:extLst>
                    <a:ext uri="{FF2B5EF4-FFF2-40B4-BE49-F238E27FC236}">
                      <a16:creationId xmlns:a16="http://schemas.microsoft.com/office/drawing/2014/main" id="{9F3CC8DA-708C-49AC-BA49-7822E9E540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7" y="2447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105" name="Group 88">
                    <a:extLst>
                      <a:ext uri="{FF2B5EF4-FFF2-40B4-BE49-F238E27FC236}">
                        <a16:creationId xmlns:a16="http://schemas.microsoft.com/office/drawing/2014/main" id="{2EB1C387-DC3C-4056-968A-F721D299CD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108" name="Rectangle 89">
                      <a:extLst>
                        <a:ext uri="{FF2B5EF4-FFF2-40B4-BE49-F238E27FC236}">
                          <a16:creationId xmlns:a16="http://schemas.microsoft.com/office/drawing/2014/main" id="{8FE20FF1-A787-44F3-87A7-CF40BFF309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09" name="Rectangle 90">
                      <a:extLst>
                        <a:ext uri="{FF2B5EF4-FFF2-40B4-BE49-F238E27FC236}">
                          <a16:creationId xmlns:a16="http://schemas.microsoft.com/office/drawing/2014/main" id="{279ADD6B-5F44-4EAD-89E2-3146DC73EE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10" name="Rectangle 91">
                      <a:extLst>
                        <a:ext uri="{FF2B5EF4-FFF2-40B4-BE49-F238E27FC236}">
                          <a16:creationId xmlns:a16="http://schemas.microsoft.com/office/drawing/2014/main" id="{E8016524-99F8-492C-9834-FBD2287089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11" name="Rectangle 92">
                      <a:extLst>
                        <a:ext uri="{FF2B5EF4-FFF2-40B4-BE49-F238E27FC236}">
                          <a16:creationId xmlns:a16="http://schemas.microsoft.com/office/drawing/2014/main" id="{50DE89A2-C8C3-4CB8-B927-89E5110A4F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12" name="Rectangle 93">
                      <a:extLst>
                        <a:ext uri="{FF2B5EF4-FFF2-40B4-BE49-F238E27FC236}">
                          <a16:creationId xmlns:a16="http://schemas.microsoft.com/office/drawing/2014/main" id="{192B7BC8-D8C7-408C-A315-5E8B98DDE4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106" name="Rectangle 94">
                    <a:extLst>
                      <a:ext uri="{FF2B5EF4-FFF2-40B4-BE49-F238E27FC236}">
                        <a16:creationId xmlns:a16="http://schemas.microsoft.com/office/drawing/2014/main" id="{D70D5737-1062-4741-8886-84BBE20E9C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7" name="Rectangle 95">
                    <a:extLst>
                      <a:ext uri="{FF2B5EF4-FFF2-40B4-BE49-F238E27FC236}">
                        <a16:creationId xmlns:a16="http://schemas.microsoft.com/office/drawing/2014/main" id="{A29CF68D-C52B-4F3B-BBBE-72758573BF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85" name="Group 96">
                  <a:extLst>
                    <a:ext uri="{FF2B5EF4-FFF2-40B4-BE49-F238E27FC236}">
                      <a16:creationId xmlns:a16="http://schemas.microsoft.com/office/drawing/2014/main" id="{F287B704-49B7-4191-B595-F39CDC5CC9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76" y="2448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97" name="Group 97">
                    <a:extLst>
                      <a:ext uri="{FF2B5EF4-FFF2-40B4-BE49-F238E27FC236}">
                        <a16:creationId xmlns:a16="http://schemas.microsoft.com/office/drawing/2014/main" id="{5BFF1130-E6C2-4EF4-A1B8-EDEC1D5CEF0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100" name="Rectangle 98">
                      <a:extLst>
                        <a:ext uri="{FF2B5EF4-FFF2-40B4-BE49-F238E27FC236}">
                          <a16:creationId xmlns:a16="http://schemas.microsoft.com/office/drawing/2014/main" id="{B9805222-F2CB-4714-89FF-677F9ACB75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01" name="Rectangle 99">
                      <a:extLst>
                        <a:ext uri="{FF2B5EF4-FFF2-40B4-BE49-F238E27FC236}">
                          <a16:creationId xmlns:a16="http://schemas.microsoft.com/office/drawing/2014/main" id="{38501339-AC0F-4539-839F-76F961DBDAC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02" name="Rectangle 100">
                      <a:extLst>
                        <a:ext uri="{FF2B5EF4-FFF2-40B4-BE49-F238E27FC236}">
                          <a16:creationId xmlns:a16="http://schemas.microsoft.com/office/drawing/2014/main" id="{9FB608DD-12EB-4BCF-A499-B612AF55BD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03" name="Rectangle 101">
                      <a:extLst>
                        <a:ext uri="{FF2B5EF4-FFF2-40B4-BE49-F238E27FC236}">
                          <a16:creationId xmlns:a16="http://schemas.microsoft.com/office/drawing/2014/main" id="{BB405CD4-9869-41AD-A3C5-02BD8D6886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04" name="Rectangle 102">
                      <a:extLst>
                        <a:ext uri="{FF2B5EF4-FFF2-40B4-BE49-F238E27FC236}">
                          <a16:creationId xmlns:a16="http://schemas.microsoft.com/office/drawing/2014/main" id="{428D6A79-4E0C-41FD-A9E4-003F65242E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98" name="Rectangle 103">
                    <a:extLst>
                      <a:ext uri="{FF2B5EF4-FFF2-40B4-BE49-F238E27FC236}">
                        <a16:creationId xmlns:a16="http://schemas.microsoft.com/office/drawing/2014/main" id="{03FACDA2-E5B3-409D-9735-575699D6F0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99" name="Rectangle 104">
                    <a:extLst>
                      <a:ext uri="{FF2B5EF4-FFF2-40B4-BE49-F238E27FC236}">
                        <a16:creationId xmlns:a16="http://schemas.microsoft.com/office/drawing/2014/main" id="{61C0B751-09F8-470E-A973-1AE3B19E8B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pic>
              <p:nvPicPr>
                <p:cNvPr id="86" name="Picture 105">
                  <a:extLst>
                    <a:ext uri="{FF2B5EF4-FFF2-40B4-BE49-F238E27FC236}">
                      <a16:creationId xmlns:a16="http://schemas.microsoft.com/office/drawing/2014/main" id="{A1027707-847F-4038-BEFA-993C283C4D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6" y="3408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7" name="Picture 106">
                  <a:extLst>
                    <a:ext uri="{FF2B5EF4-FFF2-40B4-BE49-F238E27FC236}">
                      <a16:creationId xmlns:a16="http://schemas.microsoft.com/office/drawing/2014/main" id="{6029263D-E998-4351-B249-AC8310B688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3408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8" name="Picture 107">
                  <a:extLst>
                    <a:ext uri="{FF2B5EF4-FFF2-40B4-BE49-F238E27FC236}">
                      <a16:creationId xmlns:a16="http://schemas.microsoft.com/office/drawing/2014/main" id="{9C9D54F6-5514-4C72-B601-5B40A9145E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3072"/>
                  <a:ext cx="288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9" name="Picture 108">
                  <a:extLst>
                    <a:ext uri="{FF2B5EF4-FFF2-40B4-BE49-F238E27FC236}">
                      <a16:creationId xmlns:a16="http://schemas.microsoft.com/office/drawing/2014/main" id="{91DEAC00-A2ED-464A-9765-458484E847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2160"/>
                  <a:ext cx="240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0" name="Rectangle 109">
                  <a:extLst>
                    <a:ext uri="{FF2B5EF4-FFF2-40B4-BE49-F238E27FC236}">
                      <a16:creationId xmlns:a16="http://schemas.microsoft.com/office/drawing/2014/main" id="{6DFADBD5-D072-4E0D-AFE5-64492589A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912" y="3312"/>
                  <a:ext cx="1008" cy="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" name="Rectangle 110">
                  <a:extLst>
                    <a:ext uri="{FF2B5EF4-FFF2-40B4-BE49-F238E27FC236}">
                      <a16:creationId xmlns:a16="http://schemas.microsoft.com/office/drawing/2014/main" id="{916D2CDF-9D27-4D2E-875C-75D750FF49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872" y="3312"/>
                  <a:ext cx="624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92" name="Picture 111">
                  <a:extLst>
                    <a:ext uri="{FF2B5EF4-FFF2-40B4-BE49-F238E27FC236}">
                      <a16:creationId xmlns:a16="http://schemas.microsoft.com/office/drawing/2014/main" id="{2C3AF946-5E41-439B-AAB3-E2025E4D38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408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" name="Picture 112">
                  <a:extLst>
                    <a:ext uri="{FF2B5EF4-FFF2-40B4-BE49-F238E27FC236}">
                      <a16:creationId xmlns:a16="http://schemas.microsoft.com/office/drawing/2014/main" id="{CB7F425D-52F1-4E2D-8EBB-715D1A0806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3408"/>
                  <a:ext cx="240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4" name="Picture 113">
                  <a:extLst>
                    <a:ext uri="{FF2B5EF4-FFF2-40B4-BE49-F238E27FC236}">
                      <a16:creationId xmlns:a16="http://schemas.microsoft.com/office/drawing/2014/main" id="{869EA07B-DD56-47F4-9AEB-28620CD581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283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5" name="Picture 114">
                  <a:extLst>
                    <a:ext uri="{FF2B5EF4-FFF2-40B4-BE49-F238E27FC236}">
                      <a16:creationId xmlns:a16="http://schemas.microsoft.com/office/drawing/2014/main" id="{18AD25F1-4EA5-4148-962E-8D969BA32C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" y="283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6" name="Picture 115">
                  <a:extLst>
                    <a:ext uri="{FF2B5EF4-FFF2-40B4-BE49-F238E27FC236}">
                      <a16:creationId xmlns:a16="http://schemas.microsoft.com/office/drawing/2014/main" id="{500749F6-031E-4EE7-A7D5-BB8C904711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2160"/>
                  <a:ext cx="240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2" name="Picture 116">
                <a:extLst>
                  <a:ext uri="{FF2B5EF4-FFF2-40B4-BE49-F238E27FC236}">
                    <a16:creationId xmlns:a16="http://schemas.microsoft.com/office/drawing/2014/main" id="{5F2DF94D-279C-41A7-A2B9-918D35FD7B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2736"/>
                <a:ext cx="1392" cy="38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" name="Group 119">
              <a:extLst>
                <a:ext uri="{FF2B5EF4-FFF2-40B4-BE49-F238E27FC236}">
                  <a16:creationId xmlns:a16="http://schemas.microsoft.com/office/drawing/2014/main" id="{9BB683B7-986E-4C26-9F85-2E19839950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8" y="1488"/>
              <a:ext cx="1344" cy="1632"/>
              <a:chOff x="3984" y="1344"/>
              <a:chExt cx="1344" cy="1632"/>
            </a:xfrm>
          </p:grpSpPr>
          <p:grpSp>
            <p:nvGrpSpPr>
              <p:cNvPr id="44" name="Group 120">
                <a:extLst>
                  <a:ext uri="{FF2B5EF4-FFF2-40B4-BE49-F238E27FC236}">
                    <a16:creationId xmlns:a16="http://schemas.microsoft.com/office/drawing/2014/main" id="{90E0344A-53E9-40FE-940F-3FD1CD2A1A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4" y="1344"/>
                <a:ext cx="1344" cy="1152"/>
                <a:chOff x="3552" y="1248"/>
                <a:chExt cx="1920" cy="1632"/>
              </a:xfrm>
            </p:grpSpPr>
            <p:grpSp>
              <p:nvGrpSpPr>
                <p:cNvPr id="46" name="Group 121">
                  <a:extLst>
                    <a:ext uri="{FF2B5EF4-FFF2-40B4-BE49-F238E27FC236}">
                      <a16:creationId xmlns:a16="http://schemas.microsoft.com/office/drawing/2014/main" id="{49E76B6B-F4C7-4C52-A19C-5FDB44C4C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3360030">
                  <a:off x="4056" y="1224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73" name="Group 122">
                    <a:extLst>
                      <a:ext uri="{FF2B5EF4-FFF2-40B4-BE49-F238E27FC236}">
                        <a16:creationId xmlns:a16="http://schemas.microsoft.com/office/drawing/2014/main" id="{AA85D5A2-595B-490A-8CC1-0BA052B243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76" name="Rectangle 123">
                      <a:extLst>
                        <a:ext uri="{FF2B5EF4-FFF2-40B4-BE49-F238E27FC236}">
                          <a16:creationId xmlns:a16="http://schemas.microsoft.com/office/drawing/2014/main" id="{580807D8-4CF6-4754-977F-0C78332F4A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7" name="Rectangle 124">
                      <a:extLst>
                        <a:ext uri="{FF2B5EF4-FFF2-40B4-BE49-F238E27FC236}">
                          <a16:creationId xmlns:a16="http://schemas.microsoft.com/office/drawing/2014/main" id="{A38F2902-D1E1-436C-ACBA-C4B0145486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8" name="Rectangle 125">
                      <a:extLst>
                        <a:ext uri="{FF2B5EF4-FFF2-40B4-BE49-F238E27FC236}">
                          <a16:creationId xmlns:a16="http://schemas.microsoft.com/office/drawing/2014/main" id="{0696FBC1-3DCE-425D-B63A-B4221092A6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9" name="Rectangle 126">
                      <a:extLst>
                        <a:ext uri="{FF2B5EF4-FFF2-40B4-BE49-F238E27FC236}">
                          <a16:creationId xmlns:a16="http://schemas.microsoft.com/office/drawing/2014/main" id="{1698EFA1-2047-4BA2-B8DA-41455FC1BD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80" name="Rectangle 127">
                      <a:extLst>
                        <a:ext uri="{FF2B5EF4-FFF2-40B4-BE49-F238E27FC236}">
                          <a16:creationId xmlns:a16="http://schemas.microsoft.com/office/drawing/2014/main" id="{78D45C69-AAA0-4870-BABA-4901D334F3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74" name="Rectangle 128">
                    <a:extLst>
                      <a:ext uri="{FF2B5EF4-FFF2-40B4-BE49-F238E27FC236}">
                        <a16:creationId xmlns:a16="http://schemas.microsoft.com/office/drawing/2014/main" id="{739AFA7D-AD73-4312-9631-5F8412AEC0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5" name="Rectangle 129">
                    <a:extLst>
                      <a:ext uri="{FF2B5EF4-FFF2-40B4-BE49-F238E27FC236}">
                        <a16:creationId xmlns:a16="http://schemas.microsoft.com/office/drawing/2014/main" id="{6DAD91F0-1585-41B2-9CF4-E99C8D7443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47" name="Group 130">
                  <a:extLst>
                    <a:ext uri="{FF2B5EF4-FFF2-40B4-BE49-F238E27FC236}">
                      <a16:creationId xmlns:a16="http://schemas.microsoft.com/office/drawing/2014/main" id="{92A5C676-24A7-4239-8609-325F01F535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221338">
                  <a:off x="4728" y="1224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65" name="Group 131">
                    <a:extLst>
                      <a:ext uri="{FF2B5EF4-FFF2-40B4-BE49-F238E27FC236}">
                        <a16:creationId xmlns:a16="http://schemas.microsoft.com/office/drawing/2014/main" id="{A8301814-B0C2-49A9-A824-775DD28E9D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68" name="Rectangle 132">
                      <a:extLst>
                        <a:ext uri="{FF2B5EF4-FFF2-40B4-BE49-F238E27FC236}">
                          <a16:creationId xmlns:a16="http://schemas.microsoft.com/office/drawing/2014/main" id="{ADF3E463-0B17-4889-9BD8-FF45E8086A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69" name="Rectangle 133">
                      <a:extLst>
                        <a:ext uri="{FF2B5EF4-FFF2-40B4-BE49-F238E27FC236}">
                          <a16:creationId xmlns:a16="http://schemas.microsoft.com/office/drawing/2014/main" id="{9DB96ECE-C8A6-4E59-A15F-C25D6F0C16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0" name="Rectangle 134">
                      <a:extLst>
                        <a:ext uri="{FF2B5EF4-FFF2-40B4-BE49-F238E27FC236}">
                          <a16:creationId xmlns:a16="http://schemas.microsoft.com/office/drawing/2014/main" id="{B6644DA5-1D64-4FE2-A2ED-86A2D5DB61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1" name="Rectangle 135">
                      <a:extLst>
                        <a:ext uri="{FF2B5EF4-FFF2-40B4-BE49-F238E27FC236}">
                          <a16:creationId xmlns:a16="http://schemas.microsoft.com/office/drawing/2014/main" id="{C3488DAB-4312-4B04-8656-714912BCAD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2" name="Rectangle 136">
                      <a:extLst>
                        <a:ext uri="{FF2B5EF4-FFF2-40B4-BE49-F238E27FC236}">
                          <a16:creationId xmlns:a16="http://schemas.microsoft.com/office/drawing/2014/main" id="{7CC901C6-82B3-4E5F-B2C9-8F43553DEC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66" name="Rectangle 137">
                    <a:extLst>
                      <a:ext uri="{FF2B5EF4-FFF2-40B4-BE49-F238E27FC236}">
                        <a16:creationId xmlns:a16="http://schemas.microsoft.com/office/drawing/2014/main" id="{33CACAA4-D608-4A91-85A1-0C2EDA84F2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7" name="Rectangle 138">
                    <a:extLst>
                      <a:ext uri="{FF2B5EF4-FFF2-40B4-BE49-F238E27FC236}">
                        <a16:creationId xmlns:a16="http://schemas.microsoft.com/office/drawing/2014/main" id="{4BF661EB-13E1-4B1B-B5EA-D0B7229157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48" name="Group 139">
                  <a:extLst>
                    <a:ext uri="{FF2B5EF4-FFF2-40B4-BE49-F238E27FC236}">
                      <a16:creationId xmlns:a16="http://schemas.microsoft.com/office/drawing/2014/main" id="{E5B416C4-1C0E-4300-AC76-39F8AD31F9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80193">
                  <a:off x="4512" y="1872"/>
                  <a:ext cx="48" cy="724"/>
                  <a:chOff x="912" y="2640"/>
                  <a:chExt cx="48" cy="672"/>
                </a:xfrm>
              </p:grpSpPr>
              <p:sp>
                <p:nvSpPr>
                  <p:cNvPr id="60" name="Rectangle 140">
                    <a:extLst>
                      <a:ext uri="{FF2B5EF4-FFF2-40B4-BE49-F238E27FC236}">
                        <a16:creationId xmlns:a16="http://schemas.microsoft.com/office/drawing/2014/main" id="{3DE257E4-2B72-46C3-850E-6C2067C5A8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3216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1" name="Rectangle 141">
                    <a:extLst>
                      <a:ext uri="{FF2B5EF4-FFF2-40B4-BE49-F238E27FC236}">
                        <a16:creationId xmlns:a16="http://schemas.microsoft.com/office/drawing/2014/main" id="{96144B72-262C-4225-B609-4E3276D32E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3072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2" name="Rectangle 142">
                    <a:extLst>
                      <a:ext uri="{FF2B5EF4-FFF2-40B4-BE49-F238E27FC236}">
                        <a16:creationId xmlns:a16="http://schemas.microsoft.com/office/drawing/2014/main" id="{C6FEF098-509E-413C-8E6B-22027D3D9E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928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3" name="Rectangle 143">
                    <a:extLst>
                      <a:ext uri="{FF2B5EF4-FFF2-40B4-BE49-F238E27FC236}">
                        <a16:creationId xmlns:a16="http://schemas.microsoft.com/office/drawing/2014/main" id="{D1FB280E-33F0-490E-B929-44A76F96BC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84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4" name="Rectangle 144">
                    <a:extLst>
                      <a:ext uri="{FF2B5EF4-FFF2-40B4-BE49-F238E27FC236}">
                        <a16:creationId xmlns:a16="http://schemas.microsoft.com/office/drawing/2014/main" id="{361BF89C-BA77-4A82-9E0B-ECD32BAAC4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640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49" name="Rectangle 145">
                  <a:extLst>
                    <a:ext uri="{FF2B5EF4-FFF2-40B4-BE49-F238E27FC236}">
                      <a16:creationId xmlns:a16="http://schemas.microsoft.com/office/drawing/2014/main" id="{B596E755-F131-462A-BE2E-210A61D5A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744" y="2544"/>
                  <a:ext cx="816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Rectangle 146">
                  <a:extLst>
                    <a:ext uri="{FF2B5EF4-FFF2-40B4-BE49-F238E27FC236}">
                      <a16:creationId xmlns:a16="http://schemas.microsoft.com/office/drawing/2014/main" id="{733C3B6F-5A91-4CFA-8B16-1E5DD3015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512" y="2544"/>
                  <a:ext cx="816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51" name="Picture 147">
                  <a:extLst>
                    <a:ext uri="{FF2B5EF4-FFF2-40B4-BE49-F238E27FC236}">
                      <a16:creationId xmlns:a16="http://schemas.microsoft.com/office/drawing/2014/main" id="{8DC64A82-F660-48CC-A6C2-68D72B2F33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2" y="1248"/>
                  <a:ext cx="19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2" name="Picture 148">
                  <a:extLst>
                    <a:ext uri="{FF2B5EF4-FFF2-40B4-BE49-F238E27FC236}">
                      <a16:creationId xmlns:a16="http://schemas.microsoft.com/office/drawing/2014/main" id="{E6CC21CA-003D-4919-B2D3-8FF09D9C9A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248"/>
                  <a:ext cx="19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3" name="Picture 149">
                  <a:extLst>
                    <a:ext uri="{FF2B5EF4-FFF2-40B4-BE49-F238E27FC236}">
                      <a16:creationId xmlns:a16="http://schemas.microsoft.com/office/drawing/2014/main" id="{911875D7-42EB-4960-A88E-B2B3529BC2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640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4" name="Picture 150">
                  <a:extLst>
                    <a:ext uri="{FF2B5EF4-FFF2-40B4-BE49-F238E27FC236}">
                      <a16:creationId xmlns:a16="http://schemas.microsoft.com/office/drawing/2014/main" id="{1B0FC798-05C8-4D83-84DB-6E6E82559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640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" name="Picture 151">
                  <a:extLst>
                    <a:ext uri="{FF2B5EF4-FFF2-40B4-BE49-F238E27FC236}">
                      <a16:creationId xmlns:a16="http://schemas.microsoft.com/office/drawing/2014/main" id="{57F8B5ED-3BB6-433F-9C35-5897B788BF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0" y="1680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6" name="Picture 152">
                  <a:extLst>
                    <a:ext uri="{FF2B5EF4-FFF2-40B4-BE49-F238E27FC236}">
                      <a16:creationId xmlns:a16="http://schemas.microsoft.com/office/drawing/2014/main" id="{7F01760E-0B82-44B5-A23B-A6D72AA3B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8" y="1680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7" name="Picture 153">
                  <a:extLst>
                    <a:ext uri="{FF2B5EF4-FFF2-40B4-BE49-F238E27FC236}">
                      <a16:creationId xmlns:a16="http://schemas.microsoft.com/office/drawing/2014/main" id="{2A7D91BE-46AF-4923-8D09-4271FAFB25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8" y="2112"/>
                  <a:ext cx="288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8" name="Picture 154">
                  <a:extLst>
                    <a:ext uri="{FF2B5EF4-FFF2-40B4-BE49-F238E27FC236}">
                      <a16:creationId xmlns:a16="http://schemas.microsoft.com/office/drawing/2014/main" id="{DE7FC942-3051-4CB4-9E81-763D4C00DD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8" y="1488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155">
                  <a:extLst>
                    <a:ext uri="{FF2B5EF4-FFF2-40B4-BE49-F238E27FC236}">
                      <a16:creationId xmlns:a16="http://schemas.microsoft.com/office/drawing/2014/main" id="{6E1C583F-602F-41B1-90C4-1D6F383DBB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6" y="2640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5" name="Picture 156">
                <a:extLst>
                  <a:ext uri="{FF2B5EF4-FFF2-40B4-BE49-F238E27FC236}">
                    <a16:creationId xmlns:a16="http://schemas.microsoft.com/office/drawing/2014/main" id="{91393662-CA7B-46EC-9158-A879F491E4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2592"/>
                <a:ext cx="1104" cy="38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Group 195">
              <a:extLst>
                <a:ext uri="{FF2B5EF4-FFF2-40B4-BE49-F238E27FC236}">
                  <a16:creationId xmlns:a16="http://schemas.microsoft.com/office/drawing/2014/main" id="{EEB16B78-A262-4D4F-92C6-C7AFC0C11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4" y="1592"/>
              <a:ext cx="1488" cy="1518"/>
              <a:chOff x="3824" y="1592"/>
              <a:chExt cx="1488" cy="1518"/>
            </a:xfrm>
          </p:grpSpPr>
          <p:grpSp>
            <p:nvGrpSpPr>
              <p:cNvPr id="12" name="Group 194">
                <a:extLst>
                  <a:ext uri="{FF2B5EF4-FFF2-40B4-BE49-F238E27FC236}">
                    <a16:creationId xmlns:a16="http://schemas.microsoft.com/office/drawing/2014/main" id="{3CDADE32-736D-438D-808E-4C2FCA72AD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4" y="1592"/>
                <a:ext cx="1488" cy="1061"/>
                <a:chOff x="3824" y="1592"/>
                <a:chExt cx="1488" cy="1061"/>
              </a:xfrm>
            </p:grpSpPr>
            <p:sp>
              <p:nvSpPr>
                <p:cNvPr id="14" name="Rectangle 160">
                  <a:extLst>
                    <a:ext uri="{FF2B5EF4-FFF2-40B4-BE49-F238E27FC236}">
                      <a16:creationId xmlns:a16="http://schemas.microsoft.com/office/drawing/2014/main" id="{ADB3D1B9-E7BD-476E-B89D-3F18D8341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824" y="2410"/>
                  <a:ext cx="421" cy="3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15" name="Group 161">
                  <a:extLst>
                    <a:ext uri="{FF2B5EF4-FFF2-40B4-BE49-F238E27FC236}">
                      <a16:creationId xmlns:a16="http://schemas.microsoft.com/office/drawing/2014/main" id="{FB6A78B1-F849-4C8D-AEFE-98E5F0D8D5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47" y="1796"/>
                  <a:ext cx="162" cy="614"/>
                  <a:chOff x="767" y="2447"/>
                  <a:chExt cx="241" cy="865"/>
                </a:xfrm>
              </p:grpSpPr>
              <p:grpSp>
                <p:nvGrpSpPr>
                  <p:cNvPr id="36" name="Group 162">
                    <a:extLst>
                      <a:ext uri="{FF2B5EF4-FFF2-40B4-BE49-F238E27FC236}">
                        <a16:creationId xmlns:a16="http://schemas.microsoft.com/office/drawing/2014/main" id="{BA5C71F4-1283-4220-B15F-3D7A3ED9336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39" name="Rectangle 163">
                      <a:extLst>
                        <a:ext uri="{FF2B5EF4-FFF2-40B4-BE49-F238E27FC236}">
                          <a16:creationId xmlns:a16="http://schemas.microsoft.com/office/drawing/2014/main" id="{F11005A9-7180-4452-9D59-E227C76D46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0" name="Rectangle 164">
                      <a:extLst>
                        <a:ext uri="{FF2B5EF4-FFF2-40B4-BE49-F238E27FC236}">
                          <a16:creationId xmlns:a16="http://schemas.microsoft.com/office/drawing/2014/main" id="{16296DE9-8003-4183-8401-C40717A974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1" name="Rectangle 165">
                      <a:extLst>
                        <a:ext uri="{FF2B5EF4-FFF2-40B4-BE49-F238E27FC236}">
                          <a16:creationId xmlns:a16="http://schemas.microsoft.com/office/drawing/2014/main" id="{90B7D443-5DA7-427A-83C1-F3227950DC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2" name="Rectangle 166">
                      <a:extLst>
                        <a:ext uri="{FF2B5EF4-FFF2-40B4-BE49-F238E27FC236}">
                          <a16:creationId xmlns:a16="http://schemas.microsoft.com/office/drawing/2014/main" id="{A87870F8-0D6B-4B07-AF4E-069D87790C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3" name="Rectangle 167">
                      <a:extLst>
                        <a:ext uri="{FF2B5EF4-FFF2-40B4-BE49-F238E27FC236}">
                          <a16:creationId xmlns:a16="http://schemas.microsoft.com/office/drawing/2014/main" id="{FEDD9257-B13A-4B55-B751-4AE20C255D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37" name="Rectangle 168">
                    <a:extLst>
                      <a:ext uri="{FF2B5EF4-FFF2-40B4-BE49-F238E27FC236}">
                        <a16:creationId xmlns:a16="http://schemas.microsoft.com/office/drawing/2014/main" id="{C450217E-8E4A-4B20-A9EF-C10BF3D152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8" name="Rectangle 169">
                    <a:extLst>
                      <a:ext uri="{FF2B5EF4-FFF2-40B4-BE49-F238E27FC236}">
                        <a16:creationId xmlns:a16="http://schemas.microsoft.com/office/drawing/2014/main" id="{9CAA6E9E-EF3A-43EA-A04B-E79752A497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170">
                  <a:extLst>
                    <a:ext uri="{FF2B5EF4-FFF2-40B4-BE49-F238E27FC236}">
                      <a16:creationId xmlns:a16="http://schemas.microsoft.com/office/drawing/2014/main" id="{178124AA-E512-405B-8AF2-E25964079F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27" y="1796"/>
                  <a:ext cx="162" cy="614"/>
                  <a:chOff x="767" y="2447"/>
                  <a:chExt cx="241" cy="865"/>
                </a:xfrm>
              </p:grpSpPr>
              <p:grpSp>
                <p:nvGrpSpPr>
                  <p:cNvPr id="28" name="Group 171">
                    <a:extLst>
                      <a:ext uri="{FF2B5EF4-FFF2-40B4-BE49-F238E27FC236}">
                        <a16:creationId xmlns:a16="http://schemas.microsoft.com/office/drawing/2014/main" id="{F191F3BF-9CAF-44A5-B76A-DC39D380CFD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31" name="Rectangle 172">
                      <a:extLst>
                        <a:ext uri="{FF2B5EF4-FFF2-40B4-BE49-F238E27FC236}">
                          <a16:creationId xmlns:a16="http://schemas.microsoft.com/office/drawing/2014/main" id="{E464FEC5-6452-4889-81D8-222ED0FD75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2" name="Rectangle 173">
                      <a:extLst>
                        <a:ext uri="{FF2B5EF4-FFF2-40B4-BE49-F238E27FC236}">
                          <a16:creationId xmlns:a16="http://schemas.microsoft.com/office/drawing/2014/main" id="{332CFC3C-B781-4720-96DC-2A66E1391E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3" name="Rectangle 174">
                      <a:extLst>
                        <a:ext uri="{FF2B5EF4-FFF2-40B4-BE49-F238E27FC236}">
                          <a16:creationId xmlns:a16="http://schemas.microsoft.com/office/drawing/2014/main" id="{CB74E08E-43F6-447D-8DF3-D886FBC895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4" name="Rectangle 175">
                      <a:extLst>
                        <a:ext uri="{FF2B5EF4-FFF2-40B4-BE49-F238E27FC236}">
                          <a16:creationId xmlns:a16="http://schemas.microsoft.com/office/drawing/2014/main" id="{E4BC3A43-9B37-44D0-A5E4-55D06981CB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5" name="Rectangle 176">
                      <a:extLst>
                        <a:ext uri="{FF2B5EF4-FFF2-40B4-BE49-F238E27FC236}">
                          <a16:creationId xmlns:a16="http://schemas.microsoft.com/office/drawing/2014/main" id="{B4024B2E-631B-42D1-B8F9-B5F1CF822A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29" name="Rectangle 177">
                    <a:extLst>
                      <a:ext uri="{FF2B5EF4-FFF2-40B4-BE49-F238E27FC236}">
                        <a16:creationId xmlns:a16="http://schemas.microsoft.com/office/drawing/2014/main" id="{6DBD4281-DE9A-4ABF-BD0E-5CD38C20BB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0" name="Rectangle 178">
                    <a:extLst>
                      <a:ext uri="{FF2B5EF4-FFF2-40B4-BE49-F238E27FC236}">
                        <a16:creationId xmlns:a16="http://schemas.microsoft.com/office/drawing/2014/main" id="{3771085E-F71C-4D96-8AD0-78C550C509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zh-CN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pic>
              <p:nvPicPr>
                <p:cNvPr id="17" name="Picture 179">
                  <a:extLst>
                    <a:ext uri="{FF2B5EF4-FFF2-40B4-BE49-F238E27FC236}">
                      <a16:creationId xmlns:a16="http://schemas.microsoft.com/office/drawing/2014/main" id="{51354389-AFDB-4295-99AC-CCC4E6768E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0" y="2478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" name="Picture 180">
                  <a:extLst>
                    <a:ext uri="{FF2B5EF4-FFF2-40B4-BE49-F238E27FC236}">
                      <a16:creationId xmlns:a16="http://schemas.microsoft.com/office/drawing/2014/main" id="{C89E7797-DD36-4818-B260-5A29652764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4" y="2478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182">
                  <a:extLst>
                    <a:ext uri="{FF2B5EF4-FFF2-40B4-BE49-F238E27FC236}">
                      <a16:creationId xmlns:a16="http://schemas.microsoft.com/office/drawing/2014/main" id="{A525D896-587C-4E1F-BE2E-525D3B7D4F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7" y="1592"/>
                  <a:ext cx="162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" name="Rectangle 183">
                  <a:extLst>
                    <a:ext uri="{FF2B5EF4-FFF2-40B4-BE49-F238E27FC236}">
                      <a16:creationId xmlns:a16="http://schemas.microsoft.com/office/drawing/2014/main" id="{437504ED-3E9D-4AD0-B770-52AE535E0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245" y="2410"/>
                  <a:ext cx="679" cy="3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" name="Rectangle 184">
                  <a:extLst>
                    <a:ext uri="{FF2B5EF4-FFF2-40B4-BE49-F238E27FC236}">
                      <a16:creationId xmlns:a16="http://schemas.microsoft.com/office/drawing/2014/main" id="{BD86618B-B8C5-41D8-9730-91337D1BBD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891" y="2410"/>
                  <a:ext cx="421" cy="3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zh-CN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22" name="Picture 187">
                  <a:extLst>
                    <a:ext uri="{FF2B5EF4-FFF2-40B4-BE49-F238E27FC236}">
                      <a16:creationId xmlns:a16="http://schemas.microsoft.com/office/drawing/2014/main" id="{72F47C45-9E9D-4C9F-B062-8E50B54337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6" y="2069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188">
                  <a:extLst>
                    <a:ext uri="{FF2B5EF4-FFF2-40B4-BE49-F238E27FC236}">
                      <a16:creationId xmlns:a16="http://schemas.microsoft.com/office/drawing/2014/main" id="{4DE9465F-1E94-47DF-90AF-D88526006F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6" y="2069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189">
                  <a:extLst>
                    <a:ext uri="{FF2B5EF4-FFF2-40B4-BE49-F238E27FC236}">
                      <a16:creationId xmlns:a16="http://schemas.microsoft.com/office/drawing/2014/main" id="{18FE9BB3-3E48-473D-BECA-35386C4D17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7" y="1592"/>
                  <a:ext cx="162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190">
                  <a:extLst>
                    <a:ext uri="{FF2B5EF4-FFF2-40B4-BE49-F238E27FC236}">
                      <a16:creationId xmlns:a16="http://schemas.microsoft.com/office/drawing/2014/main" id="{CBDE3DCB-B296-4493-B04C-8BA60A1746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4" y="2472"/>
                  <a:ext cx="173" cy="1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191">
                  <a:extLst>
                    <a:ext uri="{FF2B5EF4-FFF2-40B4-BE49-F238E27FC236}">
                      <a16:creationId xmlns:a16="http://schemas.microsoft.com/office/drawing/2014/main" id="{93BB1CF1-9E5F-4FF4-8A03-41910C3D59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9" y="2475"/>
                  <a:ext cx="182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92">
                  <a:extLst>
                    <a:ext uri="{FF2B5EF4-FFF2-40B4-BE49-F238E27FC236}">
                      <a16:creationId xmlns:a16="http://schemas.microsoft.com/office/drawing/2014/main" id="{E20D8F20-6608-42A0-93FC-6A4912E5B9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8" y="2233"/>
                  <a:ext cx="184" cy="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3" name="Picture 193">
                <a:extLst>
                  <a:ext uri="{FF2B5EF4-FFF2-40B4-BE49-F238E27FC236}">
                    <a16:creationId xmlns:a16="http://schemas.microsoft.com/office/drawing/2014/main" id="{2005B310-948A-45B7-A69E-51D7625EEF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0" y="2730"/>
                <a:ext cx="1408" cy="380"/>
              </a:xfrm>
              <a:prstGeom prst="rect">
                <a:avLst/>
              </a:prstGeom>
              <a:noFill/>
              <a:ln w="25400" algn="ctr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13" name="TextBox 4">
            <a:extLst>
              <a:ext uri="{FF2B5EF4-FFF2-40B4-BE49-F238E27FC236}">
                <a16:creationId xmlns:a16="http://schemas.microsoft.com/office/drawing/2014/main" id="{1BA60B1A-F955-4A12-B7E9-B93A3E6550E3}"/>
              </a:ext>
            </a:extLst>
          </p:cNvPr>
          <p:cNvSpPr txBox="1"/>
          <p:nvPr/>
        </p:nvSpPr>
        <p:spPr>
          <a:xfrm>
            <a:off x="7461295" y="5517414"/>
            <a:ext cx="41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naturally be embedded into G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Unified Theories, e.g.,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SO(10) GUT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811F5452-85AE-4A12-9D28-B414408DCF40}"/>
              </a:ext>
            </a:extLst>
          </p:cNvPr>
          <p:cNvSpPr/>
          <p:nvPr/>
        </p:nvSpPr>
        <p:spPr>
          <a:xfrm>
            <a:off x="295683" y="6384546"/>
            <a:ext cx="11416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prstClr val="black"/>
                </a:solidFill>
              </a:rPr>
              <a:t>Be able to explain both tiny neutrino masses and the matter-antimatter asymmetry in the Universe</a:t>
            </a:r>
          </a:p>
        </p:txBody>
      </p:sp>
      <p:sp>
        <p:nvSpPr>
          <p:cNvPr id="117" name="标题 1">
            <a:extLst>
              <a:ext uri="{FF2B5EF4-FFF2-40B4-BE49-F238E27FC236}">
                <a16:creationId xmlns:a16="http://schemas.microsoft.com/office/drawing/2014/main" id="{6B823106-90CB-4DCE-AFD2-330E0E7B1CD4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B. Neutrino Mass Models</a:t>
            </a:r>
            <a:endParaRPr lang="zh-CN" altLang="en-US" dirty="0"/>
          </a:p>
        </p:txBody>
      </p:sp>
      <p:sp>
        <p:nvSpPr>
          <p:cNvPr id="118" name="灯片编号占位符 1">
            <a:extLst>
              <a:ext uri="{FF2B5EF4-FFF2-40B4-BE49-F238E27FC236}">
                <a16:creationId xmlns:a16="http://schemas.microsoft.com/office/drawing/2014/main" id="{2C3B0082-02F6-4552-B835-461F788B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5519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1BD7223-A8E6-4257-92F7-237DE2A92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476672"/>
            <a:ext cx="9128031" cy="623628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09309AB-3AC3-4936-9DF5-82FBE553BFE9}"/>
              </a:ext>
            </a:extLst>
          </p:cNvPr>
          <p:cNvSpPr/>
          <p:nvPr/>
        </p:nvSpPr>
        <p:spPr>
          <a:xfrm>
            <a:off x="7980062" y="3857769"/>
            <a:ext cx="197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Kanemura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al, 11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80572D1-BCE9-4FBF-B6DF-181231DA57A7}"/>
              </a:ext>
            </a:extLst>
          </p:cNvPr>
          <p:cNvSpPr/>
          <p:nvPr/>
        </p:nvSpPr>
        <p:spPr>
          <a:xfrm>
            <a:off x="5339409" y="3867061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E. Ma, 06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876260-25D4-46A9-BC27-210326CF7092}"/>
              </a:ext>
            </a:extLst>
          </p:cNvPr>
          <p:cNvSpPr/>
          <p:nvPr/>
        </p:nvSpPr>
        <p:spPr>
          <a:xfrm>
            <a:off x="1594993" y="3867061"/>
            <a:ext cx="2176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Mohapatra, Valle, 87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632430B-0DDC-4453-8B0B-4D741B2A93CF}"/>
              </a:ext>
            </a:extLst>
          </p:cNvPr>
          <p:cNvSpPr/>
          <p:nvPr/>
        </p:nvSpPr>
        <p:spPr>
          <a:xfrm>
            <a:off x="4763345" y="5513953"/>
            <a:ext cx="2168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Zee, 80, 86; </a:t>
            </a:r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Babu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88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10881C5-9780-4499-A9AC-B6DB0C24F429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B. Neutrino Mass Models</a:t>
            </a:r>
            <a:endParaRPr lang="zh-CN" altLang="en-US" dirty="0"/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B4D89656-DA52-4C3E-8496-E882C174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7675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29642</TotalTime>
  <Words>1244</Words>
  <Application>Microsoft Office PowerPoint</Application>
  <PresentationFormat>宽屏</PresentationFormat>
  <Paragraphs>219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ＭＳ Ｐゴシック</vt:lpstr>
      <vt:lpstr>黑体</vt:lpstr>
      <vt:lpstr>宋体</vt:lpstr>
      <vt:lpstr>微软雅黑</vt:lpstr>
      <vt:lpstr>Arial</vt:lpstr>
      <vt:lpstr>Arial</vt:lpstr>
      <vt:lpstr>Calibri</vt:lpstr>
      <vt:lpstr>Cambria Math</vt:lpstr>
      <vt:lpstr>Symbol</vt:lpstr>
      <vt:lpstr>Tahoma</vt:lpstr>
      <vt:lpstr>Trebuchet MS</vt:lpstr>
      <vt:lpstr>Wingdings</vt:lpstr>
      <vt:lpstr>Office 主题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zhoushun</dc:creator>
  <cp:lastModifiedBy>shun zhou</cp:lastModifiedBy>
  <cp:revision>1094</cp:revision>
  <dcterms:created xsi:type="dcterms:W3CDTF">2016-08-08T06:22:09Z</dcterms:created>
  <dcterms:modified xsi:type="dcterms:W3CDTF">2023-12-05T04:53:41Z</dcterms:modified>
</cp:coreProperties>
</file>