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6" r:id="rId2"/>
    <p:sldId id="513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1" r:id="rId13"/>
    <p:sldId id="440" r:id="rId14"/>
    <p:sldId id="442" r:id="rId15"/>
    <p:sldId id="443" r:id="rId16"/>
    <p:sldId id="446" r:id="rId17"/>
    <p:sldId id="447" r:id="rId18"/>
    <p:sldId id="49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A0F1"/>
    <a:srgbClr val="0066FF"/>
    <a:srgbClr val="4C4467"/>
    <a:srgbClr val="3169B4"/>
    <a:srgbClr val="866F83"/>
    <a:srgbClr val="000517"/>
    <a:srgbClr val="00498D"/>
    <a:srgbClr val="0B8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9" autoAdjust="0"/>
    <p:restoredTop sz="94424" autoAdjust="0"/>
  </p:normalViewPr>
  <p:slideViewPr>
    <p:cSldViewPr>
      <p:cViewPr varScale="1">
        <p:scale>
          <a:sx n="66" d="100"/>
          <a:sy n="66" d="100"/>
        </p:scale>
        <p:origin x="684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570-9DDB-4EAA-A562-2888D3063BF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DF30-F80D-48F7-9B9C-A3A848DA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3.emf"/><Relationship Id="rId7" Type="http://schemas.openxmlformats.org/officeDocument/2006/relationships/image" Target="../media/image76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77272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Quantum Matter Institute, South China Normal University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Guangzhou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2023-12-05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0" y="160034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Shun Zhou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(IHEP &amp;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UCAS,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Beijing)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260648"/>
            <a:ext cx="12192000" cy="1296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Standard Model Effective Field Theory (SMEFT)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CF5FF8-0658-4284-9F62-B34F47B574B0}"/>
              </a:ext>
            </a:extLst>
          </p:cNvPr>
          <p:cNvSpPr/>
          <p:nvPr/>
        </p:nvSpPr>
        <p:spPr>
          <a:xfrm>
            <a:off x="1" y="483954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First </a:t>
            </a:r>
            <a:r>
              <a:rPr lang="en-US" altLang="zh-CN" sz="2000" b="1" u="sng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Zhujiang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Winter School on Theoretical Physics</a:t>
            </a:r>
            <a:endParaRPr lang="zh-CN" altLang="en-US" sz="2000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E19246-CAE6-4E8F-BF80-A17BA43AFF32}"/>
              </a:ext>
            </a:extLst>
          </p:cNvPr>
          <p:cNvSpPr/>
          <p:nvPr/>
        </p:nvSpPr>
        <p:spPr>
          <a:xfrm>
            <a:off x="0" y="32129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Lecture 4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Invariant Theory for CP Violation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8E4CA1D-24A4-4497-9B75-A6877F4993C9}"/>
              </a:ext>
            </a:extLst>
          </p:cNvPr>
          <p:cNvSpPr/>
          <p:nvPr/>
        </p:nvSpPr>
        <p:spPr>
          <a:xfrm>
            <a:off x="0" y="571791"/>
            <a:ext cx="307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Ungraded Hilbert Series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BDF695-D004-4028-88E5-C26C416CF47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83832" y="575253"/>
            <a:ext cx="5112568" cy="7623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F356FA-7100-4341-B795-5640E3501F22}"/>
              </a:ext>
            </a:extLst>
          </p:cNvPr>
          <p:cNvSpPr/>
          <p:nvPr/>
        </p:nvSpPr>
        <p:spPr>
          <a:xfrm>
            <a:off x="119336" y="103788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Information from the ungraded HS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709D95-8C83-48E8-89FC-8CC567BDBE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744072" y="1446673"/>
            <a:ext cx="5112568" cy="27055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A767BA3-63C8-439C-829F-7687150A73E2}"/>
              </a:ext>
            </a:extLst>
          </p:cNvPr>
          <p:cNvSpPr/>
          <p:nvPr/>
        </p:nvSpPr>
        <p:spPr>
          <a:xfrm>
            <a:off x="119336" y="1503981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Numerator</a:t>
            </a: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NOT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freely generated, and there are other generators in the generating set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1B609F-042C-4528-9C10-1C4A2600EBA3}"/>
              </a:ext>
            </a:extLst>
          </p:cNvPr>
          <p:cNvSpPr/>
          <p:nvPr/>
        </p:nvSpPr>
        <p:spPr>
          <a:xfrm>
            <a:off x="143152" y="2924944"/>
            <a:ext cx="269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Information from the PL function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4E7B4CF-294D-431F-B37F-A1E1CC875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52" y="3682751"/>
            <a:ext cx="6264696" cy="4243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61EB8BA-5588-47DF-9721-1A7A68DBA456}"/>
              </a:ext>
            </a:extLst>
          </p:cNvPr>
          <p:cNvSpPr/>
          <p:nvPr/>
        </p:nvSpPr>
        <p:spPr>
          <a:xfrm>
            <a:off x="53580" y="4338118"/>
            <a:ext cx="9060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Leading positive terms (for the invariants in the generating set)</a:t>
            </a: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 basic generators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 but one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syzygy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at degree (8, 8) among them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840AEE4-517A-4DB8-8AE9-2D0414395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5534734"/>
            <a:ext cx="10688691" cy="11331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D1F28522-D278-4C60-8D00-AA52F426F72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8108510F-3D4C-4A68-98FD-73967DAE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70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F296CF-7593-417C-9FF8-1EDF1FCCBEB8}"/>
              </a:ext>
            </a:extLst>
          </p:cNvPr>
          <p:cNvSpPr/>
          <p:nvPr/>
        </p:nvSpPr>
        <p:spPr>
          <a:xfrm>
            <a:off x="54838" y="3009001"/>
            <a:ext cx="738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Counting the Physical Parameters (two-generation leptons)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582BAF-E246-442E-BC8D-0B2AA4D695D1}"/>
              </a:ext>
            </a:extLst>
          </p:cNvPr>
          <p:cNvSpPr/>
          <p:nvPr/>
        </p:nvSpPr>
        <p:spPr>
          <a:xfrm>
            <a:off x="1680186" y="3460118"/>
            <a:ext cx="8882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charged-lepton masses +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l-GR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ν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masses +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mixing angle +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CP phase =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E2DC411-858F-4D7F-8112-811DEB2F4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052737"/>
            <a:ext cx="2736304" cy="3715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180338-A880-475E-A9C7-A0049AE5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94" y="1040667"/>
            <a:ext cx="2750742" cy="377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EC048D2-A6F5-4273-9127-E6BC6C3BB6FC}"/>
              </a:ext>
            </a:extLst>
          </p:cNvPr>
          <p:cNvSpPr/>
          <p:nvPr/>
        </p:nvSpPr>
        <p:spPr>
          <a:xfrm>
            <a:off x="54838" y="562267"/>
            <a:ext cx="9006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How to reduce one flavor invariant to polynomials of basic ones </a:t>
            </a:r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E36B021B-1DCE-43D9-B6D0-8A4D15421A91}"/>
              </a:ext>
            </a:extLst>
          </p:cNvPr>
          <p:cNvSpPr/>
          <p:nvPr/>
        </p:nvSpPr>
        <p:spPr>
          <a:xfrm>
            <a:off x="1703512" y="1701811"/>
            <a:ext cx="720080" cy="3134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FD5A67B-6225-4CD8-BC6F-AF109C77B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1587286"/>
            <a:ext cx="4532226" cy="62552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8849788-BF84-4495-9CF0-C9A48E06DE0D}"/>
              </a:ext>
            </a:extLst>
          </p:cNvPr>
          <p:cNvSpPr/>
          <p:nvPr/>
        </p:nvSpPr>
        <p:spPr>
          <a:xfrm>
            <a:off x="7708861" y="1746378"/>
            <a:ext cx="2853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Cayley-Hamilton theorem</a:t>
            </a:r>
            <a:endParaRPr lang="zh-CN" altLang="en-US" sz="16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24EE5E3-F672-458C-B80C-BA0FE4415898}"/>
              </a:ext>
            </a:extLst>
          </p:cNvPr>
          <p:cNvSpPr/>
          <p:nvPr/>
        </p:nvSpPr>
        <p:spPr>
          <a:xfrm>
            <a:off x="191344" y="2288070"/>
            <a:ext cx="11809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Numerically identify the coefficients from the linear equation array satisfied by the invariants of the same degree and CP parity</a:t>
            </a:r>
            <a:endParaRPr lang="zh-CN" altLang="en-US" sz="16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2C1E19F-09F9-4910-AB32-CF70DF2894D5}"/>
              </a:ext>
            </a:extLst>
          </p:cNvPr>
          <p:cNvSpPr/>
          <p:nvPr/>
        </p:nvSpPr>
        <p:spPr>
          <a:xfrm>
            <a:off x="9408368" y="2666034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Wang, Yu, Zhou, JHEP, 2021 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D7A2BAF-DD03-477F-B1F5-A71387825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4005591"/>
            <a:ext cx="6898097" cy="26612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F4CC9C1-E4B8-4872-9C9F-1F5A5E0437C5}"/>
              </a:ext>
            </a:extLst>
          </p:cNvPr>
          <p:cNvSpPr/>
          <p:nvPr/>
        </p:nvSpPr>
        <p:spPr>
          <a:xfrm>
            <a:off x="8112224" y="4246351"/>
            <a:ext cx="30963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Number of physical parameters 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ctr"/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Number of primary invariants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BDFAF73-11C2-4DD2-B3B2-DFEB170D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293" y="4016712"/>
            <a:ext cx="2196436" cy="3949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176ED25-9466-41FC-93ED-75EADDC7C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426" y="4367061"/>
            <a:ext cx="2880320" cy="39024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1CBA80B-33BC-4AB9-B425-06C891813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426" y="5063051"/>
            <a:ext cx="3097019" cy="76829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5FF844-9F51-48CD-B6ED-A81F1D954A8F}"/>
              </a:ext>
            </a:extLst>
          </p:cNvPr>
          <p:cNvSpPr/>
          <p:nvPr/>
        </p:nvSpPr>
        <p:spPr>
          <a:xfrm>
            <a:off x="8256240" y="6301882"/>
            <a:ext cx="339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Jenkins, Manohar,  JHEP, 2009</a:t>
            </a:r>
            <a:endParaRPr lang="zh-CN" altLang="en-US" dirty="0"/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A5C30D3B-026F-4D55-8E8A-5B93AD328F3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24" name="灯片编号占位符 1">
            <a:extLst>
              <a:ext uri="{FF2B5EF4-FFF2-40B4-BE49-F238E27FC236}">
                <a16:creationId xmlns:a16="http://schemas.microsoft.com/office/drawing/2014/main" id="{0F0DD00B-99C6-4DB1-9F33-EE3C105B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435F6AF-8C05-4D2E-9248-6E24D5294A1A}"/>
              </a:ext>
            </a:extLst>
          </p:cNvPr>
          <p:cNvSpPr/>
          <p:nvPr/>
        </p:nvSpPr>
        <p:spPr>
          <a:xfrm>
            <a:off x="3971426" y="4043798"/>
            <a:ext cx="3097019" cy="1787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64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5699B67-0D7F-4CDD-9C77-4B022316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962827"/>
            <a:ext cx="4071568" cy="16764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B4F1FB-BB25-4A73-AB14-0D1C1401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940103"/>
            <a:ext cx="4448412" cy="12269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B12AD2-B48A-40D5-9460-B0AE4921DA47}"/>
              </a:ext>
            </a:extLst>
          </p:cNvPr>
          <p:cNvSpPr/>
          <p:nvPr/>
        </p:nvSpPr>
        <p:spPr>
          <a:xfrm>
            <a:off x="0" y="547714"/>
            <a:ext cx="725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Renormalization-group running (e.g., </a:t>
            </a:r>
            <a:r>
              <a:rPr lang="en-US" altLang="zh-CN" b="1" dirty="0" err="1">
                <a:solidFill>
                  <a:srgbClr val="FF0000"/>
                </a:solidFill>
              </a:rPr>
              <a:t>Antusch</a:t>
            </a:r>
            <a:r>
              <a:rPr lang="en-US" altLang="zh-CN" b="1" dirty="0">
                <a:solidFill>
                  <a:srgbClr val="FF0000"/>
                </a:solidFill>
              </a:rPr>
              <a:t> et al., PLB, 2001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61D539-1107-40FA-B872-814291E7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73" y="2247810"/>
            <a:ext cx="1934026" cy="32404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4480B554-72AE-4F16-8BDB-E18EB6D57FEF}"/>
              </a:ext>
            </a:extLst>
          </p:cNvPr>
          <p:cNvSpPr/>
          <p:nvPr/>
        </p:nvSpPr>
        <p:spPr>
          <a:xfrm>
            <a:off x="5961228" y="1340768"/>
            <a:ext cx="93610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869945-220D-4AE7-AFBD-ACEDCF7D7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387" y="1565744"/>
            <a:ext cx="1184375" cy="3194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7BB559-D3F1-429E-B1E8-4C4AB3296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572" y="1891984"/>
            <a:ext cx="1184375" cy="2931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92F6DEC-1645-428B-AA74-478869E21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952" y="2185135"/>
            <a:ext cx="1537176" cy="2931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EAF95B8-1351-4C7F-B9F0-F2B9CBC3B78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606617" y="3132414"/>
            <a:ext cx="4320480" cy="36347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BDF569B-4362-4BDE-B6AC-7160900C9F42}"/>
              </a:ext>
            </a:extLst>
          </p:cNvPr>
          <p:cNvSpPr/>
          <p:nvPr/>
        </p:nvSpPr>
        <p:spPr>
          <a:xfrm>
            <a:off x="93144" y="2699280"/>
            <a:ext cx="320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RGEs for flavor invariants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B73EA37-B946-40B8-B6D9-5E399727907C}"/>
              </a:ext>
            </a:extLst>
          </p:cNvPr>
          <p:cNvSpPr/>
          <p:nvPr/>
        </p:nvSpPr>
        <p:spPr>
          <a:xfrm>
            <a:off x="5203859" y="3377014"/>
            <a:ext cx="681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RGEs are closed for the invariants in the generating set, as expected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95ECE6-9E7C-4AE2-98E8-9B39EC583BF7}"/>
              </a:ext>
            </a:extLst>
          </p:cNvPr>
          <p:cNvSpPr/>
          <p:nvPr/>
        </p:nvSpPr>
        <p:spPr>
          <a:xfrm>
            <a:off x="5250758" y="4621674"/>
            <a:ext cx="6893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Only one CP-odd flavor invariant, whose RGE is proport. to itself; so if it is vanishing, CP is conserved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8EA2FD9-88EA-4851-BBD1-F6F86AF884B4}"/>
              </a:ext>
            </a:extLst>
          </p:cNvPr>
          <p:cNvSpPr/>
          <p:nvPr/>
        </p:nvSpPr>
        <p:spPr>
          <a:xfrm>
            <a:off x="5231904" y="582888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One can extend all these studies to the three-flavor case, but the calculations are definitely much more complicated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58BFA5EA-D954-469D-9E5C-3D306A03C49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21" name="灯片编号占位符 1">
            <a:extLst>
              <a:ext uri="{FF2B5EF4-FFF2-40B4-BE49-F238E27FC236}">
                <a16:creationId xmlns:a16="http://schemas.microsoft.com/office/drawing/2014/main" id="{4F09C517-7FFD-47A3-BFE3-4ADFF6DA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88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2001B7D-F924-4579-9A5D-203CE6ECC03E}"/>
              </a:ext>
            </a:extLst>
          </p:cNvPr>
          <p:cNvSpPr/>
          <p:nvPr/>
        </p:nvSpPr>
        <p:spPr>
          <a:xfrm>
            <a:off x="-3600" y="592561"/>
            <a:ext cx="9009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Flavor Invariants: three generations of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leptons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DE4D81-6B5A-4368-A694-0F733F9E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048106"/>
            <a:ext cx="5832648" cy="4824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E459800-D483-42A5-BA3E-E03370B28E10}"/>
              </a:ext>
            </a:extLst>
          </p:cNvPr>
          <p:cNvSpPr/>
          <p:nvPr/>
        </p:nvSpPr>
        <p:spPr>
          <a:xfrm>
            <a:off x="1681872" y="1085635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Building Blocks 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4FDF57-7312-43A6-81A3-EEF4F0AA3972}"/>
              </a:ext>
            </a:extLst>
          </p:cNvPr>
          <p:cNvSpPr/>
          <p:nvPr/>
        </p:nvSpPr>
        <p:spPr>
          <a:xfrm>
            <a:off x="1693581" y="1734652"/>
            <a:ext cx="206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Representations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C6990F-01BD-47EF-8B55-4812B72D1CC8}"/>
              </a:ext>
            </a:extLst>
          </p:cNvPr>
          <p:cNvSpPr/>
          <p:nvPr/>
        </p:nvSpPr>
        <p:spPr>
          <a:xfrm>
            <a:off x="1681871" y="2411596"/>
            <a:ext cx="24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Character functions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3609457-D57B-46D7-A04A-7027DE55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617" y="1734653"/>
            <a:ext cx="6089735" cy="4148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CB8033-E74B-45F0-ABA6-B1D427E93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2382311"/>
            <a:ext cx="5616624" cy="4223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5A238F2-2654-4C02-9625-C20766428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792" y="2935328"/>
            <a:ext cx="6989656" cy="7920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0FB8DB-93EB-46AA-A104-CCCF45BA8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871" y="4136003"/>
            <a:ext cx="8721230" cy="1107351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EBCE74B-5969-4F54-AB6F-0805EDB02258}"/>
              </a:ext>
            </a:extLst>
          </p:cNvPr>
          <p:cNvSpPr/>
          <p:nvPr/>
        </p:nvSpPr>
        <p:spPr>
          <a:xfrm>
            <a:off x="157108" y="3645024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PL function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A277009-21B3-4A6D-9178-FCFA2D753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521" y="5958294"/>
            <a:ext cx="2664509" cy="59329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E0C2663-20D5-44CC-828E-3D1C147385CF}"/>
              </a:ext>
            </a:extLst>
          </p:cNvPr>
          <p:cNvSpPr/>
          <p:nvPr/>
        </p:nvSpPr>
        <p:spPr>
          <a:xfrm>
            <a:off x="182921" y="5467320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Ungraded HS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5A5083-9574-40B5-B6EF-F4B0297E6FD5}"/>
              </a:ext>
            </a:extLst>
          </p:cNvPr>
          <p:cNvGrpSpPr/>
          <p:nvPr/>
        </p:nvGrpSpPr>
        <p:grpSpPr>
          <a:xfrm>
            <a:off x="5022945" y="5360944"/>
            <a:ext cx="6090602" cy="935227"/>
            <a:chOff x="3021388" y="5403033"/>
            <a:chExt cx="6090602" cy="93522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7CCBE50-CD8F-4167-9231-8D1F43C5E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4495" y="5435446"/>
              <a:ext cx="6067495" cy="49659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D282628-992B-4A50-A06F-99BDC9CC3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1388" y="5991853"/>
              <a:ext cx="4176464" cy="346407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8A509EB-3F51-4CAD-945B-D761E0F7F68E}"/>
                </a:ext>
              </a:extLst>
            </p:cNvPr>
            <p:cNvSpPr/>
            <p:nvPr/>
          </p:nvSpPr>
          <p:spPr>
            <a:xfrm>
              <a:off x="3044495" y="5403033"/>
              <a:ext cx="6067495" cy="9352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029495B6-8567-43A1-9E4C-C6B81F728EF8}"/>
              </a:ext>
            </a:extLst>
          </p:cNvPr>
          <p:cNvSpPr/>
          <p:nvPr/>
        </p:nvSpPr>
        <p:spPr>
          <a:xfrm>
            <a:off x="5447928" y="6366927"/>
            <a:ext cx="530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 primary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invariants,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33 basic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invariants (?)</a:t>
            </a:r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DDFCF6C1-2A30-4E09-8FDD-97E847F282C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25" name="灯片编号占位符 1">
            <a:extLst>
              <a:ext uri="{FF2B5EF4-FFF2-40B4-BE49-F238E27FC236}">
                <a16:creationId xmlns:a16="http://schemas.microsoft.com/office/drawing/2014/main" id="{B281E982-6D41-4D44-AA18-930EBD0E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051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7A05-1D59-4962-A2D5-A5446044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89996"/>
            <a:ext cx="4688360" cy="29013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B3AF70-7A42-4E92-8F6F-6EEA88DE9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381" y="2905035"/>
            <a:ext cx="4301164" cy="394457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2CD1956-1870-4C53-82E3-9D06EB746474}"/>
              </a:ext>
            </a:extLst>
          </p:cNvPr>
          <p:cNvSpPr/>
          <p:nvPr/>
        </p:nvSpPr>
        <p:spPr>
          <a:xfrm>
            <a:off x="20688" y="498098"/>
            <a:ext cx="8319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Explicit construction of 34 basic invariants (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 CP-even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vs.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15 CP-odd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141B19D-1874-4457-BED8-BC456B20B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1275027"/>
            <a:ext cx="6168776" cy="127686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D85A6B1-1154-44D2-9DEF-90D348FD7352}"/>
              </a:ext>
            </a:extLst>
          </p:cNvPr>
          <p:cNvSpPr/>
          <p:nvPr/>
        </p:nvSpPr>
        <p:spPr>
          <a:xfrm>
            <a:off x="5185435" y="898430"/>
            <a:ext cx="3154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The RGEs of flavor invariants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FF16D6-EFC6-48A7-A3D9-B7A2B26FA838}"/>
              </a:ext>
            </a:extLst>
          </p:cNvPr>
          <p:cNvSpPr/>
          <p:nvPr/>
        </p:nvSpPr>
        <p:spPr>
          <a:xfrm>
            <a:off x="5231904" y="2495837"/>
            <a:ext cx="4390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Closed only if the 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34</a:t>
            </a:r>
            <a:r>
              <a:rPr lang="en-US" altLang="zh-CN" sz="1600" b="1" baseline="30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th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invariant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is added!</a:t>
            </a:r>
            <a:endParaRPr lang="zh-CN" altLang="en-US" sz="16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0D1D32-30BF-44B2-BEB1-F0D37BBE600D}"/>
              </a:ext>
            </a:extLst>
          </p:cNvPr>
          <p:cNvSpPr/>
          <p:nvPr/>
        </p:nvSpPr>
        <p:spPr>
          <a:xfrm>
            <a:off x="263352" y="4006754"/>
            <a:ext cx="3267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Conjecture on the PL function</a:t>
            </a:r>
            <a:endParaRPr lang="zh-CN" altLang="en-US" sz="1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A6AA9AB-C2F7-4733-9336-0E9D1BF68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77" y="4480015"/>
            <a:ext cx="4528745" cy="2905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6B05DCF-BA23-4D46-958E-27018B2F270B}"/>
              </a:ext>
            </a:extLst>
          </p:cNvPr>
          <p:cNvSpPr/>
          <p:nvPr/>
        </p:nvSpPr>
        <p:spPr>
          <a:xfrm>
            <a:off x="2985661" y="4366794"/>
            <a:ext cx="936104" cy="5040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F705F94B-F3DB-4A3C-AB3E-537119DF6621}"/>
              </a:ext>
            </a:extLst>
          </p:cNvPr>
          <p:cNvSpPr/>
          <p:nvPr/>
        </p:nvSpPr>
        <p:spPr>
          <a:xfrm>
            <a:off x="3266054" y="4954267"/>
            <a:ext cx="329485" cy="216024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9E90C02-C076-4C07-882E-FE199F8F2643}"/>
              </a:ext>
            </a:extLst>
          </p:cNvPr>
          <p:cNvSpPr/>
          <p:nvPr/>
        </p:nvSpPr>
        <p:spPr>
          <a:xfrm>
            <a:off x="1950572" y="5120626"/>
            <a:ext cx="421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Possible cancellation in the PL function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043EA95-5AF1-4A93-B472-76FA1DF5963C}"/>
              </a:ext>
            </a:extLst>
          </p:cNvPr>
          <p:cNvSpPr/>
          <p:nvPr/>
        </p:nvSpPr>
        <p:spPr>
          <a:xfrm>
            <a:off x="263352" y="5582973"/>
            <a:ext cx="6929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We explicitly verify that there is indeed only one syzygy at degree (8, 8), which is independent of the 34</a:t>
            </a:r>
            <a:r>
              <a:rPr lang="en-US" altLang="zh-CN" sz="1600" b="1" baseline="30000" dirty="0">
                <a:latin typeface="微软雅黑" pitchFamily="34" charset="-122"/>
                <a:ea typeface="微软雅黑" pitchFamily="34" charset="-122"/>
              </a:rPr>
              <a:t>th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 invariant </a:t>
            </a:r>
            <a:r>
              <a:rPr lang="en-US" altLang="zh-CN" sz="1600" b="1" i="1" dirty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1600" b="1" baseline="-25000" dirty="0">
                <a:latin typeface="微软雅黑" pitchFamily="34" charset="-122"/>
                <a:ea typeface="微软雅黑" pitchFamily="34" charset="-122"/>
              </a:rPr>
              <a:t>34</a:t>
            </a:r>
            <a:endParaRPr lang="zh-CN" altLang="en-US" sz="1600" baseline="-25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E7AD55A-9F21-47B3-A8CF-24F86BA2FB0F}"/>
              </a:ext>
            </a:extLst>
          </p:cNvPr>
          <p:cNvSpPr/>
          <p:nvPr/>
        </p:nvSpPr>
        <p:spPr>
          <a:xfrm>
            <a:off x="2599872" y="6399570"/>
            <a:ext cx="4217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But a rigorous proof is still lacking…</a:t>
            </a:r>
            <a:endParaRPr lang="zh-CN" altLang="en-US" sz="1600" baseline="-25000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685ECFD3-BD11-410C-BBE3-6C6A2CA7294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20" name="灯片编号占位符 1">
            <a:extLst>
              <a:ext uri="{FF2B5EF4-FFF2-40B4-BE49-F238E27FC236}">
                <a16:creationId xmlns:a16="http://schemas.microsoft.com/office/drawing/2014/main" id="{8EBBB56F-9C84-4153-A8A1-D7AC21BE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666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669A9EE-A011-4D61-A4BF-8C660D0E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22732"/>
            <a:ext cx="7280476" cy="19013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315AE94-2F5A-40BE-A9C3-5A28A7BA243C}"/>
              </a:ext>
            </a:extLst>
          </p:cNvPr>
          <p:cNvSpPr/>
          <p:nvPr/>
        </p:nvSpPr>
        <p:spPr>
          <a:xfrm>
            <a:off x="5152275" y="1362055"/>
            <a:ext cx="2023845" cy="41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arXiv:2112.03889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8A4CCC-CC9F-4F0B-A531-3DEFCCAD7A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63352" y="2785283"/>
            <a:ext cx="7210966" cy="40018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5BE3F5-05FB-45E2-8F5A-C3FA9973EC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587079" y="1609089"/>
            <a:ext cx="4450474" cy="28302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DDC7CCD-C165-41A4-A60A-9D1FEF4DCE51}"/>
              </a:ext>
            </a:extLst>
          </p:cNvPr>
          <p:cNvSpPr/>
          <p:nvPr/>
        </p:nvSpPr>
        <p:spPr>
          <a:xfrm>
            <a:off x="7344031" y="2108306"/>
            <a:ext cx="4936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Standard Model Effective Field Theory (SMEFT): dim-6 operators (without dim-5!)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F403C8-3210-4B2F-A4D8-E3E8AC1F2F4E}"/>
              </a:ext>
            </a:extLst>
          </p:cNvPr>
          <p:cNvSpPr/>
          <p:nvPr/>
        </p:nvSpPr>
        <p:spPr>
          <a:xfrm>
            <a:off x="8688288" y="645011"/>
            <a:ext cx="302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Sources of CP violation beyond the SM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E1F4E220-D0F8-41E2-80B5-74F1842B079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CP Violation in SMEFT</a:t>
            </a:r>
            <a:endParaRPr lang="zh-CN" altLang="en-US" dirty="0"/>
          </a:p>
        </p:txBody>
      </p: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C7F6C1BE-A38D-4BF8-8F2D-0D46079B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63EE39E-8D4A-40A6-9293-F08F2AFB645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608542" y="3799792"/>
            <a:ext cx="4504855" cy="6849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493A2E-8092-45D9-B1EF-363AFA6403B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613928" y="4810379"/>
            <a:ext cx="4504856" cy="5580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A2268CE-ABEC-47F0-805F-21E762E7C66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7623111" y="5794193"/>
            <a:ext cx="4504855" cy="5871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38539B2-21D1-43E6-84F3-B7CCC0C64D2C}"/>
              </a:ext>
            </a:extLst>
          </p:cNvPr>
          <p:cNvSpPr/>
          <p:nvPr/>
        </p:nvSpPr>
        <p:spPr>
          <a:xfrm>
            <a:off x="7176120" y="2979667"/>
            <a:ext cx="3024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How about SEFT-I?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39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B205564-8636-4F2D-A26A-4DAABF51CB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95600" y="1124745"/>
            <a:ext cx="7014258" cy="49638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82CA44E-FE25-4869-9E94-A47E4A542B95}"/>
              </a:ext>
            </a:extLst>
          </p:cNvPr>
          <p:cNvSpPr/>
          <p:nvPr/>
        </p:nvSpPr>
        <p:spPr>
          <a:xfrm>
            <a:off x="59884" y="607157"/>
            <a:ext cx="594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Flavor-basis transformations in the seesaw model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D958F6-145D-46C0-8673-C73E8BAEFC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536161" y="654010"/>
            <a:ext cx="3021643" cy="3360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3C46AE-1760-4FB7-92A8-7D12FC28C7A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055762" y="2043275"/>
            <a:ext cx="7893934" cy="48187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4728A43-1F3A-4E0E-8EAF-9B2BA3A0D2D6}"/>
              </a:ext>
            </a:extLst>
          </p:cNvPr>
          <p:cNvSpPr/>
          <p:nvPr/>
        </p:nvSpPr>
        <p:spPr>
          <a:xfrm>
            <a:off x="85791" y="1619962"/>
            <a:ext cx="5229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Translated into those on coupling matrices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3E5750-700F-41CE-AEA7-695BB4D4656F}"/>
              </a:ext>
            </a:extLst>
          </p:cNvPr>
          <p:cNvSpPr/>
          <p:nvPr/>
        </p:nvSpPr>
        <p:spPr>
          <a:xfrm>
            <a:off x="85791" y="2732517"/>
            <a:ext cx="909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To be consistent, flavor-basis transformations in the SEFT turn out to be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7057405-8611-4415-9F3B-194D6CE023B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101868" y="3153030"/>
            <a:ext cx="5278056" cy="4702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BB3A953-2480-48BE-A30C-12011493C6B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3215680" y="3774543"/>
            <a:ext cx="4979286" cy="6489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8B97CC0-454B-4EF0-9184-28F2E5B2DCE1}"/>
              </a:ext>
            </a:extLst>
          </p:cNvPr>
          <p:cNvSpPr/>
          <p:nvPr/>
        </p:nvSpPr>
        <p:spPr>
          <a:xfrm>
            <a:off x="85791" y="4651118"/>
            <a:ext cx="909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Building blocks for flavor invariants in the full theory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C91A6D0-2D8C-40C8-AEC2-052033A2143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3101869" y="5172562"/>
            <a:ext cx="5770091" cy="33860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A3BD401-A00E-4872-9DFD-5CEE6594A223}"/>
              </a:ext>
            </a:extLst>
          </p:cNvPr>
          <p:cNvSpPr/>
          <p:nvPr/>
        </p:nvSpPr>
        <p:spPr>
          <a:xfrm>
            <a:off x="104432" y="5696607"/>
            <a:ext cx="909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Building blocks for flavor invariants in the SEFT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121A327-8B4C-4CE4-91AA-FB0EA42F6DC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2999657" y="6065939"/>
            <a:ext cx="5753333" cy="476139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41D5E36A-015A-488B-95CB-2548868FF6C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CP Violation in SMEFT</a:t>
            </a:r>
            <a:endParaRPr lang="zh-CN" altLang="en-US" dirty="0"/>
          </a:p>
        </p:txBody>
      </p:sp>
      <p:sp>
        <p:nvSpPr>
          <p:cNvPr id="19" name="灯片编号占位符 1">
            <a:extLst>
              <a:ext uri="{FF2B5EF4-FFF2-40B4-BE49-F238E27FC236}">
                <a16:creationId xmlns:a16="http://schemas.microsoft.com/office/drawing/2014/main" id="{5D484A75-97DE-4B47-AAAD-CC8C08EF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370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9872E-0D1D-49FD-8F5C-E68AD3C1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5359" y="1008449"/>
            <a:ext cx="4752528" cy="7323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E37B244-B404-47C2-B8F4-C382FE3E967D}"/>
              </a:ext>
            </a:extLst>
          </p:cNvPr>
          <p:cNvSpPr/>
          <p:nvPr/>
        </p:nvSpPr>
        <p:spPr>
          <a:xfrm>
            <a:off x="83840" y="554993"/>
            <a:ext cx="909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Ungraded HS in the two-generation SEFT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378B95-2002-410B-ABB5-406D5C6DF92B}"/>
              </a:ext>
            </a:extLst>
          </p:cNvPr>
          <p:cNvSpPr/>
          <p:nvPr/>
        </p:nvSpPr>
        <p:spPr>
          <a:xfrm>
            <a:off x="83840" y="2304938"/>
            <a:ext cx="909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PL function in the two-generation SEFT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0B03D6-225C-472D-85F0-769E0E34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90" y="505726"/>
            <a:ext cx="4664896" cy="6364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5E27DB-6B42-452B-9CBD-9569C7C2F9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91344" y="2800114"/>
            <a:ext cx="6481483" cy="56286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F9CC55-3CEA-4AEA-A54C-87EBAF82B6FB}"/>
              </a:ext>
            </a:extLst>
          </p:cNvPr>
          <p:cNvSpPr/>
          <p:nvPr/>
        </p:nvSpPr>
        <p:spPr>
          <a:xfrm>
            <a:off x="1199456" y="1800864"/>
            <a:ext cx="408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2+4+2+2 =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 primary invariants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65C13CF-ADA4-4BF7-8456-AC736237924D}"/>
              </a:ext>
            </a:extLst>
          </p:cNvPr>
          <p:cNvSpPr/>
          <p:nvPr/>
        </p:nvSpPr>
        <p:spPr>
          <a:xfrm>
            <a:off x="1913116" y="3818614"/>
            <a:ext cx="367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 primary invariants  with (*)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56754ED-CDCF-4406-AD01-DEDEBCA1B1D1}"/>
              </a:ext>
            </a:extLst>
          </p:cNvPr>
          <p:cNvSpPr/>
          <p:nvPr/>
        </p:nvSpPr>
        <p:spPr>
          <a:xfrm>
            <a:off x="1922285" y="4222829"/>
            <a:ext cx="3070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18 basic invariants: 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(12 CP-even + 6 CP-odd)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ADADBF3-1BD7-4C7D-B9F3-DE810E2F9738}"/>
              </a:ext>
            </a:extLst>
          </p:cNvPr>
          <p:cNvSpPr/>
          <p:nvPr/>
        </p:nvSpPr>
        <p:spPr>
          <a:xfrm>
            <a:off x="335359" y="3431245"/>
            <a:ext cx="4385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2+4+2+5+2+3 =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 basic invariants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231C316-0C14-45DD-A7EA-E4D74B59F08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7507" y="5506660"/>
            <a:ext cx="6889852" cy="120441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727B71CA-459A-43E2-8A94-372389F42269}"/>
              </a:ext>
            </a:extLst>
          </p:cNvPr>
          <p:cNvSpPr/>
          <p:nvPr/>
        </p:nvSpPr>
        <p:spPr>
          <a:xfrm>
            <a:off x="6096000" y="3861048"/>
            <a:ext cx="792088" cy="229613"/>
          </a:xfrm>
          <a:prstGeom prst="rightArrow">
            <a:avLst>
              <a:gd name="adj1" fmla="val 50000"/>
              <a:gd name="adj2" fmla="val 982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045B00-6487-4CDA-89E4-DA11FC79F9AE}"/>
              </a:ext>
            </a:extLst>
          </p:cNvPr>
          <p:cNvSpPr/>
          <p:nvPr/>
        </p:nvSpPr>
        <p:spPr>
          <a:xfrm>
            <a:off x="97507" y="5014081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 syzygies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at degree 8 for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CP-odd invariants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CDCF206-CD02-42AD-8F6C-1048BF033355}"/>
              </a:ext>
            </a:extLst>
          </p:cNvPr>
          <p:cNvSpPr/>
          <p:nvPr/>
        </p:nvSpPr>
        <p:spPr>
          <a:xfrm>
            <a:off x="5824148" y="5147900"/>
            <a:ext cx="106394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6 – 4=2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A75995E-6423-4625-A02B-D3B67D800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635" y="3441441"/>
            <a:ext cx="1155032" cy="3024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EEE1AFE-4A73-464E-9A44-5F1F08995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2743" y="4220732"/>
            <a:ext cx="1552400" cy="27663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801C863-8DF7-48C0-B523-511A0AD34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015" y="4510172"/>
            <a:ext cx="1643113" cy="295104"/>
          </a:xfrm>
          <a:prstGeom prst="rect">
            <a:avLst/>
          </a:prstGeom>
        </p:spPr>
      </p:pic>
      <p:sp>
        <p:nvSpPr>
          <p:cNvPr id="22" name="标题 1">
            <a:extLst>
              <a:ext uri="{FF2B5EF4-FFF2-40B4-BE49-F238E27FC236}">
                <a16:creationId xmlns:a16="http://schemas.microsoft.com/office/drawing/2014/main" id="{925D43E2-FF4C-406F-A239-FF6BF3AE49B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CP Violation in SMEFT</a:t>
            </a:r>
            <a:endParaRPr lang="zh-CN" altLang="en-US" dirty="0"/>
          </a:p>
        </p:txBody>
      </p:sp>
      <p:sp>
        <p:nvSpPr>
          <p:cNvPr id="23" name="灯片编号占位符 1">
            <a:extLst>
              <a:ext uri="{FF2B5EF4-FFF2-40B4-BE49-F238E27FC236}">
                <a16:creationId xmlns:a16="http://schemas.microsoft.com/office/drawing/2014/main" id="{309672E6-E019-4C50-B42A-97550066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44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82B2517-16A2-4517-BE98-F863EDF28F5C}"/>
              </a:ext>
            </a:extLst>
          </p:cNvPr>
          <p:cNvGrpSpPr/>
          <p:nvPr/>
        </p:nvGrpSpPr>
        <p:grpSpPr>
          <a:xfrm>
            <a:off x="119336" y="554368"/>
            <a:ext cx="6264696" cy="2808312"/>
            <a:chOff x="138013" y="548680"/>
            <a:chExt cx="6264696" cy="280831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1DAEADA-F172-47BB-8504-9D5C38A2D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1" y="548680"/>
              <a:ext cx="6048673" cy="166386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745AC21-494F-4F4D-ACBC-EEBF9DC6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052" y="2461154"/>
              <a:ext cx="6048673" cy="83840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E9E3C22-C42C-4AA8-889A-043545F3C6DA}"/>
                </a:ext>
              </a:extLst>
            </p:cNvPr>
            <p:cNvSpPr/>
            <p:nvPr/>
          </p:nvSpPr>
          <p:spPr>
            <a:xfrm>
              <a:off x="138013" y="548680"/>
              <a:ext cx="6264696" cy="2808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DF136B8-EFD1-4BD9-8A02-D179D10D84C6}"/>
              </a:ext>
            </a:extLst>
          </p:cNvPr>
          <p:cNvGrpSpPr/>
          <p:nvPr/>
        </p:nvGrpSpPr>
        <p:grpSpPr>
          <a:xfrm>
            <a:off x="983432" y="3201271"/>
            <a:ext cx="6624736" cy="3528392"/>
            <a:chOff x="170887" y="3669888"/>
            <a:chExt cx="6276681" cy="309522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73CED4A-809A-4BB3-9B90-65AC1D78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887" y="3708365"/>
              <a:ext cx="5879939" cy="155012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0DF0078-C978-4BD1-9EFC-6B1B24D02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052" y="5339813"/>
              <a:ext cx="5787342" cy="1425303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FF811D-34A7-4A4C-8263-558F6EA3836C}"/>
                </a:ext>
              </a:extLst>
            </p:cNvPr>
            <p:cNvSpPr/>
            <p:nvPr/>
          </p:nvSpPr>
          <p:spPr>
            <a:xfrm>
              <a:off x="182872" y="3669888"/>
              <a:ext cx="6264696" cy="30952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BB91E702-D4ED-454A-B5E3-1C50A2B2F60F}"/>
              </a:ext>
            </a:extLst>
          </p:cNvPr>
          <p:cNvSpPr/>
          <p:nvPr/>
        </p:nvSpPr>
        <p:spPr>
          <a:xfrm>
            <a:off x="6706095" y="633224"/>
            <a:ext cx="54765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New sources of CPV for cosmological matter-antimatter asymmetry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Flavor symmetries required by fermion flavor mixing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Possible extensions to other EFTs</a:t>
            </a:r>
            <a:endParaRPr lang="zh-CN" altLang="en-US" sz="2000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0786BD22-AB7A-4DC4-9D8A-F056F23CD49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9F1E2B5-78B4-4EE5-8ED2-2AACED17FE2F}"/>
              </a:ext>
            </a:extLst>
          </p:cNvPr>
          <p:cNvSpPr/>
          <p:nvPr/>
        </p:nvSpPr>
        <p:spPr>
          <a:xfrm>
            <a:off x="8544272" y="3519845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SMEFT </a:t>
            </a:r>
          </a:p>
          <a:p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Renormalization-group equations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Positivity bounds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Geometric description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Global-fit analysis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34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2326548-4E90-45F5-85F2-027B07F7493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Introduction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9A7B172-DFE3-4790-9AC7-E3B4B6B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685A352-D182-4170-A80A-0FE8DE3731FB}"/>
              </a:ext>
            </a:extLst>
          </p:cNvPr>
          <p:cNvSpPr txBox="1"/>
          <p:nvPr/>
        </p:nvSpPr>
        <p:spPr>
          <a:xfrm>
            <a:off x="63232" y="491025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Sakharov Conditions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Baryon number (B) violation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Breaking of CP and C symmetries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Out of thermal equilibrium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8" name="Picture 2" descr="RIAN archive 25981 Academician Sakharov.jpg">
            <a:extLst>
              <a:ext uri="{FF2B5EF4-FFF2-40B4-BE49-F238E27FC236}">
                <a16:creationId xmlns:a16="http://schemas.microsoft.com/office/drawing/2014/main" id="{EDC324F6-2100-48DE-8642-7AFB70BD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5" y="503857"/>
            <a:ext cx="3024336" cy="35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06CFAC-0383-4B10-946B-0EFE79F7FBA8}"/>
              </a:ext>
            </a:extLst>
          </p:cNvPr>
          <p:cNvSpPr txBox="1"/>
          <p:nvPr/>
        </p:nvSpPr>
        <p:spPr>
          <a:xfrm>
            <a:off x="6408987" y="6093296"/>
            <a:ext cx="574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Dolgov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, Phys. Rept., 1992</a:t>
            </a:r>
          </a:p>
          <a:p>
            <a:r>
              <a:rPr lang="da-DK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Boedeker &amp; Buchmueller, Rev. Mod. Phys., 2021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A94600-94A6-4FB6-B717-A33FFB95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470627" y="502540"/>
            <a:ext cx="4291283" cy="46258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A919FDC0-80E2-4D85-B5B9-9498210A9BC9}"/>
                  </a:ext>
                </a:extLst>
              </p:cNvPr>
              <p:cNvSpPr txBox="1"/>
              <p:nvPr/>
            </p:nvSpPr>
            <p:spPr>
              <a:xfrm>
                <a:off x="4583832" y="5217796"/>
                <a:ext cx="3330551" cy="4860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b="1"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en-US" sz="1200" b="1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b="1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12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sz="1200" b="1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1200" b="1" i="1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sub>
                          </m:sSub>
                        </m:den>
                      </m:f>
                      <m:r>
                        <a:rPr lang="en-US" sz="1200" b="1" i="1">
                          <a:latin typeface="Cambria Math"/>
                        </a:rPr>
                        <m:t>=(</m:t>
                      </m:r>
                      <m:r>
                        <a:rPr lang="en-US" sz="1200" b="1" i="1">
                          <a:latin typeface="Cambria Math"/>
                        </a:rPr>
                        <m:t>𝟔</m:t>
                      </m:r>
                      <m:r>
                        <a:rPr lang="en-US" sz="1200" b="1" i="1">
                          <a:latin typeface="Cambria Math"/>
                        </a:rPr>
                        <m:t>.</m:t>
                      </m:r>
                      <m:r>
                        <a:rPr lang="en-US" sz="1200" b="1" i="1">
                          <a:latin typeface="Cambria Math"/>
                        </a:rPr>
                        <m:t>𝟎𝟔𝟓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𝟎𝟗𝟎</m:t>
                      </m:r>
                      <m:r>
                        <a:rPr lang="en-US" sz="1200" b="1" i="1">
                          <a:latin typeface="Cambria Math"/>
                        </a:rPr>
                        <m:t>)</m:t>
                      </m:r>
                      <m:r>
                        <a:rPr lang="en-US" sz="1200" b="1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1200" b="1" dirty="0"/>
              </a:p>
            </p:txBody>
          </p:sp>
        </mc:Choice>
        <mc:Fallback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A919FDC0-80E2-4D85-B5B9-9498210A9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5217796"/>
                <a:ext cx="3330551" cy="486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56ABD94E-5CF6-46B8-8B0D-E42083823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856" y="540713"/>
            <a:ext cx="3992960" cy="52978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0649AC0-9DDE-49BB-962E-C22337272532}"/>
              </a:ext>
            </a:extLst>
          </p:cNvPr>
          <p:cNvSpPr/>
          <p:nvPr/>
        </p:nvSpPr>
        <p:spPr>
          <a:xfrm>
            <a:off x="132184" y="4179304"/>
            <a:ext cx="2939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Soviet nuclear theorist</a:t>
            </a:r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(1921 – 1989)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96DDD6F-ACE0-4510-8291-E5B7EA2CA276}"/>
              </a:ext>
            </a:extLst>
          </p:cNvPr>
          <p:cNvSpPr/>
          <p:nvPr/>
        </p:nvSpPr>
        <p:spPr>
          <a:xfrm>
            <a:off x="132184" y="6309320"/>
            <a:ext cx="575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The cosmological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matter-antimatter asymmetry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">
            <a:extLst>
              <a:ext uri="{FF2B5EF4-FFF2-40B4-BE49-F238E27FC236}">
                <a16:creationId xmlns:a16="http://schemas.microsoft.com/office/drawing/2014/main" id="{1138D0E5-6C37-41C9-B8EE-44FC15910354}"/>
              </a:ext>
            </a:extLst>
          </p:cNvPr>
          <p:cNvSpPr txBox="1"/>
          <p:nvPr/>
        </p:nvSpPr>
        <p:spPr>
          <a:xfrm>
            <a:off x="0" y="50878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Possible sources of CP violation: the SM with tiny Majorana neutrino masses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64" y="1058450"/>
            <a:ext cx="6222404" cy="7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196298"/>
            <a:ext cx="3530153" cy="42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196298"/>
            <a:ext cx="3601559" cy="40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52874" y="1732918"/>
            <a:ext cx="4021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Lepton masses and flavor mixing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19" y="3437939"/>
            <a:ext cx="843475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2874" y="2940544"/>
            <a:ext cx="619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Pontecorvo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-Maki-Nakagawa-Sakata (PMNS) matrix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68" y="2902384"/>
            <a:ext cx="1257614" cy="4208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75520" y="4836430"/>
            <a:ext cx="7286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 the standard </a:t>
            </a:r>
            <a:r>
              <a:rPr lang="en-US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parametrization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(PDG)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-24680" y="5271895"/>
            <a:ext cx="1221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Count the physical parameters (to be measured in experiments): 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1559496" y="58772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charged-lepton masses +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l-GR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ν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masses +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mixing angles +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CP phases =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3352" y="6453336"/>
            <a:ext cx="882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 contrast,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en-US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US" b="1" i="1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+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en-US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l-GR" b="1" i="1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ν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= </a:t>
            </a:r>
            <a:r>
              <a:rPr 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parameters in the lepton mass matrices 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594215" y="5882729"/>
            <a:ext cx="89215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6390E6C0-83DF-4071-983B-28D81E65F85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Introduction</a:t>
            </a:r>
            <a:endParaRPr lang="zh-CN" altLang="en-US" dirty="0"/>
          </a:p>
        </p:txBody>
      </p:sp>
      <p:sp>
        <p:nvSpPr>
          <p:cNvPr id="18" name="灯片编号占位符 1">
            <a:extLst>
              <a:ext uri="{FF2B5EF4-FFF2-40B4-BE49-F238E27FC236}">
                <a16:creationId xmlns:a16="http://schemas.microsoft.com/office/drawing/2014/main" id="{3047FB78-A4AF-4F55-9321-6278A9F9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74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">
            <a:extLst>
              <a:ext uri="{FF2B5EF4-FFF2-40B4-BE49-F238E27FC236}">
                <a16:creationId xmlns:a16="http://schemas.microsoft.com/office/drawing/2014/main" id="{1138D0E5-6C37-41C9-B8EE-44FC15910354}"/>
              </a:ext>
            </a:extLst>
          </p:cNvPr>
          <p:cNvSpPr txBox="1"/>
          <p:nvPr/>
        </p:nvSpPr>
        <p:spPr>
          <a:xfrm>
            <a:off x="47328" y="580618"/>
            <a:ext cx="8748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Symmetries in the </a:t>
            </a:r>
            <a:r>
              <a:rPr lang="en-US" altLang="zh-CN" sz="20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317473"/>
            <a:ext cx="6840760" cy="422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96" y="980728"/>
            <a:ext cx="6004096" cy="68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79376" y="1709381"/>
            <a:ext cx="701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invariant under unitary transformations in the flavor space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075455"/>
            <a:ext cx="5526360" cy="402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199456" y="2334403"/>
            <a:ext cx="169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Lepton fields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1199456" y="3128088"/>
            <a:ext cx="184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Mass matrices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47328" y="3861049"/>
            <a:ext cx="1214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Lepton mass matrices </a:t>
            </a:r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do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 change under those transformations in the flavor space, but we know physical parameters (observables) should be </a:t>
            </a:r>
            <a:r>
              <a:rPr lang="en-US" altLang="zh-CN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invariant</a:t>
            </a:r>
            <a:endParaRPr 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1138D0E5-6C37-41C9-B8EE-44FC15910354}"/>
              </a:ext>
            </a:extLst>
          </p:cNvPr>
          <p:cNvSpPr txBox="1"/>
          <p:nvPr/>
        </p:nvSpPr>
        <p:spPr>
          <a:xfrm>
            <a:off x="0" y="4653136"/>
            <a:ext cx="12144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Flavor invariants constructed from lepton mass matrices</a:t>
            </a:r>
          </a:p>
        </p:txBody>
      </p:sp>
      <p:sp>
        <p:nvSpPr>
          <p:cNvPr id="15" name="矩形 14"/>
          <p:cNvSpPr/>
          <p:nvPr/>
        </p:nvSpPr>
        <p:spPr>
          <a:xfrm>
            <a:off x="1921468" y="5157192"/>
            <a:ext cx="8746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Physical observables must be independent of the flavor basis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What do we mean by </a:t>
            </a:r>
            <a:r>
              <a:rPr lang="en-US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flavor invariants</a:t>
            </a:r>
            <a:r>
              <a:rPr lang="en-US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? </a:t>
            </a:r>
            <a:r>
              <a:rPr 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How many </a:t>
            </a:r>
            <a:r>
              <a:rPr lang="en-US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invariants?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b="1" dirty="0"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How to explicitly construct the flavor invariants in the theory?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00EF6BD2-6BE9-4178-9111-A403EC1BDA4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Introduction</a:t>
            </a:r>
            <a:endParaRPr lang="zh-CN" altLang="en-US" dirty="0"/>
          </a:p>
        </p:txBody>
      </p: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BE3894E0-2336-449C-8006-C28DE355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005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8" y="539132"/>
            <a:ext cx="5630398" cy="32021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3129" y="3695437"/>
            <a:ext cx="364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Cecilia </a:t>
            </a:r>
            <a:r>
              <a:rPr lang="en-US" b="1" dirty="0" err="1"/>
              <a:t>Jarlskog</a:t>
            </a:r>
            <a:r>
              <a:rPr lang="en-US" b="1" dirty="0"/>
              <a:t> @ NORDITA in 1980s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097059"/>
            <a:ext cx="9034260" cy="270799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539132"/>
            <a:ext cx="3272930" cy="33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160" y="1427674"/>
            <a:ext cx="2088232" cy="3677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9835708" y="1031295"/>
            <a:ext cx="1842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Jarlskog</a:t>
            </a:r>
            <a:r>
              <a:rPr lang="en-US" b="1" dirty="0">
                <a:solidFill>
                  <a:srgbClr val="0000FF"/>
                </a:solidFill>
              </a:rPr>
              <a:t> invariant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83054" y="539132"/>
            <a:ext cx="2590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Jarlskog</a:t>
            </a:r>
            <a:r>
              <a:rPr lang="en-US" b="1" dirty="0">
                <a:solidFill>
                  <a:srgbClr val="FF0000"/>
                </a:solidFill>
              </a:rPr>
              <a:t>, Z. Phys. C, 1985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298620" y="3450516"/>
            <a:ext cx="176076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79976" y="3602916"/>
            <a:ext cx="316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879976" y="3789040"/>
            <a:ext cx="972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566818" y="2527186"/>
            <a:ext cx="2202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Sufficient </a:t>
            </a:r>
            <a:r>
              <a:rPr lang="en-US" altLang="zh-CN" b="1" dirty="0">
                <a:solidFill>
                  <a:srgbClr val="0000FF"/>
                </a:solidFill>
              </a:rPr>
              <a:t>and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necessary condition for CP violation</a:t>
            </a:r>
          </a:p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altLang="zh-CN" b="1" dirty="0"/>
              <a:t>Det C = 0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864874"/>
            <a:ext cx="2088000" cy="3316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207568" y="476672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© CERN Courier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2D86228B-6CD4-4E3B-99DA-CBB7C6005AF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Introduction</a:t>
            </a:r>
            <a:endParaRPr lang="zh-CN" altLang="en-US" dirty="0"/>
          </a:p>
        </p:txBody>
      </p:sp>
      <p:sp>
        <p:nvSpPr>
          <p:cNvPr id="19" name="灯片编号占位符 1">
            <a:extLst>
              <a:ext uri="{FF2B5EF4-FFF2-40B4-BE49-F238E27FC236}">
                <a16:creationId xmlns:a16="http://schemas.microsoft.com/office/drawing/2014/main" id="{04EEEA0C-FCC3-41EF-A53F-BD8E28AF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89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46" y="1066870"/>
            <a:ext cx="7920880" cy="4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738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Building blocks for constructing flavor invariants</a:t>
            </a:r>
            <a:endParaRPr 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6041" y="1578004"/>
            <a:ext cx="613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which are 3x3 </a:t>
            </a:r>
            <a:r>
              <a:rPr lang="en-US" altLang="zh-CN" b="1" dirty="0" err="1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Hermitian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 matrices and transform as</a:t>
            </a:r>
            <a:endParaRPr 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34" y="2104384"/>
            <a:ext cx="7803663" cy="398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0444" y="26548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Construction of flavor invariants</a:t>
            </a:r>
            <a:endParaRPr 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3068961"/>
            <a:ext cx="5400600" cy="6458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2" y="3783163"/>
            <a:ext cx="3310440" cy="29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5087888" y="3825758"/>
            <a:ext cx="5487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Branco, </a:t>
            </a:r>
            <a:r>
              <a:rPr lang="en-US" b="1" dirty="0" err="1">
                <a:solidFill>
                  <a:srgbClr val="FF0000"/>
                </a:solidFill>
              </a:rPr>
              <a:t>Lavoura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Rebelo</a:t>
            </a:r>
            <a:r>
              <a:rPr lang="en-US" b="1" dirty="0">
                <a:solidFill>
                  <a:srgbClr val="FF0000"/>
                </a:solidFill>
              </a:rPr>
              <a:t>, PLB, 1986; Yu, Zhou, PLB, 2020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57449" y="44231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Necessary conditions for CP conservation with massive Majorana neutrinos</a:t>
            </a:r>
            <a:endParaRPr lang="en-US" sz="20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193272" y="4826238"/>
            <a:ext cx="316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1344" y="5174271"/>
            <a:ext cx="316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91344" y="5502037"/>
            <a:ext cx="316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745581" y="5051334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/>
              <a:t>It seems that the construction is quite </a:t>
            </a:r>
            <a:r>
              <a:rPr lang="en-US" sz="2000" b="1" dirty="0">
                <a:solidFill>
                  <a:srgbClr val="0000FF"/>
                </a:solidFill>
              </a:rPr>
              <a:t>arbitrary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dirty="0"/>
              <a:t>It seems that there are </a:t>
            </a:r>
            <a:r>
              <a:rPr lang="en-US" sz="2000" b="1" dirty="0">
                <a:solidFill>
                  <a:srgbClr val="0000FF"/>
                </a:solidFill>
              </a:rPr>
              <a:t>infinitely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many</a:t>
            </a:r>
            <a:r>
              <a:rPr lang="en-US" sz="2000" b="1" dirty="0"/>
              <a:t> invariants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dirty="0"/>
              <a:t>It seems that invariants can be very </a:t>
            </a:r>
            <a:r>
              <a:rPr lang="en-US" sz="2000" b="1" dirty="0">
                <a:solidFill>
                  <a:srgbClr val="0000FF"/>
                </a:solidFill>
              </a:rPr>
              <a:t>complicated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FEC233A-9EB0-47DB-99AE-A17684DD61A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Introduction</a:t>
            </a:r>
            <a:endParaRPr lang="zh-CN" altLang="en-US" dirty="0"/>
          </a:p>
        </p:txBody>
      </p:sp>
      <p:sp>
        <p:nvSpPr>
          <p:cNvPr id="21" name="灯片编号占位符 1">
            <a:extLst>
              <a:ext uri="{FF2B5EF4-FFF2-40B4-BE49-F238E27FC236}">
                <a16:creationId xmlns:a16="http://schemas.microsoft.com/office/drawing/2014/main" id="{FA08FC18-CF4B-4B5C-81A2-8A53B93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01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7" y="564570"/>
            <a:ext cx="2395610" cy="24966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3352" y="318147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微软雅黑" pitchFamily="34" charset="-122"/>
                <a:ea typeface="微软雅黑" pitchFamily="34" charset="-122"/>
              </a:rPr>
              <a:t>David Hilbert </a:t>
            </a:r>
          </a:p>
          <a:p>
            <a:pPr algn="ctr"/>
            <a:r>
              <a:rPr lang="en-US" b="1" dirty="0">
                <a:latin typeface="微软雅黑" pitchFamily="34" charset="-122"/>
                <a:ea typeface="微软雅黑" pitchFamily="34" charset="-122"/>
              </a:rPr>
              <a:t>(1862-1943)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791B7F3-172C-4481-86DD-F389B2E111B0}"/>
              </a:ext>
            </a:extLst>
          </p:cNvPr>
          <p:cNvSpPr/>
          <p:nvPr/>
        </p:nvSpPr>
        <p:spPr>
          <a:xfrm>
            <a:off x="3959110" y="53543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David Hilbert</a:t>
            </a:r>
            <a:r>
              <a:rPr lang="en-US" altLang="zh-CN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s 23 Fundamental Problems in Math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F5C3D4-65FE-4B2F-9B59-9BF03EA4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013945"/>
            <a:ext cx="8097562" cy="14117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88BA10-EA2E-4DEE-B3A9-41248110C99E}"/>
              </a:ext>
            </a:extLst>
          </p:cNvPr>
          <p:cNvSpPr/>
          <p:nvPr/>
        </p:nvSpPr>
        <p:spPr>
          <a:xfrm>
            <a:off x="2495600" y="2879649"/>
            <a:ext cx="96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invariant ring of polynomials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C[x</a:t>
            </a:r>
            <a:r>
              <a:rPr lang="en-US" altLang="zh-CN" b="1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 x</a:t>
            </a:r>
            <a:r>
              <a:rPr lang="en-US" altLang="zh-CN" b="1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 …, </a:t>
            </a:r>
            <a:r>
              <a:rPr lang="en-US" altLang="zh-CN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b="1" baseline="-250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]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in the field C of complex numbers under the symmetric group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b="1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is finitely generated, and the generators are just the elementary symmetric polynomials 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8544BB-4E38-4C44-806F-910BC7E5120A}"/>
              </a:ext>
            </a:extLst>
          </p:cNvPr>
          <p:cNvSpPr/>
          <p:nvPr/>
        </p:nvSpPr>
        <p:spPr>
          <a:xfrm>
            <a:off x="3954443" y="2512189"/>
            <a:ext cx="6714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i="1" u="sng" dirty="0">
                <a:latin typeface="微软雅黑" pitchFamily="34" charset="-122"/>
                <a:ea typeface="微软雅黑" pitchFamily="34" charset="-122"/>
              </a:rPr>
              <a:t>Lectures on the Fourteenth Problem of Hilbert </a:t>
            </a:r>
            <a:r>
              <a:rPr lang="en-US" altLang="zh-CN" sz="1600" u="sng" dirty="0">
                <a:latin typeface="微软雅黑" pitchFamily="34" charset="-122"/>
                <a:ea typeface="微软雅黑" pitchFamily="34" charset="-122"/>
              </a:rPr>
              <a:t>by M. Nagata</a:t>
            </a:r>
            <a:r>
              <a:rPr lang="en-US" altLang="zh-CN" sz="1600" i="1" u="sng" dirty="0">
                <a:latin typeface="微软雅黑" pitchFamily="34" charset="-122"/>
                <a:ea typeface="微软雅黑" pitchFamily="34" charset="-122"/>
              </a:rPr>
              <a:t>, 1965</a:t>
            </a:r>
            <a:endParaRPr lang="zh-CN" altLang="en-US" sz="1600" i="1" u="sng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3E2DF3-B394-4D4C-930E-7F9E3E96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052351"/>
            <a:ext cx="5914663" cy="268810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837623-8B49-4A13-8AFC-22BFB8085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93" y="4045771"/>
            <a:ext cx="2160240" cy="2703494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1605DFF5-6BF2-4F27-B49F-84F471C32A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15" name="灯片编号占位符 1">
            <a:extLst>
              <a:ext uri="{FF2B5EF4-FFF2-40B4-BE49-F238E27FC236}">
                <a16:creationId xmlns:a16="http://schemas.microsoft.com/office/drawing/2014/main" id="{F8A43B10-0169-4B28-BAC3-7F10D35F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2082215-E7A3-4BA3-AB7C-9CB34250C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424" y="4036145"/>
            <a:ext cx="1837220" cy="27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8C525C-80F7-42BD-ABE2-5079CFDD19F9}"/>
              </a:ext>
            </a:extLst>
          </p:cNvPr>
          <p:cNvSpPr/>
          <p:nvPr/>
        </p:nvSpPr>
        <p:spPr>
          <a:xfrm>
            <a:off x="20550" y="573595"/>
            <a:ext cx="9009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Hilbert Series (HS): two generations of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leptons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F8512D-B8C1-479F-BC96-544ED0D4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62" y="1005027"/>
            <a:ext cx="5966455" cy="5305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3335649-1122-48B3-AA1C-B78FF454E895}"/>
              </a:ext>
            </a:extLst>
          </p:cNvPr>
          <p:cNvSpPr/>
          <p:nvPr/>
        </p:nvSpPr>
        <p:spPr>
          <a:xfrm>
            <a:off x="1681872" y="1085635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Building Blocks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B53C33-1849-47FF-91D5-0C4245E4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68" y="1665710"/>
            <a:ext cx="5879781" cy="5305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7621853-751C-4866-A109-8F03C121D724}"/>
              </a:ext>
            </a:extLst>
          </p:cNvPr>
          <p:cNvSpPr/>
          <p:nvPr/>
        </p:nvSpPr>
        <p:spPr>
          <a:xfrm>
            <a:off x="1693581" y="1734652"/>
            <a:ext cx="206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Representations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771800-3336-4EC5-8133-B179030D8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3" y="2335448"/>
            <a:ext cx="3534709" cy="4454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75172A-1A42-4886-999F-C9FCBCAC0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606" y="2852936"/>
            <a:ext cx="5577810" cy="47926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B656E75-624D-4AA2-A797-31D6F2E85FB7}"/>
              </a:ext>
            </a:extLst>
          </p:cNvPr>
          <p:cNvSpPr/>
          <p:nvPr/>
        </p:nvSpPr>
        <p:spPr>
          <a:xfrm>
            <a:off x="1681871" y="2411596"/>
            <a:ext cx="245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Character functions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F81404-B8E3-4677-BD33-E6D78AEAF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076" y="3701126"/>
            <a:ext cx="9506803" cy="83140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B6B01FA-D950-4305-B0C8-BF45A0490D3C}"/>
              </a:ext>
            </a:extLst>
          </p:cNvPr>
          <p:cNvSpPr/>
          <p:nvPr/>
        </p:nvSpPr>
        <p:spPr>
          <a:xfrm>
            <a:off x="11012" y="3390805"/>
            <a:ext cx="32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Plethystic Exponential (PE)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C83F5E2-1AFB-431F-8C23-683357F6A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488" y="5033123"/>
            <a:ext cx="4320480" cy="65655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1DE62A4-A209-4742-978F-FA1EC35D0D72}"/>
              </a:ext>
            </a:extLst>
          </p:cNvPr>
          <p:cNvSpPr/>
          <p:nvPr/>
        </p:nvSpPr>
        <p:spPr>
          <a:xfrm>
            <a:off x="20550" y="4586297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Multi-graded HS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9A8812B-8F71-4D5B-B83F-71BA7FFB0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664" y="5852974"/>
            <a:ext cx="7296636" cy="7179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0B24EB33-473E-40A9-B569-FAC6C24E85D3}"/>
              </a:ext>
            </a:extLst>
          </p:cNvPr>
          <p:cNvSpPr/>
          <p:nvPr/>
        </p:nvSpPr>
        <p:spPr>
          <a:xfrm>
            <a:off x="2063552" y="6067912"/>
            <a:ext cx="720080" cy="3134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B652B4-C8DF-4602-AFB9-0375B2AA6A11}"/>
              </a:ext>
            </a:extLst>
          </p:cNvPr>
          <p:cNvSpPr/>
          <p:nvPr/>
        </p:nvSpPr>
        <p:spPr>
          <a:xfrm>
            <a:off x="8256240" y="4663791"/>
            <a:ext cx="246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Plethystic Program 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D9E75F1-1259-4C94-BB6D-18502A09512C}"/>
              </a:ext>
            </a:extLst>
          </p:cNvPr>
          <p:cNvSpPr/>
          <p:nvPr/>
        </p:nvSpPr>
        <p:spPr>
          <a:xfrm>
            <a:off x="7176120" y="5112552"/>
            <a:ext cx="435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Benvenuti</a:t>
            </a:r>
            <a:r>
              <a:rPr lang="en-US" altLang="zh-CN" b="1" dirty="0">
                <a:solidFill>
                  <a:srgbClr val="FF0000"/>
                </a:solidFill>
              </a:rPr>
              <a:t>, Feng, </a:t>
            </a:r>
            <a:r>
              <a:rPr lang="en-US" altLang="zh-CN" b="1" dirty="0" err="1">
                <a:solidFill>
                  <a:srgbClr val="FF0000"/>
                </a:solidFill>
              </a:rPr>
              <a:t>Hanany</a:t>
            </a:r>
            <a:r>
              <a:rPr lang="en-US" altLang="zh-CN" b="1" dirty="0">
                <a:solidFill>
                  <a:srgbClr val="FF0000"/>
                </a:solidFill>
              </a:rPr>
              <a:t>, He, JHEP, 2007;</a:t>
            </a:r>
          </a:p>
          <a:p>
            <a:r>
              <a:rPr lang="en-US" altLang="zh-CN" b="1" dirty="0" err="1">
                <a:solidFill>
                  <a:srgbClr val="FF0000"/>
                </a:solidFill>
              </a:rPr>
              <a:t>Hanany</a:t>
            </a:r>
            <a:r>
              <a:rPr lang="en-US" altLang="zh-CN" b="1" dirty="0">
                <a:solidFill>
                  <a:srgbClr val="FF0000"/>
                </a:solidFill>
              </a:rPr>
              <a:t>, Jenkins, Manohar, Torri, JHEP, 2011</a:t>
            </a:r>
            <a:endParaRPr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C3E32C14-24B3-42E0-8CAD-28D8D69F05F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22" name="灯片编号占位符 1">
            <a:extLst>
              <a:ext uri="{FF2B5EF4-FFF2-40B4-BE49-F238E27FC236}">
                <a16:creationId xmlns:a16="http://schemas.microsoft.com/office/drawing/2014/main" id="{E79423B5-C362-4495-A2B3-F61E02FF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93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088AF25-E1F7-4A5C-BCC9-3621427A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13" y="1069887"/>
            <a:ext cx="4452805" cy="78150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E3D84F9-A652-4514-B32A-8A42BADEB234}"/>
              </a:ext>
            </a:extLst>
          </p:cNvPr>
          <p:cNvSpPr/>
          <p:nvPr/>
        </p:nvSpPr>
        <p:spPr>
          <a:xfrm>
            <a:off x="0" y="563107"/>
            <a:ext cx="311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Plethystic Logarithm (PL)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DB4B93-8592-4337-925C-B761405D4F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68009" y="564523"/>
            <a:ext cx="4402675" cy="1352309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0537D5CB-D2AB-4854-82B2-7030EACE720B}"/>
              </a:ext>
            </a:extLst>
          </p:cNvPr>
          <p:cNvSpPr/>
          <p:nvPr/>
        </p:nvSpPr>
        <p:spPr>
          <a:xfrm>
            <a:off x="1775520" y="1988841"/>
            <a:ext cx="720080" cy="3134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0605E0B-5F83-4F51-BC5D-4AABE839D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5" y="2034501"/>
            <a:ext cx="6912768" cy="4682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208D531-B665-4592-A5FF-2322D17E82B3}"/>
              </a:ext>
            </a:extLst>
          </p:cNvPr>
          <p:cNvSpPr/>
          <p:nvPr/>
        </p:nvSpPr>
        <p:spPr>
          <a:xfrm>
            <a:off x="37544" y="2726290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Ungraded HS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EEF9FB7-942B-40DC-9D61-ABEEF4CAC1A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598968" y="2756504"/>
            <a:ext cx="4994064" cy="7623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32DE7A1-C4D0-4A4D-8D8A-0F9CC9E8D9F4}"/>
              </a:ext>
            </a:extLst>
          </p:cNvPr>
          <p:cNvSpPr/>
          <p:nvPr/>
        </p:nvSpPr>
        <p:spPr>
          <a:xfrm>
            <a:off x="21408" y="3888747"/>
            <a:ext cx="443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Information from the ungraded HS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8F06E6D-AE0E-4ABB-93C2-673693E8694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511824" y="3645024"/>
            <a:ext cx="5962363" cy="31552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7D10674-64E1-41A1-9CD9-939218BFBBCD}"/>
              </a:ext>
            </a:extLst>
          </p:cNvPr>
          <p:cNvSpPr/>
          <p:nvPr/>
        </p:nvSpPr>
        <p:spPr>
          <a:xfrm>
            <a:off x="263352" y="4589100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Denominator (primary)</a:t>
            </a:r>
          </a:p>
          <a:p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2+3+1 = 6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algebraically-independent generators: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 @ degree 2 (J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 J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 @ degree 4 (J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 J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, J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 @ degree 6 (J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9CC8A54-3946-4F80-B685-E52D0CEBE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544" y="2726290"/>
            <a:ext cx="1296144" cy="30869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E23D890-D64B-4651-BE51-918F1D5069AE}"/>
              </a:ext>
            </a:extLst>
          </p:cNvPr>
          <p:cNvSpPr/>
          <p:nvPr/>
        </p:nvSpPr>
        <p:spPr>
          <a:xfrm>
            <a:off x="8937171" y="3028310"/>
            <a:ext cx="326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Jenkins, Manohar, JHEP, 2009</a:t>
            </a:r>
            <a:endParaRPr lang="zh-CN" altLang="en-US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B1DDF015-D71C-4BA2-8AE0-C238FE9D815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Flavor Invariants</a:t>
            </a:r>
            <a:endParaRPr lang="zh-CN" altLang="en-US" dirty="0"/>
          </a:p>
        </p:txBody>
      </p:sp>
      <p:sp>
        <p:nvSpPr>
          <p:cNvPr id="20" name="灯片编号占位符 1">
            <a:extLst>
              <a:ext uri="{FF2B5EF4-FFF2-40B4-BE49-F238E27FC236}">
                <a16:creationId xmlns:a16="http://schemas.microsoft.com/office/drawing/2014/main" id="{56C1B2AE-4AB8-4DA8-9E06-95AEB606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45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28612</TotalTime>
  <Words>1069</Words>
  <Application>Microsoft Office PowerPoint</Application>
  <PresentationFormat>宽屏</PresentationFormat>
  <Paragraphs>180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宋体</vt:lpstr>
      <vt:lpstr>微软雅黑</vt:lpstr>
      <vt:lpstr>Aharoni</vt:lpstr>
      <vt:lpstr>Arial</vt:lpstr>
      <vt:lpstr>Calibri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zhoushun</dc:creator>
  <cp:lastModifiedBy>shun zhou</cp:lastModifiedBy>
  <cp:revision>1058</cp:revision>
  <dcterms:created xsi:type="dcterms:W3CDTF">2016-08-08T06:22:09Z</dcterms:created>
  <dcterms:modified xsi:type="dcterms:W3CDTF">2023-12-05T05:48:54Z</dcterms:modified>
</cp:coreProperties>
</file>