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308" r:id="rId3"/>
    <p:sldId id="309" r:id="rId4"/>
    <p:sldId id="267" r:id="rId5"/>
    <p:sldId id="258" r:id="rId6"/>
    <p:sldId id="284" r:id="rId7"/>
    <p:sldId id="283" r:id="rId8"/>
    <p:sldId id="262" r:id="rId9"/>
    <p:sldId id="292" r:id="rId10"/>
    <p:sldId id="285" r:id="rId11"/>
    <p:sldId id="287" r:id="rId12"/>
    <p:sldId id="288" r:id="rId13"/>
    <p:sldId id="286" r:id="rId14"/>
    <p:sldId id="289" r:id="rId15"/>
    <p:sldId id="310" r:id="rId16"/>
    <p:sldId id="261" r:id="rId17"/>
    <p:sldId id="290" r:id="rId18"/>
    <p:sldId id="260" r:id="rId19"/>
    <p:sldId id="291" r:id="rId20"/>
    <p:sldId id="293" r:id="rId21"/>
    <p:sldId id="294" r:id="rId22"/>
    <p:sldId id="295" r:id="rId23"/>
    <p:sldId id="263" r:id="rId24"/>
    <p:sldId id="264" r:id="rId25"/>
    <p:sldId id="300" r:id="rId26"/>
    <p:sldId id="297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12" r:id="rId35"/>
    <p:sldId id="708" r:id="rId36"/>
    <p:sldId id="709" r:id="rId37"/>
    <p:sldId id="719" r:id="rId38"/>
    <p:sldId id="711" r:id="rId39"/>
    <p:sldId id="712" r:id="rId40"/>
    <p:sldId id="724" r:id="rId41"/>
    <p:sldId id="720" r:id="rId42"/>
    <p:sldId id="721" r:id="rId43"/>
    <p:sldId id="722" r:id="rId44"/>
    <p:sldId id="702" r:id="rId45"/>
    <p:sldId id="706" r:id="rId46"/>
    <p:sldId id="704" r:id="rId47"/>
    <p:sldId id="725" r:id="rId48"/>
    <p:sldId id="747" r:id="rId49"/>
    <p:sldId id="726" r:id="rId50"/>
    <p:sldId id="698" r:id="rId51"/>
    <p:sldId id="749" r:id="rId52"/>
    <p:sldId id="750" r:id="rId53"/>
    <p:sldId id="751" r:id="rId54"/>
    <p:sldId id="745" r:id="rId55"/>
    <p:sldId id="752" r:id="rId56"/>
    <p:sldId id="760" r:id="rId57"/>
    <p:sldId id="761" r:id="rId58"/>
    <p:sldId id="762" r:id="rId59"/>
    <p:sldId id="753" r:id="rId60"/>
    <p:sldId id="754" r:id="rId61"/>
    <p:sldId id="281" r:id="rId62"/>
    <p:sldId id="755" r:id="rId63"/>
    <p:sldId id="282" r:id="rId64"/>
    <p:sldId id="298" r:id="rId65"/>
    <p:sldId id="756" r:id="rId66"/>
    <p:sldId id="757" r:id="rId67"/>
    <p:sldId id="259" r:id="rId68"/>
    <p:sldId id="266" r:id="rId69"/>
    <p:sldId id="758" r:id="rId70"/>
    <p:sldId id="299" r:id="rId71"/>
    <p:sldId id="268" r:id="rId72"/>
    <p:sldId id="269" r:id="rId73"/>
    <p:sldId id="270" r:id="rId74"/>
    <p:sldId id="271" r:id="rId75"/>
    <p:sldId id="273" r:id="rId76"/>
    <p:sldId id="274" r:id="rId77"/>
    <p:sldId id="276" r:id="rId78"/>
    <p:sldId id="277" r:id="rId79"/>
    <p:sldId id="278" r:id="rId80"/>
    <p:sldId id="279" r:id="rId8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63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5AF75-FF10-43E1-8E60-BB045FB92EB0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ABECC-52AC-4F99-B8B8-B19AC7E2D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02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61700-E91E-4A20-BCA5-1FA01241E4D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777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61700-E91E-4A20-BCA5-1FA01241E4D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332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BECC-52AC-4F99-B8B8-B19AC7E2DA3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362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61700-E91E-4A20-BCA5-1FA01241E4D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896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61700-E91E-4A20-BCA5-1FA01241E4D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386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BECC-52AC-4F99-B8B8-B19AC7E2DA3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574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61700-E91E-4A20-BCA5-1FA01241E4D1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588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BD76D5-BC99-8C1F-FE96-A7EDFC3A1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586214-E3CE-8DEC-577F-819BB8AB3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80071B-73E4-F580-B304-A6BE176E3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EF5F31-6C41-AB7F-29F1-202D57C4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94819A-2DD0-FF41-65E5-15D62F384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50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779BBB-2D07-B8E0-19EB-0AA146905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4DAD2C-C1DC-6BA7-1D07-AB7732A2E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DA9409-9205-78B9-D30D-56F8C0367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9E2AAD-D4F6-BDA9-B88D-CA7BD4750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006A0B-1ED1-9461-FB0D-15F1E003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33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9136B8E-37B9-98F0-F7F8-E32367846A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F7E4BA-5479-BD0E-4367-81258AFA5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38F8AA-A7A9-3F18-A5D0-70AE082D3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51C3C3-D6EC-CC44-1402-54C3C9063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8E9ECE-DD38-E2BC-B583-99030CB83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757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2C2D28-C755-BFA7-FFE6-53C3EE10F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EEAF1B-CF1A-9DAE-6FBE-3841F3048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467057-2E76-DB35-345E-2459CBD2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3E05D5-607F-52C9-A84D-70F823012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92BA21-C0BF-715D-9D67-DF9A6AA97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12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51B8B5-AEAB-6634-6934-9D7DB4256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529F14-DE68-0F89-26E8-3DDCF91CC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5F3BAE-8748-9B10-04F4-3234DF924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4526E-C864-A99A-E5E6-C6F7EC30B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EFEFF4-D076-DAD4-D965-B6FC78B2D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693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AD986E-A338-AD62-953E-052F81F3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9E6007-E6B5-E43B-DD0E-0161ECF55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7C2D25-AB65-4B3D-AEDC-B1DA5D616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655C7-D0D9-30DF-4E05-94FADEA10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1A4F8E-70FE-17DE-D47C-7566F2BF8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BB9C36-9ABD-3C05-6D35-58F1B1127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91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88885B-ACCB-34C9-123E-84C3712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0BF89B-ED96-3D64-992B-D7458647B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7DB0A76-150D-BD37-2323-8AB67C8963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3650045-CE34-27FE-5B28-FA37D27E0B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57A660D-4D0B-6294-097E-DED5D368D9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15123EC-5DBC-38F9-1AAA-87AF45109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19C7AF-F5BA-35C2-6E7D-6FE68ACA7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BD99502-EC42-7057-D3E3-147CA4E9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21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9110C5-90B1-5231-896A-62ABC4BB2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4F2BF2-8EE9-E2DA-82C9-6A479FB5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461B811-ECAE-93FA-3081-A8F1768E9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53375AB-7F35-A71F-79E5-449C1F4E4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49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0434849-CCBE-AD5D-FACB-A7067FBED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EA37044-1B41-AD30-46A7-8F7A71745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DCAF1-89F7-BDAE-BA20-52B1CE2E8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84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10FFBD-5371-8B68-3633-85507B733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5BCE4F-D607-8B1F-FF2F-E02F2D3FC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4781963-0831-A3D1-6D37-2207B4460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B4C18E-C8DE-3F6A-8140-602376981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FF302A3-7A9D-C61C-00BC-E7654642C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9AE6790-55AF-91C8-6648-13D795681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534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C3858D-35E5-0F46-DB70-F03352E7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EB4D214-4786-6BA0-1912-A0FCB2204E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252D00-A08E-5F4E-BC60-278633435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0897A9E-28DF-BCB2-52F0-8FF6D905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CC2866-3386-3BB5-82B8-57BC358A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CC8663-310D-A72D-F282-554E812CF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2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DDCFE11-7E12-EC1B-A361-2C2921CC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A49F0D9-44AD-1C29-C328-38A7C70C4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417BEB-B911-C4F6-F6CF-366651A1A7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70C23-E908-47A6-9556-3661072537D0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D3F626-298F-55BF-EFEA-4D9905390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DA0836-4AFD-CF8D-EB71-21B6E5BD8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25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30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fimov_state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hyperlink" Target="https://en.wikipedia.org/wiki/Vitaly_Efimov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7.png"/><Relationship Id="rId7" Type="http://schemas.openxmlformats.org/officeDocument/2006/relationships/image" Target="../media/image5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6.png"/><Relationship Id="rId10" Type="http://schemas.openxmlformats.org/officeDocument/2006/relationships/image" Target="../media/image62.png"/><Relationship Id="rId4" Type="http://schemas.openxmlformats.org/officeDocument/2006/relationships/image" Target="../media/image55.png"/><Relationship Id="rId9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7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9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93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92.png"/><Relationship Id="rId5" Type="http://schemas.openxmlformats.org/officeDocument/2006/relationships/image" Target="../media/image85.png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21.xml"/><Relationship Id="rId7" Type="http://schemas.openxmlformats.org/officeDocument/2006/relationships/image" Target="../media/image95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9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.xml"/><Relationship Id="rId9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102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103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tags" Target="../tags/tag35.xml"/><Relationship Id="rId7" Type="http://schemas.openxmlformats.org/officeDocument/2006/relationships/image" Target="../media/image107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0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0.png"/><Relationship Id="rId4" Type="http://schemas.openxmlformats.org/officeDocument/2006/relationships/tags" Target="../tags/tag36.xml"/><Relationship Id="rId9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15.png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image" Target="../media/image114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113.png"/><Relationship Id="rId5" Type="http://schemas.openxmlformats.org/officeDocument/2006/relationships/tags" Target="../tags/tag41.xml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tags" Target="../tags/tag40.xml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tags" Target="../tags/tag46.xml"/><Relationship Id="rId7" Type="http://schemas.openxmlformats.org/officeDocument/2006/relationships/image" Target="../media/image118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2.png"/><Relationship Id="rId5" Type="http://schemas.openxmlformats.org/officeDocument/2006/relationships/tags" Target="../tags/tag48.xml"/><Relationship Id="rId10" Type="http://schemas.openxmlformats.org/officeDocument/2006/relationships/image" Target="../media/image121.png"/><Relationship Id="rId4" Type="http://schemas.openxmlformats.org/officeDocument/2006/relationships/tags" Target="../tags/tag47.xml"/><Relationship Id="rId9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tags" Target="../tags/tag51.xml"/><Relationship Id="rId7" Type="http://schemas.openxmlformats.org/officeDocument/2006/relationships/image" Target="../media/image127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126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2.xml"/><Relationship Id="rId9" Type="http://schemas.openxmlformats.org/officeDocument/2006/relationships/image" Target="../media/image12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png"/><Relationship Id="rId4" Type="http://schemas.openxmlformats.org/officeDocument/2006/relationships/image" Target="../media/image1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png"/><Relationship Id="rId4" Type="http://schemas.openxmlformats.org/officeDocument/2006/relationships/image" Target="../media/image17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8.png"/><Relationship Id="rId4" Type="http://schemas.openxmlformats.org/officeDocument/2006/relationships/image" Target="../media/image17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76.png"/><Relationship Id="rId4" Type="http://schemas.openxmlformats.org/officeDocument/2006/relationships/image" Target="../media/image18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EF8643-792B-7E77-E4CE-A448DF99F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1816"/>
            <a:ext cx="9144000" cy="2387600"/>
          </a:xfrm>
        </p:spPr>
        <p:txBody>
          <a:bodyPr>
            <a:normAutofit/>
          </a:bodyPr>
          <a:lstStyle/>
          <a:p>
            <a:r>
              <a:rPr lang="en-CA" altLang="zh-CN" sz="4800" dirty="0"/>
              <a:t>From chiral EFT to </a:t>
            </a:r>
            <a:br>
              <a:rPr lang="en-CA" altLang="zh-CN" sz="4800" dirty="0"/>
            </a:br>
            <a:r>
              <a:rPr lang="en-CA" altLang="zh-CN" sz="4800" dirty="0"/>
              <a:t>nuclear Monte Carlo simulations</a:t>
            </a:r>
            <a:endParaRPr lang="zh-CN" altLang="en-US" sz="48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AE04FAF-3EF4-20BD-73A1-52E58F66B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9448800" cy="2680547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sz="4600" b="1" dirty="0"/>
              <a:t>吕炳楠</a:t>
            </a:r>
            <a:endParaRPr lang="en-CA" altLang="zh-CN" sz="4600" b="1" dirty="0"/>
          </a:p>
          <a:p>
            <a:endParaRPr lang="en-US" altLang="zh-CN" b="1" dirty="0"/>
          </a:p>
          <a:p>
            <a:r>
              <a:rPr lang="zh-CN" altLang="en-US" b="1" dirty="0"/>
              <a:t>中国工程物理研究院研究生院</a:t>
            </a:r>
            <a:endParaRPr lang="en-US" altLang="zh-CN" b="1" dirty="0"/>
          </a:p>
          <a:p>
            <a:r>
              <a:rPr lang="en-CA" altLang="zh-CN" b="1" dirty="0"/>
              <a:t>Graduate School of China Academy of Engineering Physics</a:t>
            </a:r>
            <a:endParaRPr lang="zh-CN" altLang="en-US" b="1" dirty="0"/>
          </a:p>
          <a:p>
            <a:endParaRPr lang="en-CA" altLang="zh-CN" dirty="0"/>
          </a:p>
          <a:p>
            <a:r>
              <a:rPr lang="zh-CN" altLang="en-US" dirty="0"/>
              <a:t>珠江理论物理冬季学校 </a:t>
            </a:r>
            <a:endParaRPr lang="en-US" altLang="zh-CN" dirty="0"/>
          </a:p>
          <a:p>
            <a:r>
              <a:rPr lang="zh-CN" altLang="en-US" dirty="0"/>
              <a:t>华南师范大学 广州 </a:t>
            </a:r>
            <a:r>
              <a:rPr lang="en-US" altLang="zh-CN" dirty="0"/>
              <a:t>2023/12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1AE2856-B1F7-4E24-7A9C-7DF73833A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48" y="4556379"/>
            <a:ext cx="1984903" cy="20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89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D99DF5-4450-015D-1798-FDCD1FBB2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Nuclear forces on the market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DEAC63-475A-7424-6588-3CE5360A7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7044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CA" altLang="zh-CN" sz="1800" dirty="0"/>
              <a:t>Phenomenological nuclear forces: </a:t>
            </a:r>
          </a:p>
          <a:p>
            <a:pPr lvl="1"/>
            <a:r>
              <a:rPr lang="en-CA" altLang="zh-CN" sz="1800" b="1" dirty="0">
                <a:solidFill>
                  <a:schemeClr val="accent2">
                    <a:lumMod val="75000"/>
                  </a:schemeClr>
                </a:solidFill>
              </a:rPr>
              <a:t>AV18</a:t>
            </a:r>
            <a:r>
              <a:rPr lang="en-CA" altLang="zh-CN" sz="1800" dirty="0"/>
              <a:t>   </a:t>
            </a:r>
            <a:r>
              <a:rPr lang="en-CA" altLang="zh-CN" sz="1600" dirty="0">
                <a:solidFill>
                  <a:schemeClr val="accent1"/>
                </a:solidFill>
              </a:rPr>
              <a:t>R. B. </a:t>
            </a:r>
            <a:r>
              <a:rPr lang="en-CA" altLang="zh-CN" sz="1600" dirty="0" err="1">
                <a:solidFill>
                  <a:schemeClr val="accent1"/>
                </a:solidFill>
              </a:rPr>
              <a:t>Wiringa</a:t>
            </a:r>
            <a:r>
              <a:rPr lang="en-CA" altLang="zh-CN" sz="1600" dirty="0">
                <a:solidFill>
                  <a:schemeClr val="accent1"/>
                </a:solidFill>
              </a:rPr>
              <a:t>, </a:t>
            </a:r>
            <a:r>
              <a:rPr lang="en-CA" altLang="zh-CN" sz="1600" i="1" dirty="0">
                <a:solidFill>
                  <a:schemeClr val="accent1"/>
                </a:solidFill>
              </a:rPr>
              <a:t>et al</a:t>
            </a:r>
            <a:r>
              <a:rPr lang="en-CA" altLang="zh-CN" sz="1600" dirty="0">
                <a:solidFill>
                  <a:schemeClr val="accent1"/>
                </a:solidFill>
              </a:rPr>
              <a:t>., Phys. Rev. C 51, 38 (1995), </a:t>
            </a:r>
            <a:r>
              <a:rPr lang="en-CA" altLang="zh-CN" sz="1600" b="1" dirty="0"/>
              <a:t>cited 4545 times</a:t>
            </a:r>
          </a:p>
          <a:p>
            <a:pPr lvl="1"/>
            <a:r>
              <a:rPr lang="en-CA" altLang="zh-CN" sz="1800" b="1" dirty="0">
                <a:solidFill>
                  <a:schemeClr val="accent2">
                    <a:lumMod val="75000"/>
                  </a:schemeClr>
                </a:solidFill>
              </a:rPr>
              <a:t>CD-Bonn</a:t>
            </a:r>
            <a:r>
              <a:rPr lang="en-CA" altLang="zh-CN" sz="1800" dirty="0"/>
              <a:t>   </a:t>
            </a:r>
            <a:r>
              <a:rPr lang="en-CA" altLang="zh-CN" sz="1600" dirty="0">
                <a:solidFill>
                  <a:schemeClr val="accent1"/>
                </a:solidFill>
              </a:rPr>
              <a:t>R. </a:t>
            </a:r>
            <a:r>
              <a:rPr lang="en-CA" altLang="zh-CN" sz="1600" dirty="0" err="1">
                <a:solidFill>
                  <a:schemeClr val="accent1"/>
                </a:solidFill>
              </a:rPr>
              <a:t>Machledit</a:t>
            </a:r>
            <a:r>
              <a:rPr lang="en-CA" altLang="zh-CN" sz="1600" dirty="0">
                <a:solidFill>
                  <a:schemeClr val="accent1"/>
                </a:solidFill>
              </a:rPr>
              <a:t>, Phys. Rev. C 63, 024001 (2001), </a:t>
            </a:r>
            <a:r>
              <a:rPr lang="en-CA" altLang="zh-CN" sz="1600" b="1" dirty="0"/>
              <a:t>cited 2643 times</a:t>
            </a:r>
            <a:endParaRPr lang="en-CA" altLang="zh-CN" sz="1600" dirty="0"/>
          </a:p>
          <a:p>
            <a:r>
              <a:rPr lang="en-CA" altLang="zh-CN" sz="1800" dirty="0"/>
              <a:t>Chiral nuclear forces: </a:t>
            </a:r>
          </a:p>
          <a:p>
            <a:pPr lvl="1"/>
            <a:r>
              <a:rPr lang="en-CA" altLang="zh-CN" sz="1800" b="1" dirty="0">
                <a:solidFill>
                  <a:schemeClr val="accent2">
                    <a:lumMod val="75000"/>
                  </a:schemeClr>
                </a:solidFill>
              </a:rPr>
              <a:t>EM</a:t>
            </a:r>
            <a:r>
              <a:rPr lang="en-CA" altLang="zh-CN" sz="1800" dirty="0"/>
              <a:t>  </a:t>
            </a:r>
            <a:r>
              <a:rPr lang="en-CA" altLang="zh-CN" sz="1600" dirty="0">
                <a:solidFill>
                  <a:schemeClr val="accent1"/>
                </a:solidFill>
              </a:rPr>
              <a:t>DR </a:t>
            </a:r>
            <a:r>
              <a:rPr lang="en-CA" altLang="zh-CN" sz="1600" dirty="0" err="1">
                <a:solidFill>
                  <a:schemeClr val="accent1"/>
                </a:solidFill>
              </a:rPr>
              <a:t>Entem</a:t>
            </a:r>
            <a:r>
              <a:rPr lang="en-CA" altLang="zh-CN" sz="1600" dirty="0">
                <a:solidFill>
                  <a:schemeClr val="accent1"/>
                </a:solidFill>
              </a:rPr>
              <a:t> </a:t>
            </a:r>
            <a:r>
              <a:rPr lang="en-CA" altLang="zh-CN" sz="1600" i="1" dirty="0">
                <a:solidFill>
                  <a:schemeClr val="accent1"/>
                </a:solidFill>
              </a:rPr>
              <a:t>et al</a:t>
            </a:r>
            <a:r>
              <a:rPr lang="en-CA" altLang="zh-CN" sz="1600" dirty="0">
                <a:solidFill>
                  <a:schemeClr val="accent1"/>
                </a:solidFill>
              </a:rPr>
              <a:t>., Phys. Rev. C 68, 041001 (2003)</a:t>
            </a:r>
            <a:r>
              <a:rPr lang="en-CA" altLang="zh-CN" sz="1600" dirty="0"/>
              <a:t>, </a:t>
            </a:r>
            <a:r>
              <a:rPr lang="en-CA" altLang="zh-CN" sz="1600" b="1" dirty="0"/>
              <a:t>cited 1813 times</a:t>
            </a:r>
          </a:p>
          <a:p>
            <a:pPr lvl="1"/>
            <a:r>
              <a:rPr lang="en-CA" altLang="zh-CN" sz="1800" b="1" dirty="0">
                <a:solidFill>
                  <a:schemeClr val="accent2">
                    <a:lumMod val="75000"/>
                  </a:schemeClr>
                </a:solidFill>
              </a:rPr>
              <a:t>EGM</a:t>
            </a:r>
            <a:r>
              <a:rPr lang="en-CA" altLang="zh-CN" sz="1800" dirty="0"/>
              <a:t>  </a:t>
            </a:r>
            <a:r>
              <a:rPr lang="en-CA" altLang="zh-CN" sz="1600" dirty="0">
                <a:solidFill>
                  <a:schemeClr val="accent1"/>
                </a:solidFill>
              </a:rPr>
              <a:t>E. </a:t>
            </a:r>
            <a:r>
              <a:rPr lang="en-CA" altLang="zh-CN" sz="1600" dirty="0" err="1">
                <a:solidFill>
                  <a:schemeClr val="accent1"/>
                </a:solidFill>
              </a:rPr>
              <a:t>Epelbaum</a:t>
            </a:r>
            <a:r>
              <a:rPr lang="en-CA" altLang="zh-CN" sz="1600" dirty="0">
                <a:solidFill>
                  <a:schemeClr val="accent1"/>
                </a:solidFill>
              </a:rPr>
              <a:t> et al., </a:t>
            </a:r>
            <a:r>
              <a:rPr lang="en-CA" altLang="zh-CN" sz="1600" dirty="0" err="1">
                <a:solidFill>
                  <a:schemeClr val="accent1"/>
                </a:solidFill>
              </a:rPr>
              <a:t>Nucl</a:t>
            </a:r>
            <a:r>
              <a:rPr lang="en-CA" altLang="zh-CN" sz="1600" dirty="0">
                <a:solidFill>
                  <a:schemeClr val="accent1"/>
                </a:solidFill>
              </a:rPr>
              <a:t>. Phys. A 747, 362 (2005), </a:t>
            </a:r>
            <a:r>
              <a:rPr lang="en-CA" altLang="zh-CN" sz="1600" b="1" dirty="0"/>
              <a:t>cited 858 times</a:t>
            </a:r>
          </a:p>
          <a:p>
            <a:r>
              <a:rPr lang="en-CA" altLang="zh-CN" sz="2000" dirty="0"/>
              <a:t>Variants of chiral nuclear forces:</a:t>
            </a:r>
          </a:p>
          <a:p>
            <a:pPr lvl="1"/>
            <a:r>
              <a:rPr lang="en-CA" altLang="zh-CN" sz="1600" b="1" dirty="0">
                <a:solidFill>
                  <a:schemeClr val="accent2">
                    <a:lumMod val="75000"/>
                  </a:schemeClr>
                </a:solidFill>
              </a:rPr>
              <a:t>MAGIC</a:t>
            </a:r>
            <a:r>
              <a:rPr lang="en-CA" altLang="zh-CN" sz="1600" dirty="0"/>
              <a:t>  </a:t>
            </a:r>
            <a:r>
              <a:rPr lang="en-CA" altLang="zh-CN" sz="1400" dirty="0">
                <a:solidFill>
                  <a:schemeClr val="accent1"/>
                </a:solidFill>
              </a:rPr>
              <a:t>K. </a:t>
            </a:r>
            <a:r>
              <a:rPr lang="en-CA" altLang="zh-CN" sz="1400" dirty="0" err="1">
                <a:solidFill>
                  <a:schemeClr val="accent1"/>
                </a:solidFill>
              </a:rPr>
              <a:t>Hebeler</a:t>
            </a:r>
            <a:r>
              <a:rPr lang="en-CA" altLang="zh-CN" sz="1400" dirty="0">
                <a:solidFill>
                  <a:schemeClr val="accent1"/>
                </a:solidFill>
              </a:rPr>
              <a:t>, </a:t>
            </a:r>
            <a:r>
              <a:rPr lang="en-CA" altLang="zh-CN" sz="1400" i="1" dirty="0">
                <a:solidFill>
                  <a:schemeClr val="accent1"/>
                </a:solidFill>
              </a:rPr>
              <a:t>et al</a:t>
            </a:r>
            <a:r>
              <a:rPr lang="en-CA" altLang="zh-CN" sz="1400" dirty="0">
                <a:solidFill>
                  <a:schemeClr val="accent1"/>
                </a:solidFill>
              </a:rPr>
              <a:t>., Phys. Rev. C 83, 031301 (2011)</a:t>
            </a:r>
          </a:p>
          <a:p>
            <a:pPr lvl="1"/>
            <a:r>
              <a:rPr lang="en-CA" altLang="zh-CN" sz="1600" b="1" dirty="0">
                <a:solidFill>
                  <a:schemeClr val="accent2">
                    <a:lumMod val="75000"/>
                  </a:schemeClr>
                </a:solidFill>
              </a:rPr>
              <a:t>GO</a:t>
            </a:r>
            <a:r>
              <a:rPr lang="en-CA" altLang="zh-CN" sz="1600" dirty="0"/>
              <a:t>  </a:t>
            </a:r>
            <a:r>
              <a:rPr lang="en-CA" altLang="zh-CN" sz="1400" dirty="0">
                <a:solidFill>
                  <a:schemeClr val="accent1"/>
                </a:solidFill>
              </a:rPr>
              <a:t>A. </a:t>
            </a:r>
            <a:r>
              <a:rPr lang="en-CA" altLang="zh-CN" sz="1400" dirty="0" err="1">
                <a:solidFill>
                  <a:schemeClr val="accent1"/>
                </a:solidFill>
              </a:rPr>
              <a:t>Ekstrom</a:t>
            </a:r>
            <a:r>
              <a:rPr lang="en-CA" altLang="zh-CN" sz="1400" dirty="0">
                <a:solidFill>
                  <a:schemeClr val="accent1"/>
                </a:solidFill>
              </a:rPr>
              <a:t> </a:t>
            </a:r>
            <a:r>
              <a:rPr lang="en-CA" altLang="zh-CN" sz="1400" i="1" dirty="0">
                <a:solidFill>
                  <a:schemeClr val="accent1"/>
                </a:solidFill>
              </a:rPr>
              <a:t>et al</a:t>
            </a:r>
            <a:r>
              <a:rPr lang="en-CA" altLang="zh-CN" sz="1400" dirty="0">
                <a:solidFill>
                  <a:schemeClr val="accent1"/>
                </a:solidFill>
              </a:rPr>
              <a:t>., Phys. Rev. C 97, 024332 (2018)</a:t>
            </a:r>
          </a:p>
          <a:p>
            <a:pPr lvl="1"/>
            <a:r>
              <a:rPr lang="en-CA" altLang="zh-CN" sz="1600" b="1" dirty="0">
                <a:solidFill>
                  <a:schemeClr val="accent2">
                    <a:lumMod val="75000"/>
                  </a:schemeClr>
                </a:solidFill>
              </a:rPr>
              <a:t>HOPPE</a:t>
            </a:r>
            <a:r>
              <a:rPr lang="en-CA" altLang="zh-CN" sz="1600" dirty="0"/>
              <a:t>  </a:t>
            </a:r>
            <a:r>
              <a:rPr lang="en-CA" altLang="zh-CN" sz="1400" dirty="0">
                <a:solidFill>
                  <a:schemeClr val="accent1"/>
                </a:solidFill>
              </a:rPr>
              <a:t>C. </a:t>
            </a:r>
            <a:r>
              <a:rPr lang="en-CA" altLang="zh-CN" sz="1400" dirty="0" err="1">
                <a:solidFill>
                  <a:schemeClr val="accent1"/>
                </a:solidFill>
              </a:rPr>
              <a:t>Drischler</a:t>
            </a:r>
            <a:r>
              <a:rPr lang="en-CA" altLang="zh-CN" sz="1400" dirty="0">
                <a:solidFill>
                  <a:schemeClr val="accent1"/>
                </a:solidFill>
              </a:rPr>
              <a:t> </a:t>
            </a:r>
            <a:r>
              <a:rPr lang="en-CA" altLang="zh-CN" sz="1400" i="1" dirty="0">
                <a:solidFill>
                  <a:schemeClr val="accent1"/>
                </a:solidFill>
              </a:rPr>
              <a:t>et al</a:t>
            </a:r>
            <a:r>
              <a:rPr lang="en-CA" altLang="zh-CN" sz="1400" dirty="0">
                <a:solidFill>
                  <a:schemeClr val="accent1"/>
                </a:solidFill>
              </a:rPr>
              <a:t>., Phys. Rev. Lett. 122, 042501 (2019)</a:t>
            </a:r>
          </a:p>
          <a:p>
            <a:pPr lvl="1"/>
            <a:r>
              <a:rPr lang="en-CA" altLang="zh-CN" sz="1600" b="1" dirty="0">
                <a:solidFill>
                  <a:schemeClr val="accent2">
                    <a:lumMod val="75000"/>
                  </a:schemeClr>
                </a:solidFill>
              </a:rPr>
              <a:t>HUTHER</a:t>
            </a:r>
            <a:r>
              <a:rPr lang="en-CA" altLang="zh-CN" sz="1600" dirty="0"/>
              <a:t>  </a:t>
            </a:r>
            <a:r>
              <a:rPr lang="en-CA" altLang="zh-CN" sz="1400" dirty="0">
                <a:solidFill>
                  <a:schemeClr val="accent1"/>
                </a:solidFill>
              </a:rPr>
              <a:t>K. </a:t>
            </a:r>
            <a:r>
              <a:rPr lang="en-CA" altLang="zh-CN" sz="1400" dirty="0" err="1">
                <a:solidFill>
                  <a:schemeClr val="accent1"/>
                </a:solidFill>
              </a:rPr>
              <a:t>Vobig</a:t>
            </a:r>
            <a:r>
              <a:rPr lang="en-CA" altLang="zh-CN" sz="1400" dirty="0">
                <a:solidFill>
                  <a:schemeClr val="accent1"/>
                </a:solidFill>
              </a:rPr>
              <a:t> </a:t>
            </a:r>
            <a:r>
              <a:rPr lang="en-CA" altLang="zh-CN" sz="1400" i="1" dirty="0">
                <a:solidFill>
                  <a:schemeClr val="accent1"/>
                </a:solidFill>
              </a:rPr>
              <a:t>et al</a:t>
            </a:r>
            <a:r>
              <a:rPr lang="en-CA" altLang="zh-CN" sz="1400" dirty="0">
                <a:solidFill>
                  <a:schemeClr val="accent1"/>
                </a:solidFill>
              </a:rPr>
              <a:t>., Phys. Lett. B 808, 135651 (2020)</a:t>
            </a:r>
          </a:p>
          <a:p>
            <a:pPr marL="457200" lvl="1" indent="0">
              <a:buNone/>
            </a:pPr>
            <a:r>
              <a:rPr lang="en-CA" altLang="zh-CN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(Names are taken from R. </a:t>
            </a:r>
            <a:r>
              <a:rPr lang="en-CA" altLang="zh-CN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Machleidt</a:t>
            </a:r>
            <a:r>
              <a:rPr lang="en-CA" altLang="zh-CN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Few-Body Systems 64, 77 (2023), arXiv:2307.06416)</a:t>
            </a:r>
          </a:p>
          <a:p>
            <a:pPr marL="457200" lvl="1" indent="0">
              <a:buNone/>
            </a:pP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altLang="zh-CN" sz="2000" b="1" dirty="0">
                <a:solidFill>
                  <a:srgbClr val="FF0000"/>
                </a:solidFill>
              </a:rPr>
              <a:t>The list continues growing. </a:t>
            </a:r>
          </a:p>
          <a:p>
            <a:pPr marL="0" indent="0">
              <a:buNone/>
            </a:pPr>
            <a:r>
              <a:rPr lang="en-US" altLang="zh-CN" sz="2000" b="1" dirty="0">
                <a:solidFill>
                  <a:srgbClr val="FF0000"/>
                </a:solidFill>
              </a:rPr>
              <a:t>Why we need so many different choices?</a:t>
            </a:r>
          </a:p>
          <a:p>
            <a:pPr marL="457200" lvl="1" indent="0">
              <a:buNone/>
            </a:pPr>
            <a:endParaRPr lang="en-CA" altLang="zh-CN" sz="1400" dirty="0">
              <a:solidFill>
                <a:schemeClr val="accent1"/>
              </a:solidFill>
            </a:endParaRPr>
          </a:p>
          <a:p>
            <a:pPr lvl="1"/>
            <a:endParaRPr lang="en-CA" altLang="zh-CN" sz="1600" dirty="0"/>
          </a:p>
          <a:p>
            <a:pPr lvl="1"/>
            <a:endParaRPr lang="zh-CN" altLang="en-US" sz="1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81F4E7-CF7A-0B4F-5C79-A9E8F68F1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640C-823F-4EB3-9A0A-D502D9C9D447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3881ACF-4E53-B0DB-463B-D733396615E6}"/>
              </a:ext>
            </a:extLst>
          </p:cNvPr>
          <p:cNvSpPr txBox="1"/>
          <p:nvPr/>
        </p:nvSpPr>
        <p:spPr>
          <a:xfrm>
            <a:off x="7692150" y="1870448"/>
            <a:ext cx="413125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dirty="0"/>
              <a:t>Different forces choose: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Different parametrization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Different momentum regulators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Different values of the cutoffs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Different few-body observables to 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altLang="zh-CN" dirty="0"/>
          </a:p>
          <a:p>
            <a:endParaRPr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2872FE-48CF-F341-98E9-17C6ED759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150" y="3566344"/>
            <a:ext cx="3984392" cy="265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566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E83153-6FF8-A30F-FF69-8ED077465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Typical nuclear forces</a:t>
            </a:r>
            <a:endParaRPr lang="zh-CN" alt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2004DE-CFAC-E730-8947-6A9213E26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2292"/>
            <a:ext cx="5426710" cy="407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F4BFB29B-4D1A-7DB6-859C-D567D41248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E39CE2D9-B36F-D30F-7021-8E3FC83D1F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5DC3C6C-8958-D2D0-BFB7-6F6B69476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030" y="3004314"/>
            <a:ext cx="5397777" cy="311801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EA6F555-6F8A-83B3-ED1B-CE153879A0F1}"/>
              </a:ext>
            </a:extLst>
          </p:cNvPr>
          <p:cNvSpPr txBox="1"/>
          <p:nvPr/>
        </p:nvSpPr>
        <p:spPr>
          <a:xfrm>
            <a:off x="7891378" y="2231967"/>
            <a:ext cx="2541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sz="2400" dirty="0"/>
              <a:t>Nuclear chiral EFT</a:t>
            </a:r>
            <a:endParaRPr lang="zh-CN" altLang="en-US" sz="2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7944D4B-8D5C-C985-BC19-96215F308F80}"/>
              </a:ext>
            </a:extLst>
          </p:cNvPr>
          <p:cNvSpPr txBox="1"/>
          <p:nvPr/>
        </p:nvSpPr>
        <p:spPr>
          <a:xfrm>
            <a:off x="6574510" y="1205822"/>
            <a:ext cx="5312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dirty="0"/>
              <a:t>Nuclear force has strong </a:t>
            </a:r>
            <a:r>
              <a:rPr lang="en-CA" altLang="zh-CN" b="1" dirty="0">
                <a:solidFill>
                  <a:schemeClr val="accent2">
                    <a:lumMod val="75000"/>
                  </a:schemeClr>
                </a:solidFill>
              </a:rPr>
              <a:t>spin-isospin dependence</a:t>
            </a:r>
          </a:p>
          <a:p>
            <a:r>
              <a:rPr lang="en-CA" altLang="zh-CN" dirty="0">
                <a:sym typeface="Wingdings" panose="05000000000000000000" pitchFamily="2" charset="2"/>
              </a:rPr>
              <a:t> Reflected by complicated </a:t>
            </a:r>
            <a:r>
              <a:rPr lang="en-CA" altLang="zh-CN" b="1" dirty="0">
                <a:solidFill>
                  <a:schemeClr val="accent1"/>
                </a:solidFill>
                <a:sym typeface="Wingdings" panose="05000000000000000000" pitchFamily="2" charset="2"/>
              </a:rPr>
              <a:t>operator structures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36DFDA-1B91-BBB3-4B8E-73868263B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Parametrization of the nuclear force</a:t>
            </a:r>
            <a:endParaRPr lang="zh-CN" alt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484ED50-6F6B-B126-F717-9B50515C2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921" y="1779559"/>
            <a:ext cx="7117980" cy="471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DAF621F-0F3B-BC69-3CE3-43701D81779F}"/>
              </a:ext>
            </a:extLst>
          </p:cNvPr>
          <p:cNvSpPr txBox="1"/>
          <p:nvPr/>
        </p:nvSpPr>
        <p:spPr>
          <a:xfrm>
            <a:off x="439703" y="1779559"/>
            <a:ext cx="399981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It is conventional to parametrize</a:t>
            </a:r>
          </a:p>
          <a:p>
            <a:r>
              <a:rPr lang="en-CA" altLang="zh-CN" dirty="0"/>
              <a:t>     the nuclear force by matching</a:t>
            </a:r>
          </a:p>
          <a:p>
            <a:r>
              <a:rPr lang="en-CA" altLang="zh-CN" dirty="0"/>
              <a:t>     to the low-energy</a:t>
            </a:r>
          </a:p>
          <a:p>
            <a:r>
              <a:rPr lang="en-CA" altLang="zh-CN" dirty="0"/>
              <a:t>     </a:t>
            </a:r>
            <a:r>
              <a:rPr lang="en-CA" altLang="zh-CN" b="1" dirty="0">
                <a:solidFill>
                  <a:schemeClr val="accent2">
                    <a:lumMod val="75000"/>
                  </a:schemeClr>
                </a:solidFill>
              </a:rPr>
              <a:t>nucleon-nucleon scattering data</a:t>
            </a:r>
          </a:p>
          <a:p>
            <a:endParaRPr lang="en-CA" altLang="zh-CN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Spin-1/2  +  Spin-1/2  +  Orbital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first couple the spins</a:t>
            </a:r>
          </a:p>
          <a:p>
            <a:r>
              <a:rPr lang="en-CA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1/2 + 1/2 = 0 + 1</a:t>
            </a:r>
          </a:p>
          <a:p>
            <a:r>
              <a:rPr lang="en-CA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Then couple the total spin S=s1+s2</a:t>
            </a:r>
          </a:p>
          <a:p>
            <a:r>
              <a:rPr lang="en-CA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With the angular momentum L</a:t>
            </a:r>
          </a:p>
          <a:p>
            <a:endParaRPr lang="en-CA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Partial wave channels </a:t>
            </a:r>
            <a:r>
              <a:rPr lang="en-CA" altLang="zh-CN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CA" altLang="zh-CN" i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CA" altLang="zh-CN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+1</a:t>
            </a:r>
            <a:r>
              <a:rPr lang="en-CA" altLang="zh-CN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en-CA" altLang="zh-CN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</a:p>
          <a:p>
            <a:r>
              <a:rPr lang="en-CA" altLang="zh-CN" sz="2400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S = 0, 1</a:t>
            </a:r>
          </a:p>
          <a:p>
            <a:r>
              <a:rPr lang="en-CA" altLang="zh-CN" sz="2400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L = 0, 1, 2, 3, …   (S, P, D, F, …)</a:t>
            </a:r>
          </a:p>
          <a:p>
            <a:r>
              <a:rPr lang="en-CA" altLang="zh-CN" sz="2400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J = |L – S|,  |L – S| + 1, …, L + S</a:t>
            </a:r>
          </a:p>
        </p:txBody>
      </p:sp>
    </p:spTree>
    <p:extLst>
      <p:ext uri="{BB962C8B-B14F-4D97-AF65-F5344CB8AC3E}">
        <p14:creationId xmlns:p14="http://schemas.microsoft.com/office/powerpoint/2010/main" val="587187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6D0F-5778-C39C-6795-569FEB2B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Model dependence of the nuclear forces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C0BC0B5-8D76-7E86-1655-F85FD7D53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348" y="1882833"/>
            <a:ext cx="3343669" cy="4610042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CC54391-79C9-DB45-D210-6A7F28B8B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118" y="3572416"/>
            <a:ext cx="4885141" cy="318500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EBB07AC-16CE-B60E-8F53-2CBAEE9F6062}"/>
              </a:ext>
            </a:extLst>
          </p:cNvPr>
          <p:cNvSpPr txBox="1"/>
          <p:nvPr/>
        </p:nvSpPr>
        <p:spPr>
          <a:xfrm>
            <a:off x="838200" y="1622216"/>
            <a:ext cx="76626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High-precision nuclear forces are constrained by the </a:t>
            </a:r>
            <a:r>
              <a:rPr lang="en-CA" altLang="zh-CN" b="1" dirty="0">
                <a:solidFill>
                  <a:schemeClr val="accent6"/>
                </a:solidFill>
              </a:rPr>
              <a:t>Low-energy </a:t>
            </a:r>
          </a:p>
          <a:p>
            <a:r>
              <a:rPr lang="en-CA" altLang="zh-CN" b="1" dirty="0">
                <a:solidFill>
                  <a:schemeClr val="accent6"/>
                </a:solidFill>
              </a:rPr>
              <a:t>     Nucleon-Nucleon scattering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Quite </a:t>
            </a:r>
            <a:r>
              <a:rPr lang="en-CA" altLang="zh-CN" b="1" dirty="0"/>
              <a:t>different</a:t>
            </a:r>
            <a:r>
              <a:rPr lang="en-CA" altLang="zh-CN" dirty="0"/>
              <a:t> predictions for </a:t>
            </a:r>
            <a:r>
              <a:rPr lang="en-CA" altLang="zh-CN" b="1" dirty="0">
                <a:solidFill>
                  <a:schemeClr val="accent2"/>
                </a:solidFill>
              </a:rPr>
              <a:t>nuclear matter </a:t>
            </a:r>
            <a:r>
              <a:rPr lang="en-CA" altLang="zh-CN" dirty="0"/>
              <a:t>and </a:t>
            </a:r>
            <a:r>
              <a:rPr lang="en-CA" altLang="zh-CN" dirty="0">
                <a:solidFill>
                  <a:schemeClr val="accent2"/>
                </a:solidFill>
              </a:rPr>
              <a:t>medium-mass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b="1" dirty="0">
                <a:solidFill>
                  <a:srgbClr val="FF0000"/>
                </a:solidFill>
              </a:rPr>
              <a:t>Fails</a:t>
            </a:r>
            <a:r>
              <a:rPr lang="en-CA" altLang="zh-CN" dirty="0"/>
              <a:t> to reproduce the binding energies &amp; charge radii globally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A779A08-2030-0158-29DD-4608CCE8FD5C}"/>
              </a:ext>
            </a:extLst>
          </p:cNvPr>
          <p:cNvSpPr txBox="1"/>
          <p:nvPr/>
        </p:nvSpPr>
        <p:spPr>
          <a:xfrm>
            <a:off x="838200" y="4904137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dirty="0"/>
              <a:t>Symmetry energy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D512626-2A1B-9D94-0797-24F55BED6E26}"/>
              </a:ext>
            </a:extLst>
          </p:cNvPr>
          <p:cNvSpPr txBox="1"/>
          <p:nvPr/>
        </p:nvSpPr>
        <p:spPr>
          <a:xfrm>
            <a:off x="8588819" y="1513501"/>
            <a:ext cx="347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dirty="0"/>
              <a:t>Nuclear matter equation of state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6B80C51-03CE-1369-16B4-1B189CF9F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64404"/>
            <a:ext cx="3124361" cy="50167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AD24079-06B5-F86F-D8AA-0E5FC47EB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01" y="3621925"/>
            <a:ext cx="1455537" cy="23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6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8DADE-9D95-B68D-2681-F0EFF7568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What is the essential degrees of freedom?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7777BF9-B02D-36C7-3A60-0F8CD360E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8785"/>
            <a:ext cx="3429972" cy="2227637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95E02F-55AB-D02B-3621-2152DC7F4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55" y="3897448"/>
            <a:ext cx="2578799" cy="272067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FF01DC7-F171-A981-4D79-F096CB4CC422}"/>
              </a:ext>
            </a:extLst>
          </p:cNvPr>
          <p:cNvSpPr txBox="1"/>
          <p:nvPr/>
        </p:nvSpPr>
        <p:spPr>
          <a:xfrm>
            <a:off x="4912337" y="2001019"/>
            <a:ext cx="69974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Upper: Specific heat of solids. At low temperature, most degrees</a:t>
            </a:r>
          </a:p>
          <a:p>
            <a:r>
              <a:rPr lang="en-CA" altLang="zh-CN" dirty="0"/>
              <a:t>                 of freedom are frozen.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Lower:  At long distances, only the total charge q, dipole moment,</a:t>
            </a:r>
          </a:p>
          <a:p>
            <a:r>
              <a:rPr lang="en-CA" altLang="zh-CN" dirty="0"/>
              <a:t>                 quadrupole moment, …, are important.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78EF708-9A17-9A55-5524-C481E0D30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927" y="3429000"/>
            <a:ext cx="3162463" cy="15875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1CEF104-5408-AB1D-624C-454970A4F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405" y="3478875"/>
            <a:ext cx="2534040" cy="141296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AD6D1C0-FB76-98CD-E488-DABB02E5E4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927" y="5070365"/>
            <a:ext cx="2212916" cy="165984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4A919D5-31E7-29B1-4512-F19A3A97A751}"/>
              </a:ext>
            </a:extLst>
          </p:cNvPr>
          <p:cNvSpPr txBox="1"/>
          <p:nvPr/>
        </p:nvSpPr>
        <p:spPr>
          <a:xfrm>
            <a:off x="7479218" y="5530956"/>
            <a:ext cx="4331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b="1" dirty="0">
                <a:solidFill>
                  <a:schemeClr val="accent1">
                    <a:lumMod val="75000"/>
                  </a:schemeClr>
                </a:solidFill>
              </a:rPr>
              <a:t>Insight: Only parametrize relevant </a:t>
            </a:r>
            <a:r>
              <a:rPr lang="en-CA" altLang="zh-CN" b="1" dirty="0" err="1">
                <a:solidFill>
                  <a:schemeClr val="accent1">
                    <a:lumMod val="75000"/>
                  </a:schemeClr>
                </a:solidFill>
              </a:rPr>
              <a:t>d.o.f.</a:t>
            </a:r>
            <a:endParaRPr lang="en-CA" altLang="zh-CN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CA" altLang="zh-CN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CA" altLang="zh-CN" b="1" dirty="0">
                <a:solidFill>
                  <a:schemeClr val="accent1">
                    <a:lumMod val="75000"/>
                  </a:schemeClr>
                </a:solidFill>
              </a:rPr>
              <a:t>This leads to the concept of EFT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09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DF2D111-0115-DA94-67EB-7F9F44095868}"/>
              </a:ext>
            </a:extLst>
          </p:cNvPr>
          <p:cNvSpPr txBox="1"/>
          <p:nvPr/>
        </p:nvSpPr>
        <p:spPr>
          <a:xfrm>
            <a:off x="730563" y="1839517"/>
            <a:ext cx="10730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altLang="zh-CN" sz="4000" dirty="0"/>
              <a:t>Part II: Chiral Effective Field Theory</a:t>
            </a:r>
            <a:endParaRPr lang="zh-CN" altLang="en-US" sz="40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27F70BA-E294-FFC1-024F-D9BD829E8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608" y="3043878"/>
            <a:ext cx="3706527" cy="267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83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70AA2B-F9CC-EFED-63C6-4F684CA56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What is a nuclear EFT?</a:t>
            </a:r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BA706F8B-72BA-2CD2-F155-640520AB4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83" y="2005012"/>
            <a:ext cx="6361604" cy="4351338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708B56-7A49-97C0-7001-5ACE9623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640C-823F-4EB3-9A0A-D502D9C9D447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CFE1-B145-E7AC-B321-820DAF205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668" y="3669535"/>
            <a:ext cx="3157287" cy="271961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57119EB-AFBF-77F5-98A4-2010174074F3}"/>
              </a:ext>
            </a:extLst>
          </p:cNvPr>
          <p:cNvSpPr txBox="1"/>
          <p:nvPr/>
        </p:nvSpPr>
        <p:spPr>
          <a:xfrm>
            <a:off x="7046258" y="984262"/>
            <a:ext cx="49104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b="1" dirty="0"/>
              <a:t>Modern nuclear force constructions are based on the </a:t>
            </a:r>
            <a:r>
              <a:rPr lang="en-CA" altLang="zh-CN" b="1" dirty="0">
                <a:solidFill>
                  <a:schemeClr val="accent2"/>
                </a:solidFill>
              </a:rPr>
              <a:t>Effective Field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altLang="zh-CN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b="1" dirty="0"/>
              <a:t>Theoretical foundation of </a:t>
            </a:r>
            <a:r>
              <a:rPr lang="en-CA" altLang="zh-CN" b="1" dirty="0">
                <a:solidFill>
                  <a:schemeClr val="accent2"/>
                </a:solidFill>
              </a:rPr>
              <a:t>EFT</a:t>
            </a:r>
            <a:r>
              <a:rPr lang="en-CA" altLang="zh-CN" b="1" dirty="0"/>
              <a:t> is the </a:t>
            </a:r>
            <a:r>
              <a:rPr lang="en-CA" altLang="zh-CN" b="1" dirty="0">
                <a:solidFill>
                  <a:schemeClr val="accent2"/>
                </a:solidFill>
              </a:rPr>
              <a:t>Wilsonian renormalization group</a:t>
            </a:r>
            <a:r>
              <a:rPr lang="en-CA" altLang="zh-CN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altLang="zh-CN" b="1" dirty="0">
                <a:solidFill>
                  <a:schemeClr val="accent1"/>
                </a:solidFill>
              </a:rPr>
              <a:t>High-momentum</a:t>
            </a:r>
            <a:r>
              <a:rPr lang="en-CA" altLang="zh-CN" dirty="0"/>
              <a:t> details can be integrated out &amp; hidden in LECs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altLang="zh-CN" b="1" dirty="0">
                <a:solidFill>
                  <a:schemeClr val="accent1"/>
                </a:solidFill>
              </a:rPr>
              <a:t>Low-momentum</a:t>
            </a:r>
            <a:r>
              <a:rPr lang="en-CA" altLang="zh-CN" dirty="0"/>
              <a:t> physics kept invariant under ren. group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1580276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6F108-5E7F-927F-A429-8399A1F82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93" y="21382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Art of building an EFT</a:t>
            </a:r>
            <a:endParaRPr lang="zh-CN" altLang="en-US" sz="3600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1801A89-6941-433F-CD3C-4F60E3320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90" y="1315754"/>
            <a:ext cx="7667693" cy="515828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55BCEF74-09CF-7F63-EA19-FAB1431876DA}"/>
                  </a:ext>
                </a:extLst>
              </p:cNvPr>
              <p:cNvSpPr txBox="1"/>
              <p:nvPr/>
            </p:nvSpPr>
            <p:spPr>
              <a:xfrm>
                <a:off x="7984376" y="672473"/>
                <a:ext cx="4083169" cy="4031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sz="1600" dirty="0"/>
                  <a:t>Integrating out the QCD down</a:t>
                </a:r>
                <a:r>
                  <a:rPr lang="zh-CN" altLang="en-US" sz="1600" dirty="0"/>
                  <a:t> </a:t>
                </a:r>
                <a:r>
                  <a:rPr lang="en-CA" altLang="zh-CN" sz="1600" dirty="0"/>
                  <a:t>to</a:t>
                </a:r>
              </a:p>
              <a:p>
                <a:r>
                  <a:rPr lang="en-CA" altLang="zh-CN" sz="1600" dirty="0"/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altLang="zh-CN" sz="160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CA" altLang="zh-CN" sz="1600" i="1" smtClean="0">
                        <a:latin typeface="Cambria Math" panose="02040503050406030204" pitchFamily="18" charset="0"/>
                      </a:rPr>
                      <m:t>≈500</m:t>
                    </m:r>
                  </m:oMath>
                </a14:m>
                <a:r>
                  <a:rPr lang="en-CA" altLang="zh-CN" sz="1600" dirty="0"/>
                  <a:t> MeV gives </a:t>
                </a:r>
                <a:r>
                  <a:rPr lang="en-CA" altLang="zh-CN" sz="1600" b="1" dirty="0">
                    <a:solidFill>
                      <a:schemeClr val="accent1"/>
                    </a:solidFill>
                  </a:rPr>
                  <a:t>a nuclear force</a:t>
                </a:r>
              </a:p>
              <a:p>
                <a:r>
                  <a:rPr lang="en-CA" altLang="zh-CN" sz="1600" b="1" dirty="0">
                    <a:solidFill>
                      <a:schemeClr val="accent1"/>
                    </a:solidFill>
                  </a:rPr>
                  <a:t>     strictly equivalent to the QCD</a:t>
                </a:r>
                <a:r>
                  <a:rPr lang="en-CA" altLang="zh-CN" sz="1600" dirty="0"/>
                  <a:t>.</a:t>
                </a:r>
              </a:p>
              <a:p>
                <a:endParaRPr lang="en-CA" altLang="zh-CN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sz="1600" dirty="0"/>
                  <a:t>However, this is as difficult as solving</a:t>
                </a:r>
              </a:p>
              <a:p>
                <a:r>
                  <a:rPr lang="en-CA" altLang="zh-CN" sz="1600" dirty="0"/>
                  <a:t>     the non-perturbative QCD directly.</a:t>
                </a:r>
              </a:p>
              <a:p>
                <a:endParaRPr lang="en-CA" altLang="zh-CN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sz="1600" dirty="0"/>
                  <a:t>Fortunately, we know how this nuclear</a:t>
                </a:r>
              </a:p>
              <a:p>
                <a:r>
                  <a:rPr lang="en-CA" altLang="zh-CN" sz="1600" dirty="0"/>
                  <a:t>     force looks like: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sz="1400" dirty="0"/>
                  <a:t>It must respect </a:t>
                </a:r>
                <a:r>
                  <a:rPr lang="en-CA" altLang="zh-CN" sz="1400" b="1" dirty="0">
                    <a:solidFill>
                      <a:schemeClr val="accent2"/>
                    </a:solidFill>
                  </a:rPr>
                  <a:t>symmetries</a:t>
                </a:r>
                <a:r>
                  <a:rPr lang="en-CA" altLang="zh-CN" sz="1400" dirty="0"/>
                  <a:t> Inherited </a:t>
                </a:r>
              </a:p>
              <a:p>
                <a:pPr lvl="1"/>
                <a:r>
                  <a:rPr lang="en-CA" altLang="zh-CN" sz="1400" dirty="0"/>
                  <a:t>      from the QCD (Lorentz, chiral, etc.).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sz="1400" dirty="0"/>
                  <a:t>Any term consistent with the symmetries</a:t>
                </a:r>
              </a:p>
              <a:p>
                <a:pPr lvl="1"/>
                <a:r>
                  <a:rPr lang="en-CA" altLang="zh-CN" sz="1400" dirty="0"/>
                  <a:t>      can appear in the expansion.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sz="1400" dirty="0"/>
                  <a:t>Terms with higher mass dimensions</a:t>
                </a:r>
              </a:p>
              <a:p>
                <a:pPr lvl="1"/>
                <a:r>
                  <a:rPr lang="en-CA" altLang="zh-CN" sz="1400" dirty="0"/>
                  <a:t>      are suppressed (</a:t>
                </a:r>
                <a:r>
                  <a:rPr lang="en-CA" altLang="zh-CN" sz="1400" b="1" dirty="0">
                    <a:solidFill>
                      <a:schemeClr val="accent2"/>
                    </a:solidFill>
                  </a:rPr>
                  <a:t>power counting</a:t>
                </a:r>
                <a:r>
                  <a:rPr lang="en-CA" altLang="zh-CN" sz="1400" dirty="0"/>
                  <a:t>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sz="1400" dirty="0"/>
                  <a:t>Unknown parameters (LECs) can be fixed</a:t>
                </a:r>
              </a:p>
              <a:p>
                <a:pPr lvl="1"/>
                <a:r>
                  <a:rPr lang="en-CA" altLang="zh-CN" sz="1400" dirty="0"/>
                  <a:t>      by matching to QCD or experiments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55BCEF74-09CF-7F63-EA19-FAB143187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4376" y="672473"/>
                <a:ext cx="4083169" cy="4031873"/>
              </a:xfrm>
              <a:prstGeom prst="rect">
                <a:avLst/>
              </a:prstGeom>
              <a:blipFill>
                <a:blip r:embed="rId3"/>
                <a:stretch>
                  <a:fillRect l="-597" t="-453" b="-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等腰三角形 11">
            <a:extLst>
              <a:ext uri="{FF2B5EF4-FFF2-40B4-BE49-F238E27FC236}">
                <a16:creationId xmlns:a16="http://schemas.microsoft.com/office/drawing/2014/main" id="{DDD6D440-0330-8CF6-8CAB-94B53FA69EA1}"/>
              </a:ext>
            </a:extLst>
          </p:cNvPr>
          <p:cNvSpPr/>
          <p:nvPr/>
        </p:nvSpPr>
        <p:spPr>
          <a:xfrm>
            <a:off x="9066194" y="5040903"/>
            <a:ext cx="1819795" cy="1508965"/>
          </a:xfrm>
          <a:prstGeom prst="triangl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altLang="zh-CN" sz="1400" dirty="0"/>
              <a:t>Essential elements of an EFT</a:t>
            </a:r>
            <a:endParaRPr lang="zh-CN" altLang="en-US" sz="1400" dirty="0"/>
          </a:p>
        </p:txBody>
      </p:sp>
      <p:sp>
        <p:nvSpPr>
          <p:cNvPr id="10" name="流程图: 可选过程 9">
            <a:extLst>
              <a:ext uri="{FF2B5EF4-FFF2-40B4-BE49-F238E27FC236}">
                <a16:creationId xmlns:a16="http://schemas.microsoft.com/office/drawing/2014/main" id="{FE990CE2-0C78-7C11-041C-E24F06D3D5A7}"/>
              </a:ext>
            </a:extLst>
          </p:cNvPr>
          <p:cNvSpPr/>
          <p:nvPr/>
        </p:nvSpPr>
        <p:spPr>
          <a:xfrm>
            <a:off x="8509233" y="6294303"/>
            <a:ext cx="933404" cy="270630"/>
          </a:xfrm>
          <a:prstGeom prst="flowChartAlternateProcess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altLang="zh-CN" sz="1200" dirty="0"/>
              <a:t>Symmetry</a:t>
            </a:r>
            <a:endParaRPr lang="zh-CN" altLang="en-US" sz="1200" dirty="0"/>
          </a:p>
        </p:txBody>
      </p:sp>
      <p:sp>
        <p:nvSpPr>
          <p:cNvPr id="11" name="流程图: 可选过程 10">
            <a:extLst>
              <a:ext uri="{FF2B5EF4-FFF2-40B4-BE49-F238E27FC236}">
                <a16:creationId xmlns:a16="http://schemas.microsoft.com/office/drawing/2014/main" id="{EF57FAED-80AC-9850-6E00-7BC0CAE5C03E}"/>
              </a:ext>
            </a:extLst>
          </p:cNvPr>
          <p:cNvSpPr/>
          <p:nvPr/>
        </p:nvSpPr>
        <p:spPr>
          <a:xfrm>
            <a:off x="10661088" y="6245439"/>
            <a:ext cx="843369" cy="368357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altLang="zh-CN" sz="1200" dirty="0"/>
              <a:t>Power counting</a:t>
            </a:r>
            <a:endParaRPr lang="zh-CN" altLang="en-US" sz="1200" dirty="0"/>
          </a:p>
        </p:txBody>
      </p:sp>
      <p:sp>
        <p:nvSpPr>
          <p:cNvPr id="9" name="流程图: 可选过程 8">
            <a:extLst>
              <a:ext uri="{FF2B5EF4-FFF2-40B4-BE49-F238E27FC236}">
                <a16:creationId xmlns:a16="http://schemas.microsoft.com/office/drawing/2014/main" id="{BF3F3345-868F-8D65-F2A3-BC122A6F8853}"/>
              </a:ext>
            </a:extLst>
          </p:cNvPr>
          <p:cNvSpPr/>
          <p:nvPr/>
        </p:nvSpPr>
        <p:spPr>
          <a:xfrm>
            <a:off x="9236109" y="4905588"/>
            <a:ext cx="1566372" cy="270630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altLang="zh-CN" sz="1200" dirty="0"/>
              <a:t>Degree of freedom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932989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2E7D06-9CBA-E56B-A650-839899952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Scales in nuclear physics</a:t>
            </a:r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BE3ACF61-542A-2F67-42DF-F128A4FF8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43" y="1560114"/>
            <a:ext cx="3389278" cy="5103560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BCD3024-11DF-F242-84E9-61996C739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640C-823F-4EB3-9A0A-D502D9C9D447}" type="slidenum">
              <a:rPr lang="zh-CN" altLang="en-US" smtClean="0"/>
              <a:t>18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3AF653C-3D73-9AC4-2031-13EB84CF5685}"/>
                  </a:ext>
                </a:extLst>
              </p:cNvPr>
              <p:cNvSpPr txBox="1"/>
              <p:nvPr/>
            </p:nvSpPr>
            <p:spPr>
              <a:xfrm>
                <a:off x="4062278" y="3438121"/>
                <a:ext cx="8166338" cy="3185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Chiral EFT: Perturbative expansion of the N-N and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CA" altLang="zh-CN" dirty="0"/>
                  <a:t>-N</a:t>
                </a:r>
              </a:p>
              <a:p>
                <a:r>
                  <a:rPr lang="en-CA" altLang="zh-CN" dirty="0"/>
                  <a:t>     potentials in powers of </a:t>
                </a:r>
                <a:r>
                  <a:rPr lang="en-CA" altLang="zh-CN" b="1" dirty="0"/>
                  <a:t>pion mass</a:t>
                </a:r>
                <a:r>
                  <a:rPr lang="en-CA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CA" altLang="zh-CN" dirty="0"/>
                  <a:t> and </a:t>
                </a:r>
                <a:r>
                  <a:rPr lang="en-CA" altLang="zh-CN" b="1" dirty="0"/>
                  <a:t>nucleon momenta Q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QCD has an approximate chiral symmetry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Explicitly broken by non-zero quark mass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≈3 </m:t>
                    </m:r>
                  </m:oMath>
                </a14:m>
                <a:r>
                  <a:rPr lang="en-CA" altLang="zh-CN" dirty="0"/>
                  <a:t>MeV)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Spontaneously broken SU(2)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CA" altLang="zh-CN" dirty="0"/>
                  <a:t>SU(2)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A" altLang="zh-CN" dirty="0"/>
                  <a:t>SU(2)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Sp. broken </a:t>
                </a:r>
                <a:r>
                  <a:rPr lang="en-CA" altLang="zh-CN" b="1" dirty="0">
                    <a:solidFill>
                      <a:schemeClr val="accent2"/>
                    </a:solidFill>
                  </a:rPr>
                  <a:t>exact</a:t>
                </a:r>
                <a:r>
                  <a:rPr lang="en-CA" altLang="zh-CN" dirty="0"/>
                  <a:t> symmetry             </a:t>
                </a:r>
                <a:r>
                  <a:rPr lang="en-CA" altLang="zh-CN" dirty="0">
                    <a:sym typeface="Wingdings" panose="05000000000000000000" pitchFamily="2" charset="2"/>
                  </a:rPr>
                  <a:t> massless Goldstone boson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>
                    <a:sym typeface="Wingdings" panose="05000000000000000000" pitchFamily="2" charset="2"/>
                  </a:rPr>
                  <a:t>Sp. Broken </a:t>
                </a:r>
                <a:r>
                  <a:rPr lang="en-CA" altLang="zh-CN" b="1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approximate</a:t>
                </a:r>
                <a:r>
                  <a:rPr lang="en-CA" altLang="zh-CN" dirty="0">
                    <a:sym typeface="Wingdings" panose="05000000000000000000" pitchFamily="2" charset="2"/>
                  </a:rPr>
                  <a:t> symmetry  very light bosons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≈140 </m:t>
                    </m:r>
                  </m:oMath>
                </a14:m>
                <a:r>
                  <a:rPr lang="en-CA" altLang="zh-CN" dirty="0"/>
                  <a:t>MeV</a:t>
                </a:r>
                <a:r>
                  <a:rPr lang="en-CA" altLang="zh-CN" dirty="0">
                    <a:sym typeface="Wingdings" panose="05000000000000000000" pitchFamily="2" charset="2"/>
                  </a:rPr>
                  <a:t>)</a:t>
                </a:r>
              </a:p>
              <a:p>
                <a:pPr lvl="1"/>
                <a:r>
                  <a:rPr lang="en-CA" altLang="zh-CN" dirty="0">
                    <a:sym typeface="Wingdings" panose="05000000000000000000" pitchFamily="2" charset="2"/>
                  </a:rPr>
                  <a:t> </a:t>
                </a:r>
                <a:r>
                  <a:rPr lang="en-CA" altLang="zh-CN" b="1" dirty="0">
                    <a:solidFill>
                      <a:schemeClr val="accent5"/>
                    </a:solidFill>
                    <a:sym typeface="Wingdings" panose="05000000000000000000" pitchFamily="2" charset="2"/>
                  </a:rPr>
                  <a:t>Long-range part of the nuclear force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>
                    <a:sym typeface="Wingdings" panose="05000000000000000000" pitchFamily="2" charset="2"/>
                  </a:rPr>
                  <a:t>In nucleus, Fermi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CA" altLang="zh-CN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e>
                      <m:sub>
                        <m:r>
                          <a:rPr lang="en-CA" altLang="zh-CN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CA" altLang="zh-CN" dirty="0">
                    <a:sym typeface="Wingdings" panose="05000000000000000000" pitchFamily="2" charset="2"/>
                  </a:rPr>
                  <a:t>~200 MeV</a:t>
                </a:r>
              </a:p>
              <a:p>
                <a:r>
                  <a:rPr lang="en-CA" altLang="zh-CN" dirty="0">
                    <a:sym typeface="Wingdings" panose="05000000000000000000" pitchFamily="2" charset="2"/>
                  </a:rPr>
                  <a:t>        </a:t>
                </a:r>
                <a:r>
                  <a:rPr lang="en-CA" altLang="zh-CN" b="1" dirty="0">
                    <a:solidFill>
                      <a:schemeClr val="accent5"/>
                    </a:solidFill>
                    <a:sym typeface="Wingdings" panose="05000000000000000000" pitchFamily="2" charset="2"/>
                  </a:rPr>
                  <a:t>Short-range part of the nuclear force</a:t>
                </a:r>
              </a:p>
              <a:p>
                <a:r>
                  <a:rPr lang="en-CA" altLang="zh-CN" dirty="0">
                    <a:sym typeface="Wingdings" panose="05000000000000000000" pitchFamily="2" charset="2"/>
                  </a:rPr>
                  <a:t>Hard scale: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altLang="zh-CN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Λ</m:t>
                        </m:r>
                      </m:e>
                      <m:sub>
                        <m:r>
                          <a:rPr lang="en-CA" altLang="zh-CN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CA" altLang="zh-CN" dirty="0">
                    <a:sym typeface="Wingdings" panose="05000000000000000000" pitchFamily="2" charset="2"/>
                  </a:rPr>
                  <a:t>~ 1 GeV: Chiral EFT works for Q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≪</m:t>
                    </m:r>
                    <m:sSub>
                      <m:sSubPr>
                        <m:ctrlPr>
                          <a:rPr lang="en-CA" altLang="zh-CN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altLang="zh-CN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Λ</m:t>
                        </m:r>
                      </m:e>
                      <m:sub>
                        <m:r>
                          <a:rPr lang="en-CA" altLang="zh-CN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𝜒</m:t>
                        </m:r>
                      </m:sub>
                    </m:sSub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3AF653C-3D73-9AC4-2031-13EB84CF5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2278" y="3438121"/>
                <a:ext cx="8166338" cy="3185296"/>
              </a:xfrm>
              <a:prstGeom prst="rect">
                <a:avLst/>
              </a:prstGeom>
              <a:blipFill>
                <a:blip r:embed="rId4"/>
                <a:stretch>
                  <a:fillRect l="-597" t="-1147" b="-13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588E6F76-13DC-EE71-4C4C-3B6284EFC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63" y="234583"/>
            <a:ext cx="4023708" cy="321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05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97ECB-2C46-887F-8244-FDC12596B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N-N interaction in nuclear chiral EFT</a:t>
            </a:r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FD3E06E0-F2B6-2C63-D57D-0F66FBD7D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10" y="1389428"/>
            <a:ext cx="7266932" cy="5206766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A33451-C5BD-2745-2A11-4ACA4C4CF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640C-823F-4EB3-9A0A-D502D9C9D447}" type="slidenum">
              <a:rPr lang="zh-CN" altLang="en-US" smtClean="0"/>
              <a:t>19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DA9D5A1-463A-E681-361E-A3A46D1CB902}"/>
                  </a:ext>
                </a:extLst>
              </p:cNvPr>
              <p:cNvSpPr txBox="1"/>
              <p:nvPr/>
            </p:nvSpPr>
            <p:spPr>
              <a:xfrm>
                <a:off x="8105132" y="1493619"/>
                <a:ext cx="3965188" cy="4801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b="1" dirty="0">
                    <a:solidFill>
                      <a:schemeClr val="accent1"/>
                    </a:solidFill>
                  </a:rPr>
                  <a:t>Long-range part</a:t>
                </a:r>
                <a:r>
                  <a:rPr lang="en-CA" altLang="zh-CN" dirty="0"/>
                  <a:t>: pion-exchange</a:t>
                </a:r>
              </a:p>
              <a:p>
                <a:r>
                  <a:rPr lang="en-CA" altLang="zh-CN" dirty="0"/>
                  <a:t>     </a:t>
                </a:r>
                <a:r>
                  <a:rPr lang="en-CA" altLang="zh-CN" dirty="0" err="1"/>
                  <a:t>Feymann</a:t>
                </a:r>
                <a:r>
                  <a:rPr lang="en-CA" altLang="zh-CN" dirty="0"/>
                  <a:t> diagrams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b="1" dirty="0">
                    <a:solidFill>
                      <a:schemeClr val="accent1"/>
                    </a:solidFill>
                  </a:rPr>
                  <a:t>Short-range part</a:t>
                </a:r>
                <a:r>
                  <a:rPr lang="en-CA" altLang="zh-CN" dirty="0"/>
                  <a:t>: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functions </a:t>
                </a:r>
              </a:p>
              <a:p>
                <a:r>
                  <a:rPr lang="en-CA" altLang="zh-CN" dirty="0"/>
                  <a:t>     and their derivatives</a:t>
                </a:r>
              </a:p>
              <a:p>
                <a:endParaRPr lang="en-CA" altLang="zh-CN" dirty="0"/>
              </a:p>
              <a:p>
                <a:r>
                  <a:rPr lang="en-CA" altLang="zh-CN" dirty="0"/>
                  <a:t>Both interactions need regularization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b="1" dirty="0">
                    <a:solidFill>
                      <a:schemeClr val="accent2"/>
                    </a:solidFill>
                  </a:rPr>
                  <a:t>Pion-exchange</a:t>
                </a:r>
                <a:r>
                  <a:rPr lang="en-CA" altLang="zh-CN" dirty="0"/>
                  <a:t>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Dimensional regularization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Spectral function regulator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Local momentum regulator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b="1" dirty="0">
                    <a:solidFill>
                      <a:schemeClr val="accent2"/>
                    </a:solidFill>
                  </a:rPr>
                  <a:t>Contact terms</a:t>
                </a:r>
                <a:r>
                  <a:rPr lang="en-CA" altLang="zh-CN" dirty="0"/>
                  <a:t>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Local regulator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Non-local regulator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Single-particle regulator</a:t>
                </a:r>
              </a:p>
              <a:p>
                <a:pPr lvl="1"/>
                <a:endParaRPr lang="en-CA" altLang="zh-CN" dirty="0"/>
              </a:p>
              <a:p>
                <a:r>
                  <a:rPr lang="en-CA" altLang="zh-CN" dirty="0"/>
                  <a:t>All chiral EFTs are defined with certain</a:t>
                </a:r>
              </a:p>
              <a:p>
                <a:r>
                  <a:rPr lang="en-CA" altLang="zh-CN" dirty="0"/>
                  <a:t>cutoffs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altLang="zh-CN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CA" altLang="zh-CN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CA" altLang="zh-CN" dirty="0"/>
                  <a:t> etc. </a:t>
                </a:r>
                <a:r>
                  <a:rPr lang="en-CA" altLang="zh-CN" dirty="0">
                    <a:solidFill>
                      <a:schemeClr val="accent1"/>
                    </a:solidFill>
                  </a:rPr>
                  <a:t>Are they equivalent? 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DA9D5A1-463A-E681-361E-A3A46D1CB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132" y="1493619"/>
                <a:ext cx="3965188" cy="4801314"/>
              </a:xfrm>
              <a:prstGeom prst="rect">
                <a:avLst/>
              </a:prstGeom>
              <a:blipFill>
                <a:blip r:embed="rId3"/>
                <a:stretch>
                  <a:fillRect l="-1385" t="-635" r="-769" b="-10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742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4DC51D-1D11-B0BC-7445-08A90655B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b="1" dirty="0">
                <a:solidFill>
                  <a:schemeClr val="accent1"/>
                </a:solidFill>
              </a:rPr>
              <a:t>Table of contents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8A6BBA-2D34-ADBA-7D46-EBB70DB73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altLang="zh-CN" dirty="0"/>
              <a:t>Introduction to the nuclear force problem</a:t>
            </a:r>
          </a:p>
          <a:p>
            <a:endParaRPr lang="en-CA" altLang="zh-CN" dirty="0"/>
          </a:p>
          <a:p>
            <a:r>
              <a:rPr lang="en-CA" altLang="zh-CN" dirty="0"/>
              <a:t>Chiral effective field theory</a:t>
            </a:r>
          </a:p>
          <a:p>
            <a:endParaRPr lang="en-CA" altLang="zh-CN" dirty="0"/>
          </a:p>
          <a:p>
            <a:r>
              <a:rPr lang="en-CA" altLang="zh-CN" dirty="0"/>
              <a:t>Quantum Monte Carlo methods</a:t>
            </a:r>
          </a:p>
          <a:p>
            <a:endParaRPr lang="en-CA" altLang="zh-CN" dirty="0"/>
          </a:p>
          <a:p>
            <a:r>
              <a:rPr lang="en-CA" altLang="zh-CN" dirty="0"/>
              <a:t>Modern applications of the QMC methods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8959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AED1F-540D-7FB2-AD37-BB194A1EB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Why need a momentum cutoff?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73934D8-437F-94AE-3C8B-3D56C051B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74" y="4099799"/>
            <a:ext cx="6780127" cy="26542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23AC43A-339A-97A8-84F4-019325232C26}"/>
                  </a:ext>
                </a:extLst>
              </p:cNvPr>
              <p:cNvSpPr txBox="1"/>
              <p:nvPr/>
            </p:nvSpPr>
            <p:spPr>
              <a:xfrm>
                <a:off x="980007" y="1431083"/>
                <a:ext cx="8186857" cy="27985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A particle bound in a 1-d delta potential can be solved without any singularity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The Schrodinger equation (C &gt; 0)</a:t>
                </a:r>
              </a:p>
              <a:p>
                <a:pPr algn="ctr"/>
                <a:r>
                  <a:rPr lang="en-CA" altLang="zh-CN" dirty="0"/>
                  <a:t>          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altLang="zh-CN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f>
                      <m:fPr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m:rPr>
                        <m:lit/>
                      </m:rPr>
                      <a:rPr lang="en-CA" altLang="zh-CN" i="1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Integrate in the interval </a:t>
                </a:r>
                <a14:m>
                  <m:oMath xmlns:m="http://schemas.openxmlformats.org/officeDocument/2006/math"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we get the boundary condition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𝑀𝐶</m:t>
                      </m:r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Set </a:t>
                </a:r>
                <a14:m>
                  <m:oMath xmlns:m="http://schemas.openxmlformats.org/officeDocument/2006/math"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𝑀𝐸</m:t>
                            </m:r>
                          </m:e>
                        </m:d>
                      </m:e>
                    </m:rad>
                  </m:oMath>
                </a14:m>
                <a:r>
                  <a:rPr lang="en-CA" altLang="zh-CN" dirty="0"/>
                  <a:t>, the wave function is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altLang="zh-CN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CA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altLang="zh-CN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 altLang="zh-CN" i="1" smtClean="0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CA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altLang="zh-CN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⟹−2</m:t>
                      </m:r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𝑀𝐶</m:t>
                      </m:r>
                    </m:oMath>
                  </m:oMathPara>
                </a14:m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Finally we get the binding energy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lit/>
                        </m:rPr>
                        <a:rPr lang="en-CA" altLang="zh-CN" i="1" smtClean="0">
                          <a:latin typeface="Cambria Math" panose="02040503050406030204" pitchFamily="18" charset="0"/>
                        </a:rPr>
                        <m:t>/</m:t>
                      </m:r>
                      <m:d>
                        <m:d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𝑀</m:t>
                      </m:r>
                      <m:sSup>
                        <m:sSup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lit/>
                        </m:rPr>
                        <a:rPr lang="en-CA" altLang="zh-CN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23AC43A-339A-97A8-84F4-019325232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07" y="1431083"/>
                <a:ext cx="8186857" cy="2798587"/>
              </a:xfrm>
              <a:prstGeom prst="rect">
                <a:avLst/>
              </a:prstGeom>
              <a:blipFill>
                <a:blip r:embed="rId3"/>
                <a:stretch>
                  <a:fillRect l="-521" t="-1307" b="-8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30E524AF-E279-9AE3-D82E-D8F63C4291C4}"/>
              </a:ext>
            </a:extLst>
          </p:cNvPr>
          <p:cNvSpPr txBox="1"/>
          <p:nvPr/>
        </p:nvSpPr>
        <p:spPr>
          <a:xfrm>
            <a:off x="7948395" y="2099429"/>
            <a:ext cx="412324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>
                <a:solidFill>
                  <a:schemeClr val="accent1"/>
                </a:solidFill>
              </a:rPr>
              <a:t>N-N interaction is short-range</a:t>
            </a:r>
          </a:p>
          <a:p>
            <a:r>
              <a:rPr lang="en-CA" altLang="zh-CN" dirty="0">
                <a:solidFill>
                  <a:schemeClr val="accent1"/>
                </a:solidFill>
              </a:rPr>
              <a:t>     and has a shallow bound state</a:t>
            </a:r>
          </a:p>
          <a:p>
            <a:r>
              <a:rPr lang="en-CA" altLang="zh-CN" dirty="0">
                <a:solidFill>
                  <a:schemeClr val="accent1"/>
                </a:solidFill>
              </a:rPr>
              <a:t>     (deuteron) with E(</a:t>
            </a:r>
            <a:r>
              <a:rPr lang="en-CA" altLang="zh-CN" baseline="30000" dirty="0">
                <a:solidFill>
                  <a:schemeClr val="accent1"/>
                </a:solidFill>
              </a:rPr>
              <a:t>2</a:t>
            </a:r>
            <a:r>
              <a:rPr lang="en-CA" altLang="zh-CN" dirty="0">
                <a:solidFill>
                  <a:schemeClr val="accent1"/>
                </a:solidFill>
              </a:rPr>
              <a:t>H)=-2.22 MeV</a:t>
            </a:r>
          </a:p>
          <a:p>
            <a:endParaRPr lang="en-CA" altLang="zh-CN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>
                <a:solidFill>
                  <a:schemeClr val="accent1"/>
                </a:solidFill>
              </a:rPr>
              <a:t>We consider a delta-potential with</a:t>
            </a:r>
          </a:p>
          <a:p>
            <a:r>
              <a:rPr lang="en-CA" altLang="zh-CN" dirty="0">
                <a:solidFill>
                  <a:schemeClr val="accent1"/>
                </a:solidFill>
              </a:rPr>
              <a:t>     strength </a:t>
            </a:r>
            <a:r>
              <a:rPr lang="en-CA" altLang="zh-CN" i="1" dirty="0">
                <a:solidFill>
                  <a:schemeClr val="accent1"/>
                </a:solidFill>
              </a:rPr>
              <a:t>C</a:t>
            </a:r>
            <a:r>
              <a:rPr lang="en-CA" altLang="zh-CN" dirty="0">
                <a:solidFill>
                  <a:schemeClr val="accent1"/>
                </a:solidFill>
              </a:rPr>
              <a:t> that support a shallow</a:t>
            </a:r>
          </a:p>
          <a:p>
            <a:r>
              <a:rPr lang="en-CA" altLang="zh-CN" dirty="0">
                <a:solidFill>
                  <a:schemeClr val="accent1"/>
                </a:solidFill>
              </a:rPr>
              <a:t>     bound state</a:t>
            </a:r>
          </a:p>
          <a:p>
            <a:endParaRPr lang="en-CA" altLang="zh-CN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>
                <a:solidFill>
                  <a:schemeClr val="accent1"/>
                </a:solidFill>
              </a:rPr>
              <a:t>In 1-d we can adjust </a:t>
            </a:r>
            <a:r>
              <a:rPr lang="en-CA" altLang="zh-CN" i="1" dirty="0">
                <a:solidFill>
                  <a:schemeClr val="accent1"/>
                </a:solidFill>
              </a:rPr>
              <a:t>C</a:t>
            </a:r>
            <a:r>
              <a:rPr lang="en-CA" altLang="zh-CN" dirty="0">
                <a:solidFill>
                  <a:schemeClr val="accent1"/>
                </a:solidFill>
              </a:rPr>
              <a:t>  to reproduce</a:t>
            </a:r>
          </a:p>
          <a:p>
            <a:r>
              <a:rPr lang="en-CA" altLang="zh-CN" dirty="0">
                <a:solidFill>
                  <a:schemeClr val="accent1"/>
                </a:solidFill>
              </a:rPr>
              <a:t>     any experimental binding energy</a:t>
            </a:r>
          </a:p>
          <a:p>
            <a:endParaRPr lang="en-CA" altLang="zh-CN" baseline="30000" dirty="0"/>
          </a:p>
        </p:txBody>
      </p:sp>
    </p:spTree>
    <p:extLst>
      <p:ext uri="{BB962C8B-B14F-4D97-AF65-F5344CB8AC3E}">
        <p14:creationId xmlns:p14="http://schemas.microsoft.com/office/powerpoint/2010/main" val="3730435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AED1F-540D-7FB2-AD37-BB194A1EB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Why need a momentum cutoff?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23AC43A-339A-97A8-84F4-019325232C26}"/>
                  </a:ext>
                </a:extLst>
              </p:cNvPr>
              <p:cNvSpPr txBox="1"/>
              <p:nvPr/>
            </p:nvSpPr>
            <p:spPr>
              <a:xfrm>
                <a:off x="980007" y="1431083"/>
                <a:ext cx="6465231" cy="43429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However, a 3-d delta potential indeed produces singularities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The Schrodinger equation (C &gt; 0)</a:t>
                </a:r>
              </a:p>
              <a:p>
                <a:pPr algn="ctr"/>
                <a:r>
                  <a:rPr lang="en-CA" altLang="zh-CN" dirty="0"/>
                  <a:t>          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altLang="zh-CN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sSup>
                      <m:sSupPr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A" altLang="zh-CN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p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altLang="zh-CN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m:rPr>
                        <m:lit/>
                      </m:rPr>
                      <a:rPr lang="en-CA" altLang="zh-CN" i="1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altLang="zh-CN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altLang="zh-CN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On a sphere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CA" altLang="zh-CN" dirty="0"/>
                  <a:t> we apply the Gauss’s law and get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altLang="zh-CN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CA" altLang="zh-CN" b="0" i="1" smtClean="0">
                          <a:latin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b>
                        <m:sSubPr>
                          <m:ctrlP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sub>
                      </m:sSub>
                      <m:r>
                        <a:rPr lang="en-CA" altLang="zh-CN" b="0" i="1" smtClean="0"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lang="en-CA" altLang="zh-CN" b="0" i="1" smtClean="0">
                          <a:latin typeface="Cambria Math" panose="02040503050406030204" pitchFamily="18" charset="0"/>
                        </a:rPr>
                        <m:t>𝑀𝐶</m:t>
                      </m:r>
                      <m:r>
                        <a:rPr lang="en-CA" altLang="zh-CN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CA" altLang="zh-CN" b="0" i="1" smtClean="0">
                          <a:latin typeface="Cambria Math" panose="02040503050406030204" pitchFamily="18" charset="0"/>
                        </a:rPr>
                        <m:t>(0)</m:t>
                      </m:r>
                    </m:oMath>
                  </m:oMathPara>
                </a14:m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Set </a:t>
                </a:r>
                <a14:m>
                  <m:oMath xmlns:m="http://schemas.openxmlformats.org/officeDocument/2006/math"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𝑀𝐸</m:t>
                            </m:r>
                          </m:e>
                        </m:d>
                      </m:e>
                    </m:rad>
                  </m:oMath>
                </a14:m>
                <a:r>
                  <a:rPr lang="en-CA" altLang="zh-CN" dirty="0"/>
                  <a:t>, the wave function is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</m:num>
                        <m:den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⟹</m:t>
                      </m:r>
                      <m:f>
                        <m:fPr>
                          <m:ctrlPr>
                            <a:rPr lang="en-CA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altLang="zh-CN" i="1"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en-CA" altLang="zh-CN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CA" altLang="zh-CN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CA" altLang="zh-CN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  <m:r>
                        <a:rPr lang="en-CA" altLang="zh-CN" b="0" i="1" smtClean="0">
                          <a:latin typeface="Cambria Math" panose="02040503050406030204" pitchFamily="18" charset="0"/>
                        </a:rPr>
                        <m:t>→−</m:t>
                      </m:r>
                      <m:f>
                        <m:fPr>
                          <m:ctrlP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We instead match the boundary condition on the sphere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𝜅𝜖</m:t>
                          </m:r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CA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altLang="zh-CN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CA" altLang="zh-CN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𝜅𝜖</m:t>
                          </m:r>
                        </m:sup>
                      </m:sSup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𝑀𝐶</m:t>
                          </m:r>
                        </m:num>
                        <m:den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𝜋𝜖</m:t>
                          </m:r>
                        </m:den>
                      </m:f>
                      <m:sSup>
                        <m:sSupPr>
                          <m:ctrlPr>
                            <a:rPr lang="en-CA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altLang="zh-CN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altLang="zh-CN" i="1">
                              <a:latin typeface="Cambria Math" panose="02040503050406030204" pitchFamily="18" charset="0"/>
                            </a:rPr>
                            <m:t>𝜅𝜖</m:t>
                          </m:r>
                        </m:sup>
                      </m:sSup>
                      <m:r>
                        <a:rPr lang="en-CA" altLang="zh-CN" b="0" i="1" smtClean="0">
                          <a:latin typeface="Cambria Math" panose="02040503050406030204" pitchFamily="18" charset="0"/>
                        </a:rPr>
                        <m:t>⟹</m:t>
                      </m:r>
                      <m:r>
                        <a:rPr lang="en-CA" altLang="zh-CN" b="0" i="1" smtClean="0"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CA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𝑀𝐶</m:t>
                          </m:r>
                        </m:num>
                        <m:den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CA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</m:oMath>
                  </m:oMathPara>
                </a14:m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The energy is unbounded from below for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CA" altLang="zh-CN" dirty="0"/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CA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altLang="zh-CN" i="1" smtClean="0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en-CA" altLang="zh-CN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→−∞</m:t>
                      </m:r>
                    </m:oMath>
                  </m:oMathPara>
                </a14:m>
                <a:endParaRPr lang="en-CA" altLang="zh-CN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23AC43A-339A-97A8-84F4-019325232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07" y="1431083"/>
                <a:ext cx="6465231" cy="4342920"/>
              </a:xfrm>
              <a:prstGeom prst="rect">
                <a:avLst/>
              </a:prstGeom>
              <a:blipFill>
                <a:blip r:embed="rId2"/>
                <a:stretch>
                  <a:fillRect l="-660" t="-843" r="-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96425905-B355-DBFD-085A-057FECB5D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231" y="1431083"/>
            <a:ext cx="3149762" cy="23877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F0E8699-56A5-4442-AF11-0BB5E857957A}"/>
                  </a:ext>
                </a:extLst>
              </p:cNvPr>
              <p:cNvSpPr txBox="1"/>
              <p:nvPr/>
            </p:nvSpPr>
            <p:spPr>
              <a:xfrm>
                <a:off x="6627015" y="4884764"/>
                <a:ext cx="537198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altLang="zh-CN" b="1" dirty="0">
                    <a:solidFill>
                      <a:schemeClr val="accent1"/>
                    </a:solidFill>
                  </a:rPr>
                  <a:t>Conclusion: </a:t>
                </a:r>
                <a:r>
                  <a:rPr lang="en-CA" altLang="zh-CN" b="1" dirty="0">
                    <a:solidFill>
                      <a:schemeClr val="accent2"/>
                    </a:solidFill>
                  </a:rPr>
                  <a:t>Bare</a:t>
                </a:r>
                <a:r>
                  <a:rPr lang="en-CA" altLang="zh-CN" b="1" dirty="0">
                    <a:solidFill>
                      <a:schemeClr val="accent1"/>
                    </a:solidFill>
                  </a:rPr>
                  <a:t> 3-d delta potential is </a:t>
                </a:r>
                <a:r>
                  <a:rPr lang="en-CA" altLang="zh-CN" b="1" dirty="0">
                    <a:solidFill>
                      <a:schemeClr val="accent2"/>
                    </a:solidFill>
                  </a:rPr>
                  <a:t>unphysical</a:t>
                </a:r>
              </a:p>
              <a:p>
                <a:endParaRPr lang="en-CA" altLang="zh-CN" b="1" dirty="0">
                  <a:solidFill>
                    <a:schemeClr val="accent1"/>
                  </a:solidFill>
                </a:endParaRPr>
              </a:p>
              <a:p>
                <a:r>
                  <a:rPr lang="en-CA" altLang="zh-CN" b="1" dirty="0">
                    <a:solidFill>
                      <a:schemeClr val="accent1"/>
                    </a:solidFill>
                  </a:rPr>
                  <a:t>To reproduce a shallow bound state, a non-zero</a:t>
                </a:r>
              </a:p>
              <a:p>
                <a14:m>
                  <m:oMath xmlns:m="http://schemas.openxmlformats.org/officeDocument/2006/math">
                    <m:r>
                      <a:rPr lang="en-CA" altLang="zh-CN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𝝐</m:t>
                    </m:r>
                  </m:oMath>
                </a14:m>
                <a:r>
                  <a:rPr lang="zh-CN" altLang="en-US" b="1" dirty="0">
                    <a:solidFill>
                      <a:schemeClr val="accent1"/>
                    </a:solidFill>
                  </a:rPr>
                  <a:t> </a:t>
                </a:r>
                <a:r>
                  <a:rPr lang="en-CA" altLang="zh-CN" b="1" dirty="0">
                    <a:solidFill>
                      <a:schemeClr val="accent1"/>
                    </a:solidFill>
                  </a:rPr>
                  <a:t>is needed to </a:t>
                </a:r>
                <a:r>
                  <a:rPr lang="en-CA" altLang="zh-CN" b="1" dirty="0">
                    <a:solidFill>
                      <a:schemeClr val="accent2"/>
                    </a:solidFill>
                  </a:rPr>
                  <a:t>regulate</a:t>
                </a:r>
                <a:r>
                  <a:rPr lang="en-CA" altLang="zh-CN" b="1" dirty="0">
                    <a:solidFill>
                      <a:schemeClr val="accent1"/>
                    </a:solidFill>
                  </a:rPr>
                  <a:t> the potential</a:t>
                </a:r>
                <a:endParaRPr lang="zh-CN" altLang="en-US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F0E8699-56A5-4442-AF11-0BB5E8579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015" y="4884764"/>
                <a:ext cx="5371983" cy="1200329"/>
              </a:xfrm>
              <a:prstGeom prst="rect">
                <a:avLst/>
              </a:prstGeom>
              <a:blipFill>
                <a:blip r:embed="rId4"/>
                <a:stretch>
                  <a:fillRect l="-908" t="-2538" r="-227" b="-7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4125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36C3A0-E553-9B86-8665-BF33E6DA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Dimensional analysis</a:t>
            </a:r>
            <a:endParaRPr lang="zh-CN" alt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75EB290-1F34-54EB-08C0-4E11AAAE7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790" y="821974"/>
            <a:ext cx="2333625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372BAE5-269B-364F-A648-7D5974E2ECA2}"/>
                  </a:ext>
                </a:extLst>
              </p:cNvPr>
              <p:cNvSpPr txBox="1"/>
              <p:nvPr/>
            </p:nvSpPr>
            <p:spPr>
              <a:xfrm>
                <a:off x="1001684" y="1690688"/>
                <a:ext cx="6958059" cy="5078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Delta-potential can be seen as a limit of a square well </a:t>
                </a:r>
              </a:p>
              <a:p>
                <a:r>
                  <a:rPr lang="en-CA" altLang="zh-CN" dirty="0"/>
                  <a:t>     with width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CA" altLang="zh-CN" dirty="0"/>
                  <a:t> and depth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CA" altLang="zh-CN" dirty="0"/>
              </a:p>
              <a:p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In 1-d, the delta-potential is given by </a:t>
                </a:r>
                <a14:m>
                  <m:oMath xmlns:m="http://schemas.openxmlformats.org/officeDocument/2006/math"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 →0</m:t>
                    </m:r>
                  </m:oMath>
                </a14:m>
                <a:r>
                  <a:rPr lang="en-CA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zh-CN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altLang="zh-CN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pt-BR" altLang="zh-CN" i="1" smtClean="0">
                        <a:latin typeface="Cambria Math" panose="02040503050406030204" pitchFamily="18" charset="0"/>
                      </a:rPr>
                      <m:t>∝1</m:t>
                    </m:r>
                    <m:r>
                      <m:rPr>
                        <m:lit/>
                      </m:rPr>
                      <a:rPr lang="pt-BR" altLang="zh-CN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pt-BR" altLang="zh-CN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Suppose the average distance between the particles is ~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CA" altLang="zh-CN" dirty="0"/>
                  <a:t>,</a:t>
                </a:r>
              </a:p>
              <a:p>
                <a:r>
                  <a:rPr lang="en-CA" altLang="zh-CN" dirty="0"/>
                  <a:t>     the kinetic energy from uncertainty principle </a:t>
                </a:r>
                <a14:m>
                  <m:oMath xmlns:m="http://schemas.openxmlformats.org/officeDocument/2006/math"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~1</m:t>
                    </m:r>
                    <m:r>
                      <m:rPr>
                        <m:lit/>
                      </m:rPr>
                      <a:rPr lang="en-CA" altLang="zh-CN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CA" altLang="zh-CN" dirty="0"/>
              </a:p>
              <a:p>
                <a:r>
                  <a:rPr lang="en-CA" altLang="zh-CN" dirty="0"/>
                  <a:t>     the potential energy </a:t>
                </a:r>
                <a14:m>
                  <m:oMath xmlns:m="http://schemas.openxmlformats.org/officeDocument/2006/math">
                    <m:r>
                      <a:rPr lang="pt-BR" altLang="zh-CN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pt-BR" altLang="zh-CN" i="1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pt-BR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zh-CN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altLang="zh-CN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pt-BR" altLang="zh-CN" i="1" smtClean="0">
                        <a:latin typeface="Cambria Math" panose="02040503050406030204" pitchFamily="18" charset="0"/>
                      </a:rPr>
                      <m:t>∝1</m:t>
                    </m:r>
                    <m:r>
                      <m:rPr>
                        <m:lit/>
                      </m:rPr>
                      <a:rPr lang="pt-BR" altLang="zh-CN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pt-BR" altLang="zh-CN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In the limit </a:t>
                </a:r>
                <a14:m>
                  <m:oMath xmlns:m="http://schemas.openxmlformats.org/officeDocument/2006/math"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 →0</m:t>
                    </m:r>
                  </m:oMath>
                </a14:m>
                <a:r>
                  <a:rPr lang="en-CA" altLang="zh-CN" dirty="0"/>
                  <a:t>,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increases </a:t>
                </a:r>
                <a:r>
                  <a:rPr lang="en-CA" altLang="zh-CN" b="1" dirty="0">
                    <a:solidFill>
                      <a:schemeClr val="accent2"/>
                    </a:solidFill>
                  </a:rPr>
                  <a:t>faster</a:t>
                </a:r>
                <a:r>
                  <a:rPr lang="en-CA" altLang="zh-CN" dirty="0"/>
                  <a:t> than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CA" altLang="zh-CN" dirty="0"/>
                  <a:t>, prevent the collapse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In 3-d, the delta-potential is given by </a:t>
                </a:r>
                <a14:m>
                  <m:oMath xmlns:m="http://schemas.openxmlformats.org/officeDocument/2006/math"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 →0</m:t>
                    </m:r>
                  </m:oMath>
                </a14:m>
                <a:r>
                  <a:rPr lang="en-CA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zh-CN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altLang="zh-CN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pt-BR" altLang="zh-CN" i="1" smtClean="0">
                        <a:latin typeface="Cambria Math" panose="02040503050406030204" pitchFamily="18" charset="0"/>
                      </a:rPr>
                      <m:t>∝1</m:t>
                    </m:r>
                    <m:r>
                      <m:rPr>
                        <m:lit/>
                      </m:rPr>
                      <a:rPr lang="pt-BR" altLang="zh-CN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altLang="zh-CN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Suppose the average distance between the particles is ~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CA" altLang="zh-CN" dirty="0"/>
                  <a:t>,</a:t>
                </a:r>
              </a:p>
              <a:p>
                <a:r>
                  <a:rPr lang="en-CA" altLang="zh-CN" dirty="0"/>
                  <a:t>     the kinetic energy from uncertainty principle </a:t>
                </a:r>
                <a14:m>
                  <m:oMath xmlns:m="http://schemas.openxmlformats.org/officeDocument/2006/math"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~1</m:t>
                    </m:r>
                    <m:r>
                      <m:rPr>
                        <m:lit/>
                      </m:rPr>
                      <a:rPr lang="en-CA" altLang="zh-CN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CA" altLang="zh-CN" dirty="0"/>
              </a:p>
              <a:p>
                <a:r>
                  <a:rPr lang="en-CA" altLang="zh-CN" dirty="0"/>
                  <a:t>     the potential energy </a:t>
                </a:r>
                <a14:m>
                  <m:oMath xmlns:m="http://schemas.openxmlformats.org/officeDocument/2006/math">
                    <m:r>
                      <a:rPr lang="pt-BR" altLang="zh-CN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pt-BR" altLang="zh-CN" i="1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pt-BR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zh-CN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altLang="zh-CN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pt-BR" altLang="zh-CN" i="1" smtClean="0">
                        <a:latin typeface="Cambria Math" panose="02040503050406030204" pitchFamily="18" charset="0"/>
                      </a:rPr>
                      <m:t>∝1</m:t>
                    </m:r>
                    <m:r>
                      <m:rPr>
                        <m:lit/>
                      </m:rPr>
                      <a:rPr lang="pt-BR" altLang="zh-CN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altLang="zh-CN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In the limit </a:t>
                </a:r>
                <a14:m>
                  <m:oMath xmlns:m="http://schemas.openxmlformats.org/officeDocument/2006/math"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 →0</m:t>
                    </m:r>
                  </m:oMath>
                </a14:m>
                <a:r>
                  <a:rPr lang="en-CA" altLang="zh-CN" dirty="0"/>
                  <a:t>,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increases </a:t>
                </a:r>
                <a:r>
                  <a:rPr lang="en-CA" altLang="zh-CN" b="1" dirty="0">
                    <a:solidFill>
                      <a:schemeClr val="accent2"/>
                    </a:solidFill>
                  </a:rPr>
                  <a:t>slower</a:t>
                </a:r>
                <a:r>
                  <a:rPr lang="en-CA" altLang="zh-CN" dirty="0"/>
                  <a:t> than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CA" altLang="zh-CN" dirty="0"/>
                  <a:t>. The potential </a:t>
                </a:r>
              </a:p>
              <a:p>
                <a:r>
                  <a:rPr lang="en-CA" altLang="zh-CN" dirty="0"/>
                  <a:t>    energy dominate and the system collapse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372BAE5-269B-364F-A648-7D5974E2E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684" y="1690688"/>
                <a:ext cx="6958059" cy="5078313"/>
              </a:xfrm>
              <a:prstGeom prst="rect">
                <a:avLst/>
              </a:prstGeom>
              <a:blipFill>
                <a:blip r:embed="rId3"/>
                <a:stretch>
                  <a:fillRect l="-525" t="-6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50DFD05B-7F7C-AA68-E5F4-D95775362D1E}"/>
              </a:ext>
            </a:extLst>
          </p:cNvPr>
          <p:cNvSpPr txBox="1"/>
          <p:nvPr/>
        </p:nvSpPr>
        <p:spPr>
          <a:xfrm>
            <a:off x="7502180" y="4596603"/>
            <a:ext cx="44438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b="1" dirty="0">
                <a:solidFill>
                  <a:schemeClr val="accent1"/>
                </a:solidFill>
              </a:rPr>
              <a:t>Similar to the Oppenheimer limit,</a:t>
            </a:r>
          </a:p>
          <a:p>
            <a:r>
              <a:rPr lang="en-CA" altLang="zh-CN" b="1" dirty="0">
                <a:solidFill>
                  <a:schemeClr val="accent1"/>
                </a:solidFill>
              </a:rPr>
              <a:t>where the gravitational potential energy</a:t>
            </a:r>
          </a:p>
          <a:p>
            <a:r>
              <a:rPr lang="en-CA" altLang="zh-CN" b="1" dirty="0">
                <a:solidFill>
                  <a:schemeClr val="accent1"/>
                </a:solidFill>
              </a:rPr>
              <a:t>overwhelm the degeneracy pressure and</a:t>
            </a:r>
          </a:p>
          <a:p>
            <a:r>
              <a:rPr lang="en-CA" altLang="zh-CN" b="1" dirty="0">
                <a:solidFill>
                  <a:schemeClr val="accent1"/>
                </a:solidFill>
              </a:rPr>
              <a:t>a neutron star collapses to a black hole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10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65D40D-804C-44ED-299A-08712CAE4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Contact term regulators</a:t>
            </a:r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DC5FE07B-FAA0-1223-18A2-01A3D5E0B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2" y="1879358"/>
            <a:ext cx="7772400" cy="2793388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5F0C18-F765-CB47-7C35-58B2089C0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640C-823F-4EB3-9A0A-D502D9C9D447}" type="slidenum">
              <a:rPr lang="zh-CN" altLang="en-US" smtClean="0"/>
              <a:t>23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1D6D0F0-8F56-A23A-52CC-86C4541590BD}"/>
                  </a:ext>
                </a:extLst>
              </p:cNvPr>
              <p:cNvSpPr txBox="1"/>
              <p:nvPr/>
            </p:nvSpPr>
            <p:spPr>
              <a:xfrm>
                <a:off x="236482" y="4978642"/>
                <a:ext cx="10515600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Contact terms originate from heavy-meson exchanges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Mesons with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≫</m:t>
                    </m:r>
                    <m:r>
                      <m:rPr>
                        <m:sty m:val="p"/>
                      </m:rPr>
                      <a:rPr lang="en-CA" altLang="zh-CN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can be absorbed in </a:t>
                </a:r>
                <a14:m>
                  <m:oMath xmlns:m="http://schemas.openxmlformats.org/officeDocument/2006/math"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CA" altLang="zh-CN" dirty="0"/>
                  <a:t>-functions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Choose an appropriate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altLang="zh-CN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CA" altLang="zh-CN" dirty="0"/>
                  <a:t> satisfying </a:t>
                </a:r>
                <a14:m>
                  <m:oMath xmlns:m="http://schemas.openxmlformats.org/officeDocument/2006/math">
                    <m:r>
                      <a:rPr lang="pt-BR" altLang="zh-CN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pt-BR" altLang="zh-CN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m:rPr>
                        <m:sty m:val="p"/>
                      </m:rPr>
                      <a:rPr lang="pt-BR" altLang="zh-CN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pt-BR" altLang="zh-CN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pt-BR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zh-CN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endParaRPr lang="en-CA" altLang="zh-CN" dirty="0"/>
              </a:p>
              <a:p>
                <a:endParaRPr lang="en-CA" altLang="zh-CN" sz="240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altLang="zh-CN" sz="240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zh-CN" altLang="en-US" sz="2400" dirty="0"/>
                  <a:t> </a:t>
                </a:r>
                <a:r>
                  <a:rPr lang="en-CA" altLang="zh-CN" sz="2400" dirty="0"/>
                  <a:t>is an </a:t>
                </a:r>
                <a:r>
                  <a:rPr lang="en-CA" altLang="zh-CN" sz="2400" b="1" dirty="0">
                    <a:solidFill>
                      <a:srgbClr val="FF0000"/>
                    </a:solidFill>
                  </a:rPr>
                  <a:t>arbitrarily</a:t>
                </a:r>
                <a:r>
                  <a:rPr lang="en-CA" altLang="zh-CN" sz="2400" dirty="0"/>
                  <a:t> introduced parameter corresponding to </a:t>
                </a:r>
                <a:r>
                  <a:rPr lang="en-CA" altLang="zh-CN" sz="2400" b="1" dirty="0">
                    <a:solidFill>
                      <a:srgbClr val="FF0000"/>
                    </a:solidFill>
                  </a:rPr>
                  <a:t>no</a:t>
                </a:r>
                <a:r>
                  <a:rPr lang="en-CA" altLang="zh-CN" sz="2400" dirty="0"/>
                  <a:t> physical reality.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1D6D0F0-8F56-A23A-52CC-86C454159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82" y="4978642"/>
                <a:ext cx="10515600" cy="1661993"/>
              </a:xfrm>
              <a:prstGeom prst="rect">
                <a:avLst/>
              </a:prstGeom>
              <a:blipFill>
                <a:blip r:embed="rId3"/>
                <a:stretch>
                  <a:fillRect l="-406" t="-2206" b="-8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1CA9A39-C29E-A4F3-9E82-9DB9B1F97B24}"/>
                  </a:ext>
                </a:extLst>
              </p:cNvPr>
              <p:cNvSpPr txBox="1"/>
              <p:nvPr/>
            </p:nvSpPr>
            <p:spPr>
              <a:xfrm>
                <a:off x="7432128" y="1027906"/>
                <a:ext cx="4926724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altLang="zh-CN" dirty="0"/>
                  <a:t>In momentum space, contact terms</a:t>
                </a:r>
              </a:p>
              <a:p>
                <a:r>
                  <a:rPr lang="en-CA" altLang="zh-CN" dirty="0"/>
                  <a:t>become </a:t>
                </a:r>
                <a:r>
                  <a:rPr lang="en-CA" altLang="zh-CN" b="1" dirty="0"/>
                  <a:t>polynomials</a:t>
                </a:r>
                <a:r>
                  <a:rPr lang="en-CA" altLang="zh-CN" dirty="0"/>
                  <a:t> of in &amp; out momenta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Incoming momenta: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Outgoing momenta: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altLang="zh-CN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altLang="zh-CN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CA" altLang="zh-CN" dirty="0"/>
              </a:p>
              <a:p>
                <a:endParaRPr lang="en-CA" altLang="zh-CN" dirty="0"/>
              </a:p>
              <a:p>
                <a:r>
                  <a:rPr lang="en-CA" altLang="zh-CN" b="1" dirty="0">
                    <a:solidFill>
                      <a:schemeClr val="accent1"/>
                    </a:solidFill>
                  </a:rPr>
                  <a:t>Galilean invariance</a:t>
                </a:r>
                <a:r>
                  <a:rPr lang="en-CA" altLang="zh-CN" dirty="0"/>
                  <a:t>: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only depends on</a:t>
                </a:r>
              </a:p>
              <a:p>
                <a14:m>
                  <m:oMath xmlns:m="http://schemas.openxmlformats.org/officeDocument/2006/math">
                    <m:r>
                      <a:rPr lang="nn-NO" altLang="zh-CN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nn-NO" altLang="zh-CN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nn-NO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n-NO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n-NO" altLang="zh-CN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nn-NO" altLang="zh-CN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nn-NO" altLang="zh-CN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nn-NO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n-NO" altLang="zh-CN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nn-NO" altLang="zh-CN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m:rPr>
                        <m:lit/>
                      </m:rPr>
                      <a:rPr lang="nn-NO" altLang="zh-CN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nn-NO" altLang="zh-CN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CA" altLang="zh-CN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n-NO" altLang="zh-CN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n-NO" altLang="zh-CN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nn-NO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nn-NO" altLang="zh-CN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nn-NO" altLang="zh-CN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nn-NO" altLang="zh-CN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nn-NO" altLang="zh-CN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nn-NO" altLang="zh-CN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m:rPr>
                        <m:lit/>
                      </m:rPr>
                      <a:rPr lang="nn-NO" altLang="zh-CN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nn-NO" altLang="zh-CN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CA" altLang="zh-CN" dirty="0"/>
              </a:p>
              <a:p>
                <a:r>
                  <a:rPr lang="en-CA" altLang="zh-CN" dirty="0"/>
                  <a:t>Equivalently,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can also be expressed using   </a:t>
                </a:r>
                <a14:m>
                  <m:oMath xmlns:m="http://schemas.openxmlformats.org/officeDocument/2006/math">
                    <m:r>
                      <a:rPr lang="en-CA" altLang="zh-CN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altLang="zh-CN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CA" altLang="zh-CN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altLang="zh-CN" b="1" i="1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altLang="zh-CN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CA" altLang="zh-CN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  <m:r>
                      <m:rPr>
                        <m:lit/>
                      </m:rPr>
                      <a:rPr lang="en-CA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CA" altLang="zh-CN" dirty="0"/>
              </a:p>
              <a:p>
                <a:endParaRPr lang="en-CA" altLang="zh-CN" dirty="0"/>
              </a:p>
              <a:p>
                <a:r>
                  <a:rPr lang="en-CA" altLang="zh-CN" b="1" dirty="0">
                    <a:solidFill>
                      <a:schemeClr val="accent1"/>
                    </a:solidFill>
                  </a:rPr>
                  <a:t>Local regulator</a:t>
                </a:r>
                <a:r>
                  <a:rPr lang="en-CA" altLang="zh-CN" dirty="0"/>
                  <a:t>:</a:t>
                </a:r>
              </a:p>
              <a:p>
                <a:pPr algn="ctr"/>
                <a:r>
                  <a:rPr lang="en-CA" altLang="zh-CN" dirty="0"/>
                  <a:t>    </a:t>
                </a:r>
                <a14:m>
                  <m:oMath xmlns:m="http://schemas.openxmlformats.org/officeDocument/2006/math"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  <m:sSub>
                      <m:sSub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altLang="zh-CN" i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</m:oMath>
                </a14:m>
                <a:endParaRPr lang="en-CA" altLang="zh-CN" dirty="0"/>
              </a:p>
              <a:p>
                <a:r>
                  <a:rPr lang="en-CA" altLang="zh-CN" b="1" dirty="0">
                    <a:solidFill>
                      <a:schemeClr val="accent1"/>
                    </a:solidFill>
                  </a:rPr>
                  <a:t>Non-local regulator</a:t>
                </a:r>
                <a:r>
                  <a:rPr lang="en-CA" altLang="zh-CN" dirty="0"/>
                  <a:t>:</a:t>
                </a:r>
              </a:p>
              <a:p>
                <a:pPr algn="ctr"/>
                <a:r>
                  <a:rPr lang="en-CA" altLang="zh-CN" dirty="0"/>
                  <a:t> </a:t>
                </a:r>
                <a14:m>
                  <m:oMath xmlns:m="http://schemas.openxmlformats.org/officeDocument/2006/math"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  <m:sSub>
                      <m:sSub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altLang="zh-CN" i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sSub>
                      <m:sSubPr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altLang="zh-CN" dirty="0"/>
              </a:p>
              <a:p>
                <a:r>
                  <a:rPr lang="en-CA" altLang="zh-CN" b="1" dirty="0">
                    <a:solidFill>
                      <a:schemeClr val="accent1"/>
                    </a:solidFill>
                  </a:rPr>
                  <a:t>Single-particle regulator</a:t>
                </a:r>
                <a:r>
                  <a:rPr lang="en-CA" altLang="zh-CN" dirty="0"/>
                  <a:t>:  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altLang="zh-CN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p>
                              <m:r>
                                <a:rPr lang="en-CA" altLang="zh-CN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CA" altLang="zh-CN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altLang="zh-CN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p>
                              <m:r>
                                <a:rPr lang="en-CA" altLang="zh-CN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  <m:sSub>
                        <m:sSub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altLang="zh-CN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d>
                        <m:d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sSub>
                        <m:sSubPr>
                          <m:ctrlP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d>
                        <m:dPr>
                          <m:ctrlP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altLang="zh-CN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altLang="zh-CN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d>
                        <m:dPr>
                          <m:ctrlPr>
                            <a:rPr lang="en-CA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sSub>
                        <m:sSubPr>
                          <m:ctrlP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d>
                        <m:dPr>
                          <m:ctrlPr>
                            <a:rPr lang="en-CA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CA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altLang="zh-CN" b="0" dirty="0"/>
              </a:p>
              <a:p>
                <a:endParaRPr lang="en-CA" altLang="zh-CN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altLang="zh-CN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altLang="zh-CN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CA" altLang="zh-CN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</m:sSub>
                      <m:d>
                        <m:dPr>
                          <m:ctrlPr>
                            <a:rPr lang="en-CA" altLang="zh-CN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altLang="zh-CN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  <m:r>
                        <a:rPr lang="en-CA" altLang="zh-CN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CA" altLang="zh-CN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CA" altLang="zh-CN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𝐞𝐱𝐩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CA" altLang="zh-CN" b="1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altLang="zh-CN" b="1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CA" altLang="zh-CN" b="1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CA" altLang="zh-CN" b="1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altLang="zh-CN" b="1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  <m:r>
                                        <m:rPr>
                                          <m:lit/>
                                        </m:rPr>
                                        <a:rPr lang="en-CA" altLang="zh-CN" b="1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CA" altLang="zh-CN" b="1" i="0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𝚲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CA" altLang="zh-CN" b="1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CA" altLang="zh-CN" b="1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CA" altLang="zh-CN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A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1CA9A39-C29E-A4F3-9E82-9DB9B1F97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2128" y="1027906"/>
                <a:ext cx="4926724" cy="5632311"/>
              </a:xfrm>
              <a:prstGeom prst="rect">
                <a:avLst/>
              </a:prstGeom>
              <a:blipFill>
                <a:blip r:embed="rId4"/>
                <a:stretch>
                  <a:fillRect l="-990" t="-6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3365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0A9293-571D-09E0-1257-21BEC0AAE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Three-body forces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C254AF-E330-86F1-F3B0-1AC26B9F3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640C-823F-4EB3-9A0A-D502D9C9D447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4EC6AF2-D14E-D9F1-E4B5-1DC396A8C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60337"/>
            <a:ext cx="4646893" cy="135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13A9E0-E1F8-D21B-3A76-B19DD32F79E3}"/>
              </a:ext>
            </a:extLst>
          </p:cNvPr>
          <p:cNvSpPr txBox="1"/>
          <p:nvPr/>
        </p:nvSpPr>
        <p:spPr>
          <a:xfrm>
            <a:off x="697214" y="3644771"/>
            <a:ext cx="695094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dirty="0"/>
              <a:t>Reasons for introducing the three-body forces:</a:t>
            </a:r>
          </a:p>
          <a:p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b="1" dirty="0">
                <a:solidFill>
                  <a:schemeClr val="accent1"/>
                </a:solidFill>
              </a:rPr>
              <a:t>Empirically</a:t>
            </a:r>
            <a:r>
              <a:rPr lang="en-CA" altLang="zh-CN" dirty="0"/>
              <a:t>, three-body forces are unavoidable in reproducing</a:t>
            </a:r>
          </a:p>
          <a:p>
            <a:r>
              <a:rPr lang="en-CA" altLang="zh-CN" dirty="0"/>
              <a:t>     triton binding energies &amp; nuclear matter saturation point</a:t>
            </a:r>
          </a:p>
          <a:p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b="1" dirty="0">
                <a:solidFill>
                  <a:schemeClr val="accent1"/>
                </a:solidFill>
              </a:rPr>
              <a:t>Theoretically</a:t>
            </a:r>
            <a:r>
              <a:rPr lang="en-CA" altLang="zh-CN" dirty="0"/>
              <a:t>, in effective field theory three-body forces naturally</a:t>
            </a:r>
          </a:p>
          <a:p>
            <a:r>
              <a:rPr lang="en-CA" altLang="zh-CN" dirty="0"/>
              <a:t>     emerge when integrating out high-momentum modes</a:t>
            </a:r>
          </a:p>
          <a:p>
            <a:endParaRPr lang="en-CA" altLang="zh-CN" dirty="0"/>
          </a:p>
          <a:p>
            <a:r>
              <a:rPr lang="en-CA" altLang="zh-CN" dirty="0"/>
              <a:t>Empirically,</a:t>
            </a:r>
            <a:r>
              <a:rPr lang="en-CA" altLang="zh-CN" dirty="0">
                <a:solidFill>
                  <a:schemeClr val="accent2"/>
                </a:solidFill>
              </a:rPr>
              <a:t> four-body </a:t>
            </a:r>
            <a:r>
              <a:rPr lang="en-CA" altLang="zh-CN" dirty="0"/>
              <a:t>and </a:t>
            </a:r>
            <a:r>
              <a:rPr lang="en-CA" altLang="zh-CN" dirty="0">
                <a:solidFill>
                  <a:schemeClr val="accent2"/>
                </a:solidFill>
              </a:rPr>
              <a:t>higher-body</a:t>
            </a:r>
            <a:r>
              <a:rPr lang="en-CA" altLang="zh-CN" dirty="0"/>
              <a:t> forces are negligible</a:t>
            </a:r>
          </a:p>
          <a:p>
            <a:r>
              <a:rPr lang="en-CA" altLang="zh-CN" dirty="0"/>
              <a:t>(could be understood via EFT power counting)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B3220A8-53A5-880F-DE40-DEA52B8FC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93" y="1073230"/>
            <a:ext cx="2356053" cy="267855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D15F18F-59AA-DEDC-C34D-F35853AB1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383" y="3852629"/>
            <a:ext cx="3473403" cy="2553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F4A52DF8-1FBF-B147-2140-D8CA74793CE1}"/>
                  </a:ext>
                </a:extLst>
              </p:cNvPr>
              <p:cNvSpPr txBox="1"/>
              <p:nvPr/>
            </p:nvSpPr>
            <p:spPr>
              <a:xfrm>
                <a:off x="8561294" y="1118118"/>
                <a:ext cx="3491661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altLang="zh-CN" dirty="0"/>
                  <a:t>3NF also need regularization, e.g.</a:t>
                </a:r>
              </a:p>
              <a:p>
                <a:endParaRPr lang="en-CA" altLang="zh-CN" dirty="0"/>
              </a:p>
              <a:p>
                <a:endParaRPr lang="en-CA" altLang="zh-CN" dirty="0"/>
              </a:p>
              <a:p>
                <a:endParaRPr lang="en-CA" altLang="zh-CN" dirty="0"/>
              </a:p>
              <a:p>
                <a:endParaRPr lang="en-CA" altLang="zh-CN" dirty="0"/>
              </a:p>
              <a:p>
                <a:endParaRPr lang="en-CA" altLang="zh-CN" dirty="0"/>
              </a:p>
              <a:p>
                <a:r>
                  <a:rPr lang="en-CA" altLang="zh-CN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CA" altLang="zh-CN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CA" altLang="zh-CN" dirty="0"/>
                  <a:t> are </a:t>
                </a:r>
                <a:r>
                  <a:rPr lang="en-CA" altLang="zh-CN" b="1" dirty="0"/>
                  <a:t>relative</a:t>
                </a:r>
              </a:p>
              <a:p>
                <a:r>
                  <a:rPr lang="en-CA" altLang="zh-CN" b="1" dirty="0"/>
                  <a:t>Jacobi momenta</a:t>
                </a:r>
              </a:p>
              <a:p>
                <a:r>
                  <a:rPr lang="en-CA" altLang="zh-CN" dirty="0"/>
                  <a:t>Other regulators &amp;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altLang="zh-CN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CA" altLang="zh-CN" dirty="0"/>
                  <a:t> are possible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F4A52DF8-1FBF-B147-2140-D8CA74793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1294" y="1118118"/>
                <a:ext cx="3491661" cy="2862322"/>
              </a:xfrm>
              <a:prstGeom prst="rect">
                <a:avLst/>
              </a:prstGeom>
              <a:blipFill>
                <a:blip r:embed="rId5"/>
                <a:stretch>
                  <a:fillRect l="-1396" t="-1064" r="-1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BD0DD0A1-2C62-0A67-A8F6-C1BB94489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54" y="1559326"/>
            <a:ext cx="3121746" cy="128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18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F3FF73-69E1-EDC9-6162-578B8E2F3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67" y="365125"/>
            <a:ext cx="10515600" cy="1325563"/>
          </a:xfrm>
        </p:spPr>
        <p:txBody>
          <a:bodyPr/>
          <a:lstStyle/>
          <a:p>
            <a:r>
              <a:rPr lang="en-CA" altLang="zh-CN" dirty="0"/>
              <a:t>Mysterious three-body force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A4153F3-BB20-E9D0-E772-8E99D9DF7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6" y="1729077"/>
            <a:ext cx="7436752" cy="476379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53D1244-15C9-9F34-1783-B5D2D81B4851}"/>
              </a:ext>
            </a:extLst>
          </p:cNvPr>
          <p:cNvSpPr txBox="1"/>
          <p:nvPr/>
        </p:nvSpPr>
        <p:spPr>
          <a:xfrm>
            <a:off x="7978987" y="1525083"/>
            <a:ext cx="4262705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i="0" dirty="0">
                <a:solidFill>
                  <a:schemeClr val="accent1"/>
                </a:solidFill>
                <a:effectLst/>
                <a:latin typeface="Helvetica Neue"/>
              </a:rPr>
              <a:t>Thomas collapse</a:t>
            </a:r>
            <a:r>
              <a:rPr lang="en-US" altLang="zh-CN" sz="1400" b="0" i="0" dirty="0">
                <a:solidFill>
                  <a:srgbClr val="222222"/>
                </a:solidFill>
                <a:effectLst/>
                <a:latin typeface="Helvetica Neue"/>
              </a:rPr>
              <a:t>:</a:t>
            </a:r>
          </a:p>
          <a:p>
            <a:r>
              <a:rPr lang="en-US" altLang="zh-CN" sz="1400" b="0" i="0" dirty="0">
                <a:solidFill>
                  <a:srgbClr val="222222"/>
                </a:solidFill>
                <a:effectLst/>
                <a:latin typeface="Helvetica Neue"/>
              </a:rPr>
              <a:t>A system constituted of three bosons interacting </a:t>
            </a:r>
          </a:p>
          <a:p>
            <a:r>
              <a:rPr lang="en-US" altLang="zh-CN" sz="1400" b="0" i="0" dirty="0">
                <a:solidFill>
                  <a:srgbClr val="222222"/>
                </a:solidFill>
                <a:effectLst/>
                <a:latin typeface="Helvetica Neue"/>
              </a:rPr>
              <a:t>via two-body separable potentials with fixed</a:t>
            </a:r>
          </a:p>
          <a:p>
            <a:r>
              <a:rPr lang="en-US" altLang="zh-CN" sz="1400" b="0" i="0" dirty="0">
                <a:solidFill>
                  <a:srgbClr val="222222"/>
                </a:solidFill>
                <a:effectLst/>
                <a:latin typeface="Helvetica Neue"/>
              </a:rPr>
              <a:t>two-boson binding is known to lead to bound-state </a:t>
            </a:r>
          </a:p>
          <a:p>
            <a:r>
              <a:rPr lang="en-US" altLang="zh-CN" sz="1400" b="0" i="0" dirty="0">
                <a:solidFill>
                  <a:srgbClr val="222222"/>
                </a:solidFill>
                <a:effectLst/>
                <a:latin typeface="Helvetica Neue"/>
              </a:rPr>
              <a:t>collapse in the case where the potential </a:t>
            </a:r>
          </a:p>
          <a:p>
            <a:r>
              <a:rPr lang="en-US" altLang="zh-CN" sz="1400" b="0" i="0" dirty="0">
                <a:solidFill>
                  <a:srgbClr val="222222"/>
                </a:solidFill>
                <a:effectLst/>
                <a:latin typeface="Helvetica Neue"/>
              </a:rPr>
              <a:t>parameters allow two-boson </a:t>
            </a:r>
            <a:r>
              <a:rPr lang="en-US" altLang="zh-CN" sz="1400" b="0" i="1" dirty="0">
                <a:solidFill>
                  <a:srgbClr val="222222"/>
                </a:solidFill>
                <a:effectLst/>
                <a:latin typeface="Helvetica Neue"/>
              </a:rPr>
              <a:t>S</a:t>
            </a:r>
            <a:r>
              <a:rPr lang="en-US" altLang="zh-CN" sz="1400" b="0" i="0" dirty="0">
                <a:solidFill>
                  <a:srgbClr val="222222"/>
                </a:solidFill>
                <a:effectLst/>
                <a:latin typeface="Helvetica Neue"/>
              </a:rPr>
              <a:t>-matrix poles close </a:t>
            </a:r>
          </a:p>
          <a:p>
            <a:r>
              <a:rPr lang="en-US" altLang="zh-CN" sz="1400" b="0" i="0" dirty="0">
                <a:solidFill>
                  <a:srgbClr val="222222"/>
                </a:solidFill>
                <a:effectLst/>
                <a:latin typeface="Helvetica Neue"/>
              </a:rPr>
              <a:t>to (resonance) and on (continuum bound state) </a:t>
            </a:r>
          </a:p>
          <a:p>
            <a:r>
              <a:rPr lang="en-US" altLang="zh-CN" sz="1400" b="0" i="0" dirty="0">
                <a:solidFill>
                  <a:srgbClr val="222222"/>
                </a:solidFill>
                <a:effectLst/>
                <a:latin typeface="Helvetica Neue"/>
              </a:rPr>
              <a:t>the real momentum axis.</a:t>
            </a:r>
          </a:p>
          <a:p>
            <a:endParaRPr lang="en-US" altLang="zh-CN" sz="1400" dirty="0">
              <a:solidFill>
                <a:srgbClr val="222222"/>
              </a:solidFill>
              <a:latin typeface="Helvetica Neue"/>
            </a:endParaRPr>
          </a:p>
          <a:p>
            <a:r>
              <a:rPr lang="en-US" altLang="zh-CN" sz="1400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Efimov physics</a:t>
            </a:r>
            <a:r>
              <a:rPr lang="en-US" altLang="zh-CN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r>
              <a:rPr lang="en-US" altLang="zh-CN" sz="1400" dirty="0">
                <a:solidFill>
                  <a:srgbClr val="202122"/>
                </a:solidFill>
                <a:latin typeface="Arial" panose="020B0604020202020204" pitchFamily="34" charset="0"/>
              </a:rPr>
              <a:t>T</a:t>
            </a:r>
            <a:r>
              <a:rPr lang="en-US" altLang="zh-CN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hree identical bosons interact, with the prediction</a:t>
            </a:r>
          </a:p>
          <a:p>
            <a:r>
              <a:rPr lang="en-US" altLang="zh-CN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of an infinite series of excited three-body energy </a:t>
            </a:r>
          </a:p>
          <a:p>
            <a:r>
              <a:rPr lang="en-US" altLang="zh-CN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levels when a two-body state is exactly at the </a:t>
            </a:r>
          </a:p>
          <a:p>
            <a:r>
              <a:rPr lang="en-US" altLang="zh-CN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dissociation threshold.</a:t>
            </a:r>
            <a:r>
              <a:rPr lang="en-US" altLang="zh-CN" sz="1400" b="0" i="0" dirty="0">
                <a:solidFill>
                  <a:srgbClr val="222222"/>
                </a:solidFill>
                <a:effectLst/>
                <a:latin typeface="Helvetica Neue"/>
              </a:rPr>
              <a:t>  </a:t>
            </a:r>
          </a:p>
          <a:p>
            <a:endParaRPr lang="en-US" altLang="zh-CN" sz="1400" dirty="0">
              <a:solidFill>
                <a:srgbClr val="222222"/>
              </a:solidFill>
              <a:latin typeface="Helvetica Neue"/>
            </a:endParaRPr>
          </a:p>
          <a:p>
            <a:r>
              <a:rPr lang="en-US" altLang="zh-CN" sz="1400" b="1" dirty="0">
                <a:solidFill>
                  <a:schemeClr val="accent1"/>
                </a:solidFill>
                <a:latin typeface="Helvetica Neue"/>
              </a:rPr>
              <a:t>Borromean state</a:t>
            </a:r>
            <a:r>
              <a:rPr lang="en-US" altLang="zh-CN" sz="1400" dirty="0">
                <a:solidFill>
                  <a:srgbClr val="222222"/>
                </a:solidFill>
                <a:latin typeface="Helvetica Neue"/>
              </a:rPr>
              <a:t>:</a:t>
            </a:r>
          </a:p>
          <a:p>
            <a:r>
              <a:rPr lang="en-US" altLang="zh-CN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 physics, a quantum-mechanical analog of </a:t>
            </a:r>
          </a:p>
          <a:p>
            <a:r>
              <a:rPr lang="en-US" altLang="zh-CN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Borromean rings is called a halo state or an</a:t>
            </a:r>
          </a:p>
          <a:p>
            <a:r>
              <a:rPr lang="en-US" altLang="zh-CN" sz="14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Efimov state"/>
              </a:rPr>
              <a:t>Efimov state</a:t>
            </a:r>
            <a:r>
              <a:rPr lang="en-US" altLang="zh-CN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and consists of three bound particles</a:t>
            </a:r>
          </a:p>
          <a:p>
            <a:r>
              <a:rPr lang="en-US" altLang="zh-CN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that are not pairwise bound. The existence of such</a:t>
            </a:r>
          </a:p>
          <a:p>
            <a:r>
              <a:rPr lang="en-US" altLang="zh-CN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states was predicted by physicist </a:t>
            </a:r>
            <a:r>
              <a:rPr lang="en-US" altLang="zh-CN" sz="14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Vitaly Efimov"/>
              </a:rPr>
              <a:t>Vitaly Efimov</a:t>
            </a:r>
            <a:r>
              <a:rPr lang="en-US" altLang="zh-CN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</a:t>
            </a:r>
          </a:p>
          <a:p>
            <a:r>
              <a:rPr lang="en-US" altLang="zh-CN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 1970, and confirmed by multiple experiments </a:t>
            </a:r>
          </a:p>
          <a:p>
            <a:r>
              <a:rPr lang="en-US" altLang="zh-CN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beginning in 2006.</a:t>
            </a:r>
            <a:r>
              <a:rPr lang="en-US" altLang="zh-CN" sz="1400" b="0" i="0" dirty="0">
                <a:solidFill>
                  <a:srgbClr val="222222"/>
                </a:solidFill>
                <a:effectLst/>
                <a:latin typeface="Helvetica Neue"/>
              </a:rPr>
              <a:t>    </a:t>
            </a:r>
            <a:endParaRPr lang="zh-CN" altLang="en-US" sz="14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ED6A91F-09EF-A6C5-E9E2-7C04E238F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267" y="247331"/>
            <a:ext cx="884339" cy="127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196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E1D96-F057-E4F2-312E-6DBC4E78F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Symmetries of realistic nuclear forces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B1D6F2E-BC52-601C-2EBA-BD5CE82DBFA8}"/>
                  </a:ext>
                </a:extLst>
              </p:cNvPr>
              <p:cNvSpPr txBox="1"/>
              <p:nvPr/>
            </p:nvSpPr>
            <p:spPr>
              <a:xfrm>
                <a:off x="838200" y="1734490"/>
                <a:ext cx="9691752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A N-N two-body interaction can be uniquely fixed by its matrix elements in a complete basis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In momentum basis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=±1</m:t>
                    </m:r>
                    <m:r>
                      <m:rPr>
                        <m:lit/>
                      </m:rPr>
                      <a:rPr lang="en-CA" altLang="zh-CN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the spins,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CA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CA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CA" altLang="zh-CN" i="1">
                        <a:latin typeface="Cambria Math" panose="02040503050406030204" pitchFamily="18" charset="0"/>
                      </a:rPr>
                      <m:t>=±1</m:t>
                    </m:r>
                    <m:r>
                      <m:rPr>
                        <m:lit/>
                      </m:rPr>
                      <a:rPr lang="en-CA" altLang="zh-CN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CA" altLang="zh-CN" i="1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the isospins,</a:t>
                </a:r>
              </a:p>
              <a:p>
                <a:r>
                  <a:rPr lang="en-CA" altLang="zh-CN" dirty="0"/>
                  <a:t>     we have the two-by-two matrix elements</a:t>
                </a:r>
              </a:p>
              <a:p>
                <a:endParaRPr lang="en-CA" altLang="zh-CN" dirty="0"/>
              </a:p>
              <a:p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These matrix elements are strictly constrained by symmetries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Hermicity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Exchange symmetry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Translational invariance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Galilean invariance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Parity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Time reversal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Spatial rotation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Isospin symmetry</a:t>
                </a:r>
              </a:p>
              <a:p>
                <a:endParaRPr lang="en-CA" altLang="zh-CN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B1D6F2E-BC52-601C-2EBA-BD5CE82DB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34490"/>
                <a:ext cx="9691752" cy="4524315"/>
              </a:xfrm>
              <a:prstGeom prst="rect">
                <a:avLst/>
              </a:prstGeom>
              <a:blipFill>
                <a:blip r:embed="rId2"/>
                <a:stretch>
                  <a:fillRect l="-441" t="-8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95F19035-F072-05EA-5ECE-879C9F669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686" y="2938850"/>
            <a:ext cx="3209014" cy="31677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1244069-BD93-76EA-D5B4-DA2F48A6EF38}"/>
              </a:ext>
            </a:extLst>
          </p:cNvPr>
          <p:cNvSpPr txBox="1"/>
          <p:nvPr/>
        </p:nvSpPr>
        <p:spPr>
          <a:xfrm>
            <a:off x="838200" y="6074139"/>
            <a:ext cx="7890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b="1" dirty="0">
                <a:solidFill>
                  <a:schemeClr val="accent1"/>
                </a:solidFill>
              </a:rPr>
              <a:t>Spirit of EFT: Use symmetries to write down the most general interactions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F55C6E9-0C45-B7E2-8469-0300C5B41A30}"/>
              </a:ext>
            </a:extLst>
          </p:cNvPr>
          <p:cNvSpPr txBox="1"/>
          <p:nvPr/>
        </p:nvSpPr>
        <p:spPr>
          <a:xfrm>
            <a:off x="6096000" y="3765815"/>
            <a:ext cx="579998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b="1" dirty="0">
                <a:solidFill>
                  <a:schemeClr val="accent2"/>
                </a:solidFill>
              </a:rPr>
              <a:t>The QCD respects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altLang="zh-CN" dirty="0">
                <a:solidFill>
                  <a:schemeClr val="accent1"/>
                </a:solidFill>
              </a:rPr>
              <a:t>Discrete symmetries of PCT </a:t>
            </a:r>
            <a:r>
              <a:rPr lang="en-CA" altLang="zh-CN" dirty="0"/>
              <a:t>(exact)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altLang="zh-CN" dirty="0">
                <a:solidFill>
                  <a:schemeClr val="accent1"/>
                </a:solidFill>
              </a:rPr>
              <a:t>Symmetries of </a:t>
            </a:r>
            <a:r>
              <a:rPr lang="en-CA" altLang="zh-CN" dirty="0" err="1">
                <a:solidFill>
                  <a:schemeClr val="accent1"/>
                </a:solidFill>
              </a:rPr>
              <a:t>Poincaré</a:t>
            </a:r>
            <a:r>
              <a:rPr lang="en-CA" altLang="zh-CN" dirty="0">
                <a:solidFill>
                  <a:schemeClr val="accent1"/>
                </a:solidFill>
              </a:rPr>
              <a:t> group </a:t>
            </a:r>
            <a:r>
              <a:rPr lang="en-CA" altLang="zh-CN" dirty="0"/>
              <a:t>(exact)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altLang="zh-CN" dirty="0"/>
              <a:t>Spatial translation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altLang="zh-CN" dirty="0"/>
              <a:t>Temporal translation </a:t>
            </a:r>
            <a:r>
              <a:rPr lang="en-CA" altLang="zh-CN" dirty="0">
                <a:sym typeface="Wingdings" panose="05000000000000000000" pitchFamily="2" charset="2"/>
              </a:rPr>
              <a:t> Energy conservation</a:t>
            </a:r>
            <a:endParaRPr lang="en-CA" altLang="zh-CN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altLang="zh-CN" dirty="0"/>
              <a:t>Spatial rotation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altLang="zh-CN" dirty="0"/>
              <a:t>Boosts </a:t>
            </a:r>
            <a:r>
              <a:rPr lang="en-CA" altLang="zh-CN" dirty="0">
                <a:sym typeface="Wingdings" panose="05000000000000000000" pitchFamily="2" charset="2"/>
              </a:rPr>
              <a:t> Galilean invariance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altLang="zh-CN" dirty="0">
                <a:solidFill>
                  <a:schemeClr val="accent1"/>
                </a:solidFill>
                <a:sym typeface="Wingdings" panose="05000000000000000000" pitchFamily="2" charset="2"/>
              </a:rPr>
              <a:t>Isospin symmetry </a:t>
            </a:r>
            <a:r>
              <a:rPr lang="en-CA" altLang="zh-CN" dirty="0">
                <a:sym typeface="Wingdings" panose="05000000000000000000" pitchFamily="2" charset="2"/>
              </a:rPr>
              <a:t>(approx.)</a:t>
            </a:r>
            <a:endParaRPr lang="en-CA" altLang="zh-CN" dirty="0"/>
          </a:p>
          <a:p>
            <a:pPr lvl="1"/>
            <a:endParaRPr lang="zh-CN" altLang="en-US" i="1" dirty="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2886F621-A2B7-653B-F6EE-2262C499AA8F}"/>
              </a:ext>
            </a:extLst>
          </p:cNvPr>
          <p:cNvCxnSpPr/>
          <p:nvPr/>
        </p:nvCxnSpPr>
        <p:spPr>
          <a:xfrm flipH="1">
            <a:off x="2427316" y="4218709"/>
            <a:ext cx="4073237" cy="773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66F7A498-0B15-9F31-5273-8917703E6521}"/>
              </a:ext>
            </a:extLst>
          </p:cNvPr>
          <p:cNvCxnSpPr/>
          <p:nvPr/>
        </p:nvCxnSpPr>
        <p:spPr>
          <a:xfrm flipH="1">
            <a:off x="3021676" y="4239491"/>
            <a:ext cx="3483033" cy="972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C8A6A560-C299-05B2-1B84-813350D825E9}"/>
              </a:ext>
            </a:extLst>
          </p:cNvPr>
          <p:cNvCxnSpPr/>
          <p:nvPr/>
        </p:nvCxnSpPr>
        <p:spPr>
          <a:xfrm flipH="1" flipV="1">
            <a:off x="4015047" y="4426527"/>
            <a:ext cx="2963488" cy="378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9960C58F-430A-74A1-54E0-F5532EA7D22A}"/>
              </a:ext>
            </a:extLst>
          </p:cNvPr>
          <p:cNvCxnSpPr/>
          <p:nvPr/>
        </p:nvCxnSpPr>
        <p:spPr>
          <a:xfrm flipH="1">
            <a:off x="3212869" y="5286945"/>
            <a:ext cx="3818561" cy="215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7A67DC5D-5503-DBC3-496A-C84C28FA59E4}"/>
              </a:ext>
            </a:extLst>
          </p:cNvPr>
          <p:cNvCxnSpPr/>
          <p:nvPr/>
        </p:nvCxnSpPr>
        <p:spPr>
          <a:xfrm flipH="1" flipV="1">
            <a:off x="3516284" y="4675909"/>
            <a:ext cx="3503814" cy="918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B23502FA-6C5C-D32A-4CF6-4B3F255C7816}"/>
              </a:ext>
            </a:extLst>
          </p:cNvPr>
          <p:cNvCxnSpPr/>
          <p:nvPr/>
        </p:nvCxnSpPr>
        <p:spPr>
          <a:xfrm flipH="1" flipV="1">
            <a:off x="3433156" y="5784231"/>
            <a:ext cx="3154680" cy="69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707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EBC5F5-A562-E801-993C-64AA4F765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General form of the N-N interaction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90E92A5-3973-B965-9B97-8AB30F2DB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268" y="3286690"/>
            <a:ext cx="3276940" cy="18798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BA649D8-DDBF-F518-E70B-4DD6CE2D3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312" y="1619031"/>
            <a:ext cx="2971993" cy="293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DC238B3-1D60-DEDA-59C9-26ED5F5450C5}"/>
                  </a:ext>
                </a:extLst>
              </p:cNvPr>
              <p:cNvSpPr txBox="1"/>
              <p:nvPr/>
            </p:nvSpPr>
            <p:spPr>
              <a:xfrm>
                <a:off x="980007" y="1581051"/>
                <a:ext cx="9844362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For a general N-N interaction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Translational invariance implies total momentum conservation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Galilean invariance means the matrix element only depend on differences of the momenta</a:t>
                </a:r>
              </a:p>
              <a:p>
                <a:pPr marL="742950" lvl="1" indent="-285750">
                  <a:buFont typeface="Wingdings" panose="05000000000000000000" pitchFamily="2" charset="2"/>
                  <a:buChar char="à"/>
                </a:pPr>
                <a:r>
                  <a:rPr lang="en-CA" altLang="zh-CN" b="1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Only two of the four momenta p</a:t>
                </a:r>
                <a:r>
                  <a:rPr lang="en-CA" altLang="zh-CN" b="1" baseline="-25000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1</a:t>
                </a:r>
                <a:r>
                  <a:rPr lang="en-CA" altLang="zh-CN" b="1" dirty="0">
                    <a:solidFill>
                      <a:schemeClr val="accent1"/>
                    </a:solidFill>
                  </a:rPr>
                  <a:t>, </a:t>
                </a:r>
                <a:r>
                  <a:rPr lang="en-CA" altLang="zh-CN" b="1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p</a:t>
                </a:r>
                <a:r>
                  <a:rPr lang="en-CA" altLang="zh-CN" b="1" baseline="-25000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2</a:t>
                </a:r>
                <a:r>
                  <a:rPr lang="en-CA" altLang="zh-CN" b="1" dirty="0">
                    <a:solidFill>
                      <a:schemeClr val="accent1"/>
                    </a:solidFill>
                  </a:rPr>
                  <a:t>, </a:t>
                </a:r>
                <a:r>
                  <a:rPr lang="en-CA" altLang="zh-CN" b="1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p’</a:t>
                </a:r>
                <a:r>
                  <a:rPr lang="en-CA" altLang="zh-CN" b="1" baseline="-25000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1</a:t>
                </a:r>
                <a:r>
                  <a:rPr lang="en-CA" altLang="zh-CN" b="1" dirty="0">
                    <a:solidFill>
                      <a:schemeClr val="accent1"/>
                    </a:solidFill>
                  </a:rPr>
                  <a:t>, </a:t>
                </a:r>
                <a:r>
                  <a:rPr lang="en-CA" altLang="zh-CN" b="1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p’</a:t>
                </a:r>
                <a:r>
                  <a:rPr lang="en-CA" altLang="zh-CN" b="1" baseline="-25000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2 </a:t>
                </a:r>
                <a:r>
                  <a:rPr lang="en-CA" altLang="zh-CN" b="1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are independent</a:t>
                </a:r>
              </a:p>
              <a:p>
                <a:pPr lvl="1"/>
                <a:r>
                  <a:rPr lang="en-CA" altLang="zh-CN" dirty="0">
                    <a:sym typeface="Wingdings" panose="05000000000000000000" pitchFamily="2" charset="2"/>
                  </a:rPr>
                  <a:t>     we can choose them as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𝒑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𝒑</m:t>
                            </m:r>
                          </m:e>
                          <m: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𝒑</m:t>
                            </m:r>
                          </m:e>
                          <m: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m:rPr>
                        <m:lit/>
                      </m:rPr>
                      <a:rPr lang="en-US" altLang="zh-CN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2,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𝒑</m:t>
                        </m:r>
                      </m:e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′</m:t>
                        </m:r>
                      </m:sup>
                    </m:sSup>
                    <m:r>
                      <a:rPr lang="en-US" altLang="zh-CN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𝒑</m:t>
                            </m:r>
                          </m:e>
                          <m: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′</m:t>
                            </m:r>
                          </m:sup>
                        </m:sSubSup>
                        <m:r>
                          <a:rPr lang="en-US" altLang="zh-CN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sSubSup>
                          <m:sSub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𝒑</m:t>
                            </m:r>
                          </m:e>
                          <m: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m:rPr>
                        <m:lit/>
                      </m:rPr>
                      <a:rPr lang="en-US" altLang="zh-CN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2</m:t>
                    </m:r>
                  </m:oMath>
                </a14:m>
                <a:endParaRPr lang="en-CA" altLang="zh-CN" dirty="0"/>
              </a:p>
              <a:p>
                <a:pPr lvl="1"/>
                <a:r>
                  <a:rPr lang="en-CA" altLang="zh-CN" dirty="0"/>
                  <a:t>     or their linear combinations </a:t>
                </a:r>
                <a14:m>
                  <m:oMath xmlns:m="http://schemas.openxmlformats.org/officeDocument/2006/math">
                    <m:r>
                      <a:rPr lang="en-CA" altLang="zh-CN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altLang="zh-CN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CA" altLang="zh-CN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altLang="zh-CN" b="1" i="1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altLang="zh-CN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CA" altLang="zh-CN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  <m:r>
                      <m:rPr>
                        <m:lit/>
                      </m:rPr>
                      <a:rPr lang="en-CA" altLang="zh-CN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CA" altLang="zh-CN" dirty="0"/>
              </a:p>
              <a:p>
                <a:pPr lvl="1"/>
                <a:r>
                  <a:rPr lang="en-CA" altLang="zh-CN" dirty="0"/>
                  <a:t>     </a:t>
                </a:r>
                <a:r>
                  <a:rPr lang="en-CA" altLang="zh-CN" dirty="0">
                    <a:solidFill>
                      <a:schemeClr val="accent1"/>
                    </a:solidFill>
                  </a:rPr>
                  <a:t>Note that q and k are momentum transfers in t- and u-channels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DC238B3-1D60-DEDA-59C9-26ED5F545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07" y="1581051"/>
                <a:ext cx="9844362" cy="2308324"/>
              </a:xfrm>
              <a:prstGeom prst="rect">
                <a:avLst/>
              </a:prstGeom>
              <a:blipFill>
                <a:blip r:embed="rId4"/>
                <a:stretch>
                  <a:fillRect l="-433" t="-13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5AFD4252-6426-ADD4-AC1C-9FD7F894C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136" y="1862191"/>
            <a:ext cx="1981355" cy="3069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894BA8F-05A2-3B73-3129-1F97C302E285}"/>
                  </a:ext>
                </a:extLst>
              </p:cNvPr>
              <p:cNvSpPr txBox="1"/>
              <p:nvPr/>
            </p:nvSpPr>
            <p:spPr>
              <a:xfrm>
                <a:off x="838200" y="3641610"/>
                <a:ext cx="7316426" cy="1776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altLang="zh-CN" dirty="0"/>
                  <a:t>Theorem: Any 4</a:t>
                </a:r>
                <a:r>
                  <a:rPr lang="zh-CN" altLang="en-US" b="0" i="0" dirty="0">
                    <a:solidFill>
                      <a:srgbClr val="202124"/>
                    </a:solidFill>
                    <a:effectLst/>
                    <a:latin typeface="Google Sans"/>
                  </a:rPr>
                  <a:t> </a:t>
                </a:r>
                <a:r>
                  <a:rPr lang="en-US" altLang="zh-CN" b="0" i="0" dirty="0">
                    <a:solidFill>
                      <a:srgbClr val="202124"/>
                    </a:solidFill>
                    <a:effectLst/>
                    <a:latin typeface="Google Sans"/>
                  </a:rPr>
                  <a:t>×4 Hermite matrix can be written as a linear combination</a:t>
                </a:r>
              </a:p>
              <a:p>
                <a:r>
                  <a:rPr lang="en-US" altLang="zh-CN" dirty="0">
                    <a:solidFill>
                      <a:srgbClr val="202124"/>
                    </a:solidFill>
                    <a:latin typeface="Google Sans"/>
                  </a:rPr>
                  <a:t>                   of 16 matrices with real coefficients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 smtClean="0">
                            <a:solidFill>
                              <a:srgbClr val="202124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are Pauli matrices)</a:t>
                </a:r>
              </a:p>
              <a:p>
                <a:endParaRPr lang="en-CA" altLang="zh-CN" dirty="0"/>
              </a:p>
              <a:p>
                <a:r>
                  <a:rPr lang="en-CA" altLang="zh-CN" dirty="0"/>
                  <a:t>Proof: The trace of the product of any two basis is zero, while the trace</a:t>
                </a:r>
              </a:p>
              <a:p>
                <a:r>
                  <a:rPr lang="en-CA" altLang="zh-CN" dirty="0"/>
                  <a:t>           of the square of any basis is 4. Thus these 16 matrices are linearly</a:t>
                </a:r>
              </a:p>
              <a:p>
                <a:r>
                  <a:rPr lang="en-CA" altLang="zh-CN" dirty="0"/>
                  <a:t>           independent and span the space of 4</a:t>
                </a:r>
                <a:r>
                  <a:rPr lang="zh-CN" altLang="en-US" b="0" i="0" dirty="0">
                    <a:solidFill>
                      <a:srgbClr val="202124"/>
                    </a:solidFill>
                    <a:effectLst/>
                    <a:latin typeface="Google Sans"/>
                  </a:rPr>
                  <a:t> </a:t>
                </a:r>
                <a:r>
                  <a:rPr lang="en-US" altLang="zh-CN" b="0" i="0" dirty="0">
                    <a:solidFill>
                      <a:srgbClr val="202124"/>
                    </a:solidFill>
                    <a:effectLst/>
                    <a:latin typeface="Google Sans"/>
                  </a:rPr>
                  <a:t>×4 Hermite matrix.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894BA8F-05A2-3B73-3129-1F97C302E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641610"/>
                <a:ext cx="7316426" cy="1776640"/>
              </a:xfrm>
              <a:prstGeom prst="rect">
                <a:avLst/>
              </a:prstGeom>
              <a:blipFill>
                <a:blip r:embed="rId6"/>
                <a:stretch>
                  <a:fillRect l="-750" t="-1712" b="-4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C4984AC4-B488-B97C-EEED-37468C762E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945" y="4305005"/>
            <a:ext cx="4522734" cy="25785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5AD1231-F70D-753B-9F68-3E002B44B0A5}"/>
              </a:ext>
            </a:extLst>
          </p:cNvPr>
          <p:cNvSpPr txBox="1"/>
          <p:nvPr/>
        </p:nvSpPr>
        <p:spPr>
          <a:xfrm>
            <a:off x="838200" y="5593012"/>
            <a:ext cx="392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dirty="0"/>
              <a:t>The most general matrix elements are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8D63CC7-9092-3562-FBE7-F71CCFE44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069" y="5639990"/>
            <a:ext cx="4058798" cy="27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19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BFF0B5-4072-B96E-A3A0-3E4BF2823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General form of the N-N interaction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D37673C-2A39-C347-5AE4-DB99847350AA}"/>
              </a:ext>
            </a:extLst>
          </p:cNvPr>
          <p:cNvSpPr txBox="1"/>
          <p:nvPr/>
        </p:nvSpPr>
        <p:spPr>
          <a:xfrm>
            <a:off x="967706" y="1690688"/>
            <a:ext cx="944521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Drop the delta function and consider the isospin symmetry, the matrix elements become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The functions V and V</a:t>
            </a:r>
            <a:r>
              <a:rPr lang="en-CA" altLang="zh-CN" baseline="-25000" dirty="0"/>
              <a:t>T  </a:t>
            </a:r>
            <a:r>
              <a:rPr lang="en-CA" altLang="zh-CN" dirty="0"/>
              <a:t>are both rotational invariant </a:t>
            </a:r>
            <a:r>
              <a:rPr lang="en-CA" altLang="zh-CN" dirty="0">
                <a:sym typeface="Wingdings" panose="05000000000000000000" pitchFamily="2" charset="2"/>
              </a:rPr>
              <a:t> Couple vectors to scalars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>
                <a:sym typeface="Wingdings" panose="05000000000000000000" pitchFamily="2" charset="2"/>
              </a:rPr>
              <a:t>This expression can not be further simplified without knowing the details of the interaction.</a:t>
            </a:r>
          </a:p>
          <a:p>
            <a:r>
              <a:rPr lang="en-CA" altLang="zh-CN" dirty="0">
                <a:sym typeface="Wingdings" panose="05000000000000000000" pitchFamily="2" charset="2"/>
              </a:rPr>
              <a:t>     However, we can still apply the discrete symmetries to </a:t>
            </a:r>
            <a:r>
              <a:rPr lang="en-CA" altLang="zh-CN" dirty="0"/>
              <a:t>V and V</a:t>
            </a:r>
            <a:r>
              <a:rPr lang="en-CA" altLang="zh-CN" baseline="-25000" dirty="0"/>
              <a:t>T</a:t>
            </a:r>
          </a:p>
          <a:p>
            <a:endParaRPr lang="en-CA" altLang="zh-CN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b="1" dirty="0">
                <a:solidFill>
                  <a:schemeClr val="accent6">
                    <a:lumMod val="50000"/>
                  </a:schemeClr>
                </a:solidFill>
              </a:rPr>
              <a:t>Parity</a:t>
            </a:r>
            <a:r>
              <a:rPr lang="en-CA" altLang="zh-CN" dirty="0"/>
              <a:t>: Under spatial reflection all momenta are reversed,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b="1" dirty="0">
                <a:solidFill>
                  <a:schemeClr val="accent6">
                    <a:lumMod val="50000"/>
                  </a:schemeClr>
                </a:solidFill>
              </a:rPr>
              <a:t>Time reversal</a:t>
            </a:r>
            <a:r>
              <a:rPr lang="en-CA" altLang="zh-CN" dirty="0"/>
              <a:t>: Both momenta and spins are reversed,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altLang="zh-CN" dirty="0"/>
              <a:t>In deriving the T-transformation, we note that the T-transformation also exchanges</a:t>
            </a:r>
          </a:p>
          <a:p>
            <a:pPr lvl="1"/>
            <a:r>
              <a:rPr lang="en-CA" altLang="zh-CN" dirty="0"/>
              <a:t>     initial and final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b="1" dirty="0">
                <a:solidFill>
                  <a:schemeClr val="accent6">
                    <a:lumMod val="50000"/>
                  </a:schemeClr>
                </a:solidFill>
              </a:rPr>
              <a:t>Particle exchange symmetry</a:t>
            </a:r>
            <a:r>
              <a:rPr lang="en-CA" altLang="zh-CN" dirty="0"/>
              <a:t>: Interchanging indices 1 and 2,</a:t>
            </a:r>
          </a:p>
          <a:p>
            <a:r>
              <a:rPr lang="en-CA" altLang="zh-CN" dirty="0"/>
              <a:t>     Together with the Parity we have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b="1" dirty="0">
                <a:solidFill>
                  <a:schemeClr val="accent6">
                    <a:lumMod val="50000"/>
                  </a:schemeClr>
                </a:solidFill>
              </a:rPr>
              <a:t>Hermicity</a:t>
            </a:r>
            <a:r>
              <a:rPr lang="en-CA" altLang="zh-CN" dirty="0"/>
              <a:t>: Hermite conjugate exchanges the initial and final state,</a:t>
            </a:r>
          </a:p>
          <a:p>
            <a:r>
              <a:rPr lang="en-CA" altLang="zh-CN" dirty="0"/>
              <a:t>     where the complex conjugate only applies to the coefficients (not to Pauli matrices)  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FEDFB3E-389D-FFE4-121D-23335054B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12" y="2117427"/>
            <a:ext cx="3841971" cy="2700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C1F2EDB-829F-6C4D-EAFD-020BBD7E4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82" y="3576232"/>
            <a:ext cx="3707735" cy="2700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FEB9B7-BA67-4FA2-B382-6C1AA03A8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250" y="3846275"/>
            <a:ext cx="3972008" cy="31490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BFC9BE0-71B2-1710-5232-E5360A4DD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49" y="4695600"/>
            <a:ext cx="3448773" cy="2449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88F0DF4-7315-7C59-BF9C-FE54272AA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99" y="4964165"/>
            <a:ext cx="3280265" cy="25653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02F9C8-9207-A3FF-CC58-5B05A5DA28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49" y="5220699"/>
            <a:ext cx="3463573" cy="29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12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0E57D-DF31-CFF2-A134-482D97D94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General form of the N-N interaction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D761A62-7CB9-6215-8DBE-6C0394E321C7}"/>
              </a:ext>
            </a:extLst>
          </p:cNvPr>
          <p:cNvSpPr txBox="1"/>
          <p:nvPr/>
        </p:nvSpPr>
        <p:spPr>
          <a:xfrm>
            <a:off x="939003" y="1690688"/>
            <a:ext cx="781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In terms of the momentum transfers </a:t>
            </a:r>
            <a:r>
              <a:rPr lang="en-CA" altLang="zh-CN" b="1" i="1" dirty="0"/>
              <a:t>q</a:t>
            </a:r>
            <a:r>
              <a:rPr lang="en-CA" altLang="zh-CN" dirty="0"/>
              <a:t> and </a:t>
            </a:r>
            <a:r>
              <a:rPr lang="en-CA" altLang="zh-CN" b="1" i="1" dirty="0"/>
              <a:t>k</a:t>
            </a:r>
            <a:r>
              <a:rPr lang="en-CA" altLang="zh-CN" dirty="0"/>
              <a:t>, the discrete symmetries give:</a:t>
            </a:r>
            <a:endParaRPr lang="zh-CN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12AAE84-129C-85E4-B2EE-704F522BCA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880358"/>
              </p:ext>
            </p:extLst>
          </p:nvPr>
        </p:nvGraphicFramePr>
        <p:xfrm>
          <a:off x="1025112" y="2088541"/>
          <a:ext cx="10226518" cy="1855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9010">
                  <a:extLst>
                    <a:ext uri="{9D8B030D-6E8A-4147-A177-3AD203B41FA5}">
                      <a16:colId xmlns:a16="http://schemas.microsoft.com/office/drawing/2014/main" val="3113045441"/>
                    </a:ext>
                  </a:extLst>
                </a:gridCol>
                <a:gridCol w="4330073">
                  <a:extLst>
                    <a:ext uri="{9D8B030D-6E8A-4147-A177-3AD203B41FA5}">
                      <a16:colId xmlns:a16="http://schemas.microsoft.com/office/drawing/2014/main" val="708502327"/>
                    </a:ext>
                  </a:extLst>
                </a:gridCol>
                <a:gridCol w="3977435">
                  <a:extLst>
                    <a:ext uri="{9D8B030D-6E8A-4147-A177-3AD203B41FA5}">
                      <a16:colId xmlns:a16="http://schemas.microsoft.com/office/drawing/2014/main" val="2505401016"/>
                    </a:ext>
                  </a:extLst>
                </a:gridCol>
              </a:tblGrid>
              <a:tr h="371083">
                <a:tc>
                  <a:txBody>
                    <a:bodyPr/>
                    <a:lstStyle/>
                    <a:p>
                      <a:r>
                        <a:rPr lang="en-CA" altLang="zh-CN" dirty="0"/>
                        <a:t>Symmetry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altLang="zh-CN" dirty="0"/>
                        <a:t>With p and p’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altLang="zh-CN" dirty="0"/>
                        <a:t>With q and k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380127"/>
                  </a:ext>
                </a:extLst>
              </a:tr>
              <a:tr h="371083">
                <a:tc>
                  <a:txBody>
                    <a:bodyPr/>
                    <a:lstStyle/>
                    <a:p>
                      <a:r>
                        <a:rPr lang="en-CA" altLang="zh-CN" dirty="0"/>
                        <a:t>Parity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746288"/>
                  </a:ext>
                </a:extLst>
              </a:tr>
              <a:tr h="371083">
                <a:tc>
                  <a:txBody>
                    <a:bodyPr/>
                    <a:lstStyle/>
                    <a:p>
                      <a:r>
                        <a:rPr lang="en-CA" altLang="zh-CN" dirty="0"/>
                        <a:t>Time reversal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161575"/>
                  </a:ext>
                </a:extLst>
              </a:tr>
              <a:tr h="371083">
                <a:tc>
                  <a:txBody>
                    <a:bodyPr/>
                    <a:lstStyle/>
                    <a:p>
                      <a:r>
                        <a:rPr lang="en-CA" altLang="zh-CN" dirty="0"/>
                        <a:t>Particle exchange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842790"/>
                  </a:ext>
                </a:extLst>
              </a:tr>
              <a:tr h="371083">
                <a:tc>
                  <a:txBody>
                    <a:bodyPr/>
                    <a:lstStyle/>
                    <a:p>
                      <a:r>
                        <a:rPr lang="en-CA" altLang="zh-CN" dirty="0"/>
                        <a:t>Hermicity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560432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2F4C91D0-E3C0-9CE8-BFFE-3EA725737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35" y="2524849"/>
            <a:ext cx="3707735" cy="2700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26F96DF-45BC-E57A-44EF-BC093E41E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35" y="2858795"/>
            <a:ext cx="3972008" cy="31490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817B0E0-AB6C-5D4F-81CE-024B41F7E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35" y="3257316"/>
            <a:ext cx="3280265" cy="2565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A71BB5C-176D-9B8D-5BB3-163B52E9D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35" y="3614825"/>
            <a:ext cx="3463573" cy="2968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DCA2293-0BA1-07B0-85EB-B8AA7794D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511" y="2524849"/>
            <a:ext cx="3470069" cy="25533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63405B0-DAF0-910E-640B-0B1A12FF38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49" y="2888348"/>
            <a:ext cx="3734632" cy="25579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D3646B3-5C72-93C5-55D1-506E54650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25" y="3239552"/>
            <a:ext cx="3214426" cy="27429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78EB3D6-36A3-552A-2714-05C7D3E153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511" y="3603511"/>
            <a:ext cx="3606946" cy="28359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40A6072-9BAF-860C-C47D-9C7B86B211B7}"/>
              </a:ext>
            </a:extLst>
          </p:cNvPr>
          <p:cNvSpPr txBox="1"/>
          <p:nvPr/>
        </p:nvSpPr>
        <p:spPr>
          <a:xfrm>
            <a:off x="939003" y="4280868"/>
            <a:ext cx="106923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Note that these conditions are satisfied for all N-N interactions, e.g., the one-pion-exchange-potential: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altLang="zh-CN" dirty="0"/>
          </a:p>
          <a:p>
            <a:r>
              <a:rPr lang="en-CA" altLang="zh-CN" dirty="0"/>
              <a:t>    or spin-orbit coupling potential:</a:t>
            </a:r>
          </a:p>
          <a:p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D3997A-FCFD-44BE-24B7-56F6B1C7E1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30" y="4710429"/>
            <a:ext cx="5748331" cy="59146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5E318BE-31D8-1E4E-6C9A-FE1CAFA071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799" y="5729738"/>
            <a:ext cx="2842712" cy="51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65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DF2D111-0115-DA94-67EB-7F9F44095868}"/>
              </a:ext>
            </a:extLst>
          </p:cNvPr>
          <p:cNvSpPr txBox="1"/>
          <p:nvPr/>
        </p:nvSpPr>
        <p:spPr>
          <a:xfrm>
            <a:off x="730563" y="1839517"/>
            <a:ext cx="10730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altLang="zh-CN" sz="4000" dirty="0"/>
              <a:t>Part I: Introduction to the nuclear force problem</a:t>
            </a:r>
            <a:endParaRPr lang="zh-CN" altLang="en-US" sz="40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87635EA-81CB-E061-9CC8-80398A8FD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382" y="3285485"/>
            <a:ext cx="3857880" cy="262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183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8B4784-11C2-8AE2-6241-C94922ECF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Contact terms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04F28A3-9201-9852-C52F-9A203425D6AA}"/>
              </a:ext>
            </a:extLst>
          </p:cNvPr>
          <p:cNvSpPr txBox="1"/>
          <p:nvPr/>
        </p:nvSpPr>
        <p:spPr>
          <a:xfrm>
            <a:off x="1012811" y="1566371"/>
            <a:ext cx="1071318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For contact terms we expand the potential V or V</a:t>
            </a:r>
            <a:r>
              <a:rPr lang="en-CA" altLang="zh-CN" baseline="-25000" dirty="0"/>
              <a:t>T</a:t>
            </a:r>
            <a:r>
              <a:rPr lang="en-CA" altLang="zh-CN" dirty="0"/>
              <a:t> against </a:t>
            </a:r>
            <a:r>
              <a:rPr lang="en-CA" altLang="zh-CN" b="1" i="1" dirty="0"/>
              <a:t>q </a:t>
            </a:r>
            <a:r>
              <a:rPr lang="en-CA" altLang="zh-CN" dirty="0"/>
              <a:t>and </a:t>
            </a:r>
            <a:r>
              <a:rPr lang="en-CA" altLang="zh-CN" b="1" i="1" dirty="0"/>
              <a:t>k</a:t>
            </a:r>
            <a:r>
              <a:rPr lang="en-CA" altLang="zh-CN" dirty="0"/>
              <a:t>, then count the number of momenta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At Q</a:t>
            </a:r>
            <a:r>
              <a:rPr lang="en-CA" altLang="zh-CN" baseline="30000" dirty="0"/>
              <a:t>0  </a:t>
            </a:r>
            <a:r>
              <a:rPr lang="en-CA" altLang="zh-CN" dirty="0"/>
              <a:t>order there is no momentum insertion, we have 2 independent operators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At Q</a:t>
            </a:r>
            <a:r>
              <a:rPr lang="en-CA" altLang="zh-CN" baseline="30000" dirty="0"/>
              <a:t>2</a:t>
            </a:r>
            <a:r>
              <a:rPr lang="en-CA" altLang="zh-CN" dirty="0"/>
              <a:t> order there are 7 independent operators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At Q</a:t>
            </a:r>
            <a:r>
              <a:rPr lang="en-CA" altLang="zh-CN" baseline="30000" dirty="0"/>
              <a:t>4</a:t>
            </a:r>
            <a:r>
              <a:rPr lang="en-CA" altLang="zh-CN" dirty="0"/>
              <a:t> we have 15 independent operators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We can easily check that all these terms satisfies the symmetry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V and V</a:t>
            </a:r>
            <a:r>
              <a:rPr lang="en-CA" altLang="zh-CN" baseline="-25000" dirty="0"/>
              <a:t>T</a:t>
            </a:r>
            <a:r>
              <a:rPr lang="en-CA" altLang="zh-CN" dirty="0"/>
              <a:t> both contain such terms, thus we have 4 at Q</a:t>
            </a:r>
            <a:r>
              <a:rPr lang="en-CA" altLang="zh-CN" baseline="30000" dirty="0"/>
              <a:t>0 </a:t>
            </a:r>
            <a:r>
              <a:rPr lang="en-CA" altLang="zh-CN" dirty="0"/>
              <a:t> and 14 at Q</a:t>
            </a:r>
            <a:r>
              <a:rPr lang="en-CA" altLang="zh-CN" baseline="30000" dirty="0"/>
              <a:t>2</a:t>
            </a:r>
            <a:r>
              <a:rPr lang="en-CA" altLang="zh-CN" dirty="0"/>
              <a:t> </a:t>
            </a:r>
          </a:p>
          <a:p>
            <a:pPr algn="ctr"/>
            <a:r>
              <a:rPr lang="en-CA" altLang="zh-CN" dirty="0"/>
              <a:t>               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F3DEA63-E7AC-27EE-B708-5B5C974EA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7" y="2198909"/>
            <a:ext cx="1623361" cy="27814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41E55FA-54BE-1074-A191-4E911D642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56" y="2688434"/>
            <a:ext cx="9962144" cy="512238"/>
          </a:xfrm>
          <a:prstGeom prst="rect">
            <a:avLst/>
          </a:prstGeom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721D0470-9023-AB70-D17B-446A9ADB85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638636"/>
              </p:ext>
            </p:extLst>
          </p:nvPr>
        </p:nvGraphicFramePr>
        <p:xfrm>
          <a:off x="1025112" y="4286353"/>
          <a:ext cx="10226518" cy="1855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9010">
                  <a:extLst>
                    <a:ext uri="{9D8B030D-6E8A-4147-A177-3AD203B41FA5}">
                      <a16:colId xmlns:a16="http://schemas.microsoft.com/office/drawing/2014/main" val="3113045441"/>
                    </a:ext>
                  </a:extLst>
                </a:gridCol>
                <a:gridCol w="4330073">
                  <a:extLst>
                    <a:ext uri="{9D8B030D-6E8A-4147-A177-3AD203B41FA5}">
                      <a16:colId xmlns:a16="http://schemas.microsoft.com/office/drawing/2014/main" val="708502327"/>
                    </a:ext>
                  </a:extLst>
                </a:gridCol>
                <a:gridCol w="3977435">
                  <a:extLst>
                    <a:ext uri="{9D8B030D-6E8A-4147-A177-3AD203B41FA5}">
                      <a16:colId xmlns:a16="http://schemas.microsoft.com/office/drawing/2014/main" val="2505401016"/>
                    </a:ext>
                  </a:extLst>
                </a:gridCol>
              </a:tblGrid>
              <a:tr h="371083">
                <a:tc>
                  <a:txBody>
                    <a:bodyPr/>
                    <a:lstStyle/>
                    <a:p>
                      <a:r>
                        <a:rPr lang="en-CA" altLang="zh-CN" dirty="0"/>
                        <a:t>Symmetry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altLang="zh-CN" dirty="0"/>
                        <a:t>With p and p’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altLang="zh-CN" dirty="0"/>
                        <a:t>With q and k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380127"/>
                  </a:ext>
                </a:extLst>
              </a:tr>
              <a:tr h="371083">
                <a:tc>
                  <a:txBody>
                    <a:bodyPr/>
                    <a:lstStyle/>
                    <a:p>
                      <a:r>
                        <a:rPr lang="en-CA" altLang="zh-CN" dirty="0"/>
                        <a:t>Parity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746288"/>
                  </a:ext>
                </a:extLst>
              </a:tr>
              <a:tr h="371083">
                <a:tc>
                  <a:txBody>
                    <a:bodyPr/>
                    <a:lstStyle/>
                    <a:p>
                      <a:r>
                        <a:rPr lang="en-CA" altLang="zh-CN" dirty="0"/>
                        <a:t>Time reversal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161575"/>
                  </a:ext>
                </a:extLst>
              </a:tr>
              <a:tr h="371083">
                <a:tc>
                  <a:txBody>
                    <a:bodyPr/>
                    <a:lstStyle/>
                    <a:p>
                      <a:r>
                        <a:rPr lang="en-CA" altLang="zh-CN" dirty="0"/>
                        <a:t>Particle exchange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842790"/>
                  </a:ext>
                </a:extLst>
              </a:tr>
              <a:tr h="371083">
                <a:tc>
                  <a:txBody>
                    <a:bodyPr/>
                    <a:lstStyle/>
                    <a:p>
                      <a:r>
                        <a:rPr lang="en-CA" altLang="zh-CN" dirty="0"/>
                        <a:t>Hermicity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560432"/>
                  </a:ext>
                </a:extLst>
              </a:tr>
            </a:tbl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79AF9E3F-60A2-3E76-E946-BAF5BC3BD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35" y="4722661"/>
            <a:ext cx="3707735" cy="2700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A33E93B-D637-0497-CB22-9B2B049E0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35" y="5056607"/>
            <a:ext cx="3972008" cy="3149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16C507B-56FC-3BFE-4547-D2F45A681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35" y="5455128"/>
            <a:ext cx="3280265" cy="25653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995D523-0BF3-0D35-3CFF-5FA764A575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35" y="5812637"/>
            <a:ext cx="3463573" cy="2968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5FE474A-CB2C-6C6D-2308-FA44E6F999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511" y="4722661"/>
            <a:ext cx="3470069" cy="255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EBF99A2-246C-FE6B-E326-461523CF1F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49" y="5086160"/>
            <a:ext cx="3734632" cy="2557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3D5BAB6-8F5A-BF4A-3620-3AA9CF3E7C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25" y="5437364"/>
            <a:ext cx="3214426" cy="2742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FA9BD5-5C75-0688-61F7-4DE5E13906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511" y="5801323"/>
            <a:ext cx="3606946" cy="28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61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3F2062-3356-246E-1819-CEAD18BEB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93" y="9341"/>
            <a:ext cx="10515600" cy="1325563"/>
          </a:xfrm>
        </p:spPr>
        <p:txBody>
          <a:bodyPr/>
          <a:lstStyle/>
          <a:p>
            <a:r>
              <a:rPr lang="en-CA" altLang="zh-CN" dirty="0"/>
              <a:t>Fermi-Dirac statistics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8E8F49D-2238-5C46-A90A-3EDC3E4EE779}"/>
                  </a:ext>
                </a:extLst>
              </p:cNvPr>
              <p:cNvSpPr txBox="1"/>
              <p:nvPr/>
            </p:nvSpPr>
            <p:spPr>
              <a:xfrm>
                <a:off x="307533" y="999551"/>
                <a:ext cx="11817979" cy="53553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Nucleons are Fermions that gain a minus sign when two particles are exchanged in initial/final state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Define a particle exchange 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that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A" altLang="zh-CN" dirty="0"/>
              </a:p>
              <a:p>
                <a:r>
                  <a:rPr lang="en-CA" altLang="zh-CN" dirty="0"/>
                  <a:t>     It is easy to verify that</a:t>
                </a:r>
              </a:p>
              <a:p>
                <a:endParaRPr lang="en-CA" altLang="zh-CN" dirty="0"/>
              </a:p>
              <a:p>
                <a:r>
                  <a:rPr lang="zh-CN" altLang="en-US" dirty="0"/>
                  <a:t>   </a:t>
                </a:r>
                <a:endParaRPr lang="en-CA" altLang="zh-CN" dirty="0"/>
              </a:p>
              <a:p>
                <a:r>
                  <a:rPr lang="en-CA" altLang="zh-CN" dirty="0"/>
                  <a:t>    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bSup>
                  </m:oMath>
                </a14:m>
                <a:r>
                  <a:rPr lang="en-CA" altLang="zh-CN" dirty="0"/>
                  <a:t> exchange the coordinates, which means </a:t>
                </a:r>
                <a14:m>
                  <m:oMath xmlns:m="http://schemas.openxmlformats.org/officeDocument/2006/math">
                    <m:r>
                      <a:rPr lang="en-CA" altLang="zh-CN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 →−</m:t>
                    </m:r>
                    <m:r>
                      <a:rPr lang="en-CA" altLang="zh-CN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endParaRPr lang="en-CA" altLang="zh-CN" b="1" dirty="0"/>
              </a:p>
              <a:p>
                <a:endParaRPr lang="en-CA" altLang="zh-CN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For any operator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CA" altLang="zh-CN" dirty="0"/>
                  <a:t>,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CA" altLang="zh-CN" dirty="0"/>
                  <a:t> and </a:t>
                </a:r>
                <a14:m>
                  <m:oMath xmlns:m="http://schemas.openxmlformats.org/officeDocument/2006/math">
                    <m:r>
                      <a:rPr lang="en-CA" altLang="zh-CN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𝑉</m:t>
                    </m:r>
                    <m:sSub>
                      <m:sSub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CA" altLang="zh-CN" dirty="0"/>
                  <a:t> have the same matrix elements in the subspace spanned by</a:t>
                </a:r>
              </a:p>
              <a:p>
                <a:r>
                  <a:rPr lang="en-CA" altLang="zh-CN" dirty="0"/>
                  <a:t>    anti-symmetrized wave functions (Note that </a:t>
                </a:r>
                <a14:m>
                  <m:oMath xmlns:m="http://schemas.openxmlformats.org/officeDocument/2006/math"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𝑉</m:t>
                    </m:r>
                    <m:sSub>
                      <m:sSub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CA" altLang="zh-CN" dirty="0"/>
                  <a:t> is Hermitian as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CA" altLang="zh-CN" dirty="0"/>
                  <a:t> commutes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CA" altLang="zh-CN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For example,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CA" altLang="zh-CN" dirty="0"/>
                  <a:t> and </a:t>
                </a:r>
                <a14:m>
                  <m:oMath xmlns:m="http://schemas.openxmlformats.org/officeDocument/2006/math"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b="1" i="1" smtClean="0">
                                <a:latin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b="1" i="1" smtClean="0">
                                <a:latin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m:rPr>
                        <m:lit/>
                      </m:rPr>
                      <a:rPr lang="en-CA" altLang="zh-CN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CA" altLang="zh-CN" dirty="0"/>
                  <a:t> are exactly the same for Fermions, </a:t>
                </a:r>
              </a:p>
              <a:p>
                <a:r>
                  <a:rPr lang="en-CA" altLang="zh-CN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b="1" i="1" smtClean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b="1" i="1" smtClean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altLang="zh-CN" dirty="0"/>
                  <a:t> and </a:t>
                </a:r>
                <a14:m>
                  <m:oMath xmlns:m="http://schemas.openxmlformats.org/officeDocument/2006/math"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b="1" i="1" smtClean="0">
                                <a:latin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b="1" i="1" smtClean="0">
                                <a:latin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m:rPr>
                        <m:lit/>
                      </m:rPr>
                      <a:rPr lang="en-CA" altLang="zh-CN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CA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b="1" i="1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CA" altLang="zh-CN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altLang="zh-CN" i="1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CA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b="1" i="1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CA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  <m:d>
                      <m:dPr>
                        <m:ctrlPr>
                          <a:rPr lang="en-CA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altLang="zh-CN" i="1"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CA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b="1" i="1">
                                <a:latin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CA" altLang="zh-CN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altLang="zh-CN" i="1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CA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b="1" i="1">
                                <a:latin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CA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m:rPr>
                        <m:lit/>
                      </m:rPr>
                      <a:rPr lang="en-CA" altLang="zh-CN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CA" altLang="zh-CN" i="1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CA" altLang="zh-CN" dirty="0"/>
                  <a:t> are exactly the same for Fermions</a:t>
                </a:r>
              </a:p>
              <a:p>
                <a:r>
                  <a:rPr lang="en-CA" altLang="zh-CN" dirty="0"/>
                  <a:t>     Thus among the four operators </a:t>
                </a:r>
              </a:p>
              <a:p>
                <a:endParaRPr lang="en-CA" altLang="zh-CN" dirty="0"/>
              </a:p>
              <a:p>
                <a:r>
                  <a:rPr lang="en-CA" altLang="zh-CN" dirty="0"/>
                  <a:t>     Only two of them are linearly independent in the </a:t>
                </a:r>
                <a:r>
                  <a:rPr lang="en-CA" altLang="zh-CN" b="1" dirty="0">
                    <a:solidFill>
                      <a:schemeClr val="accent6">
                        <a:lumMod val="50000"/>
                      </a:schemeClr>
                    </a:solidFill>
                  </a:rPr>
                  <a:t>Fermionic subspace</a:t>
                </a:r>
              </a:p>
              <a:p>
                <a:endParaRPr lang="en-CA" altLang="zh-CN" b="1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For higher order operators, we also need the transformations</a:t>
                </a:r>
              </a:p>
              <a:p>
                <a:pPr algn="ctr"/>
                <a:r>
                  <a:rPr lang="en-CA" altLang="zh-CN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zh-CN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en-US" altLang="zh-CN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altLang="zh-CN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en-US" altLang="zh-CN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altLang="zh-CN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altLang="zh-CN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CA" altLang="zh-CN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altLang="zh-CN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altLang="zh-CN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CN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  <m:r>
                      <m:rPr>
                        <m:lit/>
                      </m:rPr>
                      <a:rPr lang="en-US" altLang="zh-CN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altLang="zh-CN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altLang="zh-CN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CN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  <m:r>
                      <m:rPr>
                        <m:lit/>
                      </m:rPr>
                      <a:rPr lang="en-US" altLang="zh-CN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𝒒</m:t>
                    </m:r>
                    <m:r>
                      <m:rPr>
                        <m:lit/>
                      </m:rPr>
                      <a:rPr lang="en-US" altLang="zh-CN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CA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r>
                  <a:rPr lang="en-CA" altLang="zh-CN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    E.g., the operator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altLang="zh-CN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altLang="zh-CN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CA" altLang="zh-CN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altLang="zh-CN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can be expressed as a linear combination of 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8E8F49D-2238-5C46-A90A-3EDC3E4EE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33" y="999551"/>
                <a:ext cx="11817979" cy="5355312"/>
              </a:xfrm>
              <a:prstGeom prst="rect">
                <a:avLst/>
              </a:prstGeom>
              <a:blipFill>
                <a:blip r:embed="rId2"/>
                <a:stretch>
                  <a:fillRect l="-309" t="-683" b="-9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7BF168A1-92C7-3A93-6ADE-60E201DE3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786" y="1678745"/>
            <a:ext cx="3752761" cy="2742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FDFEEC-0CD7-6675-9D00-78A00F4CF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786" y="2181002"/>
            <a:ext cx="3196894" cy="4913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366868F-B8AF-9E5B-060C-B02113E39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87" y="4584557"/>
            <a:ext cx="5283472" cy="3619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1D06933-33E6-BFE3-A2D0-7E81EBABE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86" y="6236806"/>
            <a:ext cx="6464632" cy="3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93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21ED1-044B-6C00-8BEE-0667CECB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92" y="0"/>
            <a:ext cx="10515600" cy="1325563"/>
          </a:xfrm>
        </p:spPr>
        <p:txBody>
          <a:bodyPr/>
          <a:lstStyle/>
          <a:p>
            <a:r>
              <a:rPr lang="en-CA" altLang="zh-CN" dirty="0"/>
              <a:t>Choice of basis for contact terms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94AAF28-9F58-8C7D-7EA8-DE43BE8904AF}"/>
                  </a:ext>
                </a:extLst>
              </p:cNvPr>
              <p:cNvSpPr txBox="1"/>
              <p:nvPr/>
            </p:nvSpPr>
            <p:spPr>
              <a:xfrm>
                <a:off x="842301" y="1096123"/>
                <a:ext cx="10128094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Due to the Fermi-Dirac statistics, the contact terms can be expressed using many different basis.</a:t>
                </a:r>
              </a:p>
              <a:p>
                <a:r>
                  <a:rPr lang="en-CA" altLang="zh-CN" dirty="0"/>
                  <a:t>     Most commonly used are two choices: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Local or semi-local basis, where most dependence on </a:t>
                </a:r>
                <a:r>
                  <a:rPr lang="en-CA" altLang="zh-CN" b="1" i="1" dirty="0"/>
                  <a:t>k</a:t>
                </a:r>
                <a:r>
                  <a:rPr lang="en-CA" altLang="zh-CN" dirty="0"/>
                  <a:t> are eliminated, replaced by isospin</a:t>
                </a:r>
              </a:p>
              <a:p>
                <a:pPr lvl="1"/>
                <a:r>
                  <a:rPr lang="en-CA" altLang="zh-CN" dirty="0"/>
                  <a:t>     dependent terms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altLang="zh-CN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fi-FI" altLang="zh-CN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fi-FI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altLang="zh-CN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fi-FI" altLang="zh-CN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altLang="zh-CN" dirty="0"/>
                  <a:t>, convenient for Monte Carlo simulations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Isospin scalar basis, where all dependence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altLang="zh-CN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fi-FI" altLang="zh-CN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fi-FI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altLang="zh-CN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fi-FI" altLang="zh-CN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are eliminated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Both basis are equivalent and can be connected by a linear transformation. The detailed form and</a:t>
                </a:r>
              </a:p>
              <a:p>
                <a:r>
                  <a:rPr lang="en-CA" altLang="zh-CN" dirty="0"/>
                  <a:t>     Transformations can be found in literatures.</a:t>
                </a:r>
              </a:p>
              <a:p>
                <a:endParaRPr lang="en-CA" altLang="zh-CN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94AAF28-9F58-8C7D-7EA8-DE43BE890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301" y="1096123"/>
                <a:ext cx="10128094" cy="2585323"/>
              </a:xfrm>
              <a:prstGeom prst="rect">
                <a:avLst/>
              </a:prstGeom>
              <a:blipFill>
                <a:blip r:embed="rId2"/>
                <a:stretch>
                  <a:fillRect l="-361" t="-14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38CB8A82-C599-5993-A524-EC795DE32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5" y="3827229"/>
            <a:ext cx="6187538" cy="26561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FC14EA9-0655-42C3-9B70-56D01909D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746" y="3827229"/>
            <a:ext cx="5572824" cy="274411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75DF5CD-C87A-0F70-923F-8AC07C05CB16}"/>
              </a:ext>
            </a:extLst>
          </p:cNvPr>
          <p:cNvSpPr txBox="1"/>
          <p:nvPr/>
        </p:nvSpPr>
        <p:spPr>
          <a:xfrm>
            <a:off x="6708333" y="3369899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b="1" dirty="0">
                <a:solidFill>
                  <a:srgbClr val="FF0000"/>
                </a:solidFill>
              </a:rPr>
              <a:t>Isospin scalar basis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4C57D94-2A30-400D-7B0C-C6504F3F798D}"/>
              </a:ext>
            </a:extLst>
          </p:cNvPr>
          <p:cNvSpPr txBox="1"/>
          <p:nvPr/>
        </p:nvSpPr>
        <p:spPr>
          <a:xfrm>
            <a:off x="738081" y="3369899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b="1" dirty="0">
                <a:solidFill>
                  <a:srgbClr val="FF0000"/>
                </a:solidFill>
              </a:rPr>
              <a:t>Local basis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4209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A9642D-DBB1-0820-06B6-666363535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Chiral EFT: Summary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7BC9F8D-5D36-16D1-93F5-066ED5A3C312}"/>
              </a:ext>
            </a:extLst>
          </p:cNvPr>
          <p:cNvSpPr txBox="1"/>
          <p:nvPr/>
        </p:nvSpPr>
        <p:spPr>
          <a:xfrm>
            <a:off x="1012811" y="1690688"/>
            <a:ext cx="520687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Most important pieces of the nuclear chiral EFT: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altLang="zh-CN" dirty="0"/>
              <a:t>Degrees of freedom (nucleons, </a:t>
            </a:r>
            <a:r>
              <a:rPr lang="en-CA" altLang="zh-CN" dirty="0" err="1"/>
              <a:t>pions</a:t>
            </a:r>
            <a:r>
              <a:rPr lang="en-CA" altLang="zh-CN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altLang="zh-CN" dirty="0"/>
              <a:t>Symmetries (Lorentz, chiral, discrete, 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altLang="zh-CN" dirty="0"/>
              <a:t>Power counting (expansion over momenta)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Further necessities: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altLang="zh-CN" dirty="0"/>
              <a:t>Momentum regulators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altLang="zh-CN" dirty="0"/>
              <a:t>Three-body forces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To be established: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altLang="zh-CN" dirty="0"/>
              <a:t>Renormalization group invariance</a:t>
            </a:r>
            <a:endParaRPr lang="zh-CN" altLang="en-US" dirty="0"/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1CECDD6B-0C76-4170-12F4-D3281C942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39" y="1301786"/>
            <a:ext cx="3389278" cy="5103560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47316C0-EF7A-D15D-E559-8E734AC6FE7A}"/>
              </a:ext>
            </a:extLst>
          </p:cNvPr>
          <p:cNvSpPr txBox="1"/>
          <p:nvPr/>
        </p:nvSpPr>
        <p:spPr>
          <a:xfrm>
            <a:off x="973812" y="4461550"/>
            <a:ext cx="67906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>
                <a:solidFill>
                  <a:schemeClr val="accent1"/>
                </a:solidFill>
              </a:rPr>
              <a:t>Integrating the QCD down to ~500 MeV gives an EFT</a:t>
            </a:r>
          </a:p>
          <a:p>
            <a:r>
              <a:rPr lang="en-CA" altLang="zh-CN" dirty="0">
                <a:solidFill>
                  <a:schemeClr val="accent1"/>
                </a:solidFill>
              </a:rPr>
              <a:t>    of nucleons and </a:t>
            </a:r>
            <a:r>
              <a:rPr lang="en-CA" altLang="zh-CN" dirty="0" err="1">
                <a:solidFill>
                  <a:schemeClr val="accent1"/>
                </a:solidFill>
              </a:rPr>
              <a:t>pions</a:t>
            </a:r>
            <a:r>
              <a:rPr lang="en-CA" altLang="zh-CN" dirty="0">
                <a:solidFill>
                  <a:schemeClr val="accent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>
                <a:solidFill>
                  <a:schemeClr val="accent1"/>
                </a:solidFill>
              </a:rPr>
              <a:t>This EFT exists but is unknown to us. However, we can write </a:t>
            </a:r>
          </a:p>
          <a:p>
            <a:r>
              <a:rPr lang="en-CA" altLang="zh-CN" dirty="0">
                <a:solidFill>
                  <a:schemeClr val="accent1"/>
                </a:solidFill>
              </a:rPr>
              <a:t>     down the most general form by considering the symmetries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>
                <a:solidFill>
                  <a:schemeClr val="accent1"/>
                </a:solidFill>
              </a:rPr>
              <a:t>The power counting scheme identify the most important pieces.</a:t>
            </a:r>
          </a:p>
          <a:p>
            <a:r>
              <a:rPr lang="en-CA" altLang="zh-CN" dirty="0">
                <a:solidFill>
                  <a:schemeClr val="accent1"/>
                </a:solidFill>
              </a:rPr>
              <a:t>     The remaining undetermined Low-Energy-Constants</a:t>
            </a:r>
          </a:p>
          <a:p>
            <a:r>
              <a:rPr lang="en-CA" altLang="zh-CN" dirty="0">
                <a:solidFill>
                  <a:schemeClr val="accent1"/>
                </a:solidFill>
              </a:rPr>
              <a:t>     can be fixed by matching to the experiments</a:t>
            </a:r>
            <a:endParaRPr lang="zh-CN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54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DF2D111-0115-DA94-67EB-7F9F44095868}"/>
              </a:ext>
            </a:extLst>
          </p:cNvPr>
          <p:cNvSpPr txBox="1"/>
          <p:nvPr/>
        </p:nvSpPr>
        <p:spPr>
          <a:xfrm>
            <a:off x="730563" y="1839517"/>
            <a:ext cx="10730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altLang="zh-CN" sz="4000" dirty="0"/>
              <a:t>Part III: Quantum Monte Carlo methods</a:t>
            </a:r>
            <a:endParaRPr lang="zh-CN" altLang="en-US" sz="4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4E292DE-7248-8CDE-CDB3-69F457E1D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024" y="3119315"/>
            <a:ext cx="2993290" cy="272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00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6" name="Rectangle 4"/>
          <p:cNvSpPr>
            <a:spLocks noChangeArrowheads="1"/>
          </p:cNvSpPr>
          <p:nvPr/>
        </p:nvSpPr>
        <p:spPr bwMode="auto">
          <a:xfrm>
            <a:off x="2420261" y="3703872"/>
            <a:ext cx="737688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Generalization to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dimensions is more challenging.  If we keep the same number of grid points,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then only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i="1" baseline="30000" dirty="0">
                <a:latin typeface="Times New Roman" pitchFamily="18" charset="0"/>
                <a:cs typeface="Times New Roman" pitchFamily="18" charset="0"/>
              </a:rPr>
              <a:t>/d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points per dimension and relative error can be quite large.</a:t>
            </a:r>
          </a:p>
        </p:txBody>
      </p:sp>
      <p:sp>
        <p:nvSpPr>
          <p:cNvPr id="218117" name="Rectangle 5"/>
          <p:cNvSpPr>
            <a:spLocks noChangeArrowheads="1"/>
          </p:cNvSpPr>
          <p:nvPr/>
        </p:nvSpPr>
        <p:spPr bwMode="auto">
          <a:xfrm>
            <a:off x="2434771" y="1619699"/>
            <a:ext cx="746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Consider approximating a one-dimensional integral by a simple Riemann sum</a:t>
            </a:r>
          </a:p>
        </p:txBody>
      </p:sp>
      <p:sp>
        <p:nvSpPr>
          <p:cNvPr id="218118" name="Rectangle 6"/>
          <p:cNvSpPr>
            <a:spLocks noChangeArrowheads="1"/>
          </p:cNvSpPr>
          <p:nvPr/>
        </p:nvSpPr>
        <p:spPr bwMode="auto">
          <a:xfrm>
            <a:off x="2420261" y="2950034"/>
            <a:ext cx="746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’s are at regularly spaced intervals.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386920" y="537033"/>
            <a:ext cx="7394575" cy="62658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bIns="91440">
            <a:spAutoFit/>
          </a:bodyPr>
          <a:lstStyle/>
          <a:p>
            <a:pPr algn="ctr">
              <a:lnSpc>
                <a:spcPct val="125000"/>
              </a:lnSpc>
              <a:spcBef>
                <a:spcPct val="50000"/>
              </a:spcBef>
              <a:defRPr/>
            </a:pPr>
            <a:r>
              <a:rPr lang="en-US" sz="2800" dirty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</a:rPr>
              <a:t>Introduction to Monte Carlo techniques</a:t>
            </a:r>
          </a:p>
        </p:txBody>
      </p:sp>
      <p:pic>
        <p:nvPicPr>
          <p:cNvPr id="16" name="Picture 1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42002" y="2275117"/>
            <a:ext cx="3707994" cy="406497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13081" y="4982029"/>
            <a:ext cx="3835437" cy="380990"/>
          </a:xfrm>
          <a:prstGeom prst="rect">
            <a:avLst/>
          </a:prstGeom>
          <a:noFill/>
          <a:ln/>
          <a:effectLst/>
        </p:spPr>
      </p:pic>
      <p:pic>
        <p:nvPicPr>
          <p:cNvPr id="22" name="Picture 21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074940" y="5410201"/>
            <a:ext cx="4419489" cy="431662"/>
          </a:xfrm>
          <a:prstGeom prst="rect">
            <a:avLst/>
          </a:prstGeom>
          <a:noFill/>
          <a:ln/>
          <a:effectLst/>
        </p:spPr>
      </p:pic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0044113" y="646271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FD64783-2679-4D06-A74E-38ADA8FC5DA3}" type="slidenum">
              <a:rPr lang="en-US" sz="1400"/>
              <a:pPr algn="r"/>
              <a:t>35</a:t>
            </a:fld>
            <a:endParaRPr lang="en-US" sz="1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2" name="Rectangle 6"/>
          <p:cNvSpPr>
            <a:spLocks noChangeArrowheads="1"/>
          </p:cNvSpPr>
          <p:nvPr/>
        </p:nvSpPr>
        <p:spPr bwMode="auto">
          <a:xfrm>
            <a:off x="2420262" y="1651003"/>
            <a:ext cx="746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Example:  Volume of 3D sphere using random darts</a:t>
            </a:r>
          </a:p>
        </p:txBody>
      </p:sp>
      <p:sp>
        <p:nvSpPr>
          <p:cNvPr id="198666" name="Rectangle 10"/>
          <p:cNvSpPr>
            <a:spLocks noChangeArrowheads="1"/>
          </p:cNvSpPr>
          <p:nvPr/>
        </p:nvSpPr>
        <p:spPr bwMode="auto">
          <a:xfrm>
            <a:off x="2420257" y="678544"/>
            <a:ext cx="746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Suppose instead we choose the points at random positions in the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-dimensional space.  Then relative error is purely statistical and can be as small as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i="1" baseline="300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876798" y="2532737"/>
            <a:ext cx="2431142" cy="2097314"/>
            <a:chOff x="3236686" y="2344058"/>
            <a:chExt cx="2431142" cy="2097314"/>
          </a:xfrm>
        </p:grpSpPr>
        <p:sp>
          <p:nvSpPr>
            <p:cNvPr id="9" name="Rectangle 8"/>
            <p:cNvSpPr/>
            <p:nvPr/>
          </p:nvSpPr>
          <p:spPr>
            <a:xfrm>
              <a:off x="3839028" y="2344058"/>
              <a:ext cx="1828800" cy="1828800"/>
            </a:xfrm>
            <a:prstGeom prst="rect">
              <a:avLst/>
            </a:prstGeom>
            <a:noFill/>
            <a:ln w="12700">
              <a:solidFill>
                <a:srgbClr val="009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3236686" y="2351315"/>
              <a:ext cx="595085" cy="246743"/>
            </a:xfrm>
            <a:prstGeom prst="line">
              <a:avLst/>
            </a:prstGeom>
            <a:ln w="12700">
              <a:solidFill>
                <a:srgbClr val="009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058229" y="2358572"/>
              <a:ext cx="595085" cy="246743"/>
            </a:xfrm>
            <a:prstGeom prst="line">
              <a:avLst/>
            </a:prstGeom>
            <a:ln w="12700">
              <a:solidFill>
                <a:srgbClr val="009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065486" y="4194628"/>
              <a:ext cx="595085" cy="246743"/>
            </a:xfrm>
            <a:prstGeom prst="line">
              <a:avLst/>
            </a:prstGeom>
            <a:ln w="12700">
              <a:solidFill>
                <a:srgbClr val="009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251202" y="4180114"/>
              <a:ext cx="595085" cy="246743"/>
            </a:xfrm>
            <a:prstGeom prst="line">
              <a:avLst/>
            </a:prstGeom>
            <a:ln w="12700">
              <a:solidFill>
                <a:srgbClr val="009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 flipV="1">
              <a:off x="3565728" y="2538391"/>
              <a:ext cx="1828800" cy="18288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scene3d>
              <a:camera prst="orthographicFront"/>
              <a:lightRig rig="contrasting" dir="t"/>
            </a:scene3d>
            <a:sp3d prstMaterial="clear">
              <a:bevelT w="508000" h="50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236686" y="2612572"/>
              <a:ext cx="1828800" cy="1828800"/>
            </a:xfrm>
            <a:prstGeom prst="rect">
              <a:avLst/>
            </a:prstGeom>
            <a:noFill/>
            <a:ln w="12700">
              <a:solidFill>
                <a:srgbClr val="009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3080" y="5061854"/>
            <a:ext cx="4876810" cy="381000"/>
          </a:xfrm>
          <a:prstGeom prst="rect">
            <a:avLst/>
          </a:prstGeom>
          <a:noFill/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520149" y="3392715"/>
            <a:ext cx="635128" cy="203074"/>
          </a:xfrm>
          <a:prstGeom prst="rect">
            <a:avLst/>
          </a:prstGeom>
          <a:noFill/>
          <a:ln/>
          <a:effectLst/>
        </p:spPr>
      </p:pic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10044113" y="646271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FD64783-2679-4D06-A74E-38ADA8FC5DA3}" type="slidenum">
              <a:rPr lang="en-US" sz="1400"/>
              <a:pPr algn="r"/>
              <a:t>36</a:t>
            </a:fld>
            <a:endParaRPr lang="en-US" sz="1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5050971" y="1320800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203364" y="2706914"/>
            <a:ext cx="109728" cy="1097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132267" y="1240976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203371" y="2097302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495117" y="1473200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203371" y="1487714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203371" y="1473200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168564" y="1654628"/>
            <a:ext cx="82296" cy="822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841993" y="1836056"/>
            <a:ext cx="109728" cy="1097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587993" y="2496456"/>
            <a:ext cx="82296" cy="822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045193" y="2692398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894278" y="2598056"/>
            <a:ext cx="100584" cy="1005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451593" y="2039264"/>
            <a:ext cx="82296" cy="822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995879" y="1799779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097479" y="1175657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876796" y="950685"/>
            <a:ext cx="2431142" cy="2097314"/>
            <a:chOff x="3236686" y="2344058"/>
            <a:chExt cx="2431142" cy="2097314"/>
          </a:xfrm>
        </p:grpSpPr>
        <p:sp>
          <p:nvSpPr>
            <p:cNvPr id="5" name="Rectangle 4"/>
            <p:cNvSpPr/>
            <p:nvPr/>
          </p:nvSpPr>
          <p:spPr>
            <a:xfrm>
              <a:off x="3839028" y="2344058"/>
              <a:ext cx="1828800" cy="1828800"/>
            </a:xfrm>
            <a:prstGeom prst="rect">
              <a:avLst/>
            </a:prstGeom>
            <a:noFill/>
            <a:ln w="12700">
              <a:solidFill>
                <a:srgbClr val="009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3236686" y="2351315"/>
              <a:ext cx="595085" cy="246743"/>
            </a:xfrm>
            <a:prstGeom prst="line">
              <a:avLst/>
            </a:prstGeom>
            <a:ln w="12700">
              <a:solidFill>
                <a:srgbClr val="009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5058229" y="2358572"/>
              <a:ext cx="595085" cy="246743"/>
            </a:xfrm>
            <a:prstGeom prst="line">
              <a:avLst/>
            </a:prstGeom>
            <a:ln w="12700">
              <a:solidFill>
                <a:srgbClr val="009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065486" y="4194628"/>
              <a:ext cx="595085" cy="246743"/>
            </a:xfrm>
            <a:prstGeom prst="line">
              <a:avLst/>
            </a:prstGeom>
            <a:ln w="12700">
              <a:solidFill>
                <a:srgbClr val="009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3251202" y="4180114"/>
              <a:ext cx="595085" cy="246743"/>
            </a:xfrm>
            <a:prstGeom prst="line">
              <a:avLst/>
            </a:prstGeom>
            <a:ln w="12700">
              <a:solidFill>
                <a:srgbClr val="009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 flipV="1">
              <a:off x="3565728" y="2538391"/>
              <a:ext cx="1828800" cy="18288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scene3d>
              <a:camera prst="orthographicFront"/>
              <a:lightRig rig="contrasting" dir="t"/>
            </a:scene3d>
            <a:sp3d prstMaterial="clear">
              <a:bevelT w="508000" h="50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6686" y="2612572"/>
              <a:ext cx="1828800" cy="1828800"/>
            </a:xfrm>
            <a:prstGeom prst="rect">
              <a:avLst/>
            </a:prstGeom>
            <a:noFill/>
            <a:ln w="12700">
              <a:solidFill>
                <a:srgbClr val="009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2420257" y="3450771"/>
            <a:ext cx="7467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Select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uniformly distributed random points inside the cube.  Determine the fraction of points inside the sphere.  This gives an estimate for the ratio of the sphere volume to cube volume.</a:t>
            </a:r>
            <a:endParaRPr lang="en-US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833519" y="4858656"/>
            <a:ext cx="1854333" cy="406529"/>
          </a:xfrm>
          <a:prstGeom prst="rect">
            <a:avLst/>
          </a:prstGeom>
          <a:noFill/>
          <a:ln/>
          <a:effectLst/>
        </p:spPr>
      </p:pic>
      <p:pic>
        <p:nvPicPr>
          <p:cNvPr id="33" name="Picture 3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479460" y="5294087"/>
            <a:ext cx="4800620" cy="609603"/>
          </a:xfrm>
          <a:prstGeom prst="rect">
            <a:avLst/>
          </a:prstGeom>
          <a:noFill/>
          <a:ln/>
          <a:effectLst/>
        </p:spPr>
      </p:pic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10044113" y="646271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FD64783-2679-4D06-A74E-38ADA8FC5DA3}" type="slidenum">
              <a:rPr lang="en-US" sz="1400"/>
              <a:pPr algn="r"/>
              <a:t>37</a:t>
            </a:fld>
            <a:endParaRPr lang="en-US" sz="1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Rectangle 3"/>
          <p:cNvSpPr>
            <a:spLocks noChangeArrowheads="1"/>
          </p:cNvSpPr>
          <p:nvPr/>
        </p:nvSpPr>
        <p:spPr bwMode="auto">
          <a:xfrm>
            <a:off x="2434771" y="769258"/>
            <a:ext cx="7467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When calculating thermal averages in statistical mechanics or path integrals in Euclidean-time field theory, one computes sums or integrals over many degrees of freedom weighted by an exponential Boltzmann factor</a:t>
            </a:r>
            <a:endParaRPr lang="en-US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1735" name="Rectangle 7"/>
          <p:cNvSpPr>
            <a:spLocks noChangeArrowheads="1"/>
          </p:cNvSpPr>
          <p:nvPr/>
        </p:nvSpPr>
        <p:spPr bwMode="auto">
          <a:xfrm>
            <a:off x="2434770" y="3031219"/>
            <a:ext cx="7467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Due to the exponential weight, nearly all of the configurations make only a very small contribution.  So a simple dartboard random sampling is very inefficient.</a:t>
            </a:r>
            <a:endParaRPr lang="en-US" baseline="30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876849" y="1955801"/>
            <a:ext cx="2438296" cy="888835"/>
          </a:xfrm>
          <a:prstGeom prst="rect">
            <a:avLst/>
          </a:prstGeom>
          <a:noFill/>
          <a:ln/>
          <a:effectLst/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420262" y="4611922"/>
            <a:ext cx="746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Importance sampling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427513" y="5186597"/>
            <a:ext cx="76308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 more efficient  method to calculate the average is to select configurations with probability equal to</a:t>
            </a:r>
            <a:endParaRPr lang="en-US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0044113" y="646271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FD64783-2679-4D06-A74E-38ADA8FC5DA3}" type="slidenum">
              <a:rPr lang="en-US" sz="1400"/>
              <a:pPr algn="r"/>
              <a:t>38</a:t>
            </a:fld>
            <a:endParaRPr lang="en-US" sz="1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004078" y="910773"/>
            <a:ext cx="2183837" cy="660141"/>
          </a:xfrm>
          <a:prstGeom prst="rect">
            <a:avLst/>
          </a:prstGeom>
          <a:noFill/>
          <a:ln/>
          <a:effectLst/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427513" y="1645110"/>
            <a:ext cx="755831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This technique is called importance sampling. The thermal average is simply an average over representative configurations selected with this sampling probability.</a:t>
            </a:r>
          </a:p>
        </p:txBody>
      </p:sp>
      <p:pic>
        <p:nvPicPr>
          <p:cNvPr id="16" name="Picture 1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889480" y="2812144"/>
            <a:ext cx="2413033" cy="381024"/>
          </a:xfrm>
          <a:prstGeom prst="rect">
            <a:avLst/>
          </a:prstGeom>
          <a:noFill/>
          <a:ln/>
          <a:effectLst/>
        </p:spPr>
      </p:pic>
      <p:sp>
        <p:nvSpPr>
          <p:cNvPr id="12" name="TextBox 11"/>
          <p:cNvSpPr txBox="1"/>
          <p:nvPr/>
        </p:nvSpPr>
        <p:spPr>
          <a:xfrm>
            <a:off x="2438401" y="3468916"/>
            <a:ext cx="740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next step is to devise a way to select configurations with this sampling probability.</a:t>
            </a:r>
            <a:endParaRPr lang="en-US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10044113" y="646271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FD64783-2679-4D06-A74E-38ADA8FC5DA3}" type="slidenum">
              <a:rPr lang="en-US" sz="1400"/>
              <a:pPr algn="r"/>
              <a:t>39</a:t>
            </a:fld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44C2DE-ADB6-0DB7-9147-BAA6FC820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Basic facts about nuclear physics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B2A131-4E2D-A817-4BDF-5F8E3AAF2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/>
              <a:t>Important </a:t>
            </a:r>
            <a:r>
              <a:rPr lang="en-US" altLang="zh-CN" sz="2000" b="1" dirty="0"/>
              <a:t>length</a:t>
            </a:r>
            <a:r>
              <a:rPr lang="en-US" altLang="zh-CN" sz="2000" dirty="0"/>
              <a:t> scales in nuclear physics</a:t>
            </a:r>
          </a:p>
          <a:p>
            <a:pPr lvl="1"/>
            <a:r>
              <a:rPr lang="en-US" altLang="zh-CN" sz="1600" dirty="0"/>
              <a:t>Proton/neutron radius: 0.84 </a:t>
            </a:r>
            <a:r>
              <a:rPr lang="en-US" altLang="zh-CN" sz="1600" dirty="0" err="1"/>
              <a:t>fm</a:t>
            </a:r>
            <a:endParaRPr lang="en-US" altLang="zh-CN" sz="1600" dirty="0"/>
          </a:p>
          <a:p>
            <a:pPr lvl="1"/>
            <a:r>
              <a:rPr lang="en-US" altLang="zh-CN" sz="1600" baseline="30000" dirty="0"/>
              <a:t>4</a:t>
            </a:r>
            <a:r>
              <a:rPr lang="en-US" altLang="zh-CN" sz="1600" dirty="0"/>
              <a:t>He charge radius: 1.68 </a:t>
            </a:r>
            <a:r>
              <a:rPr lang="en-US" altLang="zh-CN" sz="1600" dirty="0" err="1"/>
              <a:t>fm</a:t>
            </a:r>
            <a:endParaRPr lang="en-US" altLang="zh-CN" sz="1600" dirty="0"/>
          </a:p>
          <a:p>
            <a:pPr lvl="1"/>
            <a:r>
              <a:rPr lang="en-US" altLang="zh-CN" sz="1600" baseline="30000" dirty="0"/>
              <a:t>16</a:t>
            </a:r>
            <a:r>
              <a:rPr lang="en-US" altLang="zh-CN" sz="1600" dirty="0"/>
              <a:t>O charge radius: 2.70 </a:t>
            </a:r>
            <a:r>
              <a:rPr lang="en-US" altLang="zh-CN" sz="1600" dirty="0" err="1"/>
              <a:t>fm</a:t>
            </a:r>
            <a:endParaRPr lang="en-US" altLang="zh-CN" sz="1600" dirty="0"/>
          </a:p>
          <a:p>
            <a:pPr lvl="1"/>
            <a:r>
              <a:rPr lang="en-US" altLang="zh-CN" sz="1600" baseline="30000" dirty="0"/>
              <a:t>208</a:t>
            </a:r>
            <a:r>
              <a:rPr lang="en-US" altLang="zh-CN" sz="1600" dirty="0"/>
              <a:t>Pb charge radius: 5.50 </a:t>
            </a:r>
            <a:r>
              <a:rPr lang="en-US" altLang="zh-CN" sz="1600" dirty="0" err="1"/>
              <a:t>fm</a:t>
            </a:r>
            <a:endParaRPr lang="en-US" altLang="zh-CN" sz="1600" dirty="0"/>
          </a:p>
          <a:p>
            <a:r>
              <a:rPr lang="en-CA" altLang="zh-CN" sz="2000" dirty="0"/>
              <a:t>Important </a:t>
            </a:r>
            <a:r>
              <a:rPr lang="en-CA" altLang="zh-CN" sz="2000" b="1" dirty="0"/>
              <a:t>energy</a:t>
            </a:r>
            <a:r>
              <a:rPr lang="en-CA" altLang="zh-CN" sz="2000" dirty="0"/>
              <a:t> scales in nuclear physics:</a:t>
            </a:r>
          </a:p>
          <a:p>
            <a:pPr lvl="1"/>
            <a:r>
              <a:rPr lang="en-CA" altLang="zh-CN" sz="1600" dirty="0"/>
              <a:t>Proton/neutron mass: 939 MeV</a:t>
            </a:r>
          </a:p>
          <a:p>
            <a:pPr lvl="1"/>
            <a:r>
              <a:rPr lang="en-CA" altLang="zh-CN" sz="1600" dirty="0"/>
              <a:t>Pion mass: 135 MeV</a:t>
            </a:r>
          </a:p>
          <a:p>
            <a:pPr lvl="1"/>
            <a:r>
              <a:rPr lang="en-US" altLang="zh-CN" sz="1600" baseline="30000" dirty="0"/>
              <a:t>4</a:t>
            </a:r>
            <a:r>
              <a:rPr lang="en-US" altLang="zh-CN" sz="1600" dirty="0"/>
              <a:t>He</a:t>
            </a:r>
            <a:r>
              <a:rPr lang="en-CA" altLang="zh-CN" sz="1600" dirty="0"/>
              <a:t> binding energy: 28.3 MeV; E/A=7.08 MeV</a:t>
            </a:r>
          </a:p>
          <a:p>
            <a:pPr lvl="1"/>
            <a:r>
              <a:rPr lang="en-US" altLang="zh-CN" sz="1600" baseline="30000" dirty="0"/>
              <a:t>16</a:t>
            </a:r>
            <a:r>
              <a:rPr lang="en-US" altLang="zh-CN" sz="1600" dirty="0"/>
              <a:t>O</a:t>
            </a:r>
            <a:r>
              <a:rPr lang="en-CA" altLang="zh-CN" sz="1600" dirty="0"/>
              <a:t> binding energy: 127.6 MeV; E/A=7.98 MeV</a:t>
            </a:r>
          </a:p>
          <a:p>
            <a:pPr lvl="1"/>
            <a:r>
              <a:rPr lang="en-CA" altLang="zh-CN" sz="1600" baseline="30000" dirty="0"/>
              <a:t>208</a:t>
            </a:r>
            <a:r>
              <a:rPr lang="en-CA" altLang="zh-CN" sz="1600" dirty="0"/>
              <a:t>Pb binding energy: 1636.4 MeV; E/A=7.88 MeV</a:t>
            </a:r>
          </a:p>
          <a:p>
            <a:r>
              <a:rPr lang="en-CA" altLang="zh-CN" sz="2000" dirty="0"/>
              <a:t>Features of nuclear force:</a:t>
            </a:r>
          </a:p>
          <a:p>
            <a:pPr marL="0" indent="0">
              <a:buNone/>
            </a:pPr>
            <a:r>
              <a:rPr lang="en-CA" altLang="zh-CN" sz="2000" dirty="0"/>
              <a:t>   Short-ranged, Saturated</a:t>
            </a:r>
          </a:p>
          <a:p>
            <a:pPr lvl="1"/>
            <a:endParaRPr lang="en-CA" altLang="zh-CN" sz="1600" dirty="0"/>
          </a:p>
          <a:p>
            <a:pPr lvl="1"/>
            <a:endParaRPr lang="zh-CN" altLang="en-US" sz="16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0C8AA2-3427-EC4F-9ECA-67ECD0511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963" y="1919934"/>
            <a:ext cx="5009817" cy="407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094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8399" y="1727201"/>
            <a:ext cx="7315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We outline the ingredients of a Markov process.  Consider a chain of configurations labeled by order of selection.  We call this integer-valued label the computation step, </a:t>
            </a:r>
            <a:r>
              <a:rPr lang="en-US" dirty="0">
                <a:latin typeface="Symbol"/>
                <a:cs typeface="Times New Roman" pitchFamily="18" charset="0"/>
              </a:rPr>
              <a:t>t</a:t>
            </a:r>
            <a:r>
              <a:rPr lang="en-US" dirty="0">
                <a:latin typeface="Symbol" pitchFamily="18" charset="2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5151" y="3682999"/>
            <a:ext cx="812673" cy="2792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23885" y="2975426"/>
            <a:ext cx="7315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Let us denote the probability of selecting configuration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at computation step </a:t>
            </a:r>
            <a:r>
              <a:rPr lang="en-US" dirty="0">
                <a:latin typeface="Symbol" pitchFamily="18" charset="2"/>
                <a:cs typeface="Times New Roman" pitchFamily="18" charset="0"/>
              </a:rPr>
              <a:t>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as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386920" y="537033"/>
            <a:ext cx="7394575" cy="62658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bIns="91440">
            <a:spAutoFit/>
          </a:bodyPr>
          <a:lstStyle/>
          <a:p>
            <a:pPr algn="ctr">
              <a:lnSpc>
                <a:spcPct val="125000"/>
              </a:lnSpc>
              <a:spcBef>
                <a:spcPct val="50000"/>
              </a:spcBef>
              <a:defRPr/>
            </a:pPr>
            <a:r>
              <a:rPr lang="en-US" sz="2800" dirty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</a:rPr>
              <a:t>Markov process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16631" y="4216397"/>
            <a:ext cx="7315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Suppose we have selected configuration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at computation step </a:t>
            </a:r>
            <a:r>
              <a:rPr lang="en-US" dirty="0">
                <a:latin typeface="Symbol" pitchFamily="18" charset="2"/>
                <a:cs typeface="Times New Roman" pitchFamily="18" charset="0"/>
              </a:rPr>
              <a:t>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 The probability that we select configuration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at computation step </a:t>
            </a:r>
            <a:r>
              <a:rPr lang="en-US" dirty="0">
                <a:latin typeface="Symbol" pitchFamily="18" charset="2"/>
                <a:cs typeface="Times New Roman" pitchFamily="18" charset="0"/>
              </a:rPr>
              <a:t>t + 1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denoted</a:t>
            </a:r>
          </a:p>
        </p:txBody>
      </p:sp>
      <p:pic>
        <p:nvPicPr>
          <p:cNvPr id="10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9119" y="5352163"/>
            <a:ext cx="1244730" cy="279274"/>
          </a:xfrm>
          <a:prstGeom prst="rect">
            <a:avLst/>
          </a:prstGeom>
          <a:noFill/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0044113" y="646271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FD64783-2679-4D06-A74E-38ADA8FC5DA3}" type="slidenum">
              <a:rPr lang="en-US" sz="1400"/>
              <a:pPr algn="r"/>
              <a:t>40</a:t>
            </a:fld>
            <a:endParaRPr lang="en-US" sz="1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23887" y="667686"/>
            <a:ext cx="7315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This transition probability is independent of </a:t>
            </a:r>
            <a:r>
              <a:rPr lang="en-US" dirty="0">
                <a:latin typeface="Symbol" pitchFamily="18" charset="2"/>
                <a:cs typeface="Times New Roman" pitchFamily="18" charset="0"/>
              </a:rPr>
              <a:t>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independent of the history of configurations selected prior to selecting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at computation step </a:t>
            </a:r>
            <a:r>
              <a:rPr lang="en-US" dirty="0">
                <a:latin typeface="Symbol" pitchFamily="18" charset="2"/>
                <a:cs typeface="Times New Roman" pitchFamily="18" charset="0"/>
              </a:rPr>
              <a:t>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 This defines a Markov process.</a:t>
            </a:r>
          </a:p>
        </p:txBody>
      </p:sp>
      <p:pic>
        <p:nvPicPr>
          <p:cNvPr id="14" name="Picture 1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71123" y="2710576"/>
            <a:ext cx="5359466" cy="482722"/>
          </a:xfrm>
          <a:prstGeom prst="rect">
            <a:avLst/>
          </a:prstGeom>
          <a:noFill/>
          <a:ln/>
          <a:effectLst/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67624" y="3225835"/>
            <a:ext cx="2819368" cy="482721"/>
          </a:xfrm>
          <a:prstGeom prst="rect">
            <a:avLst/>
          </a:prstGeom>
          <a:noFill/>
          <a:ln/>
          <a:effectLst/>
        </p:spPr>
      </p:pic>
      <p:sp>
        <p:nvSpPr>
          <p:cNvPr id="16" name="TextBox 15"/>
          <p:cNvSpPr txBox="1"/>
          <p:nvPr/>
        </p:nvSpPr>
        <p:spPr>
          <a:xfrm>
            <a:off x="2431142" y="1966730"/>
            <a:ext cx="7315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We note that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0044113" y="646271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FD64783-2679-4D06-A74E-38ADA8FC5DA3}" type="slidenum">
              <a:rPr lang="en-US" sz="1400"/>
              <a:pPr algn="r"/>
              <a:t>41</a:t>
            </a:fld>
            <a:endParaRPr lang="en-US" sz="1400" dirty="0"/>
          </a:p>
        </p:txBody>
      </p:sp>
      <p:pic>
        <p:nvPicPr>
          <p:cNvPr id="12" name="Picture 11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747980" y="5177970"/>
            <a:ext cx="2667012" cy="279275"/>
          </a:xfrm>
          <a:prstGeom prst="rect">
            <a:avLst/>
          </a:prstGeom>
          <a:noFill/>
          <a:ln/>
          <a:effectLst/>
        </p:spPr>
      </p:pic>
      <p:sp>
        <p:nvSpPr>
          <p:cNvPr id="13" name="TextBox 12"/>
          <p:cNvSpPr txBox="1"/>
          <p:nvPr/>
        </p:nvSpPr>
        <p:spPr>
          <a:xfrm>
            <a:off x="2431141" y="4230910"/>
            <a:ext cx="7366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If the Markov process is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ergodic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then after many computation steps, an equilibrium probability distribution is reached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34776" y="562465"/>
            <a:ext cx="746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Detailed balance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8399" y="1204708"/>
            <a:ext cx="7315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We want the equilibrium probability distribution to be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45656" y="2503737"/>
            <a:ext cx="7315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One way to do this is to require </a:t>
            </a:r>
          </a:p>
        </p:txBody>
      </p:sp>
      <p:pic>
        <p:nvPicPr>
          <p:cNvPr id="13" name="Picture 1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004073" y="1781658"/>
            <a:ext cx="2183837" cy="660141"/>
          </a:xfrm>
          <a:prstGeom prst="rect">
            <a:avLst/>
          </a:prstGeom>
          <a:noFill/>
          <a:ln/>
          <a:effectLst/>
        </p:spPr>
      </p:pic>
      <p:pic>
        <p:nvPicPr>
          <p:cNvPr id="16" name="Picture 1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025763" y="3305655"/>
            <a:ext cx="4140472" cy="279283"/>
          </a:xfrm>
          <a:prstGeom prst="rect">
            <a:avLst/>
          </a:prstGeom>
          <a:noFill/>
          <a:ln/>
          <a:effectLst/>
        </p:spPr>
      </p:pic>
      <p:sp>
        <p:nvSpPr>
          <p:cNvPr id="15" name="TextBox 14"/>
          <p:cNvSpPr txBox="1"/>
          <p:nvPr/>
        </p:nvSpPr>
        <p:spPr>
          <a:xfrm>
            <a:off x="2438399" y="3918873"/>
            <a:ext cx="7358745" cy="667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for every pair of configurations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 This condition is called detailed balance.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0044113" y="646271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FD64783-2679-4D06-A74E-38ADA8FC5DA3}" type="slidenum">
              <a:rPr lang="en-US" sz="1400"/>
              <a:pPr algn="r"/>
              <a:t>42</a:t>
            </a:fld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438400" y="4731648"/>
            <a:ext cx="7358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After many computation steps we reach the equilibrium distribution, which satisfies</a:t>
            </a:r>
          </a:p>
        </p:txBody>
      </p:sp>
      <p:pic>
        <p:nvPicPr>
          <p:cNvPr id="19" name="Picture 18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4834" y="5671457"/>
            <a:ext cx="4902336" cy="48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361931" y="1288127"/>
            <a:ext cx="1498529" cy="279284"/>
          </a:xfrm>
          <a:prstGeom prst="rect">
            <a:avLst/>
          </a:prstGeom>
          <a:noFill/>
          <a:ln/>
          <a:effectLst/>
        </p:spPr>
      </p:pic>
      <p:sp>
        <p:nvSpPr>
          <p:cNvPr id="5" name="TextBox 4"/>
          <p:cNvSpPr txBox="1"/>
          <p:nvPr/>
        </p:nvSpPr>
        <p:spPr>
          <a:xfrm>
            <a:off x="2402794" y="1763458"/>
            <a:ext cx="735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for all configurations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0044794" y="9292999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FD64783-2679-4D06-A74E-38ADA8FC5DA3}" type="slidenum">
              <a:rPr lang="en-US" sz="1400"/>
              <a:pPr algn="r"/>
              <a:t>43</a:t>
            </a:fld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424567" y="609573"/>
            <a:ext cx="735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Comparing with the detailed balance condition, we conclude that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0044113" y="646271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FD64783-2679-4D06-A74E-38ADA8FC5DA3}" type="slidenum">
              <a:rPr lang="en-US" sz="1400"/>
              <a:pPr algn="r"/>
              <a:t>43</a:t>
            </a:fld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431141" y="3156896"/>
            <a:ext cx="7496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One popular  method for generating the desired detailed balance condition is the Metropolis algorithm </a:t>
            </a:r>
          </a:p>
          <a:p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Metropolis, Teller,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Rosenbluth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, J. Chem. Phys. 21 (1953) 1087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38400" y="2583592"/>
            <a:ext cx="5747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Metropolis algorithm</a:t>
            </a:r>
          </a:p>
        </p:txBody>
      </p:sp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301980" y="5090879"/>
            <a:ext cx="1524046" cy="279282"/>
          </a:xfrm>
          <a:prstGeom prst="rect">
            <a:avLst/>
          </a:prstGeom>
          <a:noFill/>
          <a:ln/>
          <a:effectLst/>
        </p:spPr>
      </p:pic>
      <p:pic>
        <p:nvPicPr>
          <p:cNvPr id="22" name="Picture 21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64636" y="4829626"/>
            <a:ext cx="3403479" cy="330328"/>
          </a:xfrm>
          <a:prstGeom prst="rect">
            <a:avLst/>
          </a:prstGeom>
          <a:noFill/>
        </p:spPr>
      </p:pic>
      <p:pic>
        <p:nvPicPr>
          <p:cNvPr id="23" name="Picture 22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226662" y="5279566"/>
            <a:ext cx="2641452" cy="279271"/>
          </a:xfrm>
          <a:prstGeom prst="rect">
            <a:avLst/>
          </a:prstGeom>
          <a:noFill/>
          <a:ln/>
          <a:effectLst/>
        </p:spPr>
      </p:pic>
      <p:sp>
        <p:nvSpPr>
          <p:cNvPr id="24" name="TextBox 23"/>
          <p:cNvSpPr txBox="1"/>
          <p:nvPr/>
        </p:nvSpPr>
        <p:spPr>
          <a:xfrm>
            <a:off x="5031400" y="4592215"/>
            <a:ext cx="464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badi MT Condensed Light"/>
                <a:cs typeface="Abadi MT Condensed Light"/>
              </a:rPr>
              <a:t>{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386920" y="537033"/>
            <a:ext cx="7394575" cy="62658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bIns="91440">
            <a:spAutoFit/>
          </a:bodyPr>
          <a:lstStyle/>
          <a:p>
            <a:pPr algn="ctr">
              <a:lnSpc>
                <a:spcPct val="125000"/>
              </a:lnSpc>
              <a:spcBef>
                <a:spcPct val="50000"/>
              </a:spcBef>
              <a:defRPr/>
            </a:pPr>
            <a:r>
              <a:rPr lang="en-US" sz="2800" dirty="0" err="1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</a:rPr>
              <a:t>Worldline</a:t>
            </a:r>
            <a:r>
              <a:rPr lang="en-US" sz="2800" dirty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</a:rPr>
              <a:t> methods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1142" y="1675569"/>
            <a:ext cx="7525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One strategy for calculating the Euclidean-time path integral is to view the exponential of the free-particle Hamiltonian as a diffusion process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0044113" y="646271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FD64783-2679-4D06-A74E-38ADA8FC5DA3}" type="slidenum">
              <a:rPr lang="en-US" sz="1400"/>
              <a:pPr algn="r"/>
              <a:t>44</a:t>
            </a:fld>
            <a:endParaRPr lang="en-US" sz="1400" dirty="0"/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73868" y="2746832"/>
            <a:ext cx="5652421" cy="240771"/>
          </a:xfrm>
          <a:prstGeom prst="rect">
            <a:avLst/>
          </a:prstGeom>
          <a:noFill/>
          <a:ln/>
          <a:effectLst/>
        </p:spPr>
      </p:pic>
      <p:pic>
        <p:nvPicPr>
          <p:cNvPr id="17" name="Picture 1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196" y="3116950"/>
            <a:ext cx="2895606" cy="609602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2423887" y="5833906"/>
            <a:ext cx="7590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particles trace out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worldlines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in space as a function of Euclidean time.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5749471" y="4537537"/>
            <a:ext cx="1634444" cy="664255"/>
            <a:chOff x="3158671" y="4795158"/>
            <a:chExt cx="1634444" cy="664255"/>
          </a:xfrm>
        </p:grpSpPr>
        <p:cxnSp>
          <p:nvCxnSpPr>
            <p:cNvPr id="20" name="Straight Arrow Connector 19"/>
            <p:cNvCxnSpPr/>
            <p:nvPr/>
          </p:nvCxnSpPr>
          <p:spPr>
            <a:xfrm flipV="1">
              <a:off x="3158671" y="4908097"/>
              <a:ext cx="348343" cy="333829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499757" y="4919891"/>
              <a:ext cx="558800" cy="9434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4052886" y="4825775"/>
              <a:ext cx="740229" cy="188686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 flipV="1">
              <a:off x="3919311" y="4828043"/>
              <a:ext cx="863598" cy="63137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3500438" y="5152346"/>
              <a:ext cx="433614" cy="297315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505427" y="4795158"/>
              <a:ext cx="380773" cy="359229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 rot="5400000">
            <a:off x="4581525" y="4099388"/>
            <a:ext cx="1394278" cy="1224640"/>
            <a:chOff x="4095750" y="4328435"/>
            <a:chExt cx="1394278" cy="1224640"/>
          </a:xfrm>
        </p:grpSpPr>
        <p:cxnSp>
          <p:nvCxnSpPr>
            <p:cNvPr id="34" name="Straight Arrow Connector 33"/>
            <p:cNvCxnSpPr/>
            <p:nvPr/>
          </p:nvCxnSpPr>
          <p:spPr>
            <a:xfrm flipV="1">
              <a:off x="4931228" y="4769986"/>
              <a:ext cx="558800" cy="9434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4095753" y="4557034"/>
              <a:ext cx="438147" cy="32861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5400000">
              <a:off x="3843337" y="4580848"/>
              <a:ext cx="571502" cy="666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0800000" flipV="1">
              <a:off x="5041447" y="4773840"/>
              <a:ext cx="433614" cy="2973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4527323" y="4569053"/>
              <a:ext cx="406627" cy="2975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5400000">
              <a:off x="4786313" y="5292952"/>
              <a:ext cx="483960" cy="362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4"/>
          <p:cNvGrpSpPr>
            <a:grpSpLocks noChangeAspect="1"/>
          </p:cNvGrpSpPr>
          <p:nvPr/>
        </p:nvGrpSpPr>
        <p:grpSpPr bwMode="auto">
          <a:xfrm>
            <a:off x="5289995" y="2881992"/>
            <a:ext cx="3290570" cy="2667000"/>
            <a:chOff x="1673317" y="990603"/>
            <a:chExt cx="4113121" cy="3333747"/>
          </a:xfrm>
        </p:grpSpPr>
        <p:cxnSp>
          <p:nvCxnSpPr>
            <p:cNvPr id="486" name="Straight Connector 485"/>
            <p:cNvCxnSpPr/>
            <p:nvPr/>
          </p:nvCxnSpPr>
          <p:spPr>
            <a:xfrm flipH="1">
              <a:off x="1673317" y="992191"/>
              <a:ext cx="1111225" cy="299243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/>
            <p:cNvCxnSpPr/>
            <p:nvPr/>
          </p:nvCxnSpPr>
          <p:spPr>
            <a:xfrm rot="16200000" flipH="1">
              <a:off x="3001227" y="2656716"/>
              <a:ext cx="334963" cy="2990783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/>
            <p:cNvCxnSpPr/>
            <p:nvPr/>
          </p:nvCxnSpPr>
          <p:spPr>
            <a:xfrm rot="5400000">
              <a:off x="3706827" y="2244739"/>
              <a:ext cx="3040059" cy="1119163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/>
            <p:nvPr/>
          </p:nvCxnSpPr>
          <p:spPr>
            <a:xfrm rot="10800000">
              <a:off x="2781367" y="990603"/>
              <a:ext cx="3000308" cy="29527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11" name="Freeform 2"/>
          <p:cNvSpPr>
            <a:spLocks/>
          </p:cNvSpPr>
          <p:nvPr/>
        </p:nvSpPr>
        <p:spPr bwMode="auto">
          <a:xfrm>
            <a:off x="6426201" y="3462570"/>
            <a:ext cx="301625" cy="280988"/>
          </a:xfrm>
          <a:custGeom>
            <a:avLst/>
            <a:gdLst>
              <a:gd name="T0" fmla="*/ 205164 w 189"/>
              <a:gd name="T1" fmla="*/ 0 h 175"/>
              <a:gd name="T2" fmla="*/ 157079 w 189"/>
              <a:gd name="T3" fmla="*/ 1612 h 175"/>
              <a:gd name="T4" fmla="*/ 110596 w 189"/>
              <a:gd name="T5" fmla="*/ 16120 h 175"/>
              <a:gd name="T6" fmla="*/ 67320 w 189"/>
              <a:gd name="T7" fmla="*/ 45136 h 175"/>
              <a:gd name="T8" fmla="*/ 33660 w 189"/>
              <a:gd name="T9" fmla="*/ 82212 h 175"/>
              <a:gd name="T10" fmla="*/ 9617 w 189"/>
              <a:gd name="T11" fmla="*/ 125736 h 175"/>
              <a:gd name="T12" fmla="*/ 0 w 189"/>
              <a:gd name="T13" fmla="*/ 164423 h 175"/>
              <a:gd name="T14" fmla="*/ 3206 w 189"/>
              <a:gd name="T15" fmla="*/ 199887 h 175"/>
              <a:gd name="T16" fmla="*/ 14426 w 189"/>
              <a:gd name="T17" fmla="*/ 232127 h 175"/>
              <a:gd name="T18" fmla="*/ 33660 w 189"/>
              <a:gd name="T19" fmla="*/ 256307 h 175"/>
              <a:gd name="T20" fmla="*/ 62511 w 189"/>
              <a:gd name="T21" fmla="*/ 272427 h 175"/>
              <a:gd name="T22" fmla="*/ 99376 w 189"/>
              <a:gd name="T23" fmla="*/ 282099 h 175"/>
              <a:gd name="T24" fmla="*/ 147462 w 189"/>
              <a:gd name="T25" fmla="*/ 280487 h 175"/>
              <a:gd name="T26" fmla="*/ 192342 w 189"/>
              <a:gd name="T27" fmla="*/ 262755 h 175"/>
              <a:gd name="T28" fmla="*/ 235618 w 189"/>
              <a:gd name="T29" fmla="*/ 236963 h 175"/>
              <a:gd name="T30" fmla="*/ 269278 w 189"/>
              <a:gd name="T31" fmla="*/ 198275 h 175"/>
              <a:gd name="T32" fmla="*/ 293321 w 189"/>
              <a:gd name="T33" fmla="*/ 154751 h 175"/>
              <a:gd name="T34" fmla="*/ 302938 w 189"/>
              <a:gd name="T35" fmla="*/ 116064 h 175"/>
              <a:gd name="T36" fmla="*/ 301335 w 189"/>
              <a:gd name="T37" fmla="*/ 82212 h 175"/>
              <a:gd name="T38" fmla="*/ 288512 w 189"/>
              <a:gd name="T39" fmla="*/ 49972 h 175"/>
              <a:gd name="T40" fmla="*/ 269278 w 189"/>
              <a:gd name="T41" fmla="*/ 25792 h 175"/>
              <a:gd name="T42" fmla="*/ 240427 w 189"/>
              <a:gd name="T43" fmla="*/ 6448 h 175"/>
              <a:gd name="T44" fmla="*/ 205164 w 189"/>
              <a:gd name="T45" fmla="*/ 0 h 17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9"/>
              <a:gd name="T70" fmla="*/ 0 h 175"/>
              <a:gd name="T71" fmla="*/ 189 w 189"/>
              <a:gd name="T72" fmla="*/ 175 h 17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9" h="175">
                <a:moveTo>
                  <a:pt x="128" y="0"/>
                </a:moveTo>
                <a:lnTo>
                  <a:pt x="98" y="1"/>
                </a:lnTo>
                <a:lnTo>
                  <a:pt x="69" y="10"/>
                </a:lnTo>
                <a:lnTo>
                  <a:pt x="42" y="28"/>
                </a:lnTo>
                <a:lnTo>
                  <a:pt x="21" y="51"/>
                </a:lnTo>
                <a:lnTo>
                  <a:pt x="6" y="78"/>
                </a:lnTo>
                <a:lnTo>
                  <a:pt x="0" y="102"/>
                </a:lnTo>
                <a:lnTo>
                  <a:pt x="2" y="124"/>
                </a:lnTo>
                <a:lnTo>
                  <a:pt x="9" y="144"/>
                </a:lnTo>
                <a:lnTo>
                  <a:pt x="21" y="159"/>
                </a:lnTo>
                <a:lnTo>
                  <a:pt x="39" y="169"/>
                </a:lnTo>
                <a:lnTo>
                  <a:pt x="62" y="175"/>
                </a:lnTo>
                <a:lnTo>
                  <a:pt x="92" y="174"/>
                </a:lnTo>
                <a:lnTo>
                  <a:pt x="120" y="163"/>
                </a:lnTo>
                <a:lnTo>
                  <a:pt x="147" y="147"/>
                </a:lnTo>
                <a:lnTo>
                  <a:pt x="168" y="123"/>
                </a:lnTo>
                <a:lnTo>
                  <a:pt x="183" y="96"/>
                </a:lnTo>
                <a:lnTo>
                  <a:pt x="189" y="72"/>
                </a:lnTo>
                <a:lnTo>
                  <a:pt x="188" y="51"/>
                </a:lnTo>
                <a:lnTo>
                  <a:pt x="180" y="31"/>
                </a:lnTo>
                <a:lnTo>
                  <a:pt x="168" y="16"/>
                </a:lnTo>
                <a:lnTo>
                  <a:pt x="150" y="4"/>
                </a:lnTo>
                <a:lnTo>
                  <a:pt x="128" y="0"/>
                </a:lnTo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7412" name="Freeform 3"/>
          <p:cNvSpPr>
            <a:spLocks/>
          </p:cNvSpPr>
          <p:nvPr/>
        </p:nvSpPr>
        <p:spPr bwMode="auto">
          <a:xfrm>
            <a:off x="6010276" y="4596046"/>
            <a:ext cx="303213" cy="284163"/>
          </a:xfrm>
          <a:custGeom>
            <a:avLst/>
            <a:gdLst>
              <a:gd name="T0" fmla="*/ 203561 w 189"/>
              <a:gd name="T1" fmla="*/ 0 h 177"/>
              <a:gd name="T2" fmla="*/ 155476 w 189"/>
              <a:gd name="T3" fmla="*/ 3224 h 177"/>
              <a:gd name="T4" fmla="*/ 110596 w 189"/>
              <a:gd name="T5" fmla="*/ 19344 h 177"/>
              <a:gd name="T6" fmla="*/ 67320 w 189"/>
              <a:gd name="T7" fmla="*/ 46748 h 177"/>
              <a:gd name="T8" fmla="*/ 33660 w 189"/>
              <a:gd name="T9" fmla="*/ 85436 h 177"/>
              <a:gd name="T10" fmla="*/ 9617 w 189"/>
              <a:gd name="T11" fmla="*/ 128960 h 177"/>
              <a:gd name="T12" fmla="*/ 0 w 189"/>
              <a:gd name="T13" fmla="*/ 167647 h 177"/>
              <a:gd name="T14" fmla="*/ 1603 w 189"/>
              <a:gd name="T15" fmla="*/ 201499 h 177"/>
              <a:gd name="T16" fmla="*/ 14426 w 189"/>
              <a:gd name="T17" fmla="*/ 232127 h 177"/>
              <a:gd name="T18" fmla="*/ 33660 w 189"/>
              <a:gd name="T19" fmla="*/ 259531 h 177"/>
              <a:gd name="T20" fmla="*/ 62511 w 189"/>
              <a:gd name="T21" fmla="*/ 275651 h 177"/>
              <a:gd name="T22" fmla="*/ 97774 w 189"/>
              <a:gd name="T23" fmla="*/ 285323 h 177"/>
              <a:gd name="T24" fmla="*/ 145859 w 189"/>
              <a:gd name="T25" fmla="*/ 283711 h 177"/>
              <a:gd name="T26" fmla="*/ 192342 w 189"/>
              <a:gd name="T27" fmla="*/ 265979 h 177"/>
              <a:gd name="T28" fmla="*/ 235618 w 189"/>
              <a:gd name="T29" fmla="*/ 236963 h 177"/>
              <a:gd name="T30" fmla="*/ 269278 w 189"/>
              <a:gd name="T31" fmla="*/ 201499 h 177"/>
              <a:gd name="T32" fmla="*/ 293321 w 189"/>
              <a:gd name="T33" fmla="*/ 157975 h 177"/>
              <a:gd name="T34" fmla="*/ 302938 w 189"/>
              <a:gd name="T35" fmla="*/ 119288 h 177"/>
              <a:gd name="T36" fmla="*/ 299732 w 189"/>
              <a:gd name="T37" fmla="*/ 82212 h 177"/>
              <a:gd name="T38" fmla="*/ 288512 w 189"/>
              <a:gd name="T39" fmla="*/ 51584 h 177"/>
              <a:gd name="T40" fmla="*/ 266073 w 189"/>
              <a:gd name="T41" fmla="*/ 27404 h 177"/>
              <a:gd name="T42" fmla="*/ 240427 w 189"/>
              <a:gd name="T43" fmla="*/ 9672 h 177"/>
              <a:gd name="T44" fmla="*/ 203561 w 189"/>
              <a:gd name="T45" fmla="*/ 0 h 1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9"/>
              <a:gd name="T70" fmla="*/ 0 h 177"/>
              <a:gd name="T71" fmla="*/ 189 w 189"/>
              <a:gd name="T72" fmla="*/ 177 h 1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9" h="177">
                <a:moveTo>
                  <a:pt x="127" y="0"/>
                </a:moveTo>
                <a:lnTo>
                  <a:pt x="97" y="2"/>
                </a:lnTo>
                <a:lnTo>
                  <a:pt x="69" y="12"/>
                </a:lnTo>
                <a:lnTo>
                  <a:pt x="42" y="29"/>
                </a:lnTo>
                <a:lnTo>
                  <a:pt x="21" y="53"/>
                </a:lnTo>
                <a:lnTo>
                  <a:pt x="6" y="80"/>
                </a:lnTo>
                <a:lnTo>
                  <a:pt x="0" y="104"/>
                </a:lnTo>
                <a:lnTo>
                  <a:pt x="1" y="125"/>
                </a:lnTo>
                <a:lnTo>
                  <a:pt x="9" y="144"/>
                </a:lnTo>
                <a:lnTo>
                  <a:pt x="21" y="161"/>
                </a:lnTo>
                <a:lnTo>
                  <a:pt x="39" y="171"/>
                </a:lnTo>
                <a:lnTo>
                  <a:pt x="61" y="177"/>
                </a:lnTo>
                <a:lnTo>
                  <a:pt x="91" y="176"/>
                </a:lnTo>
                <a:lnTo>
                  <a:pt x="120" y="165"/>
                </a:lnTo>
                <a:lnTo>
                  <a:pt x="147" y="147"/>
                </a:lnTo>
                <a:lnTo>
                  <a:pt x="168" y="125"/>
                </a:lnTo>
                <a:lnTo>
                  <a:pt x="183" y="98"/>
                </a:lnTo>
                <a:lnTo>
                  <a:pt x="189" y="74"/>
                </a:lnTo>
                <a:lnTo>
                  <a:pt x="187" y="51"/>
                </a:lnTo>
                <a:lnTo>
                  <a:pt x="180" y="32"/>
                </a:lnTo>
                <a:lnTo>
                  <a:pt x="166" y="17"/>
                </a:lnTo>
                <a:lnTo>
                  <a:pt x="150" y="6"/>
                </a:lnTo>
                <a:lnTo>
                  <a:pt x="127" y="0"/>
                </a:lnTo>
                <a:close/>
              </a:path>
            </a:pathLst>
          </a:custGeom>
          <a:solidFill>
            <a:srgbClr val="0070C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7413" name="Freeform 4"/>
          <p:cNvSpPr>
            <a:spLocks/>
          </p:cNvSpPr>
          <p:nvPr/>
        </p:nvSpPr>
        <p:spPr bwMode="auto">
          <a:xfrm>
            <a:off x="7140576" y="4710346"/>
            <a:ext cx="303213" cy="284163"/>
          </a:xfrm>
          <a:custGeom>
            <a:avLst/>
            <a:gdLst>
              <a:gd name="T0" fmla="*/ 203561 w 189"/>
              <a:gd name="T1" fmla="*/ 0 h 177"/>
              <a:gd name="T2" fmla="*/ 155476 w 189"/>
              <a:gd name="T3" fmla="*/ 1612 h 177"/>
              <a:gd name="T4" fmla="*/ 110596 w 189"/>
              <a:gd name="T5" fmla="*/ 19344 h 177"/>
              <a:gd name="T6" fmla="*/ 67320 w 189"/>
              <a:gd name="T7" fmla="*/ 48360 h 177"/>
              <a:gd name="T8" fmla="*/ 33660 w 189"/>
              <a:gd name="T9" fmla="*/ 83824 h 177"/>
              <a:gd name="T10" fmla="*/ 9617 w 189"/>
              <a:gd name="T11" fmla="*/ 127348 h 177"/>
              <a:gd name="T12" fmla="*/ 0 w 189"/>
              <a:gd name="T13" fmla="*/ 166035 h 177"/>
              <a:gd name="T14" fmla="*/ 1603 w 189"/>
              <a:gd name="T15" fmla="*/ 203111 h 177"/>
              <a:gd name="T16" fmla="*/ 14426 w 189"/>
              <a:gd name="T17" fmla="*/ 232127 h 177"/>
              <a:gd name="T18" fmla="*/ 33660 w 189"/>
              <a:gd name="T19" fmla="*/ 257919 h 177"/>
              <a:gd name="T20" fmla="*/ 62511 w 189"/>
              <a:gd name="T21" fmla="*/ 275651 h 177"/>
              <a:gd name="T22" fmla="*/ 97774 w 189"/>
              <a:gd name="T23" fmla="*/ 285323 h 177"/>
              <a:gd name="T24" fmla="*/ 145859 w 189"/>
              <a:gd name="T25" fmla="*/ 282099 h 177"/>
              <a:gd name="T26" fmla="*/ 192342 w 189"/>
              <a:gd name="T27" fmla="*/ 265979 h 177"/>
              <a:gd name="T28" fmla="*/ 235618 w 189"/>
              <a:gd name="T29" fmla="*/ 238575 h 177"/>
              <a:gd name="T30" fmla="*/ 269278 w 189"/>
              <a:gd name="T31" fmla="*/ 199887 h 177"/>
              <a:gd name="T32" fmla="*/ 293321 w 189"/>
              <a:gd name="T33" fmla="*/ 156363 h 177"/>
              <a:gd name="T34" fmla="*/ 302938 w 189"/>
              <a:gd name="T35" fmla="*/ 117676 h 177"/>
              <a:gd name="T36" fmla="*/ 299732 w 189"/>
              <a:gd name="T37" fmla="*/ 83824 h 177"/>
              <a:gd name="T38" fmla="*/ 288512 w 189"/>
              <a:gd name="T39" fmla="*/ 53196 h 177"/>
              <a:gd name="T40" fmla="*/ 266073 w 189"/>
              <a:gd name="T41" fmla="*/ 25792 h 177"/>
              <a:gd name="T42" fmla="*/ 240427 w 189"/>
              <a:gd name="T43" fmla="*/ 9672 h 177"/>
              <a:gd name="T44" fmla="*/ 203561 w 189"/>
              <a:gd name="T45" fmla="*/ 0 h 1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9"/>
              <a:gd name="T70" fmla="*/ 0 h 177"/>
              <a:gd name="T71" fmla="*/ 189 w 189"/>
              <a:gd name="T72" fmla="*/ 177 h 1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9" h="177">
                <a:moveTo>
                  <a:pt x="127" y="0"/>
                </a:moveTo>
                <a:lnTo>
                  <a:pt x="97" y="1"/>
                </a:lnTo>
                <a:lnTo>
                  <a:pt x="69" y="12"/>
                </a:lnTo>
                <a:lnTo>
                  <a:pt x="42" y="30"/>
                </a:lnTo>
                <a:lnTo>
                  <a:pt x="21" y="52"/>
                </a:lnTo>
                <a:lnTo>
                  <a:pt x="6" y="79"/>
                </a:lnTo>
                <a:lnTo>
                  <a:pt x="0" y="103"/>
                </a:lnTo>
                <a:lnTo>
                  <a:pt x="1" y="126"/>
                </a:lnTo>
                <a:lnTo>
                  <a:pt x="9" y="144"/>
                </a:lnTo>
                <a:lnTo>
                  <a:pt x="21" y="160"/>
                </a:lnTo>
                <a:lnTo>
                  <a:pt x="39" y="171"/>
                </a:lnTo>
                <a:lnTo>
                  <a:pt x="61" y="177"/>
                </a:lnTo>
                <a:lnTo>
                  <a:pt x="91" y="175"/>
                </a:lnTo>
                <a:lnTo>
                  <a:pt x="120" y="165"/>
                </a:lnTo>
                <a:lnTo>
                  <a:pt x="147" y="148"/>
                </a:lnTo>
                <a:lnTo>
                  <a:pt x="168" y="124"/>
                </a:lnTo>
                <a:lnTo>
                  <a:pt x="183" y="97"/>
                </a:lnTo>
                <a:lnTo>
                  <a:pt x="189" y="73"/>
                </a:lnTo>
                <a:lnTo>
                  <a:pt x="187" y="52"/>
                </a:lnTo>
                <a:lnTo>
                  <a:pt x="180" y="33"/>
                </a:lnTo>
                <a:lnTo>
                  <a:pt x="166" y="16"/>
                </a:lnTo>
                <a:lnTo>
                  <a:pt x="150" y="6"/>
                </a:lnTo>
                <a:lnTo>
                  <a:pt x="127" y="0"/>
                </a:lnTo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7414" name="Freeform 5"/>
          <p:cNvSpPr>
            <a:spLocks/>
          </p:cNvSpPr>
          <p:nvPr/>
        </p:nvSpPr>
        <p:spPr bwMode="auto">
          <a:xfrm>
            <a:off x="7558088" y="3573695"/>
            <a:ext cx="303212" cy="285750"/>
          </a:xfrm>
          <a:custGeom>
            <a:avLst/>
            <a:gdLst>
              <a:gd name="T0" fmla="*/ 203561 w 189"/>
              <a:gd name="T1" fmla="*/ 0 h 177"/>
              <a:gd name="T2" fmla="*/ 155476 w 189"/>
              <a:gd name="T3" fmla="*/ 1612 h 177"/>
              <a:gd name="T4" fmla="*/ 110596 w 189"/>
              <a:gd name="T5" fmla="*/ 19344 h 177"/>
              <a:gd name="T6" fmla="*/ 67320 w 189"/>
              <a:gd name="T7" fmla="*/ 48360 h 177"/>
              <a:gd name="T8" fmla="*/ 33660 w 189"/>
              <a:gd name="T9" fmla="*/ 83824 h 177"/>
              <a:gd name="T10" fmla="*/ 9617 w 189"/>
              <a:gd name="T11" fmla="*/ 127348 h 177"/>
              <a:gd name="T12" fmla="*/ 0 w 189"/>
              <a:gd name="T13" fmla="*/ 166035 h 177"/>
              <a:gd name="T14" fmla="*/ 1603 w 189"/>
              <a:gd name="T15" fmla="*/ 203111 h 177"/>
              <a:gd name="T16" fmla="*/ 14426 w 189"/>
              <a:gd name="T17" fmla="*/ 232127 h 177"/>
              <a:gd name="T18" fmla="*/ 35263 w 189"/>
              <a:gd name="T19" fmla="*/ 257919 h 177"/>
              <a:gd name="T20" fmla="*/ 62511 w 189"/>
              <a:gd name="T21" fmla="*/ 275651 h 177"/>
              <a:gd name="T22" fmla="*/ 97774 w 189"/>
              <a:gd name="T23" fmla="*/ 285323 h 177"/>
              <a:gd name="T24" fmla="*/ 145859 w 189"/>
              <a:gd name="T25" fmla="*/ 282099 h 177"/>
              <a:gd name="T26" fmla="*/ 192342 w 189"/>
              <a:gd name="T27" fmla="*/ 265979 h 177"/>
              <a:gd name="T28" fmla="*/ 235618 w 189"/>
              <a:gd name="T29" fmla="*/ 238575 h 177"/>
              <a:gd name="T30" fmla="*/ 269278 w 189"/>
              <a:gd name="T31" fmla="*/ 199887 h 177"/>
              <a:gd name="T32" fmla="*/ 293321 w 189"/>
              <a:gd name="T33" fmla="*/ 156363 h 177"/>
              <a:gd name="T34" fmla="*/ 302938 w 189"/>
              <a:gd name="T35" fmla="*/ 117676 h 177"/>
              <a:gd name="T36" fmla="*/ 299732 w 189"/>
              <a:gd name="T37" fmla="*/ 83824 h 177"/>
              <a:gd name="T38" fmla="*/ 288512 w 189"/>
              <a:gd name="T39" fmla="*/ 53196 h 177"/>
              <a:gd name="T40" fmla="*/ 269278 w 189"/>
              <a:gd name="T41" fmla="*/ 25792 h 177"/>
              <a:gd name="T42" fmla="*/ 240427 w 189"/>
              <a:gd name="T43" fmla="*/ 9672 h 177"/>
              <a:gd name="T44" fmla="*/ 203561 w 189"/>
              <a:gd name="T45" fmla="*/ 0 h 1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9"/>
              <a:gd name="T70" fmla="*/ 0 h 177"/>
              <a:gd name="T71" fmla="*/ 189 w 189"/>
              <a:gd name="T72" fmla="*/ 177 h 1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9" h="177">
                <a:moveTo>
                  <a:pt x="127" y="0"/>
                </a:moveTo>
                <a:lnTo>
                  <a:pt x="97" y="1"/>
                </a:lnTo>
                <a:lnTo>
                  <a:pt x="69" y="12"/>
                </a:lnTo>
                <a:lnTo>
                  <a:pt x="42" y="30"/>
                </a:lnTo>
                <a:lnTo>
                  <a:pt x="21" y="52"/>
                </a:lnTo>
                <a:lnTo>
                  <a:pt x="6" y="79"/>
                </a:lnTo>
                <a:lnTo>
                  <a:pt x="0" y="103"/>
                </a:lnTo>
                <a:lnTo>
                  <a:pt x="1" y="126"/>
                </a:lnTo>
                <a:lnTo>
                  <a:pt x="9" y="144"/>
                </a:lnTo>
                <a:lnTo>
                  <a:pt x="22" y="160"/>
                </a:lnTo>
                <a:lnTo>
                  <a:pt x="39" y="171"/>
                </a:lnTo>
                <a:lnTo>
                  <a:pt x="61" y="177"/>
                </a:lnTo>
                <a:lnTo>
                  <a:pt x="91" y="175"/>
                </a:lnTo>
                <a:lnTo>
                  <a:pt x="120" y="165"/>
                </a:lnTo>
                <a:lnTo>
                  <a:pt x="147" y="148"/>
                </a:lnTo>
                <a:lnTo>
                  <a:pt x="168" y="124"/>
                </a:lnTo>
                <a:lnTo>
                  <a:pt x="183" y="97"/>
                </a:lnTo>
                <a:lnTo>
                  <a:pt x="189" y="73"/>
                </a:lnTo>
                <a:lnTo>
                  <a:pt x="187" y="52"/>
                </a:lnTo>
                <a:lnTo>
                  <a:pt x="180" y="33"/>
                </a:lnTo>
                <a:lnTo>
                  <a:pt x="168" y="16"/>
                </a:lnTo>
                <a:lnTo>
                  <a:pt x="150" y="6"/>
                </a:lnTo>
                <a:lnTo>
                  <a:pt x="127" y="0"/>
                </a:lnTo>
              </a:path>
            </a:pathLst>
          </a:custGeom>
          <a:solidFill>
            <a:srgbClr val="0070C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7415" name="Freeform 6"/>
          <p:cNvSpPr>
            <a:spLocks/>
          </p:cNvSpPr>
          <p:nvPr/>
        </p:nvSpPr>
        <p:spPr bwMode="auto">
          <a:xfrm>
            <a:off x="4905375" y="1430570"/>
            <a:ext cx="1276350" cy="369332"/>
          </a:xfrm>
          <a:custGeom>
            <a:avLst/>
            <a:gdLst>
              <a:gd name="T0" fmla="*/ 1275864 w 796"/>
              <a:gd name="T1" fmla="*/ 3301364 h 2048"/>
              <a:gd name="T2" fmla="*/ 865536 w 796"/>
              <a:gd name="T3" fmla="*/ 2933829 h 2048"/>
              <a:gd name="T4" fmla="*/ 645946 w 796"/>
              <a:gd name="T5" fmla="*/ 2888693 h 2048"/>
              <a:gd name="T6" fmla="*/ 323775 w 796"/>
              <a:gd name="T7" fmla="*/ 2343839 h 2048"/>
              <a:gd name="T8" fmla="*/ 512910 w 796"/>
              <a:gd name="T9" fmla="*/ 2108488 h 2048"/>
              <a:gd name="T10" fmla="*/ 102582 w 796"/>
              <a:gd name="T11" fmla="*/ 1165472 h 2048"/>
              <a:gd name="T12" fmla="*/ 59305 w 796"/>
              <a:gd name="T13" fmla="*/ 309503 h 2048"/>
              <a:gd name="T14" fmla="*/ 0 w 796"/>
              <a:gd name="T15" fmla="*/ 0 h 20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96"/>
              <a:gd name="T25" fmla="*/ 0 h 2048"/>
              <a:gd name="T26" fmla="*/ 796 w 796"/>
              <a:gd name="T27" fmla="*/ 2048 h 20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96" h="2048">
                <a:moveTo>
                  <a:pt x="796" y="2048"/>
                </a:moveTo>
                <a:cubicBezTo>
                  <a:pt x="753" y="2010"/>
                  <a:pt x="605" y="1863"/>
                  <a:pt x="540" y="1820"/>
                </a:cubicBezTo>
                <a:cubicBezTo>
                  <a:pt x="475" y="1777"/>
                  <a:pt x="459" y="1853"/>
                  <a:pt x="403" y="1792"/>
                </a:cubicBezTo>
                <a:cubicBezTo>
                  <a:pt x="347" y="1731"/>
                  <a:pt x="216" y="1535"/>
                  <a:pt x="202" y="1454"/>
                </a:cubicBezTo>
                <a:cubicBezTo>
                  <a:pt x="188" y="1373"/>
                  <a:pt x="343" y="1430"/>
                  <a:pt x="320" y="1308"/>
                </a:cubicBezTo>
                <a:cubicBezTo>
                  <a:pt x="297" y="1186"/>
                  <a:pt x="111" y="909"/>
                  <a:pt x="64" y="723"/>
                </a:cubicBezTo>
                <a:cubicBezTo>
                  <a:pt x="17" y="537"/>
                  <a:pt x="48" y="312"/>
                  <a:pt x="37" y="192"/>
                </a:cubicBezTo>
                <a:cubicBezTo>
                  <a:pt x="26" y="72"/>
                  <a:pt x="8" y="40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7416" name="Freeform 7"/>
          <p:cNvSpPr>
            <a:spLocks/>
          </p:cNvSpPr>
          <p:nvPr/>
        </p:nvSpPr>
        <p:spPr bwMode="auto">
          <a:xfrm>
            <a:off x="5427663" y="2645008"/>
            <a:ext cx="1873250" cy="369332"/>
          </a:xfrm>
          <a:custGeom>
            <a:avLst/>
            <a:gdLst>
              <a:gd name="T0" fmla="*/ 1873725 w 1169"/>
              <a:gd name="T1" fmla="*/ 2195536 h 1362"/>
              <a:gd name="T2" fmla="*/ 1473014 w 1169"/>
              <a:gd name="T3" fmla="*/ 1808658 h 1362"/>
              <a:gd name="T4" fmla="*/ 1222970 w 1169"/>
              <a:gd name="T5" fmla="*/ 1778030 h 1362"/>
              <a:gd name="T6" fmla="*/ 1150842 w 1169"/>
              <a:gd name="T7" fmla="*/ 1307327 h 1362"/>
              <a:gd name="T8" fmla="*/ 843096 w 1169"/>
              <a:gd name="T9" fmla="*/ 1439511 h 1362"/>
              <a:gd name="T10" fmla="*/ 740514 w 1169"/>
              <a:gd name="T11" fmla="*/ 1233175 h 1362"/>
              <a:gd name="T12" fmla="*/ 740514 w 1169"/>
              <a:gd name="T13" fmla="*/ 923673 h 1362"/>
              <a:gd name="T14" fmla="*/ 65717 w 1169"/>
              <a:gd name="T15" fmla="*/ 894657 h 1362"/>
              <a:gd name="T16" fmla="*/ 344611 w 1169"/>
              <a:gd name="T17" fmla="*/ 393327 h 1362"/>
              <a:gd name="T18" fmla="*/ 158682 w 1169"/>
              <a:gd name="T19" fmla="*/ 0 h 13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69"/>
              <a:gd name="T31" fmla="*/ 0 h 1362"/>
              <a:gd name="T32" fmla="*/ 1169 w 1169"/>
              <a:gd name="T33" fmla="*/ 1362 h 13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69" h="1362">
                <a:moveTo>
                  <a:pt x="1169" y="1362"/>
                </a:moveTo>
                <a:cubicBezTo>
                  <a:pt x="1127" y="1322"/>
                  <a:pt x="987" y="1165"/>
                  <a:pt x="919" y="1122"/>
                </a:cubicBezTo>
                <a:cubicBezTo>
                  <a:pt x="851" y="1079"/>
                  <a:pt x="796" y="1155"/>
                  <a:pt x="763" y="1103"/>
                </a:cubicBezTo>
                <a:cubicBezTo>
                  <a:pt x="730" y="1051"/>
                  <a:pt x="757" y="846"/>
                  <a:pt x="718" y="811"/>
                </a:cubicBezTo>
                <a:cubicBezTo>
                  <a:pt x="679" y="776"/>
                  <a:pt x="569" y="901"/>
                  <a:pt x="526" y="893"/>
                </a:cubicBezTo>
                <a:cubicBezTo>
                  <a:pt x="483" y="885"/>
                  <a:pt x="473" y="818"/>
                  <a:pt x="462" y="765"/>
                </a:cubicBezTo>
                <a:cubicBezTo>
                  <a:pt x="451" y="712"/>
                  <a:pt x="532" y="608"/>
                  <a:pt x="462" y="573"/>
                </a:cubicBezTo>
                <a:cubicBezTo>
                  <a:pt x="392" y="538"/>
                  <a:pt x="82" y="610"/>
                  <a:pt x="41" y="555"/>
                </a:cubicBezTo>
                <a:cubicBezTo>
                  <a:pt x="0" y="500"/>
                  <a:pt x="205" y="336"/>
                  <a:pt x="215" y="244"/>
                </a:cubicBezTo>
                <a:cubicBezTo>
                  <a:pt x="225" y="152"/>
                  <a:pt x="123" y="51"/>
                  <a:pt x="99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7417" name="Freeform 8"/>
          <p:cNvSpPr>
            <a:spLocks/>
          </p:cNvSpPr>
          <p:nvPr/>
        </p:nvSpPr>
        <p:spPr bwMode="auto">
          <a:xfrm>
            <a:off x="5965826" y="1486133"/>
            <a:ext cx="1749425" cy="369332"/>
          </a:xfrm>
          <a:custGeom>
            <a:avLst/>
            <a:gdLst>
              <a:gd name="T0" fmla="*/ 1750306 w 1092"/>
              <a:gd name="T1" fmla="*/ 2195536 h 1362"/>
              <a:gd name="T2" fmla="*/ 1607653 w 1092"/>
              <a:gd name="T3" fmla="*/ 1682922 h 1362"/>
              <a:gd name="T4" fmla="*/ 1242204 w 1092"/>
              <a:gd name="T5" fmla="*/ 1641010 h 1362"/>
              <a:gd name="T6" fmla="*/ 889579 w 1092"/>
              <a:gd name="T7" fmla="*/ 1713550 h 1362"/>
              <a:gd name="T8" fmla="*/ 758145 w 1092"/>
              <a:gd name="T9" fmla="*/ 1022004 h 1362"/>
              <a:gd name="T10" fmla="*/ 435974 w 1092"/>
              <a:gd name="T11" fmla="*/ 801161 h 1362"/>
              <a:gd name="T12" fmla="*/ 450399 w 1092"/>
              <a:gd name="T13" fmla="*/ 638350 h 1362"/>
              <a:gd name="T14" fmla="*/ 68922 w 1092"/>
              <a:gd name="T15" fmla="*/ 446522 h 1362"/>
              <a:gd name="T16" fmla="*/ 35263 w 1092"/>
              <a:gd name="T17" fmla="*/ 0 h 13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92"/>
              <a:gd name="T28" fmla="*/ 0 h 1362"/>
              <a:gd name="T29" fmla="*/ 1092 w 1092"/>
              <a:gd name="T30" fmla="*/ 1362 h 13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92" h="1362">
                <a:moveTo>
                  <a:pt x="1092" y="1362"/>
                </a:moveTo>
                <a:cubicBezTo>
                  <a:pt x="1077" y="1309"/>
                  <a:pt x="1056" y="1101"/>
                  <a:pt x="1003" y="1044"/>
                </a:cubicBezTo>
                <a:cubicBezTo>
                  <a:pt x="950" y="987"/>
                  <a:pt x="850" y="1015"/>
                  <a:pt x="775" y="1018"/>
                </a:cubicBezTo>
                <a:cubicBezTo>
                  <a:pt x="700" y="1021"/>
                  <a:pt x="605" y="1127"/>
                  <a:pt x="555" y="1063"/>
                </a:cubicBezTo>
                <a:cubicBezTo>
                  <a:pt x="505" y="999"/>
                  <a:pt x="520" y="728"/>
                  <a:pt x="473" y="634"/>
                </a:cubicBezTo>
                <a:cubicBezTo>
                  <a:pt x="426" y="540"/>
                  <a:pt x="304" y="537"/>
                  <a:pt x="272" y="497"/>
                </a:cubicBezTo>
                <a:cubicBezTo>
                  <a:pt x="240" y="457"/>
                  <a:pt x="319" y="432"/>
                  <a:pt x="281" y="396"/>
                </a:cubicBezTo>
                <a:cubicBezTo>
                  <a:pt x="243" y="360"/>
                  <a:pt x="86" y="343"/>
                  <a:pt x="43" y="277"/>
                </a:cubicBezTo>
                <a:cubicBezTo>
                  <a:pt x="0" y="211"/>
                  <a:pt x="26" y="58"/>
                  <a:pt x="22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7418" name="Freeform 9"/>
          <p:cNvSpPr>
            <a:spLocks/>
          </p:cNvSpPr>
          <p:nvPr/>
        </p:nvSpPr>
        <p:spPr bwMode="auto">
          <a:xfrm>
            <a:off x="4511675" y="2178283"/>
            <a:ext cx="2058988" cy="369332"/>
          </a:xfrm>
          <a:custGeom>
            <a:avLst/>
            <a:gdLst>
              <a:gd name="T0" fmla="*/ 2059655 w 1285"/>
              <a:gd name="T1" fmla="*/ 1413719 h 877"/>
              <a:gd name="T2" fmla="*/ 1933030 w 1285"/>
              <a:gd name="T3" fmla="*/ 902717 h 877"/>
              <a:gd name="T4" fmla="*/ 1582007 w 1285"/>
              <a:gd name="T5" fmla="*/ 725397 h 877"/>
              <a:gd name="T6" fmla="*/ 1860902 w 1285"/>
              <a:gd name="T7" fmla="*/ 108004 h 877"/>
              <a:gd name="T8" fmla="*/ 1141225 w 1285"/>
              <a:gd name="T9" fmla="*/ 77376 h 877"/>
              <a:gd name="T10" fmla="*/ 732500 w 1285"/>
              <a:gd name="T11" fmla="*/ 401387 h 877"/>
              <a:gd name="T12" fmla="*/ 541761 w 1285"/>
              <a:gd name="T13" fmla="*/ 386879 h 877"/>
              <a:gd name="T14" fmla="*/ 262866 w 1285"/>
              <a:gd name="T15" fmla="*/ 578706 h 877"/>
              <a:gd name="T16" fmla="*/ 0 w 1285"/>
              <a:gd name="T17" fmla="*/ 432015 h 8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85"/>
              <a:gd name="T28" fmla="*/ 0 h 877"/>
              <a:gd name="T29" fmla="*/ 1285 w 1285"/>
              <a:gd name="T30" fmla="*/ 877 h 8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85" h="877">
                <a:moveTo>
                  <a:pt x="1285" y="877"/>
                </a:moveTo>
                <a:cubicBezTo>
                  <a:pt x="1272" y="824"/>
                  <a:pt x="1256" y="631"/>
                  <a:pt x="1206" y="560"/>
                </a:cubicBezTo>
                <a:cubicBezTo>
                  <a:pt x="1156" y="489"/>
                  <a:pt x="994" y="532"/>
                  <a:pt x="987" y="450"/>
                </a:cubicBezTo>
                <a:cubicBezTo>
                  <a:pt x="980" y="368"/>
                  <a:pt x="1207" y="134"/>
                  <a:pt x="1161" y="67"/>
                </a:cubicBezTo>
                <a:cubicBezTo>
                  <a:pt x="1115" y="0"/>
                  <a:pt x="829" y="18"/>
                  <a:pt x="712" y="48"/>
                </a:cubicBezTo>
                <a:cubicBezTo>
                  <a:pt x="595" y="78"/>
                  <a:pt x="519" y="217"/>
                  <a:pt x="457" y="249"/>
                </a:cubicBezTo>
                <a:cubicBezTo>
                  <a:pt x="395" y="281"/>
                  <a:pt x="387" y="222"/>
                  <a:pt x="338" y="240"/>
                </a:cubicBezTo>
                <a:cubicBezTo>
                  <a:pt x="289" y="258"/>
                  <a:pt x="220" y="354"/>
                  <a:pt x="164" y="359"/>
                </a:cubicBezTo>
                <a:cubicBezTo>
                  <a:pt x="108" y="364"/>
                  <a:pt x="34" y="287"/>
                  <a:pt x="0" y="268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7419" name="Freeform 443"/>
          <p:cNvSpPr>
            <a:spLocks/>
          </p:cNvSpPr>
          <p:nvPr/>
        </p:nvSpPr>
        <p:spPr bwMode="auto">
          <a:xfrm>
            <a:off x="4741864" y="1257534"/>
            <a:ext cx="301625" cy="280987"/>
          </a:xfrm>
          <a:custGeom>
            <a:avLst/>
            <a:gdLst>
              <a:gd name="T0" fmla="*/ 201959 w 188"/>
              <a:gd name="T1" fmla="*/ 0 h 175"/>
              <a:gd name="T2" fmla="*/ 157079 w 188"/>
              <a:gd name="T3" fmla="*/ 1612 h 175"/>
              <a:gd name="T4" fmla="*/ 108994 w 188"/>
              <a:gd name="T5" fmla="*/ 19344 h 175"/>
              <a:gd name="T6" fmla="*/ 67320 w 188"/>
              <a:gd name="T7" fmla="*/ 45136 h 175"/>
              <a:gd name="T8" fmla="*/ 32057 w 188"/>
              <a:gd name="T9" fmla="*/ 83824 h 175"/>
              <a:gd name="T10" fmla="*/ 9617 w 188"/>
              <a:gd name="T11" fmla="*/ 127348 h 175"/>
              <a:gd name="T12" fmla="*/ 0 w 188"/>
              <a:gd name="T13" fmla="*/ 166035 h 175"/>
              <a:gd name="T14" fmla="*/ 3206 w 188"/>
              <a:gd name="T15" fmla="*/ 199887 h 175"/>
              <a:gd name="T16" fmla="*/ 12823 w 188"/>
              <a:gd name="T17" fmla="*/ 232127 h 175"/>
              <a:gd name="T18" fmla="*/ 33660 w 188"/>
              <a:gd name="T19" fmla="*/ 256307 h 175"/>
              <a:gd name="T20" fmla="*/ 62511 w 188"/>
              <a:gd name="T21" fmla="*/ 275651 h 175"/>
              <a:gd name="T22" fmla="*/ 99376 w 188"/>
              <a:gd name="T23" fmla="*/ 282099 h 175"/>
              <a:gd name="T24" fmla="*/ 147462 w 188"/>
              <a:gd name="T25" fmla="*/ 280487 h 175"/>
              <a:gd name="T26" fmla="*/ 192341 w 188"/>
              <a:gd name="T27" fmla="*/ 265979 h 175"/>
              <a:gd name="T28" fmla="*/ 234016 w 188"/>
              <a:gd name="T29" fmla="*/ 236963 h 175"/>
              <a:gd name="T30" fmla="*/ 269278 w 188"/>
              <a:gd name="T31" fmla="*/ 199887 h 175"/>
              <a:gd name="T32" fmla="*/ 293321 w 188"/>
              <a:gd name="T33" fmla="*/ 156363 h 175"/>
              <a:gd name="T34" fmla="*/ 301335 w 188"/>
              <a:gd name="T35" fmla="*/ 117676 h 175"/>
              <a:gd name="T36" fmla="*/ 301335 w 188"/>
              <a:gd name="T37" fmla="*/ 82212 h 175"/>
              <a:gd name="T38" fmla="*/ 288512 w 188"/>
              <a:gd name="T39" fmla="*/ 49972 h 175"/>
              <a:gd name="T40" fmla="*/ 267675 w 188"/>
              <a:gd name="T41" fmla="*/ 25792 h 175"/>
              <a:gd name="T42" fmla="*/ 238824 w 188"/>
              <a:gd name="T43" fmla="*/ 9672 h 175"/>
              <a:gd name="T44" fmla="*/ 201959 w 188"/>
              <a:gd name="T45" fmla="*/ 0 h 17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8"/>
              <a:gd name="T70" fmla="*/ 0 h 175"/>
              <a:gd name="T71" fmla="*/ 188 w 188"/>
              <a:gd name="T72" fmla="*/ 175 h 17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8" h="175">
                <a:moveTo>
                  <a:pt x="126" y="0"/>
                </a:moveTo>
                <a:lnTo>
                  <a:pt x="98" y="1"/>
                </a:lnTo>
                <a:lnTo>
                  <a:pt x="68" y="12"/>
                </a:lnTo>
                <a:lnTo>
                  <a:pt x="42" y="28"/>
                </a:lnTo>
                <a:lnTo>
                  <a:pt x="20" y="52"/>
                </a:lnTo>
                <a:lnTo>
                  <a:pt x="6" y="79"/>
                </a:lnTo>
                <a:lnTo>
                  <a:pt x="0" y="103"/>
                </a:lnTo>
                <a:lnTo>
                  <a:pt x="2" y="124"/>
                </a:lnTo>
                <a:lnTo>
                  <a:pt x="8" y="144"/>
                </a:lnTo>
                <a:lnTo>
                  <a:pt x="21" y="159"/>
                </a:lnTo>
                <a:lnTo>
                  <a:pt x="39" y="171"/>
                </a:lnTo>
                <a:lnTo>
                  <a:pt x="62" y="175"/>
                </a:lnTo>
                <a:lnTo>
                  <a:pt x="92" y="174"/>
                </a:lnTo>
                <a:lnTo>
                  <a:pt x="120" y="165"/>
                </a:lnTo>
                <a:lnTo>
                  <a:pt x="146" y="147"/>
                </a:lnTo>
                <a:lnTo>
                  <a:pt x="168" y="124"/>
                </a:lnTo>
                <a:lnTo>
                  <a:pt x="183" y="97"/>
                </a:lnTo>
                <a:lnTo>
                  <a:pt x="188" y="73"/>
                </a:lnTo>
                <a:lnTo>
                  <a:pt x="188" y="51"/>
                </a:lnTo>
                <a:lnTo>
                  <a:pt x="180" y="31"/>
                </a:lnTo>
                <a:lnTo>
                  <a:pt x="167" y="16"/>
                </a:lnTo>
                <a:lnTo>
                  <a:pt x="149" y="6"/>
                </a:lnTo>
                <a:lnTo>
                  <a:pt x="126" y="0"/>
                </a:lnTo>
                <a:close/>
              </a:path>
            </a:pathLst>
          </a:custGeom>
          <a:solidFill>
            <a:schemeClr val="tx2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7420" name="Freeform 444"/>
          <p:cNvSpPr>
            <a:spLocks/>
          </p:cNvSpPr>
          <p:nvPr/>
        </p:nvSpPr>
        <p:spPr bwMode="auto">
          <a:xfrm>
            <a:off x="5875339" y="1368659"/>
            <a:ext cx="300037" cy="280987"/>
          </a:xfrm>
          <a:custGeom>
            <a:avLst/>
            <a:gdLst>
              <a:gd name="T0" fmla="*/ 201958 w 187"/>
              <a:gd name="T1" fmla="*/ 0 h 175"/>
              <a:gd name="T2" fmla="*/ 153873 w 187"/>
              <a:gd name="T3" fmla="*/ 1612 h 175"/>
              <a:gd name="T4" fmla="*/ 107391 w 187"/>
              <a:gd name="T5" fmla="*/ 19344 h 175"/>
              <a:gd name="T6" fmla="*/ 67319 w 187"/>
              <a:gd name="T7" fmla="*/ 45136 h 175"/>
              <a:gd name="T8" fmla="*/ 30454 w 187"/>
              <a:gd name="T9" fmla="*/ 83824 h 175"/>
              <a:gd name="T10" fmla="*/ 6411 w 187"/>
              <a:gd name="T11" fmla="*/ 127348 h 175"/>
              <a:gd name="T12" fmla="*/ 0 w 187"/>
              <a:gd name="T13" fmla="*/ 166035 h 175"/>
              <a:gd name="T14" fmla="*/ 0 w 187"/>
              <a:gd name="T15" fmla="*/ 199887 h 175"/>
              <a:gd name="T16" fmla="*/ 11220 w 187"/>
              <a:gd name="T17" fmla="*/ 232127 h 175"/>
              <a:gd name="T18" fmla="*/ 33660 w 187"/>
              <a:gd name="T19" fmla="*/ 256307 h 175"/>
              <a:gd name="T20" fmla="*/ 62511 w 187"/>
              <a:gd name="T21" fmla="*/ 275651 h 175"/>
              <a:gd name="T22" fmla="*/ 97774 w 187"/>
              <a:gd name="T23" fmla="*/ 282099 h 175"/>
              <a:gd name="T24" fmla="*/ 144256 w 187"/>
              <a:gd name="T25" fmla="*/ 280487 h 175"/>
              <a:gd name="T26" fmla="*/ 192341 w 187"/>
              <a:gd name="T27" fmla="*/ 265979 h 175"/>
              <a:gd name="T28" fmla="*/ 232413 w 187"/>
              <a:gd name="T29" fmla="*/ 236963 h 175"/>
              <a:gd name="T30" fmla="*/ 269278 w 187"/>
              <a:gd name="T31" fmla="*/ 199887 h 175"/>
              <a:gd name="T32" fmla="*/ 290115 w 187"/>
              <a:gd name="T33" fmla="*/ 156363 h 175"/>
              <a:gd name="T34" fmla="*/ 299732 w 187"/>
              <a:gd name="T35" fmla="*/ 117676 h 175"/>
              <a:gd name="T36" fmla="*/ 298129 w 187"/>
              <a:gd name="T37" fmla="*/ 82212 h 175"/>
              <a:gd name="T38" fmla="*/ 288512 w 187"/>
              <a:gd name="T39" fmla="*/ 49972 h 175"/>
              <a:gd name="T40" fmla="*/ 266072 w 187"/>
              <a:gd name="T41" fmla="*/ 25792 h 175"/>
              <a:gd name="T42" fmla="*/ 237221 w 187"/>
              <a:gd name="T43" fmla="*/ 9672 h 175"/>
              <a:gd name="T44" fmla="*/ 201958 w 187"/>
              <a:gd name="T45" fmla="*/ 0 h 17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7"/>
              <a:gd name="T70" fmla="*/ 0 h 175"/>
              <a:gd name="T71" fmla="*/ 187 w 187"/>
              <a:gd name="T72" fmla="*/ 175 h 17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7" h="175">
                <a:moveTo>
                  <a:pt x="126" y="0"/>
                </a:moveTo>
                <a:lnTo>
                  <a:pt x="96" y="1"/>
                </a:lnTo>
                <a:lnTo>
                  <a:pt x="67" y="12"/>
                </a:lnTo>
                <a:lnTo>
                  <a:pt x="42" y="28"/>
                </a:lnTo>
                <a:lnTo>
                  <a:pt x="19" y="52"/>
                </a:lnTo>
                <a:lnTo>
                  <a:pt x="4" y="79"/>
                </a:lnTo>
                <a:lnTo>
                  <a:pt x="0" y="103"/>
                </a:lnTo>
                <a:lnTo>
                  <a:pt x="0" y="124"/>
                </a:lnTo>
                <a:lnTo>
                  <a:pt x="7" y="144"/>
                </a:lnTo>
                <a:lnTo>
                  <a:pt x="21" y="159"/>
                </a:lnTo>
                <a:lnTo>
                  <a:pt x="39" y="171"/>
                </a:lnTo>
                <a:lnTo>
                  <a:pt x="61" y="175"/>
                </a:lnTo>
                <a:lnTo>
                  <a:pt x="90" y="174"/>
                </a:lnTo>
                <a:lnTo>
                  <a:pt x="120" y="165"/>
                </a:lnTo>
                <a:lnTo>
                  <a:pt x="145" y="147"/>
                </a:lnTo>
                <a:lnTo>
                  <a:pt x="168" y="124"/>
                </a:lnTo>
                <a:lnTo>
                  <a:pt x="181" y="97"/>
                </a:lnTo>
                <a:lnTo>
                  <a:pt x="187" y="73"/>
                </a:lnTo>
                <a:lnTo>
                  <a:pt x="186" y="51"/>
                </a:lnTo>
                <a:lnTo>
                  <a:pt x="180" y="31"/>
                </a:lnTo>
                <a:lnTo>
                  <a:pt x="166" y="16"/>
                </a:lnTo>
                <a:lnTo>
                  <a:pt x="148" y="6"/>
                </a:lnTo>
                <a:lnTo>
                  <a:pt x="126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7421" name="Freeform 445"/>
          <p:cNvSpPr>
            <a:spLocks/>
          </p:cNvSpPr>
          <p:nvPr/>
        </p:nvSpPr>
        <p:spPr bwMode="auto">
          <a:xfrm>
            <a:off x="4327525" y="2389420"/>
            <a:ext cx="300038" cy="285750"/>
          </a:xfrm>
          <a:custGeom>
            <a:avLst/>
            <a:gdLst>
              <a:gd name="T0" fmla="*/ 201958 w 187"/>
              <a:gd name="T1" fmla="*/ 0 h 177"/>
              <a:gd name="T2" fmla="*/ 153873 w 187"/>
              <a:gd name="T3" fmla="*/ 3224 h 177"/>
              <a:gd name="T4" fmla="*/ 107391 w 187"/>
              <a:gd name="T5" fmla="*/ 19344 h 177"/>
              <a:gd name="T6" fmla="*/ 67319 w 187"/>
              <a:gd name="T7" fmla="*/ 46748 h 177"/>
              <a:gd name="T8" fmla="*/ 30454 w 187"/>
              <a:gd name="T9" fmla="*/ 85436 h 177"/>
              <a:gd name="T10" fmla="*/ 6411 w 187"/>
              <a:gd name="T11" fmla="*/ 128960 h 177"/>
              <a:gd name="T12" fmla="*/ 0 w 187"/>
              <a:gd name="T13" fmla="*/ 167647 h 177"/>
              <a:gd name="T14" fmla="*/ 0 w 187"/>
              <a:gd name="T15" fmla="*/ 201499 h 177"/>
              <a:gd name="T16" fmla="*/ 11220 w 187"/>
              <a:gd name="T17" fmla="*/ 232127 h 177"/>
              <a:gd name="T18" fmla="*/ 33660 w 187"/>
              <a:gd name="T19" fmla="*/ 259531 h 177"/>
              <a:gd name="T20" fmla="*/ 62511 w 187"/>
              <a:gd name="T21" fmla="*/ 275651 h 177"/>
              <a:gd name="T22" fmla="*/ 97774 w 187"/>
              <a:gd name="T23" fmla="*/ 285323 h 177"/>
              <a:gd name="T24" fmla="*/ 144256 w 187"/>
              <a:gd name="T25" fmla="*/ 283711 h 177"/>
              <a:gd name="T26" fmla="*/ 192341 w 187"/>
              <a:gd name="T27" fmla="*/ 265979 h 177"/>
              <a:gd name="T28" fmla="*/ 232413 w 187"/>
              <a:gd name="T29" fmla="*/ 236963 h 177"/>
              <a:gd name="T30" fmla="*/ 269278 w 187"/>
              <a:gd name="T31" fmla="*/ 201499 h 177"/>
              <a:gd name="T32" fmla="*/ 290115 w 187"/>
              <a:gd name="T33" fmla="*/ 157975 h 177"/>
              <a:gd name="T34" fmla="*/ 299732 w 187"/>
              <a:gd name="T35" fmla="*/ 119288 h 177"/>
              <a:gd name="T36" fmla="*/ 298129 w 187"/>
              <a:gd name="T37" fmla="*/ 82212 h 177"/>
              <a:gd name="T38" fmla="*/ 288512 w 187"/>
              <a:gd name="T39" fmla="*/ 51584 h 177"/>
              <a:gd name="T40" fmla="*/ 266072 w 187"/>
              <a:gd name="T41" fmla="*/ 27404 h 177"/>
              <a:gd name="T42" fmla="*/ 237221 w 187"/>
              <a:gd name="T43" fmla="*/ 9672 h 177"/>
              <a:gd name="T44" fmla="*/ 201958 w 187"/>
              <a:gd name="T45" fmla="*/ 0 h 1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7"/>
              <a:gd name="T70" fmla="*/ 0 h 177"/>
              <a:gd name="T71" fmla="*/ 187 w 187"/>
              <a:gd name="T72" fmla="*/ 177 h 1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7" h="177">
                <a:moveTo>
                  <a:pt x="126" y="0"/>
                </a:moveTo>
                <a:lnTo>
                  <a:pt x="96" y="2"/>
                </a:lnTo>
                <a:lnTo>
                  <a:pt x="67" y="12"/>
                </a:lnTo>
                <a:lnTo>
                  <a:pt x="42" y="29"/>
                </a:lnTo>
                <a:lnTo>
                  <a:pt x="19" y="53"/>
                </a:lnTo>
                <a:lnTo>
                  <a:pt x="4" y="80"/>
                </a:lnTo>
                <a:lnTo>
                  <a:pt x="0" y="104"/>
                </a:lnTo>
                <a:lnTo>
                  <a:pt x="0" y="125"/>
                </a:lnTo>
                <a:lnTo>
                  <a:pt x="7" y="144"/>
                </a:lnTo>
                <a:lnTo>
                  <a:pt x="21" y="161"/>
                </a:lnTo>
                <a:lnTo>
                  <a:pt x="39" y="171"/>
                </a:lnTo>
                <a:lnTo>
                  <a:pt x="61" y="177"/>
                </a:lnTo>
                <a:lnTo>
                  <a:pt x="90" y="176"/>
                </a:lnTo>
                <a:lnTo>
                  <a:pt x="120" y="165"/>
                </a:lnTo>
                <a:lnTo>
                  <a:pt x="145" y="147"/>
                </a:lnTo>
                <a:lnTo>
                  <a:pt x="168" y="125"/>
                </a:lnTo>
                <a:lnTo>
                  <a:pt x="181" y="98"/>
                </a:lnTo>
                <a:lnTo>
                  <a:pt x="187" y="74"/>
                </a:lnTo>
                <a:lnTo>
                  <a:pt x="186" y="51"/>
                </a:lnTo>
                <a:lnTo>
                  <a:pt x="180" y="32"/>
                </a:lnTo>
                <a:lnTo>
                  <a:pt x="166" y="17"/>
                </a:lnTo>
                <a:lnTo>
                  <a:pt x="148" y="6"/>
                </a:lnTo>
                <a:lnTo>
                  <a:pt x="126" y="0"/>
                </a:lnTo>
                <a:close/>
              </a:path>
            </a:pathLst>
          </a:custGeom>
          <a:solidFill>
            <a:srgbClr val="0070C0"/>
          </a:solidFill>
          <a:ln w="19050">
            <a:solidFill>
              <a:srgbClr val="BCBCBC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7422" name="Freeform 446"/>
          <p:cNvSpPr>
            <a:spLocks/>
          </p:cNvSpPr>
          <p:nvPr/>
        </p:nvSpPr>
        <p:spPr bwMode="auto">
          <a:xfrm>
            <a:off x="5454651" y="2505309"/>
            <a:ext cx="301625" cy="280987"/>
          </a:xfrm>
          <a:custGeom>
            <a:avLst/>
            <a:gdLst>
              <a:gd name="T0" fmla="*/ 205164 w 189"/>
              <a:gd name="T1" fmla="*/ 0 h 175"/>
              <a:gd name="T2" fmla="*/ 157079 w 189"/>
              <a:gd name="T3" fmla="*/ 1612 h 175"/>
              <a:gd name="T4" fmla="*/ 110596 w 189"/>
              <a:gd name="T5" fmla="*/ 19344 h 175"/>
              <a:gd name="T6" fmla="*/ 67320 w 189"/>
              <a:gd name="T7" fmla="*/ 45136 h 175"/>
              <a:gd name="T8" fmla="*/ 33660 w 189"/>
              <a:gd name="T9" fmla="*/ 83824 h 175"/>
              <a:gd name="T10" fmla="*/ 9617 w 189"/>
              <a:gd name="T11" fmla="*/ 127348 h 175"/>
              <a:gd name="T12" fmla="*/ 0 w 189"/>
              <a:gd name="T13" fmla="*/ 166035 h 175"/>
              <a:gd name="T14" fmla="*/ 3206 w 189"/>
              <a:gd name="T15" fmla="*/ 199887 h 175"/>
              <a:gd name="T16" fmla="*/ 14426 w 189"/>
              <a:gd name="T17" fmla="*/ 232127 h 175"/>
              <a:gd name="T18" fmla="*/ 33660 w 189"/>
              <a:gd name="T19" fmla="*/ 256307 h 175"/>
              <a:gd name="T20" fmla="*/ 62511 w 189"/>
              <a:gd name="T21" fmla="*/ 275651 h 175"/>
              <a:gd name="T22" fmla="*/ 99376 w 189"/>
              <a:gd name="T23" fmla="*/ 282099 h 175"/>
              <a:gd name="T24" fmla="*/ 147462 w 189"/>
              <a:gd name="T25" fmla="*/ 280487 h 175"/>
              <a:gd name="T26" fmla="*/ 192342 w 189"/>
              <a:gd name="T27" fmla="*/ 265979 h 175"/>
              <a:gd name="T28" fmla="*/ 235618 w 189"/>
              <a:gd name="T29" fmla="*/ 236963 h 175"/>
              <a:gd name="T30" fmla="*/ 269278 w 189"/>
              <a:gd name="T31" fmla="*/ 199887 h 175"/>
              <a:gd name="T32" fmla="*/ 293321 w 189"/>
              <a:gd name="T33" fmla="*/ 156363 h 175"/>
              <a:gd name="T34" fmla="*/ 302938 w 189"/>
              <a:gd name="T35" fmla="*/ 117676 h 175"/>
              <a:gd name="T36" fmla="*/ 301335 w 189"/>
              <a:gd name="T37" fmla="*/ 82212 h 175"/>
              <a:gd name="T38" fmla="*/ 288512 w 189"/>
              <a:gd name="T39" fmla="*/ 49972 h 175"/>
              <a:gd name="T40" fmla="*/ 269278 w 189"/>
              <a:gd name="T41" fmla="*/ 25792 h 175"/>
              <a:gd name="T42" fmla="*/ 240427 w 189"/>
              <a:gd name="T43" fmla="*/ 9672 h 175"/>
              <a:gd name="T44" fmla="*/ 205164 w 189"/>
              <a:gd name="T45" fmla="*/ 0 h 17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9"/>
              <a:gd name="T70" fmla="*/ 0 h 175"/>
              <a:gd name="T71" fmla="*/ 189 w 189"/>
              <a:gd name="T72" fmla="*/ 175 h 17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9" h="175">
                <a:moveTo>
                  <a:pt x="128" y="0"/>
                </a:moveTo>
                <a:lnTo>
                  <a:pt x="98" y="1"/>
                </a:lnTo>
                <a:lnTo>
                  <a:pt x="69" y="12"/>
                </a:lnTo>
                <a:lnTo>
                  <a:pt x="42" y="28"/>
                </a:lnTo>
                <a:lnTo>
                  <a:pt x="21" y="52"/>
                </a:lnTo>
                <a:lnTo>
                  <a:pt x="6" y="79"/>
                </a:lnTo>
                <a:lnTo>
                  <a:pt x="0" y="103"/>
                </a:lnTo>
                <a:lnTo>
                  <a:pt x="2" y="124"/>
                </a:lnTo>
                <a:lnTo>
                  <a:pt x="9" y="144"/>
                </a:lnTo>
                <a:lnTo>
                  <a:pt x="21" y="159"/>
                </a:lnTo>
                <a:lnTo>
                  <a:pt x="39" y="171"/>
                </a:lnTo>
                <a:lnTo>
                  <a:pt x="62" y="175"/>
                </a:lnTo>
                <a:lnTo>
                  <a:pt x="92" y="174"/>
                </a:lnTo>
                <a:lnTo>
                  <a:pt x="120" y="165"/>
                </a:lnTo>
                <a:lnTo>
                  <a:pt x="147" y="147"/>
                </a:lnTo>
                <a:lnTo>
                  <a:pt x="168" y="124"/>
                </a:lnTo>
                <a:lnTo>
                  <a:pt x="183" y="97"/>
                </a:lnTo>
                <a:lnTo>
                  <a:pt x="189" y="73"/>
                </a:lnTo>
                <a:lnTo>
                  <a:pt x="188" y="51"/>
                </a:lnTo>
                <a:lnTo>
                  <a:pt x="180" y="31"/>
                </a:lnTo>
                <a:lnTo>
                  <a:pt x="168" y="16"/>
                </a:lnTo>
                <a:lnTo>
                  <a:pt x="150" y="6"/>
                </a:lnTo>
                <a:lnTo>
                  <a:pt x="128" y="0"/>
                </a:lnTo>
                <a:close/>
              </a:path>
            </a:pathLst>
          </a:custGeom>
          <a:solidFill>
            <a:srgbClr val="9999FF"/>
          </a:solidFill>
          <a:ln w="0">
            <a:solidFill>
              <a:srgbClr val="BCBCBC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7423" name="Freeform 448"/>
          <p:cNvSpPr>
            <a:spLocks/>
          </p:cNvSpPr>
          <p:nvPr/>
        </p:nvSpPr>
        <p:spPr bwMode="auto">
          <a:xfrm>
            <a:off x="4741864" y="1257534"/>
            <a:ext cx="301625" cy="280987"/>
          </a:xfrm>
          <a:custGeom>
            <a:avLst/>
            <a:gdLst>
              <a:gd name="T0" fmla="*/ 201959 w 188"/>
              <a:gd name="T1" fmla="*/ 0 h 175"/>
              <a:gd name="T2" fmla="*/ 157079 w 188"/>
              <a:gd name="T3" fmla="*/ 1612 h 175"/>
              <a:gd name="T4" fmla="*/ 108994 w 188"/>
              <a:gd name="T5" fmla="*/ 19344 h 175"/>
              <a:gd name="T6" fmla="*/ 67320 w 188"/>
              <a:gd name="T7" fmla="*/ 45136 h 175"/>
              <a:gd name="T8" fmla="*/ 32057 w 188"/>
              <a:gd name="T9" fmla="*/ 83824 h 175"/>
              <a:gd name="T10" fmla="*/ 9617 w 188"/>
              <a:gd name="T11" fmla="*/ 127348 h 175"/>
              <a:gd name="T12" fmla="*/ 0 w 188"/>
              <a:gd name="T13" fmla="*/ 166035 h 175"/>
              <a:gd name="T14" fmla="*/ 3206 w 188"/>
              <a:gd name="T15" fmla="*/ 199887 h 175"/>
              <a:gd name="T16" fmla="*/ 12823 w 188"/>
              <a:gd name="T17" fmla="*/ 232127 h 175"/>
              <a:gd name="T18" fmla="*/ 33660 w 188"/>
              <a:gd name="T19" fmla="*/ 256307 h 175"/>
              <a:gd name="T20" fmla="*/ 62511 w 188"/>
              <a:gd name="T21" fmla="*/ 275651 h 175"/>
              <a:gd name="T22" fmla="*/ 99376 w 188"/>
              <a:gd name="T23" fmla="*/ 282099 h 175"/>
              <a:gd name="T24" fmla="*/ 147462 w 188"/>
              <a:gd name="T25" fmla="*/ 280487 h 175"/>
              <a:gd name="T26" fmla="*/ 192341 w 188"/>
              <a:gd name="T27" fmla="*/ 265979 h 175"/>
              <a:gd name="T28" fmla="*/ 234016 w 188"/>
              <a:gd name="T29" fmla="*/ 236963 h 175"/>
              <a:gd name="T30" fmla="*/ 269278 w 188"/>
              <a:gd name="T31" fmla="*/ 199887 h 175"/>
              <a:gd name="T32" fmla="*/ 293321 w 188"/>
              <a:gd name="T33" fmla="*/ 156363 h 175"/>
              <a:gd name="T34" fmla="*/ 301335 w 188"/>
              <a:gd name="T35" fmla="*/ 117676 h 175"/>
              <a:gd name="T36" fmla="*/ 301335 w 188"/>
              <a:gd name="T37" fmla="*/ 82212 h 175"/>
              <a:gd name="T38" fmla="*/ 288512 w 188"/>
              <a:gd name="T39" fmla="*/ 49972 h 175"/>
              <a:gd name="T40" fmla="*/ 267675 w 188"/>
              <a:gd name="T41" fmla="*/ 25792 h 175"/>
              <a:gd name="T42" fmla="*/ 238824 w 188"/>
              <a:gd name="T43" fmla="*/ 9672 h 175"/>
              <a:gd name="T44" fmla="*/ 201959 w 188"/>
              <a:gd name="T45" fmla="*/ 0 h 17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8"/>
              <a:gd name="T70" fmla="*/ 0 h 175"/>
              <a:gd name="T71" fmla="*/ 188 w 188"/>
              <a:gd name="T72" fmla="*/ 175 h 17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8" h="175">
                <a:moveTo>
                  <a:pt x="126" y="0"/>
                </a:moveTo>
                <a:lnTo>
                  <a:pt x="98" y="1"/>
                </a:lnTo>
                <a:lnTo>
                  <a:pt x="68" y="12"/>
                </a:lnTo>
                <a:lnTo>
                  <a:pt x="42" y="28"/>
                </a:lnTo>
                <a:lnTo>
                  <a:pt x="20" y="52"/>
                </a:lnTo>
                <a:lnTo>
                  <a:pt x="6" y="79"/>
                </a:lnTo>
                <a:lnTo>
                  <a:pt x="0" y="103"/>
                </a:lnTo>
                <a:lnTo>
                  <a:pt x="2" y="124"/>
                </a:lnTo>
                <a:lnTo>
                  <a:pt x="8" y="144"/>
                </a:lnTo>
                <a:lnTo>
                  <a:pt x="21" y="159"/>
                </a:lnTo>
                <a:lnTo>
                  <a:pt x="39" y="171"/>
                </a:lnTo>
                <a:lnTo>
                  <a:pt x="62" y="175"/>
                </a:lnTo>
                <a:lnTo>
                  <a:pt x="92" y="174"/>
                </a:lnTo>
                <a:lnTo>
                  <a:pt x="120" y="165"/>
                </a:lnTo>
                <a:lnTo>
                  <a:pt x="146" y="147"/>
                </a:lnTo>
                <a:lnTo>
                  <a:pt x="168" y="124"/>
                </a:lnTo>
                <a:lnTo>
                  <a:pt x="183" y="97"/>
                </a:lnTo>
                <a:lnTo>
                  <a:pt x="188" y="73"/>
                </a:lnTo>
                <a:lnTo>
                  <a:pt x="188" y="51"/>
                </a:lnTo>
                <a:lnTo>
                  <a:pt x="180" y="31"/>
                </a:lnTo>
                <a:lnTo>
                  <a:pt x="167" y="16"/>
                </a:lnTo>
                <a:lnTo>
                  <a:pt x="149" y="6"/>
                </a:lnTo>
                <a:lnTo>
                  <a:pt x="126" y="0"/>
                </a:lnTo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7424" name="Freeform 449"/>
          <p:cNvSpPr>
            <a:spLocks/>
          </p:cNvSpPr>
          <p:nvPr/>
        </p:nvSpPr>
        <p:spPr bwMode="auto">
          <a:xfrm>
            <a:off x="5875339" y="1368659"/>
            <a:ext cx="300037" cy="280987"/>
          </a:xfrm>
          <a:custGeom>
            <a:avLst/>
            <a:gdLst>
              <a:gd name="T0" fmla="*/ 201958 w 187"/>
              <a:gd name="T1" fmla="*/ 0 h 175"/>
              <a:gd name="T2" fmla="*/ 153873 w 187"/>
              <a:gd name="T3" fmla="*/ 1612 h 175"/>
              <a:gd name="T4" fmla="*/ 107391 w 187"/>
              <a:gd name="T5" fmla="*/ 19344 h 175"/>
              <a:gd name="T6" fmla="*/ 67319 w 187"/>
              <a:gd name="T7" fmla="*/ 45136 h 175"/>
              <a:gd name="T8" fmla="*/ 30454 w 187"/>
              <a:gd name="T9" fmla="*/ 83824 h 175"/>
              <a:gd name="T10" fmla="*/ 6411 w 187"/>
              <a:gd name="T11" fmla="*/ 127348 h 175"/>
              <a:gd name="T12" fmla="*/ 0 w 187"/>
              <a:gd name="T13" fmla="*/ 166035 h 175"/>
              <a:gd name="T14" fmla="*/ 0 w 187"/>
              <a:gd name="T15" fmla="*/ 199887 h 175"/>
              <a:gd name="T16" fmla="*/ 11220 w 187"/>
              <a:gd name="T17" fmla="*/ 232127 h 175"/>
              <a:gd name="T18" fmla="*/ 33660 w 187"/>
              <a:gd name="T19" fmla="*/ 256307 h 175"/>
              <a:gd name="T20" fmla="*/ 62511 w 187"/>
              <a:gd name="T21" fmla="*/ 275651 h 175"/>
              <a:gd name="T22" fmla="*/ 97774 w 187"/>
              <a:gd name="T23" fmla="*/ 282099 h 175"/>
              <a:gd name="T24" fmla="*/ 144256 w 187"/>
              <a:gd name="T25" fmla="*/ 280487 h 175"/>
              <a:gd name="T26" fmla="*/ 192341 w 187"/>
              <a:gd name="T27" fmla="*/ 265979 h 175"/>
              <a:gd name="T28" fmla="*/ 232413 w 187"/>
              <a:gd name="T29" fmla="*/ 236963 h 175"/>
              <a:gd name="T30" fmla="*/ 269278 w 187"/>
              <a:gd name="T31" fmla="*/ 199887 h 175"/>
              <a:gd name="T32" fmla="*/ 290115 w 187"/>
              <a:gd name="T33" fmla="*/ 156363 h 175"/>
              <a:gd name="T34" fmla="*/ 299732 w 187"/>
              <a:gd name="T35" fmla="*/ 117676 h 175"/>
              <a:gd name="T36" fmla="*/ 298129 w 187"/>
              <a:gd name="T37" fmla="*/ 82212 h 175"/>
              <a:gd name="T38" fmla="*/ 288512 w 187"/>
              <a:gd name="T39" fmla="*/ 49972 h 175"/>
              <a:gd name="T40" fmla="*/ 266072 w 187"/>
              <a:gd name="T41" fmla="*/ 25792 h 175"/>
              <a:gd name="T42" fmla="*/ 237221 w 187"/>
              <a:gd name="T43" fmla="*/ 9672 h 175"/>
              <a:gd name="T44" fmla="*/ 201958 w 187"/>
              <a:gd name="T45" fmla="*/ 0 h 17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7"/>
              <a:gd name="T70" fmla="*/ 0 h 175"/>
              <a:gd name="T71" fmla="*/ 187 w 187"/>
              <a:gd name="T72" fmla="*/ 175 h 17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7" h="175">
                <a:moveTo>
                  <a:pt x="126" y="0"/>
                </a:moveTo>
                <a:lnTo>
                  <a:pt x="96" y="1"/>
                </a:lnTo>
                <a:lnTo>
                  <a:pt x="67" y="12"/>
                </a:lnTo>
                <a:lnTo>
                  <a:pt x="42" y="28"/>
                </a:lnTo>
                <a:lnTo>
                  <a:pt x="19" y="52"/>
                </a:lnTo>
                <a:lnTo>
                  <a:pt x="4" y="79"/>
                </a:lnTo>
                <a:lnTo>
                  <a:pt x="0" y="103"/>
                </a:lnTo>
                <a:lnTo>
                  <a:pt x="0" y="124"/>
                </a:lnTo>
                <a:lnTo>
                  <a:pt x="7" y="144"/>
                </a:lnTo>
                <a:lnTo>
                  <a:pt x="21" y="159"/>
                </a:lnTo>
                <a:lnTo>
                  <a:pt x="39" y="171"/>
                </a:lnTo>
                <a:lnTo>
                  <a:pt x="61" y="175"/>
                </a:lnTo>
                <a:lnTo>
                  <a:pt x="90" y="174"/>
                </a:lnTo>
                <a:lnTo>
                  <a:pt x="120" y="165"/>
                </a:lnTo>
                <a:lnTo>
                  <a:pt x="145" y="147"/>
                </a:lnTo>
                <a:lnTo>
                  <a:pt x="168" y="124"/>
                </a:lnTo>
                <a:lnTo>
                  <a:pt x="181" y="97"/>
                </a:lnTo>
                <a:lnTo>
                  <a:pt x="187" y="73"/>
                </a:lnTo>
                <a:lnTo>
                  <a:pt x="186" y="51"/>
                </a:lnTo>
                <a:lnTo>
                  <a:pt x="180" y="31"/>
                </a:lnTo>
                <a:lnTo>
                  <a:pt x="166" y="16"/>
                </a:lnTo>
                <a:lnTo>
                  <a:pt x="148" y="6"/>
                </a:lnTo>
                <a:lnTo>
                  <a:pt x="126" y="0"/>
                </a:lnTo>
                <a:close/>
              </a:path>
            </a:pathLst>
          </a:custGeom>
          <a:solidFill>
            <a:srgbClr val="0070C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7425" name="Freeform 450"/>
          <p:cNvSpPr>
            <a:spLocks/>
          </p:cNvSpPr>
          <p:nvPr/>
        </p:nvSpPr>
        <p:spPr bwMode="auto">
          <a:xfrm>
            <a:off x="5454651" y="2505309"/>
            <a:ext cx="301625" cy="280987"/>
          </a:xfrm>
          <a:custGeom>
            <a:avLst/>
            <a:gdLst>
              <a:gd name="T0" fmla="*/ 205164 w 189"/>
              <a:gd name="T1" fmla="*/ 0 h 175"/>
              <a:gd name="T2" fmla="*/ 157079 w 189"/>
              <a:gd name="T3" fmla="*/ 1612 h 175"/>
              <a:gd name="T4" fmla="*/ 110596 w 189"/>
              <a:gd name="T5" fmla="*/ 19344 h 175"/>
              <a:gd name="T6" fmla="*/ 67320 w 189"/>
              <a:gd name="T7" fmla="*/ 45136 h 175"/>
              <a:gd name="T8" fmla="*/ 33660 w 189"/>
              <a:gd name="T9" fmla="*/ 83824 h 175"/>
              <a:gd name="T10" fmla="*/ 9617 w 189"/>
              <a:gd name="T11" fmla="*/ 127348 h 175"/>
              <a:gd name="T12" fmla="*/ 0 w 189"/>
              <a:gd name="T13" fmla="*/ 166035 h 175"/>
              <a:gd name="T14" fmla="*/ 3206 w 189"/>
              <a:gd name="T15" fmla="*/ 199887 h 175"/>
              <a:gd name="T16" fmla="*/ 14426 w 189"/>
              <a:gd name="T17" fmla="*/ 232127 h 175"/>
              <a:gd name="T18" fmla="*/ 33660 w 189"/>
              <a:gd name="T19" fmla="*/ 256307 h 175"/>
              <a:gd name="T20" fmla="*/ 62511 w 189"/>
              <a:gd name="T21" fmla="*/ 275651 h 175"/>
              <a:gd name="T22" fmla="*/ 99376 w 189"/>
              <a:gd name="T23" fmla="*/ 282099 h 175"/>
              <a:gd name="T24" fmla="*/ 147462 w 189"/>
              <a:gd name="T25" fmla="*/ 280487 h 175"/>
              <a:gd name="T26" fmla="*/ 192342 w 189"/>
              <a:gd name="T27" fmla="*/ 265979 h 175"/>
              <a:gd name="T28" fmla="*/ 235618 w 189"/>
              <a:gd name="T29" fmla="*/ 236963 h 175"/>
              <a:gd name="T30" fmla="*/ 269278 w 189"/>
              <a:gd name="T31" fmla="*/ 199887 h 175"/>
              <a:gd name="T32" fmla="*/ 293321 w 189"/>
              <a:gd name="T33" fmla="*/ 156363 h 175"/>
              <a:gd name="T34" fmla="*/ 302938 w 189"/>
              <a:gd name="T35" fmla="*/ 117676 h 175"/>
              <a:gd name="T36" fmla="*/ 301335 w 189"/>
              <a:gd name="T37" fmla="*/ 82212 h 175"/>
              <a:gd name="T38" fmla="*/ 288512 w 189"/>
              <a:gd name="T39" fmla="*/ 49972 h 175"/>
              <a:gd name="T40" fmla="*/ 269278 w 189"/>
              <a:gd name="T41" fmla="*/ 25792 h 175"/>
              <a:gd name="T42" fmla="*/ 240427 w 189"/>
              <a:gd name="T43" fmla="*/ 9672 h 175"/>
              <a:gd name="T44" fmla="*/ 205164 w 189"/>
              <a:gd name="T45" fmla="*/ 0 h 17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9"/>
              <a:gd name="T70" fmla="*/ 0 h 175"/>
              <a:gd name="T71" fmla="*/ 189 w 189"/>
              <a:gd name="T72" fmla="*/ 175 h 17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9" h="175">
                <a:moveTo>
                  <a:pt x="128" y="0"/>
                </a:moveTo>
                <a:lnTo>
                  <a:pt x="98" y="1"/>
                </a:lnTo>
                <a:lnTo>
                  <a:pt x="69" y="12"/>
                </a:lnTo>
                <a:lnTo>
                  <a:pt x="42" y="28"/>
                </a:lnTo>
                <a:lnTo>
                  <a:pt x="21" y="52"/>
                </a:lnTo>
                <a:lnTo>
                  <a:pt x="6" y="79"/>
                </a:lnTo>
                <a:lnTo>
                  <a:pt x="0" y="103"/>
                </a:lnTo>
                <a:lnTo>
                  <a:pt x="2" y="124"/>
                </a:lnTo>
                <a:lnTo>
                  <a:pt x="9" y="144"/>
                </a:lnTo>
                <a:lnTo>
                  <a:pt x="21" y="159"/>
                </a:lnTo>
                <a:lnTo>
                  <a:pt x="39" y="171"/>
                </a:lnTo>
                <a:lnTo>
                  <a:pt x="62" y="175"/>
                </a:lnTo>
                <a:lnTo>
                  <a:pt x="92" y="174"/>
                </a:lnTo>
                <a:lnTo>
                  <a:pt x="120" y="165"/>
                </a:lnTo>
                <a:lnTo>
                  <a:pt x="147" y="147"/>
                </a:lnTo>
                <a:lnTo>
                  <a:pt x="168" y="124"/>
                </a:lnTo>
                <a:lnTo>
                  <a:pt x="183" y="97"/>
                </a:lnTo>
                <a:lnTo>
                  <a:pt x="189" y="73"/>
                </a:lnTo>
                <a:lnTo>
                  <a:pt x="188" y="51"/>
                </a:lnTo>
                <a:lnTo>
                  <a:pt x="180" y="31"/>
                </a:lnTo>
                <a:lnTo>
                  <a:pt x="168" y="16"/>
                </a:lnTo>
                <a:lnTo>
                  <a:pt x="150" y="6"/>
                </a:lnTo>
                <a:lnTo>
                  <a:pt x="128" y="0"/>
                </a:lnTo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7426" name="Freeform 451"/>
          <p:cNvSpPr>
            <a:spLocks/>
          </p:cNvSpPr>
          <p:nvPr/>
        </p:nvSpPr>
        <p:spPr bwMode="auto">
          <a:xfrm>
            <a:off x="4327525" y="2389420"/>
            <a:ext cx="300038" cy="285750"/>
          </a:xfrm>
          <a:custGeom>
            <a:avLst/>
            <a:gdLst>
              <a:gd name="T0" fmla="*/ 201958 w 187"/>
              <a:gd name="T1" fmla="*/ 0 h 177"/>
              <a:gd name="T2" fmla="*/ 153873 w 187"/>
              <a:gd name="T3" fmla="*/ 3224 h 177"/>
              <a:gd name="T4" fmla="*/ 107391 w 187"/>
              <a:gd name="T5" fmla="*/ 19344 h 177"/>
              <a:gd name="T6" fmla="*/ 67319 w 187"/>
              <a:gd name="T7" fmla="*/ 46748 h 177"/>
              <a:gd name="T8" fmla="*/ 30454 w 187"/>
              <a:gd name="T9" fmla="*/ 85436 h 177"/>
              <a:gd name="T10" fmla="*/ 6411 w 187"/>
              <a:gd name="T11" fmla="*/ 128960 h 177"/>
              <a:gd name="T12" fmla="*/ 0 w 187"/>
              <a:gd name="T13" fmla="*/ 167647 h 177"/>
              <a:gd name="T14" fmla="*/ 0 w 187"/>
              <a:gd name="T15" fmla="*/ 201499 h 177"/>
              <a:gd name="T16" fmla="*/ 11220 w 187"/>
              <a:gd name="T17" fmla="*/ 232127 h 177"/>
              <a:gd name="T18" fmla="*/ 33660 w 187"/>
              <a:gd name="T19" fmla="*/ 259531 h 177"/>
              <a:gd name="T20" fmla="*/ 62511 w 187"/>
              <a:gd name="T21" fmla="*/ 275651 h 177"/>
              <a:gd name="T22" fmla="*/ 97774 w 187"/>
              <a:gd name="T23" fmla="*/ 285323 h 177"/>
              <a:gd name="T24" fmla="*/ 144256 w 187"/>
              <a:gd name="T25" fmla="*/ 283711 h 177"/>
              <a:gd name="T26" fmla="*/ 192341 w 187"/>
              <a:gd name="T27" fmla="*/ 265979 h 177"/>
              <a:gd name="T28" fmla="*/ 232413 w 187"/>
              <a:gd name="T29" fmla="*/ 236963 h 177"/>
              <a:gd name="T30" fmla="*/ 269278 w 187"/>
              <a:gd name="T31" fmla="*/ 201499 h 177"/>
              <a:gd name="T32" fmla="*/ 290115 w 187"/>
              <a:gd name="T33" fmla="*/ 157975 h 177"/>
              <a:gd name="T34" fmla="*/ 299732 w 187"/>
              <a:gd name="T35" fmla="*/ 119288 h 177"/>
              <a:gd name="T36" fmla="*/ 298129 w 187"/>
              <a:gd name="T37" fmla="*/ 82212 h 177"/>
              <a:gd name="T38" fmla="*/ 288512 w 187"/>
              <a:gd name="T39" fmla="*/ 51584 h 177"/>
              <a:gd name="T40" fmla="*/ 266072 w 187"/>
              <a:gd name="T41" fmla="*/ 27404 h 177"/>
              <a:gd name="T42" fmla="*/ 237221 w 187"/>
              <a:gd name="T43" fmla="*/ 9672 h 177"/>
              <a:gd name="T44" fmla="*/ 201958 w 187"/>
              <a:gd name="T45" fmla="*/ 0 h 1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7"/>
              <a:gd name="T70" fmla="*/ 0 h 177"/>
              <a:gd name="T71" fmla="*/ 187 w 187"/>
              <a:gd name="T72" fmla="*/ 177 h 1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7" h="177">
                <a:moveTo>
                  <a:pt x="126" y="0"/>
                </a:moveTo>
                <a:lnTo>
                  <a:pt x="96" y="2"/>
                </a:lnTo>
                <a:lnTo>
                  <a:pt x="67" y="12"/>
                </a:lnTo>
                <a:lnTo>
                  <a:pt x="42" y="29"/>
                </a:lnTo>
                <a:lnTo>
                  <a:pt x="19" y="53"/>
                </a:lnTo>
                <a:lnTo>
                  <a:pt x="4" y="80"/>
                </a:lnTo>
                <a:lnTo>
                  <a:pt x="0" y="104"/>
                </a:lnTo>
                <a:lnTo>
                  <a:pt x="0" y="125"/>
                </a:lnTo>
                <a:lnTo>
                  <a:pt x="7" y="144"/>
                </a:lnTo>
                <a:lnTo>
                  <a:pt x="21" y="161"/>
                </a:lnTo>
                <a:lnTo>
                  <a:pt x="39" y="171"/>
                </a:lnTo>
                <a:lnTo>
                  <a:pt x="61" y="177"/>
                </a:lnTo>
                <a:lnTo>
                  <a:pt x="90" y="176"/>
                </a:lnTo>
                <a:lnTo>
                  <a:pt x="120" y="165"/>
                </a:lnTo>
                <a:lnTo>
                  <a:pt x="145" y="147"/>
                </a:lnTo>
                <a:lnTo>
                  <a:pt x="168" y="125"/>
                </a:lnTo>
                <a:lnTo>
                  <a:pt x="181" y="98"/>
                </a:lnTo>
                <a:lnTo>
                  <a:pt x="187" y="74"/>
                </a:lnTo>
                <a:lnTo>
                  <a:pt x="186" y="51"/>
                </a:lnTo>
                <a:lnTo>
                  <a:pt x="180" y="32"/>
                </a:lnTo>
                <a:lnTo>
                  <a:pt x="166" y="17"/>
                </a:lnTo>
                <a:lnTo>
                  <a:pt x="148" y="6"/>
                </a:lnTo>
                <a:lnTo>
                  <a:pt x="126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7667" name="Oval 456"/>
          <p:cNvSpPr>
            <a:spLocks noChangeArrowheads="1"/>
          </p:cNvSpPr>
          <p:nvPr/>
        </p:nvSpPr>
        <p:spPr bwMode="auto">
          <a:xfrm>
            <a:off x="5361249" y="3263702"/>
            <a:ext cx="160284" cy="519351"/>
          </a:xfrm>
          <a:prstGeom prst="ellipse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7668" name="Oval 457"/>
          <p:cNvSpPr>
            <a:spLocks noChangeArrowheads="1"/>
          </p:cNvSpPr>
          <p:nvPr/>
        </p:nvSpPr>
        <p:spPr bwMode="auto">
          <a:xfrm>
            <a:off x="6303630" y="2017630"/>
            <a:ext cx="160284" cy="519351"/>
          </a:xfrm>
          <a:prstGeom prst="ellipse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7675" name="Oval 464"/>
          <p:cNvSpPr>
            <a:spLocks noChangeArrowheads="1"/>
          </p:cNvSpPr>
          <p:nvPr/>
        </p:nvSpPr>
        <p:spPr bwMode="auto">
          <a:xfrm>
            <a:off x="4929992" y="2333581"/>
            <a:ext cx="160284" cy="519351"/>
          </a:xfrm>
          <a:prstGeom prst="ellipse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44" name="Picture 4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219794" y="1919519"/>
            <a:ext cx="1223344" cy="249612"/>
          </a:xfrm>
          <a:prstGeom prst="rect">
            <a:avLst/>
          </a:prstGeom>
          <a:noFill/>
          <a:ln/>
          <a:effectLst/>
        </p:spPr>
      </p:pic>
      <p:sp>
        <p:nvSpPr>
          <p:cNvPr id="17455" name="Rectangle 6"/>
          <p:cNvSpPr>
            <a:spLocks noChangeArrowheads="1"/>
          </p:cNvSpPr>
          <p:nvPr/>
        </p:nvSpPr>
        <p:spPr bwMode="auto">
          <a:xfrm>
            <a:off x="10044113" y="6448426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E41E325E-6170-4D1B-A4F4-3953526826DD}" type="slidenum">
              <a:rPr lang="en-US" sz="1400"/>
              <a:pPr algn="r"/>
              <a:t>45</a:t>
            </a:fld>
            <a:endParaRPr lang="en-US" sz="1400" dirty="0"/>
          </a:p>
        </p:txBody>
      </p:sp>
      <p:grpSp>
        <p:nvGrpSpPr>
          <p:cNvPr id="3" name="Group 483"/>
          <p:cNvGrpSpPr>
            <a:grpSpLocks noChangeAspect="1"/>
          </p:cNvGrpSpPr>
          <p:nvPr/>
        </p:nvGrpSpPr>
        <p:grpSpPr bwMode="auto">
          <a:xfrm>
            <a:off x="3647159" y="734784"/>
            <a:ext cx="3290570" cy="2667000"/>
            <a:chOff x="1673317" y="990603"/>
            <a:chExt cx="4113121" cy="3333747"/>
          </a:xfrm>
        </p:grpSpPr>
        <p:cxnSp>
          <p:nvCxnSpPr>
            <p:cNvPr id="468" name="Straight Connector 467"/>
            <p:cNvCxnSpPr/>
            <p:nvPr/>
          </p:nvCxnSpPr>
          <p:spPr>
            <a:xfrm flipH="1">
              <a:off x="1673317" y="992191"/>
              <a:ext cx="1111225" cy="299243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/>
            <p:cNvCxnSpPr/>
            <p:nvPr/>
          </p:nvCxnSpPr>
          <p:spPr>
            <a:xfrm rot="16200000" flipH="1">
              <a:off x="3001227" y="2656716"/>
              <a:ext cx="334963" cy="2990783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/>
            <p:cNvCxnSpPr/>
            <p:nvPr/>
          </p:nvCxnSpPr>
          <p:spPr>
            <a:xfrm rot="5400000">
              <a:off x="3706827" y="2244739"/>
              <a:ext cx="3040059" cy="1119163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/>
            <p:cNvCxnSpPr/>
            <p:nvPr/>
          </p:nvCxnSpPr>
          <p:spPr>
            <a:xfrm rot="10800000">
              <a:off x="2781367" y="990603"/>
              <a:ext cx="3000308" cy="29527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48" descr="TP_t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30744" y="4936447"/>
            <a:ext cx="617524" cy="188118"/>
          </a:xfrm>
          <a:prstGeom prst="rect">
            <a:avLst/>
          </a:prstGeom>
          <a:noFill/>
          <a:ln/>
          <a:effectLst/>
        </p:spPr>
      </p:pic>
      <p:pic>
        <p:nvPicPr>
          <p:cNvPr id="50" name="Picture 49" descr="TP_t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36326" y="2702607"/>
            <a:ext cx="689618" cy="265422"/>
          </a:xfrm>
          <a:prstGeom prst="rect">
            <a:avLst/>
          </a:prstGeom>
          <a:noFill/>
          <a:ln/>
          <a:effectLst/>
        </p:spPr>
      </p:pic>
      <p:sp>
        <p:nvSpPr>
          <p:cNvPr id="36" name="Rectangle 35"/>
          <p:cNvSpPr/>
          <p:nvPr/>
        </p:nvSpPr>
        <p:spPr>
          <a:xfrm>
            <a:off x="2438400" y="5833905"/>
            <a:ext cx="7808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Interactions modify the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worldline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contributions to the path integral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0044113" y="646271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FD64783-2679-4D06-A74E-38ADA8FC5DA3}" type="slidenum">
              <a:rPr lang="en-US" sz="1400"/>
              <a:pPr algn="r"/>
              <a:t>46</a:t>
            </a:fld>
            <a:endParaRPr lang="en-US" sz="1400" dirty="0"/>
          </a:p>
        </p:txBody>
      </p:sp>
      <p:grpSp>
        <p:nvGrpSpPr>
          <p:cNvPr id="4" name="Group 484"/>
          <p:cNvGrpSpPr>
            <a:grpSpLocks noChangeAspect="1"/>
          </p:cNvGrpSpPr>
          <p:nvPr/>
        </p:nvGrpSpPr>
        <p:grpSpPr bwMode="auto">
          <a:xfrm>
            <a:off x="5289995" y="2881992"/>
            <a:ext cx="3290570" cy="2667000"/>
            <a:chOff x="1673317" y="990603"/>
            <a:chExt cx="4113121" cy="3333747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1673317" y="992191"/>
              <a:ext cx="1111225" cy="299243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6200000" flipH="1">
              <a:off x="3001227" y="2656716"/>
              <a:ext cx="334963" cy="2990783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3706827" y="2244739"/>
              <a:ext cx="3040059" cy="1119163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2781367" y="990603"/>
              <a:ext cx="3000308" cy="29527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3"/>
          <p:cNvSpPr>
            <a:spLocks/>
          </p:cNvSpPr>
          <p:nvPr/>
        </p:nvSpPr>
        <p:spPr bwMode="auto">
          <a:xfrm>
            <a:off x="6010276" y="4596046"/>
            <a:ext cx="303213" cy="284163"/>
          </a:xfrm>
          <a:custGeom>
            <a:avLst/>
            <a:gdLst>
              <a:gd name="T0" fmla="*/ 203561 w 189"/>
              <a:gd name="T1" fmla="*/ 0 h 177"/>
              <a:gd name="T2" fmla="*/ 155476 w 189"/>
              <a:gd name="T3" fmla="*/ 3224 h 177"/>
              <a:gd name="T4" fmla="*/ 110596 w 189"/>
              <a:gd name="T5" fmla="*/ 19344 h 177"/>
              <a:gd name="T6" fmla="*/ 67320 w 189"/>
              <a:gd name="T7" fmla="*/ 46748 h 177"/>
              <a:gd name="T8" fmla="*/ 33660 w 189"/>
              <a:gd name="T9" fmla="*/ 85436 h 177"/>
              <a:gd name="T10" fmla="*/ 9617 w 189"/>
              <a:gd name="T11" fmla="*/ 128960 h 177"/>
              <a:gd name="T12" fmla="*/ 0 w 189"/>
              <a:gd name="T13" fmla="*/ 167647 h 177"/>
              <a:gd name="T14" fmla="*/ 1603 w 189"/>
              <a:gd name="T15" fmla="*/ 201499 h 177"/>
              <a:gd name="T16" fmla="*/ 14426 w 189"/>
              <a:gd name="T17" fmla="*/ 232127 h 177"/>
              <a:gd name="T18" fmla="*/ 33660 w 189"/>
              <a:gd name="T19" fmla="*/ 259531 h 177"/>
              <a:gd name="T20" fmla="*/ 62511 w 189"/>
              <a:gd name="T21" fmla="*/ 275651 h 177"/>
              <a:gd name="T22" fmla="*/ 97774 w 189"/>
              <a:gd name="T23" fmla="*/ 285323 h 177"/>
              <a:gd name="T24" fmla="*/ 145859 w 189"/>
              <a:gd name="T25" fmla="*/ 283711 h 177"/>
              <a:gd name="T26" fmla="*/ 192342 w 189"/>
              <a:gd name="T27" fmla="*/ 265979 h 177"/>
              <a:gd name="T28" fmla="*/ 235618 w 189"/>
              <a:gd name="T29" fmla="*/ 236963 h 177"/>
              <a:gd name="T30" fmla="*/ 269278 w 189"/>
              <a:gd name="T31" fmla="*/ 201499 h 177"/>
              <a:gd name="T32" fmla="*/ 293321 w 189"/>
              <a:gd name="T33" fmla="*/ 157975 h 177"/>
              <a:gd name="T34" fmla="*/ 302938 w 189"/>
              <a:gd name="T35" fmla="*/ 119288 h 177"/>
              <a:gd name="T36" fmla="*/ 299732 w 189"/>
              <a:gd name="T37" fmla="*/ 82212 h 177"/>
              <a:gd name="T38" fmla="*/ 288512 w 189"/>
              <a:gd name="T39" fmla="*/ 51584 h 177"/>
              <a:gd name="T40" fmla="*/ 266073 w 189"/>
              <a:gd name="T41" fmla="*/ 27404 h 177"/>
              <a:gd name="T42" fmla="*/ 240427 w 189"/>
              <a:gd name="T43" fmla="*/ 9672 h 177"/>
              <a:gd name="T44" fmla="*/ 203561 w 189"/>
              <a:gd name="T45" fmla="*/ 0 h 1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9"/>
              <a:gd name="T70" fmla="*/ 0 h 177"/>
              <a:gd name="T71" fmla="*/ 189 w 189"/>
              <a:gd name="T72" fmla="*/ 177 h 1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9" h="177">
                <a:moveTo>
                  <a:pt x="127" y="0"/>
                </a:moveTo>
                <a:lnTo>
                  <a:pt x="97" y="2"/>
                </a:lnTo>
                <a:lnTo>
                  <a:pt x="69" y="12"/>
                </a:lnTo>
                <a:lnTo>
                  <a:pt x="42" y="29"/>
                </a:lnTo>
                <a:lnTo>
                  <a:pt x="21" y="53"/>
                </a:lnTo>
                <a:lnTo>
                  <a:pt x="6" y="80"/>
                </a:lnTo>
                <a:lnTo>
                  <a:pt x="0" y="104"/>
                </a:lnTo>
                <a:lnTo>
                  <a:pt x="1" y="125"/>
                </a:lnTo>
                <a:lnTo>
                  <a:pt x="9" y="144"/>
                </a:lnTo>
                <a:lnTo>
                  <a:pt x="21" y="161"/>
                </a:lnTo>
                <a:lnTo>
                  <a:pt x="39" y="171"/>
                </a:lnTo>
                <a:lnTo>
                  <a:pt x="61" y="177"/>
                </a:lnTo>
                <a:lnTo>
                  <a:pt x="91" y="176"/>
                </a:lnTo>
                <a:lnTo>
                  <a:pt x="120" y="165"/>
                </a:lnTo>
                <a:lnTo>
                  <a:pt x="147" y="147"/>
                </a:lnTo>
                <a:lnTo>
                  <a:pt x="168" y="125"/>
                </a:lnTo>
                <a:lnTo>
                  <a:pt x="183" y="98"/>
                </a:lnTo>
                <a:lnTo>
                  <a:pt x="189" y="74"/>
                </a:lnTo>
                <a:lnTo>
                  <a:pt x="187" y="51"/>
                </a:lnTo>
                <a:lnTo>
                  <a:pt x="180" y="32"/>
                </a:lnTo>
                <a:lnTo>
                  <a:pt x="166" y="17"/>
                </a:lnTo>
                <a:lnTo>
                  <a:pt x="150" y="6"/>
                </a:lnTo>
                <a:lnTo>
                  <a:pt x="127" y="0"/>
                </a:lnTo>
                <a:close/>
              </a:path>
            </a:pathLst>
          </a:custGeom>
          <a:solidFill>
            <a:srgbClr val="0070C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Freeform 5"/>
          <p:cNvSpPr>
            <a:spLocks/>
          </p:cNvSpPr>
          <p:nvPr/>
        </p:nvSpPr>
        <p:spPr bwMode="auto">
          <a:xfrm>
            <a:off x="7558088" y="3573695"/>
            <a:ext cx="303212" cy="285750"/>
          </a:xfrm>
          <a:custGeom>
            <a:avLst/>
            <a:gdLst>
              <a:gd name="T0" fmla="*/ 203561 w 189"/>
              <a:gd name="T1" fmla="*/ 0 h 177"/>
              <a:gd name="T2" fmla="*/ 155476 w 189"/>
              <a:gd name="T3" fmla="*/ 1612 h 177"/>
              <a:gd name="T4" fmla="*/ 110596 w 189"/>
              <a:gd name="T5" fmla="*/ 19344 h 177"/>
              <a:gd name="T6" fmla="*/ 67320 w 189"/>
              <a:gd name="T7" fmla="*/ 48360 h 177"/>
              <a:gd name="T8" fmla="*/ 33660 w 189"/>
              <a:gd name="T9" fmla="*/ 83824 h 177"/>
              <a:gd name="T10" fmla="*/ 9617 w 189"/>
              <a:gd name="T11" fmla="*/ 127348 h 177"/>
              <a:gd name="T12" fmla="*/ 0 w 189"/>
              <a:gd name="T13" fmla="*/ 166035 h 177"/>
              <a:gd name="T14" fmla="*/ 1603 w 189"/>
              <a:gd name="T15" fmla="*/ 203111 h 177"/>
              <a:gd name="T16" fmla="*/ 14426 w 189"/>
              <a:gd name="T17" fmla="*/ 232127 h 177"/>
              <a:gd name="T18" fmla="*/ 35263 w 189"/>
              <a:gd name="T19" fmla="*/ 257919 h 177"/>
              <a:gd name="T20" fmla="*/ 62511 w 189"/>
              <a:gd name="T21" fmla="*/ 275651 h 177"/>
              <a:gd name="T22" fmla="*/ 97774 w 189"/>
              <a:gd name="T23" fmla="*/ 285323 h 177"/>
              <a:gd name="T24" fmla="*/ 145859 w 189"/>
              <a:gd name="T25" fmla="*/ 282099 h 177"/>
              <a:gd name="T26" fmla="*/ 192342 w 189"/>
              <a:gd name="T27" fmla="*/ 265979 h 177"/>
              <a:gd name="T28" fmla="*/ 235618 w 189"/>
              <a:gd name="T29" fmla="*/ 238575 h 177"/>
              <a:gd name="T30" fmla="*/ 269278 w 189"/>
              <a:gd name="T31" fmla="*/ 199887 h 177"/>
              <a:gd name="T32" fmla="*/ 293321 w 189"/>
              <a:gd name="T33" fmla="*/ 156363 h 177"/>
              <a:gd name="T34" fmla="*/ 302938 w 189"/>
              <a:gd name="T35" fmla="*/ 117676 h 177"/>
              <a:gd name="T36" fmla="*/ 299732 w 189"/>
              <a:gd name="T37" fmla="*/ 83824 h 177"/>
              <a:gd name="T38" fmla="*/ 288512 w 189"/>
              <a:gd name="T39" fmla="*/ 53196 h 177"/>
              <a:gd name="T40" fmla="*/ 269278 w 189"/>
              <a:gd name="T41" fmla="*/ 25792 h 177"/>
              <a:gd name="T42" fmla="*/ 240427 w 189"/>
              <a:gd name="T43" fmla="*/ 9672 h 177"/>
              <a:gd name="T44" fmla="*/ 203561 w 189"/>
              <a:gd name="T45" fmla="*/ 0 h 1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9"/>
              <a:gd name="T70" fmla="*/ 0 h 177"/>
              <a:gd name="T71" fmla="*/ 189 w 189"/>
              <a:gd name="T72" fmla="*/ 177 h 1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9" h="177">
                <a:moveTo>
                  <a:pt x="127" y="0"/>
                </a:moveTo>
                <a:lnTo>
                  <a:pt x="97" y="1"/>
                </a:lnTo>
                <a:lnTo>
                  <a:pt x="69" y="12"/>
                </a:lnTo>
                <a:lnTo>
                  <a:pt x="42" y="30"/>
                </a:lnTo>
                <a:lnTo>
                  <a:pt x="21" y="52"/>
                </a:lnTo>
                <a:lnTo>
                  <a:pt x="6" y="79"/>
                </a:lnTo>
                <a:lnTo>
                  <a:pt x="0" y="103"/>
                </a:lnTo>
                <a:lnTo>
                  <a:pt x="1" y="126"/>
                </a:lnTo>
                <a:lnTo>
                  <a:pt x="9" y="144"/>
                </a:lnTo>
                <a:lnTo>
                  <a:pt x="22" y="160"/>
                </a:lnTo>
                <a:lnTo>
                  <a:pt x="39" y="171"/>
                </a:lnTo>
                <a:lnTo>
                  <a:pt x="61" y="177"/>
                </a:lnTo>
                <a:lnTo>
                  <a:pt x="91" y="175"/>
                </a:lnTo>
                <a:lnTo>
                  <a:pt x="120" y="165"/>
                </a:lnTo>
                <a:lnTo>
                  <a:pt x="147" y="148"/>
                </a:lnTo>
                <a:lnTo>
                  <a:pt x="168" y="124"/>
                </a:lnTo>
                <a:lnTo>
                  <a:pt x="183" y="97"/>
                </a:lnTo>
                <a:lnTo>
                  <a:pt x="189" y="73"/>
                </a:lnTo>
                <a:lnTo>
                  <a:pt x="187" y="52"/>
                </a:lnTo>
                <a:lnTo>
                  <a:pt x="180" y="33"/>
                </a:lnTo>
                <a:lnTo>
                  <a:pt x="168" y="16"/>
                </a:lnTo>
                <a:lnTo>
                  <a:pt x="150" y="6"/>
                </a:lnTo>
                <a:lnTo>
                  <a:pt x="127" y="0"/>
                </a:lnTo>
              </a:path>
            </a:pathLst>
          </a:custGeom>
          <a:solidFill>
            <a:srgbClr val="0070C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Freeform 8"/>
          <p:cNvSpPr>
            <a:spLocks/>
          </p:cNvSpPr>
          <p:nvPr/>
        </p:nvSpPr>
        <p:spPr bwMode="auto">
          <a:xfrm>
            <a:off x="4476995" y="2516725"/>
            <a:ext cx="3238254" cy="369332"/>
          </a:xfrm>
          <a:custGeom>
            <a:avLst/>
            <a:gdLst>
              <a:gd name="T0" fmla="*/ 1750306 w 1092"/>
              <a:gd name="T1" fmla="*/ 2195536 h 1362"/>
              <a:gd name="T2" fmla="*/ 1607653 w 1092"/>
              <a:gd name="T3" fmla="*/ 1682922 h 1362"/>
              <a:gd name="T4" fmla="*/ 1242204 w 1092"/>
              <a:gd name="T5" fmla="*/ 1641010 h 1362"/>
              <a:gd name="T6" fmla="*/ 889579 w 1092"/>
              <a:gd name="T7" fmla="*/ 1713550 h 1362"/>
              <a:gd name="T8" fmla="*/ 758145 w 1092"/>
              <a:gd name="T9" fmla="*/ 1022004 h 1362"/>
              <a:gd name="T10" fmla="*/ 435974 w 1092"/>
              <a:gd name="T11" fmla="*/ 801161 h 1362"/>
              <a:gd name="T12" fmla="*/ 450399 w 1092"/>
              <a:gd name="T13" fmla="*/ 638350 h 1362"/>
              <a:gd name="T14" fmla="*/ 68922 w 1092"/>
              <a:gd name="T15" fmla="*/ 446522 h 1362"/>
              <a:gd name="T16" fmla="*/ 35263 w 1092"/>
              <a:gd name="T17" fmla="*/ 0 h 13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92"/>
              <a:gd name="T28" fmla="*/ 0 h 1362"/>
              <a:gd name="T29" fmla="*/ 1092 w 1092"/>
              <a:gd name="T30" fmla="*/ 1362 h 1362"/>
              <a:gd name="connsiteX0" fmla="*/ 18096 w 18096"/>
              <a:gd name="connsiteY0" fmla="*/ 8286 h 8286"/>
              <a:gd name="connsiteX1" fmla="*/ 17281 w 18096"/>
              <a:gd name="connsiteY1" fmla="*/ 5951 h 8286"/>
              <a:gd name="connsiteX2" fmla="*/ 15193 w 18096"/>
              <a:gd name="connsiteY2" fmla="*/ 5760 h 8286"/>
              <a:gd name="connsiteX3" fmla="*/ 13178 w 18096"/>
              <a:gd name="connsiteY3" fmla="*/ 6091 h 8286"/>
              <a:gd name="connsiteX4" fmla="*/ 12428 w 18096"/>
              <a:gd name="connsiteY4" fmla="*/ 2941 h 8286"/>
              <a:gd name="connsiteX5" fmla="*/ 10587 w 18096"/>
              <a:gd name="connsiteY5" fmla="*/ 1935 h 8286"/>
              <a:gd name="connsiteX6" fmla="*/ 10669 w 18096"/>
              <a:gd name="connsiteY6" fmla="*/ 1193 h 8286"/>
              <a:gd name="connsiteX7" fmla="*/ 8490 w 18096"/>
              <a:gd name="connsiteY7" fmla="*/ 320 h 8286"/>
              <a:gd name="connsiteX8" fmla="*/ 0 w 18096"/>
              <a:gd name="connsiteY8" fmla="*/ 3112 h 8286"/>
              <a:gd name="connsiteX0" fmla="*/ 10000 w 10000"/>
              <a:gd name="connsiteY0" fmla="*/ 8700 h 8700"/>
              <a:gd name="connsiteX1" fmla="*/ 9550 w 10000"/>
              <a:gd name="connsiteY1" fmla="*/ 5882 h 8700"/>
              <a:gd name="connsiteX2" fmla="*/ 8396 w 10000"/>
              <a:gd name="connsiteY2" fmla="*/ 5651 h 8700"/>
              <a:gd name="connsiteX3" fmla="*/ 7282 w 10000"/>
              <a:gd name="connsiteY3" fmla="*/ 6051 h 8700"/>
              <a:gd name="connsiteX4" fmla="*/ 6868 w 10000"/>
              <a:gd name="connsiteY4" fmla="*/ 2249 h 8700"/>
              <a:gd name="connsiteX5" fmla="*/ 5850 w 10000"/>
              <a:gd name="connsiteY5" fmla="*/ 1035 h 8700"/>
              <a:gd name="connsiteX6" fmla="*/ 5896 w 10000"/>
              <a:gd name="connsiteY6" fmla="*/ 140 h 8700"/>
              <a:gd name="connsiteX7" fmla="*/ 3317 w 10000"/>
              <a:gd name="connsiteY7" fmla="*/ 1878 h 8700"/>
              <a:gd name="connsiteX8" fmla="*/ 0 w 10000"/>
              <a:gd name="connsiteY8" fmla="*/ 2456 h 8700"/>
              <a:gd name="connsiteX0" fmla="*/ 10000 w 10000"/>
              <a:gd name="connsiteY0" fmla="*/ 8881 h 8881"/>
              <a:gd name="connsiteX1" fmla="*/ 9550 w 10000"/>
              <a:gd name="connsiteY1" fmla="*/ 5642 h 8881"/>
              <a:gd name="connsiteX2" fmla="*/ 8396 w 10000"/>
              <a:gd name="connsiteY2" fmla="*/ 5376 h 8881"/>
              <a:gd name="connsiteX3" fmla="*/ 7282 w 10000"/>
              <a:gd name="connsiteY3" fmla="*/ 5836 h 8881"/>
              <a:gd name="connsiteX4" fmla="*/ 6868 w 10000"/>
              <a:gd name="connsiteY4" fmla="*/ 1466 h 8881"/>
              <a:gd name="connsiteX5" fmla="*/ 5850 w 10000"/>
              <a:gd name="connsiteY5" fmla="*/ 71 h 8881"/>
              <a:gd name="connsiteX6" fmla="*/ 3317 w 10000"/>
              <a:gd name="connsiteY6" fmla="*/ 1040 h 8881"/>
              <a:gd name="connsiteX7" fmla="*/ 0 w 10000"/>
              <a:gd name="connsiteY7" fmla="*/ 1704 h 8881"/>
              <a:gd name="connsiteX0" fmla="*/ 10000 w 10000"/>
              <a:gd name="connsiteY0" fmla="*/ 9249 h 9249"/>
              <a:gd name="connsiteX1" fmla="*/ 9550 w 10000"/>
              <a:gd name="connsiteY1" fmla="*/ 5602 h 9249"/>
              <a:gd name="connsiteX2" fmla="*/ 8396 w 10000"/>
              <a:gd name="connsiteY2" fmla="*/ 5302 h 9249"/>
              <a:gd name="connsiteX3" fmla="*/ 7282 w 10000"/>
              <a:gd name="connsiteY3" fmla="*/ 5820 h 9249"/>
              <a:gd name="connsiteX4" fmla="*/ 6868 w 10000"/>
              <a:gd name="connsiteY4" fmla="*/ 900 h 9249"/>
              <a:gd name="connsiteX5" fmla="*/ 3317 w 10000"/>
              <a:gd name="connsiteY5" fmla="*/ 420 h 9249"/>
              <a:gd name="connsiteX6" fmla="*/ 0 w 10000"/>
              <a:gd name="connsiteY6" fmla="*/ 1168 h 9249"/>
              <a:gd name="connsiteX0" fmla="*/ 10000 w 10000"/>
              <a:gd name="connsiteY0" fmla="*/ 10000 h 10000"/>
              <a:gd name="connsiteX1" fmla="*/ 9550 w 10000"/>
              <a:gd name="connsiteY1" fmla="*/ 6057 h 10000"/>
              <a:gd name="connsiteX2" fmla="*/ 8396 w 10000"/>
              <a:gd name="connsiteY2" fmla="*/ 5733 h 10000"/>
              <a:gd name="connsiteX3" fmla="*/ 7282 w 10000"/>
              <a:gd name="connsiteY3" fmla="*/ 6293 h 10000"/>
              <a:gd name="connsiteX4" fmla="*/ 6868 w 10000"/>
              <a:gd name="connsiteY4" fmla="*/ 973 h 10000"/>
              <a:gd name="connsiteX5" fmla="*/ 2767 w 10000"/>
              <a:gd name="connsiteY5" fmla="*/ 4585 h 10000"/>
              <a:gd name="connsiteX6" fmla="*/ 0 w 10000"/>
              <a:gd name="connsiteY6" fmla="*/ 1263 h 10000"/>
              <a:gd name="connsiteX0" fmla="*/ 10000 w 10000"/>
              <a:gd name="connsiteY0" fmla="*/ 8737 h 8737"/>
              <a:gd name="connsiteX1" fmla="*/ 9550 w 10000"/>
              <a:gd name="connsiteY1" fmla="*/ 4794 h 8737"/>
              <a:gd name="connsiteX2" fmla="*/ 8396 w 10000"/>
              <a:gd name="connsiteY2" fmla="*/ 4470 h 8737"/>
              <a:gd name="connsiteX3" fmla="*/ 7282 w 10000"/>
              <a:gd name="connsiteY3" fmla="*/ 5030 h 8737"/>
              <a:gd name="connsiteX4" fmla="*/ 6272 w 10000"/>
              <a:gd name="connsiteY4" fmla="*/ 2724 h 8737"/>
              <a:gd name="connsiteX5" fmla="*/ 2767 w 10000"/>
              <a:gd name="connsiteY5" fmla="*/ 3322 h 8737"/>
              <a:gd name="connsiteX6" fmla="*/ 0 w 10000"/>
              <a:gd name="connsiteY6" fmla="*/ 0 h 8737"/>
              <a:gd name="connsiteX0" fmla="*/ 10000 w 10000"/>
              <a:gd name="connsiteY0" fmla="*/ 10000 h 10586"/>
              <a:gd name="connsiteX1" fmla="*/ 9550 w 10000"/>
              <a:gd name="connsiteY1" fmla="*/ 5487 h 10586"/>
              <a:gd name="connsiteX2" fmla="*/ 8396 w 10000"/>
              <a:gd name="connsiteY2" fmla="*/ 5116 h 10586"/>
              <a:gd name="connsiteX3" fmla="*/ 7282 w 10000"/>
              <a:gd name="connsiteY3" fmla="*/ 5757 h 10586"/>
              <a:gd name="connsiteX4" fmla="*/ 3475 w 10000"/>
              <a:gd name="connsiteY4" fmla="*/ 9252 h 10586"/>
              <a:gd name="connsiteX5" fmla="*/ 2767 w 10000"/>
              <a:gd name="connsiteY5" fmla="*/ 3802 h 10586"/>
              <a:gd name="connsiteX6" fmla="*/ 0 w 10000"/>
              <a:gd name="connsiteY6" fmla="*/ 0 h 10586"/>
              <a:gd name="connsiteX0" fmla="*/ 10000 w 10000"/>
              <a:gd name="connsiteY0" fmla="*/ 10000 h 10000"/>
              <a:gd name="connsiteX1" fmla="*/ 9550 w 10000"/>
              <a:gd name="connsiteY1" fmla="*/ 5487 h 10000"/>
              <a:gd name="connsiteX2" fmla="*/ 8396 w 10000"/>
              <a:gd name="connsiteY2" fmla="*/ 5116 h 10000"/>
              <a:gd name="connsiteX3" fmla="*/ 7282 w 10000"/>
              <a:gd name="connsiteY3" fmla="*/ 5757 h 10000"/>
              <a:gd name="connsiteX4" fmla="*/ 3613 w 10000"/>
              <a:gd name="connsiteY4" fmla="*/ 8230 h 10000"/>
              <a:gd name="connsiteX5" fmla="*/ 2767 w 10000"/>
              <a:gd name="connsiteY5" fmla="*/ 3802 h 10000"/>
              <a:gd name="connsiteX6" fmla="*/ 0 w 10000"/>
              <a:gd name="connsiteY6" fmla="*/ 0 h 10000"/>
              <a:gd name="connsiteX0" fmla="*/ 10207 w 10207"/>
              <a:gd name="connsiteY0" fmla="*/ 10000 h 10000"/>
              <a:gd name="connsiteX1" fmla="*/ 9757 w 10207"/>
              <a:gd name="connsiteY1" fmla="*/ 5487 h 10000"/>
              <a:gd name="connsiteX2" fmla="*/ 8603 w 10207"/>
              <a:gd name="connsiteY2" fmla="*/ 5116 h 10000"/>
              <a:gd name="connsiteX3" fmla="*/ 7489 w 10207"/>
              <a:gd name="connsiteY3" fmla="*/ 5757 h 10000"/>
              <a:gd name="connsiteX4" fmla="*/ 3820 w 10207"/>
              <a:gd name="connsiteY4" fmla="*/ 8230 h 10000"/>
              <a:gd name="connsiteX5" fmla="*/ 2974 w 10207"/>
              <a:gd name="connsiteY5" fmla="*/ 3802 h 10000"/>
              <a:gd name="connsiteX6" fmla="*/ 461 w 10207"/>
              <a:gd name="connsiteY6" fmla="*/ 3527 h 10000"/>
              <a:gd name="connsiteX7" fmla="*/ 207 w 10207"/>
              <a:gd name="connsiteY7" fmla="*/ 0 h 10000"/>
              <a:gd name="connsiteX0" fmla="*/ 10131 w 10131"/>
              <a:gd name="connsiteY0" fmla="*/ 10000 h 10000"/>
              <a:gd name="connsiteX1" fmla="*/ 9681 w 10131"/>
              <a:gd name="connsiteY1" fmla="*/ 5487 h 10000"/>
              <a:gd name="connsiteX2" fmla="*/ 8527 w 10131"/>
              <a:gd name="connsiteY2" fmla="*/ 5116 h 10000"/>
              <a:gd name="connsiteX3" fmla="*/ 7413 w 10131"/>
              <a:gd name="connsiteY3" fmla="*/ 5757 h 10000"/>
              <a:gd name="connsiteX4" fmla="*/ 3744 w 10131"/>
              <a:gd name="connsiteY4" fmla="*/ 8230 h 10000"/>
              <a:gd name="connsiteX5" fmla="*/ 2440 w 10131"/>
              <a:gd name="connsiteY5" fmla="*/ 3930 h 10000"/>
              <a:gd name="connsiteX6" fmla="*/ 385 w 10131"/>
              <a:gd name="connsiteY6" fmla="*/ 3527 h 10000"/>
              <a:gd name="connsiteX7" fmla="*/ 131 w 10131"/>
              <a:gd name="connsiteY7" fmla="*/ 0 h 10000"/>
              <a:gd name="connsiteX0" fmla="*/ 10131 w 10131"/>
              <a:gd name="connsiteY0" fmla="*/ 10000 h 10000"/>
              <a:gd name="connsiteX1" fmla="*/ 9681 w 10131"/>
              <a:gd name="connsiteY1" fmla="*/ 5487 h 10000"/>
              <a:gd name="connsiteX2" fmla="*/ 8527 w 10131"/>
              <a:gd name="connsiteY2" fmla="*/ 5116 h 10000"/>
              <a:gd name="connsiteX3" fmla="*/ 7413 w 10131"/>
              <a:gd name="connsiteY3" fmla="*/ 5757 h 10000"/>
              <a:gd name="connsiteX4" fmla="*/ 3744 w 10131"/>
              <a:gd name="connsiteY4" fmla="*/ 8230 h 10000"/>
              <a:gd name="connsiteX5" fmla="*/ 385 w 10131"/>
              <a:gd name="connsiteY5" fmla="*/ 3527 h 10000"/>
              <a:gd name="connsiteX6" fmla="*/ 131 w 10131"/>
              <a:gd name="connsiteY6" fmla="*/ 0 h 10000"/>
              <a:gd name="connsiteX0" fmla="*/ 10131 w 10131"/>
              <a:gd name="connsiteY0" fmla="*/ 10000 h 10000"/>
              <a:gd name="connsiteX1" fmla="*/ 9681 w 10131"/>
              <a:gd name="connsiteY1" fmla="*/ 5487 h 10000"/>
              <a:gd name="connsiteX2" fmla="*/ 8527 w 10131"/>
              <a:gd name="connsiteY2" fmla="*/ 5116 h 10000"/>
              <a:gd name="connsiteX3" fmla="*/ 7413 w 10131"/>
              <a:gd name="connsiteY3" fmla="*/ 5757 h 10000"/>
              <a:gd name="connsiteX4" fmla="*/ 3148 w 10131"/>
              <a:gd name="connsiteY4" fmla="*/ 8358 h 10000"/>
              <a:gd name="connsiteX5" fmla="*/ 385 w 10131"/>
              <a:gd name="connsiteY5" fmla="*/ 3527 h 10000"/>
              <a:gd name="connsiteX6" fmla="*/ 131 w 10131"/>
              <a:gd name="connsiteY6" fmla="*/ 0 h 10000"/>
              <a:gd name="connsiteX0" fmla="*/ 10131 w 10131"/>
              <a:gd name="connsiteY0" fmla="*/ 10000 h 10000"/>
              <a:gd name="connsiteX1" fmla="*/ 9681 w 10131"/>
              <a:gd name="connsiteY1" fmla="*/ 5487 h 10000"/>
              <a:gd name="connsiteX2" fmla="*/ 8527 w 10131"/>
              <a:gd name="connsiteY2" fmla="*/ 5116 h 10000"/>
              <a:gd name="connsiteX3" fmla="*/ 7413 w 10131"/>
              <a:gd name="connsiteY3" fmla="*/ 5757 h 10000"/>
              <a:gd name="connsiteX4" fmla="*/ 385 w 10131"/>
              <a:gd name="connsiteY4" fmla="*/ 3527 h 10000"/>
              <a:gd name="connsiteX5" fmla="*/ 131 w 10131"/>
              <a:gd name="connsiteY5" fmla="*/ 0 h 10000"/>
              <a:gd name="connsiteX0" fmla="*/ 10131 w 10131"/>
              <a:gd name="connsiteY0" fmla="*/ 10000 h 10000"/>
              <a:gd name="connsiteX1" fmla="*/ 9681 w 10131"/>
              <a:gd name="connsiteY1" fmla="*/ 5487 h 10000"/>
              <a:gd name="connsiteX2" fmla="*/ 8527 w 10131"/>
              <a:gd name="connsiteY2" fmla="*/ 5116 h 10000"/>
              <a:gd name="connsiteX3" fmla="*/ 7413 w 10131"/>
              <a:gd name="connsiteY3" fmla="*/ 5757 h 10000"/>
              <a:gd name="connsiteX4" fmla="*/ 3274 w 10131"/>
              <a:gd name="connsiteY4" fmla="*/ 4549 h 10000"/>
              <a:gd name="connsiteX5" fmla="*/ 385 w 10131"/>
              <a:gd name="connsiteY5" fmla="*/ 3527 h 10000"/>
              <a:gd name="connsiteX6" fmla="*/ 131 w 10131"/>
              <a:gd name="connsiteY6" fmla="*/ 0 h 10000"/>
              <a:gd name="connsiteX0" fmla="*/ 10131 w 10131"/>
              <a:gd name="connsiteY0" fmla="*/ 10000 h 10000"/>
              <a:gd name="connsiteX1" fmla="*/ 9681 w 10131"/>
              <a:gd name="connsiteY1" fmla="*/ 5487 h 10000"/>
              <a:gd name="connsiteX2" fmla="*/ 8527 w 10131"/>
              <a:gd name="connsiteY2" fmla="*/ 5116 h 10000"/>
              <a:gd name="connsiteX3" fmla="*/ 7413 w 10131"/>
              <a:gd name="connsiteY3" fmla="*/ 5757 h 10000"/>
              <a:gd name="connsiteX4" fmla="*/ 2724 w 10131"/>
              <a:gd name="connsiteY4" fmla="*/ 9533 h 10000"/>
              <a:gd name="connsiteX5" fmla="*/ 385 w 10131"/>
              <a:gd name="connsiteY5" fmla="*/ 3527 h 10000"/>
              <a:gd name="connsiteX6" fmla="*/ 131 w 10131"/>
              <a:gd name="connsiteY6" fmla="*/ 0 h 10000"/>
              <a:gd name="connsiteX0" fmla="*/ 10314 w 10314"/>
              <a:gd name="connsiteY0" fmla="*/ 10000 h 10000"/>
              <a:gd name="connsiteX1" fmla="*/ 9864 w 10314"/>
              <a:gd name="connsiteY1" fmla="*/ 5487 h 10000"/>
              <a:gd name="connsiteX2" fmla="*/ 8710 w 10314"/>
              <a:gd name="connsiteY2" fmla="*/ 5116 h 10000"/>
              <a:gd name="connsiteX3" fmla="*/ 7596 w 10314"/>
              <a:gd name="connsiteY3" fmla="*/ 5757 h 10000"/>
              <a:gd name="connsiteX4" fmla="*/ 2907 w 10314"/>
              <a:gd name="connsiteY4" fmla="*/ 9533 h 10000"/>
              <a:gd name="connsiteX5" fmla="*/ 385 w 10314"/>
              <a:gd name="connsiteY5" fmla="*/ 4549 h 10000"/>
              <a:gd name="connsiteX6" fmla="*/ 314 w 10314"/>
              <a:gd name="connsiteY6" fmla="*/ 0 h 10000"/>
              <a:gd name="connsiteX0" fmla="*/ 10314 w 10314"/>
              <a:gd name="connsiteY0" fmla="*/ 10000 h 10000"/>
              <a:gd name="connsiteX1" fmla="*/ 9864 w 10314"/>
              <a:gd name="connsiteY1" fmla="*/ 5487 h 10000"/>
              <a:gd name="connsiteX2" fmla="*/ 8710 w 10314"/>
              <a:gd name="connsiteY2" fmla="*/ 5116 h 10000"/>
              <a:gd name="connsiteX3" fmla="*/ 7596 w 10314"/>
              <a:gd name="connsiteY3" fmla="*/ 5757 h 10000"/>
              <a:gd name="connsiteX4" fmla="*/ 2907 w 10314"/>
              <a:gd name="connsiteY4" fmla="*/ 9533 h 10000"/>
              <a:gd name="connsiteX5" fmla="*/ 385 w 10314"/>
              <a:gd name="connsiteY5" fmla="*/ 4549 h 10000"/>
              <a:gd name="connsiteX6" fmla="*/ 314 w 10314"/>
              <a:gd name="connsiteY6" fmla="*/ 0 h 10000"/>
              <a:gd name="connsiteX0" fmla="*/ 10039 w 10039"/>
              <a:gd name="connsiteY0" fmla="*/ 10000 h 10000"/>
              <a:gd name="connsiteX1" fmla="*/ 9589 w 10039"/>
              <a:gd name="connsiteY1" fmla="*/ 5487 h 10000"/>
              <a:gd name="connsiteX2" fmla="*/ 8435 w 10039"/>
              <a:gd name="connsiteY2" fmla="*/ 5116 h 10000"/>
              <a:gd name="connsiteX3" fmla="*/ 7321 w 10039"/>
              <a:gd name="connsiteY3" fmla="*/ 5757 h 10000"/>
              <a:gd name="connsiteX4" fmla="*/ 2632 w 10039"/>
              <a:gd name="connsiteY4" fmla="*/ 9533 h 10000"/>
              <a:gd name="connsiteX5" fmla="*/ 110 w 10039"/>
              <a:gd name="connsiteY5" fmla="*/ 4549 h 10000"/>
              <a:gd name="connsiteX6" fmla="*/ 39 w 10039"/>
              <a:gd name="connsiteY6" fmla="*/ 0 h 10000"/>
              <a:gd name="connsiteX0" fmla="*/ 10229 w 10229"/>
              <a:gd name="connsiteY0" fmla="*/ 10256 h 10256"/>
              <a:gd name="connsiteX1" fmla="*/ 9779 w 10229"/>
              <a:gd name="connsiteY1" fmla="*/ 5743 h 10256"/>
              <a:gd name="connsiteX2" fmla="*/ 8625 w 10229"/>
              <a:gd name="connsiteY2" fmla="*/ 5372 h 10256"/>
              <a:gd name="connsiteX3" fmla="*/ 7511 w 10229"/>
              <a:gd name="connsiteY3" fmla="*/ 6013 h 10256"/>
              <a:gd name="connsiteX4" fmla="*/ 2822 w 10229"/>
              <a:gd name="connsiteY4" fmla="*/ 9789 h 10256"/>
              <a:gd name="connsiteX5" fmla="*/ 300 w 10229"/>
              <a:gd name="connsiteY5" fmla="*/ 4805 h 10256"/>
              <a:gd name="connsiteX6" fmla="*/ 0 w 10229"/>
              <a:gd name="connsiteY6" fmla="*/ 0 h 10256"/>
              <a:gd name="connsiteX0" fmla="*/ 10229 w 10229"/>
              <a:gd name="connsiteY0" fmla="*/ 10256 h 10256"/>
              <a:gd name="connsiteX1" fmla="*/ 9779 w 10229"/>
              <a:gd name="connsiteY1" fmla="*/ 5743 h 10256"/>
              <a:gd name="connsiteX2" fmla="*/ 7511 w 10229"/>
              <a:gd name="connsiteY2" fmla="*/ 6013 h 10256"/>
              <a:gd name="connsiteX3" fmla="*/ 2822 w 10229"/>
              <a:gd name="connsiteY3" fmla="*/ 9789 h 10256"/>
              <a:gd name="connsiteX4" fmla="*/ 300 w 10229"/>
              <a:gd name="connsiteY4" fmla="*/ 4805 h 10256"/>
              <a:gd name="connsiteX5" fmla="*/ 0 w 10229"/>
              <a:gd name="connsiteY5" fmla="*/ 0 h 1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9" h="10256">
                <a:moveTo>
                  <a:pt x="10229" y="10256"/>
                </a:moveTo>
                <a:cubicBezTo>
                  <a:pt x="10153" y="9505"/>
                  <a:pt x="10047" y="6553"/>
                  <a:pt x="9779" y="5743"/>
                </a:cubicBezTo>
                <a:cubicBezTo>
                  <a:pt x="9326" y="5036"/>
                  <a:pt x="8671" y="5339"/>
                  <a:pt x="7511" y="6013"/>
                </a:cubicBezTo>
                <a:cubicBezTo>
                  <a:pt x="6351" y="6687"/>
                  <a:pt x="4024" y="9990"/>
                  <a:pt x="2822" y="9789"/>
                </a:cubicBezTo>
                <a:cubicBezTo>
                  <a:pt x="1620" y="9588"/>
                  <a:pt x="503" y="7352"/>
                  <a:pt x="300" y="4805"/>
                </a:cubicBezTo>
                <a:cubicBezTo>
                  <a:pt x="190" y="3000"/>
                  <a:pt x="127" y="332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5715825" y="1507509"/>
            <a:ext cx="770576" cy="369332"/>
          </a:xfrm>
          <a:custGeom>
            <a:avLst/>
            <a:gdLst>
              <a:gd name="T0" fmla="*/ 2059655 w 1285"/>
              <a:gd name="T1" fmla="*/ 1413719 h 877"/>
              <a:gd name="T2" fmla="*/ 1933030 w 1285"/>
              <a:gd name="T3" fmla="*/ 902717 h 877"/>
              <a:gd name="T4" fmla="*/ 1582007 w 1285"/>
              <a:gd name="T5" fmla="*/ 725397 h 877"/>
              <a:gd name="T6" fmla="*/ 1860902 w 1285"/>
              <a:gd name="T7" fmla="*/ 108004 h 877"/>
              <a:gd name="T8" fmla="*/ 1141225 w 1285"/>
              <a:gd name="T9" fmla="*/ 77376 h 877"/>
              <a:gd name="T10" fmla="*/ 732500 w 1285"/>
              <a:gd name="T11" fmla="*/ 401387 h 877"/>
              <a:gd name="T12" fmla="*/ 541761 w 1285"/>
              <a:gd name="T13" fmla="*/ 386879 h 877"/>
              <a:gd name="T14" fmla="*/ 262866 w 1285"/>
              <a:gd name="T15" fmla="*/ 578706 h 877"/>
              <a:gd name="T16" fmla="*/ 0 w 1285"/>
              <a:gd name="T17" fmla="*/ 432015 h 8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85"/>
              <a:gd name="T28" fmla="*/ 0 h 877"/>
              <a:gd name="T29" fmla="*/ 1285 w 1285"/>
              <a:gd name="T30" fmla="*/ 877 h 877"/>
              <a:gd name="connsiteX0" fmla="*/ 9848 w 9848"/>
              <a:gd name="connsiteY0" fmla="*/ 23567 h 23567"/>
              <a:gd name="connsiteX1" fmla="*/ 9233 w 9848"/>
              <a:gd name="connsiteY1" fmla="*/ 19952 h 23567"/>
              <a:gd name="connsiteX2" fmla="*/ 7529 w 9848"/>
              <a:gd name="connsiteY2" fmla="*/ 18698 h 23567"/>
              <a:gd name="connsiteX3" fmla="*/ 8883 w 9848"/>
              <a:gd name="connsiteY3" fmla="*/ 14331 h 23567"/>
              <a:gd name="connsiteX4" fmla="*/ 5389 w 9848"/>
              <a:gd name="connsiteY4" fmla="*/ 14114 h 23567"/>
              <a:gd name="connsiteX5" fmla="*/ 3404 w 9848"/>
              <a:gd name="connsiteY5" fmla="*/ 16406 h 23567"/>
              <a:gd name="connsiteX6" fmla="*/ 2478 w 9848"/>
              <a:gd name="connsiteY6" fmla="*/ 16304 h 23567"/>
              <a:gd name="connsiteX7" fmla="*/ 1124 w 9848"/>
              <a:gd name="connsiteY7" fmla="*/ 17661 h 23567"/>
              <a:gd name="connsiteX8" fmla="*/ 9223 w 9848"/>
              <a:gd name="connsiteY8" fmla="*/ 0 h 23567"/>
              <a:gd name="connsiteX0" fmla="*/ 8494 w 9152"/>
              <a:gd name="connsiteY0" fmla="*/ 10000 h 10000"/>
              <a:gd name="connsiteX1" fmla="*/ 7870 w 9152"/>
              <a:gd name="connsiteY1" fmla="*/ 8466 h 10000"/>
              <a:gd name="connsiteX2" fmla="*/ 6139 w 9152"/>
              <a:gd name="connsiteY2" fmla="*/ 7934 h 10000"/>
              <a:gd name="connsiteX3" fmla="*/ 7514 w 9152"/>
              <a:gd name="connsiteY3" fmla="*/ 6081 h 10000"/>
              <a:gd name="connsiteX4" fmla="*/ 3966 w 9152"/>
              <a:gd name="connsiteY4" fmla="*/ 5989 h 10000"/>
              <a:gd name="connsiteX5" fmla="*/ 1951 w 9152"/>
              <a:gd name="connsiteY5" fmla="*/ 6961 h 10000"/>
              <a:gd name="connsiteX6" fmla="*/ 1010 w 9152"/>
              <a:gd name="connsiteY6" fmla="*/ 6918 h 10000"/>
              <a:gd name="connsiteX7" fmla="*/ 8010 w 9152"/>
              <a:gd name="connsiteY7" fmla="*/ 2443 h 10000"/>
              <a:gd name="connsiteX8" fmla="*/ 7859 w 9152"/>
              <a:gd name="connsiteY8" fmla="*/ 0 h 10000"/>
              <a:gd name="connsiteX0" fmla="*/ 7885 w 8604"/>
              <a:gd name="connsiteY0" fmla="*/ 10000 h 10000"/>
              <a:gd name="connsiteX1" fmla="*/ 7203 w 8604"/>
              <a:gd name="connsiteY1" fmla="*/ 8466 h 10000"/>
              <a:gd name="connsiteX2" fmla="*/ 5312 w 8604"/>
              <a:gd name="connsiteY2" fmla="*/ 7934 h 10000"/>
              <a:gd name="connsiteX3" fmla="*/ 6814 w 8604"/>
              <a:gd name="connsiteY3" fmla="*/ 6081 h 10000"/>
              <a:gd name="connsiteX4" fmla="*/ 2937 w 8604"/>
              <a:gd name="connsiteY4" fmla="*/ 5989 h 10000"/>
              <a:gd name="connsiteX5" fmla="*/ 736 w 8604"/>
              <a:gd name="connsiteY5" fmla="*/ 6961 h 10000"/>
              <a:gd name="connsiteX6" fmla="*/ 7356 w 8604"/>
              <a:gd name="connsiteY6" fmla="*/ 2443 h 10000"/>
              <a:gd name="connsiteX7" fmla="*/ 7191 w 8604"/>
              <a:gd name="connsiteY7" fmla="*/ 0 h 10000"/>
              <a:gd name="connsiteX0" fmla="*/ 5855 w 6691"/>
              <a:gd name="connsiteY0" fmla="*/ 10000 h 10000"/>
              <a:gd name="connsiteX1" fmla="*/ 5063 w 6691"/>
              <a:gd name="connsiteY1" fmla="*/ 8466 h 10000"/>
              <a:gd name="connsiteX2" fmla="*/ 2865 w 6691"/>
              <a:gd name="connsiteY2" fmla="*/ 7934 h 10000"/>
              <a:gd name="connsiteX3" fmla="*/ 4611 w 6691"/>
              <a:gd name="connsiteY3" fmla="*/ 6081 h 10000"/>
              <a:gd name="connsiteX4" fmla="*/ 105 w 6691"/>
              <a:gd name="connsiteY4" fmla="*/ 5989 h 10000"/>
              <a:gd name="connsiteX5" fmla="*/ 5241 w 6691"/>
              <a:gd name="connsiteY5" fmla="*/ 2443 h 10000"/>
              <a:gd name="connsiteX6" fmla="*/ 5049 w 6691"/>
              <a:gd name="connsiteY6" fmla="*/ 0 h 10000"/>
              <a:gd name="connsiteX0" fmla="*/ 4575 w 5824"/>
              <a:gd name="connsiteY0" fmla="*/ 10000 h 10000"/>
              <a:gd name="connsiteX1" fmla="*/ 3391 w 5824"/>
              <a:gd name="connsiteY1" fmla="*/ 8466 h 10000"/>
              <a:gd name="connsiteX2" fmla="*/ 106 w 5824"/>
              <a:gd name="connsiteY2" fmla="*/ 7934 h 10000"/>
              <a:gd name="connsiteX3" fmla="*/ 2715 w 5824"/>
              <a:gd name="connsiteY3" fmla="*/ 6081 h 10000"/>
              <a:gd name="connsiteX4" fmla="*/ 4948 w 5824"/>
              <a:gd name="connsiteY4" fmla="*/ 3377 h 10000"/>
              <a:gd name="connsiteX5" fmla="*/ 3657 w 5824"/>
              <a:gd name="connsiteY5" fmla="*/ 2443 h 10000"/>
              <a:gd name="connsiteX6" fmla="*/ 3370 w 5824"/>
              <a:gd name="connsiteY6" fmla="*/ 0 h 10000"/>
              <a:gd name="connsiteX0" fmla="*/ 7855 w 10000"/>
              <a:gd name="connsiteY0" fmla="*/ 10000 h 10000"/>
              <a:gd name="connsiteX1" fmla="*/ 5822 w 10000"/>
              <a:gd name="connsiteY1" fmla="*/ 8466 h 10000"/>
              <a:gd name="connsiteX2" fmla="*/ 182 w 10000"/>
              <a:gd name="connsiteY2" fmla="*/ 7934 h 10000"/>
              <a:gd name="connsiteX3" fmla="*/ 4662 w 10000"/>
              <a:gd name="connsiteY3" fmla="*/ 6081 h 10000"/>
              <a:gd name="connsiteX4" fmla="*/ 6279 w 10000"/>
              <a:gd name="connsiteY4" fmla="*/ 2443 h 10000"/>
              <a:gd name="connsiteX5" fmla="*/ 5786 w 10000"/>
              <a:gd name="connsiteY5" fmla="*/ 0 h 10000"/>
              <a:gd name="connsiteX0" fmla="*/ 7855 w 11226"/>
              <a:gd name="connsiteY0" fmla="*/ 10000 h 10000"/>
              <a:gd name="connsiteX1" fmla="*/ 5822 w 11226"/>
              <a:gd name="connsiteY1" fmla="*/ 8466 h 10000"/>
              <a:gd name="connsiteX2" fmla="*/ 182 w 11226"/>
              <a:gd name="connsiteY2" fmla="*/ 7934 h 10000"/>
              <a:gd name="connsiteX3" fmla="*/ 4662 w 11226"/>
              <a:gd name="connsiteY3" fmla="*/ 6081 h 10000"/>
              <a:gd name="connsiteX4" fmla="*/ 10957 w 11226"/>
              <a:gd name="connsiteY4" fmla="*/ 3228 h 10000"/>
              <a:gd name="connsiteX5" fmla="*/ 6279 w 11226"/>
              <a:gd name="connsiteY5" fmla="*/ 2443 h 10000"/>
              <a:gd name="connsiteX6" fmla="*/ 5786 w 11226"/>
              <a:gd name="connsiteY6" fmla="*/ 0 h 10000"/>
              <a:gd name="connsiteX0" fmla="*/ 7855 w 10759"/>
              <a:gd name="connsiteY0" fmla="*/ 10000 h 10000"/>
              <a:gd name="connsiteX1" fmla="*/ 5822 w 10759"/>
              <a:gd name="connsiteY1" fmla="*/ 8466 h 10000"/>
              <a:gd name="connsiteX2" fmla="*/ 182 w 10759"/>
              <a:gd name="connsiteY2" fmla="*/ 7934 h 10000"/>
              <a:gd name="connsiteX3" fmla="*/ 4662 w 10759"/>
              <a:gd name="connsiteY3" fmla="*/ 6081 h 10000"/>
              <a:gd name="connsiteX4" fmla="*/ 10490 w 10759"/>
              <a:gd name="connsiteY4" fmla="*/ 4447 h 10000"/>
              <a:gd name="connsiteX5" fmla="*/ 6279 w 10759"/>
              <a:gd name="connsiteY5" fmla="*/ 2443 h 10000"/>
              <a:gd name="connsiteX6" fmla="*/ 5786 w 10759"/>
              <a:gd name="connsiteY6" fmla="*/ 0 h 10000"/>
              <a:gd name="connsiteX0" fmla="*/ 7855 w 10759"/>
              <a:gd name="connsiteY0" fmla="*/ 10000 h 10000"/>
              <a:gd name="connsiteX1" fmla="*/ 7225 w 10759"/>
              <a:gd name="connsiteY1" fmla="*/ 9629 h 10000"/>
              <a:gd name="connsiteX2" fmla="*/ 5822 w 10759"/>
              <a:gd name="connsiteY2" fmla="*/ 8466 h 10000"/>
              <a:gd name="connsiteX3" fmla="*/ 182 w 10759"/>
              <a:gd name="connsiteY3" fmla="*/ 7934 h 10000"/>
              <a:gd name="connsiteX4" fmla="*/ 4662 w 10759"/>
              <a:gd name="connsiteY4" fmla="*/ 6081 h 10000"/>
              <a:gd name="connsiteX5" fmla="*/ 10490 w 10759"/>
              <a:gd name="connsiteY5" fmla="*/ 4447 h 10000"/>
              <a:gd name="connsiteX6" fmla="*/ 6279 w 10759"/>
              <a:gd name="connsiteY6" fmla="*/ 2443 h 10000"/>
              <a:gd name="connsiteX7" fmla="*/ 5786 w 10759"/>
              <a:gd name="connsiteY7" fmla="*/ 0 h 10000"/>
              <a:gd name="connsiteX0" fmla="*/ 7225 w 10759"/>
              <a:gd name="connsiteY0" fmla="*/ 9629 h 9629"/>
              <a:gd name="connsiteX1" fmla="*/ 5822 w 10759"/>
              <a:gd name="connsiteY1" fmla="*/ 8466 h 9629"/>
              <a:gd name="connsiteX2" fmla="*/ 182 w 10759"/>
              <a:gd name="connsiteY2" fmla="*/ 7934 h 9629"/>
              <a:gd name="connsiteX3" fmla="*/ 4662 w 10759"/>
              <a:gd name="connsiteY3" fmla="*/ 6081 h 9629"/>
              <a:gd name="connsiteX4" fmla="*/ 10490 w 10759"/>
              <a:gd name="connsiteY4" fmla="*/ 4447 h 9629"/>
              <a:gd name="connsiteX5" fmla="*/ 6279 w 10759"/>
              <a:gd name="connsiteY5" fmla="*/ 2443 h 9629"/>
              <a:gd name="connsiteX6" fmla="*/ 5786 w 10759"/>
              <a:gd name="connsiteY6" fmla="*/ 0 h 9629"/>
              <a:gd name="connsiteX0" fmla="*/ 6715 w 13631"/>
              <a:gd name="connsiteY0" fmla="*/ 10000 h 10000"/>
              <a:gd name="connsiteX1" fmla="*/ 5411 w 13631"/>
              <a:gd name="connsiteY1" fmla="*/ 8792 h 10000"/>
              <a:gd name="connsiteX2" fmla="*/ 169 w 13631"/>
              <a:gd name="connsiteY2" fmla="*/ 8240 h 10000"/>
              <a:gd name="connsiteX3" fmla="*/ 4333 w 13631"/>
              <a:gd name="connsiteY3" fmla="*/ 6315 h 10000"/>
              <a:gd name="connsiteX4" fmla="*/ 9750 w 13631"/>
              <a:gd name="connsiteY4" fmla="*/ 4618 h 10000"/>
              <a:gd name="connsiteX5" fmla="*/ 10172 w 13631"/>
              <a:gd name="connsiteY5" fmla="*/ 2220 h 10000"/>
              <a:gd name="connsiteX6" fmla="*/ 5378 w 13631"/>
              <a:gd name="connsiteY6" fmla="*/ 0 h 10000"/>
              <a:gd name="connsiteX0" fmla="*/ 6715 w 10723"/>
              <a:gd name="connsiteY0" fmla="*/ 10000 h 10000"/>
              <a:gd name="connsiteX1" fmla="*/ 5411 w 10723"/>
              <a:gd name="connsiteY1" fmla="*/ 8792 h 10000"/>
              <a:gd name="connsiteX2" fmla="*/ 169 w 10723"/>
              <a:gd name="connsiteY2" fmla="*/ 8240 h 10000"/>
              <a:gd name="connsiteX3" fmla="*/ 4333 w 10723"/>
              <a:gd name="connsiteY3" fmla="*/ 6315 h 10000"/>
              <a:gd name="connsiteX4" fmla="*/ 9750 w 10723"/>
              <a:gd name="connsiteY4" fmla="*/ 4618 h 10000"/>
              <a:gd name="connsiteX5" fmla="*/ 10172 w 10723"/>
              <a:gd name="connsiteY5" fmla="*/ 2220 h 10000"/>
              <a:gd name="connsiteX6" fmla="*/ 5378 w 10723"/>
              <a:gd name="connsiteY6" fmla="*/ 0 h 10000"/>
              <a:gd name="connsiteX0" fmla="*/ 6715 w 10723"/>
              <a:gd name="connsiteY0" fmla="*/ 10000 h 10000"/>
              <a:gd name="connsiteX1" fmla="*/ 5411 w 10723"/>
              <a:gd name="connsiteY1" fmla="*/ 8792 h 10000"/>
              <a:gd name="connsiteX2" fmla="*/ 169 w 10723"/>
              <a:gd name="connsiteY2" fmla="*/ 8240 h 10000"/>
              <a:gd name="connsiteX3" fmla="*/ 4333 w 10723"/>
              <a:gd name="connsiteY3" fmla="*/ 6315 h 10000"/>
              <a:gd name="connsiteX4" fmla="*/ 9750 w 10723"/>
              <a:gd name="connsiteY4" fmla="*/ 4618 h 10000"/>
              <a:gd name="connsiteX5" fmla="*/ 10172 w 10723"/>
              <a:gd name="connsiteY5" fmla="*/ 2220 h 10000"/>
              <a:gd name="connsiteX6" fmla="*/ 5378 w 10723"/>
              <a:gd name="connsiteY6" fmla="*/ 0 h 10000"/>
              <a:gd name="connsiteX0" fmla="*/ 6715 w 12547"/>
              <a:gd name="connsiteY0" fmla="*/ 10000 h 10000"/>
              <a:gd name="connsiteX1" fmla="*/ 5411 w 12547"/>
              <a:gd name="connsiteY1" fmla="*/ 8792 h 10000"/>
              <a:gd name="connsiteX2" fmla="*/ 169 w 12547"/>
              <a:gd name="connsiteY2" fmla="*/ 8240 h 10000"/>
              <a:gd name="connsiteX3" fmla="*/ 4333 w 12547"/>
              <a:gd name="connsiteY3" fmla="*/ 6315 h 10000"/>
              <a:gd name="connsiteX4" fmla="*/ 9750 w 12547"/>
              <a:gd name="connsiteY4" fmla="*/ 4618 h 10000"/>
              <a:gd name="connsiteX5" fmla="*/ 12340 w 12547"/>
              <a:gd name="connsiteY5" fmla="*/ 2175 h 10000"/>
              <a:gd name="connsiteX6" fmla="*/ 5378 w 12547"/>
              <a:gd name="connsiteY6" fmla="*/ 0 h 10000"/>
              <a:gd name="connsiteX0" fmla="*/ 6715 w 11897"/>
              <a:gd name="connsiteY0" fmla="*/ 10000 h 10000"/>
              <a:gd name="connsiteX1" fmla="*/ 5411 w 11897"/>
              <a:gd name="connsiteY1" fmla="*/ 8792 h 10000"/>
              <a:gd name="connsiteX2" fmla="*/ 169 w 11897"/>
              <a:gd name="connsiteY2" fmla="*/ 8240 h 10000"/>
              <a:gd name="connsiteX3" fmla="*/ 4333 w 11897"/>
              <a:gd name="connsiteY3" fmla="*/ 6315 h 10000"/>
              <a:gd name="connsiteX4" fmla="*/ 9750 w 11897"/>
              <a:gd name="connsiteY4" fmla="*/ 4618 h 10000"/>
              <a:gd name="connsiteX5" fmla="*/ 11690 w 11897"/>
              <a:gd name="connsiteY5" fmla="*/ 2401 h 10000"/>
              <a:gd name="connsiteX6" fmla="*/ 5378 w 11897"/>
              <a:gd name="connsiteY6" fmla="*/ 0 h 10000"/>
              <a:gd name="connsiteX0" fmla="*/ 6715 w 11680"/>
              <a:gd name="connsiteY0" fmla="*/ 10000 h 10000"/>
              <a:gd name="connsiteX1" fmla="*/ 5411 w 11680"/>
              <a:gd name="connsiteY1" fmla="*/ 8792 h 10000"/>
              <a:gd name="connsiteX2" fmla="*/ 169 w 11680"/>
              <a:gd name="connsiteY2" fmla="*/ 8240 h 10000"/>
              <a:gd name="connsiteX3" fmla="*/ 4333 w 11680"/>
              <a:gd name="connsiteY3" fmla="*/ 6315 h 10000"/>
              <a:gd name="connsiteX4" fmla="*/ 9750 w 11680"/>
              <a:gd name="connsiteY4" fmla="*/ 4618 h 10000"/>
              <a:gd name="connsiteX5" fmla="*/ 11473 w 11680"/>
              <a:gd name="connsiteY5" fmla="*/ 2944 h 10000"/>
              <a:gd name="connsiteX6" fmla="*/ 5378 w 11680"/>
              <a:gd name="connsiteY6" fmla="*/ 0 h 10000"/>
              <a:gd name="connsiteX0" fmla="*/ 6715 w 11680"/>
              <a:gd name="connsiteY0" fmla="*/ 10000 h 10000"/>
              <a:gd name="connsiteX1" fmla="*/ 169 w 11680"/>
              <a:gd name="connsiteY1" fmla="*/ 8240 h 10000"/>
              <a:gd name="connsiteX2" fmla="*/ 4333 w 11680"/>
              <a:gd name="connsiteY2" fmla="*/ 6315 h 10000"/>
              <a:gd name="connsiteX3" fmla="*/ 9750 w 11680"/>
              <a:gd name="connsiteY3" fmla="*/ 4618 h 10000"/>
              <a:gd name="connsiteX4" fmla="*/ 11473 w 11680"/>
              <a:gd name="connsiteY4" fmla="*/ 2944 h 10000"/>
              <a:gd name="connsiteX5" fmla="*/ 5378 w 11680"/>
              <a:gd name="connsiteY5" fmla="*/ 0 h 10000"/>
              <a:gd name="connsiteX0" fmla="*/ 6546 w 11511"/>
              <a:gd name="connsiteY0" fmla="*/ 10000 h 10000"/>
              <a:gd name="connsiteX1" fmla="*/ 0 w 11511"/>
              <a:gd name="connsiteY1" fmla="*/ 8240 h 10000"/>
              <a:gd name="connsiteX2" fmla="*/ 9581 w 11511"/>
              <a:gd name="connsiteY2" fmla="*/ 4618 h 10000"/>
              <a:gd name="connsiteX3" fmla="*/ 11304 w 11511"/>
              <a:gd name="connsiteY3" fmla="*/ 2944 h 10000"/>
              <a:gd name="connsiteX4" fmla="*/ 5209 w 11511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11" h="10000">
                <a:moveTo>
                  <a:pt x="6546" y="10000"/>
                </a:moveTo>
                <a:cubicBezTo>
                  <a:pt x="5182" y="9633"/>
                  <a:pt x="397" y="8854"/>
                  <a:pt x="0" y="8240"/>
                </a:cubicBezTo>
                <a:cubicBezTo>
                  <a:pt x="506" y="7343"/>
                  <a:pt x="7697" y="5501"/>
                  <a:pt x="9581" y="4618"/>
                </a:cubicBezTo>
                <a:cubicBezTo>
                  <a:pt x="10771" y="4056"/>
                  <a:pt x="11346" y="3834"/>
                  <a:pt x="11304" y="2944"/>
                </a:cubicBezTo>
                <a:cubicBezTo>
                  <a:pt x="11511" y="1476"/>
                  <a:pt x="6023" y="96"/>
                  <a:pt x="5209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9" name="Freeform 444"/>
          <p:cNvSpPr>
            <a:spLocks/>
          </p:cNvSpPr>
          <p:nvPr/>
        </p:nvSpPr>
        <p:spPr bwMode="auto">
          <a:xfrm>
            <a:off x="5875339" y="1368659"/>
            <a:ext cx="300037" cy="280987"/>
          </a:xfrm>
          <a:custGeom>
            <a:avLst/>
            <a:gdLst>
              <a:gd name="T0" fmla="*/ 201958 w 187"/>
              <a:gd name="T1" fmla="*/ 0 h 175"/>
              <a:gd name="T2" fmla="*/ 153873 w 187"/>
              <a:gd name="T3" fmla="*/ 1612 h 175"/>
              <a:gd name="T4" fmla="*/ 107391 w 187"/>
              <a:gd name="T5" fmla="*/ 19344 h 175"/>
              <a:gd name="T6" fmla="*/ 67319 w 187"/>
              <a:gd name="T7" fmla="*/ 45136 h 175"/>
              <a:gd name="T8" fmla="*/ 30454 w 187"/>
              <a:gd name="T9" fmla="*/ 83824 h 175"/>
              <a:gd name="T10" fmla="*/ 6411 w 187"/>
              <a:gd name="T11" fmla="*/ 127348 h 175"/>
              <a:gd name="T12" fmla="*/ 0 w 187"/>
              <a:gd name="T13" fmla="*/ 166035 h 175"/>
              <a:gd name="T14" fmla="*/ 0 w 187"/>
              <a:gd name="T15" fmla="*/ 199887 h 175"/>
              <a:gd name="T16" fmla="*/ 11220 w 187"/>
              <a:gd name="T17" fmla="*/ 232127 h 175"/>
              <a:gd name="T18" fmla="*/ 33660 w 187"/>
              <a:gd name="T19" fmla="*/ 256307 h 175"/>
              <a:gd name="T20" fmla="*/ 62511 w 187"/>
              <a:gd name="T21" fmla="*/ 275651 h 175"/>
              <a:gd name="T22" fmla="*/ 97774 w 187"/>
              <a:gd name="T23" fmla="*/ 282099 h 175"/>
              <a:gd name="T24" fmla="*/ 144256 w 187"/>
              <a:gd name="T25" fmla="*/ 280487 h 175"/>
              <a:gd name="T26" fmla="*/ 192341 w 187"/>
              <a:gd name="T27" fmla="*/ 265979 h 175"/>
              <a:gd name="T28" fmla="*/ 232413 w 187"/>
              <a:gd name="T29" fmla="*/ 236963 h 175"/>
              <a:gd name="T30" fmla="*/ 269278 w 187"/>
              <a:gd name="T31" fmla="*/ 199887 h 175"/>
              <a:gd name="T32" fmla="*/ 290115 w 187"/>
              <a:gd name="T33" fmla="*/ 156363 h 175"/>
              <a:gd name="T34" fmla="*/ 299732 w 187"/>
              <a:gd name="T35" fmla="*/ 117676 h 175"/>
              <a:gd name="T36" fmla="*/ 298129 w 187"/>
              <a:gd name="T37" fmla="*/ 82212 h 175"/>
              <a:gd name="T38" fmla="*/ 288512 w 187"/>
              <a:gd name="T39" fmla="*/ 49972 h 175"/>
              <a:gd name="T40" fmla="*/ 266072 w 187"/>
              <a:gd name="T41" fmla="*/ 25792 h 175"/>
              <a:gd name="T42" fmla="*/ 237221 w 187"/>
              <a:gd name="T43" fmla="*/ 9672 h 175"/>
              <a:gd name="T44" fmla="*/ 201958 w 187"/>
              <a:gd name="T45" fmla="*/ 0 h 17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7"/>
              <a:gd name="T70" fmla="*/ 0 h 175"/>
              <a:gd name="T71" fmla="*/ 187 w 187"/>
              <a:gd name="T72" fmla="*/ 175 h 17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7" h="175">
                <a:moveTo>
                  <a:pt x="126" y="0"/>
                </a:moveTo>
                <a:lnTo>
                  <a:pt x="96" y="1"/>
                </a:lnTo>
                <a:lnTo>
                  <a:pt x="67" y="12"/>
                </a:lnTo>
                <a:lnTo>
                  <a:pt x="42" y="28"/>
                </a:lnTo>
                <a:lnTo>
                  <a:pt x="19" y="52"/>
                </a:lnTo>
                <a:lnTo>
                  <a:pt x="4" y="79"/>
                </a:lnTo>
                <a:lnTo>
                  <a:pt x="0" y="103"/>
                </a:lnTo>
                <a:lnTo>
                  <a:pt x="0" y="124"/>
                </a:lnTo>
                <a:lnTo>
                  <a:pt x="7" y="144"/>
                </a:lnTo>
                <a:lnTo>
                  <a:pt x="21" y="159"/>
                </a:lnTo>
                <a:lnTo>
                  <a:pt x="39" y="171"/>
                </a:lnTo>
                <a:lnTo>
                  <a:pt x="61" y="175"/>
                </a:lnTo>
                <a:lnTo>
                  <a:pt x="90" y="174"/>
                </a:lnTo>
                <a:lnTo>
                  <a:pt x="120" y="165"/>
                </a:lnTo>
                <a:lnTo>
                  <a:pt x="145" y="147"/>
                </a:lnTo>
                <a:lnTo>
                  <a:pt x="168" y="124"/>
                </a:lnTo>
                <a:lnTo>
                  <a:pt x="181" y="97"/>
                </a:lnTo>
                <a:lnTo>
                  <a:pt x="187" y="73"/>
                </a:lnTo>
                <a:lnTo>
                  <a:pt x="186" y="51"/>
                </a:lnTo>
                <a:lnTo>
                  <a:pt x="180" y="31"/>
                </a:lnTo>
                <a:lnTo>
                  <a:pt x="166" y="16"/>
                </a:lnTo>
                <a:lnTo>
                  <a:pt x="148" y="6"/>
                </a:lnTo>
                <a:lnTo>
                  <a:pt x="126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0" name="Freeform 445"/>
          <p:cNvSpPr>
            <a:spLocks/>
          </p:cNvSpPr>
          <p:nvPr/>
        </p:nvSpPr>
        <p:spPr bwMode="auto">
          <a:xfrm>
            <a:off x="4327525" y="2389420"/>
            <a:ext cx="300038" cy="285750"/>
          </a:xfrm>
          <a:custGeom>
            <a:avLst/>
            <a:gdLst>
              <a:gd name="T0" fmla="*/ 201958 w 187"/>
              <a:gd name="T1" fmla="*/ 0 h 177"/>
              <a:gd name="T2" fmla="*/ 153873 w 187"/>
              <a:gd name="T3" fmla="*/ 3224 h 177"/>
              <a:gd name="T4" fmla="*/ 107391 w 187"/>
              <a:gd name="T5" fmla="*/ 19344 h 177"/>
              <a:gd name="T6" fmla="*/ 67319 w 187"/>
              <a:gd name="T7" fmla="*/ 46748 h 177"/>
              <a:gd name="T8" fmla="*/ 30454 w 187"/>
              <a:gd name="T9" fmla="*/ 85436 h 177"/>
              <a:gd name="T10" fmla="*/ 6411 w 187"/>
              <a:gd name="T11" fmla="*/ 128960 h 177"/>
              <a:gd name="T12" fmla="*/ 0 w 187"/>
              <a:gd name="T13" fmla="*/ 167647 h 177"/>
              <a:gd name="T14" fmla="*/ 0 w 187"/>
              <a:gd name="T15" fmla="*/ 201499 h 177"/>
              <a:gd name="T16" fmla="*/ 11220 w 187"/>
              <a:gd name="T17" fmla="*/ 232127 h 177"/>
              <a:gd name="T18" fmla="*/ 33660 w 187"/>
              <a:gd name="T19" fmla="*/ 259531 h 177"/>
              <a:gd name="T20" fmla="*/ 62511 w 187"/>
              <a:gd name="T21" fmla="*/ 275651 h 177"/>
              <a:gd name="T22" fmla="*/ 97774 w 187"/>
              <a:gd name="T23" fmla="*/ 285323 h 177"/>
              <a:gd name="T24" fmla="*/ 144256 w 187"/>
              <a:gd name="T25" fmla="*/ 283711 h 177"/>
              <a:gd name="T26" fmla="*/ 192341 w 187"/>
              <a:gd name="T27" fmla="*/ 265979 h 177"/>
              <a:gd name="T28" fmla="*/ 232413 w 187"/>
              <a:gd name="T29" fmla="*/ 236963 h 177"/>
              <a:gd name="T30" fmla="*/ 269278 w 187"/>
              <a:gd name="T31" fmla="*/ 201499 h 177"/>
              <a:gd name="T32" fmla="*/ 290115 w 187"/>
              <a:gd name="T33" fmla="*/ 157975 h 177"/>
              <a:gd name="T34" fmla="*/ 299732 w 187"/>
              <a:gd name="T35" fmla="*/ 119288 h 177"/>
              <a:gd name="T36" fmla="*/ 298129 w 187"/>
              <a:gd name="T37" fmla="*/ 82212 h 177"/>
              <a:gd name="T38" fmla="*/ 288512 w 187"/>
              <a:gd name="T39" fmla="*/ 51584 h 177"/>
              <a:gd name="T40" fmla="*/ 266072 w 187"/>
              <a:gd name="T41" fmla="*/ 27404 h 177"/>
              <a:gd name="T42" fmla="*/ 237221 w 187"/>
              <a:gd name="T43" fmla="*/ 9672 h 177"/>
              <a:gd name="T44" fmla="*/ 201958 w 187"/>
              <a:gd name="T45" fmla="*/ 0 h 1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7"/>
              <a:gd name="T70" fmla="*/ 0 h 177"/>
              <a:gd name="T71" fmla="*/ 187 w 187"/>
              <a:gd name="T72" fmla="*/ 177 h 1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7" h="177">
                <a:moveTo>
                  <a:pt x="126" y="0"/>
                </a:moveTo>
                <a:lnTo>
                  <a:pt x="96" y="2"/>
                </a:lnTo>
                <a:lnTo>
                  <a:pt x="67" y="12"/>
                </a:lnTo>
                <a:lnTo>
                  <a:pt x="42" y="29"/>
                </a:lnTo>
                <a:lnTo>
                  <a:pt x="19" y="53"/>
                </a:lnTo>
                <a:lnTo>
                  <a:pt x="4" y="80"/>
                </a:lnTo>
                <a:lnTo>
                  <a:pt x="0" y="104"/>
                </a:lnTo>
                <a:lnTo>
                  <a:pt x="0" y="125"/>
                </a:lnTo>
                <a:lnTo>
                  <a:pt x="7" y="144"/>
                </a:lnTo>
                <a:lnTo>
                  <a:pt x="21" y="161"/>
                </a:lnTo>
                <a:lnTo>
                  <a:pt x="39" y="171"/>
                </a:lnTo>
                <a:lnTo>
                  <a:pt x="61" y="177"/>
                </a:lnTo>
                <a:lnTo>
                  <a:pt x="90" y="176"/>
                </a:lnTo>
                <a:lnTo>
                  <a:pt x="120" y="165"/>
                </a:lnTo>
                <a:lnTo>
                  <a:pt x="145" y="147"/>
                </a:lnTo>
                <a:lnTo>
                  <a:pt x="168" y="125"/>
                </a:lnTo>
                <a:lnTo>
                  <a:pt x="181" y="98"/>
                </a:lnTo>
                <a:lnTo>
                  <a:pt x="187" y="74"/>
                </a:lnTo>
                <a:lnTo>
                  <a:pt x="186" y="51"/>
                </a:lnTo>
                <a:lnTo>
                  <a:pt x="180" y="32"/>
                </a:lnTo>
                <a:lnTo>
                  <a:pt x="166" y="17"/>
                </a:lnTo>
                <a:lnTo>
                  <a:pt x="148" y="6"/>
                </a:lnTo>
                <a:lnTo>
                  <a:pt x="126" y="0"/>
                </a:lnTo>
                <a:close/>
              </a:path>
            </a:pathLst>
          </a:custGeom>
          <a:solidFill>
            <a:srgbClr val="0070C0"/>
          </a:solidFill>
          <a:ln w="19050">
            <a:solidFill>
              <a:srgbClr val="BCBCBC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3" name="Freeform 449"/>
          <p:cNvSpPr>
            <a:spLocks/>
          </p:cNvSpPr>
          <p:nvPr/>
        </p:nvSpPr>
        <p:spPr bwMode="auto">
          <a:xfrm>
            <a:off x="5875339" y="1368659"/>
            <a:ext cx="300037" cy="280987"/>
          </a:xfrm>
          <a:custGeom>
            <a:avLst/>
            <a:gdLst>
              <a:gd name="T0" fmla="*/ 201958 w 187"/>
              <a:gd name="T1" fmla="*/ 0 h 175"/>
              <a:gd name="T2" fmla="*/ 153873 w 187"/>
              <a:gd name="T3" fmla="*/ 1612 h 175"/>
              <a:gd name="T4" fmla="*/ 107391 w 187"/>
              <a:gd name="T5" fmla="*/ 19344 h 175"/>
              <a:gd name="T6" fmla="*/ 67319 w 187"/>
              <a:gd name="T7" fmla="*/ 45136 h 175"/>
              <a:gd name="T8" fmla="*/ 30454 w 187"/>
              <a:gd name="T9" fmla="*/ 83824 h 175"/>
              <a:gd name="T10" fmla="*/ 6411 w 187"/>
              <a:gd name="T11" fmla="*/ 127348 h 175"/>
              <a:gd name="T12" fmla="*/ 0 w 187"/>
              <a:gd name="T13" fmla="*/ 166035 h 175"/>
              <a:gd name="T14" fmla="*/ 0 w 187"/>
              <a:gd name="T15" fmla="*/ 199887 h 175"/>
              <a:gd name="T16" fmla="*/ 11220 w 187"/>
              <a:gd name="T17" fmla="*/ 232127 h 175"/>
              <a:gd name="T18" fmla="*/ 33660 w 187"/>
              <a:gd name="T19" fmla="*/ 256307 h 175"/>
              <a:gd name="T20" fmla="*/ 62511 w 187"/>
              <a:gd name="T21" fmla="*/ 275651 h 175"/>
              <a:gd name="T22" fmla="*/ 97774 w 187"/>
              <a:gd name="T23" fmla="*/ 282099 h 175"/>
              <a:gd name="T24" fmla="*/ 144256 w 187"/>
              <a:gd name="T25" fmla="*/ 280487 h 175"/>
              <a:gd name="T26" fmla="*/ 192341 w 187"/>
              <a:gd name="T27" fmla="*/ 265979 h 175"/>
              <a:gd name="T28" fmla="*/ 232413 w 187"/>
              <a:gd name="T29" fmla="*/ 236963 h 175"/>
              <a:gd name="T30" fmla="*/ 269278 w 187"/>
              <a:gd name="T31" fmla="*/ 199887 h 175"/>
              <a:gd name="T32" fmla="*/ 290115 w 187"/>
              <a:gd name="T33" fmla="*/ 156363 h 175"/>
              <a:gd name="T34" fmla="*/ 299732 w 187"/>
              <a:gd name="T35" fmla="*/ 117676 h 175"/>
              <a:gd name="T36" fmla="*/ 298129 w 187"/>
              <a:gd name="T37" fmla="*/ 82212 h 175"/>
              <a:gd name="T38" fmla="*/ 288512 w 187"/>
              <a:gd name="T39" fmla="*/ 49972 h 175"/>
              <a:gd name="T40" fmla="*/ 266072 w 187"/>
              <a:gd name="T41" fmla="*/ 25792 h 175"/>
              <a:gd name="T42" fmla="*/ 237221 w 187"/>
              <a:gd name="T43" fmla="*/ 9672 h 175"/>
              <a:gd name="T44" fmla="*/ 201958 w 187"/>
              <a:gd name="T45" fmla="*/ 0 h 17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7"/>
              <a:gd name="T70" fmla="*/ 0 h 175"/>
              <a:gd name="T71" fmla="*/ 187 w 187"/>
              <a:gd name="T72" fmla="*/ 175 h 17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7" h="175">
                <a:moveTo>
                  <a:pt x="126" y="0"/>
                </a:moveTo>
                <a:lnTo>
                  <a:pt x="96" y="1"/>
                </a:lnTo>
                <a:lnTo>
                  <a:pt x="67" y="12"/>
                </a:lnTo>
                <a:lnTo>
                  <a:pt x="42" y="28"/>
                </a:lnTo>
                <a:lnTo>
                  <a:pt x="19" y="52"/>
                </a:lnTo>
                <a:lnTo>
                  <a:pt x="4" y="79"/>
                </a:lnTo>
                <a:lnTo>
                  <a:pt x="0" y="103"/>
                </a:lnTo>
                <a:lnTo>
                  <a:pt x="0" y="124"/>
                </a:lnTo>
                <a:lnTo>
                  <a:pt x="7" y="144"/>
                </a:lnTo>
                <a:lnTo>
                  <a:pt x="21" y="159"/>
                </a:lnTo>
                <a:lnTo>
                  <a:pt x="39" y="171"/>
                </a:lnTo>
                <a:lnTo>
                  <a:pt x="61" y="175"/>
                </a:lnTo>
                <a:lnTo>
                  <a:pt x="90" y="174"/>
                </a:lnTo>
                <a:lnTo>
                  <a:pt x="120" y="165"/>
                </a:lnTo>
                <a:lnTo>
                  <a:pt x="145" y="147"/>
                </a:lnTo>
                <a:lnTo>
                  <a:pt x="168" y="124"/>
                </a:lnTo>
                <a:lnTo>
                  <a:pt x="181" y="97"/>
                </a:lnTo>
                <a:lnTo>
                  <a:pt x="187" y="73"/>
                </a:lnTo>
                <a:lnTo>
                  <a:pt x="186" y="51"/>
                </a:lnTo>
                <a:lnTo>
                  <a:pt x="180" y="31"/>
                </a:lnTo>
                <a:lnTo>
                  <a:pt x="166" y="16"/>
                </a:lnTo>
                <a:lnTo>
                  <a:pt x="148" y="6"/>
                </a:lnTo>
                <a:lnTo>
                  <a:pt x="126" y="0"/>
                </a:lnTo>
                <a:close/>
              </a:path>
            </a:pathLst>
          </a:custGeom>
          <a:solidFill>
            <a:srgbClr val="0070C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5" name="Freeform 451"/>
          <p:cNvSpPr>
            <a:spLocks/>
          </p:cNvSpPr>
          <p:nvPr/>
        </p:nvSpPr>
        <p:spPr bwMode="auto">
          <a:xfrm>
            <a:off x="4327525" y="2389420"/>
            <a:ext cx="300038" cy="285750"/>
          </a:xfrm>
          <a:custGeom>
            <a:avLst/>
            <a:gdLst>
              <a:gd name="T0" fmla="*/ 201958 w 187"/>
              <a:gd name="T1" fmla="*/ 0 h 177"/>
              <a:gd name="T2" fmla="*/ 153873 w 187"/>
              <a:gd name="T3" fmla="*/ 3224 h 177"/>
              <a:gd name="T4" fmla="*/ 107391 w 187"/>
              <a:gd name="T5" fmla="*/ 19344 h 177"/>
              <a:gd name="T6" fmla="*/ 67319 w 187"/>
              <a:gd name="T7" fmla="*/ 46748 h 177"/>
              <a:gd name="T8" fmla="*/ 30454 w 187"/>
              <a:gd name="T9" fmla="*/ 85436 h 177"/>
              <a:gd name="T10" fmla="*/ 6411 w 187"/>
              <a:gd name="T11" fmla="*/ 128960 h 177"/>
              <a:gd name="T12" fmla="*/ 0 w 187"/>
              <a:gd name="T13" fmla="*/ 167647 h 177"/>
              <a:gd name="T14" fmla="*/ 0 w 187"/>
              <a:gd name="T15" fmla="*/ 201499 h 177"/>
              <a:gd name="T16" fmla="*/ 11220 w 187"/>
              <a:gd name="T17" fmla="*/ 232127 h 177"/>
              <a:gd name="T18" fmla="*/ 33660 w 187"/>
              <a:gd name="T19" fmla="*/ 259531 h 177"/>
              <a:gd name="T20" fmla="*/ 62511 w 187"/>
              <a:gd name="T21" fmla="*/ 275651 h 177"/>
              <a:gd name="T22" fmla="*/ 97774 w 187"/>
              <a:gd name="T23" fmla="*/ 285323 h 177"/>
              <a:gd name="T24" fmla="*/ 144256 w 187"/>
              <a:gd name="T25" fmla="*/ 283711 h 177"/>
              <a:gd name="T26" fmla="*/ 192341 w 187"/>
              <a:gd name="T27" fmla="*/ 265979 h 177"/>
              <a:gd name="T28" fmla="*/ 232413 w 187"/>
              <a:gd name="T29" fmla="*/ 236963 h 177"/>
              <a:gd name="T30" fmla="*/ 269278 w 187"/>
              <a:gd name="T31" fmla="*/ 201499 h 177"/>
              <a:gd name="T32" fmla="*/ 290115 w 187"/>
              <a:gd name="T33" fmla="*/ 157975 h 177"/>
              <a:gd name="T34" fmla="*/ 299732 w 187"/>
              <a:gd name="T35" fmla="*/ 119288 h 177"/>
              <a:gd name="T36" fmla="*/ 298129 w 187"/>
              <a:gd name="T37" fmla="*/ 82212 h 177"/>
              <a:gd name="T38" fmla="*/ 288512 w 187"/>
              <a:gd name="T39" fmla="*/ 51584 h 177"/>
              <a:gd name="T40" fmla="*/ 266072 w 187"/>
              <a:gd name="T41" fmla="*/ 27404 h 177"/>
              <a:gd name="T42" fmla="*/ 237221 w 187"/>
              <a:gd name="T43" fmla="*/ 9672 h 177"/>
              <a:gd name="T44" fmla="*/ 201958 w 187"/>
              <a:gd name="T45" fmla="*/ 0 h 1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7"/>
              <a:gd name="T70" fmla="*/ 0 h 177"/>
              <a:gd name="T71" fmla="*/ 187 w 187"/>
              <a:gd name="T72" fmla="*/ 177 h 1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7" h="177">
                <a:moveTo>
                  <a:pt x="126" y="0"/>
                </a:moveTo>
                <a:lnTo>
                  <a:pt x="96" y="2"/>
                </a:lnTo>
                <a:lnTo>
                  <a:pt x="67" y="12"/>
                </a:lnTo>
                <a:lnTo>
                  <a:pt x="42" y="29"/>
                </a:lnTo>
                <a:lnTo>
                  <a:pt x="19" y="53"/>
                </a:lnTo>
                <a:lnTo>
                  <a:pt x="4" y="80"/>
                </a:lnTo>
                <a:lnTo>
                  <a:pt x="0" y="104"/>
                </a:lnTo>
                <a:lnTo>
                  <a:pt x="0" y="125"/>
                </a:lnTo>
                <a:lnTo>
                  <a:pt x="7" y="144"/>
                </a:lnTo>
                <a:lnTo>
                  <a:pt x="21" y="161"/>
                </a:lnTo>
                <a:lnTo>
                  <a:pt x="39" y="171"/>
                </a:lnTo>
                <a:lnTo>
                  <a:pt x="61" y="177"/>
                </a:lnTo>
                <a:lnTo>
                  <a:pt x="90" y="176"/>
                </a:lnTo>
                <a:lnTo>
                  <a:pt x="120" y="165"/>
                </a:lnTo>
                <a:lnTo>
                  <a:pt x="145" y="147"/>
                </a:lnTo>
                <a:lnTo>
                  <a:pt x="168" y="125"/>
                </a:lnTo>
                <a:lnTo>
                  <a:pt x="181" y="98"/>
                </a:lnTo>
                <a:lnTo>
                  <a:pt x="187" y="74"/>
                </a:lnTo>
                <a:lnTo>
                  <a:pt x="186" y="51"/>
                </a:lnTo>
                <a:lnTo>
                  <a:pt x="180" y="32"/>
                </a:lnTo>
                <a:lnTo>
                  <a:pt x="166" y="17"/>
                </a:lnTo>
                <a:lnTo>
                  <a:pt x="148" y="6"/>
                </a:lnTo>
                <a:lnTo>
                  <a:pt x="126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30" name="Group 483"/>
          <p:cNvGrpSpPr>
            <a:grpSpLocks noChangeAspect="1"/>
          </p:cNvGrpSpPr>
          <p:nvPr/>
        </p:nvGrpSpPr>
        <p:grpSpPr bwMode="auto">
          <a:xfrm>
            <a:off x="3647159" y="734784"/>
            <a:ext cx="3290570" cy="2667000"/>
            <a:chOff x="1673317" y="990603"/>
            <a:chExt cx="4113121" cy="3333747"/>
          </a:xfrm>
        </p:grpSpPr>
        <p:cxnSp>
          <p:nvCxnSpPr>
            <p:cNvPr id="31" name="Straight Connector 30"/>
            <p:cNvCxnSpPr/>
            <p:nvPr/>
          </p:nvCxnSpPr>
          <p:spPr>
            <a:xfrm flipH="1">
              <a:off x="1673317" y="992191"/>
              <a:ext cx="1111225" cy="299243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 flipH="1">
              <a:off x="3001227" y="2656716"/>
              <a:ext cx="334963" cy="2990783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3706827" y="2244739"/>
              <a:ext cx="3040059" cy="1119163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0800000">
              <a:off x="2781367" y="990603"/>
              <a:ext cx="3000308" cy="29527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30744" y="4936447"/>
            <a:ext cx="617524" cy="188118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P_t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36326" y="2702607"/>
            <a:ext cx="689618" cy="265422"/>
          </a:xfrm>
          <a:prstGeom prst="rect">
            <a:avLst/>
          </a:prstGeom>
          <a:noFill/>
          <a:ln/>
          <a:effectLst/>
        </p:spPr>
      </p:pic>
      <p:sp>
        <p:nvSpPr>
          <p:cNvPr id="37" name="Rectangle 36"/>
          <p:cNvSpPr/>
          <p:nvPr/>
        </p:nvSpPr>
        <p:spPr>
          <a:xfrm>
            <a:off x="2438400" y="5833905"/>
            <a:ext cx="7808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Interchange of two identical fermions produces a minus sign in the path integral</a:t>
            </a:r>
          </a:p>
        </p:txBody>
      </p:sp>
      <p:pic>
        <p:nvPicPr>
          <p:cNvPr id="40" name="Picture 39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8264" y="2115456"/>
            <a:ext cx="660273" cy="2792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632370" y="1825166"/>
            <a:ext cx="4927255" cy="330313"/>
          </a:xfrm>
          <a:prstGeom prst="rect">
            <a:avLst/>
          </a:prstGeom>
          <a:noFill/>
          <a:ln/>
          <a:effectLst/>
        </p:spPr>
      </p:pic>
      <p:sp>
        <p:nvSpPr>
          <p:cNvPr id="3" name="Rectangle 2"/>
          <p:cNvSpPr/>
          <p:nvPr/>
        </p:nvSpPr>
        <p:spPr>
          <a:xfrm>
            <a:off x="2438399" y="753906"/>
            <a:ext cx="7808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This results in the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fermion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sign problem.  The final result for the path integral is very small due to sign cancellations.  The level of cancellations is given by</a:t>
            </a:r>
          </a:p>
        </p:txBody>
      </p:sp>
      <p:pic>
        <p:nvPicPr>
          <p:cNvPr id="6" name="Picture 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15762" y="3603168"/>
            <a:ext cx="4774980" cy="304793"/>
          </a:xfrm>
          <a:prstGeom prst="rect">
            <a:avLst/>
          </a:prstGeom>
          <a:noFill/>
          <a:ln/>
          <a:effectLst/>
        </p:spPr>
      </p:pic>
      <p:sp>
        <p:nvSpPr>
          <p:cNvPr id="5" name="Rectangle 4"/>
          <p:cNvSpPr/>
          <p:nvPr/>
        </p:nvSpPr>
        <p:spPr>
          <a:xfrm>
            <a:off x="2431141" y="2546422"/>
            <a:ext cx="7808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This can be extremely severe.  Analogous to calculating the number 1 by evaluating each term in the binomial expansion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452912" y="4353448"/>
            <a:ext cx="7808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Usually some additional constraint such as the fixed-node approximation or constraint 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worldlines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is needed.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0044113" y="646271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FD64783-2679-4D06-A74E-38ADA8FC5DA3}" type="slidenum">
              <a:rPr lang="en-US" sz="1400"/>
              <a:pPr algn="r"/>
              <a:t>47</a:t>
            </a:fld>
            <a:endParaRPr lang="en-US" sz="14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Text Box 2"/>
          <p:cNvSpPr txBox="1">
            <a:spLocks noChangeArrowheads="1"/>
          </p:cNvSpPr>
          <p:nvPr/>
        </p:nvSpPr>
        <p:spPr bwMode="auto">
          <a:xfrm>
            <a:off x="1173962" y="1635125"/>
            <a:ext cx="73596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We can write exponentials of the interaction using a Gaussian integral identity</a:t>
            </a:r>
          </a:p>
        </p:txBody>
      </p:sp>
      <p:sp>
        <p:nvSpPr>
          <p:cNvPr id="853001" name="Text Box 9"/>
          <p:cNvSpPr txBox="1">
            <a:spLocks noChangeArrowheads="1"/>
          </p:cNvSpPr>
          <p:nvPr/>
        </p:nvSpPr>
        <p:spPr bwMode="auto">
          <a:xfrm>
            <a:off x="1165344" y="5126938"/>
            <a:ext cx="73088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We remove the interaction between nucleons and replace it with the interactions of each nucleon with a background field.</a:t>
            </a:r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44413" y="3795271"/>
            <a:ext cx="4525437" cy="595093"/>
          </a:xfrm>
          <a:prstGeom prst="rect">
            <a:avLst/>
          </a:prstGeom>
          <a:noFill/>
          <a:ln/>
          <a:effectLst/>
        </p:spPr>
      </p:pic>
      <p:pic>
        <p:nvPicPr>
          <p:cNvPr id="25" name="Picture 2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52160" y="2845262"/>
            <a:ext cx="1907531" cy="526603"/>
          </a:xfrm>
          <a:prstGeom prst="rect">
            <a:avLst/>
          </a:prstGeom>
          <a:noFill/>
          <a:ln/>
          <a:effectLst/>
        </p:spPr>
      </p:pic>
      <p:grpSp>
        <p:nvGrpSpPr>
          <p:cNvPr id="11" name="Group 55"/>
          <p:cNvGrpSpPr>
            <a:grpSpLocks/>
          </p:cNvGrpSpPr>
          <p:nvPr/>
        </p:nvGrpSpPr>
        <p:grpSpPr bwMode="auto">
          <a:xfrm>
            <a:off x="5701050" y="2696481"/>
            <a:ext cx="336097" cy="842285"/>
            <a:chOff x="5532438" y="1871663"/>
            <a:chExt cx="822960" cy="1645920"/>
          </a:xfrm>
        </p:grpSpPr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5533894" y="1871663"/>
              <a:ext cx="821504" cy="1640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H="1">
              <a:off x="5532438" y="1876803"/>
              <a:ext cx="821504" cy="1640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6" name="Picture 2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30335" y="2938553"/>
            <a:ext cx="935074" cy="320273"/>
          </a:xfrm>
          <a:prstGeom prst="rect">
            <a:avLst/>
          </a:prstGeom>
          <a:noFill/>
          <a:ln/>
          <a:effectLst/>
        </p:spPr>
      </p:pic>
      <p:sp>
        <p:nvSpPr>
          <p:cNvPr id="21" name="Oval 20"/>
          <p:cNvSpPr/>
          <p:nvPr/>
        </p:nvSpPr>
        <p:spPr bwMode="auto">
          <a:xfrm>
            <a:off x="7235796" y="4097707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7" name="Picture 2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448644" y="3909687"/>
            <a:ext cx="719558" cy="274716"/>
          </a:xfrm>
          <a:prstGeom prst="rect">
            <a:avLst/>
          </a:prstGeom>
          <a:noFill/>
          <a:ln/>
          <a:effectLst/>
        </p:spPr>
      </p:pic>
      <p:sp>
        <p:nvSpPr>
          <p:cNvPr id="19" name="Line 10"/>
          <p:cNvSpPr>
            <a:spLocks noChangeShapeType="1"/>
          </p:cNvSpPr>
          <p:nvPr/>
        </p:nvSpPr>
        <p:spPr bwMode="auto">
          <a:xfrm flipH="1">
            <a:off x="7086715" y="4125142"/>
            <a:ext cx="173736" cy="4206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 flipH="1" flipV="1">
            <a:off x="7086715" y="3701278"/>
            <a:ext cx="173736" cy="4206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0044113" y="6448426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A0B3B92-5754-47CC-B1DF-236F1C2AE7A0}" type="slidenum">
              <a:rPr lang="en-US" sz="1400">
                <a:solidFill>
                  <a:srgbClr val="000000"/>
                </a:solidFill>
              </a:rPr>
              <a:pPr algn="r"/>
              <a:t>48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386920" y="537033"/>
            <a:ext cx="7394575" cy="62658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bIns="91440">
            <a:spAutoFit/>
          </a:bodyPr>
          <a:lstStyle/>
          <a:p>
            <a:pPr algn="ctr">
              <a:lnSpc>
                <a:spcPct val="125000"/>
              </a:lnSpc>
              <a:spcBef>
                <a:spcPct val="50000"/>
              </a:spcBef>
              <a:defRPr/>
            </a:pPr>
            <a:r>
              <a:rPr lang="en-US" sz="2800" dirty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</a:rPr>
              <a:t>Auxiliary field methods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565AEB4-73B2-3086-D593-EB2CBECE32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75" y="2269386"/>
            <a:ext cx="3276636" cy="305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025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760895" y="3747849"/>
            <a:ext cx="6642982" cy="332284"/>
          </a:xfrm>
          <a:prstGeom prst="rect">
            <a:avLst/>
          </a:prstGeom>
          <a:noFill/>
          <a:ln/>
          <a:effectLst/>
        </p:spPr>
      </p:pic>
      <p:pic>
        <p:nvPicPr>
          <p:cNvPr id="16" name="Picture 1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364443" y="5661007"/>
            <a:ext cx="1454942" cy="255381"/>
          </a:xfrm>
          <a:prstGeom prst="rect">
            <a:avLst/>
          </a:prstGeom>
          <a:noFill/>
          <a:ln/>
          <a:effectLst/>
        </p:spPr>
      </p:pic>
      <p:sp>
        <p:nvSpPr>
          <p:cNvPr id="11" name="TextBox 10"/>
          <p:cNvSpPr txBox="1"/>
          <p:nvPr/>
        </p:nvSpPr>
        <p:spPr bwMode="auto">
          <a:xfrm>
            <a:off x="2430233" y="4380141"/>
            <a:ext cx="7555596" cy="6924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bIns="91440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For </a:t>
            </a:r>
            <a:r>
              <a:rPr lang="en-US" i="1" dirty="0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dirty="0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 nucleons, the matrix is </a:t>
            </a:r>
            <a:r>
              <a:rPr lang="en-US" i="1" dirty="0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A </a:t>
            </a:r>
            <a:r>
              <a:rPr lang="en-US" dirty="0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by</a:t>
            </a:r>
            <a:r>
              <a:rPr lang="en-US" i="1" dirty="0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 A</a:t>
            </a:r>
            <a:r>
              <a:rPr lang="en-US" dirty="0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.  If there is no </a:t>
            </a:r>
            <a:r>
              <a:rPr lang="en-US" dirty="0" err="1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pion</a:t>
            </a:r>
            <a:r>
              <a:rPr lang="en-US" dirty="0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 coupling and the quantum state has total </a:t>
            </a:r>
            <a:r>
              <a:rPr lang="en-US" dirty="0" err="1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isospin</a:t>
            </a:r>
            <a:r>
              <a:rPr lang="en-US" dirty="0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 equal to zero then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0044113" y="646271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2C8F761-44E1-4D39-AB5F-9136F9063A14}" type="slidenum">
              <a:rPr lang="en-US" sz="1400"/>
              <a:pPr algn="r"/>
              <a:t>49</a:t>
            </a:fld>
            <a:endParaRPr lang="en-US" sz="140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386920" y="537033"/>
            <a:ext cx="7394575" cy="62658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bIns="91440">
            <a:spAutoFit/>
          </a:bodyPr>
          <a:lstStyle/>
          <a:p>
            <a:pPr algn="ctr">
              <a:lnSpc>
                <a:spcPct val="125000"/>
              </a:lnSpc>
              <a:spcBef>
                <a:spcPct val="50000"/>
              </a:spcBef>
              <a:defRPr/>
            </a:pPr>
            <a:r>
              <a:rPr lang="en-US" sz="2800" dirty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</a:rPr>
              <a:t>Projection Monte Carlo with auxiliary fields</a:t>
            </a:r>
          </a:p>
        </p:txBody>
      </p:sp>
      <p:pic>
        <p:nvPicPr>
          <p:cNvPr id="17" name="Picture 16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84329" y="3360946"/>
            <a:ext cx="2796111" cy="282036"/>
          </a:xfrm>
          <a:prstGeom prst="rect">
            <a:avLst/>
          </a:prstGeom>
          <a:noFill/>
          <a:ln/>
          <a:effectLst/>
        </p:spPr>
      </p:pic>
      <p:grpSp>
        <p:nvGrpSpPr>
          <p:cNvPr id="18" name="Group 22"/>
          <p:cNvGrpSpPr>
            <a:grpSpLocks/>
          </p:cNvGrpSpPr>
          <p:nvPr/>
        </p:nvGrpSpPr>
        <p:grpSpPr bwMode="auto">
          <a:xfrm>
            <a:off x="7703911" y="1875061"/>
            <a:ext cx="914400" cy="457200"/>
            <a:chOff x="3657600" y="1828800"/>
            <a:chExt cx="914400" cy="457200"/>
          </a:xfrm>
        </p:grpSpPr>
        <p:sp>
          <p:nvSpPr>
            <p:cNvPr id="19" name="Rectangle 18"/>
            <p:cNvSpPr/>
            <p:nvPr/>
          </p:nvSpPr>
          <p:spPr>
            <a:xfrm>
              <a:off x="3657600" y="1828800"/>
              <a:ext cx="92075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749675" y="1828800"/>
              <a:ext cx="90488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06875" y="1828800"/>
              <a:ext cx="90488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840163" y="1828800"/>
              <a:ext cx="92075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89438" y="1828800"/>
              <a:ext cx="90487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022725" y="1828800"/>
              <a:ext cx="92075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114800" y="1828800"/>
              <a:ext cx="92075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97363" y="1828800"/>
              <a:ext cx="92075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932238" y="1828800"/>
              <a:ext cx="90487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79925" y="1828800"/>
              <a:ext cx="92075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29" name="Group 22"/>
          <p:cNvGrpSpPr>
            <a:grpSpLocks/>
          </p:cNvGrpSpPr>
          <p:nvPr/>
        </p:nvGrpSpPr>
        <p:grpSpPr bwMode="auto">
          <a:xfrm>
            <a:off x="5008336" y="1875061"/>
            <a:ext cx="914400" cy="457200"/>
            <a:chOff x="3657600" y="1828800"/>
            <a:chExt cx="914400" cy="457200"/>
          </a:xfrm>
        </p:grpSpPr>
        <p:sp>
          <p:nvSpPr>
            <p:cNvPr id="30" name="Rectangle 29"/>
            <p:cNvSpPr/>
            <p:nvPr/>
          </p:nvSpPr>
          <p:spPr>
            <a:xfrm>
              <a:off x="3657600" y="1828800"/>
              <a:ext cx="92075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749675" y="1828800"/>
              <a:ext cx="90488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206875" y="1828800"/>
              <a:ext cx="90488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840163" y="1828800"/>
              <a:ext cx="92075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89438" y="1828800"/>
              <a:ext cx="90487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022725" y="1828800"/>
              <a:ext cx="92075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14800" y="1828800"/>
              <a:ext cx="92075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297363" y="1828800"/>
              <a:ext cx="92075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932238" y="1828800"/>
              <a:ext cx="90487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79925" y="1828800"/>
              <a:ext cx="92075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40" name="Group 156"/>
          <p:cNvGrpSpPr>
            <a:grpSpLocks/>
          </p:cNvGrpSpPr>
          <p:nvPr/>
        </p:nvGrpSpPr>
        <p:grpSpPr bwMode="auto">
          <a:xfrm>
            <a:off x="5997350" y="1875061"/>
            <a:ext cx="1639887" cy="457200"/>
            <a:chOff x="4189639" y="2525477"/>
            <a:chExt cx="1639888" cy="45720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1" name="Rectangle 40"/>
            <p:cNvSpPr/>
            <p:nvPr/>
          </p:nvSpPr>
          <p:spPr bwMode="auto">
            <a:xfrm>
              <a:off x="4918301" y="2525477"/>
              <a:ext cx="92075" cy="4572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5008789" y="2525477"/>
              <a:ext cx="90487" cy="4572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5465990" y="2525477"/>
              <a:ext cx="90487" cy="4572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5099277" y="2525477"/>
              <a:ext cx="92075" cy="4572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5646965" y="2525477"/>
              <a:ext cx="90487" cy="4572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5281840" y="2525477"/>
              <a:ext cx="92075" cy="4572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5373915" y="2525477"/>
              <a:ext cx="92075" cy="4572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5554890" y="2525477"/>
              <a:ext cx="92075" cy="4572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5191352" y="2525477"/>
              <a:ext cx="90488" cy="4572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5737452" y="2525477"/>
              <a:ext cx="92075" cy="4572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4553176" y="2525477"/>
              <a:ext cx="90488" cy="4572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4735739" y="2525477"/>
              <a:ext cx="90487" cy="4572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4370614" y="2525477"/>
              <a:ext cx="92075" cy="4572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4461101" y="2525477"/>
              <a:ext cx="92075" cy="4572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4643664" y="2525477"/>
              <a:ext cx="92075" cy="4572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4280126" y="2525477"/>
              <a:ext cx="90488" cy="4572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4826226" y="2525477"/>
              <a:ext cx="92075" cy="4572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189639" y="2525477"/>
              <a:ext cx="90487" cy="4572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59" name="Picture 58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649856" y="1881412"/>
            <a:ext cx="875123" cy="384803"/>
          </a:xfrm>
          <a:prstGeom prst="rect">
            <a:avLst/>
          </a:prstGeom>
          <a:noFill/>
          <a:ln/>
          <a:effectLst/>
        </p:spPr>
      </p:pic>
      <p:pic>
        <p:nvPicPr>
          <p:cNvPr id="60" name="Picture 59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087380" y="1881412"/>
            <a:ext cx="875123" cy="384803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799772" y="1921098"/>
            <a:ext cx="1162753" cy="327807"/>
          </a:xfrm>
          <a:prstGeom prst="rect">
            <a:avLst/>
          </a:prstGeom>
          <a:noFill/>
          <a:ln/>
          <a:effectLst/>
        </p:spPr>
      </p:pic>
      <p:pic>
        <p:nvPicPr>
          <p:cNvPr id="64" name="Picture 63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395472" y="5290892"/>
            <a:ext cx="1378370" cy="255382"/>
          </a:xfrm>
          <a:prstGeom prst="rect">
            <a:avLst/>
          </a:prstGeom>
          <a:noFill/>
          <a:ln/>
          <a:effectLst/>
        </p:spPr>
      </p:pic>
      <p:sp>
        <p:nvSpPr>
          <p:cNvPr id="66" name="TextBox 65"/>
          <p:cNvSpPr txBox="1"/>
          <p:nvPr/>
        </p:nvSpPr>
        <p:spPr bwMode="auto">
          <a:xfrm>
            <a:off x="2437490" y="2718255"/>
            <a:ext cx="7486651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bIns="91440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For simplicity we discuss the structure of the LO</a:t>
            </a:r>
            <a:r>
              <a:rPr lang="en-US" baseline="-25000" dirty="0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US" dirty="0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 and LO</a:t>
            </a:r>
            <a:r>
              <a:rPr lang="en-US" baseline="-25000" dirty="0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dirty="0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 calculations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C35BE0F-902D-F6DC-8F80-BE6ABCA1F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15" y="4321081"/>
            <a:ext cx="3314700" cy="228699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CE3EDF6-8C28-3488-9074-AB4F0F1C0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altLang="zh-CN" sz="4000" dirty="0"/>
              <a:t>Why nuclear many-body problem is so hard? </a:t>
            </a:r>
            <a:endParaRPr lang="zh-CN" altLang="en-US" sz="40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47DAD3-8590-BF3F-8875-A4734DDAE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9574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Nuclear force originates from the QCD.</a:t>
            </a:r>
          </a:p>
          <a:p>
            <a:r>
              <a:rPr lang="en-US" altLang="zh-CN" sz="2000" dirty="0"/>
              <a:t>Features of strong interaction:</a:t>
            </a:r>
          </a:p>
          <a:p>
            <a:pPr lvl="1"/>
            <a:r>
              <a:rPr lang="en-US" altLang="zh-CN" sz="2000" dirty="0"/>
              <a:t>Asymptotic freedom of QCD                  </a:t>
            </a:r>
            <a:r>
              <a:rPr lang="en-US" altLang="zh-CN" sz="2000" b="1" dirty="0">
                <a:solidFill>
                  <a:srgbClr val="FF0000"/>
                </a:solidFill>
              </a:rPr>
              <a:t>Non-perturbative</a:t>
            </a:r>
            <a:r>
              <a:rPr lang="en-US" altLang="zh-CN" sz="2000" dirty="0"/>
              <a:t> at low energy</a:t>
            </a:r>
          </a:p>
          <a:p>
            <a:pPr lvl="1"/>
            <a:r>
              <a:rPr lang="en-US" altLang="zh-CN" sz="2000" dirty="0"/>
              <a:t>Bound nuclei with A=2~300.                  </a:t>
            </a:r>
            <a:r>
              <a:rPr lang="en-US" altLang="zh-CN" sz="2000" b="1" dirty="0">
                <a:solidFill>
                  <a:srgbClr val="FF0000"/>
                </a:solidFill>
              </a:rPr>
              <a:t>Quantum many-body </a:t>
            </a:r>
            <a:r>
              <a:rPr lang="en-US" altLang="zh-CN" sz="2000" dirty="0"/>
              <a:t>problem</a:t>
            </a:r>
          </a:p>
          <a:p>
            <a:r>
              <a:rPr lang="en-US" altLang="zh-CN" sz="2000" dirty="0"/>
              <a:t>Goals for nuclear theorists (Both are formidably difficult!):</a:t>
            </a:r>
          </a:p>
          <a:p>
            <a:pPr lvl="1"/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</a:rPr>
              <a:t>Design an effective N-N interaction</a:t>
            </a:r>
          </a:p>
          <a:p>
            <a:pPr lvl="1"/>
            <a:r>
              <a:rPr lang="en-US" altLang="zh-CN" sz="2000" dirty="0"/>
              <a:t>Solve the many-body Schrodinger equations</a:t>
            </a:r>
            <a:endParaRPr lang="zh-CN" altLang="en-US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73DBD8-6249-6FD5-78C6-0FA8472E0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640C-823F-4EB3-9A0A-D502D9C9D447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53F56748-F7DB-0769-50A3-959BF7CA2E25}"/>
              </a:ext>
            </a:extLst>
          </p:cNvPr>
          <p:cNvSpPr/>
          <p:nvPr/>
        </p:nvSpPr>
        <p:spPr>
          <a:xfrm>
            <a:off x="4770530" y="2512038"/>
            <a:ext cx="1133475" cy="1190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4C010A06-7870-3CBA-7FA1-0086F41120C4}"/>
              </a:ext>
            </a:extLst>
          </p:cNvPr>
          <p:cNvSpPr/>
          <p:nvPr/>
        </p:nvSpPr>
        <p:spPr>
          <a:xfrm>
            <a:off x="4768885" y="2857687"/>
            <a:ext cx="1133475" cy="1190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4A876FD-377B-8956-3A31-CB7F5B3BF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67" y="4527839"/>
            <a:ext cx="5305597" cy="196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240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54294" y="1497693"/>
            <a:ext cx="1068902" cy="254628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605734" y="2297341"/>
            <a:ext cx="966023" cy="305100"/>
          </a:xfrm>
          <a:prstGeom prst="rect">
            <a:avLst/>
          </a:prstGeom>
          <a:noFill/>
          <a:ln/>
          <a:effectLst/>
        </p:spPr>
      </p:pic>
      <p:sp>
        <p:nvSpPr>
          <p:cNvPr id="8" name="TextBox 7"/>
          <p:cNvSpPr txBox="1"/>
          <p:nvPr/>
        </p:nvSpPr>
        <p:spPr bwMode="auto">
          <a:xfrm>
            <a:off x="2429780" y="1818370"/>
            <a:ext cx="7439026" cy="4523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bIns="91440" rtlCol="0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dirty="0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Let us define a new vector</a:t>
            </a:r>
          </a:p>
        </p:txBody>
      </p:sp>
      <p:pic>
        <p:nvPicPr>
          <p:cNvPr id="16" name="Picture 1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012078" y="3199038"/>
            <a:ext cx="4301191" cy="305400"/>
          </a:xfrm>
          <a:prstGeom prst="rect">
            <a:avLst/>
          </a:prstGeom>
          <a:noFill/>
          <a:ln/>
          <a:effectLst/>
        </p:spPr>
      </p:pic>
      <p:sp>
        <p:nvSpPr>
          <p:cNvPr id="11" name="TextBox 10"/>
          <p:cNvSpPr txBox="1"/>
          <p:nvPr/>
        </p:nvSpPr>
        <p:spPr bwMode="auto">
          <a:xfrm>
            <a:off x="2434769" y="2689681"/>
            <a:ext cx="7439026" cy="4523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bIns="91440" rtlCol="0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dirty="0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Note that</a:t>
            </a:r>
          </a:p>
        </p:txBody>
      </p:sp>
      <p:pic>
        <p:nvPicPr>
          <p:cNvPr id="18" name="Picture 17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520092" y="3599542"/>
            <a:ext cx="4351963" cy="330979"/>
          </a:xfrm>
          <a:prstGeom prst="rect">
            <a:avLst/>
          </a:prstGeom>
          <a:noFill/>
          <a:ln/>
          <a:effectLst/>
        </p:spPr>
      </p:pic>
      <p:sp>
        <p:nvSpPr>
          <p:cNvPr id="17" name="TextBox 16"/>
          <p:cNvSpPr txBox="1"/>
          <p:nvPr/>
        </p:nvSpPr>
        <p:spPr bwMode="auto">
          <a:xfrm>
            <a:off x="2429327" y="4130674"/>
            <a:ext cx="7439026" cy="4523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bIns="91440" rtlCol="0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dirty="0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Note also that the two vectors are orthogonal</a:t>
            </a:r>
          </a:p>
        </p:txBody>
      </p:sp>
      <p:pic>
        <p:nvPicPr>
          <p:cNvPr id="22" name="Picture 21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53041" y="4758415"/>
            <a:ext cx="4271408" cy="355824"/>
          </a:xfrm>
          <a:prstGeom prst="rect">
            <a:avLst/>
          </a:prstGeom>
          <a:noFill/>
          <a:ln/>
          <a:effectLst/>
        </p:spPr>
      </p:pic>
      <p:sp>
        <p:nvSpPr>
          <p:cNvPr id="20" name="TextBox 19"/>
          <p:cNvSpPr txBox="1"/>
          <p:nvPr/>
        </p:nvSpPr>
        <p:spPr bwMode="auto">
          <a:xfrm>
            <a:off x="2424338" y="5371189"/>
            <a:ext cx="7439026" cy="6924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bIns="91440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So the complex </a:t>
            </a:r>
            <a:r>
              <a:rPr lang="en-US" dirty="0" err="1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eigenvalues</a:t>
            </a:r>
            <a:r>
              <a:rPr lang="en-US" dirty="0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 come in conjugate pairs, and the real spectrum is doubly-degenerate.</a:t>
            </a: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10044113" y="646271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2C8F761-44E1-4D39-AB5F-9136F9063A14}" type="slidenum">
              <a:rPr lang="en-US" sz="1400"/>
              <a:pPr algn="r"/>
              <a:t>50</a:t>
            </a:fld>
            <a:endParaRPr lang="en-US" sz="1400"/>
          </a:p>
        </p:txBody>
      </p:sp>
      <p:sp>
        <p:nvSpPr>
          <p:cNvPr id="15" name="Rectangle 14"/>
          <p:cNvSpPr/>
          <p:nvPr/>
        </p:nvSpPr>
        <p:spPr>
          <a:xfrm>
            <a:off x="2431143" y="594863"/>
            <a:ext cx="7293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n w="18415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This shows the determinant is real.  Actually we can show that the determinant is positive semi-definite.  Consider an eigenvector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101460-20B8-197D-BE2D-4E8907413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425" y="1806504"/>
            <a:ext cx="9402029" cy="33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046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D4CD5BE-F781-8F4D-015A-9BEA9DAB1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500" y="977431"/>
            <a:ext cx="7506573" cy="490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509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2F98CA-1BD2-8CF0-99BF-6E7890690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14" y="1234435"/>
            <a:ext cx="5852172" cy="43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1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386920" y="498545"/>
            <a:ext cx="7394575" cy="62658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bIns="91440">
            <a:spAutoFit/>
          </a:bodyPr>
          <a:lstStyle/>
          <a:p>
            <a:pPr algn="ctr">
              <a:lnSpc>
                <a:spcPct val="125000"/>
              </a:lnSpc>
              <a:spcBef>
                <a:spcPct val="50000"/>
              </a:spcBef>
              <a:defRPr/>
            </a:pPr>
            <a:r>
              <a:rPr lang="en-US" sz="2800" dirty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</a:rPr>
              <a:t>Homework problem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89820" y="1577985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Let </a:t>
            </a:r>
          </a:p>
        </p:txBody>
      </p:sp>
      <p:pic>
        <p:nvPicPr>
          <p:cNvPr id="8" name="Picture 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1706" y="2078099"/>
            <a:ext cx="2290944" cy="82296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4694" y="2057305"/>
            <a:ext cx="2913723" cy="82296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26779" y="3135187"/>
            <a:ext cx="664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Construct a Markov process with the Metropolis algorithm to compute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26779" y="4124197"/>
            <a:ext cx="7428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by sampling over all terms in the matrix product</a:t>
            </a:r>
          </a:p>
        </p:txBody>
      </p:sp>
      <p:pic>
        <p:nvPicPr>
          <p:cNvPr id="15" name="Picture 14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2869" y="3711270"/>
            <a:ext cx="1134350" cy="24466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482977" y="5653015"/>
            <a:ext cx="7428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If you can, write a computer code to do this Monte Carlo calculation and compare with the exact result.</a:t>
            </a:r>
          </a:p>
        </p:txBody>
      </p:sp>
      <p:pic>
        <p:nvPicPr>
          <p:cNvPr id="20" name="Picture 1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6368" y="4661792"/>
            <a:ext cx="3247355" cy="82296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10044113" y="6448426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A0B3B92-5754-47CC-B1DF-236F1C2AE7A0}" type="slidenum">
              <a:rPr lang="en-US" sz="1400"/>
              <a:pPr algn="r"/>
              <a:t>54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2435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DF2D111-0115-DA94-67EB-7F9F44095868}"/>
              </a:ext>
            </a:extLst>
          </p:cNvPr>
          <p:cNvSpPr txBox="1"/>
          <p:nvPr/>
        </p:nvSpPr>
        <p:spPr>
          <a:xfrm>
            <a:off x="730563" y="1839517"/>
            <a:ext cx="10730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altLang="zh-CN" sz="4000" dirty="0"/>
              <a:t>Part IV: Modern applications of QMC methods</a:t>
            </a:r>
            <a:endParaRPr lang="zh-CN" altLang="en-US" sz="4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243784-F3DA-11FF-663D-68C903D7E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32" y="3093363"/>
            <a:ext cx="3437136" cy="31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102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1285E6-1A41-F970-E4E9-6AF6D0675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587" y="-210608"/>
            <a:ext cx="10515600" cy="1325563"/>
          </a:xfrm>
        </p:spPr>
        <p:txBody>
          <a:bodyPr/>
          <a:lstStyle/>
          <a:p>
            <a:r>
              <a:rPr lang="en-CA" altLang="zh-CN" dirty="0"/>
              <a:t>Why need ab initio methods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B1FE9CA-1626-B812-13BA-F92FF9974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46" y="732201"/>
            <a:ext cx="9110181" cy="586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460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925CEE-19C7-519C-C27F-4236F9654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16"/>
            <a:ext cx="10515600" cy="1325563"/>
          </a:xfrm>
        </p:spPr>
        <p:txBody>
          <a:bodyPr/>
          <a:lstStyle/>
          <a:p>
            <a:r>
              <a:rPr lang="zh-CN" altLang="en-US" dirty="0"/>
              <a:t>维度诅咒：量子多体问题的本质困难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EFC17221-93FF-681F-C052-6C55E721A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2" y="1089440"/>
            <a:ext cx="8236413" cy="4872950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161F6AF-8944-EC0C-1B99-199007EA979A}"/>
              </a:ext>
            </a:extLst>
          </p:cNvPr>
          <p:cNvSpPr txBox="1"/>
          <p:nvPr/>
        </p:nvSpPr>
        <p:spPr>
          <a:xfrm>
            <a:off x="8976055" y="1534087"/>
            <a:ext cx="32159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单粒子</a:t>
            </a:r>
            <a:r>
              <a:rPr lang="en-US" altLang="zh-CN" dirty="0"/>
              <a:t>Hilbert</a:t>
            </a:r>
            <a:r>
              <a:rPr lang="zh-CN" altLang="en-US" dirty="0"/>
              <a:t>空间维度：</a:t>
            </a:r>
            <a:r>
              <a:rPr lang="en-US" altLang="zh-CN" dirty="0"/>
              <a:t>L</a:t>
            </a:r>
          </a:p>
          <a:p>
            <a:r>
              <a:rPr lang="zh-CN" altLang="en-US" dirty="0"/>
              <a:t>两粒子</a:t>
            </a:r>
            <a:r>
              <a:rPr lang="en-US" altLang="zh-CN" dirty="0"/>
              <a:t>Hilbert</a:t>
            </a:r>
            <a:r>
              <a:rPr lang="zh-CN" altLang="en-US" dirty="0"/>
              <a:t>空间维度：</a:t>
            </a:r>
            <a:r>
              <a:rPr lang="en-US" altLang="zh-CN" dirty="0"/>
              <a:t>L^2</a:t>
            </a:r>
          </a:p>
          <a:p>
            <a:r>
              <a:rPr lang="en-US" altLang="zh-CN" dirty="0"/>
              <a:t>…</a:t>
            </a:r>
          </a:p>
          <a:p>
            <a:r>
              <a:rPr lang="en-US" altLang="zh-CN" dirty="0"/>
              <a:t>16</a:t>
            </a:r>
            <a:r>
              <a:rPr lang="zh-CN" altLang="en-US" dirty="0"/>
              <a:t>粒子</a:t>
            </a:r>
            <a:r>
              <a:rPr lang="en-US" altLang="zh-CN" dirty="0"/>
              <a:t>Hilbert</a:t>
            </a:r>
            <a:r>
              <a:rPr lang="zh-CN" altLang="en-US" dirty="0"/>
              <a:t>空间维度：</a:t>
            </a:r>
            <a:r>
              <a:rPr lang="en-US" altLang="zh-CN" dirty="0"/>
              <a:t>L^16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D41A310-9931-4C68-8FD4-A1DDAC9AB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362" y="5981025"/>
            <a:ext cx="7068536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104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EDFDCB-2986-C394-A422-E739A39CE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蒙特卡洛方法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C63049-D848-C2E7-21DA-C7A8D770D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/>
              <a:t>引入随机数来辅助量子多体计算</a:t>
            </a:r>
            <a:endParaRPr lang="en-US" altLang="zh-CN" dirty="0"/>
          </a:p>
          <a:p>
            <a:pPr lvl="1"/>
            <a:r>
              <a:rPr lang="zh-CN" altLang="en-US" dirty="0"/>
              <a:t>多参数优化问题</a:t>
            </a:r>
            <a:endParaRPr lang="en-US" altLang="zh-CN" dirty="0"/>
          </a:p>
          <a:p>
            <a:pPr lvl="1"/>
            <a:r>
              <a:rPr lang="zh-CN" altLang="en-US" dirty="0"/>
              <a:t>高维积分问题</a:t>
            </a:r>
            <a:endParaRPr lang="en-US" altLang="zh-CN" dirty="0"/>
          </a:p>
          <a:p>
            <a:r>
              <a:rPr lang="zh-CN" altLang="en-US" dirty="0"/>
              <a:t>量子蒙特卡洛（</a:t>
            </a:r>
            <a:r>
              <a:rPr lang="en-US" altLang="zh-CN" dirty="0"/>
              <a:t>QMC</a:t>
            </a:r>
            <a:r>
              <a:rPr lang="zh-CN" altLang="en-US" dirty="0"/>
              <a:t>）应用与凝聚态、核物理、原子分子物理等</a:t>
            </a:r>
            <a:endParaRPr lang="en-US" altLang="zh-CN" dirty="0"/>
          </a:p>
          <a:p>
            <a:r>
              <a:rPr lang="en-US" altLang="zh-CN" dirty="0"/>
              <a:t>QMC</a:t>
            </a:r>
            <a:r>
              <a:rPr lang="zh-CN" altLang="en-US" dirty="0"/>
              <a:t>算法核心为用蒙特卡洛方法计算积分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产生概率分布为</a:t>
            </a:r>
            <a:r>
              <a:rPr lang="en-US" altLang="zh-CN" dirty="0"/>
              <a:t>p(x)</a:t>
            </a:r>
            <a:r>
              <a:rPr lang="zh-CN" altLang="en-US" dirty="0"/>
              <a:t>的样本集，则被估计积分为</a:t>
            </a:r>
            <a:r>
              <a:rPr lang="en-US" altLang="zh-CN" dirty="0"/>
              <a:t>f(x)/p(x)</a:t>
            </a:r>
            <a:r>
              <a:rPr lang="zh-CN" altLang="en-US" dirty="0"/>
              <a:t>在样本集上的期望</a:t>
            </a:r>
            <a:endParaRPr lang="en-US" altLang="zh-CN" dirty="0"/>
          </a:p>
          <a:p>
            <a:r>
              <a:rPr lang="zh-CN" altLang="en-US" dirty="0"/>
              <a:t>若</a:t>
            </a:r>
            <a:r>
              <a:rPr lang="en-US" altLang="zh-CN" dirty="0"/>
              <a:t>p(x)</a:t>
            </a:r>
            <a:r>
              <a:rPr lang="zh-CN" altLang="en-US" dirty="0"/>
              <a:t>形式简单（如高斯分布、均匀分布等），可直接生成</a:t>
            </a:r>
            <a:endParaRPr lang="en-US" altLang="zh-CN" dirty="0"/>
          </a:p>
          <a:p>
            <a:r>
              <a:rPr lang="zh-CN" altLang="en-US" dirty="0"/>
              <a:t>若</a:t>
            </a:r>
            <a:r>
              <a:rPr lang="en-US" altLang="zh-CN" dirty="0"/>
              <a:t>p(x)</a:t>
            </a:r>
            <a:r>
              <a:rPr lang="zh-CN" altLang="en-US" dirty="0"/>
              <a:t>形式复杂，可用</a:t>
            </a:r>
            <a:r>
              <a:rPr lang="en-US" altLang="zh-CN" dirty="0"/>
              <a:t>Metropolis</a:t>
            </a:r>
            <a:r>
              <a:rPr lang="zh-CN" altLang="en-US" dirty="0"/>
              <a:t>算法等</a:t>
            </a: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01263D2-766D-5A2C-F8A5-FD80D73CF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982" y="3627611"/>
            <a:ext cx="5814725" cy="74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421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B6129D-455B-93AE-1337-76A47B5C7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73" y="13277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Lattice EFT: A many-body EFT solver</a:t>
            </a:r>
            <a:endParaRPr lang="zh-CN" altLang="en-US" sz="3600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0B28756-528F-9B55-4371-053DA0B67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50" y="1458339"/>
            <a:ext cx="7946749" cy="4351338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273D6FE-F0AD-614F-087E-BB478DF66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55" y="1464505"/>
            <a:ext cx="4220164" cy="263879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5A9475C-BB3B-80CF-0DC1-B435E8C16AB2}"/>
              </a:ext>
            </a:extLst>
          </p:cNvPr>
          <p:cNvSpPr txBox="1"/>
          <p:nvPr/>
        </p:nvSpPr>
        <p:spPr>
          <a:xfrm>
            <a:off x="8421959" y="4310156"/>
            <a:ext cx="370486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/>
              <a:t>非微扰量子多体问题是计算物理</a:t>
            </a:r>
            <a:endParaRPr lang="en-US" altLang="zh-CN" dirty="0"/>
          </a:p>
          <a:p>
            <a:r>
              <a:rPr lang="zh-CN" altLang="en-US" dirty="0"/>
              <a:t>     的核心挑战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/>
              <a:t>核物理：</a:t>
            </a:r>
            <a:r>
              <a:rPr lang="en-US" altLang="zh-CN" dirty="0"/>
              <a:t>2~300</a:t>
            </a:r>
            <a:r>
              <a:rPr lang="zh-CN" altLang="en-US" dirty="0"/>
              <a:t>粒子系统，可能</a:t>
            </a:r>
            <a:endParaRPr lang="en-US" altLang="zh-CN" dirty="0"/>
          </a:p>
          <a:p>
            <a:r>
              <a:rPr lang="en-US" altLang="zh-CN" dirty="0"/>
              <a:t>     </a:t>
            </a:r>
            <a:r>
              <a:rPr lang="zh-CN" altLang="en-US" dirty="0"/>
              <a:t>找到严格解！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/>
              <a:t>算法</a:t>
            </a:r>
            <a:r>
              <a:rPr lang="en-US" altLang="zh-CN" dirty="0"/>
              <a:t>+</a:t>
            </a:r>
            <a:r>
              <a:rPr lang="zh-CN" altLang="en-US" dirty="0"/>
              <a:t>硬件：新世纪的新机遇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n"/>
            </a:pPr>
            <a:r>
              <a:rPr lang="zh-CN" altLang="en-US" dirty="0"/>
              <a:t> 能理解才能计算</a:t>
            </a:r>
            <a:r>
              <a:rPr lang="en-US" altLang="zh-CN" dirty="0"/>
              <a:t>-&gt;</a:t>
            </a:r>
          </a:p>
          <a:p>
            <a:pPr lvl="1"/>
            <a:r>
              <a:rPr lang="en-US" altLang="zh-CN" dirty="0"/>
              <a:t>      </a:t>
            </a:r>
            <a:r>
              <a:rPr lang="zh-CN" altLang="en-US" dirty="0"/>
              <a:t>能计算才能理解</a:t>
            </a:r>
          </a:p>
        </p:txBody>
      </p:sp>
    </p:spTree>
    <p:extLst>
      <p:ext uri="{BB962C8B-B14F-4D97-AF65-F5344CB8AC3E}">
        <p14:creationId xmlns:p14="http://schemas.microsoft.com/office/powerpoint/2010/main" val="1502625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14C5F8-DB5D-6DDB-759F-33D6FE619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Modern nuclear theories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366DA36-2299-A1D5-54ED-CD7E6FDB8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82" y="1694475"/>
            <a:ext cx="9126835" cy="47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264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D1AE7-054B-5911-CDEB-97F12B32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Lattice EFT: A many-body EFT solver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7A15982-548E-CEBE-5E08-71EC13276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6419"/>
            <a:ext cx="7174490" cy="4351338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CEB4BC3-4854-1E66-9FF9-41E0B31FA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532" y="1606419"/>
            <a:ext cx="3522320" cy="22014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7E65730-D67A-1CCA-F76F-EAEE158978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38" y="1682907"/>
            <a:ext cx="7862442" cy="44184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8DD1BF8-38C3-AC64-ED31-824D745A9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798" y="3969342"/>
            <a:ext cx="3468054" cy="26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95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F345F3-5691-FCE3-6C9E-3F41665E8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94" y="12509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Alpha clustering in nucleus</a:t>
            </a:r>
            <a:endParaRPr lang="zh-CN" altLang="en-US" sz="3600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6D8E0CA-2EF1-27EF-54BF-3887AD5FF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71" y="1315683"/>
            <a:ext cx="7843656" cy="5259330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28F5996-FA85-59CA-EC6E-9B0397EF3E91}"/>
              </a:ext>
            </a:extLst>
          </p:cNvPr>
          <p:cNvSpPr txBox="1"/>
          <p:nvPr/>
        </p:nvSpPr>
        <p:spPr>
          <a:xfrm>
            <a:off x="7589003" y="1263056"/>
            <a:ext cx="480131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两中子</a:t>
            </a:r>
            <a:r>
              <a:rPr lang="en-US" altLang="zh-CN" dirty="0"/>
              <a:t>+</a:t>
            </a:r>
            <a:r>
              <a:rPr lang="zh-CN" altLang="en-US" dirty="0"/>
              <a:t>两质子构成的</a:t>
            </a:r>
            <a:r>
              <a:rPr lang="en-US" altLang="zh-CN" dirty="0"/>
              <a:t>alpha-</a:t>
            </a:r>
            <a:r>
              <a:rPr lang="zh-CN" altLang="en-US" dirty="0"/>
              <a:t>结团，看起来</a:t>
            </a:r>
            <a:endParaRPr lang="en-US" altLang="zh-CN" dirty="0"/>
          </a:p>
          <a:p>
            <a:r>
              <a:rPr lang="zh-CN" altLang="en-US" dirty="0"/>
              <a:t>似乎在很多过程中充当基本单元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例：</a:t>
            </a:r>
            <a:r>
              <a:rPr lang="en-US" altLang="zh-CN" dirty="0"/>
              <a:t>Hoyle state</a:t>
            </a:r>
            <a:r>
              <a:rPr lang="zh-CN" altLang="en-US" dirty="0"/>
              <a:t>是</a:t>
            </a:r>
            <a:r>
              <a:rPr lang="en-US" altLang="zh-CN" dirty="0"/>
              <a:t>C12</a:t>
            </a:r>
            <a:r>
              <a:rPr lang="zh-CN" altLang="en-US" dirty="0"/>
              <a:t>中第二个</a:t>
            </a:r>
            <a:r>
              <a:rPr lang="en-US" altLang="zh-CN" dirty="0"/>
              <a:t>0+</a:t>
            </a:r>
            <a:r>
              <a:rPr lang="zh-CN" altLang="en-US" dirty="0"/>
              <a:t>态，其位</a:t>
            </a:r>
            <a:endParaRPr lang="en-US" altLang="zh-CN" dirty="0"/>
          </a:p>
          <a:p>
            <a:r>
              <a:rPr lang="zh-CN" altLang="en-US" dirty="0"/>
              <a:t>置决定了宇宙中碳丰度。迹象表明其为</a:t>
            </a:r>
            <a:r>
              <a:rPr lang="en-US" altLang="zh-CN" dirty="0"/>
              <a:t>alpha</a:t>
            </a:r>
          </a:p>
          <a:p>
            <a:r>
              <a:rPr lang="zh-CN" altLang="en-US" dirty="0"/>
              <a:t>结团态。</a:t>
            </a:r>
            <a:endParaRPr lang="en-US" altLang="zh-CN" dirty="0"/>
          </a:p>
          <a:p>
            <a:r>
              <a:rPr lang="zh-CN" altLang="en-US" dirty="0"/>
              <a:t>若基本相互作用强度微调，是否还有足够多</a:t>
            </a:r>
            <a:endParaRPr lang="en-US" altLang="zh-CN" dirty="0"/>
          </a:p>
          <a:p>
            <a:r>
              <a:rPr lang="zh-CN" altLang="en-US" dirty="0"/>
              <a:t>碳元素支持生命出现？</a:t>
            </a:r>
            <a:endParaRPr lang="en-US" altLang="zh-CN" dirty="0"/>
          </a:p>
          <a:p>
            <a:r>
              <a:rPr lang="zh-CN" altLang="en-US" dirty="0"/>
              <a:t>换言之，碳基生命的出现是巧合，还是必然？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85B0DB9-03B1-B719-383E-92E549428247}"/>
              </a:ext>
            </a:extLst>
          </p:cNvPr>
          <p:cNvSpPr txBox="1"/>
          <p:nvPr/>
        </p:nvSpPr>
        <p:spPr>
          <a:xfrm>
            <a:off x="7873189" y="4348335"/>
            <a:ext cx="4318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第一性原理计算帮助回答这些重要问题</a:t>
            </a:r>
            <a:endParaRPr lang="en-CA" altLang="zh-CN" dirty="0"/>
          </a:p>
          <a:p>
            <a:r>
              <a:rPr lang="en-US" altLang="zh-CN" dirty="0"/>
              <a:t>PRL 119, 222505 (2017):</a:t>
            </a:r>
            <a:r>
              <a:rPr lang="en-CA" altLang="zh-CN" dirty="0"/>
              <a:t> </a:t>
            </a:r>
            <a:r>
              <a:rPr lang="zh-CN" altLang="en-US" dirty="0"/>
              <a:t>碳同位素中</a:t>
            </a:r>
            <a:r>
              <a:rPr lang="en-US" altLang="zh-CN" dirty="0"/>
              <a:t>alpha</a:t>
            </a:r>
          </a:p>
          <a:p>
            <a:r>
              <a:rPr lang="zh-CN" altLang="en-US" dirty="0"/>
              <a:t>集团结构的层析</a:t>
            </a:r>
          </a:p>
        </p:txBody>
      </p:sp>
    </p:spTree>
    <p:extLst>
      <p:ext uri="{BB962C8B-B14F-4D97-AF65-F5344CB8AC3E}">
        <p14:creationId xmlns:p14="http://schemas.microsoft.com/office/powerpoint/2010/main" val="15433434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4A7297-C42A-9FB4-D1C7-2372801C4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sz="4400" dirty="0"/>
              <a:t>Nuclear thermodynamics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A1567A9-DE00-220F-1798-AB245AAE9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57" y="1514846"/>
            <a:ext cx="7222901" cy="4351338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19545B4-C861-F866-F441-0A60154A3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470" y="1115827"/>
            <a:ext cx="4258269" cy="532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479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2EA82-4684-9EAB-BD6B-2057EE8AA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61" y="187508"/>
            <a:ext cx="10515600" cy="1325563"/>
          </a:xfrm>
        </p:spPr>
        <p:txBody>
          <a:bodyPr>
            <a:normAutofit/>
          </a:bodyPr>
          <a:lstStyle/>
          <a:p>
            <a:r>
              <a:rPr lang="en-CA" altLang="zh-CN" sz="3600" dirty="0"/>
              <a:t>Nuclear thermodynamics</a:t>
            </a:r>
            <a:endParaRPr lang="zh-CN" altLang="en-US" sz="36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66B24F1-0071-7BFE-1092-1EFF35C9F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378" y="1213816"/>
            <a:ext cx="2795143" cy="3874784"/>
          </a:xfrm>
          <a:prstGeom prst="rect">
            <a:avLst/>
          </a:prstGeom>
        </p:spPr>
      </p:pic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510B844C-653C-9F42-9375-1BEFA65B8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20" y="1391432"/>
            <a:ext cx="4564499" cy="2891118"/>
          </a:xfr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1ED509F-E419-283E-4728-0549E9595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801" y="5088600"/>
            <a:ext cx="3784720" cy="15314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8E2752C-0424-0DA3-343D-CA37758F8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6" y="4437239"/>
            <a:ext cx="3157906" cy="230563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448E149-D5B0-EBD6-AF4C-79364BB787A3}"/>
              </a:ext>
            </a:extLst>
          </p:cNvPr>
          <p:cNvSpPr txBox="1"/>
          <p:nvPr/>
        </p:nvSpPr>
        <p:spPr>
          <a:xfrm>
            <a:off x="7903877" y="1213816"/>
            <a:ext cx="423866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核力与范德尔瓦斯力相似：</a:t>
            </a:r>
            <a:endParaRPr lang="en-US" altLang="zh-CN" dirty="0"/>
          </a:p>
          <a:p>
            <a:r>
              <a:rPr lang="zh-CN" altLang="en-US" dirty="0"/>
              <a:t>短程排斥</a:t>
            </a:r>
            <a:r>
              <a:rPr lang="en-US" altLang="zh-CN" dirty="0"/>
              <a:t>+</a:t>
            </a:r>
            <a:r>
              <a:rPr lang="zh-CN" altLang="en-US" dirty="0"/>
              <a:t>长程吸引</a:t>
            </a:r>
            <a:endParaRPr lang="en-US" altLang="zh-CN" dirty="0"/>
          </a:p>
          <a:p>
            <a:r>
              <a:rPr lang="zh-CN" altLang="en-US" dirty="0"/>
              <a:t>水的液气相变</a:t>
            </a:r>
            <a:r>
              <a:rPr lang="en-US" altLang="zh-CN" dirty="0"/>
              <a:t>-&gt;</a:t>
            </a:r>
            <a:r>
              <a:rPr lang="zh-CN" altLang="en-US" dirty="0"/>
              <a:t>核物质的液气相变</a:t>
            </a:r>
            <a:endParaRPr lang="en-US" altLang="zh-CN" dirty="0"/>
          </a:p>
          <a:p>
            <a:r>
              <a:rPr lang="zh-CN" altLang="en-US" dirty="0"/>
              <a:t>与中子星冷却过程相关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PRL 125, 192502 (2020):</a:t>
            </a:r>
            <a:r>
              <a:rPr lang="en-CA" altLang="zh-CN" dirty="0"/>
              <a:t> </a:t>
            </a:r>
            <a:r>
              <a:rPr lang="zh-CN" altLang="en-US" dirty="0"/>
              <a:t>核物质液气相变</a:t>
            </a:r>
            <a:endParaRPr lang="en-US" altLang="zh-CN" dirty="0"/>
          </a:p>
          <a:p>
            <a:r>
              <a:rPr lang="zh-CN" altLang="en-US" dirty="0"/>
              <a:t>的第一性原理计算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传统算法基于巨正则系综</a:t>
            </a:r>
            <a:endParaRPr lang="en-US" altLang="zh-CN" dirty="0"/>
          </a:p>
          <a:p>
            <a:r>
              <a:rPr lang="zh-CN" altLang="en-US" dirty="0"/>
              <a:t>我们的新算法基于正则系综</a:t>
            </a:r>
            <a:endParaRPr lang="en-US" altLang="zh-CN" dirty="0"/>
          </a:p>
          <a:p>
            <a:r>
              <a:rPr lang="en-US" altLang="zh-CN" dirty="0"/>
              <a:t>-&gt;10~1000</a:t>
            </a:r>
            <a:r>
              <a:rPr lang="zh-CN" altLang="en-US" dirty="0"/>
              <a:t>倍加速，使计算可行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探索新的自由度：温度</a:t>
            </a:r>
            <a:endParaRPr lang="en-US" altLang="zh-CN" dirty="0"/>
          </a:p>
          <a:p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4BEF55-06ED-AF1F-A60F-F6469A1304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877" y="5035839"/>
            <a:ext cx="3067560" cy="16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036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D77CFE-D1FF-A3B1-824F-D8A46500F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量子蒙特卡洛符号问题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4AB41BA1-07D4-6E6B-453D-0BD9BEBEE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6538" y="1199313"/>
            <a:ext cx="3400425" cy="2409825"/>
          </a:xfr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6170C8F-ECE7-A276-5CB9-C088D6FBC323}"/>
              </a:ext>
            </a:extLst>
          </p:cNvPr>
          <p:cNvSpPr txBox="1"/>
          <p:nvPr/>
        </p:nvSpPr>
        <p:spPr>
          <a:xfrm>
            <a:off x="958241" y="1690688"/>
            <a:ext cx="785984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400" dirty="0"/>
              <a:t>符号问题：计算高度震荡函数的积分时，蒙卡方法失效</a:t>
            </a:r>
            <a:endParaRPr lang="en-US" altLang="zh-CN" sz="2400" dirty="0"/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400" dirty="0"/>
              <a:t>起因：费米子交换反对称性</a:t>
            </a:r>
            <a:endParaRPr lang="en-US" altLang="zh-CN" sz="2400" dirty="0"/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400" dirty="0"/>
              <a:t>解决方案：</a:t>
            </a:r>
            <a:endParaRPr lang="en-US" altLang="zh-CN" sz="2400" dirty="0"/>
          </a:p>
          <a:p>
            <a:pPr marL="742950" lvl="1" indent="-285750">
              <a:buFont typeface="Wingdings" panose="05000000000000000000" pitchFamily="2" charset="2"/>
              <a:buChar char="n"/>
            </a:pPr>
            <a:r>
              <a:rPr lang="zh-CN" altLang="en-US" sz="2400" dirty="0"/>
              <a:t>采用有特殊对称性的哈密顿量</a:t>
            </a:r>
            <a:endParaRPr lang="en-US" altLang="zh-CN" sz="2400" dirty="0"/>
          </a:p>
          <a:p>
            <a:pPr marL="742950" lvl="1" indent="-285750">
              <a:buFont typeface="Wingdings" panose="05000000000000000000" pitchFamily="2" charset="2"/>
              <a:buChar char="n"/>
            </a:pPr>
            <a:r>
              <a:rPr lang="zh-CN" altLang="en-US" sz="2400" dirty="0"/>
              <a:t>参数解析延拓、微扰法</a:t>
            </a:r>
            <a:endParaRPr lang="en-US" altLang="zh-CN" sz="2400" dirty="0"/>
          </a:p>
          <a:p>
            <a:pPr marL="742950" lvl="1" indent="-285750">
              <a:buFont typeface="Wingdings" panose="05000000000000000000" pitchFamily="2" charset="2"/>
              <a:buChar char="n"/>
            </a:pPr>
            <a:r>
              <a:rPr lang="zh-CN" altLang="en-US" sz="2400" dirty="0"/>
              <a:t>改变积分流形 </a:t>
            </a:r>
            <a:r>
              <a:rPr lang="en-US" altLang="zh-CN" sz="2400" dirty="0"/>
              <a:t>(thimble method)</a:t>
            </a:r>
          </a:p>
          <a:p>
            <a:pPr marL="742950" lvl="1" indent="-285750">
              <a:buFont typeface="Wingdings" panose="05000000000000000000" pitchFamily="2" charset="2"/>
              <a:buChar char="n"/>
            </a:pPr>
            <a:r>
              <a:rPr lang="zh-CN" altLang="en-US" sz="2400" dirty="0"/>
              <a:t>复郎之万方程</a:t>
            </a:r>
            <a:endParaRPr lang="en-US" altLang="zh-CN" sz="2400" dirty="0"/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400" dirty="0"/>
              <a:t>对辅助场</a:t>
            </a:r>
            <a:r>
              <a:rPr lang="en-US" altLang="zh-CN" sz="2400" dirty="0"/>
              <a:t>MC</a:t>
            </a:r>
            <a:r>
              <a:rPr lang="zh-CN" altLang="en-US" sz="2400" dirty="0"/>
              <a:t>，若存在时间反演算符</a:t>
            </a:r>
            <a:r>
              <a:rPr lang="en-US" altLang="zh-CN" sz="2400" dirty="0"/>
              <a:t>T</a:t>
            </a:r>
            <a:r>
              <a:rPr lang="zh-CN" altLang="en-US" sz="2400" dirty="0"/>
              <a:t>，</a:t>
            </a:r>
            <a:r>
              <a:rPr lang="en-US" altLang="zh-CN" sz="2400" dirty="0"/>
              <a:t>T^2=-1</a:t>
            </a:r>
            <a:r>
              <a:rPr lang="zh-CN" altLang="en-US" sz="2400" dirty="0"/>
              <a:t>，</a:t>
            </a:r>
            <a:endParaRPr lang="en-US" altLang="zh-CN" sz="2400" dirty="0"/>
          </a:p>
          <a:p>
            <a:r>
              <a:rPr lang="zh-CN" altLang="en-US" sz="2400" dirty="0"/>
              <a:t>且初始态在</a:t>
            </a:r>
            <a:r>
              <a:rPr lang="en-US" altLang="zh-CN" sz="2400" dirty="0"/>
              <a:t>T</a:t>
            </a:r>
            <a:r>
              <a:rPr lang="zh-CN" altLang="en-US" sz="2400" dirty="0"/>
              <a:t>下不变，辅助场变换后的</a:t>
            </a:r>
            <a:r>
              <a:rPr lang="en-US" altLang="zh-CN" sz="2400" dirty="0"/>
              <a:t>H</a:t>
            </a:r>
            <a:r>
              <a:rPr lang="zh-CN" altLang="en-US" sz="2400" dirty="0"/>
              <a:t>在</a:t>
            </a:r>
            <a:r>
              <a:rPr lang="en-US" altLang="zh-CN" sz="2400" dirty="0"/>
              <a:t>T</a:t>
            </a:r>
            <a:r>
              <a:rPr lang="zh-CN" altLang="en-US" sz="2400" dirty="0"/>
              <a:t>下不变，</a:t>
            </a:r>
            <a:endParaRPr lang="en-US" altLang="zh-CN" sz="2400" dirty="0"/>
          </a:p>
          <a:p>
            <a:r>
              <a:rPr lang="zh-CN" altLang="en-US" sz="2400" dirty="0"/>
              <a:t>则可避免符号问题</a:t>
            </a:r>
            <a:endParaRPr lang="en-US" altLang="zh-CN" sz="2400" dirty="0"/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400" dirty="0"/>
              <a:t>对一般</a:t>
            </a:r>
            <a:r>
              <a:rPr lang="en-US" altLang="zh-CN" sz="2400" dirty="0"/>
              <a:t>H</a:t>
            </a:r>
            <a:r>
              <a:rPr lang="zh-CN" altLang="en-US" sz="2400" dirty="0"/>
              <a:t>的计算，可用微扰法</a:t>
            </a:r>
            <a:endParaRPr lang="en-US" altLang="zh-CN" sz="24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D67C53C-4B89-3848-25CE-235CFFC39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061" y="3768180"/>
            <a:ext cx="3810532" cy="28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942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BE9932-7E82-381A-F5AC-AE31B2620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12" y="263239"/>
            <a:ext cx="10515600" cy="1325563"/>
          </a:xfrm>
        </p:spPr>
        <p:txBody>
          <a:bodyPr>
            <a:normAutofit/>
          </a:bodyPr>
          <a:lstStyle/>
          <a:p>
            <a:r>
              <a:rPr lang="en-CA" altLang="zh-CN" sz="3600" dirty="0"/>
              <a:t>Perturbative quantum Monte Carlo</a:t>
            </a:r>
            <a:endParaRPr lang="zh-CN" altLang="en-US" sz="3600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AC44498-08B0-191F-D180-C4C0117F9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2" y="1361734"/>
            <a:ext cx="3170127" cy="4696648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23A8A93-9375-7F4F-D524-00E7947C4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31" y="1361734"/>
            <a:ext cx="3896068" cy="372996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D01BA4D-DDE4-F3E2-29AE-C52A636412A7}"/>
              </a:ext>
            </a:extLst>
          </p:cNvPr>
          <p:cNvSpPr txBox="1"/>
          <p:nvPr/>
        </p:nvSpPr>
        <p:spPr>
          <a:xfrm>
            <a:off x="8228889" y="1361734"/>
            <a:ext cx="410881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/>
              <a:t>量子蒙卡计算可用来求解基态，</a:t>
            </a:r>
            <a:endParaRPr lang="en-US" altLang="zh-CN" dirty="0"/>
          </a:p>
          <a:p>
            <a:r>
              <a:rPr lang="zh-CN" altLang="en-US" dirty="0"/>
              <a:t>解激发态非常昂贵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/>
              <a:t>传统微扰论中，二阶微扰需要</a:t>
            </a:r>
            <a:endParaRPr lang="en-US" altLang="zh-CN" dirty="0"/>
          </a:p>
          <a:p>
            <a:r>
              <a:rPr lang="zh-CN" altLang="en-US" dirty="0"/>
              <a:t>激发态信息，无法用在蒙卡计算中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PRL 128, 242501 (2022) </a:t>
            </a:r>
            <a:r>
              <a:rPr lang="zh-CN" altLang="en-US" dirty="0"/>
              <a:t>提出一种新的</a:t>
            </a:r>
            <a:endParaRPr lang="en-US" altLang="zh-CN" dirty="0"/>
          </a:p>
          <a:p>
            <a:r>
              <a:rPr lang="zh-CN" altLang="en-US" dirty="0"/>
              <a:t>微扰算法，在原子核基态能量计算中</a:t>
            </a:r>
            <a:endParaRPr lang="en-US" altLang="zh-CN" dirty="0"/>
          </a:p>
          <a:p>
            <a:r>
              <a:rPr lang="zh-CN" altLang="en-US" dirty="0"/>
              <a:t>精确计算了二阶微扰，结果与实验</a:t>
            </a:r>
            <a:endParaRPr lang="en-US" altLang="zh-CN" dirty="0"/>
          </a:p>
          <a:p>
            <a:r>
              <a:rPr lang="zh-CN" altLang="en-US" dirty="0"/>
              <a:t>符合的很好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与之前的预期不同，二阶微扰相当大。</a:t>
            </a:r>
            <a:endParaRPr lang="en-US" altLang="zh-CN" dirty="0"/>
          </a:p>
          <a:p>
            <a:r>
              <a:rPr lang="zh-CN" altLang="en-US" dirty="0"/>
              <a:t>仅保留一阶微扰的计算需要慎重考虑！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高阶微扰得到更精确的结果，使得某</a:t>
            </a:r>
            <a:endParaRPr lang="en-US" altLang="zh-CN" dirty="0"/>
          </a:p>
          <a:p>
            <a:r>
              <a:rPr lang="zh-CN" altLang="en-US" dirty="0"/>
              <a:t>些长期的困难问题，如</a:t>
            </a:r>
            <a:r>
              <a:rPr lang="en-US" altLang="zh-CN" dirty="0"/>
              <a:t>EFT</a:t>
            </a:r>
            <a:r>
              <a:rPr lang="zh-CN" altLang="en-US" dirty="0"/>
              <a:t>的重整化，</a:t>
            </a:r>
            <a:endParaRPr lang="en-US" altLang="zh-CN" dirty="0"/>
          </a:p>
          <a:p>
            <a:r>
              <a:rPr lang="zh-CN" altLang="en-US" dirty="0"/>
              <a:t>有望得到解答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67FD070-6A79-B7B4-454D-B89649646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111" y="5157480"/>
            <a:ext cx="4265777" cy="56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03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4AB9E9-8615-28B5-E714-C6E7A803F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973" y="7567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EFT on the lattice and novel algorithms</a:t>
            </a:r>
            <a:endParaRPr lang="zh-CN" altLang="en-US" sz="36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20915D2-288A-4298-FA5E-09991EC39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51" y="1115930"/>
            <a:ext cx="3266498" cy="314763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4083F85-7F1B-2557-4E0C-FEA511B41D6D}"/>
              </a:ext>
            </a:extLst>
          </p:cNvPr>
          <p:cNvSpPr txBox="1"/>
          <p:nvPr/>
        </p:nvSpPr>
        <p:spPr>
          <a:xfrm>
            <a:off x="8849218" y="1305283"/>
            <a:ext cx="315983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格点相当于动量截断正规化</a:t>
            </a:r>
            <a:endParaRPr lang="en-US" altLang="zh-CN" dirty="0"/>
          </a:p>
          <a:p>
            <a:r>
              <a:rPr lang="zh-CN" altLang="en-US" dirty="0"/>
              <a:t>破坏的转动对称性、伽利略</a:t>
            </a:r>
            <a:endParaRPr lang="en-US" altLang="zh-CN" dirty="0"/>
          </a:p>
          <a:p>
            <a:r>
              <a:rPr lang="zh-CN" altLang="en-US" dirty="0"/>
              <a:t>不变性等必须恢复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PLB 760, 309 (2016):</a:t>
            </a:r>
            <a:r>
              <a:rPr lang="en-CA" altLang="zh-CN" dirty="0"/>
              <a:t> </a:t>
            </a:r>
          </a:p>
          <a:p>
            <a:r>
              <a:rPr lang="zh-CN" altLang="en-US" dirty="0"/>
              <a:t>转动对称性的恢复</a:t>
            </a:r>
            <a:endParaRPr lang="en-US" altLang="zh-CN" dirty="0"/>
          </a:p>
          <a:p>
            <a:r>
              <a:rPr lang="en-CA" altLang="zh-CN" dirty="0"/>
              <a:t>EPJA 53, 83 (2017):</a:t>
            </a:r>
          </a:p>
          <a:p>
            <a:r>
              <a:rPr lang="en-US" altLang="zh-CN" dirty="0"/>
              <a:t>Next^2 to leading order</a:t>
            </a:r>
          </a:p>
          <a:p>
            <a:r>
              <a:rPr lang="en-US" altLang="zh-CN" dirty="0"/>
              <a:t>PRC 98, 044002 (2018):</a:t>
            </a:r>
          </a:p>
          <a:p>
            <a:r>
              <a:rPr lang="en-CA" altLang="zh-CN" dirty="0"/>
              <a:t>Next^3 to leading order</a:t>
            </a:r>
          </a:p>
          <a:p>
            <a:endParaRPr lang="en-CA" altLang="zh-CN" dirty="0"/>
          </a:p>
          <a:p>
            <a:r>
              <a:rPr lang="zh-CN" altLang="en-US" dirty="0"/>
              <a:t>新算法</a:t>
            </a:r>
            <a:r>
              <a:rPr lang="en-US" altLang="zh-CN" dirty="0"/>
              <a:t>(Shuttle Algorithm)</a:t>
            </a:r>
            <a:r>
              <a:rPr lang="zh-CN" altLang="en-US" dirty="0"/>
              <a:t>对</a:t>
            </a:r>
            <a:endParaRPr lang="en-US" altLang="zh-CN" dirty="0"/>
          </a:p>
          <a:p>
            <a:r>
              <a:rPr lang="zh-CN" altLang="en-US" dirty="0"/>
              <a:t>格点计算有</a:t>
            </a:r>
            <a:r>
              <a:rPr lang="en-US" altLang="zh-CN" dirty="0"/>
              <a:t>5-10</a:t>
            </a:r>
            <a:r>
              <a:rPr lang="zh-CN" altLang="en-US" dirty="0"/>
              <a:t>倍加速</a:t>
            </a:r>
            <a:endParaRPr lang="en-US" altLang="zh-CN" dirty="0"/>
          </a:p>
          <a:p>
            <a:r>
              <a:rPr lang="zh-CN" altLang="en-US" dirty="0"/>
              <a:t>联合</a:t>
            </a:r>
            <a:r>
              <a:rPr lang="en-US" altLang="zh-CN" dirty="0"/>
              <a:t>GPU</a:t>
            </a:r>
            <a:r>
              <a:rPr lang="zh-CN" altLang="en-US" dirty="0"/>
              <a:t>，对较大规模计算有</a:t>
            </a:r>
            <a:endParaRPr lang="en-US" altLang="zh-CN" dirty="0"/>
          </a:p>
          <a:p>
            <a:r>
              <a:rPr lang="en-US" altLang="zh-CN" dirty="0"/>
              <a:t>40-50</a:t>
            </a:r>
            <a:r>
              <a:rPr lang="zh-CN" altLang="en-US" dirty="0"/>
              <a:t>倍加速</a:t>
            </a:r>
            <a:endParaRPr lang="en-US" altLang="zh-CN" dirty="0"/>
          </a:p>
          <a:p>
            <a:r>
              <a:rPr lang="en-US" altLang="zh-CN" dirty="0"/>
              <a:t>PLB 797, 134863 (2019)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F190B03-07A0-6539-F17A-F7CF04849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9" y="3901189"/>
            <a:ext cx="3815164" cy="2763813"/>
          </a:xfrm>
          <a:prstGeom prst="rect">
            <a:avLst/>
          </a:prstGeom>
        </p:spPr>
      </p:pic>
      <p:pic>
        <p:nvPicPr>
          <p:cNvPr id="18" name="内容占位符 17">
            <a:extLst>
              <a:ext uri="{FF2B5EF4-FFF2-40B4-BE49-F238E27FC236}">
                <a16:creationId xmlns:a16="http://schemas.microsoft.com/office/drawing/2014/main" id="{702EA1D9-CB31-332C-E332-FB1CFE014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9" y="1305283"/>
            <a:ext cx="3784716" cy="2358895"/>
          </a:xfr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F82F598-99A0-DFC4-3F0E-1DDC1B681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83" y="4268964"/>
            <a:ext cx="4304193" cy="24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015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26EC1E-6DDC-7804-7A3B-800EB63A1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Objective of microscopic nuclear theory</a:t>
            </a:r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B955FE61-34A6-1CAA-CDAA-F4C9304FE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45100"/>
            <a:ext cx="2324219" cy="1035103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CDC0E5-CBB2-BCC7-8EB3-B2DA57606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640C-823F-4EB3-9A0A-D502D9C9D447}" type="slidenum">
              <a:rPr lang="zh-CN" altLang="en-US" smtClean="0"/>
              <a:t>67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F1ABBF5-CD7E-20C8-7612-152D9C928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92049"/>
            <a:ext cx="6788499" cy="259093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7A6B79F-38A0-0395-6AB8-FA297F09CCB7}"/>
              </a:ext>
            </a:extLst>
          </p:cNvPr>
          <p:cNvSpPr txBox="1"/>
          <p:nvPr/>
        </p:nvSpPr>
        <p:spPr>
          <a:xfrm>
            <a:off x="3162419" y="2003152"/>
            <a:ext cx="5311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dirty="0"/>
              <a:t>Few-Body Systems 64, 77 (2023), arXiv:2307.06416</a:t>
            </a:r>
            <a:endParaRPr lang="zh-CN" altLang="en-US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1DDD8EF-44BD-2F07-A5EC-C47F06E355E8}"/>
              </a:ext>
            </a:extLst>
          </p:cNvPr>
          <p:cNvCxnSpPr/>
          <p:nvPr/>
        </p:nvCxnSpPr>
        <p:spPr>
          <a:xfrm>
            <a:off x="1743075" y="2848535"/>
            <a:ext cx="57340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A2F44EBB-D9D7-3E72-53DF-885597BDFD80}"/>
              </a:ext>
            </a:extLst>
          </p:cNvPr>
          <p:cNvCxnSpPr/>
          <p:nvPr/>
        </p:nvCxnSpPr>
        <p:spPr>
          <a:xfrm>
            <a:off x="838200" y="3039035"/>
            <a:ext cx="6648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D671D98-14BD-073A-D148-E90248BC78B0}"/>
              </a:ext>
            </a:extLst>
          </p:cNvPr>
          <p:cNvCxnSpPr/>
          <p:nvPr/>
        </p:nvCxnSpPr>
        <p:spPr>
          <a:xfrm>
            <a:off x="838200" y="3258110"/>
            <a:ext cx="5857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2F52CF36-B6CD-41DF-1CB0-FC3B47751F43}"/>
              </a:ext>
            </a:extLst>
          </p:cNvPr>
          <p:cNvCxnSpPr/>
          <p:nvPr/>
        </p:nvCxnSpPr>
        <p:spPr>
          <a:xfrm>
            <a:off x="6619875" y="3477185"/>
            <a:ext cx="8572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DD17441F-B08B-D861-2CA1-288EA6AD0D76}"/>
              </a:ext>
            </a:extLst>
          </p:cNvPr>
          <p:cNvCxnSpPr/>
          <p:nvPr/>
        </p:nvCxnSpPr>
        <p:spPr>
          <a:xfrm>
            <a:off x="904875" y="3677210"/>
            <a:ext cx="45243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5A33CF28-1878-A8DE-8D89-9EE15CA7A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686775"/>
            <a:ext cx="2305168" cy="267348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F2FA85C-ABC9-291B-FA80-7351CC294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47847"/>
            <a:ext cx="6750397" cy="1320868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D221BD6F-B307-D1F2-8112-1E983643396B}"/>
              </a:ext>
            </a:extLst>
          </p:cNvPr>
          <p:cNvSpPr/>
          <p:nvPr/>
        </p:nvSpPr>
        <p:spPr>
          <a:xfrm>
            <a:off x="1174376" y="5620871"/>
            <a:ext cx="6096000" cy="7354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7151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712287-596F-5E2F-B02D-A12CF8482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RG-(in)variance of the chiral forces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590E60-D55A-A437-DE23-B1D2F822F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640C-823F-4EB3-9A0A-D502D9C9D447}" type="slidenum">
              <a:rPr lang="zh-CN" altLang="en-US" smtClean="0"/>
              <a:t>68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ED42269-4CEE-8AF3-8AF1-5E9853664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8" y="3497474"/>
            <a:ext cx="5937143" cy="283732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7A6A-A0C0-55A8-59C0-C635C4A0E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661" y="1462069"/>
            <a:ext cx="3399506" cy="32898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53AF8CF-54E8-6C43-984D-6207F4EFE33F}"/>
              </a:ext>
            </a:extLst>
          </p:cNvPr>
          <p:cNvSpPr txBox="1"/>
          <p:nvPr/>
        </p:nvSpPr>
        <p:spPr>
          <a:xfrm>
            <a:off x="1540436" y="6345521"/>
            <a:ext cx="4294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sz="1600" dirty="0">
                <a:solidFill>
                  <a:schemeClr val="accent1"/>
                </a:solidFill>
              </a:rPr>
              <a:t>J. </a:t>
            </a:r>
            <a:r>
              <a:rPr lang="en-CA" altLang="zh-CN" sz="1600" dirty="0" err="1">
                <a:solidFill>
                  <a:schemeClr val="accent1"/>
                </a:solidFill>
              </a:rPr>
              <a:t>Simonis</a:t>
            </a:r>
            <a:r>
              <a:rPr lang="en-CA" altLang="zh-CN" sz="1600" dirty="0">
                <a:solidFill>
                  <a:schemeClr val="accent1"/>
                </a:solidFill>
              </a:rPr>
              <a:t> et al., Phys. Rev. C 96, 014303 (2017)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1247F18-1D95-2D16-6E54-CF4A1B16C39E}"/>
              </a:ext>
            </a:extLst>
          </p:cNvPr>
          <p:cNvSpPr txBox="1"/>
          <p:nvPr/>
        </p:nvSpPr>
        <p:spPr>
          <a:xfrm>
            <a:off x="7059383" y="4746861"/>
            <a:ext cx="4346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sz="1600" dirty="0">
                <a:solidFill>
                  <a:schemeClr val="accent1"/>
                </a:solidFill>
              </a:rPr>
              <a:t>K. </a:t>
            </a:r>
            <a:r>
              <a:rPr lang="en-CA" altLang="zh-CN" sz="1600" dirty="0" err="1">
                <a:solidFill>
                  <a:schemeClr val="accent1"/>
                </a:solidFill>
              </a:rPr>
              <a:t>Hebeler</a:t>
            </a:r>
            <a:r>
              <a:rPr lang="en-CA" altLang="zh-CN" sz="1600" dirty="0">
                <a:solidFill>
                  <a:schemeClr val="accent1"/>
                </a:solidFill>
              </a:rPr>
              <a:t> et al., Phys. Rev. C 83, 031301 (2011)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CFA3F99-9197-334F-21F8-61F2CEAEDE72}"/>
                  </a:ext>
                </a:extLst>
              </p:cNvPr>
              <p:cNvSpPr txBox="1"/>
              <p:nvPr/>
            </p:nvSpPr>
            <p:spPr>
              <a:xfrm>
                <a:off x="442272" y="1397675"/>
                <a:ext cx="6694461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Similarity Renormalization Group (SRG) method can be used</a:t>
                </a:r>
              </a:p>
              <a:p>
                <a:r>
                  <a:rPr lang="en-CA" altLang="zh-CN" dirty="0"/>
                  <a:t>     to generate </a:t>
                </a:r>
                <a:r>
                  <a:rPr lang="en-CA" altLang="zh-CN" b="1" dirty="0">
                    <a:solidFill>
                      <a:schemeClr val="accent1"/>
                    </a:solidFill>
                  </a:rPr>
                  <a:t>phase-shift-equivalent</a:t>
                </a:r>
                <a:r>
                  <a:rPr lang="en-CA" altLang="zh-CN" dirty="0"/>
                  <a:t> nuclear forces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Starting from a bare chiral force, new interactions can be</a:t>
                </a:r>
              </a:p>
              <a:p>
                <a:r>
                  <a:rPr lang="en-CA" altLang="zh-CN" dirty="0"/>
                  <a:t>     obtained by applying unitary transformations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</m:oMath>
                </a14:m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altLang="zh-CN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zh-CN" altLang="en-US" b="1" dirty="0">
                    <a:solidFill>
                      <a:schemeClr val="accent1"/>
                    </a:solidFill>
                  </a:rPr>
                  <a:t> </a:t>
                </a:r>
                <a:r>
                  <a:rPr lang="en-CA" altLang="zh-CN" b="1" dirty="0">
                    <a:solidFill>
                      <a:schemeClr val="accent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CA" altLang="zh-CN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zh-CN" altLang="en-US" b="1" dirty="0">
                    <a:solidFill>
                      <a:schemeClr val="accent1"/>
                    </a:solidFill>
                  </a:rPr>
                  <a:t> </a:t>
                </a:r>
                <a:r>
                  <a:rPr lang="en-CA" altLang="zh-CN" b="1" dirty="0">
                    <a:solidFill>
                      <a:schemeClr val="accent1"/>
                    </a:solidFill>
                  </a:rPr>
                  <a:t>are effective cutoffs </a:t>
                </a:r>
                <a:r>
                  <a:rPr lang="en-CA" altLang="zh-CN" dirty="0"/>
                  <a:t>that can be varied </a:t>
                </a:r>
                <a:r>
                  <a:rPr lang="zh-CN" altLang="en-US" dirty="0"/>
                  <a:t> </a:t>
                </a:r>
                <a:r>
                  <a:rPr lang="en-CA" altLang="zh-CN" dirty="0"/>
                  <a:t>continuously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While </a:t>
                </a:r>
                <a:r>
                  <a:rPr lang="en-CA" altLang="zh-CN" dirty="0">
                    <a:solidFill>
                      <a:srgbClr val="FF0000"/>
                    </a:solidFill>
                  </a:rPr>
                  <a:t>2N and 3N physics </a:t>
                </a:r>
                <a:r>
                  <a:rPr lang="en-CA" altLang="zh-CN" dirty="0"/>
                  <a:t>are mostly </a:t>
                </a:r>
                <a:r>
                  <a:rPr lang="en-CA" altLang="zh-CN" b="1" dirty="0"/>
                  <a:t>independent of </a:t>
                </a:r>
                <a14:m>
                  <m:oMath xmlns:m="http://schemas.openxmlformats.org/officeDocument/2006/math">
                    <m:r>
                      <a:rPr lang="en-CA" altLang="zh-CN" b="1" i="1" smtClean="0">
                        <a:latin typeface="Cambria Math" panose="02040503050406030204" pitchFamily="18" charset="0"/>
                      </a:rPr>
                      <m:t>𝝀</m:t>
                    </m:r>
                    <m:r>
                      <m:rPr>
                        <m:lit/>
                      </m:rPr>
                      <a:rPr lang="en-CA" altLang="zh-CN" b="1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CA" altLang="zh-CN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CA" altLang="zh-CN" b="1" dirty="0"/>
                  <a:t>,</a:t>
                </a:r>
              </a:p>
              <a:p>
                <a:r>
                  <a:rPr lang="en-CA" altLang="zh-CN" dirty="0"/>
                  <a:t>     </a:t>
                </a:r>
                <a:r>
                  <a:rPr lang="en-CA" altLang="zh-CN" dirty="0">
                    <a:solidFill>
                      <a:srgbClr val="FF0000"/>
                    </a:solidFill>
                  </a:rPr>
                  <a:t>heavy nuclei &amp; nuclear matter </a:t>
                </a:r>
                <a:r>
                  <a:rPr lang="en-CA" altLang="zh-CN" dirty="0"/>
                  <a:t>apparently </a:t>
                </a:r>
                <a:r>
                  <a:rPr lang="en-CA" altLang="zh-CN" b="1" dirty="0"/>
                  <a:t>depend</a:t>
                </a:r>
                <a:r>
                  <a:rPr lang="en-CA" altLang="zh-CN" dirty="0"/>
                  <a:t> </a:t>
                </a:r>
                <a:r>
                  <a:rPr lang="en-CA" altLang="zh-CN" b="1" dirty="0"/>
                  <a:t>on </a:t>
                </a:r>
                <a14:m>
                  <m:oMath xmlns:m="http://schemas.openxmlformats.org/officeDocument/2006/math">
                    <m:r>
                      <a:rPr lang="en-CA" altLang="zh-CN" b="1" i="1" smtClean="0">
                        <a:latin typeface="Cambria Math" panose="02040503050406030204" pitchFamily="18" charset="0"/>
                      </a:rPr>
                      <m:t>𝝀</m:t>
                    </m:r>
                    <m:r>
                      <m:rPr>
                        <m:lit/>
                      </m:rPr>
                      <a:rPr lang="en-CA" altLang="zh-CN" b="1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CA" altLang="zh-CN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CFA3F99-9197-334F-21F8-61F2CEAED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72" y="1397675"/>
                <a:ext cx="6694461" cy="2031325"/>
              </a:xfrm>
              <a:prstGeom prst="rect">
                <a:avLst/>
              </a:prstGeom>
              <a:blipFill>
                <a:blip r:embed="rId5"/>
                <a:stretch>
                  <a:fillRect l="-638" t="-1497" b="-35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3F9D419C-3A09-1860-BE24-419922A645D0}"/>
              </a:ext>
            </a:extLst>
          </p:cNvPr>
          <p:cNvSpPr txBox="1"/>
          <p:nvPr/>
        </p:nvSpPr>
        <p:spPr>
          <a:xfrm>
            <a:off x="6474476" y="5139939"/>
            <a:ext cx="52437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sz="1600" dirty="0"/>
              <a:t>Renormalization group invariance of the chiral EFT is a</a:t>
            </a:r>
          </a:p>
          <a:p>
            <a:r>
              <a:rPr lang="en-CA" altLang="zh-CN" sz="1600" dirty="0"/>
              <a:t>     consequence of its construction.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sz="1600" dirty="0"/>
              <a:t>However, this has </a:t>
            </a:r>
            <a:r>
              <a:rPr lang="en-CA" altLang="zh-CN" sz="1600" b="1" dirty="0">
                <a:solidFill>
                  <a:schemeClr val="accent2"/>
                </a:solidFill>
              </a:rPr>
              <a:t>never been proved </a:t>
            </a:r>
            <a:r>
              <a:rPr lang="en-CA" altLang="zh-CN" sz="1600" dirty="0"/>
              <a:t>and </a:t>
            </a:r>
            <a:r>
              <a:rPr lang="en-CA" altLang="zh-CN" sz="1600" b="1" dirty="0">
                <a:solidFill>
                  <a:schemeClr val="accent2"/>
                </a:solidFill>
              </a:rPr>
              <a:t>severely </a:t>
            </a:r>
          </a:p>
          <a:p>
            <a:r>
              <a:rPr lang="en-CA" altLang="zh-CN" sz="1600" b="1" dirty="0">
                <a:solidFill>
                  <a:schemeClr val="accent2"/>
                </a:solidFill>
              </a:rPr>
              <a:t>     violated</a:t>
            </a:r>
            <a:r>
              <a:rPr lang="en-CA" altLang="zh-CN" sz="1600" dirty="0"/>
              <a:t> in numerical calculations.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2329771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ECFF37-419D-EB36-9C59-3910D413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 err="1"/>
              <a:t>Kadanoff’s</a:t>
            </a:r>
            <a:r>
              <a:rPr lang="en-CA" altLang="zh-CN" dirty="0"/>
              <a:t> blocking &amp; Wilson’s RG</a:t>
            </a:r>
            <a:endParaRPr lang="zh-CN" altLang="en-U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6762CAF8-FA34-18DF-2A4F-0CF937616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57" y="1690688"/>
            <a:ext cx="48387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89537DC-1ABC-36BA-CB15-52974CCAD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33" y="1690688"/>
            <a:ext cx="2343270" cy="2044805"/>
          </a:xfrm>
          <a:prstGeom prst="rect">
            <a:avLst/>
          </a:prstGeom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27AAB213-6130-F72E-5F6F-F75B50463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323" y="1690688"/>
            <a:ext cx="2699846" cy="216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0910D70-387B-FCE7-F739-853808FAB6F5}"/>
                  </a:ext>
                </a:extLst>
              </p:cNvPr>
              <p:cNvSpPr txBox="1"/>
              <p:nvPr/>
            </p:nvSpPr>
            <p:spPr>
              <a:xfrm>
                <a:off x="838200" y="4307817"/>
                <a:ext cx="11254428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Kadanoff’s solution to the </a:t>
                </a:r>
                <a:r>
                  <a:rPr lang="en-CA" altLang="zh-CN" dirty="0" err="1"/>
                  <a:t>Ising</a:t>
                </a:r>
                <a:r>
                  <a:rPr lang="en-CA" altLang="zh-CN" dirty="0"/>
                  <a:t> model: Substitute spin blocks by single spins. </a:t>
                </a:r>
              </a:p>
              <a:p>
                <a:r>
                  <a:rPr lang="en-CA" altLang="zh-CN" dirty="0"/>
                  <a:t>     The free energy </a:t>
                </a:r>
                <a14:m>
                  <m:oMath xmlns:m="http://schemas.openxmlformats.org/officeDocument/2006/math"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,3</m:t>
                        </m:r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,9</m:t>
                        </m:r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CA" altLang="zh-CN" dirty="0"/>
              </a:p>
              <a:p>
                <a:r>
                  <a:rPr lang="en-CA" altLang="zh-CN" dirty="0"/>
                  <a:t>     Change of the resolution scale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amounts to a change of the coupling constants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Wilsonian RG: a continuous version of the blocking procedure</a:t>
                </a:r>
              </a:p>
              <a:p>
                <a:r>
                  <a:rPr lang="en-CA" altLang="zh-CN" dirty="0"/>
                  <a:t>     In momentum space, the details within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A" altLang="zh-CN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CA" altLang="zh-CN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are integrated out</a:t>
                </a:r>
              </a:p>
              <a:p>
                <a:r>
                  <a:rPr lang="en-CA" altLang="zh-CN" dirty="0"/>
                  <a:t>     The partition function </a:t>
                </a:r>
                <a14:m>
                  <m:oMath xmlns:m="http://schemas.openxmlformats.org/officeDocument/2006/math">
                    <m:r>
                      <a:rPr lang="pl-PL" altLang="zh-CN" i="1" smtClean="0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pl-PL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altLang="zh-CN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pl-PL" altLang="zh-CN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pl-PL" altLang="zh-CN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  <m:r>
                      <a:rPr lang="pl-PL" altLang="zh-CN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altLang="zh-CN" i="1" smtClean="0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pl-PL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l-PL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altLang="zh-CN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pl-PL" altLang="zh-CN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pl-PL" altLang="zh-CN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pl-PL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l-PL" altLang="zh-CN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p>
                            <m:r>
                              <a:rPr lang="pl-PL" altLang="zh-CN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implies a implicit function </a:t>
                </a:r>
                <a14:m>
                  <m:oMath xmlns:m="http://schemas.openxmlformats.org/officeDocument/2006/math"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CA" altLang="zh-CN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CA" altLang="zh-CN" dirty="0"/>
                  <a:t>running coupling constants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b="0" dirty="0"/>
                  <a:t>The coupling constants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can be multi-dimensional. In the space of all possible couplings, </a:t>
                </a:r>
                <a14:m>
                  <m:oMath xmlns:m="http://schemas.openxmlformats.org/officeDocument/2006/math"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CA" altLang="zh-CN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generates the</a:t>
                </a:r>
              </a:p>
              <a:p>
                <a:r>
                  <a:rPr lang="en-CA" altLang="zh-CN" dirty="0"/>
                  <a:t>     Wilsonian RG flow. At low momentum limit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altLang="zh-CN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the flows converge to a low-dimensional  invariant surface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0910D70-387B-FCE7-F739-853808FAB6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307817"/>
                <a:ext cx="11254428" cy="2308324"/>
              </a:xfrm>
              <a:prstGeom prst="rect">
                <a:avLst/>
              </a:prstGeom>
              <a:blipFill>
                <a:blip r:embed="rId5"/>
                <a:stretch>
                  <a:fillRect l="-379" t="-1587" b="-34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4875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B229CD-57C9-E2C4-076E-D2198B159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33" y="63100"/>
            <a:ext cx="10515600" cy="1325563"/>
          </a:xfrm>
        </p:spPr>
        <p:txBody>
          <a:bodyPr/>
          <a:lstStyle/>
          <a:p>
            <a:r>
              <a:rPr lang="en-CA" altLang="zh-CN" dirty="0"/>
              <a:t>Nuclear Force Problem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137C04B-6AE9-3DA7-54AD-76C3172BC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640C-823F-4EB3-9A0A-D502D9C9D447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883FD1C-0C8B-59AE-3607-372D4E3C9FB4}"/>
              </a:ext>
            </a:extLst>
          </p:cNvPr>
          <p:cNvSpPr txBox="1"/>
          <p:nvPr/>
        </p:nvSpPr>
        <p:spPr>
          <a:xfrm>
            <a:off x="1689394" y="1196281"/>
            <a:ext cx="88088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b="1" dirty="0"/>
              <a:t>Nuclear Force Problem: </a:t>
            </a:r>
            <a:r>
              <a:rPr lang="en-CA" altLang="zh-CN" dirty="0"/>
              <a:t>Can the nuclear force calibrated with the </a:t>
            </a:r>
            <a:r>
              <a:rPr lang="en-CA" altLang="zh-CN" sz="1800" b="1" dirty="0">
                <a:solidFill>
                  <a:schemeClr val="accent6"/>
                </a:solidFill>
              </a:rPr>
              <a:t>N-N scattering and </a:t>
            </a:r>
          </a:p>
          <a:p>
            <a:r>
              <a:rPr lang="en-CA" altLang="zh-CN" sz="1800" b="1" dirty="0">
                <a:solidFill>
                  <a:schemeClr val="accent6"/>
                </a:solidFill>
              </a:rPr>
              <a:t>few-body data </a:t>
            </a:r>
            <a:r>
              <a:rPr lang="en-CA" altLang="zh-CN" sz="1800" dirty="0"/>
              <a:t>uniquely and</a:t>
            </a:r>
            <a:r>
              <a:rPr lang="en-CA" altLang="zh-CN" dirty="0"/>
              <a:t> correctly </a:t>
            </a:r>
            <a:r>
              <a:rPr lang="en-CA" altLang="zh-CN" u="sng" dirty="0"/>
              <a:t>predict</a:t>
            </a:r>
            <a:r>
              <a:rPr lang="en-CA" altLang="zh-CN" dirty="0"/>
              <a:t> the </a:t>
            </a:r>
            <a:r>
              <a:rPr lang="en-CA" altLang="zh-CN" b="1" dirty="0">
                <a:solidFill>
                  <a:schemeClr val="accent2"/>
                </a:solidFill>
              </a:rPr>
              <a:t>structures of finite nuclei</a:t>
            </a:r>
            <a:r>
              <a:rPr lang="en-CA" altLang="zh-CN" dirty="0"/>
              <a:t>?</a:t>
            </a:r>
            <a:endParaRPr lang="en-CA" altLang="zh-CN" sz="1800" dirty="0"/>
          </a:p>
          <a:p>
            <a:endParaRPr lang="zh-CN" altLang="en-US" dirty="0"/>
          </a:p>
        </p:txBody>
      </p:sp>
      <p:sp>
        <p:nvSpPr>
          <p:cNvPr id="14" name="流程图: 可选过程 13">
            <a:extLst>
              <a:ext uri="{FF2B5EF4-FFF2-40B4-BE49-F238E27FC236}">
                <a16:creationId xmlns:a16="http://schemas.microsoft.com/office/drawing/2014/main" id="{DCC1CD7A-D060-F9F3-F15F-42140F9EDAA3}"/>
              </a:ext>
            </a:extLst>
          </p:cNvPr>
          <p:cNvSpPr/>
          <p:nvPr/>
        </p:nvSpPr>
        <p:spPr>
          <a:xfrm>
            <a:off x="1473708" y="4314055"/>
            <a:ext cx="1609344" cy="798249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altLang="zh-CN" dirty="0"/>
              <a:t>Nuclear force</a:t>
            </a:r>
            <a:endParaRPr lang="zh-CN" altLang="en-US" dirty="0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3216D914-2DCA-EDA4-BF13-B8EAD5B00710}"/>
              </a:ext>
            </a:extLst>
          </p:cNvPr>
          <p:cNvSpPr/>
          <p:nvPr/>
        </p:nvSpPr>
        <p:spPr>
          <a:xfrm>
            <a:off x="838200" y="5513689"/>
            <a:ext cx="2880360" cy="1152779"/>
          </a:xfrm>
          <a:prstGeom prst="diamon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altLang="zh-CN" dirty="0"/>
              <a:t>Structures of finite nuclei</a:t>
            </a:r>
            <a:endParaRPr lang="zh-CN" altLang="en-US" dirty="0"/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F3065520-CE49-D634-FAAC-C39E0D5F5689}"/>
              </a:ext>
            </a:extLst>
          </p:cNvPr>
          <p:cNvSpPr/>
          <p:nvPr/>
        </p:nvSpPr>
        <p:spPr>
          <a:xfrm>
            <a:off x="2095500" y="5112304"/>
            <a:ext cx="365760" cy="42342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006FEF3-02DA-C7CE-C525-7EFA956E5527}"/>
              </a:ext>
            </a:extLst>
          </p:cNvPr>
          <p:cNvSpPr txBox="1"/>
          <p:nvPr/>
        </p:nvSpPr>
        <p:spPr>
          <a:xfrm>
            <a:off x="2402417" y="5122687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dirty="0"/>
              <a:t>Predict</a:t>
            </a:r>
            <a:endParaRPr lang="zh-CN" altLang="en-US" dirty="0"/>
          </a:p>
        </p:txBody>
      </p:sp>
      <p:sp>
        <p:nvSpPr>
          <p:cNvPr id="22" name="流程图: 可选过程 21">
            <a:extLst>
              <a:ext uri="{FF2B5EF4-FFF2-40B4-BE49-F238E27FC236}">
                <a16:creationId xmlns:a16="http://schemas.microsoft.com/office/drawing/2014/main" id="{FD14FD96-C29C-41CE-83DA-E75BCA5CA146}"/>
              </a:ext>
            </a:extLst>
          </p:cNvPr>
          <p:cNvSpPr/>
          <p:nvPr/>
        </p:nvSpPr>
        <p:spPr>
          <a:xfrm>
            <a:off x="5405628" y="4291373"/>
            <a:ext cx="1609344" cy="798249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altLang="zh-CN" dirty="0"/>
              <a:t>Nuclear force</a:t>
            </a:r>
            <a:endParaRPr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C081E5FB-51A6-8EF8-B199-548189EB8E07}"/>
              </a:ext>
            </a:extLst>
          </p:cNvPr>
          <p:cNvSpPr/>
          <p:nvPr/>
        </p:nvSpPr>
        <p:spPr>
          <a:xfrm>
            <a:off x="4911852" y="2834674"/>
            <a:ext cx="2679192" cy="103327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altLang="zh-CN" sz="1600" dirty="0"/>
              <a:t>N-N Scattering &amp; few-body data</a:t>
            </a:r>
            <a:endParaRPr lang="zh-CN" altLang="en-US" sz="1600" dirty="0"/>
          </a:p>
        </p:txBody>
      </p:sp>
      <p:sp>
        <p:nvSpPr>
          <p:cNvPr id="24" name="箭头: 下 23">
            <a:extLst>
              <a:ext uri="{FF2B5EF4-FFF2-40B4-BE49-F238E27FC236}">
                <a16:creationId xmlns:a16="http://schemas.microsoft.com/office/drawing/2014/main" id="{4AD2024E-8AFD-3785-C258-BD6DD02BBC3D}"/>
              </a:ext>
            </a:extLst>
          </p:cNvPr>
          <p:cNvSpPr/>
          <p:nvPr/>
        </p:nvSpPr>
        <p:spPr>
          <a:xfrm>
            <a:off x="6027420" y="3867947"/>
            <a:ext cx="365760" cy="42342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菱形 24">
            <a:extLst>
              <a:ext uri="{FF2B5EF4-FFF2-40B4-BE49-F238E27FC236}">
                <a16:creationId xmlns:a16="http://schemas.microsoft.com/office/drawing/2014/main" id="{908ABE8B-622B-A8AF-0AA7-CA574FC70E42}"/>
              </a:ext>
            </a:extLst>
          </p:cNvPr>
          <p:cNvSpPr/>
          <p:nvPr/>
        </p:nvSpPr>
        <p:spPr>
          <a:xfrm>
            <a:off x="4770120" y="5491007"/>
            <a:ext cx="2880360" cy="1152779"/>
          </a:xfrm>
          <a:prstGeom prst="diamon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altLang="zh-CN" dirty="0"/>
              <a:t>Structures of finite nuclei</a:t>
            </a:r>
            <a:endParaRPr lang="zh-CN" altLang="en-US" dirty="0"/>
          </a:p>
        </p:txBody>
      </p:sp>
      <p:sp>
        <p:nvSpPr>
          <p:cNvPr id="26" name="箭头: 下 25">
            <a:extLst>
              <a:ext uri="{FF2B5EF4-FFF2-40B4-BE49-F238E27FC236}">
                <a16:creationId xmlns:a16="http://schemas.microsoft.com/office/drawing/2014/main" id="{A571E66A-A795-A77C-A92E-34CBD255DCFC}"/>
              </a:ext>
            </a:extLst>
          </p:cNvPr>
          <p:cNvSpPr/>
          <p:nvPr/>
        </p:nvSpPr>
        <p:spPr>
          <a:xfrm>
            <a:off x="6027420" y="5089622"/>
            <a:ext cx="365760" cy="42342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908ED03-334D-A8D8-0EB9-E7437A337BD3}"/>
              </a:ext>
            </a:extLst>
          </p:cNvPr>
          <p:cNvSpPr txBox="1"/>
          <p:nvPr/>
        </p:nvSpPr>
        <p:spPr>
          <a:xfrm>
            <a:off x="6334337" y="3884038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dirty="0"/>
              <a:t>Parametrize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EE4445B-48FC-3293-D0BF-F9D4E944B1D8}"/>
              </a:ext>
            </a:extLst>
          </p:cNvPr>
          <p:cNvSpPr txBox="1"/>
          <p:nvPr/>
        </p:nvSpPr>
        <p:spPr>
          <a:xfrm>
            <a:off x="6334337" y="5100005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dirty="0"/>
              <a:t>Predict</a:t>
            </a:r>
            <a:endParaRPr lang="zh-CN" altLang="en-US" dirty="0"/>
          </a:p>
        </p:txBody>
      </p:sp>
      <p:sp>
        <p:nvSpPr>
          <p:cNvPr id="29" name="流程图: 可选过程 28">
            <a:extLst>
              <a:ext uri="{FF2B5EF4-FFF2-40B4-BE49-F238E27FC236}">
                <a16:creationId xmlns:a16="http://schemas.microsoft.com/office/drawing/2014/main" id="{35083BED-A05F-E4E1-06FA-4B46CCEB6EAD}"/>
              </a:ext>
            </a:extLst>
          </p:cNvPr>
          <p:cNvSpPr/>
          <p:nvPr/>
        </p:nvSpPr>
        <p:spPr>
          <a:xfrm>
            <a:off x="9206484" y="4306613"/>
            <a:ext cx="1609344" cy="798249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altLang="zh-CN" dirty="0"/>
              <a:t>Nuclear force</a:t>
            </a:r>
            <a:endParaRPr lang="zh-CN" altLang="en-US" dirty="0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39E07FC1-06E7-AFD8-2303-C18629525A9E}"/>
              </a:ext>
            </a:extLst>
          </p:cNvPr>
          <p:cNvSpPr/>
          <p:nvPr/>
        </p:nvSpPr>
        <p:spPr>
          <a:xfrm>
            <a:off x="8712708" y="2849914"/>
            <a:ext cx="2679192" cy="103327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altLang="zh-CN" sz="1600" dirty="0"/>
              <a:t>N-N Scattering &amp; few-body data</a:t>
            </a:r>
            <a:endParaRPr lang="zh-CN" altLang="en-US" sz="1600" dirty="0"/>
          </a:p>
        </p:txBody>
      </p:sp>
      <p:sp>
        <p:nvSpPr>
          <p:cNvPr id="31" name="箭头: 下 30">
            <a:extLst>
              <a:ext uri="{FF2B5EF4-FFF2-40B4-BE49-F238E27FC236}">
                <a16:creationId xmlns:a16="http://schemas.microsoft.com/office/drawing/2014/main" id="{74B31A8E-7B18-EA19-D98A-B257286DFE48}"/>
              </a:ext>
            </a:extLst>
          </p:cNvPr>
          <p:cNvSpPr/>
          <p:nvPr/>
        </p:nvSpPr>
        <p:spPr>
          <a:xfrm>
            <a:off x="9828276" y="3883187"/>
            <a:ext cx="365760" cy="42342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菱形 31">
            <a:extLst>
              <a:ext uri="{FF2B5EF4-FFF2-40B4-BE49-F238E27FC236}">
                <a16:creationId xmlns:a16="http://schemas.microsoft.com/office/drawing/2014/main" id="{0CD0670B-3B18-A4D3-D943-126CF8DACCE2}"/>
              </a:ext>
            </a:extLst>
          </p:cNvPr>
          <p:cNvSpPr/>
          <p:nvPr/>
        </p:nvSpPr>
        <p:spPr>
          <a:xfrm>
            <a:off x="8570976" y="5506247"/>
            <a:ext cx="2880360" cy="1152779"/>
          </a:xfrm>
          <a:prstGeom prst="diamon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altLang="zh-CN" dirty="0"/>
              <a:t>Structures of finite nuclei</a:t>
            </a:r>
            <a:endParaRPr lang="zh-CN" altLang="en-US" dirty="0"/>
          </a:p>
        </p:txBody>
      </p:sp>
      <p:sp>
        <p:nvSpPr>
          <p:cNvPr id="33" name="箭头: 下 32">
            <a:extLst>
              <a:ext uri="{FF2B5EF4-FFF2-40B4-BE49-F238E27FC236}">
                <a16:creationId xmlns:a16="http://schemas.microsoft.com/office/drawing/2014/main" id="{403279E3-5DED-B555-A22D-6249173551F2}"/>
              </a:ext>
            </a:extLst>
          </p:cNvPr>
          <p:cNvSpPr/>
          <p:nvPr/>
        </p:nvSpPr>
        <p:spPr>
          <a:xfrm>
            <a:off x="9828276" y="5104862"/>
            <a:ext cx="365760" cy="42342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4A1B8FD-4FB3-F99B-C05D-B10D992172E1}"/>
              </a:ext>
            </a:extLst>
          </p:cNvPr>
          <p:cNvSpPr txBox="1"/>
          <p:nvPr/>
        </p:nvSpPr>
        <p:spPr>
          <a:xfrm>
            <a:off x="10135193" y="3899278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dirty="0"/>
              <a:t>Parametrize</a:t>
            </a:r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E6655F2-46C0-0C1B-9E1A-A6B966099D1A}"/>
              </a:ext>
            </a:extLst>
          </p:cNvPr>
          <p:cNvSpPr txBox="1"/>
          <p:nvPr/>
        </p:nvSpPr>
        <p:spPr>
          <a:xfrm>
            <a:off x="10135193" y="5115245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dirty="0"/>
              <a:t>Predict</a:t>
            </a:r>
            <a:endParaRPr lang="zh-CN" altLang="en-US" dirty="0"/>
          </a:p>
        </p:txBody>
      </p:sp>
      <p:sp>
        <p:nvSpPr>
          <p:cNvPr id="36" name="箭头: 手杖形 35">
            <a:extLst>
              <a:ext uri="{FF2B5EF4-FFF2-40B4-BE49-F238E27FC236}">
                <a16:creationId xmlns:a16="http://schemas.microsoft.com/office/drawing/2014/main" id="{10E34645-4C84-754C-040B-9D16E4FF7475}"/>
              </a:ext>
            </a:extLst>
          </p:cNvPr>
          <p:cNvSpPr/>
          <p:nvPr/>
        </p:nvSpPr>
        <p:spPr>
          <a:xfrm rot="16200000">
            <a:off x="674093" y="4711395"/>
            <a:ext cx="1152778" cy="877824"/>
          </a:xfrm>
          <a:prstGeom prst="utur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AABC2D9-2A88-B186-D8E8-B38874DF0793}"/>
              </a:ext>
            </a:extLst>
          </p:cNvPr>
          <p:cNvSpPr txBox="1"/>
          <p:nvPr/>
        </p:nvSpPr>
        <p:spPr>
          <a:xfrm rot="16200000">
            <a:off x="-54202" y="4965641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dirty="0"/>
              <a:t>Parametrize</a:t>
            </a:r>
            <a:endParaRPr lang="zh-CN" altLang="en-US" dirty="0"/>
          </a:p>
        </p:txBody>
      </p:sp>
      <p:sp>
        <p:nvSpPr>
          <p:cNvPr id="38" name="箭头: 手杖形 37">
            <a:extLst>
              <a:ext uri="{FF2B5EF4-FFF2-40B4-BE49-F238E27FC236}">
                <a16:creationId xmlns:a16="http://schemas.microsoft.com/office/drawing/2014/main" id="{539DB5BB-A3C4-1F5D-211B-3A0C517438F7}"/>
              </a:ext>
            </a:extLst>
          </p:cNvPr>
          <p:cNvSpPr/>
          <p:nvPr/>
        </p:nvSpPr>
        <p:spPr>
          <a:xfrm rot="16200000">
            <a:off x="4573176" y="4681052"/>
            <a:ext cx="1213463" cy="877824"/>
          </a:xfrm>
          <a:prstGeom prst="utur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766E7C4-96CE-6CD0-082D-467D8A69216E}"/>
              </a:ext>
            </a:extLst>
          </p:cNvPr>
          <p:cNvSpPr txBox="1"/>
          <p:nvPr/>
        </p:nvSpPr>
        <p:spPr>
          <a:xfrm rot="16200000">
            <a:off x="3860854" y="5009201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dirty="0"/>
              <a:t>Parametrize</a:t>
            </a:r>
            <a:endParaRPr lang="zh-CN" altLang="en-US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C05BAF4-1D89-4768-2AF8-8546082D697E}"/>
              </a:ext>
            </a:extLst>
          </p:cNvPr>
          <p:cNvSpPr txBox="1"/>
          <p:nvPr/>
        </p:nvSpPr>
        <p:spPr>
          <a:xfrm>
            <a:off x="626433" y="3312333"/>
            <a:ext cx="331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altLang="zh-CN" dirty="0"/>
              <a:t>Effective nuclear forces</a:t>
            </a:r>
          </a:p>
          <a:p>
            <a:r>
              <a:rPr lang="en-CA" altLang="zh-CN" dirty="0"/>
              <a:t>(Skyrme, RMF, shell model, etc.)</a:t>
            </a:r>
            <a:endParaRPr lang="zh-CN" altLang="en-US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9DE7937-E199-C87F-E45E-0B1AF7A9C21E}"/>
              </a:ext>
            </a:extLst>
          </p:cNvPr>
          <p:cNvSpPr txBox="1"/>
          <p:nvPr/>
        </p:nvSpPr>
        <p:spPr>
          <a:xfrm>
            <a:off x="5059183" y="2425331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i="1" dirty="0"/>
              <a:t>Ab initio </a:t>
            </a:r>
            <a:r>
              <a:rPr lang="en-CA" altLang="zh-CN" dirty="0"/>
              <a:t>(Weak form)</a:t>
            </a:r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1A01F10-200F-39CF-0ACB-283E4B041961}"/>
              </a:ext>
            </a:extLst>
          </p:cNvPr>
          <p:cNvSpPr txBox="1"/>
          <p:nvPr/>
        </p:nvSpPr>
        <p:spPr>
          <a:xfrm>
            <a:off x="8929574" y="2418133"/>
            <a:ext cx="24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i="1" dirty="0"/>
              <a:t>Ab initio </a:t>
            </a:r>
            <a:r>
              <a:rPr lang="en-CA" altLang="zh-CN" dirty="0"/>
              <a:t>(Strong form)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67571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4EE6EA-F61B-D7C4-3167-D176862F3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重整化群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EF1201B-3436-9932-5369-668E3C3EF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7149"/>
            <a:ext cx="10515600" cy="4351338"/>
          </a:xfrm>
        </p:spPr>
        <p:txBody>
          <a:bodyPr/>
          <a:lstStyle/>
          <a:p>
            <a:r>
              <a:rPr lang="zh-CN" altLang="en-US" sz="2000" dirty="0"/>
              <a:t>有效场论在动量标度</a:t>
            </a:r>
            <a:r>
              <a:rPr lang="en-US" altLang="zh-CN" sz="2000" dirty="0"/>
              <a:t>Lambda</a:t>
            </a:r>
            <a:r>
              <a:rPr lang="zh-CN" altLang="en-US" sz="2000" dirty="0"/>
              <a:t>以下成立</a:t>
            </a:r>
            <a:endParaRPr lang="en-US" altLang="zh-CN" sz="2000" dirty="0"/>
          </a:p>
          <a:p>
            <a:r>
              <a:rPr lang="zh-CN" altLang="en-US" sz="2000" dirty="0"/>
              <a:t>降低</a:t>
            </a:r>
            <a:r>
              <a:rPr lang="en-US" altLang="zh-CN" sz="2000" dirty="0"/>
              <a:t>Lambda</a:t>
            </a:r>
            <a:r>
              <a:rPr lang="zh-CN" altLang="en-US" sz="2000" dirty="0"/>
              <a:t>时，高于</a:t>
            </a:r>
            <a:r>
              <a:rPr lang="en-US" altLang="zh-CN" sz="2000" dirty="0"/>
              <a:t>Lambda</a:t>
            </a:r>
            <a:r>
              <a:rPr lang="zh-CN" altLang="en-US" sz="2000" dirty="0"/>
              <a:t>的高能标物理被积分掉，被吸收到低能常数中，保证低于</a:t>
            </a:r>
            <a:r>
              <a:rPr lang="en-US" altLang="zh-CN" sz="2000" dirty="0"/>
              <a:t>Lambda</a:t>
            </a:r>
            <a:r>
              <a:rPr lang="zh-CN" altLang="en-US" sz="2000" dirty="0"/>
              <a:t>的物理不变</a:t>
            </a:r>
            <a:endParaRPr lang="en-US" altLang="zh-CN" sz="2000" dirty="0"/>
          </a:p>
          <a:p>
            <a:r>
              <a:rPr lang="zh-CN" altLang="en-US" sz="2000" dirty="0"/>
              <a:t>在</a:t>
            </a:r>
            <a:r>
              <a:rPr lang="en-US" altLang="zh-CN" sz="2000" dirty="0"/>
              <a:t>Lambda</a:t>
            </a:r>
            <a:r>
              <a:rPr lang="zh-CN" altLang="en-US" sz="2000" dirty="0"/>
              <a:t>变化时，得到一系列跑动耦合常数。这跑动用</a:t>
            </a:r>
            <a:r>
              <a:rPr lang="en-CA" altLang="zh-CN" sz="2000" dirty="0"/>
              <a:t>Wilsonian</a:t>
            </a:r>
            <a:r>
              <a:rPr lang="zh-CN" altLang="en-US" sz="2000" dirty="0"/>
              <a:t>重整化群方程描述</a:t>
            </a:r>
            <a:endParaRPr lang="en-US" altLang="zh-CN" sz="2000" dirty="0"/>
          </a:p>
          <a:p>
            <a:r>
              <a:rPr lang="zh-CN" altLang="en-US" sz="2000" dirty="0"/>
              <a:t>系统的低能行为完全由重整化群流决定（不动点分析）</a:t>
            </a:r>
            <a:endParaRPr lang="en-CA" altLang="zh-CN" sz="2000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BCA20ED-70C2-2502-7FB8-DF6536ED9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45" y="4001294"/>
            <a:ext cx="5940404" cy="24627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6AE083F-4A4C-D5D1-5585-C0EF55422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558" y="3679324"/>
            <a:ext cx="2933700" cy="25431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4F13B8-175D-0825-5373-F0574EF4D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214" y="373694"/>
            <a:ext cx="1252309" cy="171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352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AA1880-13B9-B6F6-3257-4D16B3A88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Ren. Group vs. Similarity Ren. Group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810A27B-4F51-9D06-FD10-0C43351D7D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8059" y="1817158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CA" altLang="zh-CN" sz="1800" dirty="0"/>
                  <a:t>To answer the question on the self-consistency, we begin by building an inherently RG-invariant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altLang="zh-CN" sz="180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CA" altLang="zh-CN" sz="1800" dirty="0"/>
                  <a:t>-independent) EFT</a:t>
                </a:r>
              </a:p>
              <a:p>
                <a:r>
                  <a:rPr lang="en-CA" altLang="zh-CN" sz="1800" dirty="0"/>
                  <a:t> We may use </a:t>
                </a:r>
                <a:r>
                  <a:rPr lang="en-CA" altLang="zh-CN" sz="1800" b="1" dirty="0">
                    <a:solidFill>
                      <a:schemeClr val="accent1"/>
                    </a:solidFill>
                  </a:rPr>
                  <a:t>Wilsonian RG approach</a:t>
                </a:r>
                <a:r>
                  <a:rPr lang="en-CA" altLang="zh-CN" sz="1800" dirty="0"/>
                  <a:t>. However, integrating out the high-momentum modes result in     time-dependent interactions that are difficult to handle in Hamiltonian formalism</a:t>
                </a:r>
              </a:p>
              <a:p>
                <a:r>
                  <a:rPr lang="en-CA" altLang="zh-CN" sz="1800" dirty="0"/>
                  <a:t>A more suitable choice is the </a:t>
                </a:r>
                <a:r>
                  <a:rPr lang="en-CA" altLang="zh-CN" sz="1800" b="1" dirty="0">
                    <a:solidFill>
                      <a:schemeClr val="accent1"/>
                    </a:solidFill>
                  </a:rPr>
                  <a:t>Similarity Renormalization Group (SRG) </a:t>
                </a:r>
                <a:r>
                  <a:rPr lang="en-CA" altLang="zh-CN" sz="1800" dirty="0"/>
                  <a:t>method which involves unitary transformations of the Hamiltonian</a:t>
                </a:r>
                <a:endParaRPr lang="zh-CN" altLang="en-US" sz="18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810A27B-4F51-9D06-FD10-0C43351D7D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8059" y="1817158"/>
                <a:ext cx="10515600" cy="4351338"/>
              </a:xfrm>
              <a:blipFill>
                <a:blip r:embed="rId2"/>
                <a:stretch>
                  <a:fillRect l="-406" t="-1261" r="-25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90292E-81EA-B5F5-79D3-6DC8558F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640C-823F-4EB3-9A0A-D502D9C9D447}" type="slidenum">
              <a:rPr lang="zh-CN" altLang="en-US" smtClean="0"/>
              <a:t>71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8C7CD17-E236-BE16-EAE1-7CAFD6D56C6B}"/>
                  </a:ext>
                </a:extLst>
              </p:cNvPr>
              <p:cNvSpPr txBox="1"/>
              <p:nvPr/>
            </p:nvSpPr>
            <p:spPr>
              <a:xfrm>
                <a:off x="858059" y="3812145"/>
                <a:ext cx="10577704" cy="966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altLang="zh-CN" b="1" dirty="0">
                    <a:solidFill>
                      <a:schemeClr val="accent1"/>
                    </a:solidFill>
                  </a:rPr>
                  <a:t>Wisonian RG</a:t>
                </a:r>
                <a:r>
                  <a:rPr lang="en-CA" altLang="zh-CN" b="0" dirty="0"/>
                  <a:t>: Integrating out a momentum shell</a:t>
                </a:r>
              </a:p>
              <a:p>
                <a:pPr algn="ctr"/>
                <a:r>
                  <a:rPr lang="en-CA" altLang="zh-CN" b="0" dirty="0"/>
                  <a:t>  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func>
                          <m:funcPr>
                            <m:ctrlP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altLang="zh-CN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CA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subHide m:val="on"/>
                            <m:supHide m:val="on"/>
                            <m:ctrlP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nary>
                              <m:naryPr>
                                <m:chr m:val="∏"/>
                                <m:supHide m:val="on"/>
                                <m:ctrlPr>
                                  <a:rPr lang="en-CA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CA" altLang="zh-CN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CA" altLang="zh-CN" b="0" i="1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m:rPr>
                                    <m:sty m:val="p"/>
                                  </m:rPr>
                                  <a:rPr lang="en-CA" altLang="zh-CN" b="0" i="0" smtClean="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b>
                              <m:sup/>
                              <m:e>
                                <m:r>
                                  <a:rPr lang="en-CA" altLang="zh-CN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  <m:t>&lt;</m:t>
                                    </m:r>
                                  </m:sub>
                                </m:sSub>
                                <m:nary>
                                  <m:naryPr>
                                    <m:chr m:val="∏"/>
                                    <m:supHide m:val="on"/>
                                    <m:ctrlP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CA" altLang="zh-CN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  <m: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  <m:t>&lt;</m:t>
                                    </m:r>
                                    <m: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  <m:t>&lt;</m:t>
                                    </m:r>
                                    <m:sSub>
                                      <m:sSubPr>
                                        <m:ctrlPr>
                                          <a:rPr lang="en-CA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CA" altLang="zh-CN" b="0" i="0" smtClean="0"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a:rPr lang="en-CA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sub>
                                  <m:sup/>
                                  <m:e>
                                    <m: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CA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CA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CA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&gt;</m:t>
                                        </m:r>
                                      </m:sub>
                                    </m:sSub>
                                    <m:r>
                                      <m:rPr>
                                        <m:sty m:val="p"/>
                                      </m:rP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  <m:t>⁡[−</m:t>
                                    </m:r>
                                    <m:sSub>
                                      <m:sSubPr>
                                        <m:ctrlPr>
                                          <a:rPr lang="en-CA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CA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CA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CA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CA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CA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&lt;</m:t>
                                        </m:r>
                                      </m:sub>
                                    </m:sSub>
                                    <m: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CA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CA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CA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&gt;</m:t>
                                        </m:r>
                                      </m:sub>
                                    </m:sSub>
                                    <m: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  <m:t>)]</m:t>
                                    </m:r>
                                  </m:e>
                                </m:nary>
                              </m:e>
                            </m:nary>
                          </m:e>
                        </m:nary>
                      </m:e>
                    </m:nary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nary>
                          <m:naryPr>
                            <m:chr m:val="∏"/>
                            <m:supHide m:val="on"/>
                            <m:ctrlP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m:rPr>
                                <m:sty m:val="p"/>
                              </m:rPr>
                              <a:rPr lang="en-CA" altLang="zh-CN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b>
                          <m:sup/>
                          <m:e>
                            <m: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CA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altLang="zh-CN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CA" altLang="zh-CN" b="0" i="1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  <m: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  <m:t>⁡[−</m:t>
                            </m:r>
                            <m:sSub>
                              <m:sSubPr>
                                <m:ctrlPr>
                                  <a:rPr lang="en-CA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altLang="zh-CN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CA" altLang="zh-CN" b="0" i="1" smtClean="0">
                                    <a:latin typeface="Cambria Math" panose="02040503050406030204" pitchFamily="18" charset="0"/>
                                  </a:rPr>
                                  <m:t>𝑒𝑓𝑓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CA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CA" altLang="zh-CN" b="0" i="1" smtClean="0">
                                        <a:latin typeface="Cambria Math" panose="02040503050406030204" pitchFamily="18" charset="0"/>
                                      </a:rPr>
                                      <m:t>&lt;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CA" altLang="zh-CN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nary>
                      </m:e>
                    </m:nary>
                  </m:oMath>
                </a14:m>
                <a:endParaRPr lang="en-CA" altLang="zh-CN" b="0" dirty="0"/>
              </a:p>
              <a:p>
                <a:r>
                  <a:rPr lang="en-CA" altLang="zh-CN" b="1" dirty="0">
                    <a:solidFill>
                      <a:schemeClr val="accent1"/>
                    </a:solidFill>
                  </a:rPr>
                  <a:t>Similarity RG: </a:t>
                </a:r>
                <a:r>
                  <a:rPr lang="en-CA" altLang="zh-CN" dirty="0"/>
                  <a:t>Decoupling the low- and high-momentum subspaces via unitary transformations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8C7CD17-E236-BE16-EAE1-7CAFD6D56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59" y="3812145"/>
                <a:ext cx="10577704" cy="966162"/>
              </a:xfrm>
              <a:prstGeom prst="rect">
                <a:avLst/>
              </a:prstGeom>
              <a:blipFill>
                <a:blip r:embed="rId3"/>
                <a:stretch>
                  <a:fillRect l="-519" t="-28302" b="-528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E1DD1E73-A688-D94F-B5A1-FBADE0E26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79" y="4777935"/>
            <a:ext cx="4994521" cy="52626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7A48277-8495-BF65-D87E-6B2570101E75}"/>
              </a:ext>
            </a:extLst>
          </p:cNvPr>
          <p:cNvSpPr txBox="1"/>
          <p:nvPr/>
        </p:nvSpPr>
        <p:spPr>
          <a:xfrm>
            <a:off x="852518" y="5492051"/>
            <a:ext cx="10926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sz="2000" dirty="0"/>
              <a:t>In Wilsonian RG the high-momentum modes are integrated into running coupling constants</a:t>
            </a:r>
          </a:p>
          <a:p>
            <a:r>
              <a:rPr lang="en-CA" altLang="zh-CN" sz="2000" b="1" dirty="0">
                <a:solidFill>
                  <a:srgbClr val="FF0000"/>
                </a:solidFill>
              </a:rPr>
              <a:t>Question: how to apply the SRG to generate the Wilsonian flow for a non-rel. Hamiltonian?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1F5FBA-EB3F-50F5-44C9-0DDB16DBA148}"/>
              </a:ext>
            </a:extLst>
          </p:cNvPr>
          <p:cNvSpPr txBox="1"/>
          <p:nvPr/>
        </p:nvSpPr>
        <p:spPr>
          <a:xfrm>
            <a:off x="8531050" y="6123543"/>
            <a:ext cx="3247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zh-CN" dirty="0">
                <a:solidFill>
                  <a:schemeClr val="accent1"/>
                </a:solidFill>
              </a:rPr>
              <a:t>Lu &amp; Deng, arXiv:2308.14559</a:t>
            </a:r>
            <a:endParaRPr lang="zh-CN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533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93F848A-6D2C-7E2E-8DA4-0378A005A5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CA" altLang="zh-CN" sz="1800" dirty="0"/>
                  <a:t>To illustrate the idea, we start with an EFT of spinless bosons:</a:t>
                </a:r>
              </a:p>
              <a:p>
                <a:endParaRPr lang="en-CA" altLang="zh-CN" sz="1800" dirty="0"/>
              </a:p>
              <a:p>
                <a:endParaRPr lang="en-CA" altLang="zh-CN" sz="1800" dirty="0"/>
              </a:p>
              <a:p>
                <a:pPr marL="0" indent="0">
                  <a:buNone/>
                </a:pPr>
                <a:r>
                  <a:rPr lang="en-CA" altLang="zh-CN" sz="1800" dirty="0"/>
                  <a:t>   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altLang="zh-CN" sz="1800" i="0" smtClean="0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CA" altLang="zh-CN" sz="1800" i="0" smtClean="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p>
                            <m:r>
                              <a:rPr lang="en-CA" altLang="zh-CN" sz="1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en-CA" altLang="zh-CN" sz="1800" dirty="0"/>
                  <a:t> is the </a:t>
                </a:r>
                <a:r>
                  <a:rPr lang="en-CA" altLang="zh-CN" sz="1800" dirty="0" err="1"/>
                  <a:t>annilation</a:t>
                </a:r>
                <a:r>
                  <a:rPr lang="en-CA" altLang="zh-CN" sz="1800" dirty="0"/>
                  <a:t> (creation) operator, </a:t>
                </a:r>
                <a14:m>
                  <m:oMath xmlns:m="http://schemas.openxmlformats.org/officeDocument/2006/math">
                    <m:r>
                      <a:rPr lang="en-CA" altLang="zh-CN" sz="180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CA" altLang="zh-CN" sz="180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2,3</m:t>
                        </m:r>
                      </m:sub>
                    </m:sSub>
                  </m:oMath>
                </a14:m>
                <a:r>
                  <a:rPr lang="en-CA" altLang="zh-CN" sz="1800" dirty="0"/>
                  <a:t> are particle mass and coupling constants,       respectively. The colons denote the normal ordering. </a:t>
                </a:r>
              </a:p>
              <a:p>
                <a:r>
                  <a:rPr lang="en-CA" altLang="zh-CN" sz="1800" dirty="0"/>
                  <a:t>The ellipsis stand for </a:t>
                </a:r>
                <a:r>
                  <a:rPr lang="en-CA" altLang="zh-CN" sz="1800" b="1" dirty="0"/>
                  <a:t>higher-body forces </a:t>
                </a:r>
                <a:r>
                  <a:rPr lang="en-CA" altLang="zh-CN" sz="1800" dirty="0"/>
                  <a:t>and </a:t>
                </a:r>
                <a:r>
                  <a:rPr lang="en-CA" altLang="zh-CN" sz="1800" b="1" dirty="0"/>
                  <a:t>interactions containing spatial derivatives</a:t>
                </a:r>
                <a:r>
                  <a:rPr lang="en-CA" altLang="zh-CN" sz="1800" dirty="0"/>
                  <a:t> </a:t>
                </a:r>
              </a:p>
              <a:p>
                <a:pPr marL="0" indent="0">
                  <a:buNone/>
                </a:pPr>
                <a:r>
                  <a:rPr lang="en-CA" altLang="zh-CN" sz="1800" dirty="0"/>
                  <a:t>    All terms allowed by the symmetries are included</a:t>
                </a:r>
              </a:p>
              <a:p>
                <a:r>
                  <a:rPr lang="en-CA" altLang="zh-CN" sz="1800" dirty="0"/>
                  <a:t>The interactions only act on particles with momentum lower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altLang="zh-CN" sz="180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CA" altLang="zh-CN" sz="1800" dirty="0"/>
                  <a:t>,</a:t>
                </a:r>
              </a:p>
              <a:p>
                <a:pPr marL="0" indent="0">
                  <a:buNone/>
                </a:pPr>
                <a:endParaRPr lang="en-CA" altLang="zh-CN" sz="1800" dirty="0"/>
              </a:p>
              <a:p>
                <a:endParaRPr lang="en-CA" altLang="zh-CN" sz="1800" dirty="0"/>
              </a:p>
              <a:p>
                <a:r>
                  <a:rPr lang="en-CA" altLang="zh-CN" sz="1800" dirty="0"/>
                  <a:t>The operator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altLang="zh-CN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altLang="zh-CN" sz="180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altLang="zh-CN" sz="1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CA" altLang="zh-CN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1800" dirty="0"/>
                  <a:t> </a:t>
                </a:r>
                <a:r>
                  <a:rPr lang="en-CA" altLang="zh-CN" sz="1800" dirty="0"/>
                  <a:t>creates a particle with a finite extension </a:t>
                </a:r>
                <a14:m>
                  <m:oMath xmlns:m="http://schemas.openxmlformats.org/officeDocument/2006/math">
                    <m:r>
                      <a:rPr lang="en-CA" altLang="zh-CN" sz="180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CA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A" altLang="zh-CN" sz="1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CA" altLang="zh-CN" sz="1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CA" altLang="zh-CN" sz="1800" dirty="0"/>
              </a:p>
              <a:p>
                <a:r>
                  <a:rPr lang="en-CA" altLang="zh-CN" sz="1800" dirty="0"/>
                  <a:t>This regulator is imposed on single particle momenta, not on relative momenta, thus breaks the Galilean invariance</a:t>
                </a:r>
                <a:endParaRPr lang="zh-CN" altLang="en-US" sz="18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93F848A-6D2C-7E2E-8DA4-0378A005A5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821" r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>
            <a:extLst>
              <a:ext uri="{FF2B5EF4-FFF2-40B4-BE49-F238E27FC236}">
                <a16:creationId xmlns:a16="http://schemas.microsoft.com/office/drawing/2014/main" id="{FE2187BB-C5FD-BCF5-18F7-63AA5E8FA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An EFT of Spinless Bosons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929867-B013-1164-7078-B0BB42ECC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640C-823F-4EB3-9A0A-D502D9C9D447}" type="slidenum">
              <a:rPr lang="zh-CN" altLang="en-US" smtClean="0"/>
              <a:t>72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5EC38D-2C76-13C6-371D-0B38E3D75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93" y="2228822"/>
            <a:ext cx="4994508" cy="5662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B4420B2-9D54-60B7-5081-8E01A2A2E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409" y="4458334"/>
            <a:ext cx="3816525" cy="55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298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F08AE2-221C-E730-AE8E-FB67D16EB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Decomposition of the </a:t>
            </a:r>
            <a:r>
              <a:rPr lang="en-CA" altLang="zh-CN" dirty="0" err="1"/>
              <a:t>Fock</a:t>
            </a:r>
            <a:r>
              <a:rPr lang="en-CA" altLang="zh-CN" dirty="0"/>
              <a:t> space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74E4ADA-0E58-0B1E-02C9-DE2C8AF74F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4999" y="1825625"/>
                <a:ext cx="11319933" cy="4351338"/>
              </a:xfrm>
            </p:spPr>
            <p:txBody>
              <a:bodyPr>
                <a:normAutofit/>
              </a:bodyPr>
              <a:lstStyle/>
              <a:p>
                <a:r>
                  <a:rPr lang="en-CA" altLang="zh-CN" sz="1800" dirty="0"/>
                  <a:t>In the </a:t>
                </a:r>
                <a:r>
                  <a:rPr lang="en-CA" altLang="zh-CN" sz="1800" dirty="0" err="1"/>
                  <a:t>Fock</a:t>
                </a:r>
                <a:r>
                  <a:rPr lang="en-CA" altLang="zh-CN" sz="1800" dirty="0"/>
                  <a:t> space spanned by the momentum eigenstates                             , we can partition the Hamiltonian</a:t>
                </a:r>
              </a:p>
              <a:p>
                <a:endParaRPr lang="en-CA" altLang="zh-CN" sz="1800" dirty="0"/>
              </a:p>
              <a:p>
                <a:endParaRPr lang="en-CA" altLang="zh-CN" sz="1800" dirty="0"/>
              </a:p>
              <a:p>
                <a:r>
                  <a:rPr lang="en-CA" altLang="zh-CN" sz="1800" dirty="0"/>
                  <a:t>We define space-0 as consisting all states with all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CA" altLang="zh-CN" sz="18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CA" altLang="zh-CN" sz="180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CA" altLang="zh-CN" sz="1800" dirty="0"/>
                  <a:t>, </a:t>
                </a:r>
              </a:p>
              <a:p>
                <a:pPr marL="0" indent="0">
                  <a:buNone/>
                </a:pPr>
                <a:r>
                  <a:rPr lang="en-CA" altLang="zh-CN" sz="1800" dirty="0"/>
                  <a:t>    Its complement space-1 containing all states with at least one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CA" altLang="zh-CN" sz="18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CA" altLang="zh-CN" sz="180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CA" altLang="zh-CN" sz="1800" dirty="0"/>
              </a:p>
              <a:p>
                <a14:m>
                  <m:oMath xmlns:m="http://schemas.openxmlformats.org/officeDocument/2006/math">
                    <m:r>
                      <a:rPr lang="en-CA" altLang="zh-CN" sz="18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zh-CN" altLang="en-US" sz="1800" dirty="0"/>
                  <a:t> </a:t>
                </a:r>
                <a:r>
                  <a:rPr lang="en-CA" altLang="zh-CN" sz="1800" dirty="0"/>
                  <a:t>does not couple space-0 and space-1, we can safely drop space-1</a:t>
                </a:r>
              </a:p>
              <a:p>
                <a:r>
                  <a:rPr lang="en-CA" altLang="zh-CN" sz="1800" dirty="0"/>
                  <a:t>For a slightly lower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A" altLang="zh-CN" sz="180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CA" altLang="zh-CN" sz="1800" dirty="0"/>
                  <a:t>, we make a similar decomposition:</a:t>
                </a:r>
              </a:p>
              <a:p>
                <a:r>
                  <a:rPr lang="en-CA" altLang="zh-CN" sz="1800" dirty="0"/>
                  <a:t>We define space-0’ as consisting all states with all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CA" altLang="zh-CN" sz="1800" b="0" i="1" smtClean="0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CA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A" altLang="zh-CN" sz="180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CA" altLang="zh-CN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CA" altLang="zh-CN" sz="1800" dirty="0"/>
                  <a:t>, </a:t>
                </a:r>
              </a:p>
              <a:p>
                <a:pPr marL="0" indent="0">
                  <a:buNone/>
                </a:pPr>
                <a:r>
                  <a:rPr lang="en-CA" altLang="zh-CN" sz="1800" dirty="0"/>
                  <a:t>    Its complement space-1’ containing all states with at least one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A" altLang="zh-CN" sz="1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CA" altLang="zh-CN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altLang="zh-CN" sz="1800" b="0" i="1" smtClean="0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begChr m:val="|"/>
                        <m:endChr m:val="|"/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CA" altLang="zh-CN" sz="18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CA" altLang="zh-CN" sz="180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CA" altLang="zh-CN" sz="1800" dirty="0"/>
              </a:p>
              <a:p>
                <a:r>
                  <a:rPr lang="en-CA" altLang="zh-CN" sz="1800" dirty="0"/>
                  <a:t>Now the </a:t>
                </a:r>
                <a:r>
                  <a:rPr lang="en-CA" altLang="zh-CN" sz="1800" dirty="0" err="1"/>
                  <a:t>Fock</a:t>
                </a:r>
                <a:r>
                  <a:rPr lang="en-CA" altLang="zh-CN" sz="1800" dirty="0"/>
                  <a:t> space is decomposed into four pieces, </a:t>
                </a:r>
                <a14:m>
                  <m:oMath xmlns:m="http://schemas.openxmlformats.org/officeDocument/2006/math">
                    <m:r>
                      <a:rPr lang="en-CA" altLang="zh-CN" sz="18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zh-CN" altLang="en-US" sz="1800" dirty="0"/>
                  <a:t> </a:t>
                </a:r>
                <a:r>
                  <a:rPr lang="en-CA" altLang="zh-CN" sz="1800" dirty="0"/>
                  <a:t>has non-zero</a:t>
                </a:r>
              </a:p>
              <a:p>
                <a:pPr marL="0" indent="0">
                  <a:buNone/>
                </a:pPr>
                <a:r>
                  <a:rPr lang="en-CA" altLang="zh-CN" sz="1800" dirty="0"/>
                  <a:t>    matrix elements in all regions</a:t>
                </a:r>
              </a:p>
              <a:p>
                <a:pPr marL="0" indent="0">
                  <a:buNone/>
                </a:pPr>
                <a:endParaRPr lang="zh-CN" altLang="en-US" sz="18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74E4ADA-0E58-0B1E-02C9-DE2C8AF74F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4999" y="1825625"/>
                <a:ext cx="11319933" cy="4351338"/>
              </a:xfrm>
              <a:blipFill>
                <a:blip r:embed="rId2"/>
                <a:stretch>
                  <a:fillRect l="-323" t="-1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522BAD3-9324-E8DE-492E-7CF90D9EA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640C-823F-4EB3-9A0A-D502D9C9D447}" type="slidenum">
              <a:rPr lang="zh-CN" altLang="en-US" smtClean="0"/>
              <a:t>73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7D37B0-AFAC-4E7D-53F3-9A12913AD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106" y="1825625"/>
            <a:ext cx="1666961" cy="3619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430A9F-E20D-CD92-4B18-5FD2C98CB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533" y="3050966"/>
            <a:ext cx="2759911" cy="29773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731376-FAAB-6C73-C814-2F0BD5E73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493" y="2187594"/>
            <a:ext cx="4994508" cy="56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50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36497B-11D8-EBDD-9924-9D0BEA215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Expansion of the Hamiltonian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AAD0409-E8AF-B03E-9E81-F0D10ABCFF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CA" altLang="zh-CN" sz="1800" dirty="0"/>
                  <a:t>By splitting the single-particle creation (</a:t>
                </a:r>
                <a:r>
                  <a:rPr lang="en-CA" altLang="zh-CN" sz="1800" dirty="0" err="1"/>
                  <a:t>annilation</a:t>
                </a:r>
                <a:r>
                  <a:rPr lang="en-CA" altLang="zh-CN" sz="1800" dirty="0"/>
                  <a:t>) operators, we can expand </a:t>
                </a:r>
                <a14:m>
                  <m:oMath xmlns:m="http://schemas.openxmlformats.org/officeDocument/2006/math">
                    <m:r>
                      <a:rPr lang="pt-BR" altLang="zh-CN" sz="180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pt-BR" altLang="zh-CN" sz="180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zh-CN" sz="180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altLang="zh-CN" sz="180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pt-BR" altLang="zh-CN" sz="180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zh-CN" sz="180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altLang="zh-CN" sz="18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altLang="zh-CN" sz="1800" dirty="0"/>
                  <a:t> </a:t>
                </a:r>
                <a:endParaRPr lang="zh-CN" altLang="en-US" sz="1800" dirty="0"/>
              </a:p>
              <a:p>
                <a:endParaRPr lang="en-CA" altLang="zh-CN" sz="1800" b="1" dirty="0"/>
              </a:p>
              <a:p>
                <a:endParaRPr lang="en-CA" altLang="zh-CN" sz="1800" dirty="0"/>
              </a:p>
              <a:p>
                <a:endParaRPr lang="en-CA" altLang="zh-CN" sz="1800" dirty="0"/>
              </a:p>
              <a:p>
                <a:endParaRPr lang="zh-CN" altLang="en-US" sz="18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AAD0409-E8AF-B03E-9E81-F0D10ABCFF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06" t="-1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29E158-CCBD-C238-2C74-A0EE653C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640C-823F-4EB3-9A0A-D502D9C9D447}" type="slidenum">
              <a:rPr lang="zh-CN" altLang="en-US" smtClean="0"/>
              <a:t>74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D4EEA73-BDD3-0919-6068-A003C8C74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6" y="2326222"/>
            <a:ext cx="1861681" cy="376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E11C52-A79D-0D62-638D-59930249D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42" y="2215854"/>
            <a:ext cx="3816525" cy="5543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83F42F0-2D5F-8AC4-92B3-1281F8173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9" y="2770210"/>
            <a:ext cx="5397504" cy="24865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CD5BDAB-8A20-AC43-6067-EA39FD59C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533" y="3050966"/>
            <a:ext cx="2759911" cy="297730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564DB92-EA49-2470-150A-2965A04003C7}"/>
              </a:ext>
            </a:extLst>
          </p:cNvPr>
          <p:cNvSpPr txBox="1"/>
          <p:nvPr/>
        </p:nvSpPr>
        <p:spPr>
          <a:xfrm>
            <a:off x="671364" y="5324247"/>
            <a:ext cx="8709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H0 is composed of all diagonal terms defined as containing no </a:t>
            </a:r>
            <a:r>
              <a:rPr lang="en-US" altLang="zh-CN" dirty="0" err="1"/>
              <a:t>δΦ</a:t>
            </a:r>
            <a:r>
              <a:rPr lang="en-US" altLang="zh-CN" dirty="0"/>
              <a:t>† and </a:t>
            </a:r>
            <a:r>
              <a:rPr lang="en-US" altLang="zh-CN" dirty="0" err="1"/>
              <a:t>δΦ</a:t>
            </a:r>
            <a:r>
              <a:rPr lang="en-US" altLang="zh-CN" dirty="0"/>
              <a:t> or containing both </a:t>
            </a:r>
            <a:r>
              <a:rPr lang="en-US" altLang="zh-CN" dirty="0" err="1"/>
              <a:t>δΦ</a:t>
            </a:r>
            <a:r>
              <a:rPr lang="en-US" altLang="zh-CN" dirty="0"/>
              <a:t>† and </a:t>
            </a:r>
            <a:r>
              <a:rPr lang="en-US" altLang="zh-CN" dirty="0" err="1"/>
              <a:t>δΦ</a:t>
            </a:r>
            <a:r>
              <a:rPr lang="en-US" altLang="zh-CN" dirty="0"/>
              <a:t>  (</a:t>
            </a:r>
            <a:r>
              <a:rPr lang="en-US" altLang="zh-CN" b="1" dirty="0"/>
              <a:t>non-zero in H00 and H11</a:t>
            </a:r>
            <a:r>
              <a:rPr lang="en-US" altLang="zh-CN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H1 consists of all residual terms containing </a:t>
            </a:r>
            <a:r>
              <a:rPr lang="en-US" altLang="zh-CN" dirty="0" err="1"/>
              <a:t>δΦ</a:t>
            </a:r>
            <a:r>
              <a:rPr lang="en-US" altLang="zh-CN" dirty="0"/>
              <a:t> or </a:t>
            </a:r>
            <a:r>
              <a:rPr lang="en-US" altLang="zh-CN" dirty="0" err="1"/>
              <a:t>δΦ</a:t>
            </a:r>
            <a:r>
              <a:rPr lang="en-US" altLang="zh-CN" dirty="0"/>
              <a:t>† but not both of them</a:t>
            </a:r>
          </a:p>
          <a:p>
            <a:r>
              <a:rPr lang="en-US" altLang="zh-CN" dirty="0"/>
              <a:t>     (</a:t>
            </a:r>
            <a:r>
              <a:rPr lang="en-US" altLang="zh-CN" b="1" dirty="0"/>
              <a:t>non-zero in H01, H10 and H11</a:t>
            </a:r>
            <a:r>
              <a:rPr lang="en-US" altLang="zh-CN" dirty="0"/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89877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171E3C-6CDF-9B73-F77C-F3CDFF353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Decoupling the low- and high-momenta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EAB10D1-0EF6-A5EF-1A86-5EBCA543FB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CA" altLang="zh-CN" sz="1800" dirty="0"/>
                  <a:t>We search for a unitary transformation that decouples the two subspaces space-0’ and space-1’</a:t>
                </a:r>
              </a:p>
              <a:p>
                <a:r>
                  <a:rPr lang="en-CA" altLang="zh-CN" sz="1800" dirty="0"/>
                  <a:t>This can be achieved by applying a SRG transformation</a:t>
                </a:r>
              </a:p>
              <a:p>
                <a:endParaRPr lang="en-CA" altLang="zh-CN" sz="1800" dirty="0"/>
              </a:p>
              <a:p>
                <a:r>
                  <a:rPr lang="en-CA" altLang="zh-CN" sz="1800" dirty="0"/>
                  <a:t>For sufficiently large </a:t>
                </a:r>
                <a:r>
                  <a:rPr lang="en-CA" altLang="zh-CN" sz="1800" i="1" dirty="0"/>
                  <a:t>t</a:t>
                </a:r>
                <a:r>
                  <a:rPr lang="en-CA" altLang="zh-CN" sz="1800" dirty="0"/>
                  <a:t>, the non-diagonal blocks contained in H1 are suppressed </a:t>
                </a:r>
                <a:r>
                  <a:rPr lang="en-CA" altLang="zh-CN" sz="1800" dirty="0">
                    <a:sym typeface="Wingdings" panose="05000000000000000000" pitchFamily="2" charset="2"/>
                  </a:rPr>
                  <a:t> H1 vanishes</a:t>
                </a:r>
              </a:p>
              <a:p>
                <a:r>
                  <a:rPr lang="en-CA" altLang="zh-CN" sz="1800" dirty="0">
                    <a:sym typeface="Wingdings" panose="05000000000000000000" pitchFamily="2" charset="2"/>
                  </a:rPr>
                  <a:t>Remember that H0 is block-diagonal in the </a:t>
                </a:r>
                <a:r>
                  <a:rPr lang="en-CA" altLang="zh-CN" sz="1800" dirty="0" err="1">
                    <a:sym typeface="Wingdings" panose="05000000000000000000" pitchFamily="2" charset="2"/>
                  </a:rPr>
                  <a:t>Fock</a:t>
                </a:r>
                <a:r>
                  <a:rPr lang="en-CA" altLang="zh-CN" sz="1800" dirty="0">
                    <a:sym typeface="Wingdings" panose="05000000000000000000" pitchFamily="2" charset="2"/>
                  </a:rPr>
                  <a:t> space, we can safely drop all terms containing </a:t>
                </a:r>
                <a14:m>
                  <m:oMath xmlns:m="http://schemas.openxmlformats.org/officeDocument/2006/math">
                    <m:r>
                      <a:rPr lang="en-CA" altLang="zh-CN" sz="180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𝛿</m:t>
                    </m:r>
                    <m:r>
                      <m:rPr>
                        <m:sty m:val="p"/>
                      </m:rPr>
                      <a:rPr lang="en-CA" altLang="zh-CN" sz="180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Φ</m:t>
                    </m:r>
                  </m:oMath>
                </a14:m>
                <a:endParaRPr lang="en-CA" altLang="zh-CN" sz="1800" dirty="0"/>
              </a:p>
              <a:p>
                <a:endParaRPr lang="en-CA" altLang="zh-CN" sz="1800" dirty="0"/>
              </a:p>
              <a:p>
                <a:endParaRPr lang="en-CA" altLang="zh-CN" sz="1800" dirty="0"/>
              </a:p>
              <a:p>
                <a:endParaRPr lang="en-CA" altLang="zh-CN" sz="1800" dirty="0"/>
              </a:p>
              <a:p>
                <a:endParaRPr lang="en-CA" altLang="zh-CN" sz="1800" dirty="0"/>
              </a:p>
              <a:p>
                <a:r>
                  <a:rPr lang="en-CA" altLang="zh-CN" sz="1800" dirty="0"/>
                  <a:t>Now we have a transformed Hamiltonian,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altLang="zh-CN" sz="180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CA" altLang="zh-CN" sz="180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A" altLang="zh-CN" sz="180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zh-CN" altLang="en-US" sz="1800" dirty="0"/>
                  <a:t> </a:t>
                </a:r>
                <a:r>
                  <a:rPr lang="en-CA" altLang="zh-CN" sz="1800" dirty="0"/>
                  <a:t>and all coupling constants</a:t>
                </a:r>
              </a:p>
              <a:p>
                <a:pPr marL="0" indent="0">
                  <a:buNone/>
                </a:pPr>
                <a:r>
                  <a:rPr lang="en-CA" altLang="zh-CN" sz="1800" dirty="0"/>
                  <a:t>    updated to new values</a:t>
                </a:r>
              </a:p>
              <a:p>
                <a:r>
                  <a:rPr lang="en-CA" altLang="zh-CN" sz="1800" dirty="0"/>
                  <a:t>As we used unitary transformations, new Hamiltonian has the same spectrum</a:t>
                </a:r>
                <a:endParaRPr lang="zh-CN" altLang="en-US" sz="18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EAB10D1-0EF6-A5EF-1A86-5EBCA543FB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06" t="-18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669034-2F1D-2196-F227-129A1C93B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640C-823F-4EB3-9A0A-D502D9C9D447}" type="slidenum">
              <a:rPr lang="zh-CN" altLang="en-US" smtClean="0"/>
              <a:t>75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8A952D-7ECE-8CAE-9FEA-C7AF48834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5" y="2468161"/>
            <a:ext cx="2376055" cy="4221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1CFCAF-2287-CBD1-8FD0-F200FE15F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641" y="2511414"/>
            <a:ext cx="2488274" cy="342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05BCF4-DD78-AF0B-79FE-A1E494EBA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252" y="3682262"/>
            <a:ext cx="2312548" cy="24947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3A244C2-AC1C-7C84-B862-0FA10DD72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203" y="3560541"/>
            <a:ext cx="5272875" cy="141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452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A9BAF7-BE83-3AD5-59A8-5E1B78BA3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Nuclear scattering and reaction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979C01C-200D-03D1-EFA9-215BA5AD27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CA" altLang="zh-CN" sz="1800" dirty="0"/>
                  <a:t>The transformation is unitary and localized:</a:t>
                </a:r>
              </a:p>
              <a:p>
                <a:endParaRPr lang="en-CA" altLang="zh-CN" sz="1800" dirty="0"/>
              </a:p>
              <a:p>
                <a:pPr marL="0" indent="0">
                  <a:buNone/>
                </a:pPr>
                <a:r>
                  <a:rPr lang="en-CA" altLang="zh-CN" sz="1800" dirty="0"/>
                  <a:t>   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CA" altLang="zh-CN" sz="1800" b="0" i="1" smtClean="0">
                            <a:latin typeface="Cambria Math" panose="02040503050406030204" pitchFamily="18" charset="0"/>
                          </a:rPr>
                          <m:t>,2</m:t>
                        </m:r>
                      </m:sub>
                    </m:sSub>
                  </m:oMath>
                </a14:m>
                <a:r>
                  <a:rPr lang="en-CA" altLang="zh-CN" sz="1800" dirty="0"/>
                  <a:t> single- or many-particle wave packets separated by a distance </a:t>
                </a:r>
                <a14:m>
                  <m:oMath xmlns:m="http://schemas.openxmlformats.org/officeDocument/2006/math">
                    <m:r>
                      <a:rPr lang="en-CA" altLang="zh-CN" sz="1800" i="1" smtClean="0">
                        <a:latin typeface="Cambria Math" panose="02040503050406030204" pitchFamily="18" charset="0"/>
                      </a:rPr>
                      <m:t>≫</m:t>
                    </m:r>
                    <m:sSup>
                      <m:sSupPr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A" altLang="zh-CN" sz="180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CA" altLang="zh-CN" sz="1800" dirty="0"/>
              </a:p>
              <a:p>
                <a:r>
                  <a:rPr lang="en-US" altLang="zh-CN" sz="1800" dirty="0"/>
                  <a:t>For a typical reaction, the incoming (outgoing) state long before (after) the collision consists of</a:t>
                </a:r>
              </a:p>
              <a:p>
                <a:pPr marL="0" indent="0">
                  <a:buNone/>
                </a:pPr>
                <a:r>
                  <a:rPr lang="en-US" altLang="zh-CN" sz="1800" dirty="0"/>
                  <a:t>    well </a:t>
                </a:r>
                <a:r>
                  <a:rPr lang="en-US" altLang="zh-CN" sz="1800" dirty="0" err="1"/>
                  <a:t>seperated</a:t>
                </a:r>
                <a:r>
                  <a:rPr lang="en-US" altLang="zh-CN" sz="1800" dirty="0"/>
                  <a:t> clusters, each of which corresponds to a bound state of the Hamiltonian.</a:t>
                </a:r>
              </a:p>
              <a:p>
                <a:r>
                  <a:rPr lang="en-US" altLang="zh-CN" sz="1800" dirty="0"/>
                  <a:t>Applying the transformation U to both the Hamiltonian and the incoming (outgoing) state, we    transform H to H′ and the cluster wave functions from eigenvectors of H to that of H′ with the same       binding energies</a:t>
                </a:r>
              </a:p>
              <a:p>
                <a:r>
                  <a:rPr lang="en-US" altLang="zh-CN" sz="1800" dirty="0"/>
                  <a:t>the unitarity of U ensures the invariance of the S-matrix element</a:t>
                </a:r>
              </a:p>
              <a:p>
                <a:pPr marL="0" indent="0">
                  <a:buNone/>
                </a:pPr>
                <a:endParaRPr lang="en-US" altLang="zh-CN" sz="18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altLang="zh-CN" sz="1800" b="1" dirty="0">
                    <a:solidFill>
                      <a:srgbClr val="FF0000"/>
                    </a:solidFill>
                  </a:rPr>
                  <a:t>All low-momentum physics are invariant under </a:t>
                </a:r>
                <a14:m>
                  <m:oMath xmlns:m="http://schemas.openxmlformats.org/officeDocument/2006/math">
                    <m:r>
                      <a:rPr lang="en-US" altLang="zh-CN" sz="1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𝚲</m:t>
                    </m:r>
                    <m:r>
                      <a:rPr lang="en-US" altLang="zh-CN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p>
                        <m: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sz="1800" b="1" dirty="0">
                    <a:solidFill>
                      <a:srgbClr val="FF0000"/>
                    </a:solidFill>
                  </a:rPr>
                  <a:t> and calculating</a:t>
                </a:r>
              </a:p>
              <a:p>
                <a:pPr marL="0" indent="0">
                  <a:buNone/>
                </a:pPr>
                <a:r>
                  <a:rPr lang="en-US" altLang="zh-CN" sz="1800" b="1" dirty="0">
                    <a:solidFill>
                      <a:srgbClr val="FF0000"/>
                    </a:solidFill>
                  </a:rPr>
                  <a:t>with new coupling constants (Renormalization Group Invariance)</a:t>
                </a:r>
              </a:p>
              <a:p>
                <a:endParaRPr lang="zh-CN" altLang="en-US" sz="18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979C01C-200D-03D1-EFA9-215BA5AD27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401" r="-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7404D9-1356-BFBD-3964-A41739FB2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640C-823F-4EB3-9A0A-D502D9C9D447}" type="slidenum">
              <a:rPr lang="zh-CN" altLang="en-US" smtClean="0"/>
              <a:t>76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40B6B53-22BE-E37A-ABBE-7E84555DC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836" y="2198141"/>
            <a:ext cx="4794498" cy="33163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5AE8432-503B-02DE-C7DF-42186CB6A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00" y="4247131"/>
            <a:ext cx="3242732" cy="21092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DB03B3-0FDA-AD49-CAEC-72BADC2B47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034" y="681037"/>
            <a:ext cx="2798298" cy="174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420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D6747A-4355-A8F9-7E52-E060C6AB6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altLang="zh-CN" sz="4000" dirty="0"/>
              <a:t>Numerical demonstration: realistic chiral force</a:t>
            </a:r>
            <a:endParaRPr lang="zh-CN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D8CA580-8B92-5D13-83DD-7DFE712CD0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CA" altLang="zh-CN" sz="1800" dirty="0"/>
                  <a:t>We take a simplified nuclear chiral force to demonstrate the results,</a:t>
                </a:r>
              </a:p>
              <a:p>
                <a:pPr marL="0" indent="0" algn="ctr">
                  <a:buNone/>
                </a:pPr>
                <a:r>
                  <a:rPr lang="en-CA" altLang="zh-CN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𝐿𝑂</m:t>
                        </m:r>
                      </m:sub>
                    </m:sSub>
                    <m:r>
                      <a:rPr lang="en-CA" altLang="zh-CN" sz="18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altLang="zh-CN" sz="180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CA" altLang="zh-CN" sz="180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CA" altLang="zh-CN" sz="180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CA" altLang="zh-CN" sz="180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CA" altLang="zh-CN" sz="180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𝑂𝑃𝐸𝑃</m:t>
                        </m:r>
                      </m:sub>
                    </m:sSub>
                  </m:oMath>
                </a14:m>
                <a:endParaRPr lang="en-CA" altLang="zh-CN" sz="1800" dirty="0"/>
              </a:p>
              <a:p>
                <a:r>
                  <a:rPr lang="en-CA" altLang="zh-CN" sz="1800" dirty="0"/>
                  <a:t>2N and 3N contact terms are</a:t>
                </a:r>
              </a:p>
              <a:p>
                <a:endParaRPr lang="en-CA" altLang="zh-CN" sz="1800" dirty="0"/>
              </a:p>
              <a:p>
                <a:endParaRPr lang="en-CA" altLang="zh-CN" sz="1800" dirty="0"/>
              </a:p>
              <a:p>
                <a:endParaRPr lang="en-CA" altLang="zh-CN" sz="1800" dirty="0"/>
              </a:p>
              <a:p>
                <a:endParaRPr lang="en-CA" altLang="zh-CN" sz="1800" dirty="0"/>
              </a:p>
              <a:p>
                <a:endParaRPr lang="en-CA" altLang="zh-CN" sz="1800" dirty="0"/>
              </a:p>
              <a:p>
                <a:r>
                  <a:rPr lang="en-CA" altLang="zh-CN" sz="1800" dirty="0"/>
                  <a:t>We use single-particle regulators</a:t>
                </a:r>
              </a:p>
              <a:p>
                <a:pPr marL="0" indent="0">
                  <a:buNone/>
                </a:pPr>
                <a:r>
                  <a:rPr lang="en-CA" altLang="zh-CN" sz="1800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CA" altLang="zh-CN" sz="180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  <m:e>
                        <m:sSub>
                          <m:sSubPr>
                            <m:ctrlP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A" altLang="zh-CN" sz="180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b>
                        </m:sSub>
                        <m:d>
                          <m:dPr>
                            <m:ctrlP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altLang="zh-CN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altLang="zh-CN" sz="180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CA" altLang="zh-CN" sz="180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A" altLang="zh-CN" sz="180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b>
                        </m:sSub>
                        <m:d>
                          <m:dPr>
                            <m:ctrlP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CA" altLang="zh-CN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altLang="zh-CN" sz="180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CA" altLang="zh-CN" sz="180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CA" altLang="zh-CN" sz="180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e>
                    </m:nary>
                  </m:oMath>
                </a14:m>
                <a:r>
                  <a:rPr lang="en-CA" altLang="zh-CN" sz="1800" dirty="0"/>
                  <a:t>,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altLang="zh-CN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CA" altLang="zh-CN" sz="180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=3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A" altLang="zh-CN" sz="180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b>
                        </m:sSub>
                        <m:d>
                          <m:dPr>
                            <m:ctrlP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altLang="zh-CN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altLang="zh-CN" sz="180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CA" altLang="zh-CN" sz="180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A" altLang="zh-CN" sz="180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b>
                        </m:sSub>
                        <m:d>
                          <m:dPr>
                            <m:ctrlP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CA" altLang="zh-CN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altLang="zh-CN" sz="180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CA" altLang="zh-CN" sz="180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CA" altLang="zh-CN" sz="180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e>
                    </m:nary>
                  </m:oMath>
                </a14:m>
                <a:r>
                  <a:rPr lang="en-CA" altLang="zh-CN" sz="1800" dirty="0"/>
                  <a:t>,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altLang="zh-CN" sz="1800" i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d>
                      <m:dPr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CA" altLang="zh-CN" sz="180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A" altLang="zh-CN" sz="18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altLang="zh-CN" sz="180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CA" altLang="zh-CN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altLang="zh-CN" sz="180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CA" altLang="zh-CN" sz="180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p>
                            </m:sSup>
                            <m: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  <m:t> </m:t>
                            </m:r>
                            <m:r>
                              <m:rPr>
                                <m:lit/>
                              </m:rP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CA" altLang="zh-CN" sz="1800" i="1" smtClean="0">
                                <a:latin typeface="Cambria Math" panose="02040503050406030204" pitchFamily="18" charset="0"/>
                              </a:rPr>
                              <m:t> 2</m:t>
                            </m:r>
                            <m:sSup>
                              <m:sSupPr>
                                <m:ctrlPr>
                                  <a:rPr lang="en-CA" altLang="zh-CN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CA" altLang="zh-CN" sz="1800" i="0" smtClean="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p>
                                <m:r>
                                  <a:rPr lang="en-CA" altLang="zh-CN" sz="180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en-CA" altLang="zh-CN" sz="1800" dirty="0"/>
              </a:p>
              <a:p>
                <a:r>
                  <a:rPr lang="en-CA" altLang="zh-CN" sz="1800" dirty="0"/>
                  <a:t>Long-range Coulomb force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zh-CN" altLang="en-US" sz="1800" dirty="0"/>
                  <a:t> </a:t>
                </a:r>
                <a:r>
                  <a:rPr lang="en-CA" altLang="zh-CN" sz="1800" dirty="0"/>
                  <a:t>and one-pion-exchange-potential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CA" altLang="zh-CN" sz="1800" i="1" smtClean="0">
                            <a:latin typeface="Cambria Math" panose="02040503050406030204" pitchFamily="18" charset="0"/>
                          </a:rPr>
                          <m:t>𝑂𝑃𝐸𝑃</m:t>
                        </m:r>
                      </m:sub>
                    </m:sSub>
                  </m:oMath>
                </a14:m>
                <a:r>
                  <a:rPr lang="zh-CN" altLang="en-US" sz="1800" dirty="0"/>
                  <a:t> </a:t>
                </a:r>
                <a:r>
                  <a:rPr lang="en-CA" altLang="zh-CN" sz="1800" dirty="0"/>
                  <a:t>do not depend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altLang="zh-CN" sz="180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CA" altLang="zh-CN" sz="1800" dirty="0"/>
              </a:p>
              <a:p>
                <a:endParaRPr lang="en-CA" altLang="zh-CN" sz="1800" dirty="0"/>
              </a:p>
              <a:p>
                <a:pPr marL="0" indent="0">
                  <a:buNone/>
                </a:pPr>
                <a:endParaRPr lang="en-CA" altLang="zh-CN" sz="1800" dirty="0"/>
              </a:p>
              <a:p>
                <a:r>
                  <a:rPr lang="en-CA" altLang="zh-CN" sz="1800" dirty="0"/>
                  <a:t>We solve the many-body problem using Lattice EFT techniques</a:t>
                </a:r>
                <a:endParaRPr lang="zh-CN" altLang="en-US" sz="18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D8CA580-8B92-5D13-83DD-7DFE712CD0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90" t="-1961" b="-8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ABAF56-7AEA-D78E-1BFB-992F9340D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640C-823F-4EB3-9A0A-D502D9C9D447}" type="slidenum">
              <a:rPr lang="zh-CN" altLang="en-US" smtClean="0"/>
              <a:t>77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44E714F-5F37-EB15-D332-59C8E738D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67" y="2858927"/>
            <a:ext cx="4718547" cy="13761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D3FB880-D0E1-D3E5-6943-62483CAB4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08" y="2858927"/>
            <a:ext cx="2552858" cy="3811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E9458-8454-1EEE-1DEB-655478C85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067" y="5248859"/>
            <a:ext cx="4602933" cy="5127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88CB02B-40DA-42DA-BCEC-4C46C3407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5827" y="5203358"/>
            <a:ext cx="2939284" cy="58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549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DD0348-FE05-2B7B-1347-9B47A589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Determination of the LECs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DAE40E-1994-682C-A952-A4060F676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640C-823F-4EB3-9A0A-D502D9C9D447}" type="slidenum">
              <a:rPr lang="zh-CN" altLang="en-US" smtClean="0"/>
              <a:t>78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376AB01-71DF-417D-99EE-E287F231F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1" y="3121572"/>
            <a:ext cx="7031925" cy="29612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35C71CB-60F0-852C-5E69-3343BC91D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904" y="3121572"/>
            <a:ext cx="4551537" cy="30506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DB9DBD4-C292-2A95-7F9E-9B0FE05F175A}"/>
                  </a:ext>
                </a:extLst>
              </p:cNvPr>
              <p:cNvSpPr txBox="1"/>
              <p:nvPr/>
            </p:nvSpPr>
            <p:spPr>
              <a:xfrm>
                <a:off x="449318" y="1551672"/>
                <a:ext cx="1153873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For each value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altLang="zh-CN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CA" altLang="zh-CN" dirty="0"/>
                  <a:t>, We determine the coupling constants (LECs) by fitting to the N-N scattering phase shifts up</a:t>
                </a:r>
              </a:p>
              <a:p>
                <a:r>
                  <a:rPr lang="en-CA" altLang="zh-CN" dirty="0"/>
                  <a:t>     to 200 MeV and </a:t>
                </a:r>
                <a:r>
                  <a:rPr lang="en-CA" altLang="zh-CN" baseline="30000" dirty="0"/>
                  <a:t>3</a:t>
                </a:r>
                <a:r>
                  <a:rPr lang="en-CA" altLang="zh-CN" dirty="0"/>
                  <a:t>H binding energy E3=-8.482 MeV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We extrapolate to infinite box size to eliminate the finite volume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All LECs are completely fixed in A&lt;=3 systems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DB9DBD4-C292-2A95-7F9E-9B0FE05F1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18" y="1551672"/>
                <a:ext cx="11538736" cy="1200329"/>
              </a:xfrm>
              <a:prstGeom prst="rect">
                <a:avLst/>
              </a:prstGeom>
              <a:blipFill>
                <a:blip r:embed="rId4"/>
                <a:stretch>
                  <a:fillRect l="-370" t="-3061" b="-76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95223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E6E405-5B81-B507-2BA0-449BA88DE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Predictions of the RG-invariant EFT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3569A-A925-474D-462B-FD812199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2842"/>
            <a:ext cx="2743200" cy="365125"/>
          </a:xfrm>
        </p:spPr>
        <p:txBody>
          <a:bodyPr/>
          <a:lstStyle/>
          <a:p>
            <a:fld id="{E417640C-823F-4EB3-9A0A-D502D9C9D447}" type="slidenum">
              <a:rPr lang="zh-CN" altLang="en-US" smtClean="0"/>
              <a:t>79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2609E69-2B71-DF28-C797-2BA9DF5C5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78" y="1918935"/>
            <a:ext cx="7013088" cy="44039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6C277DF7-2581-170C-F0F4-04A7731CB1F0}"/>
                  </a:ext>
                </a:extLst>
              </p:cNvPr>
              <p:cNvSpPr txBox="1"/>
              <p:nvPr/>
            </p:nvSpPr>
            <p:spPr>
              <a:xfrm>
                <a:off x="8452945" y="1809776"/>
                <a:ext cx="3615092" cy="4622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The coupling constants are</a:t>
                </a:r>
              </a:p>
              <a:p>
                <a:r>
                  <a:rPr lang="en-CA" altLang="zh-CN" dirty="0"/>
                  <a:t>     combined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altLang="zh-CN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CA" altLang="zh-CN" dirty="0"/>
                  <a:t>to form</a:t>
                </a:r>
              </a:p>
              <a:p>
                <a:r>
                  <a:rPr lang="en-CA" altLang="zh-CN" dirty="0"/>
                  <a:t>     dimensionless parameters,</a:t>
                </a:r>
              </a:p>
              <a:p>
                <a:r>
                  <a:rPr lang="en-CA" altLang="zh-CN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n-NO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nn-NO" altLang="zh-CN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nn-NO" altLang="zh-CN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bar>
                      </m:e>
                      <m:sub>
                        <m:r>
                          <a:rPr lang="nn-NO" altLang="zh-CN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nn-NO" altLang="zh-CN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n-NO" altLang="zh-CN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m:rPr>
                        <m:sty m:val="p"/>
                      </m:rPr>
                      <a:rPr lang="nn-NO" altLang="zh-CN" i="0" smtClean="0">
                        <a:latin typeface="Cambria Math" panose="02040503050406030204" pitchFamily="18" charset="0"/>
                      </a:rPr>
                      <m:t>Λ</m:t>
                    </m:r>
                    <m:sSub>
                      <m:sSubPr>
                        <m:ctrlPr>
                          <a:rPr lang="nn-NO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n-NO" altLang="zh-CN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nn-NO" altLang="zh-CN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CA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n-NO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nn-NO" altLang="zh-CN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nn-NO" altLang="zh-CN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bar>
                      </m:e>
                      <m:sub>
                        <m:r>
                          <a:rPr lang="nn-NO" altLang="zh-CN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nn-NO" altLang="zh-CN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n-NO" altLang="zh-CN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nn-NO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n-NO" altLang="zh-CN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nn-NO" altLang="zh-CN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nn-NO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n-NO" altLang="zh-CN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nn-NO" altLang="zh-CN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CA" altLang="zh-CN" dirty="0"/>
                  <a:t>,</a:t>
                </a:r>
              </a:p>
              <a:p>
                <a:r>
                  <a:rPr lang="en-CA" altLang="zh-CN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bar>
                      </m:e>
                      <m: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altLang="zh-CN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A" altLang="zh-CN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b>
                      <m:sSub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CA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n-NO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nn-NO" altLang="zh-CN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nn-NO" altLang="zh-CN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bar>
                      </m:e>
                      <m:sub>
                        <m:r>
                          <a:rPr lang="en-CA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CA" altLang="zh-CN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bar>
                      </m:e>
                      <m:sub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CA" altLang="zh-CN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CA" altLang="zh-CN" dirty="0"/>
                  <a:t> and others are</a:t>
                </a:r>
              </a:p>
              <a:p>
                <a:r>
                  <a:rPr lang="en-CA" altLang="zh-CN" dirty="0"/>
                  <a:t>     marginal/relevant/irrelevant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A single 3NF fitted to </a:t>
                </a:r>
                <a:r>
                  <a:rPr lang="en-CA" altLang="zh-CN" baseline="30000" dirty="0"/>
                  <a:t>3</a:t>
                </a:r>
                <a:r>
                  <a:rPr lang="en-CA" altLang="zh-CN" dirty="0"/>
                  <a:t>H </a:t>
                </a:r>
              </a:p>
              <a:p>
                <a:r>
                  <a:rPr lang="en-CA" altLang="zh-CN" dirty="0"/>
                  <a:t>     binding energy cancels most</a:t>
                </a:r>
              </a:p>
              <a:p>
                <a:r>
                  <a:rPr lang="en-CA" altLang="zh-CN" dirty="0"/>
                  <a:t>     of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altLang="zh-CN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CA" altLang="zh-CN" dirty="0"/>
                  <a:t>-dependence in </a:t>
                </a:r>
                <a:r>
                  <a:rPr lang="en-CA" altLang="zh-CN" baseline="30000" dirty="0"/>
                  <a:t>4</a:t>
                </a:r>
                <a:r>
                  <a:rPr lang="en-CA" altLang="zh-CN" dirty="0"/>
                  <a:t>He</a:t>
                </a:r>
              </a:p>
              <a:p>
                <a:r>
                  <a:rPr lang="en-CA" altLang="zh-CN" dirty="0"/>
                  <a:t>     and </a:t>
                </a:r>
                <a:r>
                  <a:rPr lang="en-CA" altLang="zh-CN" baseline="30000" dirty="0"/>
                  <a:t>16</a:t>
                </a:r>
                <a:r>
                  <a:rPr lang="en-CA" altLang="zh-CN" dirty="0"/>
                  <a:t>O binding energies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zh-CN" dirty="0"/>
                  <a:t>The remaining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altLang="zh-CN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CA" altLang="zh-CN" dirty="0"/>
                  <a:t>-dependence</a:t>
                </a:r>
              </a:p>
              <a:p>
                <a:r>
                  <a:rPr lang="en-CA" altLang="zh-CN" dirty="0"/>
                  <a:t>     comes from the regulator </a:t>
                </a:r>
              </a:p>
              <a:p>
                <a:r>
                  <a:rPr lang="en-CA" altLang="zh-CN" dirty="0"/>
                  <a:t>     artifacts and Galilean invariance</a:t>
                </a:r>
              </a:p>
              <a:p>
                <a:r>
                  <a:rPr lang="en-CA" altLang="zh-CN" dirty="0"/>
                  <a:t>     breaking effects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6C277DF7-2581-170C-F0F4-04A7731CB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2945" y="1809776"/>
                <a:ext cx="3615092" cy="4622227"/>
              </a:xfrm>
              <a:prstGeom prst="rect">
                <a:avLst/>
              </a:prstGeom>
              <a:blipFill>
                <a:blip r:embed="rId3"/>
                <a:stretch>
                  <a:fillRect l="-1180" t="-792" r="-8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0370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DA58EE-AF78-80AB-34E0-D6B83766E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Yukawa potential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8F0CCB2-C6DE-D385-E470-1B9D3CAE2D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sz="2000" dirty="0"/>
                  <a:t>In 1935 Yukawa proposed the nuclear force model</a:t>
                </a:r>
              </a:p>
              <a:p>
                <a:pPr marL="0" indent="0" algn="ctr">
                  <a:buNone/>
                </a:pPr>
                <a:r>
                  <a:rPr lang="en-US" altLang="zh-CN" sz="2000" dirty="0"/>
                  <a:t>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𝑚𝑟</m:t>
                            </m:r>
                          </m:sup>
                        </m:sSup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en-US" altLang="zh-CN" sz="2000" dirty="0"/>
              </a:p>
              <a:p>
                <a:pPr marL="0" indent="0">
                  <a:buNone/>
                </a:pPr>
                <a:r>
                  <a:rPr lang="en-US" altLang="zh-CN" sz="2000" dirty="0"/>
                  <a:t>   by considering two nucleons exchanging a heavy meson.</a:t>
                </a:r>
              </a:p>
              <a:p>
                <a:r>
                  <a:rPr lang="en-US" altLang="zh-CN" sz="2000" dirty="0"/>
                  <a:t>The potential is given by a Fourier transform of the pion-propagator</a:t>
                </a:r>
              </a:p>
              <a:p>
                <a:pPr marL="0" indent="0" algn="ctr">
                  <a:buNone/>
                </a:pPr>
                <a:r>
                  <a:rPr lang="en-US" altLang="zh-CN" sz="2000" dirty="0"/>
                  <a:t>  </a:t>
                </a:r>
                <a14:m>
                  <m:oMath xmlns:m="http://schemas.openxmlformats.org/officeDocument/2006/math"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altLang="zh-CN" sz="2000" dirty="0"/>
              </a:p>
              <a:p>
                <a:r>
                  <a:rPr lang="en-US" altLang="zh-CN" sz="2000" dirty="0"/>
                  <a:t>The pion mass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≈135 </m:t>
                    </m:r>
                  </m:oMath>
                </a14:m>
                <a:r>
                  <a:rPr lang="en-US" altLang="zh-CN" sz="2000" dirty="0"/>
                  <a:t>MeV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 ≈939</m:t>
                    </m:r>
                  </m:oMath>
                </a14:m>
                <a:r>
                  <a:rPr lang="en-US" altLang="zh-CN" sz="2000" dirty="0"/>
                  <a:t> MeV</a:t>
                </a:r>
              </a:p>
              <a:p>
                <a:pPr marL="0" indent="0">
                  <a:buNone/>
                </a:pPr>
                <a:r>
                  <a:rPr lang="en-US" altLang="zh-CN" sz="2000" dirty="0"/>
                  <a:t>   Uncertainty principle: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v-SE" altLang="zh-CN" sz="200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sv-SE" altLang="zh-CN" sz="2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v-SE" altLang="zh-CN" sz="20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sv-SE" altLang="zh-CN" sz="200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sv-SE" altLang="zh-CN" sz="200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sv-SE" altLang="zh-CN" sz="2000" i="1" smtClean="0">
                        <a:latin typeface="Cambria Math" panose="02040503050406030204" pitchFamily="18" charset="0"/>
                      </a:rPr>
                      <m:t> ~ ℏ</m:t>
                    </m:r>
                  </m:oMath>
                </a14:m>
                <a:r>
                  <a:rPr lang="en-US" altLang="zh-CN" sz="2000" dirty="0"/>
                  <a:t>  </a:t>
                </a:r>
                <a:r>
                  <a:rPr lang="en-US" altLang="zh-CN" sz="2000" dirty="0">
                    <a:sym typeface="Wingdings" panose="05000000000000000000" pitchFamily="2" charset="2"/>
                  </a:rPr>
                  <a:t> Force range </a:t>
                </a:r>
                <a14:m>
                  <m:oMath xmlns:m="http://schemas.openxmlformats.org/officeDocument/2006/math">
                    <m:r>
                      <a:rPr lang="en-CA" altLang="zh-CN" sz="2000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  <m:r>
                      <a:rPr lang="en-CA" altLang="zh-CN" sz="2000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~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ℏ</m:t>
                    </m:r>
                    <m:r>
                      <m:rPr>
                        <m:lit/>
                      </m:rPr>
                      <a:rPr lang="en-US" altLang="zh-CN" sz="200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𝑚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≈1.4 </m:t>
                    </m:r>
                  </m:oMath>
                </a14:m>
                <a:r>
                  <a:rPr lang="en-US" altLang="zh-CN" sz="2000" dirty="0"/>
                  <a:t>fm</a:t>
                </a:r>
              </a:p>
              <a:p>
                <a:pPr marL="0" indent="0">
                  <a:buNone/>
                </a:pPr>
                <a:endParaRPr lang="en-US" altLang="zh-CN" sz="20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8F0CCB2-C6DE-D385-E470-1B9D3CAE2D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5089246E-8E66-C84E-753A-CFB7DA9A8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806" y="1746357"/>
            <a:ext cx="2578233" cy="13970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BB76CD-D879-8B52-E286-AE010ACB2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214" y="4062477"/>
            <a:ext cx="2500825" cy="193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816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8EDD9F-196E-BA74-F2CC-245CDBE58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Higher order terms are irrelevant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85E88B-EDE4-5FD0-2DF8-876AE7DF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640C-823F-4EB3-9A0A-D502D9C9D447}" type="slidenum">
              <a:rPr lang="zh-CN" altLang="en-US" smtClean="0"/>
              <a:t>80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C71059A-A050-5C4C-2089-FEBB54EBD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203" y="2576141"/>
            <a:ext cx="4632729" cy="33829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2F3ADDF-307B-86AA-124F-4824D99FB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98" y="1690688"/>
            <a:ext cx="6735736" cy="210138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988F3AD-BC2B-4E1C-0F63-3E003632F166}"/>
              </a:ext>
            </a:extLst>
          </p:cNvPr>
          <p:cNvSpPr txBox="1"/>
          <p:nvPr/>
        </p:nvSpPr>
        <p:spPr>
          <a:xfrm>
            <a:off x="504497" y="3870434"/>
            <a:ext cx="57759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We  add 15 more contact terms at N</a:t>
            </a:r>
            <a:r>
              <a:rPr lang="en-CA" altLang="zh-CN" baseline="30000" dirty="0"/>
              <a:t>3</a:t>
            </a:r>
            <a:r>
              <a:rPr lang="en-CA" altLang="zh-CN" dirty="0"/>
              <a:t>LO and refit the</a:t>
            </a:r>
          </a:p>
          <a:p>
            <a:r>
              <a:rPr lang="en-CA" altLang="zh-CN" dirty="0"/>
              <a:t>     N-N phase shifts with higher precision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With N</a:t>
            </a:r>
            <a:r>
              <a:rPr lang="en-CA" altLang="zh-CN" baseline="30000" dirty="0"/>
              <a:t>3</a:t>
            </a:r>
            <a:r>
              <a:rPr lang="en-CA" altLang="zh-CN" dirty="0"/>
              <a:t>LO terms </a:t>
            </a:r>
            <a:r>
              <a:rPr lang="en-CA" altLang="zh-CN" baseline="30000" dirty="0"/>
              <a:t>3</a:t>
            </a:r>
            <a:r>
              <a:rPr lang="en-CA" altLang="zh-CN" dirty="0"/>
              <a:t>H, </a:t>
            </a:r>
            <a:r>
              <a:rPr lang="en-CA" altLang="zh-CN" baseline="30000" dirty="0"/>
              <a:t>4</a:t>
            </a:r>
            <a:r>
              <a:rPr lang="en-CA" altLang="zh-CN" dirty="0"/>
              <a:t>He and </a:t>
            </a:r>
            <a:r>
              <a:rPr lang="en-CA" altLang="zh-CN" baseline="30000" dirty="0"/>
              <a:t>16</a:t>
            </a:r>
            <a:r>
              <a:rPr lang="en-CA" altLang="zh-CN" dirty="0"/>
              <a:t>O energies are all </a:t>
            </a:r>
          </a:p>
          <a:p>
            <a:r>
              <a:rPr lang="en-CA" altLang="zh-CN" dirty="0"/>
              <a:t>     shifted. However, their effects can be compensated</a:t>
            </a:r>
          </a:p>
          <a:p>
            <a:r>
              <a:rPr lang="en-CA" altLang="zh-CN" dirty="0"/>
              <a:t>     by adjusting a single 3NF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Can be understood via the Wilsonian RG language.</a:t>
            </a:r>
          </a:p>
          <a:p>
            <a:r>
              <a:rPr lang="en-CA" altLang="zh-CN" dirty="0"/>
              <a:t>     Note that the RG we generated is independent of </a:t>
            </a:r>
          </a:p>
          <a:p>
            <a:r>
              <a:rPr lang="en-CA" altLang="zh-CN" dirty="0"/>
              <a:t>     the particle number.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8200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9CEBFC-42EE-3B59-2106-B4FDF3A58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Bare nuclear force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8236D80-01FE-F5A6-C4F8-C07004C96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102"/>
            <a:ext cx="10515600" cy="1753607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02242FD-0B6B-E002-C7F2-F4E020523AC7}"/>
              </a:ext>
            </a:extLst>
          </p:cNvPr>
          <p:cNvSpPr txBox="1"/>
          <p:nvPr/>
        </p:nvSpPr>
        <p:spPr>
          <a:xfrm>
            <a:off x="1043709" y="1690688"/>
            <a:ext cx="59202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sz="2000" dirty="0"/>
              <a:t>Today we know only pion-exchange is insufficient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altLang="zh-CN" sz="2000" dirty="0"/>
              <a:t>Long-range pion-exchange attraction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altLang="zh-CN" sz="2000" dirty="0"/>
              <a:t>Short-range repulsion due to Pauli exclusion and</a:t>
            </a:r>
          </a:p>
          <a:p>
            <a:r>
              <a:rPr lang="en-CA" altLang="zh-CN" sz="2000" dirty="0"/>
              <a:t>     heavier meson exchange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altLang="zh-CN" sz="2000" dirty="0"/>
          </a:p>
          <a:p>
            <a:endParaRPr lang="zh-CN" altLang="en-US" sz="20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A6A58DA-28F2-D196-78F6-43B347AB3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636" y="507960"/>
            <a:ext cx="3415145" cy="31431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3E04DB2-946B-E7EB-AF17-30884217545A}"/>
              </a:ext>
            </a:extLst>
          </p:cNvPr>
          <p:cNvSpPr txBox="1"/>
          <p:nvPr/>
        </p:nvSpPr>
        <p:spPr>
          <a:xfrm>
            <a:off x="914400" y="5708073"/>
            <a:ext cx="949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dirty="0"/>
              <a:t>Effective </a:t>
            </a:r>
            <a:r>
              <a:rPr lang="en-CA" altLang="zh-CN" dirty="0" err="1"/>
              <a:t>d.o.f.</a:t>
            </a:r>
            <a:r>
              <a:rPr lang="en-CA" altLang="zh-CN" dirty="0"/>
              <a:t>: Neutron, proton, pion (perhaps with several heavy mesons). How they interact?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80694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I=\int_{0}^{L}dx\,f(x)\approx \frac{L}{N}\sum_{j=1}^{N}f(x^{(j)})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146"/>
  <p:tag name="PICTUREFILESIZE" val="4229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\left\langle M\right\rangle =\frac{1}{N}\sum_{j}M(C^{(j)})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95"/>
  <p:tag name="PICTUREFILESIZE" val="289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P(A,\tau )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32"/>
  <p:tag name="PICTUREFILESIZE" val="849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W(A\rightarrow B)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49"/>
  <p:tag name="PICTUREFILESIZE" val="1228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P(A,\tau +1)=P(A,\tau )+\sum\limits_{B\neq A}W(B\rightarrow A)P(B,\tau&#10;)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211"/>
  <p:tag name="PICTUREFILESIZE" val="479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-\sum\limits_{B\neq A}W(A\rightarrow B)P(A,\tau )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111"/>
  <p:tag name="PICTUREFILESIZE" val="311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\lim_{\tau \rightarrow \infty }P(C,\tau )\rightarrow p(C)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105"/>
  <p:tag name="PICTUREFILESIZE" val="2392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p_{\beta}(C)=\frac{e^{-\beta E(C)}}{\sum\limits_{C'}e^{-\beta E(C')}}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86"/>
  <p:tag name="PICTUREFILESIZE" val="3364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W(A\rightarrow B)p_{\beta }(A)=W(B\rightarrow A)p_{\beta }(B)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163"/>
  <p:tag name="PICTUREFILESIZE" val="4313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\sum\limits_{B\neq A}W(A\rightarrow B)p(A)=\sum\limits_{B\neq&#10;A}W(B\rightarrow A)p(B)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193"/>
  <p:tag name="PICTUREFILESIZE" val="582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p(A)=p_{\beta}(A)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59"/>
  <p:tag name="PICTUREFILESIZE" val="160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I=\int_{0}^{L}dx_{1}\cdots \int_{0}^{L}dx_{d}\,f(x_{1},\cdots ,x_{d})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151"/>
  <p:tag name="PICTUREFILESIZE" val="3266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W(A\rightarrow B)=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60"/>
  <p:tag name="PICTUREFILESIZE" val="1281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e^{-\beta \lbrack E(B)-E(A)]}\quad E(B)&gt;E(A)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134"/>
  <p:tag name="PICTUREFILESIZE" val="333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1\quad \quad \quad \quad E(B)\leq E(A)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104"/>
  <p:tag name="PICTUREFILESIZE" val="186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&#10;\exp \left( -H_{\rm{free}}t\right) =\exp \left( -H_{\rm{free}}\Delta&#10;t\right)  \cdots \exp \left( -H_{%&#10;\rm{free}}\Delta t\right) $$&#10;\end{document}&#10;"/>
  <p:tag name="FILENAME" val="txp_fig"/>
  <p:tag name="FORMAT" val="bmpmono"/>
  <p:tag name="RES" val="4800"/>
  <p:tag name="BLEND" val="0"/>
  <p:tag name="TRANSPARENT" val="1"/>
  <p:tag name="TBUG" val="0"/>
  <p:tag name="ALLOWFS" val="0"/>
  <p:tag name="ORIGWIDTH" val="493"/>
  <p:tag name="PICTUREFILESIZE" val="575686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H_{\rm{free}}=-\sum\limits_{n=1}^{A}\frac{1}{2m_{n}}\left( \vec{\nabla}_{%&#10;\vec{r}_{n}}\right) ^{2}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114"/>
  <p:tag name="PICTUREFILESIZE" val="3399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&#10;\exp \left( -Ht \right)  &#10;$$&#10;\end{document}&#10;"/>
  <p:tag name="FILENAME" val="txp_fig"/>
  <p:tag name="FORMAT" val="bmpmono"/>
  <p:tag name="RES" val="4800"/>
  <p:tag name="BLEND" val="0"/>
  <p:tag name="TRANSPARENT" val="1"/>
  <p:tag name="TBUG" val="0"/>
  <p:tag name="ALLOWFS" val="0"/>
  <p:tag name="ORIGWIDTH" val="98"/>
  <p:tag name="PICTUREFILESIZE" val="109312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t = 0&#10;$$&#10;\end{document}&#10;"/>
  <p:tag name="FILENAME" val="TP_tmp"/>
  <p:tag name="FORMAT" val="bmpmono"/>
  <p:tag name="RES" val="4800"/>
  <p:tag name="BLEND" val="0"/>
  <p:tag name="TRANSPARENT" val="1"/>
  <p:tag name="TBUG" val="0"/>
  <p:tag name="ALLOWFS" val="0"/>
  <p:tag name="ORIGWIDTH" val="23"/>
  <p:tag name="PICTUREFILESIZE" val="8972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t = t_f&#10;$$&#10;\end{document}&#10;"/>
  <p:tag name="FILENAME" val="TP_tmp"/>
  <p:tag name="FORMAT" val="bmpmono"/>
  <p:tag name="RES" val="4800"/>
  <p:tag name="BLEND" val="0"/>
  <p:tag name="TRANSPARENT" val="1"/>
  <p:tag name="TBUG" val="0"/>
  <p:tag name="ALLOWFS" val="0"/>
  <p:tag name="ORIGWIDTH" val="26"/>
  <p:tag name="PICTUREFILESIZE" val="14680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t = 0&#10;$$&#10;\end{document}&#10;"/>
  <p:tag name="FILENAME" val="TP_tmp"/>
  <p:tag name="FORMAT" val="bmpmono"/>
  <p:tag name="RES" val="4800"/>
  <p:tag name="BLEND" val="0"/>
  <p:tag name="TRANSPARENT" val="1"/>
  <p:tag name="TBUG" val="0"/>
  <p:tag name="ALLOWFS" val="0"/>
  <p:tag name="ORIGWIDTH" val="23"/>
  <p:tag name="PICTUREFILESIZE" val="8972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t = t_f&#10;$$&#10;\end{document}&#10;"/>
  <p:tag name="FILENAME" val="TP_tmp"/>
  <p:tag name="FORMAT" val="bmpmono"/>
  <p:tag name="RES" val="4800"/>
  <p:tag name="BLEND" val="0"/>
  <p:tag name="TRANSPARENT" val="1"/>
  <p:tag name="TBUG" val="0"/>
  <p:tag name="ALLOWFS" val="0"/>
  <p:tag name="ORIGWIDTH" val="26"/>
  <p:tag name="PICTUREFILESIZE" val="14680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\approx &#10;\frac{L^{d}}{N}\sum_{j_{1}=1}^{N^{1/d}}\cdots&#10;\sum_{j_{d}=1}^{N^{1/d}}f(x_{1}^{(j_{1})},\cdots ,x_{d}^{(j_{d})})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174"/>
  <p:tag name="PICTUREFILESIZE" val="5249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\times(-1)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26"/>
  <p:tag name="PICTUREFILESIZE" val="568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\left\langle \rm{sign}(\it{C})\right\rangle \sim\exp\left[ - \left(  E_{0}%&#10;^{\rm{fermionic}}-E_{0}^{\rm{bosonic}}\right)  t_f\right]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194"/>
  <p:tag name="PICTUREFILESIZE" val="4959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1=(2-1)^{1000}=2^{1000}-1000\cdot 2^{999}1^{1}+\cdots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188"/>
  <p:tag name="PICTUREFILESIZE" val="3149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&#10;=\sqrt{\frac{1}{2\pi}&#10;}\int_{-\infty}^{\infty}ds\exp\left[  -\frac{1}{2}s^{2}+\sqrt{-C} \,s(N^{\dagger}N)\right]&#10;$$&#10;\end{document}&#10;"/>
  <p:tag name="FILENAME" val="txp_fig"/>
  <p:tag name="FORMAT" val="bmpmono"/>
  <p:tag name="RES" val="4800"/>
  <p:tag name="BLEND" val="0"/>
  <p:tag name="TRANSPARENT" val="1"/>
  <p:tag name="TBUG" val="0"/>
  <p:tag name="ALLOWFS" val="0"/>
  <p:tag name="ORIGWIDTH" val="403"/>
  <p:tag name="PICTUREFILESIZE" val="1187094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&#10;\exp\left[  -\frac{C}{2}(N^{\dagger}N)^2\right]  &#10;$$&#10;\end{document}&#10;"/>
  <p:tag name="FILENAME" val="txp_fig"/>
  <p:tag name="FORMAT" val="bmpmono"/>
  <p:tag name="RES" val="4800"/>
  <p:tag name="BLEND" val="0"/>
  <p:tag name="TRANSPARENT" val="1"/>
  <p:tag name="TBUG" val="0"/>
  <p:tag name="ALLOWFS" val="0"/>
  <p:tag name="ORIGWIDTH" val="163"/>
  <p:tag name="PICTUREFILESIZE" val="408006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&#10;(N^{\dagger}N)^2&#10;$$&#10;\end{document}&#10;"/>
  <p:tag name="FILENAME" val="txp_fig"/>
  <p:tag name="FORMAT" val="bmpmono"/>
  <p:tag name="RES" val="4800"/>
  <p:tag name="BLEND" val="0"/>
  <p:tag name="TRANSPARENT" val="1"/>
  <p:tag name="TBUG" val="0"/>
  <p:tag name="ALLOWFS" val="0"/>
  <p:tag name="ORIGWIDTH" val="73"/>
  <p:tag name="PICTUREFILESIZE" val="102026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&#10;sN^{\dagger}N&#10;$$&#10;\end{document}&#10;"/>
  <p:tag name="FILENAME" val="txp_fig"/>
  <p:tag name="FORMAT" val="bmpmono"/>
  <p:tag name="RES" val="4800"/>
  <p:tag name="BLEND" val="0"/>
  <p:tag name="TRANSPARENT" val="1"/>
  <p:tag name="TBUG" val="0"/>
  <p:tag name="ALLOWFS" val="0"/>
  <p:tag name="ORIGWIDTH" val="55"/>
  <p:tag name="PICTUREFILESIZE" val="64406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M}_{ij}(s,s_I,\pi_I) =\left\langle \vec&#10;{p}_{i}\right\vert M^{(L_{t}-1)}(s,s_I,\pi_I)\cdots M^{(0)}(s,s_I,\pi_I)\left\vert \vec{p}_{j}\right\rangle  template TPT1  env TPENV1  fore 0  back 16777215  eqnno 21"/>
  <p:tag name="FILENAME" val="TP_tmp"/>
  <p:tag name="ORIGWIDTH" val="260"/>
  <p:tag name="PICTUREFILESIZE" val="6483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tau_2\mathbf{M}\tau_2 = \mathbf{M}^*  template TPT1  env TPENV1  fore 0  back 16777215  eqnno 21"/>
  <p:tag name="FILENAME" val="TP_tmp"/>
  <p:tag name="ORIGWIDTH" val="57"/>
  <p:tag name="PICTUREFILESIZE" val="1186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Z_{n_t,{\rm{LO}}}=\det\mathbf{M}(s,s_I,\pi_I)  template TPT1  env TPENV1  fore 0  back 16777215  eqnno 22"/>
  <p:tag name="FILENAME" val="TP_tmp"/>
  <p:tag name="ORIGWIDTH" val="109"/>
  <p:tag name="PICTUREFILESIZE" val="2502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\frac{4\pi }{3}=\int_{-1}^{1}\int_{-1}^{1}\int_{-1}^{1}dxdydz\,\theta&#10;(1-x^{2}-y^{2}-z^{2})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192"/>
  <p:tag name="PICTUREFILESIZE" val="4490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\left\vert \psi_{\rm{init}} \right\rangle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25"/>
  <p:tag name="PICTUREFILESIZE" val="663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\left\langle \psi_{\rm{init}} \right\vert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25"/>
  <p:tag name="PICTUREFILESIZE" val="646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Z_{n_t,\rm{LO}}=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39"/>
  <p:tag name="PICTUREFILESIZE" val="827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tau_2 \vec{\tau} \tau_2 = -\vec{\tau}^*  template TPT1  env TPENV1  fore 0  back 16777215  eqnno 21"/>
  <p:tag name="FILENAME" val="TP_tmp"/>
  <p:tag name="ORIGWIDTH" val="54"/>
  <p:tag name="PICTUREFILESIZE" val="969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M}\phi  = \lambda \phi  template TPT1  env TPENV1  fore 0  back 16777215  eqnno 1"/>
  <p:tag name="FILENAME" val="TP_tmp"/>
  <p:tag name="ORIGWIDTH" val="42"/>
  <p:tag name="PICTUREFILESIZE" val="1079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tilde{\phi} =\tau _{2}\phi ^{\ast }  template TPT1  env TPENV1  fore 0  back 16777215  eqnno 2"/>
  <p:tag name="FILENAME" val="TP_tmp"/>
  <p:tag name="ORIGWIDTH" val="38"/>
  <p:tag name="PICTUREFILESIZE" val="1041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M}\tilde{\phi}=\mathbf{M}\tau _{2}\phi ^{\ast }=\tau _{2}\tau _{2}%&#10;\mathbf{M}\tau _{2}\phi ^{\ast }=\tau _{2}\mathbf{M}^{\ast }\phi&#10;^{\ast }  template TPT1  env TPENV1  fore 0  back 16777215  eqnno 3"/>
  <p:tag name="FILENAME" val="TP_tmp"/>
  <p:tag name="ORIGWIDTH" val="169"/>
  <p:tag name="PICTUREFILESIZE" val="3949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\tau _{2}\left( \mathbf{M}\phi \right) ^{\ast }=\tau _{2}\left( \lambda&#10;\phi \right) ^{\ast }=\lambda ^{\ast }\tau _{2}\phi ^{\ast }=\lambda ^{\ast }\tilde{\phi}  template TPT1  env TPENV1  fore 0  back 16777215  eqnno 4"/>
  <p:tag name="FILENAME" val="TP_tmp"/>
  <p:tag name="ORIGWIDTH" val="171"/>
  <p:tag name="PICTUREFILESIZE" val="4204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tilde{\phi}^{\dagger }\phi =\left( \tau _{2}\phi ^{\ast }\right) ^{\dagger&#10;}\phi =\phi ^{T}\tau _{2}^{\dagger }\phi =\phi ^{T}\tau _{2}\phi =0  template TPT1  env TPENV1  fore 0  back 16777215  eqnno 5"/>
  <p:tag name="FILENAME" val="TP_tmp"/>
  <p:tag name="ORIGWIDTH" val="168"/>
  <p:tag name="PICTUREFILESIZE" val="3965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 M = \left[ \begin{array}{ccc}&#10;1.1 &amp; 0.1 &amp; 0.1 \\&#10;0.1 &amp; 0.8 &amp; 0.1\\&#10;0.1 &amp; 0.1 &amp; 0.8 \end{array} \right] \] 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3"/>
  <p:tag name="PICTUREFILESIZE" val="1052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R = 1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25"/>
  <p:tag name="PICTUREFILESIZE" val="343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 f(n) = \left[ \begin{array}{ccc}&#10;1 &amp; 0 &amp; 0 \\&#10;\end{array} \right] &#10;M^n&#10;\left[ \begin{array}{c}&#10;1 \\&#10;0 \\&#10;0 \\&#10;\end{array} \right] \] 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1"/>
  <p:tag name="PICTUREFILESIZE" val="1027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 f(20)/f(19) \] 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1"/>
  <p:tag name="PICTUREFILESIZE" val="447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 &#10;\left[ \begin{array}{ccc}&#10;1 &amp; 0 &amp; 0 \\&#10;\end{array} \right] &#10;M \cdot M \cdot \cdots  \cdot M&#10;\left[ \begin{array}{c}&#10;1 \\&#10;0 \\&#10;0 \\&#10;\end{array} \right] \] 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6"/>
  <p:tag name="PICTUREFILESIZE" val="963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\frac{4\pi }{3}=V_{\rm{cube}}\frac{V_{\rm{sphere}}}{V_{\rm{cube}}}%&#10; 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73"/>
  <p:tag name="PICTUREFILESIZE" val="2100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\approx 8\cdot\frac{1}{N}\sum\limits_{i=1}^{N}\theta \left[ 1-\left(&#10;x^{(i)}\right) ^{2}-\left( y^{(i)}\right) ^{2}-\left( z^{(i)}\right) ^{2}%&#10;\right]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189"/>
  <p:tag name="PICTUREFILESIZE" val="5358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\left\langle M\right\rangle =\frac{\sum\limits_{C}M(C)e^{-\beta&#10;E(C)}}{\sum\limits_{C}e^{-\beta E(C)}}&#10;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96"/>
  <p:tag name="PICTUREFILESIZE" val="4363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p_{\beta}(C)=\frac{e^{-\beta E(C)}}{\sum\limits_{C'}e^{-\beta E(C')}}$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86"/>
  <p:tag name="PICTUREFILESIZE" val="3364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5173</TotalTime>
  <Words>5999</Words>
  <Application>Microsoft Office PowerPoint</Application>
  <PresentationFormat>宽屏</PresentationFormat>
  <Paragraphs>794</Paragraphs>
  <Slides>80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80</vt:i4>
      </vt:variant>
    </vt:vector>
  </HeadingPairs>
  <TitlesOfParts>
    <vt:vector size="91" baseType="lpstr">
      <vt:lpstr>Abadi MT Condensed Light</vt:lpstr>
      <vt:lpstr>Google Sans</vt:lpstr>
      <vt:lpstr>Helvetica Neue</vt:lpstr>
      <vt:lpstr>等线</vt:lpstr>
      <vt:lpstr>等线 Light</vt:lpstr>
      <vt:lpstr>Arial</vt:lpstr>
      <vt:lpstr>Cambria Math</vt:lpstr>
      <vt:lpstr>Symbol</vt:lpstr>
      <vt:lpstr>Times New Roman</vt:lpstr>
      <vt:lpstr>Wingdings</vt:lpstr>
      <vt:lpstr>Office 主题​​</vt:lpstr>
      <vt:lpstr>From chiral EFT to  nuclear Monte Carlo simulations</vt:lpstr>
      <vt:lpstr>Table of contents</vt:lpstr>
      <vt:lpstr>PowerPoint 演示文稿</vt:lpstr>
      <vt:lpstr>Basic facts about nuclear physics</vt:lpstr>
      <vt:lpstr>Why nuclear many-body problem is so hard? </vt:lpstr>
      <vt:lpstr>Modern nuclear theories</vt:lpstr>
      <vt:lpstr>Nuclear Force Problem</vt:lpstr>
      <vt:lpstr>Yukawa potential</vt:lpstr>
      <vt:lpstr>Bare nuclear force</vt:lpstr>
      <vt:lpstr>Nuclear forces on the market</vt:lpstr>
      <vt:lpstr>Typical nuclear forces</vt:lpstr>
      <vt:lpstr>Parametrization of the nuclear force</vt:lpstr>
      <vt:lpstr>Model dependence of the nuclear forces</vt:lpstr>
      <vt:lpstr>What is the essential degrees of freedom?</vt:lpstr>
      <vt:lpstr>PowerPoint 演示文稿</vt:lpstr>
      <vt:lpstr>What is a nuclear EFT?</vt:lpstr>
      <vt:lpstr>Art of building an EFT</vt:lpstr>
      <vt:lpstr>Scales in nuclear physics</vt:lpstr>
      <vt:lpstr>N-N interaction in nuclear chiral EFT</vt:lpstr>
      <vt:lpstr>Why need a momentum cutoff?</vt:lpstr>
      <vt:lpstr>Why need a momentum cutoff?</vt:lpstr>
      <vt:lpstr>Dimensional analysis</vt:lpstr>
      <vt:lpstr>Contact term regulators</vt:lpstr>
      <vt:lpstr>Three-body forces</vt:lpstr>
      <vt:lpstr>Mysterious three-body force</vt:lpstr>
      <vt:lpstr>Symmetries of realistic nuclear forces</vt:lpstr>
      <vt:lpstr>General form of the N-N interaction</vt:lpstr>
      <vt:lpstr>General form of the N-N interaction</vt:lpstr>
      <vt:lpstr>General form of the N-N interaction</vt:lpstr>
      <vt:lpstr>Contact terms</vt:lpstr>
      <vt:lpstr>Fermi-Dirac statistics</vt:lpstr>
      <vt:lpstr>Choice of basis for contact terms</vt:lpstr>
      <vt:lpstr>Chiral EFT: Summary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Why need ab initio methods</vt:lpstr>
      <vt:lpstr>维度诅咒：量子多体问题的本质困难</vt:lpstr>
      <vt:lpstr>蒙特卡洛方法</vt:lpstr>
      <vt:lpstr>Lattice EFT: A many-body EFT solver</vt:lpstr>
      <vt:lpstr>Lattice EFT: A many-body EFT solver</vt:lpstr>
      <vt:lpstr>Alpha clustering in nucleus</vt:lpstr>
      <vt:lpstr>Nuclear thermodynamics</vt:lpstr>
      <vt:lpstr>Nuclear thermodynamics</vt:lpstr>
      <vt:lpstr>量子蒙特卡洛符号问题</vt:lpstr>
      <vt:lpstr>Perturbative quantum Monte Carlo</vt:lpstr>
      <vt:lpstr>EFT on the lattice and novel algorithms</vt:lpstr>
      <vt:lpstr>Objective of microscopic nuclear theory</vt:lpstr>
      <vt:lpstr>RG-(in)variance of the chiral forces</vt:lpstr>
      <vt:lpstr>Kadanoff’s blocking &amp; Wilson’s RG</vt:lpstr>
      <vt:lpstr>重整化群</vt:lpstr>
      <vt:lpstr>Ren. Group vs. Similarity Ren. Group</vt:lpstr>
      <vt:lpstr>An EFT of Spinless Bosons</vt:lpstr>
      <vt:lpstr>Decomposition of the Fock space</vt:lpstr>
      <vt:lpstr>Expansion of the Hamiltonian</vt:lpstr>
      <vt:lpstr>Decoupling the low- and high-momenta</vt:lpstr>
      <vt:lpstr>Nuclear scattering and reaction</vt:lpstr>
      <vt:lpstr>Numerical demonstration: realistic chiral force</vt:lpstr>
      <vt:lpstr>Determination of the LECs</vt:lpstr>
      <vt:lpstr>Predictions of the RG-invariant EFT</vt:lpstr>
      <vt:lpstr>Higher order terms are irrelevant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chiral EFT to  nuclear Monte Carlo simulations</dc:title>
  <dc:creator>Bingnan Lu</dc:creator>
  <cp:lastModifiedBy>Bingnan Lu</cp:lastModifiedBy>
  <cp:revision>258</cp:revision>
  <dcterms:created xsi:type="dcterms:W3CDTF">2023-12-05T10:30:57Z</dcterms:created>
  <dcterms:modified xsi:type="dcterms:W3CDTF">2023-12-09T00:50:48Z</dcterms:modified>
</cp:coreProperties>
</file>