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ic" ContentType="image/pn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953" r:id="rId2"/>
    <p:sldId id="291" r:id="rId3"/>
    <p:sldId id="282" r:id="rId4"/>
    <p:sldId id="1235" r:id="rId5"/>
    <p:sldId id="1236" r:id="rId6"/>
    <p:sldId id="1228" r:id="rId7"/>
    <p:sldId id="1226" r:id="rId8"/>
    <p:sldId id="1227" r:id="rId9"/>
    <p:sldId id="1237" r:id="rId10"/>
    <p:sldId id="1229" r:id="rId11"/>
    <p:sldId id="1230" r:id="rId12"/>
    <p:sldId id="1215" r:id="rId13"/>
    <p:sldId id="774" r:id="rId14"/>
    <p:sldId id="302" r:id="rId15"/>
    <p:sldId id="280" r:id="rId16"/>
    <p:sldId id="298" r:id="rId17"/>
    <p:sldId id="1216" r:id="rId18"/>
    <p:sldId id="1225" r:id="rId19"/>
    <p:sldId id="300" r:id="rId20"/>
    <p:sldId id="1217" r:id="rId21"/>
    <p:sldId id="1241" r:id="rId22"/>
    <p:sldId id="1239" r:id="rId23"/>
    <p:sldId id="1240" r:id="rId24"/>
    <p:sldId id="1242" r:id="rId25"/>
    <p:sldId id="1243" r:id="rId26"/>
    <p:sldId id="1238" r:id="rId2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CC6D"/>
    <a:srgbClr val="FFFFFF"/>
    <a:srgbClr val="0000FF"/>
    <a:srgbClr val="003399"/>
    <a:srgbClr val="E6E6E6"/>
    <a:srgbClr val="0070C0"/>
    <a:srgbClr val="4D8357"/>
    <a:srgbClr val="005800"/>
    <a:srgbClr val="008400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5CC012-F616-4883-BA03-1A999DD3A279}" v="45" dt="2023-09-24T08:13:13.320"/>
    <p1510:client id="{B9F0E8D7-691C-4FCE-909E-DC15C378BB4D}" v="6" dt="2023-09-25T04:29:43.2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33" autoAdjust="0"/>
    <p:restoredTop sz="91732" autoAdjust="0"/>
  </p:normalViewPr>
  <p:slideViewPr>
    <p:cSldViewPr>
      <p:cViewPr>
        <p:scale>
          <a:sx n="125" d="100"/>
          <a:sy n="125" d="100"/>
        </p:scale>
        <p:origin x="1372" y="5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XU\&#39640;&#22330;&#30913;&#20307;&#30740;&#21046;\Important%20references\Jc%20Chart\IBS-V2022\JeChart_012317-VXu-&#34917;&#20805;2022-V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026513581093314E-2"/>
          <c:y val="2.2920569164424861E-2"/>
          <c:w val="0.90226287098728042"/>
          <c:h val="0.86816911560968746"/>
        </c:manualLayout>
      </c:layout>
      <c:scatterChart>
        <c:scatterStyle val="smoothMarker"/>
        <c:varyColors val="0"/>
        <c:ser>
          <c:idx val="9"/>
          <c:order val="0"/>
          <c:tx>
            <c:v>REBCO: B ∥ Tape plane</c:v>
          </c:tx>
          <c:spPr>
            <a:ln w="34925" cap="sq">
              <a:solidFill>
                <a:srgbClr val="CEB888"/>
              </a:solidFill>
              <a:miter lim="800000"/>
            </a:ln>
          </c:spPr>
          <c:marker>
            <c:symbol val="diamond"/>
            <c:size val="9"/>
            <c:spPr>
              <a:solidFill>
                <a:srgbClr val="E3D7BB">
                  <a:alpha val="80000"/>
                </a:srgbClr>
              </a:solidFill>
              <a:ln>
                <a:solidFill>
                  <a:srgbClr val="CEB888"/>
                </a:solidFill>
              </a:ln>
            </c:spPr>
          </c:marker>
          <c:xVal>
            <c:numLit>
              <c:formatCode>General</c:formatCode>
              <c:ptCount val="6"/>
              <c:pt idx="0">
                <c:v>0</c:v>
              </c:pt>
              <c:pt idx="1">
                <c:v>5</c:v>
              </c:pt>
              <c:pt idx="2">
                <c:v>15</c:v>
              </c:pt>
              <c:pt idx="3">
                <c:v>20</c:v>
              </c:pt>
              <c:pt idx="4">
                <c:v>25</c:v>
              </c:pt>
              <c:pt idx="5">
                <c:v>30</c:v>
              </c:pt>
            </c:numLit>
          </c:xVal>
          <c:yVal>
            <c:numLit>
              <c:formatCode>General</c:formatCode>
              <c:ptCount val="6"/>
              <c:pt idx="0">
                <c:v>4144.6766351351353</c:v>
              </c:pt>
              <c:pt idx="1">
                <c:v>3507.9375000000005</c:v>
              </c:pt>
              <c:pt idx="2">
                <c:v>3148.333216216216</c:v>
              </c:pt>
              <c:pt idx="3">
                <c:v>2909.0554054054051</c:v>
              </c:pt>
              <c:pt idx="4">
                <c:v>2090.4933243243245</c:v>
              </c:pt>
              <c:pt idx="5">
                <c:v>1888.995202702703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F62C-455A-B476-8B5D33058F52}"/>
            </c:ext>
          </c:extLst>
        </c:ser>
        <c:ser>
          <c:idx val="7"/>
          <c:order val="1"/>
          <c:tx>
            <c:v>REBCO: B ⊥ Tape plane, 45 μm sub</c:v>
          </c:tx>
          <c:spPr>
            <a:ln w="25400">
              <a:solidFill>
                <a:srgbClr val="BB9D59"/>
              </a:solidFill>
              <a:prstDash val="dash"/>
            </a:ln>
          </c:spPr>
          <c:marker>
            <c:symbol val="diamond"/>
            <c:size val="9"/>
            <c:spPr>
              <a:solidFill>
                <a:srgbClr val="BB9D59">
                  <a:alpha val="33000"/>
                </a:srgbClr>
              </a:solidFill>
              <a:ln>
                <a:solidFill>
                  <a:srgbClr val="BB9D59"/>
                </a:solidFill>
              </a:ln>
            </c:spPr>
          </c:marker>
          <c:xVal>
            <c:numLit>
              <c:formatCode>General</c:formatCode>
              <c:ptCount val="23"/>
              <c:pt idx="0">
                <c:v>2.5</c:v>
              </c:pt>
              <c:pt idx="1">
                <c:v>3.0067560000000002</c:v>
              </c:pt>
              <c:pt idx="2">
                <c:v>4.0074759999999996</c:v>
              </c:pt>
              <c:pt idx="3">
                <c:v>5.0068380000000001</c:v>
              </c:pt>
              <c:pt idx="4">
                <c:v>6</c:v>
              </c:pt>
              <c:pt idx="5">
                <c:v>6.5068999999999999</c:v>
              </c:pt>
              <c:pt idx="6">
                <c:v>7.0000330000000002</c:v>
              </c:pt>
              <c:pt idx="7">
                <c:v>7.5074269999999999</c:v>
              </c:pt>
              <c:pt idx="8">
                <c:v>7.9930149999999998</c:v>
              </c:pt>
              <c:pt idx="9">
                <c:v>8.5069199999999991</c:v>
              </c:pt>
              <c:pt idx="10">
                <c:v>8.9930800000000009</c:v>
              </c:pt>
              <c:pt idx="11">
                <c:v>9.5070010000000007</c:v>
              </c:pt>
              <c:pt idx="12">
                <c:v>9.9930149999999998</c:v>
              </c:pt>
              <c:pt idx="13">
                <c:v>10.505938</c:v>
              </c:pt>
              <c:pt idx="14">
                <c:v>10.992998999999999</c:v>
              </c:pt>
              <c:pt idx="15">
                <c:v>11.507574</c:v>
              </c:pt>
              <c:pt idx="16">
                <c:v>11.992376999999999</c:v>
              </c:pt>
              <c:pt idx="17">
                <c:v>12.506985</c:v>
              </c:pt>
              <c:pt idx="18">
                <c:v>12.993653</c:v>
              </c:pt>
              <c:pt idx="19">
                <c:v>13.507051000000001</c:v>
              </c:pt>
              <c:pt idx="20">
                <c:v>13.992032999999999</c:v>
              </c:pt>
              <c:pt idx="21">
                <c:v>14.506919999999999</c:v>
              </c:pt>
              <c:pt idx="22">
                <c:v>14.992900000000001</c:v>
              </c:pt>
            </c:numLit>
          </c:xVal>
          <c:yVal>
            <c:numLit>
              <c:formatCode>General</c:formatCode>
              <c:ptCount val="23"/>
              <c:pt idx="0">
                <c:v>5478.1345420447196</c:v>
              </c:pt>
              <c:pt idx="1">
                <c:v>5053.3515179752421</c:v>
              </c:pt>
              <c:pt idx="2">
                <c:v>4372.0346136720709</c:v>
              </c:pt>
              <c:pt idx="3">
                <c:v>3812.2534205873476</c:v>
              </c:pt>
              <c:pt idx="4">
                <c:v>3348.8067658975929</c:v>
              </c:pt>
              <c:pt idx="5">
                <c:v>3146.7239956119433</c:v>
              </c:pt>
              <c:pt idx="6">
                <c:v>2964.7725588219864</c:v>
              </c:pt>
              <c:pt idx="7">
                <c:v>2801.3650029779374</c:v>
              </c:pt>
              <c:pt idx="8">
                <c:v>2663.2304719691824</c:v>
              </c:pt>
              <c:pt idx="9">
                <c:v>2530.3500335986</c:v>
              </c:pt>
              <c:pt idx="10">
                <c:v>2415.1609912708282</c:v>
              </c:pt>
              <c:pt idx="11">
                <c:v>2307.3222166223463</c:v>
              </c:pt>
              <c:pt idx="12">
                <c:v>2215.597140471235</c:v>
              </c:pt>
              <c:pt idx="13">
                <c:v>2121.427038499317</c:v>
              </c:pt>
              <c:pt idx="14">
                <c:v>2046.7953234154436</c:v>
              </c:pt>
              <c:pt idx="15">
                <c:v>1970.1838390675748</c:v>
              </c:pt>
              <c:pt idx="16">
                <c:v>1905.1216334740986</c:v>
              </c:pt>
              <c:pt idx="17">
                <c:v>1841.6282651231243</c:v>
              </c:pt>
              <c:pt idx="18">
                <c:v>1784.4675696949735</c:v>
              </c:pt>
              <c:pt idx="19">
                <c:v>1729.8653025058381</c:v>
              </c:pt>
              <c:pt idx="20">
                <c:v>1682.3663811728338</c:v>
              </c:pt>
              <c:pt idx="21">
                <c:v>1631.1403071931668</c:v>
              </c:pt>
              <c:pt idx="22">
                <c:v>1591.3007393741498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1-F62C-455A-B476-8B5D33058F52}"/>
            </c:ext>
          </c:extLst>
        </c:ser>
        <c:ser>
          <c:idx val="8"/>
          <c:order val="2"/>
          <c:tx>
            <c:v>REBCO: B ⊥ Tape plane</c:v>
          </c:tx>
          <c:spPr>
            <a:ln w="34925" cap="sq">
              <a:solidFill>
                <a:srgbClr val="BB9D59"/>
              </a:solidFill>
              <a:prstDash val="dashDot"/>
              <a:miter lim="800000"/>
            </a:ln>
          </c:spPr>
          <c:marker>
            <c:symbol val="diamond"/>
            <c:size val="8"/>
            <c:spPr>
              <a:solidFill>
                <a:srgbClr val="BB9D59">
                  <a:alpha val="50000"/>
                </a:srgbClr>
              </a:solidFill>
              <a:ln>
                <a:solidFill>
                  <a:srgbClr val="BB9D59"/>
                </a:solidFill>
              </a:ln>
            </c:spPr>
          </c:marker>
          <c:xVal>
            <c:numLit>
              <c:formatCode>General</c:formatCode>
              <c:ptCount val="17"/>
              <c:pt idx="0">
                <c:v>0</c:v>
              </c:pt>
              <c:pt idx="1">
                <c:v>2</c:v>
              </c:pt>
              <c:pt idx="2">
                <c:v>4</c:v>
              </c:pt>
              <c:pt idx="3">
                <c:v>6</c:v>
              </c:pt>
              <c:pt idx="4">
                <c:v>8</c:v>
              </c:pt>
              <c:pt idx="5">
                <c:v>10</c:v>
              </c:pt>
              <c:pt idx="6">
                <c:v>12</c:v>
              </c:pt>
              <c:pt idx="7">
                <c:v>14</c:v>
              </c:pt>
              <c:pt idx="8">
                <c:v>16</c:v>
              </c:pt>
              <c:pt idx="9">
                <c:v>18</c:v>
              </c:pt>
              <c:pt idx="10">
                <c:v>20</c:v>
              </c:pt>
              <c:pt idx="11">
                <c:v>22</c:v>
              </c:pt>
              <c:pt idx="12">
                <c:v>24</c:v>
              </c:pt>
              <c:pt idx="13">
                <c:v>26</c:v>
              </c:pt>
              <c:pt idx="14">
                <c:v>28</c:v>
              </c:pt>
              <c:pt idx="15">
                <c:v>30</c:v>
              </c:pt>
              <c:pt idx="16">
                <c:v>31</c:v>
              </c:pt>
            </c:numLit>
          </c:xVal>
          <c:yVal>
            <c:numLit>
              <c:formatCode>General</c:formatCode>
              <c:ptCount val="17"/>
              <c:pt idx="0">
                <c:v>4144.6766351351353</c:v>
              </c:pt>
              <c:pt idx="1">
                <c:v>1445.8385675675675</c:v>
              </c:pt>
              <c:pt idx="2">
                <c:v>975.09972972972969</c:v>
              </c:pt>
              <c:pt idx="3">
                <c:v>767.75083783783771</c:v>
              </c:pt>
              <c:pt idx="4">
                <c:v>655.66872972972965</c:v>
              </c:pt>
              <c:pt idx="5">
                <c:v>571.61144594594589</c:v>
              </c:pt>
              <c:pt idx="6">
                <c:v>526.77774324324321</c:v>
              </c:pt>
              <c:pt idx="7">
                <c:v>481.94404054054053</c:v>
              </c:pt>
              <c:pt idx="8">
                <c:v>442.71831081081081</c:v>
              </c:pt>
              <c:pt idx="9">
                <c:v>428.14617567567564</c:v>
              </c:pt>
              <c:pt idx="10">
                <c:v>403.49043243243244</c:v>
              </c:pt>
              <c:pt idx="11">
                <c:v>386.67725675675672</c:v>
              </c:pt>
              <c:pt idx="12">
                <c:v>364.26255405405414</c:v>
              </c:pt>
              <c:pt idx="13">
                <c:v>341.84570270270268</c:v>
              </c:pt>
              <c:pt idx="14">
                <c:v>328.39516216216214</c:v>
              </c:pt>
              <c:pt idx="15">
                <c:v>319.42885135135134</c:v>
              </c:pt>
              <c:pt idx="16">
                <c:v>318.30725675675677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F62C-455A-B476-8B5D33058F52}"/>
            </c:ext>
          </c:extLst>
        </c:ser>
        <c:ser>
          <c:idx val="16"/>
          <c:order val="3"/>
          <c:tx>
            <c:v>Bi-2212: OST NHMFL 50 bar OP</c:v>
          </c:tx>
          <c:spPr>
            <a:ln w="15875" cap="sq">
              <a:solidFill>
                <a:schemeClr val="accent1"/>
              </a:solidFill>
              <a:prstDash val="sysDot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tar"/>
            <c:size val="7"/>
            <c:spPr>
              <a:solidFill>
                <a:schemeClr val="accent1">
                  <a:alpha val="20000"/>
                </a:schemeClr>
              </a:solidFill>
              <a:ln cap="sq">
                <a:solidFill>
                  <a:schemeClr val="accent1"/>
                </a:solidFill>
                <a:bevel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Lit>
              <c:formatCode>General</c:formatCode>
              <c:ptCount val="13"/>
              <c:pt idx="0">
                <c:v>3.000016</c:v>
              </c:pt>
              <c:pt idx="1">
                <c:v>3.9938980000000002</c:v>
              </c:pt>
              <c:pt idx="2">
                <c:v>4.9930969999999997</c:v>
              </c:pt>
              <c:pt idx="3">
                <c:v>5.993277</c:v>
              </c:pt>
              <c:pt idx="4">
                <c:v>6.9933420000000002</c:v>
              </c:pt>
              <c:pt idx="5">
                <c:v>7.9932439999999998</c:v>
              </c:pt>
              <c:pt idx="6">
                <c:v>8.9932599999999994</c:v>
              </c:pt>
              <c:pt idx="7">
                <c:v>9.9922620000000002</c:v>
              </c:pt>
              <c:pt idx="8">
                <c:v>10.992508000000001</c:v>
              </c:pt>
              <c:pt idx="9">
                <c:v>11.992917</c:v>
              </c:pt>
              <c:pt idx="10">
                <c:v>12.992082</c:v>
              </c:pt>
              <c:pt idx="11">
                <c:v>13.992819000000001</c:v>
              </c:pt>
              <c:pt idx="12">
                <c:v>14.992393</c:v>
              </c:pt>
            </c:numLit>
          </c:xVal>
          <c:yVal>
            <c:numLit>
              <c:formatCode>General</c:formatCode>
              <c:ptCount val="13"/>
              <c:pt idx="0">
                <c:v>1243.4168577772946</c:v>
              </c:pt>
              <c:pt idx="1">
                <c:v>1159.7903740566546</c:v>
              </c:pt>
              <c:pt idx="2">
                <c:v>1097.5710302453701</c:v>
              </c:pt>
              <c:pt idx="3">
                <c:v>1051.5861085676859</c:v>
              </c:pt>
              <c:pt idx="4">
                <c:v>1014.8274960273183</c:v>
              </c:pt>
              <c:pt idx="5">
                <c:v>980.99997658928839</c:v>
              </c:pt>
              <c:pt idx="6">
                <c:v>955.07547219514697</c:v>
              </c:pt>
              <c:pt idx="7">
                <c:v>928.77764744911894</c:v>
              </c:pt>
              <c:pt idx="8">
                <c:v>905.62826469646313</c:v>
              </c:pt>
              <c:pt idx="9">
                <c:v>884.99334385734528</c:v>
              </c:pt>
              <c:pt idx="10">
                <c:v>865.47802332773517</c:v>
              </c:pt>
              <c:pt idx="11">
                <c:v>846.71805066271202</c:v>
              </c:pt>
              <c:pt idx="12">
                <c:v>827.30473876180554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F62C-455A-B476-8B5D33058F52}"/>
            </c:ext>
          </c:extLst>
        </c:ser>
        <c:ser>
          <c:idx val="5"/>
          <c:order val="4"/>
          <c:tx>
            <c:v>Nb₃Sn: Internal Sn RRP®</c:v>
          </c:tx>
          <c:spPr>
            <a:ln w="34925" cap="sq">
              <a:solidFill>
                <a:schemeClr val="accent2"/>
              </a:solidFill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>
                <a:solidFill>
                  <a:schemeClr val="accent2"/>
                </a:solidFill>
              </a:ln>
            </c:spPr>
          </c:marker>
          <c:xVal>
            <c:numLit>
              <c:formatCode>General</c:formatCode>
              <c:ptCount val="12"/>
              <c:pt idx="0">
                <c:v>12</c:v>
              </c:pt>
              <c:pt idx="1">
                <c:v>13</c:v>
              </c:pt>
              <c:pt idx="2">
                <c:v>14</c:v>
              </c:pt>
              <c:pt idx="3">
                <c:v>14.5</c:v>
              </c:pt>
              <c:pt idx="4">
                <c:v>15</c:v>
              </c:pt>
              <c:pt idx="5">
                <c:v>15.5</c:v>
              </c:pt>
              <c:pt idx="6">
                <c:v>16</c:v>
              </c:pt>
              <c:pt idx="7">
                <c:v>20</c:v>
              </c:pt>
              <c:pt idx="8">
                <c:v>21</c:v>
              </c:pt>
              <c:pt idx="9">
                <c:v>22</c:v>
              </c:pt>
              <c:pt idx="10">
                <c:v>23</c:v>
              </c:pt>
              <c:pt idx="11">
                <c:v>24</c:v>
              </c:pt>
            </c:numLit>
          </c:xVal>
          <c:yVal>
            <c:numLit>
              <c:formatCode>General</c:formatCode>
              <c:ptCount val="12"/>
              <c:pt idx="0">
                <c:v>1754.8557096240299</c:v>
              </c:pt>
              <c:pt idx="1">
                <c:v>1454.9349156155595</c:v>
              </c:pt>
              <c:pt idx="2">
                <c:v>1190.981412184507</c:v>
              </c:pt>
              <c:pt idx="3">
                <c:v>1072.6374238330022</c:v>
              </c:pt>
              <c:pt idx="4">
                <c:v>957.77414102124749</c:v>
              </c:pt>
              <c:pt idx="5">
                <c:v>855.0933275986182</c:v>
              </c:pt>
              <c:pt idx="6">
                <c:v>757.63357248561431</c:v>
              </c:pt>
              <c:pt idx="7">
                <c:v>268.01432656076094</c:v>
              </c:pt>
              <c:pt idx="8">
                <c:v>190.85868709629946</c:v>
              </c:pt>
              <c:pt idx="9">
                <c:v>118.92410594146318</c:v>
              </c:pt>
              <c:pt idx="10">
                <c:v>65.553287665294349</c:v>
              </c:pt>
              <c:pt idx="11">
                <c:v>28.309738389967819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4-F62C-455A-B476-8B5D33058F52}"/>
            </c:ext>
          </c:extLst>
        </c:ser>
        <c:ser>
          <c:idx val="6"/>
          <c:order val="5"/>
          <c:tx>
            <c:v>Nb₃Sn: High Sn Bronze</c:v>
          </c:tx>
          <c:spPr>
            <a:ln w="34925" cap="sq">
              <a:solidFill>
                <a:schemeClr val="accent2">
                  <a:lumMod val="75000"/>
                </a:schemeClr>
              </a:solidFill>
              <a:prstDash val="lgDash"/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>
                <a:solidFill>
                  <a:srgbClr val="C0504D">
                    <a:lumMod val="75000"/>
                  </a:srgbClr>
                </a:solidFill>
              </a:ln>
            </c:spPr>
          </c:marker>
          <c:xVal>
            <c:numLit>
              <c:formatCode>General</c:formatCode>
              <c:ptCount val="8"/>
              <c:pt idx="0">
                <c:v>18</c:v>
              </c:pt>
              <c:pt idx="1">
                <c:v>19.0121</c:v>
              </c:pt>
              <c:pt idx="2">
                <c:v>20.013500000000001</c:v>
              </c:pt>
              <c:pt idx="3">
                <c:v>21.014800000000001</c:v>
              </c:pt>
              <c:pt idx="4">
                <c:v>22.016200000000001</c:v>
              </c:pt>
              <c:pt idx="5">
                <c:v>22.995999999999999</c:v>
              </c:pt>
              <c:pt idx="6">
                <c:v>23.997299999999999</c:v>
              </c:pt>
              <c:pt idx="7">
                <c:v>24.998699999999999</c:v>
              </c:pt>
            </c:numLit>
          </c:xVal>
          <c:yVal>
            <c:numLit>
              <c:formatCode>General</c:formatCode>
              <c:ptCount val="8"/>
              <c:pt idx="0">
                <c:v>166.64307692307693</c:v>
              </c:pt>
              <c:pt idx="1">
                <c:v>137.81461538461539</c:v>
              </c:pt>
              <c:pt idx="2">
                <c:v>111.09538461538463</c:v>
              </c:pt>
              <c:pt idx="3">
                <c:v>84.376153846153841</c:v>
              </c:pt>
              <c:pt idx="4">
                <c:v>60.821230769230773</c:v>
              </c:pt>
              <c:pt idx="5">
                <c:v>40.078769230769232</c:v>
              </c:pt>
              <c:pt idx="6">
                <c:v>19.33623076923077</c:v>
              </c:pt>
              <c:pt idx="7">
                <c:v>8.0860769230769236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F62C-455A-B476-8B5D33058F52}"/>
            </c:ext>
          </c:extLst>
        </c:ser>
        <c:ser>
          <c:idx val="1"/>
          <c:order val="6"/>
          <c:tx>
            <c:v>Nb-Ti: LHC 4.2 K</c:v>
          </c:tx>
          <c:spPr>
            <a:ln w="34925" cap="sq">
              <a:solidFill>
                <a:schemeClr val="accent4"/>
              </a:solidFill>
              <a:prstDash val="dashDot"/>
              <a:miter lim="800000"/>
            </a:ln>
          </c:spPr>
          <c:marker>
            <c:symbol val="x"/>
            <c:size val="9"/>
            <c:spPr>
              <a:solidFill>
                <a:schemeClr val="bg1">
                  <a:alpha val="50000"/>
                </a:schemeClr>
              </a:solidFill>
              <a:ln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9"/>
              <c:pt idx="0">
                <c:v>0.614151</c:v>
              </c:pt>
              <c:pt idx="1">
                <c:v>0.95094299999999998</c:v>
              </c:pt>
              <c:pt idx="2">
                <c:v>1.34057</c:v>
              </c:pt>
              <c:pt idx="3">
                <c:v>1.67736</c:v>
              </c:pt>
              <c:pt idx="4">
                <c:v>2.2320799999999998</c:v>
              </c:pt>
              <c:pt idx="5">
                <c:v>3.18302</c:v>
              </c:pt>
              <c:pt idx="6">
                <c:v>4.1537699999999997</c:v>
              </c:pt>
              <c:pt idx="7">
                <c:v>5.12453</c:v>
              </c:pt>
              <c:pt idx="8">
                <c:v>6.0952799999999998</c:v>
              </c:pt>
            </c:numLit>
          </c:xVal>
          <c:yVal>
            <c:numLit>
              <c:formatCode>General</c:formatCode>
              <c:ptCount val="9"/>
              <c:pt idx="0">
                <c:v>5106.8846153846152</c:v>
              </c:pt>
              <c:pt idx="1">
                <c:v>4054.1538461538457</c:v>
              </c:pt>
              <c:pt idx="2">
                <c:v>3180.5961538461534</c:v>
              </c:pt>
              <c:pt idx="3">
                <c:v>2710.226923076923</c:v>
              </c:pt>
              <c:pt idx="4">
                <c:v>2217.4576923076925</c:v>
              </c:pt>
              <c:pt idx="5">
                <c:v>1724.6884615384613</c:v>
              </c:pt>
              <c:pt idx="6">
                <c:v>1411.1115384615384</c:v>
              </c:pt>
              <c:pt idx="7">
                <c:v>1187.123076923077</c:v>
              </c:pt>
              <c:pt idx="8">
                <c:v>918.34230769230771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6-F62C-455A-B476-8B5D33058F52}"/>
            </c:ext>
          </c:extLst>
        </c:ser>
        <c:ser>
          <c:idx val="12"/>
          <c:order val="7"/>
          <c:tx>
            <c:v>Nb-Ti: Iseult/INUMAC MRI 4.22 K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x"/>
            <c:size val="9"/>
            <c:spPr>
              <a:solidFill>
                <a:schemeClr val="accent4">
                  <a:alpha val="20000"/>
                </a:schemeClr>
              </a:solidFill>
              <a:ln w="15875"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4"/>
              <c:pt idx="0">
                <c:v>8.5</c:v>
              </c:pt>
              <c:pt idx="1">
                <c:v>9</c:v>
              </c:pt>
              <c:pt idx="2">
                <c:v>9.5</c:v>
              </c:pt>
              <c:pt idx="3">
                <c:v>10</c:v>
              </c:pt>
            </c:numLit>
          </c:xVal>
          <c:yVal>
            <c:numLit>
              <c:formatCode>General</c:formatCode>
              <c:ptCount val="4"/>
              <c:pt idx="0">
                <c:v>393.47826086956525</c:v>
              </c:pt>
              <c:pt idx="1">
                <c:v>291.304347826087</c:v>
              </c:pt>
              <c:pt idx="2">
                <c:v>194.20304347826087</c:v>
              </c:pt>
              <c:pt idx="3">
                <c:v>104.34782608695653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7-F62C-455A-B476-8B5D33058F52}"/>
            </c:ext>
          </c:extLst>
        </c:ser>
        <c:ser>
          <c:idx val="2"/>
          <c:order val="8"/>
          <c:tx>
            <c:v>Exponential Y-axis Labels</c:v>
          </c:tx>
          <c:spPr>
            <a:ln>
              <a:noFill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62C-455A-B476-8B5D33058F5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62C-455A-B476-8B5D33058F5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F62C-455A-B476-8B5D33058F5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F62C-455A-B476-8B5D33058F52}"/>
                </c:ext>
              </c:extLst>
            </c:dLbl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xVal>
          <c:yVal>
            <c:numLit>
              <c:formatCode>General</c:formatCode>
              <c:ptCount val="4"/>
              <c:pt idx="0">
                <c:v>10</c:v>
              </c:pt>
              <c:pt idx="1">
                <c:v>100</c:v>
              </c:pt>
              <c:pt idx="2">
                <c:v>1000</c:v>
              </c:pt>
              <c:pt idx="3">
                <c:v>10000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C-F62C-455A-B476-8B5D33058F52}"/>
            </c:ext>
          </c:extLst>
        </c:ser>
        <c:ser>
          <c:idx val="13"/>
          <c:order val="9"/>
          <c:tx>
            <c:v>Nb-Ti midrange maximal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none"/>
          </c:marker>
          <c:xVal>
            <c:numLit>
              <c:formatCode>General</c:formatCode>
              <c:ptCount val="4"/>
              <c:pt idx="0">
                <c:v>6</c:v>
              </c:pt>
              <c:pt idx="1">
                <c:v>7</c:v>
              </c:pt>
              <c:pt idx="2">
                <c:v>8</c:v>
              </c:pt>
              <c:pt idx="3">
                <c:v>8.5</c:v>
              </c:pt>
            </c:numLit>
          </c:xVal>
          <c:yVal>
            <c:numLit>
              <c:formatCode>General</c:formatCode>
              <c:ptCount val="4"/>
              <c:pt idx="0">
                <c:v>971.92307692307691</c:v>
              </c:pt>
              <c:pt idx="1">
                <c:v>687.30769230769226</c:v>
              </c:pt>
              <c:pt idx="2">
                <c:v>448.46153846153845</c:v>
              </c:pt>
              <c:pt idx="3">
                <c:v>393.47826086956525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D-F62C-455A-B476-8B5D33058F52}"/>
            </c:ext>
          </c:extLst>
        </c:ser>
        <c:ser>
          <c:idx val="14"/>
          <c:order val="10"/>
          <c:tx>
            <c:v>2212 Fitted Line for 50bar ASC'16</c:v>
          </c:tx>
          <c:spPr>
            <a:ln w="41275" cap="sq">
              <a:solidFill>
                <a:schemeClr val="accent1"/>
              </a:solidFill>
              <a:prstDash val="sysDot"/>
              <a:miter lim="800000"/>
            </a:ln>
          </c:spPr>
          <c:marker>
            <c:symbol val="none"/>
          </c:marker>
          <c:xVal>
            <c:numLit>
              <c:formatCode>General</c:formatCode>
              <c:ptCount val="16"/>
              <c:pt idx="0">
                <c:v>2</c:v>
              </c:pt>
              <c:pt idx="1">
                <c:v>3</c:v>
              </c:pt>
              <c:pt idx="2">
                <c:v>4</c:v>
              </c:pt>
              <c:pt idx="3">
                <c:v>5</c:v>
              </c:pt>
              <c:pt idx="4">
                <c:v>6</c:v>
              </c:pt>
              <c:pt idx="5">
                <c:v>7</c:v>
              </c:pt>
              <c:pt idx="6">
                <c:v>8</c:v>
              </c:pt>
              <c:pt idx="7">
                <c:v>9</c:v>
              </c:pt>
              <c:pt idx="8">
                <c:v>10</c:v>
              </c:pt>
              <c:pt idx="9">
                <c:v>11</c:v>
              </c:pt>
              <c:pt idx="10">
                <c:v>12</c:v>
              </c:pt>
              <c:pt idx="11">
                <c:v>13</c:v>
              </c:pt>
              <c:pt idx="12">
                <c:v>14</c:v>
              </c:pt>
              <c:pt idx="13">
                <c:v>15</c:v>
              </c:pt>
              <c:pt idx="14">
                <c:v>20</c:v>
              </c:pt>
              <c:pt idx="15">
                <c:v>32</c:v>
              </c:pt>
            </c:numLit>
          </c:xVal>
          <c:yVal>
            <c:numLit>
              <c:formatCode>General</c:formatCode>
              <c:ptCount val="16"/>
              <c:pt idx="0">
                <c:v>1381.521671692906</c:v>
              </c:pt>
              <c:pt idx="1">
                <c:v>1248.5735436431021</c:v>
              </c:pt>
              <c:pt idx="2">
                <c:v>1162.0790361107784</c:v>
              </c:pt>
              <c:pt idx="3">
                <c:v>1099.1368612452732</c:v>
              </c:pt>
              <c:pt idx="4">
                <c:v>1050.248555516486</c:v>
              </c:pt>
              <c:pt idx="5">
                <c:v>1010.6144917731215</c:v>
              </c:pt>
              <c:pt idx="6">
                <c:v>977.49294407618822</c:v>
              </c:pt>
              <c:pt idx="7">
                <c:v>949.17986994760383</c:v>
              </c:pt>
              <c:pt idx="8">
                <c:v>924.54858323326891</c:v>
              </c:pt>
              <c:pt idx="9">
                <c:v>902.81796585639756</c:v>
              </c:pt>
              <c:pt idx="10">
                <c:v>883.42575732147486</c:v>
              </c:pt>
              <c:pt idx="11">
                <c:v>865.95470029731678</c:v>
              </c:pt>
              <c:pt idx="12">
                <c:v>850.08721798781175</c:v>
              </c:pt>
              <c:pt idx="13">
                <c:v>835.57639701968651</c:v>
              </c:pt>
              <c:pt idx="14">
                <c:v>777.69212633830318</c:v>
              </c:pt>
              <c:pt idx="15">
                <c:v>691.62321177913987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E-F62C-455A-B476-8B5D33058F52}"/>
            </c:ext>
          </c:extLst>
        </c:ser>
        <c:ser>
          <c:idx val="15"/>
          <c:order val="11"/>
          <c:tx>
            <c:v>YBCO B perp linear extrap</c:v>
          </c:tx>
          <c:spPr>
            <a:ln w="41275" cap="sq">
              <a:solidFill>
                <a:srgbClr val="BB9D59"/>
              </a:solidFill>
              <a:prstDash val="dashDot"/>
              <a:miter lim="800000"/>
            </a:ln>
          </c:spPr>
          <c:marker>
            <c:symbol val="none"/>
          </c:marker>
          <c:xVal>
            <c:numLit>
              <c:formatCode>General</c:formatCode>
              <c:ptCount val="3"/>
              <c:pt idx="0">
                <c:v>31.25</c:v>
              </c:pt>
              <c:pt idx="1">
                <c:v>40</c:v>
              </c:pt>
              <c:pt idx="2">
                <c:v>45</c:v>
              </c:pt>
            </c:numLit>
          </c:xVal>
          <c:yVal>
            <c:numLit>
              <c:formatCode>General</c:formatCode>
              <c:ptCount val="3"/>
              <c:pt idx="0">
                <c:v>312.70549891628798</c:v>
              </c:pt>
              <c:pt idx="1">
                <c:v>264.54874393000347</c:v>
              </c:pt>
              <c:pt idx="2">
                <c:v>240.43791469838433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F-F62C-455A-B476-8B5D33058F52}"/>
            </c:ext>
          </c:extLst>
        </c:ser>
        <c:ser>
          <c:idx val="10"/>
          <c:order val="12"/>
          <c:tx>
            <c:v>YBCO par linear extrap</c:v>
          </c:tx>
          <c:spPr>
            <a:ln w="41275" cap="flat">
              <a:solidFill>
                <a:srgbClr val="CEB888"/>
              </a:solidFill>
              <a:prstDash val="dash"/>
            </a:ln>
          </c:spPr>
          <c:marker>
            <c:symbol val="none"/>
          </c:marker>
          <c:xVal>
            <c:numLit>
              <c:formatCode>General</c:formatCode>
              <c:ptCount val="3"/>
              <c:pt idx="0">
                <c:v>20</c:v>
              </c:pt>
              <c:pt idx="1">
                <c:v>40</c:v>
              </c:pt>
              <c:pt idx="2">
                <c:v>45</c:v>
              </c:pt>
            </c:numLit>
          </c:xVal>
          <c:yVal>
            <c:numLit>
              <c:formatCode>General</c:formatCode>
              <c:ptCount val="3"/>
              <c:pt idx="0">
                <c:v>2929.8813096935555</c:v>
              </c:pt>
              <c:pt idx="1">
                <c:v>2293.588899339109</c:v>
              </c:pt>
              <c:pt idx="2">
                <c:v>2157.4064146392602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0-F62C-455A-B476-8B5D33058F52}"/>
            </c:ext>
          </c:extLst>
        </c:ser>
        <c:ser>
          <c:idx val="0"/>
          <c:order val="13"/>
          <c:tx>
            <c:v>Iron-based Superconductor 2019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Lit>
              <c:formatCode>General</c:formatCode>
              <c:ptCount val="2"/>
              <c:pt idx="0">
                <c:v>10</c:v>
              </c:pt>
              <c:pt idx="1">
                <c:v>28</c:v>
              </c:pt>
            </c:numLit>
          </c:xVal>
          <c:yVal>
            <c:numLit>
              <c:formatCode>General</c:formatCode>
              <c:ptCount val="2"/>
              <c:pt idx="0">
                <c:v>300</c:v>
              </c:pt>
              <c:pt idx="1">
                <c:v>150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1-F62C-455A-B476-8B5D33058F52}"/>
            </c:ext>
          </c:extLst>
        </c:ser>
        <c:ser>
          <c:idx val="3"/>
          <c:order val="14"/>
          <c:tx>
            <c:v>Iron-based Superconductor 2025</c:v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Lit>
              <c:formatCode>General</c:formatCode>
              <c:ptCount val="2"/>
              <c:pt idx="0">
                <c:v>10</c:v>
              </c:pt>
              <c:pt idx="1">
                <c:v>28</c:v>
              </c:pt>
            </c:numLit>
          </c:xVal>
          <c:yVal>
            <c:numLit>
              <c:formatCode>General</c:formatCode>
              <c:ptCount val="2"/>
              <c:pt idx="0">
                <c:v>2000</c:v>
              </c:pt>
              <c:pt idx="1">
                <c:v>1000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2-F62C-455A-B476-8B5D33058F52}"/>
            </c:ext>
          </c:extLst>
        </c:ser>
        <c:ser>
          <c:idx val="4"/>
          <c:order val="15"/>
          <c:tx>
            <c:v>Iron-based Superconductor 2022</c:v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xVal>
            <c:numLit>
              <c:formatCode>General</c:formatCode>
              <c:ptCount val="2"/>
              <c:pt idx="0">
                <c:v>10</c:v>
              </c:pt>
              <c:pt idx="1">
                <c:v>28</c:v>
              </c:pt>
            </c:numLit>
          </c:xVal>
          <c:yVal>
            <c:numLit>
              <c:formatCode>General</c:formatCode>
              <c:ptCount val="2"/>
              <c:pt idx="0">
                <c:v>450</c:v>
              </c:pt>
              <c:pt idx="1">
                <c:v>225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3-F62C-455A-B476-8B5D33058F52}"/>
            </c:ext>
          </c:extLst>
        </c:ser>
        <c:ser>
          <c:idx val="11"/>
          <c:order val="16"/>
          <c:tx>
            <c:v>Iron-based Superconductor 2016</c:v>
          </c:tx>
          <c:dPt>
            <c:idx val="1"/>
            <c:bubble3D val="0"/>
            <c:spPr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F62C-455A-B476-8B5D33058F52}"/>
              </c:ext>
            </c:extLst>
          </c:dPt>
          <c:xVal>
            <c:numLit>
              <c:formatCode>General</c:formatCode>
              <c:ptCount val="2"/>
              <c:pt idx="0">
                <c:v>10</c:v>
              </c:pt>
              <c:pt idx="1">
                <c:v>28</c:v>
              </c:pt>
            </c:numLit>
          </c:xVal>
          <c:yVal>
            <c:numLit>
              <c:formatCode>General</c:formatCode>
              <c:ptCount val="2"/>
              <c:pt idx="0">
                <c:v>100</c:v>
              </c:pt>
              <c:pt idx="1">
                <c:v>50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6-F62C-455A-B476-8B5D33058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4506240"/>
        <c:axId val="904514944"/>
      </c:scatterChart>
      <c:valAx>
        <c:axId val="904506240"/>
        <c:scaling>
          <c:orientation val="minMax"/>
          <c:max val="45"/>
        </c:scaling>
        <c:delete val="0"/>
        <c:axPos val="b"/>
        <c:majorGridlines/>
        <c:minorGridlines>
          <c:spPr>
            <a:ln>
              <a:solidFill>
                <a:schemeClr val="bg1">
                  <a:lumMod val="75000"/>
                  <a:alpha val="20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Applied Magnetic Field (T)</a:t>
                </a:r>
              </a:p>
            </c:rich>
          </c:tx>
          <c:layout>
            <c:manualLayout>
              <c:xMode val="edge"/>
              <c:yMode val="edge"/>
              <c:x val="0.4103751385202592"/>
              <c:y val="0.95331502368744714"/>
            </c:manualLayout>
          </c:layout>
          <c:overlay val="0"/>
        </c:title>
        <c:numFmt formatCode="General" sourceLinked="0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904514944"/>
        <c:crosses val="autoZero"/>
        <c:crossBetween val="midCat"/>
        <c:majorUnit val="5"/>
        <c:minorUnit val="1"/>
      </c:valAx>
      <c:valAx>
        <c:axId val="904514944"/>
        <c:scaling>
          <c:logBase val="10"/>
          <c:orientation val="minMax"/>
          <c:min val="10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minorGridlines>
          <c:spPr>
            <a:ln>
              <a:solidFill>
                <a:schemeClr val="bg1">
                  <a:lumMod val="50000"/>
                  <a:alpha val="20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Whole Wire Critical Current Density (A/mm², 4.2 K)</a:t>
                </a:r>
              </a:p>
            </c:rich>
          </c:tx>
          <c:layout>
            <c:manualLayout>
              <c:xMode val="edge"/>
              <c:yMode val="edge"/>
              <c:x val="4.4928644440858957E-3"/>
              <c:y val="0.1277603687252723"/>
            </c:manualLayout>
          </c:layout>
          <c:overlay val="0"/>
        </c:title>
        <c:numFmt formatCode="#,##0;[Red]#,##0" sourceLinked="0"/>
        <c:majorTickMark val="out"/>
        <c:minorTickMark val="in"/>
        <c:tickLblPos val="none"/>
        <c:txPr>
          <a:bodyPr rot="0" vert="horz"/>
          <a:lstStyle/>
          <a:p>
            <a:pPr>
              <a:defRPr/>
            </a:pPr>
            <a:endParaRPr lang="en-US"/>
          </a:p>
        </c:txPr>
        <c:crossAx val="904506240"/>
        <c:crosses val="autoZero"/>
        <c:crossBetween val="midCat"/>
      </c:valAx>
    </c:plotArea>
    <c:legend>
      <c:legendPos val="r"/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0.71843408035534018"/>
          <c:y val="0.49569898900783177"/>
          <c:w val="0.25177295145799083"/>
          <c:h val="0.39466332984986924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900"/>
          </a:pPr>
          <a:endParaRPr lang="en-US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0.28873</cdr:x>
      <cdr:y>0.11109</cdr:y>
    </cdr:from>
    <cdr:to>
      <cdr:x>0.46587</cdr:x>
      <cdr:y>0.14381</cdr:y>
    </cdr:to>
    <cdr:sp macro="" textlink="">
      <cdr:nvSpPr>
        <cdr:cNvPr id="10240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02670" y="470166"/>
          <a:ext cx="1535369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l" rtl="0">
            <a:defRPr sz="1000"/>
          </a:pP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REBCO B∥</a:t>
          </a:r>
          <a:r>
            <a:rPr lang="en-US" sz="900" b="1" i="0" strike="noStrike" baseline="0" dirty="0">
              <a:solidFill>
                <a:srgbClr val="CEB888"/>
              </a:solidFill>
              <a:latin typeface="Arial"/>
              <a:ea typeface="+mn-ea"/>
              <a:cs typeface="Arial"/>
            </a:rPr>
            <a:t> </a:t>
          </a: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Tape Plane 2009</a:t>
          </a:r>
        </a:p>
      </cdr:txBody>
    </cdr:sp>
  </cdr:relSizeAnchor>
  <cdr:relSizeAnchor xmlns:cdr="http://schemas.openxmlformats.org/drawingml/2006/chartDrawing">
    <cdr:from>
      <cdr:x>0.33735</cdr:x>
      <cdr:y>0.20892</cdr:y>
    </cdr:from>
    <cdr:to>
      <cdr:x>0.52017</cdr:x>
      <cdr:y>0.24165</cdr:y>
    </cdr:to>
    <cdr:sp macro="" textlink="">
      <cdr:nvSpPr>
        <cdr:cNvPr id="1024003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4070" y="884236"/>
          <a:ext cx="1584617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00" b="1" i="0" strike="noStrike" dirty="0">
              <a:solidFill>
                <a:srgbClr val="BB9D59"/>
              </a:solidFill>
              <a:latin typeface="Arial"/>
              <a:ea typeface="+mn-ea"/>
              <a:cs typeface="Arial"/>
            </a:rPr>
            <a:t>REBCO</a:t>
          </a:r>
          <a:r>
            <a:rPr lang="en-US" sz="900" b="1" i="0" strike="noStrike" dirty="0">
              <a:solidFill>
                <a:srgbClr val="BB9D59"/>
              </a:solidFill>
              <a:latin typeface="Arial"/>
              <a:cs typeface="Arial"/>
            </a:rPr>
            <a:t> B⊥</a:t>
          </a:r>
          <a:r>
            <a:rPr lang="en-US" sz="900" b="1" i="0" strike="noStrike" baseline="0" dirty="0">
              <a:solidFill>
                <a:srgbClr val="BB9D59"/>
              </a:solidFill>
              <a:latin typeface="Arial"/>
              <a:cs typeface="Arial"/>
            </a:rPr>
            <a:t> </a:t>
          </a:r>
          <a:r>
            <a:rPr lang="en-US" sz="900" b="1" i="0" strike="noStrike" dirty="0">
              <a:solidFill>
                <a:srgbClr val="BB9D59"/>
              </a:solidFill>
              <a:latin typeface="Arial"/>
              <a:cs typeface="Arial"/>
            </a:rPr>
            <a:t>Tape Plane 2017</a:t>
          </a:r>
        </a:p>
      </cdr:txBody>
    </cdr:sp>
  </cdr:relSizeAnchor>
  <cdr:relSizeAnchor xmlns:cdr="http://schemas.openxmlformats.org/drawingml/2006/chartDrawing">
    <cdr:from>
      <cdr:x>0.5</cdr:x>
      <cdr:y>0.34872</cdr:y>
    </cdr:from>
    <cdr:to>
      <cdr:x>0.53107</cdr:x>
      <cdr:y>0.38326</cdr:y>
    </cdr:to>
    <cdr:sp macro="" textlink="">
      <cdr:nvSpPr>
        <cdr:cNvPr id="1024005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333875" y="1475916"/>
          <a:ext cx="269304" cy="14619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50" b="1" i="0" strike="noStrike" dirty="0">
              <a:solidFill>
                <a:schemeClr val="accent1"/>
              </a:solidFill>
              <a:latin typeface="Arial"/>
              <a:cs typeface="Arial"/>
            </a:rPr>
            <a:t>2212</a:t>
          </a:r>
        </a:p>
      </cdr:txBody>
    </cdr:sp>
  </cdr:relSizeAnchor>
  <cdr:relSizeAnchor xmlns:cdr="http://schemas.openxmlformats.org/drawingml/2006/chartDrawing">
    <cdr:from>
      <cdr:x>0.56509</cdr:x>
      <cdr:y>0.76388</cdr:y>
    </cdr:from>
    <cdr:to>
      <cdr:x>0.65497</cdr:x>
      <cdr:y>0.79661</cdr:y>
    </cdr:to>
    <cdr:sp macro="" textlink="">
      <cdr:nvSpPr>
        <cdr:cNvPr id="1024006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98059" y="3233042"/>
          <a:ext cx="779059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00" b="1" i="0" strike="noStrike" dirty="0">
              <a:solidFill>
                <a:schemeClr val="accent2"/>
              </a:solidFill>
              <a:latin typeface="Arial"/>
              <a:cs typeface="Arial"/>
            </a:rPr>
            <a:t>High-</a:t>
          </a:r>
          <a:r>
            <a:rPr lang="en-US" sz="900" b="1" i="1" strike="noStrike" dirty="0" err="1">
              <a:solidFill>
                <a:schemeClr val="accent2"/>
              </a:solidFill>
              <a:latin typeface="Arial"/>
              <a:cs typeface="Arial"/>
            </a:rPr>
            <a:t>J</a:t>
          </a:r>
          <a:r>
            <a:rPr lang="en-US" sz="900" b="1" i="0" strike="noStrike" baseline="-25000" dirty="0" err="1">
              <a:solidFill>
                <a:schemeClr val="accent2"/>
              </a:solidFill>
              <a:latin typeface="Arial"/>
              <a:cs typeface="Arial"/>
            </a:rPr>
            <a:t>c</a:t>
          </a:r>
          <a:r>
            <a:rPr lang="en-US" sz="900" b="1" i="0" strike="noStrike" dirty="0">
              <a:solidFill>
                <a:schemeClr val="accent2"/>
              </a:solidFill>
              <a:latin typeface="Arial"/>
              <a:cs typeface="Arial"/>
            </a:rPr>
            <a:t> Nb</a:t>
          </a:r>
          <a:r>
            <a:rPr lang="en-US" sz="900" b="1" i="0" strike="noStrike" baseline="-25000" dirty="0">
              <a:solidFill>
                <a:schemeClr val="accent2"/>
              </a:solidFill>
              <a:latin typeface="Arial"/>
              <a:cs typeface="Arial"/>
            </a:rPr>
            <a:t>3</a:t>
          </a:r>
          <a:r>
            <a:rPr lang="en-US" sz="900" b="1" i="0" strike="noStrike" dirty="0">
              <a:solidFill>
                <a:schemeClr val="accent2"/>
              </a:solidFill>
              <a:latin typeface="Arial"/>
              <a:cs typeface="Arial"/>
            </a:rPr>
            <a:t>Sn</a:t>
          </a:r>
        </a:p>
      </cdr:txBody>
    </cdr:sp>
  </cdr:relSizeAnchor>
  <cdr:relSizeAnchor xmlns:cdr="http://schemas.openxmlformats.org/drawingml/2006/chartDrawing">
    <cdr:from>
      <cdr:x>0.42657</cdr:x>
      <cdr:y>0.80883</cdr:y>
    </cdr:from>
    <cdr:to>
      <cdr:x>0.54882</cdr:x>
      <cdr:y>0.87428</cdr:y>
    </cdr:to>
    <cdr:sp macro="" textlink="">
      <cdr:nvSpPr>
        <cdr:cNvPr id="1024007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97420" y="3423269"/>
          <a:ext cx="1059632" cy="2769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ctr" rtl="0">
            <a:defRPr sz="1000"/>
          </a:pPr>
          <a:r>
            <a:rPr lang="en-US" sz="900" b="1" i="0" strike="noStrike" dirty="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Bronze Process Nb</a:t>
          </a:r>
          <a:r>
            <a:rPr lang="en-US" sz="900" b="1" i="0" strike="noStrike" baseline="-25000" dirty="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3</a:t>
          </a:r>
          <a:r>
            <a:rPr lang="en-US" sz="900" b="1" i="0" strike="noStrike" dirty="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Sn</a:t>
          </a:r>
        </a:p>
      </cdr:txBody>
    </cdr:sp>
  </cdr:relSizeAnchor>
  <cdr:relSizeAnchor xmlns:cdr="http://schemas.openxmlformats.org/drawingml/2006/chartDrawing">
    <cdr:from>
      <cdr:x>0.12982</cdr:x>
      <cdr:y>0.1839</cdr:y>
    </cdr:from>
    <cdr:to>
      <cdr:x>0.17148</cdr:x>
      <cdr:y>0.20975</cdr:y>
    </cdr:to>
    <cdr:sp macro="" textlink="">
      <cdr:nvSpPr>
        <cdr:cNvPr id="51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5282" y="778351"/>
          <a:ext cx="361098" cy="10940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</a:t>
          </a:r>
          <a:r>
            <a:rPr lang="en-US" sz="1100" b="1" i="0" strike="noStrike" dirty="0" err="1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Ti</a:t>
          </a:r>
          <a:endParaRPr lang="en-US" sz="1100" b="1" i="0" strike="noStrike" dirty="0">
            <a:solidFill>
              <a:schemeClr val="accent4">
                <a:lumMod val="75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0.74193</cdr:x>
      <cdr:y>0.42722</cdr:y>
    </cdr:from>
    <cdr:to>
      <cdr:x>0.9306</cdr:x>
      <cdr:y>0.45994</cdr:y>
    </cdr:to>
    <cdr:sp macro="" textlink="">
      <cdr:nvSpPr>
        <cdr:cNvPr id="5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30864" y="1808142"/>
          <a:ext cx="1635322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l" rtl="0">
            <a:defRPr sz="1000"/>
          </a:pP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REBCO B⊥</a:t>
          </a:r>
          <a:r>
            <a:rPr lang="en-US" sz="900" b="1" i="0" strike="noStrike" baseline="0" dirty="0">
              <a:solidFill>
                <a:srgbClr val="CEB888"/>
              </a:solidFill>
              <a:latin typeface="Arial"/>
              <a:ea typeface="+mn-ea"/>
              <a:cs typeface="Arial"/>
            </a:rPr>
            <a:t> </a:t>
          </a: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Tape Plane 2009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8D107-578B-489A-A0E6-626447510DA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303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13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73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" y="-30477"/>
            <a:ext cx="12192001" cy="953600"/>
          </a:xfrm>
          <a:prstGeom prst="rect">
            <a:avLst/>
          </a:prstGeom>
          <a:gradFill flip="none" rotWithShape="1">
            <a:gsLst>
              <a:gs pos="21000">
                <a:srgbClr val="026BCA"/>
              </a:gs>
              <a:gs pos="86000">
                <a:srgbClr val="0000C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798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2172" y="145882"/>
            <a:ext cx="7776633" cy="777240"/>
          </a:xfrm>
        </p:spPr>
        <p:txBody>
          <a:bodyPr/>
          <a:lstStyle>
            <a:lvl1pPr algn="l">
              <a:defRPr sz="2931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615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  <p:sldLayoutId id="214748367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9.jpe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10" Type="http://schemas.openxmlformats.org/officeDocument/2006/relationships/image" Target="../media/image9.jpe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jpeg"/><Relationship Id="rId5" Type="http://schemas.openxmlformats.org/officeDocument/2006/relationships/image" Target="../media/image96.tiff"/><Relationship Id="rId10" Type="http://schemas.openxmlformats.org/officeDocument/2006/relationships/image" Target="../media/image9.jpe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0.pn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12" Type="http://schemas.openxmlformats.org/officeDocument/2006/relationships/image" Target="../media/image109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jpeg"/><Relationship Id="rId11" Type="http://schemas.openxmlformats.org/officeDocument/2006/relationships/image" Target="../media/image9.jpeg"/><Relationship Id="rId5" Type="http://schemas.openxmlformats.org/officeDocument/2006/relationships/image" Target="../media/image104.jpeg"/><Relationship Id="rId15" Type="http://schemas.openxmlformats.org/officeDocument/2006/relationships/image" Target="../media/image112.jpeg"/><Relationship Id="rId10" Type="http://schemas.openxmlformats.org/officeDocument/2006/relationships/image" Target="../media/image5.jpe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Relationship Id="rId14" Type="http://schemas.openxmlformats.org/officeDocument/2006/relationships/image" Target="../media/image1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ic"/><Relationship Id="rId3" Type="http://schemas.openxmlformats.org/officeDocument/2006/relationships/image" Target="../media/image5.jpeg"/><Relationship Id="rId7" Type="http://schemas.openxmlformats.org/officeDocument/2006/relationships/image" Target="../media/image117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11.jpeg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12" Type="http://schemas.openxmlformats.org/officeDocument/2006/relationships/image" Target="../media/image1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jpeg"/><Relationship Id="rId11" Type="http://schemas.openxmlformats.org/officeDocument/2006/relationships/image" Target="../media/image109.png"/><Relationship Id="rId5" Type="http://schemas.openxmlformats.org/officeDocument/2006/relationships/image" Target="../media/image121.jpeg"/><Relationship Id="rId10" Type="http://schemas.openxmlformats.org/officeDocument/2006/relationships/image" Target="../media/image9.jpeg"/><Relationship Id="rId4" Type="http://schemas.openxmlformats.org/officeDocument/2006/relationships/image" Target="../media/image120.png"/><Relationship Id="rId9" Type="http://schemas.openxmlformats.org/officeDocument/2006/relationships/image" Target="../media/image125.jpeg"/><Relationship Id="rId14" Type="http://schemas.openxmlformats.org/officeDocument/2006/relationships/image" Target="../media/image11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26.png"/><Relationship Id="rId7" Type="http://schemas.openxmlformats.org/officeDocument/2006/relationships/image" Target="../media/image1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7.jpe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gif"/><Relationship Id="rId5" Type="http://schemas.openxmlformats.org/officeDocument/2006/relationships/image" Target="../media/image130.gif"/><Relationship Id="rId4" Type="http://schemas.openxmlformats.org/officeDocument/2006/relationships/image" Target="../media/image1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9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image" Target="../media/image5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image" Target="../media/image5.jpeg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9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" y="-27384"/>
            <a:ext cx="12191365" cy="1727234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0" y="2060848"/>
            <a:ext cx="12216680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altLang="zh-CN" sz="3600" dirty="0">
                <a:solidFill>
                  <a:srgbClr val="C00000"/>
                </a:solidFill>
              </a:rPr>
              <a:t>Progress of the HL-LHC collaboration on CCT superconducting magnet and the R&amp;D status of high field SC magnets</a:t>
            </a: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3480486" y="3617673"/>
            <a:ext cx="4199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Qingjin XU</a:t>
            </a: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for the Superconducting Magnet Group, </a:t>
            </a: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Accelerator Division, IHEP-CAS </a:t>
            </a: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853" y="3789040"/>
            <a:ext cx="3865771" cy="732185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EAE3571-1714-CDCA-5BF7-CE8E95B1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B1805C7-C9F3-8B5B-10C9-B5E242AB79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" b="2147"/>
          <a:stretch/>
        </p:blipFill>
        <p:spPr>
          <a:xfrm>
            <a:off x="0" y="4941168"/>
            <a:ext cx="12192000" cy="1944216"/>
          </a:xfrm>
          <a:prstGeom prst="rect">
            <a:avLst/>
          </a:prstGeom>
        </p:spPr>
      </p:pic>
      <p:pic>
        <p:nvPicPr>
          <p:cNvPr id="1026" name="Picture 2" descr="Windows共享文件管理系统（共享文件防泄密） - 睿信数盾 - 安全磁盘阵列,共享文件管理,文档安全系统,USB管理系统,设备管理系统 ...">
            <a:extLst>
              <a:ext uri="{FF2B5EF4-FFF2-40B4-BE49-F238E27FC236}">
                <a16:creationId xmlns:a16="http://schemas.microsoft.com/office/drawing/2014/main" id="{A0D784D2-AA41-A974-A6C3-DB99F1107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3" y="3786799"/>
            <a:ext cx="2874183" cy="7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735216-73D5-548F-05BA-13C1491E9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10DF392-FCA1-0BFA-C01C-6ED84E878445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 of the HTS transposed cable: X-cable</a:t>
            </a:r>
          </a:p>
        </p:txBody>
      </p:sp>
      <p:sp>
        <p:nvSpPr>
          <p:cNvPr id="10" name="灯片编号占位符 2">
            <a:extLst>
              <a:ext uri="{FF2B5EF4-FFF2-40B4-BE49-F238E27FC236}">
                <a16:creationId xmlns:a16="http://schemas.microsoft.com/office/drawing/2014/main" id="{36162424-011C-5C84-A86F-009602835310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10</a:t>
            </a:fld>
            <a:endParaRPr lang="en-US" sz="1199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4AE5274-7095-EB06-907C-371C6EE3B69A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CE73715-9A12-2848-CBCF-BC8BDA951537}"/>
              </a:ext>
            </a:extLst>
          </p:cNvPr>
          <p:cNvGrpSpPr/>
          <p:nvPr/>
        </p:nvGrpSpPr>
        <p:grpSpPr>
          <a:xfrm>
            <a:off x="384410" y="1440608"/>
            <a:ext cx="11295878" cy="5084736"/>
            <a:chOff x="632322" y="832059"/>
            <a:chExt cx="10767198" cy="484675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300924-185D-9102-78B3-46EF6D2F5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77622" y="3634788"/>
              <a:ext cx="1581507" cy="128533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4F43BD0-CD7C-A6AD-E12E-94A8E6875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9743" y="3903719"/>
              <a:ext cx="1632523" cy="109726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15EE78DA-E218-22F5-B324-D202578F4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22" y="1725966"/>
              <a:ext cx="2221674" cy="617862"/>
            </a:xfrm>
            <a:prstGeom prst="rect">
              <a:avLst/>
            </a:prstGeom>
          </p:spPr>
        </p:pic>
        <p:pic>
          <p:nvPicPr>
            <p:cNvPr id="15" name="Picture 4" descr="HIGH-TEMPERATURE SUPERCONDUCTORS FOR ACCELERATOR MAGNETS">
              <a:extLst>
                <a:ext uri="{FF2B5EF4-FFF2-40B4-BE49-F238E27FC236}">
                  <a16:creationId xmlns:a16="http://schemas.microsoft.com/office/drawing/2014/main" id="{27221181-7E6C-FCC1-D024-FC08A3B280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03868" y="1766979"/>
              <a:ext cx="2221673" cy="645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2503B54-5180-0CFE-F3C9-79FCD686C22F}"/>
                </a:ext>
              </a:extLst>
            </p:cNvPr>
            <p:cNvSpPr txBox="1"/>
            <p:nvPr/>
          </p:nvSpPr>
          <p:spPr>
            <a:xfrm>
              <a:off x="709557" y="1005078"/>
              <a:ext cx="1897228" cy="498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Martin N. Wilson proposed the idea in1997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AE8BF7C-0C33-E111-9B61-DEF0E88C9245}"/>
                </a:ext>
              </a:extLst>
            </p:cNvPr>
            <p:cNvSpPr txBox="1"/>
            <p:nvPr/>
          </p:nvSpPr>
          <p:spPr>
            <a:xfrm>
              <a:off x="2159817" y="4974724"/>
              <a:ext cx="2309495" cy="704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Siemens developed a transposed cable with in-plane bending Bi-2223 tapes in 2004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04E6766-F4F1-7727-4DD6-1EB822DE3BDC}"/>
                </a:ext>
              </a:extLst>
            </p:cNvPr>
            <p:cNvSpPr txBox="1"/>
            <p:nvPr/>
          </p:nvSpPr>
          <p:spPr>
            <a:xfrm>
              <a:off x="5520350" y="4974723"/>
              <a:ext cx="2248602" cy="704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IHEP proposed the transposed cable with </a:t>
              </a:r>
              <a:r>
                <a:rPr kumimoji="1"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in-plane bending of HTS tapes</a:t>
              </a:r>
              <a:r>
                <a:rPr kumimoji="1"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2017</a:t>
              </a:r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3B564699-F492-E675-4BC6-370DE5FD0E8C}"/>
                </a:ext>
              </a:extLst>
            </p:cNvPr>
            <p:cNvCxnSpPr>
              <a:cxnSpLocks/>
            </p:cNvCxnSpPr>
            <p:nvPr/>
          </p:nvCxnSpPr>
          <p:spPr>
            <a:xfrm>
              <a:off x="695598" y="3201615"/>
              <a:ext cx="10703922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70C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376B17C-6CA0-9D50-3735-5D5024C03F23}"/>
                </a:ext>
              </a:extLst>
            </p:cNvPr>
            <p:cNvGrpSpPr/>
            <p:nvPr/>
          </p:nvGrpSpPr>
          <p:grpSpPr>
            <a:xfrm>
              <a:off x="1463936" y="3017670"/>
              <a:ext cx="373230" cy="373230"/>
              <a:chOff x="692209" y="3050849"/>
              <a:chExt cx="427289" cy="427289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C0F235EA-C3D1-24EF-022A-91CAA9249BEA}"/>
                  </a:ext>
                </a:extLst>
              </p:cNvPr>
              <p:cNvSpPr/>
              <p:nvPr/>
            </p:nvSpPr>
            <p:spPr>
              <a:xfrm>
                <a:off x="692209" y="3050849"/>
                <a:ext cx="427289" cy="427289"/>
              </a:xfrm>
              <a:prstGeom prst="ellipse">
                <a:avLst/>
              </a:prstGeom>
              <a:solidFill>
                <a:sysClr val="window" lastClr="FFFFFF"/>
              </a:solidFill>
              <a:ln w="508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040C674F-32EB-E8A7-B962-5AA6EC06B582}"/>
                  </a:ext>
                </a:extLst>
              </p:cNvPr>
              <p:cNvSpPr/>
              <p:nvPr/>
            </p:nvSpPr>
            <p:spPr>
              <a:xfrm>
                <a:off x="833853" y="3192493"/>
                <a:ext cx="144000" cy="144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508808C-DDA5-F709-2B97-E80B3D9B2B80}"/>
                </a:ext>
              </a:extLst>
            </p:cNvPr>
            <p:cNvGrpSpPr/>
            <p:nvPr/>
          </p:nvGrpSpPr>
          <p:grpSpPr>
            <a:xfrm>
              <a:off x="1604171" y="2339340"/>
              <a:ext cx="108000" cy="584009"/>
              <a:chOff x="6042000" y="1955196"/>
              <a:chExt cx="108000" cy="584009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7B2753B4-2622-ED12-4E72-C98C59FB1675}"/>
                  </a:ext>
                </a:extLst>
              </p:cNvPr>
              <p:cNvSpPr/>
              <p:nvPr/>
            </p:nvSpPr>
            <p:spPr>
              <a:xfrm>
                <a:off x="6042000" y="2431205"/>
                <a:ext cx="108000" cy="108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F23A03C0-9992-007F-460D-C9A8F1CEB3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955196"/>
                <a:ext cx="0" cy="491827"/>
              </a:xfrm>
              <a:prstGeom prst="line">
                <a:avLst/>
              </a:prstGeom>
              <a:noFill/>
              <a:ln w="317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BBE5495F-14CF-FCF6-2959-649B600E0139}"/>
                </a:ext>
              </a:extLst>
            </p:cNvPr>
            <p:cNvGrpSpPr/>
            <p:nvPr/>
          </p:nvGrpSpPr>
          <p:grpSpPr>
            <a:xfrm>
              <a:off x="4917746" y="3017670"/>
              <a:ext cx="373230" cy="373230"/>
              <a:chOff x="692209" y="3050849"/>
              <a:chExt cx="427289" cy="427289"/>
            </a:xfrm>
          </p:grpSpPr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6329416C-C70C-BA3C-B225-27A7FF75FF6D}"/>
                  </a:ext>
                </a:extLst>
              </p:cNvPr>
              <p:cNvSpPr/>
              <p:nvPr/>
            </p:nvSpPr>
            <p:spPr>
              <a:xfrm>
                <a:off x="692209" y="3050849"/>
                <a:ext cx="427289" cy="427289"/>
              </a:xfrm>
              <a:prstGeom prst="ellipse">
                <a:avLst/>
              </a:prstGeom>
              <a:solidFill>
                <a:sysClr val="window" lastClr="FFFFFF"/>
              </a:solidFill>
              <a:ln w="508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46ED4C7F-06E2-2BC6-CDC2-A3ACFD9DDAAE}"/>
                  </a:ext>
                </a:extLst>
              </p:cNvPr>
              <p:cNvSpPr/>
              <p:nvPr/>
            </p:nvSpPr>
            <p:spPr>
              <a:xfrm>
                <a:off x="833853" y="3192493"/>
                <a:ext cx="144000" cy="144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9B388A82-251D-5456-8B54-D7FD5EBAB0CA}"/>
                </a:ext>
              </a:extLst>
            </p:cNvPr>
            <p:cNvGrpSpPr/>
            <p:nvPr/>
          </p:nvGrpSpPr>
          <p:grpSpPr>
            <a:xfrm>
              <a:off x="10098459" y="3017670"/>
              <a:ext cx="373230" cy="373230"/>
              <a:chOff x="692209" y="3050849"/>
              <a:chExt cx="427289" cy="427289"/>
            </a:xfrm>
          </p:grpSpPr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61C1392F-E88A-93E6-1583-93C1333EBD70}"/>
                  </a:ext>
                </a:extLst>
              </p:cNvPr>
              <p:cNvSpPr/>
              <p:nvPr/>
            </p:nvSpPr>
            <p:spPr>
              <a:xfrm>
                <a:off x="692209" y="3050849"/>
                <a:ext cx="427289" cy="427289"/>
              </a:xfrm>
              <a:prstGeom prst="ellipse">
                <a:avLst/>
              </a:prstGeom>
              <a:solidFill>
                <a:sysClr val="window" lastClr="FFFFFF"/>
              </a:solidFill>
              <a:ln w="508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1475D9C8-62DC-802F-3A95-48DF502A82B5}"/>
                  </a:ext>
                </a:extLst>
              </p:cNvPr>
              <p:cNvSpPr/>
              <p:nvPr/>
            </p:nvSpPr>
            <p:spPr>
              <a:xfrm>
                <a:off x="833853" y="3192493"/>
                <a:ext cx="144000" cy="144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4CD150A6-0D0A-1063-3501-5978F841CEC8}"/>
                </a:ext>
              </a:extLst>
            </p:cNvPr>
            <p:cNvGrpSpPr/>
            <p:nvPr/>
          </p:nvGrpSpPr>
          <p:grpSpPr>
            <a:xfrm>
              <a:off x="3190841" y="3017670"/>
              <a:ext cx="373230" cy="373230"/>
              <a:chOff x="692209" y="3050849"/>
              <a:chExt cx="427289" cy="427289"/>
            </a:xfrm>
          </p:grpSpPr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B54AC222-4230-0AB4-AAE1-7E0A1955FDB6}"/>
                  </a:ext>
                </a:extLst>
              </p:cNvPr>
              <p:cNvSpPr/>
              <p:nvPr/>
            </p:nvSpPr>
            <p:spPr>
              <a:xfrm>
                <a:off x="692209" y="3050849"/>
                <a:ext cx="427289" cy="427289"/>
              </a:xfrm>
              <a:prstGeom prst="ellipse">
                <a:avLst/>
              </a:prstGeom>
              <a:solidFill>
                <a:sysClr val="window" lastClr="FFFFFF"/>
              </a:solidFill>
              <a:ln w="508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1D2082D3-C4F6-B01D-78BF-528A1AF5B25B}"/>
                  </a:ext>
                </a:extLst>
              </p:cNvPr>
              <p:cNvSpPr/>
              <p:nvPr/>
            </p:nvSpPr>
            <p:spPr>
              <a:xfrm>
                <a:off x="833853" y="3192493"/>
                <a:ext cx="144000" cy="144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83FF8CA9-B7B8-499F-0EAB-E56A542030A7}"/>
                </a:ext>
              </a:extLst>
            </p:cNvPr>
            <p:cNvGrpSpPr/>
            <p:nvPr/>
          </p:nvGrpSpPr>
          <p:grpSpPr>
            <a:xfrm>
              <a:off x="8371556" y="3017670"/>
              <a:ext cx="373230" cy="373230"/>
              <a:chOff x="692209" y="3050849"/>
              <a:chExt cx="427289" cy="427289"/>
            </a:xfrm>
          </p:grpSpPr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532F1CB8-AF97-4EFB-F856-77C28E845C8C}"/>
                  </a:ext>
                </a:extLst>
              </p:cNvPr>
              <p:cNvSpPr/>
              <p:nvPr/>
            </p:nvSpPr>
            <p:spPr>
              <a:xfrm>
                <a:off x="692209" y="3050849"/>
                <a:ext cx="427289" cy="427289"/>
              </a:xfrm>
              <a:prstGeom prst="ellipse">
                <a:avLst/>
              </a:prstGeom>
              <a:solidFill>
                <a:sysClr val="window" lastClr="FFFFFF"/>
              </a:solidFill>
              <a:ln w="508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16881D7F-4963-22AC-2BAE-E002664C92D5}"/>
                  </a:ext>
                </a:extLst>
              </p:cNvPr>
              <p:cNvSpPr/>
              <p:nvPr/>
            </p:nvSpPr>
            <p:spPr>
              <a:xfrm>
                <a:off x="833853" y="3192493"/>
                <a:ext cx="144000" cy="144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96B520DC-3A35-AE61-F204-E90F6A380AF3}"/>
                </a:ext>
              </a:extLst>
            </p:cNvPr>
            <p:cNvGrpSpPr/>
            <p:nvPr/>
          </p:nvGrpSpPr>
          <p:grpSpPr>
            <a:xfrm>
              <a:off x="6644651" y="3017670"/>
              <a:ext cx="373230" cy="373230"/>
              <a:chOff x="692209" y="3050849"/>
              <a:chExt cx="427289" cy="427289"/>
            </a:xfrm>
          </p:grpSpPr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DFB883F5-0A97-640C-C8A7-386EBDEAA4F8}"/>
                  </a:ext>
                </a:extLst>
              </p:cNvPr>
              <p:cNvSpPr/>
              <p:nvPr/>
            </p:nvSpPr>
            <p:spPr>
              <a:xfrm>
                <a:off x="692209" y="3050849"/>
                <a:ext cx="427289" cy="427289"/>
              </a:xfrm>
              <a:prstGeom prst="ellipse">
                <a:avLst/>
              </a:prstGeom>
              <a:solidFill>
                <a:sysClr val="window" lastClr="FFFFFF"/>
              </a:solidFill>
              <a:ln w="508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2D41D674-F339-12B1-C9EF-B7C23656D87F}"/>
                  </a:ext>
                </a:extLst>
              </p:cNvPr>
              <p:cNvSpPr/>
              <p:nvPr/>
            </p:nvSpPr>
            <p:spPr>
              <a:xfrm>
                <a:off x="833853" y="3192493"/>
                <a:ext cx="144000" cy="144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21CD4AB9-0040-A0EB-1880-B79BFD5BC038}"/>
                </a:ext>
              </a:extLst>
            </p:cNvPr>
            <p:cNvGrpSpPr/>
            <p:nvPr/>
          </p:nvGrpSpPr>
          <p:grpSpPr>
            <a:xfrm rot="10800000">
              <a:off x="3323457" y="3459479"/>
              <a:ext cx="108000" cy="584009"/>
              <a:chOff x="6042000" y="1955196"/>
              <a:chExt cx="108000" cy="584009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3025FC9A-DEEE-81E3-DC57-72A594535308}"/>
                  </a:ext>
                </a:extLst>
              </p:cNvPr>
              <p:cNvSpPr/>
              <p:nvPr/>
            </p:nvSpPr>
            <p:spPr>
              <a:xfrm>
                <a:off x="6042000" y="2431205"/>
                <a:ext cx="108000" cy="108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FA264254-468E-FB19-2AD4-EE81BF676A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955196"/>
                <a:ext cx="0" cy="491827"/>
              </a:xfrm>
              <a:prstGeom prst="line">
                <a:avLst/>
              </a:prstGeom>
              <a:noFill/>
              <a:ln w="317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EE1F19A1-329F-8F78-12F3-FC04FB319D8C}"/>
                </a:ext>
              </a:extLst>
            </p:cNvPr>
            <p:cNvGrpSpPr/>
            <p:nvPr/>
          </p:nvGrpSpPr>
          <p:grpSpPr>
            <a:xfrm>
              <a:off x="5050361" y="2339340"/>
              <a:ext cx="108000" cy="584009"/>
              <a:chOff x="6042000" y="1955196"/>
              <a:chExt cx="108000" cy="58400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004B867B-951D-B183-6B7E-176C6624F100}"/>
                  </a:ext>
                </a:extLst>
              </p:cNvPr>
              <p:cNvSpPr/>
              <p:nvPr/>
            </p:nvSpPr>
            <p:spPr>
              <a:xfrm>
                <a:off x="6042000" y="2431205"/>
                <a:ext cx="108000" cy="108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0CEE9730-E184-2F96-125C-131CA2F919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955196"/>
                <a:ext cx="0" cy="491827"/>
              </a:xfrm>
              <a:prstGeom prst="line">
                <a:avLst/>
              </a:prstGeom>
              <a:noFill/>
              <a:ln w="317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4CFC31D-07AF-F047-5256-CB2CB7E54A3F}"/>
                </a:ext>
              </a:extLst>
            </p:cNvPr>
            <p:cNvSpPr txBox="1"/>
            <p:nvPr/>
          </p:nvSpPr>
          <p:spPr>
            <a:xfrm>
              <a:off x="3816581" y="868979"/>
              <a:ext cx="2712904" cy="704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KIT</a:t>
              </a:r>
              <a:r>
                <a:rPr kumimoji="1"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proposed the Roebel cable concept by punching wide tapes to realize transposition in 2006</a:t>
              </a: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31B6742A-FFB8-E8D0-18EA-D462BD62E713}"/>
                </a:ext>
              </a:extLst>
            </p:cNvPr>
            <p:cNvGrpSpPr/>
            <p:nvPr/>
          </p:nvGrpSpPr>
          <p:grpSpPr>
            <a:xfrm rot="10800000">
              <a:off x="6772481" y="3459480"/>
              <a:ext cx="108000" cy="584009"/>
              <a:chOff x="6042000" y="1955196"/>
              <a:chExt cx="108000" cy="584009"/>
            </a:xfrm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9C838DB3-6822-649B-ADE8-1E4E6E48A9EF}"/>
                  </a:ext>
                </a:extLst>
              </p:cNvPr>
              <p:cNvSpPr/>
              <p:nvPr/>
            </p:nvSpPr>
            <p:spPr>
              <a:xfrm>
                <a:off x="6042000" y="2431205"/>
                <a:ext cx="108000" cy="108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EF389285-688A-F03E-35A7-8BD161D5C2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955196"/>
                <a:ext cx="0" cy="491827"/>
              </a:xfrm>
              <a:prstGeom prst="line">
                <a:avLst/>
              </a:prstGeom>
              <a:noFill/>
              <a:ln w="317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9C983591-7321-FC21-240A-893FAFAC1F44}"/>
                </a:ext>
              </a:extLst>
            </p:cNvPr>
            <p:cNvGrpSpPr/>
            <p:nvPr/>
          </p:nvGrpSpPr>
          <p:grpSpPr>
            <a:xfrm>
              <a:off x="8504171" y="2339340"/>
              <a:ext cx="108000" cy="584009"/>
              <a:chOff x="6042000" y="1955196"/>
              <a:chExt cx="108000" cy="584009"/>
            </a:xfrm>
          </p:grpSpPr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04D96C81-4817-32C7-DEA7-B54D51EF3397}"/>
                  </a:ext>
                </a:extLst>
              </p:cNvPr>
              <p:cNvSpPr/>
              <p:nvPr/>
            </p:nvSpPr>
            <p:spPr>
              <a:xfrm>
                <a:off x="6042000" y="2431205"/>
                <a:ext cx="108000" cy="108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222AD0E2-5E0F-7A49-603E-882DFCA641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955196"/>
                <a:ext cx="0" cy="491827"/>
              </a:xfrm>
              <a:prstGeom prst="line">
                <a:avLst/>
              </a:prstGeom>
              <a:noFill/>
              <a:ln w="317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CB05FEA-F039-97DC-023B-9B36C4A4D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2513" y="1758472"/>
              <a:ext cx="2331313" cy="551692"/>
            </a:xfrm>
            <a:prstGeom prst="rect">
              <a:avLst/>
            </a:prstGeom>
          </p:spPr>
        </p:pic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9181FA39-5FED-978D-77AF-810C620964E3}"/>
                </a:ext>
              </a:extLst>
            </p:cNvPr>
            <p:cNvGrpSpPr/>
            <p:nvPr/>
          </p:nvGrpSpPr>
          <p:grpSpPr>
            <a:xfrm rot="10800000">
              <a:off x="10231074" y="3459480"/>
              <a:ext cx="108000" cy="584009"/>
              <a:chOff x="6042000" y="1955196"/>
              <a:chExt cx="108000" cy="584009"/>
            </a:xfrm>
          </p:grpSpPr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31AA733C-450E-A7F2-F46A-A5C18D83AD24}"/>
                  </a:ext>
                </a:extLst>
              </p:cNvPr>
              <p:cNvSpPr/>
              <p:nvPr/>
            </p:nvSpPr>
            <p:spPr>
              <a:xfrm>
                <a:off x="6042000" y="2431205"/>
                <a:ext cx="108000" cy="10800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F85C106E-EA3F-C838-47F0-2BCEFC9900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955196"/>
                <a:ext cx="0" cy="491827"/>
              </a:xfrm>
              <a:prstGeom prst="line">
                <a:avLst/>
              </a:prstGeom>
              <a:noFill/>
              <a:ln w="317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9BCDE69-CDB2-B231-00E9-CE2092A59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9878237" y="3998200"/>
              <a:ext cx="1396666" cy="1120341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EAEBD3FB-E74C-2FE9-1F22-CA2A97246EC8}"/>
                </a:ext>
              </a:extLst>
            </p:cNvPr>
            <p:cNvSpPr txBox="1"/>
            <p:nvPr/>
          </p:nvSpPr>
          <p:spPr>
            <a:xfrm>
              <a:off x="8558172" y="3849349"/>
              <a:ext cx="1437915" cy="9094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IHEP successfully fabricated the first IBS transposed cable in 2021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19FB393E-3072-6D2F-9AA8-D3B7422D6334}"/>
                </a:ext>
              </a:extLst>
            </p:cNvPr>
            <p:cNvSpPr txBox="1"/>
            <p:nvPr/>
          </p:nvSpPr>
          <p:spPr>
            <a:xfrm>
              <a:off x="7392513" y="832059"/>
              <a:ext cx="2241938" cy="704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IHEP successfully fabricated the first in-plane transposed REBCO cable in 2020</a:t>
              </a:r>
            </a:p>
          </p:txBody>
        </p: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1139DB36-2612-809C-D21C-92A1EAE79F5F}"/>
              </a:ext>
            </a:extLst>
          </p:cNvPr>
          <p:cNvSpPr txBox="1"/>
          <p:nvPr/>
        </p:nvSpPr>
        <p:spPr>
          <a:xfrm>
            <a:off x="256484" y="2116655"/>
            <a:ext cx="2458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In-plane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transposed HTS cable </a:t>
            </a:r>
            <a:endParaRPr lang="zh-CN" altLang="en-US" sz="1400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203D309F-D989-B8BA-EE17-62D6D0108301}"/>
              </a:ext>
            </a:extLst>
          </p:cNvPr>
          <p:cNvSpPr txBox="1"/>
          <p:nvPr/>
        </p:nvSpPr>
        <p:spPr>
          <a:xfrm>
            <a:off x="7476883" y="2090231"/>
            <a:ext cx="24694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In-plane transposed HTS cable </a:t>
            </a:r>
            <a:endParaRPr lang="zh-CN" altLang="en-US" sz="1400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AB29881-BF9E-398E-D118-A39772A4474A}"/>
              </a:ext>
            </a:extLst>
          </p:cNvPr>
          <p:cNvSpPr txBox="1"/>
          <p:nvPr/>
        </p:nvSpPr>
        <p:spPr>
          <a:xfrm>
            <a:off x="3613132" y="2181549"/>
            <a:ext cx="30577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Punch-assemble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transposed HTS cable </a:t>
            </a:r>
            <a:endParaRPr lang="zh-CN" altLang="en-US" sz="1400" dirty="0"/>
          </a:p>
        </p:txBody>
      </p:sp>
      <p:sp>
        <p:nvSpPr>
          <p:cNvPr id="64" name="标题 1">
            <a:extLst>
              <a:ext uri="{FF2B5EF4-FFF2-40B4-BE49-F238E27FC236}">
                <a16:creationId xmlns:a16="http://schemas.microsoft.com/office/drawing/2014/main" id="{1F24D6B7-C568-9FEC-2CB7-A97E4EBFF7CE}"/>
              </a:ext>
            </a:extLst>
          </p:cNvPr>
          <p:cNvSpPr txBox="1">
            <a:spLocks/>
          </p:cNvSpPr>
          <p:nvPr/>
        </p:nvSpPr>
        <p:spPr>
          <a:xfrm>
            <a:off x="1271464" y="1018123"/>
            <a:ext cx="9484771" cy="466661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Development of a </a:t>
            </a:r>
            <a:r>
              <a:rPr lang="en-US" altLang="zh-CN" sz="2131" dirty="0" err="1"/>
              <a:t>Roebel</a:t>
            </a:r>
            <a:r>
              <a:rPr lang="en-US" altLang="zh-CN" sz="2131" dirty="0"/>
              <a:t>-like Transposed Cable </a:t>
            </a:r>
            <a:r>
              <a:rPr lang="en-US" altLang="zh-CN" sz="1865" dirty="0"/>
              <a:t>with the </a:t>
            </a:r>
            <a:r>
              <a:rPr lang="en-US" altLang="zh-CN" sz="1865" dirty="0">
                <a:solidFill>
                  <a:srgbClr val="FF0000"/>
                </a:solidFill>
              </a:rPr>
              <a:t>in-plane bending </a:t>
            </a:r>
            <a:r>
              <a:rPr lang="en-US" altLang="zh-CN" sz="1865" dirty="0"/>
              <a:t>of HTS tapes</a:t>
            </a:r>
            <a:endParaRPr lang="zh-CN" altLang="en-US" sz="2131" dirty="0"/>
          </a:p>
        </p:txBody>
      </p:sp>
      <p:pic>
        <p:nvPicPr>
          <p:cNvPr id="2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7B54AEEF-570E-CA17-9190-6AE0719E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1CBECAD-EDFC-739F-4ADB-5ADD551FDAFC}"/>
              </a:ext>
            </a:extLst>
          </p:cNvPr>
          <p:cNvSpPr txBox="1"/>
          <p:nvPr/>
        </p:nvSpPr>
        <p:spPr>
          <a:xfrm>
            <a:off x="10091375" y="2810340"/>
            <a:ext cx="1996758" cy="677108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AU" altLang="zh-CN" sz="2000" i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4PoA03-13</a:t>
            </a:r>
          </a:p>
          <a:p>
            <a:r>
              <a:rPr lang="en-AU" altLang="zh-CN" i="1" dirty="0" err="1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Yaqiang</a:t>
            </a:r>
            <a:r>
              <a:rPr lang="en-AU" altLang="zh-CN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Wang et al</a:t>
            </a:r>
            <a:endParaRPr lang="zh-CN" altLang="en-US" i="1" dirty="0">
              <a:solidFill>
                <a:srgbClr val="002060"/>
              </a:solidFill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4C5CF2F0-F4AA-CAFA-CFEC-F7CD146AF861}"/>
              </a:ext>
            </a:extLst>
          </p:cNvPr>
          <p:cNvSpPr txBox="1"/>
          <p:nvPr/>
        </p:nvSpPr>
        <p:spPr>
          <a:xfrm>
            <a:off x="10091375" y="2042706"/>
            <a:ext cx="1996758" cy="677108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AU" altLang="zh-CN" sz="2000" i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4PoA03-14</a:t>
            </a:r>
          </a:p>
          <a:p>
            <a:r>
              <a:rPr lang="en-AU" altLang="zh-CN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Juan Wang et al</a:t>
            </a:r>
            <a:endParaRPr lang="zh-CN" altLang="en-US" i="1" dirty="0">
              <a:solidFill>
                <a:srgbClr val="002060"/>
              </a:solidFill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56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A315E05-FC6E-46C0-A51E-C6F4AC924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8" name="灯片编号占位符 2">
            <a:extLst>
              <a:ext uri="{FF2B5EF4-FFF2-40B4-BE49-F238E27FC236}">
                <a16:creationId xmlns:a16="http://schemas.microsoft.com/office/drawing/2014/main" id="{BF741338-327D-30C3-9815-32EE119F34E1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11</a:t>
            </a:fld>
            <a:endParaRPr lang="en-US" sz="1199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3D4627A-7F88-5C6E-1B4D-946887405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2" y="1554602"/>
            <a:ext cx="11798310" cy="426539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946162-8AA7-ED16-30E0-A926AC1E67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81"/>
          <a:stretch/>
        </p:blipFill>
        <p:spPr>
          <a:xfrm>
            <a:off x="5746697" y="5157192"/>
            <a:ext cx="1549705" cy="123042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DD7C86C-DD84-3BF5-BCAC-230630B112E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732" y="5157194"/>
            <a:ext cx="1639566" cy="12304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E46935-7C55-7743-D0CC-BC28C50B65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95" y="5157193"/>
            <a:ext cx="1639566" cy="123042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B95F927-6DE8-547D-AA21-4D17AEF0F036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97AD5669-FF3E-4D23-55C6-94D70617C6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07568" y="4442496"/>
            <a:ext cx="3449941" cy="14473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08806B-74D6-F481-F1D8-CE567AD45A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462986"/>
            <a:ext cx="1917746" cy="1486294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4D1536BD-D990-71D6-EF34-88334E831AF2}"/>
              </a:ext>
            </a:extLst>
          </p:cNvPr>
          <p:cNvSpPr txBox="1">
            <a:spLocks/>
          </p:cNvSpPr>
          <p:nvPr/>
        </p:nvSpPr>
        <p:spPr>
          <a:xfrm>
            <a:off x="623392" y="1013576"/>
            <a:ext cx="9484771" cy="466661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Development of a </a:t>
            </a:r>
            <a:r>
              <a:rPr lang="en-US" altLang="zh-CN" sz="2131" dirty="0" err="1"/>
              <a:t>Roebel</a:t>
            </a:r>
            <a:r>
              <a:rPr lang="en-US" altLang="zh-CN" sz="2131" dirty="0"/>
              <a:t>-like Transposed Cable </a:t>
            </a:r>
            <a:r>
              <a:rPr lang="en-US" altLang="zh-CN" sz="1865" dirty="0"/>
              <a:t>with the </a:t>
            </a:r>
            <a:r>
              <a:rPr lang="en-US" altLang="zh-CN" sz="1865" dirty="0">
                <a:solidFill>
                  <a:srgbClr val="FF0000"/>
                </a:solidFill>
              </a:rPr>
              <a:t>in-plane bending </a:t>
            </a:r>
            <a:r>
              <a:rPr lang="en-US" altLang="zh-CN" sz="1865" dirty="0"/>
              <a:t>of HTS tapes</a:t>
            </a:r>
            <a:endParaRPr lang="zh-CN" altLang="en-US" sz="2131" dirty="0"/>
          </a:p>
        </p:txBody>
      </p:sp>
      <p:pic>
        <p:nvPicPr>
          <p:cNvPr id="7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36ED0B78-E407-A287-B8F0-47BD32E3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88BA359-9706-DE76-73AA-268CF521F3A6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 of the HTS transposed cable: X-cable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4039B37-6900-08DE-7335-71D68D0B6A71}"/>
              </a:ext>
            </a:extLst>
          </p:cNvPr>
          <p:cNvSpPr txBox="1"/>
          <p:nvPr/>
        </p:nvSpPr>
        <p:spPr>
          <a:xfrm>
            <a:off x="10128448" y="1074132"/>
            <a:ext cx="1731331" cy="369332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Juan Wang</a:t>
            </a:r>
            <a:r>
              <a:rPr lang="en-US" altLang="zh-CN" sz="1600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et al</a:t>
            </a:r>
            <a:endParaRPr lang="en-US" altLang="zh-CN" sz="2000" i="1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69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BCEFDF0-5547-6D14-8E18-EDDF7D5327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graphicFrame>
        <p:nvGraphicFramePr>
          <p:cNvPr id="9" name="Chart 1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573438"/>
              </p:ext>
            </p:extLst>
          </p:nvPr>
        </p:nvGraphicFramePr>
        <p:xfrm>
          <a:off x="322846" y="1031411"/>
          <a:ext cx="11546309" cy="549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Box 5">
            <a:extLst>
              <a:ext uri="{FF2B5EF4-FFF2-40B4-BE49-F238E27FC236}">
                <a16:creationId xmlns:a16="http://schemas.microsoft.com/office/drawing/2014/main" id="{5C4D5BA1-73E7-D4E3-A1C2-0C56E0D21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758" y="4703903"/>
            <a:ext cx="673261" cy="194669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  <a:headEnd/>
            <a:tailEnd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65" b="1" dirty="0">
                <a:solidFill>
                  <a:srgbClr val="FF0000"/>
                </a:solidFill>
                <a:latin typeface="Arial"/>
                <a:cs typeface="Arial"/>
              </a:rPr>
              <a:t>IBS 2016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644B8313-5FC0-442C-9AF4-5DA50FC2C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756" y="4002317"/>
            <a:ext cx="673261" cy="194669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  <a:headEnd/>
            <a:tailEnd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65" b="1" dirty="0">
                <a:solidFill>
                  <a:srgbClr val="FF0000"/>
                </a:solidFill>
                <a:latin typeface="Arial"/>
                <a:cs typeface="Arial"/>
              </a:rPr>
              <a:t>IBS 2019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E9FE55E6-B97C-5E7D-C9DD-F3EE5118F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755" y="3651524"/>
            <a:ext cx="673261" cy="194669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  <a:headEnd/>
            <a:tailEnd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65" b="1" dirty="0">
                <a:solidFill>
                  <a:srgbClr val="FF0000"/>
                </a:solidFill>
                <a:latin typeface="Arial"/>
                <a:cs typeface="Arial"/>
              </a:rPr>
              <a:t>IBS 2022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654CA99B-F6FC-149B-9CB1-13F7B2899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64" y="2502298"/>
            <a:ext cx="673261" cy="194669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  <a:headEnd/>
            <a:tailEnd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65" b="1" dirty="0">
                <a:solidFill>
                  <a:srgbClr val="FF0000"/>
                </a:solidFill>
                <a:latin typeface="Arial"/>
                <a:cs typeface="Arial"/>
              </a:rPr>
              <a:t>IBS 2025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D3E61E6-6FB4-F962-C935-2956B47816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746" y="3754681"/>
            <a:ext cx="3193014" cy="2199818"/>
          </a:xfrm>
          <a:prstGeom prst="rect">
            <a:avLst/>
          </a:prstGeom>
        </p:spPr>
      </p:pic>
      <p:pic>
        <p:nvPicPr>
          <p:cNvPr id="2" name="Picture 2" descr="https://gss1.bdstatic.com/-vo3dSag_xI4khGkpoWK1HF6hhy/baike/w%3D268%3Bg%3D0/sign=9baf3e864ded2e73fce9812abf3ac6b6/f11f3a292df5e0fe34f058035b6034a85fdf72cc.jpg">
            <a:extLst>
              <a:ext uri="{FF2B5EF4-FFF2-40B4-BE49-F238E27FC236}">
                <a16:creationId xmlns:a16="http://schemas.microsoft.com/office/drawing/2014/main" id="{B96B6EFA-E0CF-FB88-FCE5-2E7EBDC2F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3375" y="4123525"/>
            <a:ext cx="659380" cy="5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466EB77-81FD-1811-6998-FC8C776C531E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IBS Technology: Status and Outlook </a:t>
            </a:r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F937F857-F81B-5BB8-3FCE-C58D8CF6C5A4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12</a:t>
            </a:fld>
            <a:endParaRPr lang="en-US" sz="1199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742F71E-7014-AFBD-288B-B5E020F88291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C5F96A0-2462-A3B6-D20C-6CC02EA08DB5}"/>
              </a:ext>
            </a:extLst>
          </p:cNvPr>
          <p:cNvSpPr txBox="1"/>
          <p:nvPr/>
        </p:nvSpPr>
        <p:spPr>
          <a:xfrm>
            <a:off x="2985246" y="1182098"/>
            <a:ext cx="8570853" cy="891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zh-CN" sz="1732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90% Stainless-steel &amp; 10% Sliver stabilized</a:t>
            </a:r>
            <a:r>
              <a:rPr lang="en-US" altLang="zh-CN" sz="173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IBS tape achieved the highest J</a:t>
            </a:r>
            <a:r>
              <a:rPr lang="en-US" altLang="zh-CN" sz="1732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altLang="zh-CN" sz="173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2022!</a:t>
            </a:r>
          </a:p>
          <a:p>
            <a:pPr algn="r">
              <a:spcBef>
                <a:spcPct val="0"/>
              </a:spcBef>
            </a:pPr>
            <a:r>
              <a:rPr lang="en-US" altLang="zh-CN" sz="173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reduced the cost and raised the </a:t>
            </a:r>
          </a:p>
          <a:p>
            <a:pPr algn="r">
              <a:spcBef>
                <a:spcPct val="0"/>
              </a:spcBef>
            </a:pPr>
            <a:r>
              <a:rPr lang="en-US" altLang="zh-CN" sz="173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properties.</a:t>
            </a:r>
          </a:p>
        </p:txBody>
      </p:sp>
      <p:pic>
        <p:nvPicPr>
          <p:cNvPr id="3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884CA9AB-FAF0-656C-829B-F4707A35C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56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B07810F-FA71-CE4E-646A-89A44C30112B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IBS Technology: Status and Outlook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59FF657-DF81-1A30-AA63-A9F3AFABA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CCCFF12-70A7-5F83-7321-8D6BB4A5EAE3}"/>
              </a:ext>
            </a:extLst>
          </p:cNvPr>
          <p:cNvSpPr/>
          <p:nvPr/>
        </p:nvSpPr>
        <p:spPr>
          <a:xfrm>
            <a:off x="1127448" y="1625360"/>
            <a:ext cx="10208135" cy="399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9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998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9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Φ34mm-17 turns-DPC reached </a:t>
            </a:r>
            <a:r>
              <a:rPr lang="en-US" altLang="zh-CN" sz="19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A at 4.2 K and 32 T, world’s highest record up to now.</a:t>
            </a:r>
            <a:endParaRPr lang="zh-CN" altLang="en-US" sz="199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70E91A1-46FE-8BE6-DAA5-A2788216A1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49" y="2138541"/>
            <a:ext cx="5351526" cy="41536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2F5F88-87C7-BACE-05F1-DD344C33AA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8" y="2057408"/>
            <a:ext cx="5351526" cy="425191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917FECC-FF40-DB8A-65A0-08350303F16A}"/>
              </a:ext>
            </a:extLst>
          </p:cNvPr>
          <p:cNvSpPr/>
          <p:nvPr/>
        </p:nvSpPr>
        <p:spPr>
          <a:xfrm>
            <a:off x="2063552" y="1107113"/>
            <a:ext cx="6048672" cy="418189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defTabSz="1218072">
              <a:lnSpc>
                <a:spcPct val="90000"/>
              </a:lnSpc>
              <a:spcBef>
                <a:spcPct val="0"/>
              </a:spcBef>
            </a:pPr>
            <a:r>
              <a:rPr lang="en-US" altLang="zh-CN" sz="2131" b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The First IBS Solenoid Coil at 32 T background field </a:t>
            </a:r>
            <a:endParaRPr lang="zh-CN" altLang="en-US" sz="2131" b="1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6D7CE4C-6E9F-0C98-407B-063C939EF8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5197" y="3756230"/>
            <a:ext cx="820885" cy="81745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6A62179-FC3D-569C-C208-1A68880068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30" y="2974892"/>
            <a:ext cx="808682" cy="13478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515812-D5BA-FD46-54D1-9418229D42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5039" y="3731202"/>
            <a:ext cx="1018753" cy="84596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3AF1EF6-C5E9-515F-97B0-FDD8FB722B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45" y="3756230"/>
            <a:ext cx="1090200" cy="8214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A3FC74-6C7D-00B9-FA8C-66A2CF2872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4351" y="4145103"/>
            <a:ext cx="780242" cy="1072892"/>
          </a:xfrm>
          <a:prstGeom prst="rect">
            <a:avLst/>
          </a:prstGeom>
        </p:spPr>
      </p:pic>
      <p:sp>
        <p:nvSpPr>
          <p:cNvPr id="17" name="灯片编号占位符 2">
            <a:extLst>
              <a:ext uri="{FF2B5EF4-FFF2-40B4-BE49-F238E27FC236}">
                <a16:creationId xmlns:a16="http://schemas.microsoft.com/office/drawing/2014/main" id="{C6AB87C3-4916-C066-2018-A416DC73C1E8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13</a:t>
            </a:fld>
            <a:endParaRPr lang="en-US" sz="1199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D47B733-E386-F3D6-9CE4-1BEDAEB3F736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3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EED9B5A5-1579-69CA-D3AA-0B538CEDA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026DE1E-1FF9-E102-8AAF-7E5057BA8DE3}"/>
              </a:ext>
            </a:extLst>
          </p:cNvPr>
          <p:cNvSpPr txBox="1"/>
          <p:nvPr/>
        </p:nvSpPr>
        <p:spPr>
          <a:xfrm>
            <a:off x="8637219" y="1107113"/>
            <a:ext cx="2862520" cy="40011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zh-CN" altLang="en-US" sz="2000" i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2OrM2-</a:t>
            </a:r>
            <a:r>
              <a:rPr lang="en-US" altLang="zh-CN" sz="2000" i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7, </a:t>
            </a:r>
            <a:r>
              <a:rPr lang="en-US" altLang="zh-CN" i="1" dirty="0" err="1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Chunyan</a:t>
            </a:r>
            <a:r>
              <a:rPr lang="en-US" altLang="zh-CN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Li</a:t>
            </a:r>
            <a:r>
              <a:rPr lang="en-US" altLang="zh-CN" sz="1600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et al</a:t>
            </a:r>
            <a:endParaRPr lang="en-US" altLang="zh-CN" sz="2000" i="1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532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77EF8E20-6C5C-423C-9465-BE2110C954AA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IBS Technology: Status and Outlook 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29819FE-2556-4FB5-98A7-A5166659E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4" name="灯片编号占位符 2">
            <a:extLst>
              <a:ext uri="{FF2B5EF4-FFF2-40B4-BE49-F238E27FC236}">
                <a16:creationId xmlns:a16="http://schemas.microsoft.com/office/drawing/2014/main" id="{E3B40B77-724D-F10E-50F2-1B6CA73F3815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14</a:t>
            </a:fld>
            <a:endParaRPr lang="en-US" sz="1199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C2CFCC0-7396-1298-91D8-A029E9DA044E}"/>
              </a:ext>
            </a:extLst>
          </p:cNvPr>
          <p:cNvSpPr/>
          <p:nvPr/>
        </p:nvSpPr>
        <p:spPr>
          <a:xfrm>
            <a:off x="3476687" y="1095371"/>
            <a:ext cx="5027982" cy="418189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defTabSz="1218072">
              <a:lnSpc>
                <a:spcPct val="90000"/>
              </a:lnSpc>
              <a:spcBef>
                <a:spcPct val="0"/>
              </a:spcBef>
            </a:pPr>
            <a:r>
              <a:rPr lang="en-US" altLang="zh-CN" sz="2131" b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Quench propagation study of the IBS coils</a:t>
            </a:r>
            <a:endParaRPr lang="zh-CN" altLang="en-US" sz="2131" b="1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F10AEA9-25BC-B1BD-4A6C-ADB0553BBEE7}"/>
              </a:ext>
            </a:extLst>
          </p:cNvPr>
          <p:cNvSpPr txBox="1"/>
          <p:nvPr/>
        </p:nvSpPr>
        <p:spPr>
          <a:xfrm>
            <a:off x="1055441" y="6093296"/>
            <a:ext cx="10153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Experimental d</a:t>
            </a:r>
            <a:r>
              <a:rPr lang="zh-CN" altLang="en-US" b="1" dirty="0"/>
              <a:t>ata  </a:t>
            </a:r>
            <a:r>
              <a:rPr lang="en-US" altLang="zh-CN" b="1" dirty="0"/>
              <a:t>shows significant</a:t>
            </a:r>
            <a:r>
              <a:rPr lang="zh-CN" altLang="en-US" b="1" dirty="0"/>
              <a:t> </a:t>
            </a:r>
            <a:r>
              <a:rPr lang="en-US" altLang="zh-CN" b="1" dirty="0"/>
              <a:t>quench</a:t>
            </a:r>
            <a:r>
              <a:rPr lang="zh-CN" altLang="en-US" b="1" dirty="0"/>
              <a:t> propagation </a:t>
            </a:r>
            <a:r>
              <a:rPr lang="en-US" altLang="zh-CN" b="1" dirty="0"/>
              <a:t>in the IBS coils</a:t>
            </a:r>
            <a:r>
              <a:rPr lang="zh-CN" altLang="en-US" b="1" dirty="0"/>
              <a:t>! More testing will be carried out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D0C2ED7-D5A0-964B-795E-7BC34949EC16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67275A-C423-37B3-C130-C77613B83F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7220" y="1607176"/>
            <a:ext cx="1290004" cy="10941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90A0370-59A5-3B52-2503-7F2657EC685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8465" y="1598684"/>
            <a:ext cx="2478135" cy="11546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91B5695-2931-AB53-D048-CF7128FC7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15" y="1598684"/>
            <a:ext cx="6812626" cy="42035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360ABAF-F04B-91BF-670C-38AED8257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7220" y="2741224"/>
            <a:ext cx="3891660" cy="7855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3BA859-6212-704C-2B3D-CEBA87C45E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7220" y="3542900"/>
            <a:ext cx="3891659" cy="2406380"/>
          </a:xfrm>
          <a:prstGeom prst="rect">
            <a:avLst/>
          </a:prstGeom>
        </p:spPr>
      </p:pic>
      <p:pic>
        <p:nvPicPr>
          <p:cNvPr id="3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BEAF496F-1976-98D7-B24E-B6ACF6249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8369DF5-7105-9D52-AC57-79A31B87FAB3}"/>
              </a:ext>
            </a:extLst>
          </p:cNvPr>
          <p:cNvSpPr txBox="1"/>
          <p:nvPr/>
        </p:nvSpPr>
        <p:spPr>
          <a:xfrm>
            <a:off x="9768407" y="1107113"/>
            <a:ext cx="1731331" cy="369332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Chunyan</a:t>
            </a:r>
            <a:r>
              <a:rPr lang="en-US" altLang="zh-CN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Li</a:t>
            </a:r>
            <a:r>
              <a:rPr lang="en-US" altLang="zh-CN" sz="1600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et al</a:t>
            </a:r>
            <a:endParaRPr lang="en-US" altLang="zh-CN" sz="2000" i="1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7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id="{CFB8BD36-1160-4637-A853-B34519D6A17A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IBS Technology: Status and Outlook 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9713ACD7-372B-456D-951E-F9930F393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85" name="Right Arrow 30">
            <a:extLst>
              <a:ext uri="{FF2B5EF4-FFF2-40B4-BE49-F238E27FC236}">
                <a16:creationId xmlns:a16="http://schemas.microsoft.com/office/drawing/2014/main" id="{D9F6FB66-3E04-B73C-1AF1-83EE07C7F722}"/>
              </a:ext>
            </a:extLst>
          </p:cNvPr>
          <p:cNvSpPr/>
          <p:nvPr/>
        </p:nvSpPr>
        <p:spPr bwMode="auto">
          <a:xfrm>
            <a:off x="399204" y="3081129"/>
            <a:ext cx="4685728" cy="216926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en-US" sz="2398">
              <a:solidFill>
                <a:srgbClr val="000000"/>
              </a:solidFill>
              <a:latin typeface="宋体" pitchFamily="2" charset="-122"/>
            </a:endParaRPr>
          </a:p>
        </p:txBody>
      </p:sp>
      <p:sp>
        <p:nvSpPr>
          <p:cNvPr id="86" name="Right Arrow 30">
            <a:extLst>
              <a:ext uri="{FF2B5EF4-FFF2-40B4-BE49-F238E27FC236}">
                <a16:creationId xmlns:a16="http://schemas.microsoft.com/office/drawing/2014/main" id="{24BA72DB-F41A-D20F-DA3C-7251CCEAEFDF}"/>
              </a:ext>
            </a:extLst>
          </p:cNvPr>
          <p:cNvSpPr/>
          <p:nvPr/>
        </p:nvSpPr>
        <p:spPr bwMode="auto">
          <a:xfrm>
            <a:off x="5627737" y="3065459"/>
            <a:ext cx="6152505" cy="245137"/>
          </a:xfrm>
          <a:prstGeom prst="rightArrow">
            <a:avLst>
              <a:gd name="adj1" fmla="val 50000"/>
              <a:gd name="adj2" fmla="val 12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en-US" sz="2398">
              <a:solidFill>
                <a:srgbClr val="000000"/>
              </a:solidFill>
              <a:latin typeface="宋体" pitchFamily="2" charset="-122"/>
            </a:endParaRPr>
          </a:p>
        </p:txBody>
      </p:sp>
      <p:grpSp>
        <p:nvGrpSpPr>
          <p:cNvPr id="87" name="Group 22">
            <a:extLst>
              <a:ext uri="{FF2B5EF4-FFF2-40B4-BE49-F238E27FC236}">
                <a16:creationId xmlns:a16="http://schemas.microsoft.com/office/drawing/2014/main" id="{268D56DB-2646-CFAA-3A31-E60EDC39AC2C}"/>
              </a:ext>
            </a:extLst>
          </p:cNvPr>
          <p:cNvGrpSpPr>
            <a:grpSpLocks/>
          </p:cNvGrpSpPr>
          <p:nvPr/>
        </p:nvGrpSpPr>
        <p:grpSpPr bwMode="auto">
          <a:xfrm>
            <a:off x="2535795" y="3042703"/>
            <a:ext cx="287734" cy="287734"/>
            <a:chOff x="0" y="0"/>
            <a:chExt cx="258778" cy="256382"/>
          </a:xfrm>
        </p:grpSpPr>
        <p:sp>
          <p:nvSpPr>
            <p:cNvPr id="88" name="Oval 370">
              <a:extLst>
                <a:ext uri="{FF2B5EF4-FFF2-40B4-BE49-F238E27FC236}">
                  <a16:creationId xmlns:a16="http://schemas.microsoft.com/office/drawing/2014/main" id="{2B5DF085-08B4-83AC-BE1F-D724EB7E7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58778" cy="256382"/>
            </a:xfrm>
            <a:prstGeom prst="ellipse">
              <a:avLst/>
            </a:prstGeom>
            <a:solidFill>
              <a:srgbClr val="006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89" name="Oval 371">
              <a:extLst>
                <a:ext uri="{FF2B5EF4-FFF2-40B4-BE49-F238E27FC236}">
                  <a16:creationId xmlns:a16="http://schemas.microsoft.com/office/drawing/2014/main" id="{C29B8D9F-ACA9-C1B0-914A-3B2AEAFBE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90" y="58396"/>
              <a:ext cx="129389" cy="1281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90" name="Group 19">
            <a:extLst>
              <a:ext uri="{FF2B5EF4-FFF2-40B4-BE49-F238E27FC236}">
                <a16:creationId xmlns:a16="http://schemas.microsoft.com/office/drawing/2014/main" id="{B06E9B8D-035F-5B21-82C5-771E609AE404}"/>
              </a:ext>
            </a:extLst>
          </p:cNvPr>
          <p:cNvGrpSpPr>
            <a:grpSpLocks/>
          </p:cNvGrpSpPr>
          <p:nvPr/>
        </p:nvGrpSpPr>
        <p:grpSpPr bwMode="auto">
          <a:xfrm>
            <a:off x="4106626" y="3042273"/>
            <a:ext cx="287734" cy="287734"/>
            <a:chOff x="0" y="0"/>
            <a:chExt cx="258778" cy="256382"/>
          </a:xfrm>
        </p:grpSpPr>
        <p:sp>
          <p:nvSpPr>
            <p:cNvPr id="91" name="Oval 368">
              <a:extLst>
                <a:ext uri="{FF2B5EF4-FFF2-40B4-BE49-F238E27FC236}">
                  <a16:creationId xmlns:a16="http://schemas.microsoft.com/office/drawing/2014/main" id="{A8BEEC9F-113C-8A2A-08FD-6E09F5115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58778" cy="256382"/>
            </a:xfrm>
            <a:prstGeom prst="ellipse">
              <a:avLst/>
            </a:prstGeom>
            <a:solidFill>
              <a:srgbClr val="32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92" name="Oval 369">
              <a:extLst>
                <a:ext uri="{FF2B5EF4-FFF2-40B4-BE49-F238E27FC236}">
                  <a16:creationId xmlns:a16="http://schemas.microsoft.com/office/drawing/2014/main" id="{8A01D962-3DB7-0CC4-01B3-2FC0458B4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01" y="59903"/>
              <a:ext cx="129389" cy="1281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93" name="矩形 92">
            <a:extLst>
              <a:ext uri="{FF2B5EF4-FFF2-40B4-BE49-F238E27FC236}">
                <a16:creationId xmlns:a16="http://schemas.microsoft.com/office/drawing/2014/main" id="{0714A302-651A-EB03-1A42-E60B6F7E27E0}"/>
              </a:ext>
            </a:extLst>
          </p:cNvPr>
          <p:cNvSpPr/>
          <p:nvPr/>
        </p:nvSpPr>
        <p:spPr>
          <a:xfrm>
            <a:off x="624324" y="3301035"/>
            <a:ext cx="1019151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2008.02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DA1F38D9-19C4-241E-05C1-34F6DE70F260}"/>
              </a:ext>
            </a:extLst>
          </p:cNvPr>
          <p:cNvSpPr/>
          <p:nvPr/>
        </p:nvSpPr>
        <p:spPr>
          <a:xfrm>
            <a:off x="3633686" y="3269253"/>
            <a:ext cx="1019151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2008.09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508EE061-2724-00BA-C6DA-B614D2C26F2D}"/>
              </a:ext>
            </a:extLst>
          </p:cNvPr>
          <p:cNvSpPr/>
          <p:nvPr/>
        </p:nvSpPr>
        <p:spPr>
          <a:xfrm>
            <a:off x="5833191" y="3269253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2016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96" name="Oval 358">
            <a:extLst>
              <a:ext uri="{FF2B5EF4-FFF2-40B4-BE49-F238E27FC236}">
                <a16:creationId xmlns:a16="http://schemas.microsoft.com/office/drawing/2014/main" id="{03D0557F-6B44-AB56-0CDA-CA6A57DCC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970" y="3053614"/>
            <a:ext cx="287734" cy="287734"/>
          </a:xfrm>
          <a:prstGeom prst="ellipse">
            <a:avLst/>
          </a:prstGeom>
          <a:solidFill>
            <a:srgbClr val="DC6D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7" name="Oval 359">
            <a:extLst>
              <a:ext uri="{FF2B5EF4-FFF2-40B4-BE49-F238E27FC236}">
                <a16:creationId xmlns:a16="http://schemas.microsoft.com/office/drawing/2014/main" id="{8AF25E0E-2BA2-E2A6-CA0A-C1B757089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395" y="3122731"/>
            <a:ext cx="143867" cy="14386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8" name="Oval 368">
            <a:extLst>
              <a:ext uri="{FF2B5EF4-FFF2-40B4-BE49-F238E27FC236}">
                <a16:creationId xmlns:a16="http://schemas.microsoft.com/office/drawing/2014/main" id="{2816FC53-9FD5-A8B1-E633-B2FE24803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562" y="3016896"/>
            <a:ext cx="287734" cy="28773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9" name="Oval 369">
            <a:extLst>
              <a:ext uri="{FF2B5EF4-FFF2-40B4-BE49-F238E27FC236}">
                <a16:creationId xmlns:a16="http://schemas.microsoft.com/office/drawing/2014/main" id="{E407D93F-FD86-2EF7-4E78-2B540C475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673" y="3085016"/>
            <a:ext cx="143867" cy="14386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AFA33BE8-BE50-6D5B-A325-6A461D201568}"/>
              </a:ext>
            </a:extLst>
          </p:cNvPr>
          <p:cNvSpPr/>
          <p:nvPr/>
        </p:nvSpPr>
        <p:spPr>
          <a:xfrm>
            <a:off x="7529870" y="3320811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2018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101" name="TextBox 29">
            <a:extLst>
              <a:ext uri="{FF2B5EF4-FFF2-40B4-BE49-F238E27FC236}">
                <a16:creationId xmlns:a16="http://schemas.microsoft.com/office/drawing/2014/main" id="{84A9572B-7701-2D7B-83E5-7980BCEC4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43" y="3606962"/>
            <a:ext cx="1569559" cy="3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Discovery of IBS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208B9C8E-85AC-62DC-543C-4217A6C390EA}"/>
              </a:ext>
            </a:extLst>
          </p:cNvPr>
          <p:cNvSpPr/>
          <p:nvPr/>
        </p:nvSpPr>
        <p:spPr>
          <a:xfrm>
            <a:off x="2169194" y="3320839"/>
            <a:ext cx="1019151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2008.04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958CE27B-36AD-FA2F-72B5-CF666B67914A}"/>
              </a:ext>
            </a:extLst>
          </p:cNvPr>
          <p:cNvGrpSpPr/>
          <p:nvPr/>
        </p:nvGrpSpPr>
        <p:grpSpPr>
          <a:xfrm>
            <a:off x="7640226" y="3022861"/>
            <a:ext cx="287734" cy="287734"/>
            <a:chOff x="4654195" y="4152355"/>
            <a:chExt cx="258762" cy="255587"/>
          </a:xfrm>
        </p:grpSpPr>
        <p:sp>
          <p:nvSpPr>
            <p:cNvPr id="104" name="Oval 370">
              <a:extLst>
                <a:ext uri="{FF2B5EF4-FFF2-40B4-BE49-F238E27FC236}">
                  <a16:creationId xmlns:a16="http://schemas.microsoft.com/office/drawing/2014/main" id="{9E176D2C-2195-F6E5-751F-3E1025BAC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4195" y="4152355"/>
              <a:ext cx="258762" cy="2555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05" name="Oval 371">
              <a:extLst>
                <a:ext uri="{FF2B5EF4-FFF2-40B4-BE49-F238E27FC236}">
                  <a16:creationId xmlns:a16="http://schemas.microsoft.com/office/drawing/2014/main" id="{243B06A2-1EE7-9707-DF1C-895AD0717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701" y="4212071"/>
              <a:ext cx="129381" cy="127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106" name="TextBox 29">
            <a:extLst>
              <a:ext uri="{FF2B5EF4-FFF2-40B4-BE49-F238E27FC236}">
                <a16:creationId xmlns:a16="http://schemas.microsoft.com/office/drawing/2014/main" id="{BB809505-B470-BCEA-C881-29F4FBCFE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947" y="3606961"/>
            <a:ext cx="1387842" cy="59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Discovery of </a:t>
            </a:r>
          </a:p>
          <a:p>
            <a:pPr algn="ctr" eaLnBrk="1" hangingPunct="1"/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122 phase IBS</a:t>
            </a:r>
          </a:p>
        </p:txBody>
      </p:sp>
      <p:sp>
        <p:nvSpPr>
          <p:cNvPr id="107" name="Oval 369">
            <a:extLst>
              <a:ext uri="{FF2B5EF4-FFF2-40B4-BE49-F238E27FC236}">
                <a16:creationId xmlns:a16="http://schemas.microsoft.com/office/drawing/2014/main" id="{B4C1256D-AEA5-D8B5-A9DA-3C126D981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4699" y="3122731"/>
            <a:ext cx="143867" cy="14386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E411C6C0-335A-FBD9-5531-D06D52ED3A5B}"/>
              </a:ext>
            </a:extLst>
          </p:cNvPr>
          <p:cNvSpPr/>
          <p:nvPr/>
        </p:nvSpPr>
        <p:spPr>
          <a:xfrm>
            <a:off x="9067152" y="3301629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2020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6780F94E-0F54-935A-0F44-D6505BD74CF6}"/>
              </a:ext>
            </a:extLst>
          </p:cNvPr>
          <p:cNvGrpSpPr/>
          <p:nvPr/>
        </p:nvGrpSpPr>
        <p:grpSpPr>
          <a:xfrm>
            <a:off x="9327679" y="3039413"/>
            <a:ext cx="287734" cy="287734"/>
            <a:chOff x="4789249" y="4115300"/>
            <a:chExt cx="258762" cy="255587"/>
          </a:xfrm>
        </p:grpSpPr>
        <p:sp>
          <p:nvSpPr>
            <p:cNvPr id="110" name="Oval 370">
              <a:extLst>
                <a:ext uri="{FF2B5EF4-FFF2-40B4-BE49-F238E27FC236}">
                  <a16:creationId xmlns:a16="http://schemas.microsoft.com/office/drawing/2014/main" id="{2CC9FCC9-20F6-478A-9FAB-92937B67D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249" y="4115300"/>
              <a:ext cx="258762" cy="25558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11" name="Oval 371">
              <a:extLst>
                <a:ext uri="{FF2B5EF4-FFF2-40B4-BE49-F238E27FC236}">
                  <a16:creationId xmlns:a16="http://schemas.microsoft.com/office/drawing/2014/main" id="{C36CA184-0DD4-EA3B-5819-961271304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6754" y="4175016"/>
              <a:ext cx="129381" cy="127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112" name="TextBox 29">
            <a:extLst>
              <a:ext uri="{FF2B5EF4-FFF2-40B4-BE49-F238E27FC236}">
                <a16:creationId xmlns:a16="http://schemas.microsoft.com/office/drawing/2014/main" id="{DB6A2B62-351D-0E4E-1BD8-EFA83DF29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721" y="1861128"/>
            <a:ext cx="2057645" cy="1089192"/>
          </a:xfrm>
          <a:prstGeom prst="rect">
            <a:avLst/>
          </a:prstGeom>
          <a:noFill/>
          <a:ln>
            <a:noFill/>
          </a:ln>
        </p:spPr>
        <p:txBody>
          <a:bodyPr wrap="squar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100-m 7-core IBS tape fabricated 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J</a:t>
            </a:r>
            <a:r>
              <a:rPr lang="en-CA" altLang="zh-CN" sz="1599" b="1" baseline="-25000" dirty="0">
                <a:latin typeface="+mj-lt"/>
                <a:ea typeface="+mj-ea"/>
                <a:cs typeface="Times New Roman" pitchFamily="18" charset="0"/>
              </a:rPr>
              <a:t>e</a:t>
            </a:r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= </a:t>
            </a:r>
            <a:r>
              <a:rPr lang="en-CA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100 A</a:t>
            </a:r>
            <a:r>
              <a:rPr lang="en-US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/mm</a:t>
            </a:r>
            <a:r>
              <a:rPr lang="en-US" altLang="zh-CN" sz="1599" b="1" baseline="30000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2 </a:t>
            </a:r>
          </a:p>
          <a:p>
            <a:pPr algn="ctr" eaLnBrk="1" hangingPunct="1"/>
            <a:r>
              <a:rPr lang="en-US" altLang="zh-CN" sz="1599" b="1" baseline="30000" dirty="0">
                <a:latin typeface="+mj-lt"/>
                <a:ea typeface="+mj-ea"/>
                <a:cs typeface="Times New Roman" pitchFamily="18" charset="0"/>
              </a:rPr>
              <a:t>@ </a:t>
            </a:r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10 T, 4.2 K</a:t>
            </a:r>
            <a:endParaRPr lang="zh-CN" altLang="en-US" sz="1599" b="1" dirty="0"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13" name="TextBox 29">
            <a:extLst>
              <a:ext uri="{FF2B5EF4-FFF2-40B4-BE49-F238E27FC236}">
                <a16:creationId xmlns:a16="http://schemas.microsoft.com/office/drawing/2014/main" id="{174B9E23-E425-EEE3-471D-F42E86628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414" y="3656386"/>
            <a:ext cx="2169530" cy="1253211"/>
          </a:xfrm>
          <a:prstGeom prst="rect">
            <a:avLst/>
          </a:prstGeom>
          <a:noFill/>
          <a:ln>
            <a:noFill/>
          </a:ln>
        </p:spPr>
        <p:txBody>
          <a:bodyPr wrap="squar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IBS solenoid at 24 T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 Racetrack at 8 T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J</a:t>
            </a:r>
            <a:r>
              <a:rPr lang="en-CA" altLang="zh-CN" sz="1599" b="1" baseline="-25000" dirty="0">
                <a:latin typeface="+mj-lt"/>
                <a:ea typeface="+mj-ea"/>
                <a:cs typeface="Times New Roman" pitchFamily="18" charset="0"/>
              </a:rPr>
              <a:t>e</a:t>
            </a:r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= </a:t>
            </a:r>
            <a:r>
              <a:rPr lang="en-CA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300 A</a:t>
            </a:r>
            <a:r>
              <a:rPr lang="en-US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/mm</a:t>
            </a:r>
            <a:r>
              <a:rPr lang="en-US" altLang="zh-CN" sz="1599" b="1" baseline="30000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2</a:t>
            </a:r>
          </a:p>
          <a:p>
            <a:pPr algn="ctr" eaLnBrk="1" hangingPunct="1"/>
            <a:r>
              <a:rPr lang="en-US" altLang="zh-CN" sz="1599" b="1" baseline="30000" dirty="0">
                <a:latin typeface="+mj-lt"/>
                <a:ea typeface="+mj-ea"/>
                <a:cs typeface="Times New Roman" pitchFamily="18" charset="0"/>
              </a:rPr>
              <a:t>@ </a:t>
            </a:r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10 T, 4.2 K</a:t>
            </a:r>
            <a:endParaRPr lang="zh-CN" altLang="en-US" sz="1599" b="1" dirty="0">
              <a:latin typeface="+mj-lt"/>
              <a:ea typeface="+mj-ea"/>
              <a:cs typeface="Times New Roman" pitchFamily="18" charset="0"/>
            </a:endParaRPr>
          </a:p>
          <a:p>
            <a:pPr algn="ctr" eaLnBrk="1" hangingPunct="1"/>
            <a:endParaRPr lang="zh-CN" altLang="en-US" sz="1599" b="1" baseline="30000" dirty="0">
              <a:solidFill>
                <a:srgbClr val="FF0000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14" name="TextBox 29">
            <a:extLst>
              <a:ext uri="{FF2B5EF4-FFF2-40B4-BE49-F238E27FC236}">
                <a16:creationId xmlns:a16="http://schemas.microsoft.com/office/drawing/2014/main" id="{56B89B9E-2250-8E7C-C58C-13B041DC3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7111" y="1585177"/>
            <a:ext cx="2165376" cy="1745397"/>
          </a:xfrm>
          <a:prstGeom prst="rect">
            <a:avLst/>
          </a:prstGeom>
          <a:noFill/>
          <a:ln>
            <a:noFill/>
          </a:ln>
        </p:spPr>
        <p:txBody>
          <a:bodyPr wrap="squar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IBS solenoid at </a:t>
            </a:r>
            <a:r>
              <a:rPr lang="en-CA" altLang="zh-CN" sz="1599" b="1" dirty="0">
                <a:solidFill>
                  <a:srgbClr val="FF0000"/>
                </a:solidFill>
                <a:latin typeface="+mj-lt"/>
                <a:ea typeface="楷体" pitchFamily="49" charset="-122"/>
                <a:cs typeface="Times New Roman" pitchFamily="18" charset="0"/>
              </a:rPr>
              <a:t>32 T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 Racetrack at 10 T</a:t>
            </a:r>
          </a:p>
          <a:p>
            <a:pPr algn="ctr" eaLnBrk="1" hangingPunct="1"/>
            <a:r>
              <a:rPr lang="en-CA" altLang="zh-CN" sz="1599" b="1" dirty="0">
                <a:solidFill>
                  <a:srgbClr val="FF0000"/>
                </a:solidFill>
                <a:latin typeface="+mj-lt"/>
                <a:ea typeface="楷体" pitchFamily="49" charset="-122"/>
                <a:cs typeface="Times New Roman" pitchFamily="18" charset="0"/>
              </a:rPr>
              <a:t>1</a:t>
            </a:r>
            <a:r>
              <a:rPr lang="en-US" altLang="zh-CN" sz="1599" b="1" dirty="0">
                <a:solidFill>
                  <a:srgbClr val="FF0000"/>
                </a:solidFill>
                <a:latin typeface="+mj-lt"/>
                <a:ea typeface="楷体" pitchFamily="49" charset="-122"/>
                <a:cs typeface="Times New Roman" pitchFamily="18" charset="0"/>
              </a:rPr>
              <a:t>.</a:t>
            </a:r>
            <a:r>
              <a:rPr lang="en-CA" altLang="zh-CN" sz="1599" b="1" dirty="0">
                <a:solidFill>
                  <a:srgbClr val="FF0000"/>
                </a:solidFill>
                <a:latin typeface="+mj-lt"/>
                <a:ea typeface="楷体" pitchFamily="49" charset="-122"/>
                <a:cs typeface="Times New Roman" pitchFamily="18" charset="0"/>
              </a:rPr>
              <a:t>3 kA transposed cable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J</a:t>
            </a:r>
            <a:r>
              <a:rPr lang="en-CA" altLang="zh-CN" sz="1599" b="1" baseline="-25000" dirty="0">
                <a:latin typeface="+mj-lt"/>
                <a:ea typeface="+mj-ea"/>
                <a:cs typeface="Times New Roman" pitchFamily="18" charset="0"/>
              </a:rPr>
              <a:t>e </a:t>
            </a:r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&gt; </a:t>
            </a:r>
            <a:r>
              <a:rPr lang="en-CA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450 A</a:t>
            </a:r>
            <a:r>
              <a:rPr lang="en-US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/mm</a:t>
            </a:r>
            <a:r>
              <a:rPr lang="en-US" altLang="zh-CN" sz="1599" b="1" baseline="30000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2</a:t>
            </a:r>
          </a:p>
          <a:p>
            <a:pPr algn="ctr" eaLnBrk="1" hangingPunct="1"/>
            <a:r>
              <a:rPr lang="en-US" altLang="zh-CN" sz="1599" b="1" baseline="30000" dirty="0">
                <a:latin typeface="+mj-lt"/>
                <a:ea typeface="+mj-ea"/>
                <a:cs typeface="Times New Roman" pitchFamily="18" charset="0"/>
              </a:rPr>
              <a:t>@ </a:t>
            </a:r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10 T, 4.2 K</a:t>
            </a:r>
            <a:endParaRPr lang="zh-CN" altLang="en-US" sz="1599" b="1" dirty="0">
              <a:latin typeface="+mj-lt"/>
              <a:ea typeface="+mj-ea"/>
              <a:cs typeface="Times New Roman" pitchFamily="18" charset="0"/>
            </a:endParaRPr>
          </a:p>
          <a:p>
            <a:pPr algn="ctr" eaLnBrk="1" hangingPunct="1"/>
            <a:endParaRPr lang="zh-CN" altLang="en-US" sz="1599" b="1" baseline="30000" dirty="0">
              <a:solidFill>
                <a:srgbClr val="FF0000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15" name="Oval 370">
            <a:extLst>
              <a:ext uri="{FF2B5EF4-FFF2-40B4-BE49-F238E27FC236}">
                <a16:creationId xmlns:a16="http://schemas.microsoft.com/office/drawing/2014/main" id="{A700C65B-1F00-2DC3-3603-ECEA1A189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5205" y="3041012"/>
            <a:ext cx="287734" cy="28773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6" name="Oval 371">
            <a:extLst>
              <a:ext uri="{FF2B5EF4-FFF2-40B4-BE49-F238E27FC236}">
                <a16:creationId xmlns:a16="http://schemas.microsoft.com/office/drawing/2014/main" id="{A2671FBC-FD18-2204-B468-DE6F2D6E2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0268" y="3108240"/>
            <a:ext cx="143867" cy="14386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667428A5-194D-B405-543C-CB9A80279BCB}"/>
              </a:ext>
            </a:extLst>
          </p:cNvPr>
          <p:cNvSpPr/>
          <p:nvPr/>
        </p:nvSpPr>
        <p:spPr>
          <a:xfrm>
            <a:off x="10654188" y="3312946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2022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pic>
        <p:nvPicPr>
          <p:cNvPr id="118" name="图片 117">
            <a:extLst>
              <a:ext uri="{FF2B5EF4-FFF2-40B4-BE49-F238E27FC236}">
                <a16:creationId xmlns:a16="http://schemas.microsoft.com/office/drawing/2014/main" id="{EAB2E450-CB18-CD21-49F7-273489417B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2283" y="3754334"/>
            <a:ext cx="984014" cy="1353095"/>
          </a:xfrm>
          <a:prstGeom prst="rect">
            <a:avLst/>
          </a:prstGeom>
        </p:spPr>
      </p:pic>
      <p:pic>
        <p:nvPicPr>
          <p:cNvPr id="119" name="图片 118">
            <a:extLst>
              <a:ext uri="{FF2B5EF4-FFF2-40B4-BE49-F238E27FC236}">
                <a16:creationId xmlns:a16="http://schemas.microsoft.com/office/drawing/2014/main" id="{B0AA983A-B98B-2E9B-0A95-F5A6C898E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8827" y="3750391"/>
            <a:ext cx="873455" cy="1357039"/>
          </a:xfrm>
          <a:prstGeom prst="rect">
            <a:avLst/>
          </a:prstGeom>
        </p:spPr>
      </p:pic>
      <p:pic>
        <p:nvPicPr>
          <p:cNvPr id="120" name="图片 119">
            <a:extLst>
              <a:ext uri="{FF2B5EF4-FFF2-40B4-BE49-F238E27FC236}">
                <a16:creationId xmlns:a16="http://schemas.microsoft.com/office/drawing/2014/main" id="{D61571F2-193E-D0B4-02D1-104EF7AE91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61" y="1744875"/>
            <a:ext cx="1930987" cy="1130644"/>
          </a:xfrm>
          <a:prstGeom prst="rect">
            <a:avLst/>
          </a:prstGeom>
        </p:spPr>
      </p:pic>
      <p:pic>
        <p:nvPicPr>
          <p:cNvPr id="121" name="图片 120">
            <a:extLst>
              <a:ext uri="{FF2B5EF4-FFF2-40B4-BE49-F238E27FC236}">
                <a16:creationId xmlns:a16="http://schemas.microsoft.com/office/drawing/2014/main" id="{19A59578-BF7D-8C79-7CD5-1246801552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228" y="3737912"/>
            <a:ext cx="2017637" cy="1467319"/>
          </a:xfrm>
          <a:prstGeom prst="rect">
            <a:avLst/>
          </a:prstGeom>
        </p:spPr>
      </p:pic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1D201528-0365-31A5-76C4-A1176687E6C9}"/>
              </a:ext>
            </a:extLst>
          </p:cNvPr>
          <p:cNvGrpSpPr/>
          <p:nvPr/>
        </p:nvGrpSpPr>
        <p:grpSpPr>
          <a:xfrm>
            <a:off x="371012" y="4077843"/>
            <a:ext cx="2650337" cy="1340577"/>
            <a:chOff x="6726108" y="980728"/>
            <a:chExt cx="2817382" cy="1381459"/>
          </a:xfrm>
        </p:grpSpPr>
        <p:sp>
          <p:nvSpPr>
            <p:cNvPr id="123" name="TextBox 29">
              <a:extLst>
                <a:ext uri="{FF2B5EF4-FFF2-40B4-BE49-F238E27FC236}">
                  <a16:creationId xmlns:a16="http://schemas.microsoft.com/office/drawing/2014/main" id="{077090CB-4DEA-19DC-3A72-986A609A6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0431" y="1126957"/>
              <a:ext cx="1693059" cy="58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465" b="1" dirty="0">
                  <a:latin typeface="Microsoft YaHei" charset="-122"/>
                  <a:ea typeface="Microsoft YaHei" charset="-122"/>
                  <a:cs typeface="Microsoft YaHei" charset="-122"/>
                </a:rPr>
                <a:t>H. </a:t>
              </a:r>
              <a:r>
                <a:rPr lang="en-US" altLang="zh-CN" sz="1465" b="1" dirty="0" err="1">
                  <a:latin typeface="Microsoft YaHei" charset="-122"/>
                  <a:ea typeface="Microsoft YaHei" charset="-122"/>
                  <a:cs typeface="Microsoft YaHei" charset="-122"/>
                </a:rPr>
                <a:t>Hosono</a:t>
              </a:r>
              <a:endParaRPr lang="en-US" altLang="zh-CN" sz="1465" b="1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algn="ctr" eaLnBrk="1" hangingPunct="1"/>
              <a:r>
                <a:rPr lang="en-US" altLang="zh-CN" sz="1599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IBS (T</a:t>
              </a:r>
              <a:r>
                <a:rPr lang="en-US" altLang="zh-CN" sz="1599" b="1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</a:t>
              </a:r>
              <a:r>
                <a:rPr lang="en-US" altLang="zh-CN" sz="1599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26K)</a:t>
              </a:r>
            </a:p>
          </p:txBody>
        </p:sp>
        <p:pic>
          <p:nvPicPr>
            <p:cNvPr id="124" name="Picture 2" descr="http://highscope.ch.ntu.edu.tw/wordpress/wp-content/uploads/2013/10/2012-hosono.jpg">
              <a:extLst>
                <a:ext uri="{FF2B5EF4-FFF2-40B4-BE49-F238E27FC236}">
                  <a16:creationId xmlns:a16="http://schemas.microsoft.com/office/drawing/2014/main" id="{47FD3570-8563-9AE3-1CC8-BCFD1883F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6108" y="980728"/>
              <a:ext cx="1124325" cy="1381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5" name="TextBox 29">
            <a:extLst>
              <a:ext uri="{FF2B5EF4-FFF2-40B4-BE49-F238E27FC236}">
                <a16:creationId xmlns:a16="http://schemas.microsoft.com/office/drawing/2014/main" id="{47E6BD7D-90F8-F46E-E691-A44DE7C00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263" y="2309742"/>
            <a:ext cx="1299138" cy="56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465" b="1" dirty="0">
                <a:latin typeface="Microsoft YaHei" charset="-122"/>
                <a:ea typeface="Microsoft YaHei" charset="-122"/>
              </a:rPr>
              <a:t>Z. Zhao</a:t>
            </a:r>
          </a:p>
          <a:p>
            <a:pPr algn="ctr" eaLnBrk="1" hangingPunct="1"/>
            <a:r>
              <a:rPr lang="en-US" altLang="zh-CN" sz="1599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IBS (T</a:t>
            </a:r>
            <a:r>
              <a:rPr lang="en-US" altLang="zh-CN" sz="1599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en-US" altLang="zh-CN" sz="1599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55K)</a:t>
            </a:r>
          </a:p>
        </p:txBody>
      </p:sp>
      <p:pic>
        <p:nvPicPr>
          <p:cNvPr id="126" name="图片 125">
            <a:extLst>
              <a:ext uri="{FF2B5EF4-FFF2-40B4-BE49-F238E27FC236}">
                <a16:creationId xmlns:a16="http://schemas.microsoft.com/office/drawing/2014/main" id="{19791CF7-EE80-BB5C-CBC0-8BBC946048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84" y="1475708"/>
            <a:ext cx="980559" cy="1307411"/>
          </a:xfrm>
          <a:prstGeom prst="rect">
            <a:avLst/>
          </a:prstGeom>
        </p:spPr>
      </p:pic>
      <p:pic>
        <p:nvPicPr>
          <p:cNvPr id="127" name="Picture 7">
            <a:extLst>
              <a:ext uri="{FF2B5EF4-FFF2-40B4-BE49-F238E27FC236}">
                <a16:creationId xmlns:a16="http://schemas.microsoft.com/office/drawing/2014/main" id="{68BD385B-4064-2A5B-5730-0EED65FBA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55" y="1148509"/>
            <a:ext cx="1402897" cy="182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6CF598D5-FE15-8820-3CCC-DF7C532174E6}"/>
              </a:ext>
            </a:extLst>
          </p:cNvPr>
          <p:cNvSpPr txBox="1">
            <a:spLocks/>
          </p:cNvSpPr>
          <p:nvPr/>
        </p:nvSpPr>
        <p:spPr>
          <a:xfrm>
            <a:off x="263352" y="5842659"/>
            <a:ext cx="11593288" cy="466661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J</a:t>
            </a:r>
            <a:r>
              <a:rPr lang="en-US" altLang="zh-CN" sz="2131" baseline="-25000" dirty="0"/>
              <a:t>e</a:t>
            </a:r>
            <a:r>
              <a:rPr lang="en-US" altLang="zh-CN" sz="2131" dirty="0"/>
              <a:t> of IBS expected to be similar as </a:t>
            </a:r>
            <a:r>
              <a:rPr lang="en-US" altLang="zh-CN" sz="2131" dirty="0" err="1"/>
              <a:t>ReBCO</a:t>
            </a:r>
            <a:r>
              <a:rPr lang="en-US" altLang="zh-CN" sz="2131" dirty="0"/>
              <a:t> in 5 years with better mechanical properties and lower cost</a:t>
            </a:r>
            <a:endParaRPr lang="zh-CN" altLang="en-US" sz="2131" dirty="0"/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4F56A088-BDF1-E5CE-6BBB-9AFE70E631B1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15</a:t>
            </a:fld>
            <a:endParaRPr lang="en-US" sz="1199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D280B82-EBCE-16FA-3D33-2AD7985B85C6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5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C72956F2-0581-EBBE-7C30-4293B47EE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338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04010" y="3172"/>
            <a:ext cx="7904758" cy="853706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730" dirty="0"/>
              <a:t>                                         </a:t>
            </a:r>
            <a:br>
              <a:rPr lang="en-US" altLang="zh-CN" sz="3730" dirty="0"/>
            </a:br>
            <a:br>
              <a:rPr lang="zh-CN" altLang="en-US" sz="3730" dirty="0"/>
            </a:br>
            <a:endParaRPr lang="zh-CN" altLang="en-US" sz="373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2036" y="3858159"/>
            <a:ext cx="2620808" cy="214112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859EA5-3645-4AD4-AC2F-A89240097F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2259" y="3859512"/>
            <a:ext cx="2110574" cy="214934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30B3208-D743-4378-8234-A4874675D5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1965" y="3858158"/>
            <a:ext cx="1761173" cy="1176611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C1F7160-11EA-414B-B84B-66B88CED88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1086" y="4923994"/>
            <a:ext cx="1761173" cy="1097293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DDC2BD0F-8DEC-4CB4-8D9F-524659B99E77}"/>
              </a:ext>
            </a:extLst>
          </p:cNvPr>
          <p:cNvSpPr txBox="1">
            <a:spLocks noChangeArrowheads="1"/>
          </p:cNvSpPr>
          <p:nvPr/>
        </p:nvSpPr>
        <p:spPr>
          <a:xfrm>
            <a:off x="5639" y="0"/>
            <a:ext cx="12180722" cy="952276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 defTabSz="913554">
              <a:defRPr/>
            </a:pPr>
            <a:r>
              <a:rPr lang="en-US" altLang="zh-CN" sz="3600" dirty="0"/>
              <a:t>Development of CCT Magnets for HL-LHC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4FF66D0-A188-5ACE-88E7-633101699704}"/>
              </a:ext>
            </a:extLst>
          </p:cNvPr>
          <p:cNvSpPr txBox="1"/>
          <p:nvPr/>
        </p:nvSpPr>
        <p:spPr>
          <a:xfrm>
            <a:off x="4047834" y="2152773"/>
            <a:ext cx="4196292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80648" indent="-380648" algn="just">
              <a:buFont typeface="Wingdings" panose="05000000000000000000" pitchFamily="2" charset="2"/>
              <a:buChar char="Ø"/>
            </a:pPr>
            <a:r>
              <a:rPr lang="en-US" altLang="zh-CN" dirty="0">
                <a:ea typeface="黑体" panose="02010609060101010101" pitchFamily="49" charset="-122"/>
              </a:rPr>
              <a:t>To be installed in the ATLAS &amp; CMS interaction regions, help to raise the luminosity by 5 times</a:t>
            </a:r>
          </a:p>
          <a:p>
            <a:pPr marL="380648" indent="-380648" algn="just">
              <a:buFont typeface="Wingdings" panose="05000000000000000000" pitchFamily="2" charset="2"/>
              <a:buChar char="Ø"/>
            </a:pPr>
            <a:r>
              <a:rPr lang="en-US" altLang="zh-CN" dirty="0">
                <a:ea typeface="黑体" panose="02010609060101010101" pitchFamily="49" charset="-122"/>
              </a:rPr>
              <a:t>The 1</a:t>
            </a:r>
            <a:r>
              <a:rPr lang="en-US" altLang="zh-CN" baseline="30000" dirty="0">
                <a:ea typeface="黑体" panose="02010609060101010101" pitchFamily="49" charset="-122"/>
              </a:rPr>
              <a:t>st</a:t>
            </a:r>
            <a:r>
              <a:rPr lang="en-US" altLang="zh-CN" dirty="0">
                <a:ea typeface="黑体" panose="02010609060101010101" pitchFamily="49" charset="-122"/>
              </a:rPr>
              <a:t> time CCT type magnets applied to an operating accelerator.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FE2D520-72EF-F37E-A9AA-5A794FEE2D01}"/>
              </a:ext>
            </a:extLst>
          </p:cNvPr>
          <p:cNvSpPr txBox="1"/>
          <p:nvPr/>
        </p:nvSpPr>
        <p:spPr>
          <a:xfrm>
            <a:off x="588191" y="976052"/>
            <a:ext cx="11029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ea typeface="黑体" panose="02010609060101010101" pitchFamily="49" charset="-122"/>
              </a:rPr>
              <a:t>China provides 13 units CCT twin-aperture dipole magnets for HL-LHC</a:t>
            </a:r>
            <a:endParaRPr lang="en-US" altLang="zh-CN" sz="1100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pic>
        <p:nvPicPr>
          <p:cNvPr id="7" name="Picture 2" descr="查看源图像">
            <a:extLst>
              <a:ext uri="{FF2B5EF4-FFF2-40B4-BE49-F238E27FC236}">
                <a16:creationId xmlns:a16="http://schemas.microsoft.com/office/drawing/2014/main" id="{12F66C4E-58B5-0DE7-5698-47255980B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02" y="2152772"/>
            <a:ext cx="3550590" cy="222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287ED6C-37CF-1987-622C-B43126FFE3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1" y="4422687"/>
            <a:ext cx="4586047" cy="15986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C2006F7-DDC4-3A61-4C11-62D062DBD8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56" y="2152773"/>
            <a:ext cx="3338377" cy="165726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A66534B4-9FF6-5C6D-B698-06E232E82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834" y="3512692"/>
            <a:ext cx="1064036" cy="109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AAF8B79-B16F-3871-AAF7-079B0AF766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25" name="灯片编号占位符 1">
            <a:extLst>
              <a:ext uri="{FF2B5EF4-FFF2-40B4-BE49-F238E27FC236}">
                <a16:creationId xmlns:a16="http://schemas.microsoft.com/office/drawing/2014/main" id="{1AB415ED-4233-F865-6FB5-929F17DE0942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16</a:t>
            </a:fld>
            <a:endParaRPr lang="en-US" sz="1199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ED4F57B-0DC9-E595-DCA0-1143CE3BA95B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15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E5744F43-3032-4FDA-35F3-A0984726C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50E5EC72-F330-E8C2-B14E-CC03A4301DEF}"/>
              </a:ext>
            </a:extLst>
          </p:cNvPr>
          <p:cNvGrpSpPr/>
          <p:nvPr/>
        </p:nvGrpSpPr>
        <p:grpSpPr>
          <a:xfrm>
            <a:off x="4520211" y="1383822"/>
            <a:ext cx="3375989" cy="703396"/>
            <a:chOff x="4362469" y="1383822"/>
            <a:chExt cx="3375989" cy="703396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E9158971-F575-A664-18B5-089794FA4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>
            <a:xfrm>
              <a:off x="4362469" y="1383822"/>
              <a:ext cx="749401" cy="687364"/>
            </a:xfrm>
            <a:prstGeom prst="rect">
              <a:avLst/>
            </a:prstGeom>
          </p:spPr>
        </p:pic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CF978B41-1653-F0C7-BC90-903D6DF1E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11870" y="1383822"/>
              <a:ext cx="675943" cy="703396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C041D5B-FD2D-5398-A46E-193113181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49467" y="1497862"/>
              <a:ext cx="1188991" cy="552460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5F654546-2CC9-A2DE-584D-7F65CB656A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1877" y="1497862"/>
              <a:ext cx="645322" cy="516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7432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112FBDEE-F608-37C3-F2FA-9E8FADEADB11}"/>
              </a:ext>
            </a:extLst>
          </p:cNvPr>
          <p:cNvGrpSpPr/>
          <p:nvPr/>
        </p:nvGrpSpPr>
        <p:grpSpPr>
          <a:xfrm>
            <a:off x="1239531" y="1598149"/>
            <a:ext cx="5645073" cy="4088959"/>
            <a:chOff x="1055624" y="1172961"/>
            <a:chExt cx="4237725" cy="3069559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E0EA4F43-5E33-E209-6AD9-E9E7EC27E256}"/>
                </a:ext>
              </a:extLst>
            </p:cNvPr>
            <p:cNvGrpSpPr/>
            <p:nvPr/>
          </p:nvGrpSpPr>
          <p:grpSpPr>
            <a:xfrm>
              <a:off x="1055624" y="1172961"/>
              <a:ext cx="2568209" cy="1303435"/>
              <a:chOff x="3355068" y="1231396"/>
              <a:chExt cx="2568209" cy="1303435"/>
            </a:xfrm>
          </p:grpSpPr>
          <p:sp>
            <p:nvSpPr>
              <p:cNvPr id="9" name="箭头: 左 8">
                <a:extLst>
                  <a:ext uri="{FF2B5EF4-FFF2-40B4-BE49-F238E27FC236}">
                    <a16:creationId xmlns:a16="http://schemas.microsoft.com/office/drawing/2014/main" id="{3925DD36-8DE7-6344-F52E-5A313F0079B7}"/>
                  </a:ext>
                </a:extLst>
              </p:cNvPr>
              <p:cNvSpPr/>
              <p:nvPr/>
            </p:nvSpPr>
            <p:spPr>
              <a:xfrm>
                <a:off x="4704077" y="1483533"/>
                <a:ext cx="1219200" cy="282276"/>
              </a:xfrm>
              <a:prstGeom prst="lef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98"/>
              </a:p>
            </p:txBody>
          </p: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5111C997-33E4-1C58-0994-6409611D57D8}"/>
                  </a:ext>
                </a:extLst>
              </p:cNvPr>
              <p:cNvSpPr/>
              <p:nvPr/>
            </p:nvSpPr>
            <p:spPr>
              <a:xfrm rot="2085553">
                <a:off x="3355068" y="1231396"/>
                <a:ext cx="532623" cy="1303435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98"/>
              </a:p>
            </p:txBody>
          </p:sp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EB16D-28FD-F3D5-A74A-24E9CFBA7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5138" y="3691446"/>
              <a:ext cx="3608211" cy="517756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0450506-1403-0978-E213-8211B24A0268}"/>
                </a:ext>
              </a:extLst>
            </p:cNvPr>
            <p:cNvSpPr txBox="1"/>
            <p:nvPr/>
          </p:nvSpPr>
          <p:spPr>
            <a:xfrm>
              <a:off x="1832975" y="3414447"/>
              <a:ext cx="3352316" cy="254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599" dirty="0"/>
                <a:t>HL-LHC Schedule for the Collaboration Board 2022</a:t>
              </a:r>
              <a:endParaRPr lang="zh-CN" altLang="en-US" sz="1599" dirty="0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79BD6292-40C1-9565-CB38-6CA6761C68B6}"/>
                </a:ext>
              </a:extLst>
            </p:cNvPr>
            <p:cNvSpPr/>
            <p:nvPr/>
          </p:nvSpPr>
          <p:spPr>
            <a:xfrm>
              <a:off x="1653912" y="4061121"/>
              <a:ext cx="2220729" cy="181399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8"/>
            </a:p>
          </p:txBody>
        </p:sp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D48E3A44-6EE6-4EA6-929F-135E09156537}"/>
              </a:ext>
            </a:extLst>
          </p:cNvPr>
          <p:cNvSpPr txBox="1">
            <a:spLocks noChangeArrowheads="1"/>
          </p:cNvSpPr>
          <p:nvPr/>
        </p:nvSpPr>
        <p:spPr>
          <a:xfrm>
            <a:off x="5639" y="0"/>
            <a:ext cx="12180722" cy="952276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>
              <a:defRPr/>
            </a:pPr>
            <a:r>
              <a:rPr lang="en-US" altLang="zh-CN" sz="3600" dirty="0"/>
              <a:t>Development of CCT Magnets for HL-LHC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836203B-92C3-B818-44F3-2992EA497F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F05AC23A-ACE2-EDBE-285D-A860C1FEF9EB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17</a:t>
            </a:fld>
            <a:endParaRPr lang="en-US" sz="1199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6D5EA2D-2162-77D5-ECF5-713F87BE7D3E}"/>
              </a:ext>
            </a:extLst>
          </p:cNvPr>
          <p:cNvSpPr txBox="1"/>
          <p:nvPr/>
        </p:nvSpPr>
        <p:spPr>
          <a:xfrm>
            <a:off x="8434964" y="1221794"/>
            <a:ext cx="3231805" cy="156889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1599" b="1" dirty="0">
                <a:solidFill>
                  <a:srgbClr val="000000"/>
                </a:solidFill>
                <a:latin typeface="Roboto" panose="02000000000000000000" pitchFamily="2" charset="0"/>
              </a:rPr>
              <a:t>Successful design upgrade to solve the “long training problem”, significantly reduced the times of quench during training, ensured the project progress “on track”.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67032BB4-49BC-2FFB-A2B2-058EDE5365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7184" y="4524854"/>
            <a:ext cx="3250962" cy="18750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958F088-3FDB-655D-BC58-1657A0A240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965491" y="3078509"/>
            <a:ext cx="1524456" cy="128771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37719AD-7DE6-A02D-C839-FB3BB9673D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4964" y="2960141"/>
            <a:ext cx="632244" cy="15244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B63936-6DD9-5D13-F05F-53E8A55C03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9052" y="2964176"/>
            <a:ext cx="1287717" cy="1520419"/>
          </a:xfrm>
          <a:prstGeom prst="rect">
            <a:avLst/>
          </a:prstGeom>
        </p:spPr>
      </p:pic>
      <p:pic>
        <p:nvPicPr>
          <p:cNvPr id="6" name="图片 5" descr="图表, 折线图&#10;&#10;描述已自动生成">
            <a:extLst>
              <a:ext uri="{FF2B5EF4-FFF2-40B4-BE49-F238E27FC236}">
                <a16:creationId xmlns:a16="http://schemas.microsoft.com/office/drawing/2014/main" id="{7AD46601-E018-9407-5E89-653D77D5B7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" t="6284" r="6722" b="8109"/>
          <a:stretch/>
        </p:blipFill>
        <p:spPr>
          <a:xfrm>
            <a:off x="263968" y="974419"/>
            <a:ext cx="8070919" cy="556850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35D2753-F151-BA7B-0D7B-DC006A883964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4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A92CD43C-9FBC-2141-5CB4-118797512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4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DD3A4B-84A4-340F-C1FC-3989C71B6556}"/>
              </a:ext>
            </a:extLst>
          </p:cNvPr>
          <p:cNvSpPr txBox="1">
            <a:spLocks noChangeArrowheads="1"/>
          </p:cNvSpPr>
          <p:nvPr/>
        </p:nvSpPr>
        <p:spPr>
          <a:xfrm>
            <a:off x="5639" y="0"/>
            <a:ext cx="12180722" cy="952276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 defTabSz="913554">
              <a:defRPr/>
            </a:pPr>
            <a:r>
              <a:rPr lang="en-US" altLang="zh-CN" sz="3600" dirty="0"/>
              <a:t>Development of CCT Magnets for HL-LHC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89DB813-EE6C-51EF-7461-BF0ABBBAC2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921482-6298-664D-FF86-F848ACD46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32" y="3551220"/>
            <a:ext cx="4856180" cy="286549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E96DC88-E402-323C-7964-BE8746CEB7D3}"/>
              </a:ext>
            </a:extLst>
          </p:cNvPr>
          <p:cNvSpPr txBox="1"/>
          <p:nvPr/>
        </p:nvSpPr>
        <p:spPr>
          <a:xfrm>
            <a:off x="6911032" y="1884519"/>
            <a:ext cx="4856180" cy="15273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80648" indent="-380648">
              <a:buFont typeface="Arial" panose="020B0604020202020204" pitchFamily="34" charset="0"/>
              <a:buChar char="•"/>
            </a:pPr>
            <a:r>
              <a:rPr lang="en-US" altLang="zh-CN" sz="1865" dirty="0"/>
              <a:t>AP1(</a:t>
            </a:r>
            <a:r>
              <a:rPr lang="en-US" altLang="zh-CN" sz="1599" dirty="0"/>
              <a:t>CB12</a:t>
            </a:r>
            <a:r>
              <a:rPr lang="zh-CN" altLang="en-US" sz="1599" dirty="0"/>
              <a:t>，</a:t>
            </a:r>
            <a:r>
              <a:rPr lang="en-US" altLang="zh-CN" sz="1599" dirty="0"/>
              <a:t>25 quenches 526A</a:t>
            </a:r>
            <a:r>
              <a:rPr lang="en-US" altLang="zh-CN" sz="1865" dirty="0"/>
              <a:t>) reached ±422A after </a:t>
            </a:r>
            <a:r>
              <a:rPr lang="en-US" altLang="zh-CN" sz="1865" dirty="0">
                <a:solidFill>
                  <a:srgbClr val="FF0000"/>
                </a:solidFill>
              </a:rPr>
              <a:t>11 quenches</a:t>
            </a:r>
            <a:r>
              <a:rPr lang="en-US" altLang="zh-CN" sz="1865" dirty="0"/>
              <a:t>.</a:t>
            </a:r>
          </a:p>
          <a:p>
            <a:pPr marL="380648" indent="-380648">
              <a:buFont typeface="Arial" panose="020B0604020202020204" pitchFamily="34" charset="0"/>
              <a:buChar char="•"/>
            </a:pPr>
            <a:r>
              <a:rPr lang="en-US" altLang="zh-CN" sz="1865" dirty="0"/>
              <a:t>AP2(</a:t>
            </a:r>
            <a:r>
              <a:rPr lang="en-US" altLang="zh-CN" sz="1599" dirty="0"/>
              <a:t>CB09, 33 quenches 530A; after thermal cycle </a:t>
            </a:r>
            <a:r>
              <a:rPr lang="zh-CN" altLang="en-US" sz="1599" dirty="0"/>
              <a:t>＞</a:t>
            </a:r>
            <a:r>
              <a:rPr lang="en-US" altLang="zh-CN" sz="1599" dirty="0"/>
              <a:t>500A</a:t>
            </a:r>
            <a:r>
              <a:rPr lang="en-US" altLang="zh-CN" sz="1865" dirty="0"/>
              <a:t>) reached ±422A </a:t>
            </a:r>
            <a:r>
              <a:rPr lang="en-US" altLang="zh-CN" sz="1865" dirty="0">
                <a:solidFill>
                  <a:srgbClr val="FF0000"/>
                </a:solidFill>
              </a:rPr>
              <a:t>without any quenches</a:t>
            </a:r>
            <a:r>
              <a:rPr lang="en-US" altLang="zh-CN" sz="1865" dirty="0"/>
              <a:t>. 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581D43D2-AD69-106F-5B66-967E7AF50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614" y="963794"/>
            <a:ext cx="6083505" cy="534875"/>
          </a:xfrm>
        </p:spPr>
        <p:txBody>
          <a:bodyPr>
            <a:normAutofit/>
          </a:bodyPr>
          <a:lstStyle/>
          <a:p>
            <a:pPr algn="ctr"/>
            <a:r>
              <a:rPr lang="en-US" altLang="zh-CN" sz="2664" dirty="0">
                <a:solidFill>
                  <a:schemeClr val="tx1"/>
                </a:solidFill>
                <a:latin typeface="Book Antiqua" panose="02040602050305030304" pitchFamily="18" charset="0"/>
              </a:rPr>
              <a:t>Training of MCBRD02 &amp; MCBRD03</a:t>
            </a:r>
            <a:endParaRPr lang="zh-CN" altLang="en-US" sz="2664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DA122FC-2855-9BAC-FCC4-DDB997CCD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49" y="3551220"/>
            <a:ext cx="6468854" cy="28654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11718E0-266D-8C38-A924-85E1139280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14" y="1575760"/>
            <a:ext cx="1211544" cy="1951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C331727-B805-9D00-F51B-5EA9F759AF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887" y="1570896"/>
            <a:ext cx="1202734" cy="195194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6CB4AD4-88B1-238B-1586-AA89E3E951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42" y="1570781"/>
            <a:ext cx="1463272" cy="19510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57162C2-31ED-FD9E-7FE7-EBA65880D2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303" y="1571543"/>
            <a:ext cx="1463270" cy="19502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D4D7FD2-624D-3FFC-DEF6-15584BBDE6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2752" y="1570781"/>
            <a:ext cx="989861" cy="1951943"/>
          </a:xfrm>
          <a:prstGeom prst="rect">
            <a:avLst/>
          </a:prstGeom>
        </p:spPr>
      </p:pic>
      <p:sp>
        <p:nvSpPr>
          <p:cNvPr id="21" name="灯片编号占位符 1">
            <a:extLst>
              <a:ext uri="{FF2B5EF4-FFF2-40B4-BE49-F238E27FC236}">
                <a16:creationId xmlns:a16="http://schemas.microsoft.com/office/drawing/2014/main" id="{E377E5A3-2454-18F5-E135-8DF8C5F4D19D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18</a:t>
            </a:fld>
            <a:endParaRPr lang="en-US" sz="1199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5D62F0D-26D7-CD6D-5558-A798C361B737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11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94801C07-0295-5C24-D676-EBF769EF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7719F7BE-22BB-A383-2253-E116388FAD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544272" y="980728"/>
            <a:ext cx="749401" cy="687364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0E086178-D9B4-9E4A-FCD2-C8C1B1DF59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673" y="980728"/>
            <a:ext cx="675943" cy="70339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AD75E45-EBF7-20D5-85C5-C66DE5EFC90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1270" y="1094768"/>
            <a:ext cx="1188991" cy="55246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7B46A67-A226-3DC9-6D4F-465C07CA4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80" y="1094768"/>
            <a:ext cx="645322" cy="51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0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28"/>
          <p:cNvSpPr txBox="1">
            <a:spLocks noChangeArrowheads="1"/>
          </p:cNvSpPr>
          <p:nvPr/>
        </p:nvSpPr>
        <p:spPr bwMode="auto">
          <a:xfrm>
            <a:off x="1647496" y="1131962"/>
            <a:ext cx="6360171" cy="420243"/>
          </a:xfrm>
          <a:prstGeom prst="rect">
            <a:avLst/>
          </a:prstGeom>
          <a:solidFill>
            <a:srgbClr val="92D050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839"/>
              </a:spcBef>
            </a:pPr>
            <a:r>
              <a:rPr lang="en-US" altLang="zh-CN" sz="2131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Milestone of the HL-LHC CCT Magnet Project</a:t>
            </a:r>
            <a:endParaRPr lang="en-US" altLang="zh-CN" sz="1465" dirty="0"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E61573-9ACE-43D8-A699-22D4E7711356}"/>
              </a:ext>
            </a:extLst>
          </p:cNvPr>
          <p:cNvSpPr txBox="1">
            <a:spLocks noChangeArrowheads="1"/>
          </p:cNvSpPr>
          <p:nvPr/>
        </p:nvSpPr>
        <p:spPr>
          <a:xfrm>
            <a:off x="5639" y="0"/>
            <a:ext cx="12180722" cy="952276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>
              <a:defRPr/>
            </a:pPr>
            <a:r>
              <a:rPr lang="en-US" altLang="zh-CN" sz="3600" dirty="0"/>
              <a:t>Development of CCT Magnets for HL-LHC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84510D-ED7C-36A0-ED4C-10521339E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419B3E77-23B4-B316-1121-03F3B0E86C66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19</a:t>
            </a:fld>
            <a:endParaRPr lang="en-US" sz="1199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269F63E-A2A5-5727-E8E2-2723BFAE02FF}"/>
              </a:ext>
            </a:extLst>
          </p:cNvPr>
          <p:cNvGrpSpPr/>
          <p:nvPr/>
        </p:nvGrpSpPr>
        <p:grpSpPr>
          <a:xfrm>
            <a:off x="823273" y="1412776"/>
            <a:ext cx="10704939" cy="5302205"/>
            <a:chOff x="823273" y="1188502"/>
            <a:chExt cx="10704939" cy="53022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010E114-7059-82C3-15DF-87CE2F4A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3" y="1188502"/>
              <a:ext cx="10704939" cy="5302205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BB17AD6-B51C-F397-3031-EE72B4A9B5D0}"/>
                </a:ext>
              </a:extLst>
            </p:cNvPr>
            <p:cNvSpPr txBox="1"/>
            <p:nvPr/>
          </p:nvSpPr>
          <p:spPr>
            <a:xfrm>
              <a:off x="1487488" y="3068960"/>
              <a:ext cx="172819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Agreement signed</a:t>
              </a:r>
            </a:p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btw IHEP and CERN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0C213DAC-B106-0E8C-C24F-D846AE6BF74C}"/>
                </a:ext>
              </a:extLst>
            </p:cNvPr>
            <p:cNvSpPr txBox="1"/>
            <p:nvPr/>
          </p:nvSpPr>
          <p:spPr>
            <a:xfrm>
              <a:off x="2711624" y="4149079"/>
              <a:ext cx="201622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The qualified prototype delivered to CERN 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E726361-4140-6582-8CB1-66A5AC41B67F}"/>
                </a:ext>
              </a:extLst>
            </p:cNvPr>
            <p:cNvSpPr txBox="1"/>
            <p:nvPr/>
          </p:nvSpPr>
          <p:spPr>
            <a:xfrm>
              <a:off x="4295800" y="3035478"/>
              <a:ext cx="21602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The CCT magnet from China under test at CERN 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E8DC92A-B5E6-24F6-EF19-C07F13612403}"/>
                </a:ext>
              </a:extLst>
            </p:cNvPr>
            <p:cNvSpPr txBox="1"/>
            <p:nvPr/>
          </p:nvSpPr>
          <p:spPr>
            <a:xfrm>
              <a:off x="5807968" y="4149080"/>
              <a:ext cx="23042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All the 12 series CCT magnets delivered to CERN 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05DFBAB-F33F-FE58-5CE8-496C955C63E7}"/>
                </a:ext>
              </a:extLst>
            </p:cNvPr>
            <p:cNvSpPr txBox="1"/>
            <p:nvPr/>
          </p:nvSpPr>
          <p:spPr>
            <a:xfrm>
              <a:off x="7320136" y="3080161"/>
              <a:ext cx="230425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Installation to tunnel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E59F13B-4ECE-08BD-6D5E-72C775E31232}"/>
                </a:ext>
              </a:extLst>
            </p:cNvPr>
            <p:cNvSpPr txBox="1"/>
            <p:nvPr/>
          </p:nvSpPr>
          <p:spPr>
            <a:xfrm>
              <a:off x="8544272" y="4232121"/>
              <a:ext cx="208823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HL-LHC commissioning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Picture 7">
            <a:extLst>
              <a:ext uri="{FF2B5EF4-FFF2-40B4-BE49-F238E27FC236}">
                <a16:creationId xmlns:a16="http://schemas.microsoft.com/office/drawing/2014/main" id="{8E164AC1-02A5-417A-C2CD-C08357B0C3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544272" y="980728"/>
            <a:ext cx="749401" cy="687364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8810710-5962-C5F7-D23B-149A2BCC81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673" y="980728"/>
            <a:ext cx="675943" cy="70339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6019DF3-D49B-5252-FC72-93FF4B94F2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1270" y="1094768"/>
            <a:ext cx="1188991" cy="55246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ADD0183-9E25-A43C-2BCF-09F3BA1DC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80" y="1094768"/>
            <a:ext cx="645322" cy="51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8BD0E3B-C38D-E638-979D-E35DA07A0548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18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36D122C7-ADAB-E95E-6961-3B21570CB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225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2D4F8B91-939A-4BCE-99B1-F352F54EF7F0}"/>
              </a:ext>
            </a:extLst>
          </p:cNvPr>
          <p:cNvSpPr/>
          <p:nvPr/>
        </p:nvSpPr>
        <p:spPr>
          <a:xfrm>
            <a:off x="5639" y="3036"/>
            <a:ext cx="11995017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Roadmap of the High Field Magnet R&amp;D at IHEP  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ACFA180-A123-4789-837E-1A6C5D8C0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107A7D47-CBF2-FC33-5BE2-E1C78480A298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2</a:t>
            </a:fld>
            <a:endParaRPr lang="en-US" sz="1199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9E0F758-5B68-F529-0479-D87A30A9EE03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C3F6898-6F54-8BBC-9EA0-80CA52BAB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2" y="1163895"/>
            <a:ext cx="10189002" cy="550546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F745087-1EB0-431C-19CA-45032CD0F604}"/>
              </a:ext>
            </a:extLst>
          </p:cNvPr>
          <p:cNvSpPr txBox="1"/>
          <p:nvPr/>
        </p:nvSpPr>
        <p:spPr>
          <a:xfrm>
            <a:off x="5961594" y="5040461"/>
            <a:ext cx="2526601" cy="830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599" b="1" dirty="0"/>
              <a:t>Challenges</a:t>
            </a:r>
            <a:r>
              <a:rPr lang="en-US" altLang="zh-CN" sz="1599" dirty="0"/>
              <a:t>: Stress control, quench protection, field quality control,……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D460BC6-D0FF-DAE4-AF60-79F5D2C9D5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195" y="4814049"/>
            <a:ext cx="1813674" cy="13138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AAD860C-152F-D481-D142-D6F8B82AD9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19" y="1988840"/>
            <a:ext cx="2590800" cy="179581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D8BFF24-834A-147D-1799-0FC83E345353}"/>
              </a:ext>
            </a:extLst>
          </p:cNvPr>
          <p:cNvSpPr txBox="1"/>
          <p:nvPr/>
        </p:nvSpPr>
        <p:spPr>
          <a:xfrm>
            <a:off x="2783632" y="1530623"/>
            <a:ext cx="2127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2018-2021, 12.47T @4.2K</a:t>
            </a:r>
          </a:p>
          <a:p>
            <a:r>
              <a:rPr lang="en-US" altLang="zh-CN" sz="1400" b="1" dirty="0">
                <a:solidFill>
                  <a:srgbClr val="FF0000"/>
                </a:solidFill>
              </a:rPr>
              <a:t>          </a:t>
            </a:r>
            <a:r>
              <a:rPr lang="en-US" altLang="zh-CN" sz="1400" b="1" dirty="0" err="1"/>
              <a:t>NbTi</a:t>
            </a:r>
            <a:r>
              <a:rPr lang="en-US" altLang="zh-CN" sz="1400" b="1" dirty="0"/>
              <a:t> + Nb</a:t>
            </a:r>
            <a:r>
              <a:rPr lang="en-US" altLang="zh-CN" sz="1400" b="1" baseline="-25000" dirty="0"/>
              <a:t>3</a:t>
            </a:r>
            <a:r>
              <a:rPr lang="en-US" altLang="zh-CN" sz="1400" b="1" dirty="0"/>
              <a:t>Sn</a:t>
            </a:r>
            <a:endParaRPr lang="zh-CN" altLang="en-US" sz="14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CA71182-8166-2F30-7F8C-EC636E277F03}"/>
              </a:ext>
            </a:extLst>
          </p:cNvPr>
          <p:cNvSpPr txBox="1"/>
          <p:nvPr/>
        </p:nvSpPr>
        <p:spPr>
          <a:xfrm>
            <a:off x="5303912" y="960983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2021-2023 16T @ 4.2K</a:t>
            </a:r>
          </a:p>
          <a:p>
            <a:r>
              <a:rPr lang="en-US" altLang="zh-CN" sz="1400" b="1" dirty="0">
                <a:solidFill>
                  <a:srgbClr val="FF0000"/>
                </a:solidFill>
              </a:rPr>
              <a:t>         </a:t>
            </a:r>
            <a:r>
              <a:rPr lang="en-US" altLang="zh-CN" sz="1400" b="1" dirty="0"/>
              <a:t>Nb</a:t>
            </a:r>
            <a:r>
              <a:rPr lang="en-US" altLang="zh-CN" sz="1400" b="1" baseline="-25000" dirty="0"/>
              <a:t>3</a:t>
            </a:r>
            <a:r>
              <a:rPr lang="en-US" altLang="zh-CN" sz="1400" b="1" dirty="0"/>
              <a:t>Sn + HTS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78C04126-384A-1C16-60CD-F77864CE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8BACFC8-7D4A-6399-BEDF-375D2C5A21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38" y="1418199"/>
            <a:ext cx="1814682" cy="13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24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B9EFF1C-AAAB-E65A-0DBE-6C51ED195296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Summary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A0F0E8B-9361-4380-8DCB-CC9613DB1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9028D2-2BA3-F496-D202-62DD99DF8BD2}"/>
              </a:ext>
            </a:extLst>
          </p:cNvPr>
          <p:cNvSpPr txBox="1">
            <a:spLocks/>
          </p:cNvSpPr>
          <p:nvPr/>
        </p:nvSpPr>
        <p:spPr>
          <a:xfrm>
            <a:off x="839417" y="1124744"/>
            <a:ext cx="10513168" cy="520802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altLang="zh-CN" sz="2301" dirty="0"/>
              <a:t>Long-term advanced superconducting magnet R&amp;D for future high-energy accelerators is ongoing at IHEP-CAS</a:t>
            </a:r>
          </a:p>
          <a:p>
            <a:pPr algn="just">
              <a:lnSpc>
                <a:spcPct val="100000"/>
              </a:lnSpc>
            </a:pPr>
            <a:r>
              <a:rPr lang="en-US" altLang="zh-CN" sz="2398" dirty="0"/>
              <a:t>10+ T model dipoles being developed at IHEP, </a:t>
            </a:r>
            <a:r>
              <a:rPr lang="en-US" altLang="zh-CN" sz="2398" dirty="0">
                <a:solidFill>
                  <a:srgbClr val="FF0000"/>
                </a:solidFill>
              </a:rPr>
              <a:t>reached 12.47 T at 4.2 K </a:t>
            </a:r>
            <a:r>
              <a:rPr lang="en-US" altLang="zh-CN" sz="2398" dirty="0"/>
              <a:t>in mid 2021. </a:t>
            </a:r>
            <a:r>
              <a:rPr lang="en-US" altLang="zh-CN" sz="2398" dirty="0">
                <a:solidFill>
                  <a:srgbClr val="FF0000"/>
                </a:solidFill>
              </a:rPr>
              <a:t>16 T (Nb</a:t>
            </a:r>
            <a:r>
              <a:rPr lang="en-US" altLang="zh-CN" sz="2398" baseline="-25000" dirty="0">
                <a:solidFill>
                  <a:srgbClr val="FF0000"/>
                </a:solidFill>
              </a:rPr>
              <a:t>3</a:t>
            </a:r>
            <a:r>
              <a:rPr lang="en-US" altLang="zh-CN" sz="2398" dirty="0">
                <a:solidFill>
                  <a:srgbClr val="FF0000"/>
                </a:solidFill>
              </a:rPr>
              <a:t>Sn+HTS) model dipole under</a:t>
            </a:r>
            <a:r>
              <a:rPr lang="zh-CN" altLang="en-US" sz="2398" dirty="0"/>
              <a:t> </a:t>
            </a:r>
            <a:r>
              <a:rPr lang="en-US" altLang="zh-CN" sz="2398" dirty="0"/>
              <a:t>test</a:t>
            </a:r>
            <a:r>
              <a:rPr lang="zh-CN" altLang="en-US" sz="2398" dirty="0"/>
              <a:t> </a:t>
            </a:r>
            <a:r>
              <a:rPr lang="en-US" altLang="zh-CN" sz="2398" dirty="0"/>
              <a:t>in</a:t>
            </a:r>
            <a:r>
              <a:rPr lang="zh-CN" altLang="en-US" sz="2398" dirty="0"/>
              <a:t> </a:t>
            </a:r>
            <a:r>
              <a:rPr lang="en-US" altLang="zh-CN" sz="2398" dirty="0"/>
              <a:t>2023. 20 T accelerator magnets expected to be realized in 2020s</a:t>
            </a:r>
          </a:p>
          <a:p>
            <a:pPr algn="just">
              <a:lnSpc>
                <a:spcPct val="100000"/>
              </a:lnSpc>
            </a:pPr>
            <a:r>
              <a:rPr lang="en-US" altLang="zh-CN" sz="2398" dirty="0"/>
              <a:t>Strong domestic collaboration for the advanced superconductor R&amp;D (HTS &amp; Nb</a:t>
            </a:r>
            <a:r>
              <a:rPr lang="en-US" altLang="zh-CN" sz="2398" baseline="-25000" dirty="0"/>
              <a:t>3</a:t>
            </a:r>
            <a:r>
              <a:rPr lang="en-US" altLang="zh-CN" sz="2398" dirty="0"/>
              <a:t>Sn): </a:t>
            </a:r>
            <a:r>
              <a:rPr lang="en-US" altLang="zh-CN" sz="2398" dirty="0">
                <a:solidFill>
                  <a:srgbClr val="FF0000"/>
                </a:solidFill>
              </a:rPr>
              <a:t>Stainless-steel-Silver stabilized IBS tape achieved the highest J</a:t>
            </a:r>
            <a:r>
              <a:rPr lang="en-US" altLang="zh-CN" sz="2398" baseline="-25000" dirty="0">
                <a:solidFill>
                  <a:srgbClr val="FF0000"/>
                </a:solidFill>
              </a:rPr>
              <a:t>e</a:t>
            </a:r>
            <a:r>
              <a:rPr lang="en-US" altLang="zh-CN" sz="2398" dirty="0">
                <a:solidFill>
                  <a:srgbClr val="FF0000"/>
                </a:solidFill>
              </a:rPr>
              <a:t> in 2022</a:t>
            </a:r>
            <a:r>
              <a:rPr lang="en-US" altLang="zh-CN" sz="2398" dirty="0"/>
              <a:t>! Significantly reduced the cost and raised the mechanical properties</a:t>
            </a:r>
          </a:p>
          <a:p>
            <a:pPr algn="just">
              <a:lnSpc>
                <a:spcPct val="100000"/>
              </a:lnSpc>
            </a:pPr>
            <a:r>
              <a:rPr lang="en-US" altLang="zh-CN" sz="2398" dirty="0"/>
              <a:t>China &amp; CERN Collaboration on accelerator technology: </a:t>
            </a:r>
            <a:r>
              <a:rPr lang="en-US" altLang="zh-CN" sz="2398" dirty="0">
                <a:solidFill>
                  <a:srgbClr val="FF0000"/>
                </a:solidFill>
              </a:rPr>
              <a:t>development of</a:t>
            </a:r>
            <a:r>
              <a:rPr lang="en-US" altLang="zh-CN" sz="2398" dirty="0"/>
              <a:t> </a:t>
            </a:r>
            <a:r>
              <a:rPr lang="en-US" altLang="zh-CN" sz="2398" dirty="0">
                <a:solidFill>
                  <a:srgbClr val="FF0000"/>
                </a:solidFill>
              </a:rPr>
              <a:t>HL-LHC CCT magnets going well</a:t>
            </a:r>
          </a:p>
          <a:p>
            <a:pPr algn="just">
              <a:lnSpc>
                <a:spcPct val="100000"/>
              </a:lnSpc>
            </a:pPr>
            <a:r>
              <a:rPr lang="en-US" altLang="zh-CN" sz="2398" dirty="0"/>
              <a:t>Looking forward to a </a:t>
            </a:r>
            <a:r>
              <a:rPr lang="en-US" altLang="zh-CN" sz="2398" dirty="0">
                <a:solidFill>
                  <a:srgbClr val="FF0000"/>
                </a:solidFill>
              </a:rPr>
              <a:t>world wide synergy on the advanced accelerator magnet R&amp;D in future </a:t>
            </a:r>
            <a:endParaRPr lang="en-US" altLang="zh-CN" sz="2398" dirty="0"/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A39B03CC-6C0F-1F9B-5044-00CDD42DF40D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20</a:t>
            </a:fld>
            <a:endParaRPr lang="en-US" sz="1199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6227EFC-52CC-B7A7-A17D-7EA6DBDBFF05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8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9ED71936-F825-6342-A519-2AFBFC14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829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B9EFF1C-AAAB-E65A-0DBE-6C51ED195296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About MT-28: numbers (1/2)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A0F0E8B-9361-4380-8DCB-CC9613DB1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9028D2-2BA3-F496-D202-62DD99DF8BD2}"/>
              </a:ext>
            </a:extLst>
          </p:cNvPr>
          <p:cNvSpPr txBox="1">
            <a:spLocks/>
          </p:cNvSpPr>
          <p:nvPr/>
        </p:nvSpPr>
        <p:spPr>
          <a:xfrm>
            <a:off x="407368" y="1166831"/>
            <a:ext cx="11523171" cy="53718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altLang="zh-CN" sz="2400" b="1" dirty="0"/>
              <a:t>The accelerator community is still a major contributor to the magnet technology: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altLang="zh-CN" sz="2400" b="1" dirty="0"/>
              <a:t>1/5 plenary </a:t>
            </a:r>
            <a:r>
              <a:rPr lang="en-US" altLang="zh-CN" sz="2301" dirty="0"/>
              <a:t>( 2 for Fusion, 1 for MRI and 1 for electricity);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altLang="zh-CN" sz="2400" b="1" dirty="0"/>
              <a:t>7/28 oral sessions: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2301" dirty="0"/>
              <a:t>(1) </a:t>
            </a:r>
            <a:r>
              <a:rPr lang="en-US" altLang="zh-CN" sz="2301" i="1" dirty="0"/>
              <a:t>plan and progress, (2) quench and NI, (3) high field, (4) design and analysis, (5) Nb3Sn, (6) HL-LHC and (7) detector magnet.</a:t>
            </a:r>
          </a:p>
          <a:p>
            <a:pPr marL="0" indent="0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altLang="zh-CN" sz="2400" b="1" dirty="0"/>
              <a:t>15/86 poster sessions: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2301" dirty="0"/>
              <a:t>(1) design and analysis, (2) thermal design and cryogenics, (3) mechanical analysis, (4) mechanical design and fabrication, (5) Nb3Sn, (6) high field, (7) field quality, (8) tests, (9-10) quench and insulation×2, (11) (general) measurement techniques, (12) field measurement, (13) field analysis, (14) progress and systems status, (15) large device design.</a:t>
            </a:r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A39B03CC-6C0F-1F9B-5044-00CDD42DF40D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21</a:t>
            </a:fld>
            <a:endParaRPr lang="en-US" sz="1199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6227EFC-52CC-B7A7-A17D-7EA6DBDBFF05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8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9ED71936-F825-6342-A519-2AFBFC14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713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B9EFF1C-AAAB-E65A-0DBE-6C51ED195296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About MT-28: numbers (2/2)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A0F0E8B-9361-4380-8DCB-CC9613DB1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9028D2-2BA3-F496-D202-62DD99DF8BD2}"/>
              </a:ext>
            </a:extLst>
          </p:cNvPr>
          <p:cNvSpPr txBox="1">
            <a:spLocks/>
          </p:cNvSpPr>
          <p:nvPr/>
        </p:nvSpPr>
        <p:spPr>
          <a:xfrm>
            <a:off x="551384" y="1196752"/>
            <a:ext cx="10801200" cy="53718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altLang="zh-CN" sz="2400" b="1" dirty="0"/>
              <a:t>REBCO attracts the most interests among all superconductors:</a:t>
            </a:r>
          </a:p>
          <a:p>
            <a:pPr algn="just">
              <a:lnSpc>
                <a:spcPct val="100000"/>
              </a:lnSpc>
            </a:pPr>
            <a:r>
              <a:rPr lang="en-US" altLang="zh-CN" sz="2301" dirty="0"/>
              <a:t>&gt;200 about REBCO or HTS, 56 about Nb3Sn, 12 about NbTi, 2 about IBS (more in EUCAS about IBS wires), 15 about MgB2, 16 about Bi-2212, 5 about Bi-2223.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altLang="zh-CN" sz="2301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2301" b="1" dirty="0"/>
              <a:t>11 about CCT (canted-cosine-theta) magnet:</a:t>
            </a:r>
          </a:p>
          <a:p>
            <a:pPr algn="just">
              <a:lnSpc>
                <a:spcPct val="100000"/>
              </a:lnSpc>
            </a:pPr>
            <a:r>
              <a:rPr lang="en-US" altLang="zh-CN" sz="2301" dirty="0"/>
              <a:t>CERN, HUST, USTC, CIEMAT for gantry, IHEP, PSI, IMP, LBNL for</a:t>
            </a:r>
            <a:r>
              <a:rPr lang="zh-CN" altLang="en-US" sz="2301" dirty="0"/>
              <a:t> </a:t>
            </a:r>
            <a:r>
              <a:rPr lang="en-US" altLang="zh-CN" sz="2301" dirty="0"/>
              <a:t>HEP.</a:t>
            </a:r>
          </a:p>
          <a:p>
            <a:pPr algn="just">
              <a:lnSpc>
                <a:spcPct val="100000"/>
              </a:lnSpc>
            </a:pPr>
            <a:r>
              <a:rPr lang="en-US" altLang="zh-CN" sz="2301" dirty="0"/>
              <a:t>NbTi, Nb3Sn, Bi-2212 and REBCO are all considered.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altLang="zh-CN" sz="2301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2301" b="1" dirty="0"/>
              <a:t>&gt;50 about No-insulation technology.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altLang="zh-CN" sz="2301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2301" b="1" dirty="0"/>
              <a:t> </a:t>
            </a:r>
            <a:r>
              <a:rPr lang="en-US" altLang="zh-CN" sz="2301" b="1" dirty="0">
                <a:solidFill>
                  <a:srgbClr val="FF0000"/>
                </a:solidFill>
              </a:rPr>
              <a:t>5 orals and 16 posters are contributed by IHEP.</a:t>
            </a:r>
            <a:endParaRPr lang="en-US" altLang="zh-CN" sz="2398" b="1" dirty="0">
              <a:solidFill>
                <a:srgbClr val="FF0000"/>
              </a:solidFill>
            </a:endParaRPr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A39B03CC-6C0F-1F9B-5044-00CDD42DF40D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22</a:t>
            </a:fld>
            <a:endParaRPr lang="en-US" sz="1199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6227EFC-52CC-B7A7-A17D-7EA6DBDBFF05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8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9ED71936-F825-6342-A519-2AFBFC14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descr="图片包含 男人, 年轻, 斜坡, 游戏机&#10;&#10;描述已自动生成">
            <a:extLst>
              <a:ext uri="{FF2B5EF4-FFF2-40B4-BE49-F238E27FC236}">
                <a16:creationId xmlns:a16="http://schemas.microsoft.com/office/drawing/2014/main" id="{32591A6F-541A-11A5-D4B8-0CE946C573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64409" y="3259011"/>
            <a:ext cx="4071913" cy="305393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EC3A9F5-97F2-AB34-9252-0BAE8AB3EB42}"/>
              </a:ext>
            </a:extLst>
          </p:cNvPr>
          <p:cNvSpPr txBox="1"/>
          <p:nvPr/>
        </p:nvSpPr>
        <p:spPr>
          <a:xfrm>
            <a:off x="9073398" y="2752925"/>
            <a:ext cx="311207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i="1" dirty="0">
                <a:solidFill>
                  <a:srgbClr val="FF0000"/>
                </a:solidFill>
              </a:rPr>
              <a:t>The Superconducting Magnet Group @ MT-28</a:t>
            </a:r>
          </a:p>
        </p:txBody>
      </p:sp>
    </p:spTree>
    <p:extLst>
      <p:ext uri="{BB962C8B-B14F-4D97-AF65-F5344CB8AC3E}">
        <p14:creationId xmlns:p14="http://schemas.microsoft.com/office/powerpoint/2010/main" val="2286952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B9EFF1C-AAAB-E65A-0DBE-6C51ED195296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About MT-28: impressive works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A0F0E8B-9361-4380-8DCB-CC9613DB1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9028D2-2BA3-F496-D202-62DD99DF8BD2}"/>
              </a:ext>
            </a:extLst>
          </p:cNvPr>
          <p:cNvSpPr txBox="1">
            <a:spLocks/>
          </p:cNvSpPr>
          <p:nvPr/>
        </p:nvSpPr>
        <p:spPr>
          <a:xfrm>
            <a:off x="623392" y="1124744"/>
            <a:ext cx="10729193" cy="520802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altLang="zh-CN" sz="2398" dirty="0"/>
              <a:t>Paraffin-Wax impregnation is found very efficient to eliminate training quenches in CCT coils for both Nb3Sn and NbTi. (by PSI, CERN, University of Twente)</a:t>
            </a:r>
          </a:p>
          <a:p>
            <a:pPr algn="just">
              <a:lnSpc>
                <a:spcPct val="100000"/>
              </a:lnSpc>
            </a:pPr>
            <a:endParaRPr lang="en-US" altLang="zh-CN" sz="2398" dirty="0"/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A39B03CC-6C0F-1F9B-5044-00CDD42DF40D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23</a:t>
            </a:fld>
            <a:endParaRPr lang="en-US" sz="1199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6227EFC-52CC-B7A7-A17D-7EA6DBDBFF05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8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9ED71936-F825-6342-A519-2AFBFC14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F51DD7-D071-1A8F-B6DF-28579706A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177" y="1906723"/>
            <a:ext cx="6583645" cy="450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69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B9EFF1C-AAAB-E65A-0DBE-6C51ED195296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About MT-28: impressive works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A0F0E8B-9361-4380-8DCB-CC9613DB1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9028D2-2BA3-F496-D202-62DD99DF8BD2}"/>
              </a:ext>
            </a:extLst>
          </p:cNvPr>
          <p:cNvSpPr txBox="1">
            <a:spLocks/>
          </p:cNvSpPr>
          <p:nvPr/>
        </p:nvSpPr>
        <p:spPr>
          <a:xfrm>
            <a:off x="623392" y="1124744"/>
            <a:ext cx="10729193" cy="520802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altLang="zh-CN" sz="2398" dirty="0"/>
              <a:t>Novel quench protection system based on CLIQ: S-CLIQ and E-CLIQ (by CERN).</a:t>
            </a:r>
          </a:p>
          <a:p>
            <a:pPr algn="just">
              <a:lnSpc>
                <a:spcPct val="100000"/>
              </a:lnSpc>
            </a:pPr>
            <a:r>
              <a:rPr lang="en-US" altLang="zh-CN" sz="2398"/>
              <a:t>Replacements </a:t>
            </a:r>
            <a:r>
              <a:rPr lang="en-US" altLang="zh-CN" sz="2398" dirty="0"/>
              <a:t>of quench heaters.</a:t>
            </a:r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A39B03CC-6C0F-1F9B-5044-00CDD42DF40D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24</a:t>
            </a:fld>
            <a:endParaRPr lang="en-US" sz="1199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6227EFC-52CC-B7A7-A17D-7EA6DBDBFF05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8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9ED71936-F825-6342-A519-2AFBFC14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DF3BFFB-2D50-B67F-508F-1D9498E5D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2209482"/>
            <a:ext cx="5790259" cy="33797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9FB19C3-C128-BD79-83FC-7063F4B3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049" y="2209482"/>
            <a:ext cx="3833242" cy="151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7A0047-38B0-1158-E596-FB3084C4C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344" y="4241708"/>
            <a:ext cx="4423241" cy="11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90C7D33-9453-709B-E438-66B1FFE61891}"/>
              </a:ext>
            </a:extLst>
          </p:cNvPr>
          <p:cNvSpPr txBox="1"/>
          <p:nvPr/>
        </p:nvSpPr>
        <p:spPr>
          <a:xfrm>
            <a:off x="1559496" y="5661248"/>
            <a:ext cx="3384376" cy="385887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Secondary-CLIQ</a:t>
            </a:r>
            <a:endParaRPr lang="zh-CN" altLang="en-US" sz="1600" b="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1DB086B-DEAC-321E-1614-9136E0E4CA4D}"/>
              </a:ext>
            </a:extLst>
          </p:cNvPr>
          <p:cNvSpPr txBox="1"/>
          <p:nvPr/>
        </p:nvSpPr>
        <p:spPr>
          <a:xfrm>
            <a:off x="7359482" y="5657255"/>
            <a:ext cx="3384376" cy="385887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External-CLIQ</a:t>
            </a:r>
            <a:endParaRPr lang="zh-CN" alt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642073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B9EFF1C-AAAB-E65A-0DBE-6C51ED195296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About MT-28: impressive works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A0F0E8B-9361-4380-8DCB-CC9613DB1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9028D2-2BA3-F496-D202-62DD99DF8BD2}"/>
              </a:ext>
            </a:extLst>
          </p:cNvPr>
          <p:cNvSpPr txBox="1">
            <a:spLocks/>
          </p:cNvSpPr>
          <p:nvPr/>
        </p:nvSpPr>
        <p:spPr>
          <a:xfrm>
            <a:off x="623392" y="1124744"/>
            <a:ext cx="10729193" cy="520802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altLang="zh-CN" sz="2398" dirty="0"/>
              <a:t>A </a:t>
            </a:r>
            <a:r>
              <a:rPr lang="en-US" altLang="zh-CN" sz="20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comprehensive research framework for NI technique</a:t>
            </a:r>
            <a:endParaRPr lang="en-US" altLang="zh-CN" sz="2398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altLang="zh-CN" sz="2398" dirty="0"/>
              <a:t>(by Seoul National University)</a:t>
            </a:r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A39B03CC-6C0F-1F9B-5044-00CDD42DF40D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25</a:t>
            </a:fld>
            <a:endParaRPr lang="en-US" sz="1199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6227EFC-52CC-B7A7-A17D-7EA6DBDBFF05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8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9ED71936-F825-6342-A519-2AFBFC14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descr="文本&#10;&#10;描述已自动生成">
            <a:extLst>
              <a:ext uri="{FF2B5EF4-FFF2-40B4-BE49-F238E27FC236}">
                <a16:creationId xmlns:a16="http://schemas.microsoft.com/office/drawing/2014/main" id="{B995C5F9-72BC-F8CA-794F-2C48F2FF78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t="6052" r="16627" b="23903"/>
          <a:stretch/>
        </p:blipFill>
        <p:spPr>
          <a:xfrm>
            <a:off x="2351584" y="2204863"/>
            <a:ext cx="6912768" cy="397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0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4">
            <a:extLst>
              <a:ext uri="{FF2B5EF4-FFF2-40B4-BE49-F238E27FC236}">
                <a16:creationId xmlns:a16="http://schemas.microsoft.com/office/drawing/2014/main" id="{DDDC4DAA-0894-7CF5-85E1-E44BF3457210}"/>
              </a:ext>
            </a:extLst>
          </p:cNvPr>
          <p:cNvSpPr txBox="1">
            <a:spLocks/>
          </p:cNvSpPr>
          <p:nvPr/>
        </p:nvSpPr>
        <p:spPr>
          <a:xfrm>
            <a:off x="263352" y="3681028"/>
            <a:ext cx="4459553" cy="1080120"/>
          </a:xfrm>
          <a:prstGeom prst="rect">
            <a:avLst/>
          </a:prstGeom>
        </p:spPr>
        <p:txBody>
          <a:bodyPr vert="horz" lIns="121807" tIns="60904" rIns="121807" bIns="60904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3197" i="1" dirty="0">
                <a:solidFill>
                  <a:srgbClr val="FF0000"/>
                </a:solidFill>
              </a:rPr>
              <a:t>thanks for your attention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3197" i="1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3197" i="1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151EAE-AB0D-8694-3774-A3E1551297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1" b="21062"/>
          <a:stretch/>
        </p:blipFill>
        <p:spPr>
          <a:xfrm>
            <a:off x="4871864" y="1196752"/>
            <a:ext cx="6840760" cy="496855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03D5A3E-A45B-A473-FA15-AA340A524E4E}"/>
              </a:ext>
            </a:extLst>
          </p:cNvPr>
          <p:cNvSpPr txBox="1"/>
          <p:nvPr/>
        </p:nvSpPr>
        <p:spPr>
          <a:xfrm>
            <a:off x="3503712" y="5301208"/>
            <a:ext cx="13681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i="1" dirty="0">
                <a:solidFill>
                  <a:srgbClr val="FF0000"/>
                </a:solidFill>
              </a:rPr>
              <a:t>Aug 29 2023</a:t>
            </a:r>
          </a:p>
          <a:p>
            <a:pPr algn="r"/>
            <a:r>
              <a:rPr lang="en-US" altLang="zh-CN" i="1" dirty="0">
                <a:solidFill>
                  <a:srgbClr val="FF0000"/>
                </a:solidFill>
              </a:rPr>
              <a:t>@ Beijing China</a:t>
            </a:r>
            <a:endParaRPr lang="en-US" altLang="zh-CN" i="1" dirty="0"/>
          </a:p>
        </p:txBody>
      </p:sp>
      <p:sp>
        <p:nvSpPr>
          <p:cNvPr id="2" name="内容占位符 4">
            <a:extLst>
              <a:ext uri="{FF2B5EF4-FFF2-40B4-BE49-F238E27FC236}">
                <a16:creationId xmlns:a16="http://schemas.microsoft.com/office/drawing/2014/main" id="{AF65B657-D358-3245-09AF-C8DDD15ED6C1}"/>
              </a:ext>
            </a:extLst>
          </p:cNvPr>
          <p:cNvSpPr txBox="1">
            <a:spLocks/>
          </p:cNvSpPr>
          <p:nvPr/>
        </p:nvSpPr>
        <p:spPr>
          <a:xfrm>
            <a:off x="263352" y="1340768"/>
            <a:ext cx="4608512" cy="2232248"/>
          </a:xfrm>
          <a:prstGeom prst="rect">
            <a:avLst/>
          </a:prstGeom>
        </p:spPr>
        <p:txBody>
          <a:bodyPr vert="horz" lIns="121807" tIns="60904" rIns="121807" bIns="60904" rtlCol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3197" i="1" dirty="0">
                <a:solidFill>
                  <a:srgbClr val="FF0000"/>
                </a:solidFill>
              </a:rPr>
              <a:t>Many thanks to the colleagues at ACC for providing helps for magnet manufacturing and testing, and </a:t>
            </a:r>
          </a:p>
        </p:txBody>
      </p:sp>
    </p:spTree>
    <p:extLst>
      <p:ext uri="{BB962C8B-B14F-4D97-AF65-F5344CB8AC3E}">
        <p14:creationId xmlns:p14="http://schemas.microsoft.com/office/powerpoint/2010/main" val="436403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578849" y="1052736"/>
            <a:ext cx="11061765" cy="461748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16 T Model Dipole LPF3: </a:t>
            </a:r>
            <a:r>
              <a:rPr lang="en-US" altLang="zh-CN" sz="2131" b="0" dirty="0"/>
              <a:t>Nb</a:t>
            </a:r>
            <a:r>
              <a:rPr lang="en-US" altLang="zh-CN" sz="2131" b="0" baseline="-25000" dirty="0"/>
              <a:t>3</a:t>
            </a:r>
            <a:r>
              <a:rPr lang="en-US" altLang="zh-CN" sz="2131" b="0" dirty="0"/>
              <a:t>Sn 13 T </a:t>
            </a:r>
            <a:r>
              <a:rPr lang="en-US" altLang="zh-CN" sz="1600" b="0" dirty="0"/>
              <a:t>(</a:t>
            </a:r>
            <a:r>
              <a:rPr lang="en-US" altLang="zh-CN" sz="1600" b="0" i="1" dirty="0"/>
              <a:t>Common Coil with </a:t>
            </a:r>
            <a:r>
              <a:rPr lang="en-US" altLang="zh-CN" sz="1600" b="0" i="1" dirty="0">
                <a:solidFill>
                  <a:srgbClr val="FF0000"/>
                </a:solidFill>
              </a:rPr>
              <a:t>55 mm gap</a:t>
            </a:r>
            <a:r>
              <a:rPr lang="en-US" altLang="zh-CN" sz="1600" b="0" dirty="0"/>
              <a:t>) </a:t>
            </a:r>
            <a:r>
              <a:rPr lang="en-US" altLang="zh-CN" sz="2131" b="0" dirty="0"/>
              <a:t>+</a:t>
            </a:r>
            <a:r>
              <a:rPr lang="en-US" altLang="zh-CN" sz="2131" dirty="0"/>
              <a:t> </a:t>
            </a:r>
            <a:r>
              <a:rPr lang="en-US" altLang="zh-CN" sz="2131" b="0" dirty="0"/>
              <a:t>HTS 3 T inserts </a:t>
            </a:r>
            <a:r>
              <a:rPr lang="en-US" altLang="zh-CN" sz="1600" b="0" dirty="0"/>
              <a:t>(</a:t>
            </a:r>
            <a:r>
              <a:rPr lang="en-US" altLang="zh-CN" sz="1600" b="0" i="1" dirty="0"/>
              <a:t>Block &amp; CCT with </a:t>
            </a:r>
            <a:r>
              <a:rPr lang="en-US" altLang="zh-CN" sz="1600" b="0" i="1" dirty="0">
                <a:sym typeface="Symbol" panose="05050102010706020507" pitchFamily="18" charset="2"/>
              </a:rPr>
              <a:t></a:t>
            </a:r>
            <a:r>
              <a:rPr lang="en-US" altLang="zh-CN" sz="1600" b="0" i="1" dirty="0"/>
              <a:t>20 mm</a:t>
            </a:r>
            <a:r>
              <a:rPr lang="en-US" altLang="zh-CN" sz="1600" b="0" dirty="0"/>
              <a:t>)</a:t>
            </a:r>
            <a:endParaRPr lang="zh-CN" altLang="en-US" sz="1600" b="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675E757-D533-4F8D-ADEE-BD3046AA6635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16-T Model Dipole LPF3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C2E1172-9D2E-4365-A5A5-29965FE5F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3C51A9C4-CDB3-16E0-BA02-CFF427DC34C6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3</a:t>
            </a:fld>
            <a:endParaRPr lang="en-US" sz="1199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558C3DE-50B2-DE7F-0B5B-B4CF454E1E2C}"/>
              </a:ext>
            </a:extLst>
          </p:cNvPr>
          <p:cNvGrpSpPr/>
          <p:nvPr/>
        </p:nvGrpSpPr>
        <p:grpSpPr>
          <a:xfrm>
            <a:off x="551978" y="1578709"/>
            <a:ext cx="11293710" cy="4883775"/>
            <a:chOff x="410133" y="1053600"/>
            <a:chExt cx="8478126" cy="366622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C5C9FA6B-30E2-BCDE-0301-3FE11BF602C7}"/>
                </a:ext>
              </a:extLst>
            </p:cNvPr>
            <p:cNvGrpSpPr/>
            <p:nvPr/>
          </p:nvGrpSpPr>
          <p:grpSpPr>
            <a:xfrm>
              <a:off x="430306" y="1053600"/>
              <a:ext cx="8457953" cy="3666224"/>
              <a:chOff x="430306" y="1053600"/>
              <a:chExt cx="8457953" cy="3666224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0306" y="1053600"/>
                <a:ext cx="8385374" cy="3666224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02B60872-2A7E-41D7-B1EC-6E593F745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6688" y="2941597"/>
                <a:ext cx="2058545" cy="175342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005CAB-2377-4071-A6C7-385E24C5B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1615" y="1058758"/>
                <a:ext cx="1386644" cy="1594239"/>
              </a:xfrm>
              <a:prstGeom prst="rect">
                <a:avLst/>
              </a:prstGeom>
            </p:spPr>
          </p:pic>
          <p:pic>
            <p:nvPicPr>
              <p:cNvPr id="10" name="图片 14">
                <a:extLst>
                  <a:ext uri="{FF2B5EF4-FFF2-40B4-BE49-F238E27FC236}">
                    <a16:creationId xmlns:a16="http://schemas.microsoft.com/office/drawing/2014/main" id="{CB7544CD-84DB-D0CF-1959-66EF5E1148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425233" y="2930024"/>
                <a:ext cx="1626041" cy="172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1F33733-67A8-65A8-6A25-15E3166ED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133" y="1058758"/>
              <a:ext cx="4074459" cy="1872631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CC34C8E3-4901-E557-14BB-6305CE02A4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9104" y="4093709"/>
            <a:ext cx="1781512" cy="228439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71A7DD4-5316-3899-B418-F44D9E8EB2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297" y="5385929"/>
            <a:ext cx="915318" cy="9921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2524A86-4165-F813-DDDF-4AF9E7D948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6541" y="4092266"/>
            <a:ext cx="1781512" cy="227963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FEDC3BA-BEFD-93ED-3834-EF93325DEE60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E2C135C-82AA-EA3E-8095-9D7127EA3F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979" y="5661248"/>
            <a:ext cx="2800955" cy="6955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CCA7608-F2FA-17A2-7389-D1467075FC8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352" y="4149080"/>
            <a:ext cx="2804582" cy="1589271"/>
          </a:xfrm>
          <a:prstGeom prst="rect">
            <a:avLst/>
          </a:prstGeom>
        </p:spPr>
      </p:pic>
      <p:pic>
        <p:nvPicPr>
          <p:cNvPr id="23" name="图片 22" descr="屏幕剪辑">
            <a:extLst>
              <a:ext uri="{FF2B5EF4-FFF2-40B4-BE49-F238E27FC236}">
                <a16:creationId xmlns:a16="http://schemas.microsoft.com/office/drawing/2014/main" id="{6554FB11-3467-40EB-80B4-44E5E3819AC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7" y="1700808"/>
            <a:ext cx="2733512" cy="232834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17EC713-23ED-4AE5-0A80-EB42444A36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77" y="1572262"/>
            <a:ext cx="5883104" cy="99264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469867D-F9BD-57BC-19AE-232CC12429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36" y="2564904"/>
            <a:ext cx="5790911" cy="109403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C117C44-D9D8-7C04-E00D-D4537E3712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099" y="4070561"/>
            <a:ext cx="2881374" cy="1326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B69C5F5-6617-5C8E-5FB6-25D1B4EAF1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097" y="5396733"/>
            <a:ext cx="3204617" cy="984596"/>
          </a:xfrm>
          <a:prstGeom prst="rect">
            <a:avLst/>
          </a:prstGeom>
        </p:spPr>
      </p:pic>
      <p:pic>
        <p:nvPicPr>
          <p:cNvPr id="5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46B7D770-D6A1-F5B0-CCBD-D4019222B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255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735216-73D5-548F-05BA-13C1491E9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6829F7A2-4805-3560-9504-46E66A54FB69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4</a:t>
            </a:fld>
            <a:endParaRPr lang="en-US" sz="1199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00F11FE-7705-7243-8D6F-A148F034093D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819CE33-9414-575D-2C44-EABD1A6B7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624" y="3717032"/>
            <a:ext cx="4145211" cy="26642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5C30FD4-E17D-C250-7EB9-9B7A1826F9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036" y="3717032"/>
            <a:ext cx="1949139" cy="265082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1A4A888-8B92-670D-8E07-F94F1D5CFD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516671"/>
            <a:ext cx="3094668" cy="212632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9023D42-81EA-6723-299E-35045E6E98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82" y="1516672"/>
            <a:ext cx="735246" cy="11222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283D9B-B9DF-6D16-6028-E54FB6EDDE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17" y="2713122"/>
            <a:ext cx="734398" cy="9298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2E0BAEF-A761-1F0B-B109-51FD53DB8D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67686" y="2031354"/>
            <a:ext cx="2126702" cy="109733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E5779F3-A97D-37C5-A6F1-782E681313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541" y="1504970"/>
            <a:ext cx="1545564" cy="212632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43BBF8D0-7D45-EDEB-19C3-023289C063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231" y="1516670"/>
            <a:ext cx="2770604" cy="207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67948BF-C431-AF1E-3612-5C20F8572D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47" y="1516670"/>
            <a:ext cx="898248" cy="212632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CE6B7E2-A9CA-C34D-2921-A4C176CBC5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60" y="1516809"/>
            <a:ext cx="382302" cy="212821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FD8171B-A8F4-2025-44C4-2330E886CA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722206"/>
            <a:ext cx="5378233" cy="131547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72D59BC-18F4-F0B4-3669-E09DFEABDA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9" y="5065638"/>
            <a:ext cx="3333894" cy="131569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4488D40-B807-FA90-0AB7-976FCDE1AA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18" y="5060669"/>
            <a:ext cx="1984976" cy="1296641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E9E60A23-9449-8676-7042-6BFE5469F8D7}"/>
              </a:ext>
            </a:extLst>
          </p:cNvPr>
          <p:cNvSpPr txBox="1"/>
          <p:nvPr/>
        </p:nvSpPr>
        <p:spPr>
          <a:xfrm>
            <a:off x="4181911" y="1001312"/>
            <a:ext cx="3384376" cy="385887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 The Nb</a:t>
            </a:r>
            <a:r>
              <a:rPr lang="en-US" altLang="zh-CN" sz="2131" baseline="-25000" dirty="0"/>
              <a:t>3</a:t>
            </a:r>
            <a:r>
              <a:rPr lang="en-US" altLang="zh-CN" sz="2131" dirty="0"/>
              <a:t>Sn coils for LPF3</a:t>
            </a:r>
            <a:endParaRPr lang="zh-CN" altLang="en-US" sz="1600" b="0" dirty="0"/>
          </a:p>
        </p:txBody>
      </p:sp>
      <p:pic>
        <p:nvPicPr>
          <p:cNvPr id="5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33132708-A93D-B511-FB37-C3E12EC47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F99A177-A405-5CB7-F680-F2E75595D570}"/>
              </a:ext>
            </a:extLst>
          </p:cNvPr>
          <p:cNvSpPr txBox="1"/>
          <p:nvPr/>
        </p:nvSpPr>
        <p:spPr>
          <a:xfrm>
            <a:off x="8360767" y="992788"/>
            <a:ext cx="3279849" cy="40011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i="1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AU" altLang="zh-CN" dirty="0"/>
              <a:t>3OrM1</a:t>
            </a:r>
            <a:r>
              <a:rPr lang="en-US" altLang="zh-CN" dirty="0"/>
              <a:t>-3</a:t>
            </a:r>
            <a:r>
              <a:rPr lang="en-AU" altLang="zh-CN" dirty="0"/>
              <a:t>, </a:t>
            </a:r>
            <a:r>
              <a:rPr lang="en-AU" altLang="zh-CN" sz="1800" dirty="0" err="1">
                <a:solidFill>
                  <a:srgbClr val="002060"/>
                </a:solidFill>
              </a:rPr>
              <a:t>Chengtao</a:t>
            </a:r>
            <a:r>
              <a:rPr lang="en-AU" altLang="zh-CN" sz="1800" dirty="0">
                <a:solidFill>
                  <a:srgbClr val="002060"/>
                </a:solidFill>
              </a:rPr>
              <a:t> Wang et al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A736747-9709-3E33-1D87-79349DC6B453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16-T Model Dipole LPF3</a:t>
            </a:r>
          </a:p>
        </p:txBody>
      </p:sp>
    </p:spTree>
    <p:extLst>
      <p:ext uri="{BB962C8B-B14F-4D97-AF65-F5344CB8AC3E}">
        <p14:creationId xmlns:p14="http://schemas.microsoft.com/office/powerpoint/2010/main" val="2483460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735216-73D5-548F-05BA-13C1491E9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6829F7A2-4805-3560-9504-46E66A54FB69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5</a:t>
            </a:fld>
            <a:endParaRPr lang="en-US" sz="1199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00F11FE-7705-7243-8D6F-A148F034093D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827BC40-84B2-3275-5C01-3BA14BA93A76}"/>
              </a:ext>
            </a:extLst>
          </p:cNvPr>
          <p:cNvSpPr txBox="1"/>
          <p:nvPr/>
        </p:nvSpPr>
        <p:spPr>
          <a:xfrm>
            <a:off x="3536892" y="1019966"/>
            <a:ext cx="4392488" cy="461748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The </a:t>
            </a:r>
            <a:r>
              <a:rPr lang="en-US" altLang="zh-CN" sz="2131" dirty="0" err="1"/>
              <a:t>ReBCO</a:t>
            </a:r>
            <a:r>
              <a:rPr lang="en-US" altLang="zh-CN" sz="2131" dirty="0"/>
              <a:t> block insert coils for LPF3</a:t>
            </a:r>
            <a:endParaRPr lang="zh-CN" altLang="en-US" sz="1600" b="0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D00A908-7FB3-E85D-0643-C0D93E2A9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137208"/>
              </p:ext>
            </p:extLst>
          </p:nvPr>
        </p:nvGraphicFramePr>
        <p:xfrm>
          <a:off x="404821" y="2621537"/>
          <a:ext cx="2640528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264">
                  <a:extLst>
                    <a:ext uri="{9D8B030D-6E8A-4147-A177-3AD203B41FA5}">
                      <a16:colId xmlns:a16="http://schemas.microsoft.com/office/drawing/2014/main" val="2860675354"/>
                    </a:ext>
                  </a:extLst>
                </a:gridCol>
                <a:gridCol w="1320264">
                  <a:extLst>
                    <a:ext uri="{9D8B030D-6E8A-4147-A177-3AD203B41FA5}">
                      <a16:colId xmlns:a16="http://schemas.microsoft.com/office/drawing/2014/main" val="267939604"/>
                    </a:ext>
                  </a:extLst>
                </a:gridCol>
              </a:tblGrid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Values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L0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409.6 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463024"/>
                  </a:ext>
                </a:extLst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540.2 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Rhard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600015"/>
                  </a:ext>
                </a:extLst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Aend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145526"/>
                  </a:ext>
                </a:extLst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 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109515"/>
                  </a:ext>
                </a:extLst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12949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B6EB9C9D-C876-009A-E04B-556ED7313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990761"/>
            <a:ext cx="1230511" cy="15399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9B83D7-8DF6-C1EC-CBA7-D2FF7B82F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08" y="1408482"/>
            <a:ext cx="8790071" cy="12130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D73FA6A-E374-17E3-560D-83181C645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624816"/>
            <a:ext cx="4104456" cy="21003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C4E834E-7BFA-6C33-4C79-564951B565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645585"/>
            <a:ext cx="4204589" cy="2151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D070458-912B-EBFE-21F4-DFD1566F7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6" y="4849052"/>
            <a:ext cx="3649540" cy="167972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B02D471-BE35-1F11-3107-334650C395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63" y="4854784"/>
            <a:ext cx="8213506" cy="1679724"/>
          </a:xfrm>
          <a:prstGeom prst="rect">
            <a:avLst/>
          </a:prstGeom>
        </p:spPr>
      </p:pic>
      <p:pic>
        <p:nvPicPr>
          <p:cNvPr id="6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C520F21A-7455-12BD-27C5-CA28364DA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0E424B1-63FA-9DDE-DD3D-FC7A3B414CEE}"/>
              </a:ext>
            </a:extLst>
          </p:cNvPr>
          <p:cNvSpPr txBox="1"/>
          <p:nvPr/>
        </p:nvSpPr>
        <p:spPr>
          <a:xfrm>
            <a:off x="8688288" y="992788"/>
            <a:ext cx="2850192" cy="40011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i="1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AU" altLang="zh-CN" dirty="0"/>
              <a:t>4PoM03-06, </a:t>
            </a:r>
            <a:r>
              <a:rPr lang="en-US" altLang="zh-CN" dirty="0"/>
              <a:t>Ze Feng</a:t>
            </a:r>
            <a:r>
              <a:rPr lang="en-AU" altLang="zh-CN" sz="1800" dirty="0">
                <a:solidFill>
                  <a:srgbClr val="002060"/>
                </a:solidFill>
              </a:rPr>
              <a:t> et al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7F19461-EF42-211F-7336-11F32E6CC1B7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16-T Model Dipole LPF3</a:t>
            </a:r>
          </a:p>
        </p:txBody>
      </p:sp>
    </p:spTree>
    <p:extLst>
      <p:ext uri="{BB962C8B-B14F-4D97-AF65-F5344CB8AC3E}">
        <p14:creationId xmlns:p14="http://schemas.microsoft.com/office/powerpoint/2010/main" val="4162231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735216-73D5-548F-05BA-13C1491E9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24" name="灯片编号占位符 2">
            <a:extLst>
              <a:ext uri="{FF2B5EF4-FFF2-40B4-BE49-F238E27FC236}">
                <a16:creationId xmlns:a16="http://schemas.microsoft.com/office/drawing/2014/main" id="{20662388-41C1-A760-09E7-40A18AD80FB2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6</a:t>
            </a:fld>
            <a:endParaRPr lang="en-US" sz="1199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4086752-C40E-35F1-B7E8-E0D20B621E13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0205197-A204-E9C4-A781-ABD8C10A6DEE}"/>
              </a:ext>
            </a:extLst>
          </p:cNvPr>
          <p:cNvSpPr txBox="1"/>
          <p:nvPr/>
        </p:nvSpPr>
        <p:spPr>
          <a:xfrm>
            <a:off x="3532823" y="1021580"/>
            <a:ext cx="4248472" cy="40011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The </a:t>
            </a:r>
            <a:r>
              <a:rPr lang="en-US" altLang="zh-CN" sz="2131" dirty="0" err="1"/>
              <a:t>ReBCO</a:t>
            </a:r>
            <a:r>
              <a:rPr lang="en-US" altLang="zh-CN" sz="2131" dirty="0"/>
              <a:t> CCT </a:t>
            </a:r>
            <a:r>
              <a:rPr lang="en-US" altLang="zh-CN" sz="2131" dirty="0" err="1"/>
              <a:t>instert</a:t>
            </a:r>
            <a:r>
              <a:rPr lang="en-US" altLang="zh-CN" sz="2131" dirty="0"/>
              <a:t> coils for LPF3</a:t>
            </a:r>
            <a:endParaRPr lang="zh-CN" altLang="en-US" sz="1600" b="0" dirty="0"/>
          </a:p>
        </p:txBody>
      </p:sp>
      <p:pic>
        <p:nvPicPr>
          <p:cNvPr id="11" name="图片 10" descr="图片包含 室内, 建筑, 厨房, 窗户&#10;&#10;描述已自动生成">
            <a:extLst>
              <a:ext uri="{FF2B5EF4-FFF2-40B4-BE49-F238E27FC236}">
                <a16:creationId xmlns:a16="http://schemas.microsoft.com/office/drawing/2014/main" id="{281B1317-2688-EBD5-A758-EC1F083D04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2" y="3461532"/>
            <a:ext cx="3897782" cy="1595665"/>
          </a:xfrm>
          <a:prstGeom prst="rect">
            <a:avLst/>
          </a:prstGeom>
        </p:spPr>
      </p:pic>
      <p:pic>
        <p:nvPicPr>
          <p:cNvPr id="12" name="图片 11" descr="图片包含 室内, 桌子, 片, 游戏机&#10;&#10;描述已自动生成">
            <a:extLst>
              <a:ext uri="{FF2B5EF4-FFF2-40B4-BE49-F238E27FC236}">
                <a16:creationId xmlns:a16="http://schemas.microsoft.com/office/drawing/2014/main" id="{F596E51B-878D-4BF9-2C85-790E70E35A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3" y="5077802"/>
            <a:ext cx="3897782" cy="1167152"/>
          </a:xfrm>
          <a:prstGeom prst="rect">
            <a:avLst/>
          </a:prstGeom>
        </p:spPr>
      </p:pic>
      <p:pic>
        <p:nvPicPr>
          <p:cNvPr id="13" name="图片 12" descr="图片包含 游戏机, 鸟, 床, 食物&#10;&#10;描述已自动生成">
            <a:extLst>
              <a:ext uri="{FF2B5EF4-FFF2-40B4-BE49-F238E27FC236}">
                <a16:creationId xmlns:a16="http://schemas.microsoft.com/office/drawing/2014/main" id="{0567C9B9-B837-D877-4C93-38350CC129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4124" y="3372153"/>
            <a:ext cx="4099962" cy="9280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B638ABD-2AE3-A97F-EC1F-19757CCF7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8417" y="1059886"/>
            <a:ext cx="3874909" cy="21957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66A41FF-0AE0-3E1A-AAE6-402769A20F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5800" y="3372153"/>
            <a:ext cx="3204356" cy="2880518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C6E5DDAD-D416-F227-A086-29A2B01B4CB3}"/>
              </a:ext>
            </a:extLst>
          </p:cNvPr>
          <p:cNvGrpSpPr/>
          <p:nvPr/>
        </p:nvGrpSpPr>
        <p:grpSpPr>
          <a:xfrm>
            <a:off x="191344" y="1268760"/>
            <a:ext cx="3204356" cy="2117045"/>
            <a:chOff x="5430102" y="753979"/>
            <a:chExt cx="2636264" cy="156154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AB8D42A-1BFA-614D-F397-8A8E1E6E8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102" y="753979"/>
              <a:ext cx="2611608" cy="1343496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AD6468C-0C67-7C6E-F10A-85CCFE70D2AA}"/>
                </a:ext>
              </a:extLst>
            </p:cNvPr>
            <p:cNvSpPr txBox="1"/>
            <p:nvPr/>
          </p:nvSpPr>
          <p:spPr>
            <a:xfrm>
              <a:off x="5480719" y="2053917"/>
              <a:ext cx="258564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典型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CCT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线圈结构示意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FAA5A5C-02FE-BAF7-402E-24FC0426B26A}"/>
              </a:ext>
            </a:extLst>
          </p:cNvPr>
          <p:cNvGrpSpPr/>
          <p:nvPr/>
        </p:nvGrpSpPr>
        <p:grpSpPr>
          <a:xfrm>
            <a:off x="4305447" y="1549874"/>
            <a:ext cx="3403570" cy="1751208"/>
            <a:chOff x="5448291" y="2415257"/>
            <a:chExt cx="2900296" cy="175120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5918D5C-BBC6-0CCA-CCAF-46D51F9CE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149" y="2415257"/>
              <a:ext cx="2260879" cy="1446421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02A3408-7E11-3FF4-12F4-D1FFCC495BB4}"/>
                </a:ext>
              </a:extLst>
            </p:cNvPr>
            <p:cNvSpPr txBox="1"/>
            <p:nvPr/>
          </p:nvSpPr>
          <p:spPr>
            <a:xfrm>
              <a:off x="5448291" y="3904855"/>
              <a:ext cx="29002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“斜螺线管”型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CCT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线圈结构示意</a:t>
              </a: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C1915A18-C4C1-2E6E-CCCF-BA81CFD7FC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8895320" y="3322817"/>
            <a:ext cx="1727355" cy="4099960"/>
          </a:xfrm>
          <a:prstGeom prst="rect">
            <a:avLst/>
          </a:prstGeom>
        </p:spPr>
      </p:pic>
      <p:sp>
        <p:nvSpPr>
          <p:cNvPr id="27" name="箭头: 右 26">
            <a:extLst>
              <a:ext uri="{FF2B5EF4-FFF2-40B4-BE49-F238E27FC236}">
                <a16:creationId xmlns:a16="http://schemas.microsoft.com/office/drawing/2014/main" id="{B150EE96-A69A-9AAA-D389-0F8059F2428E}"/>
              </a:ext>
            </a:extLst>
          </p:cNvPr>
          <p:cNvSpPr/>
          <p:nvPr/>
        </p:nvSpPr>
        <p:spPr>
          <a:xfrm>
            <a:off x="3868889" y="2104553"/>
            <a:ext cx="427511" cy="30777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6A92163B-8631-FB66-A510-B359E2AA5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5F2B140-FFCF-E6D7-A6B7-8A173A938089}"/>
              </a:ext>
            </a:extLst>
          </p:cNvPr>
          <p:cNvSpPr txBox="1"/>
          <p:nvPr/>
        </p:nvSpPr>
        <p:spPr>
          <a:xfrm>
            <a:off x="7824192" y="1021580"/>
            <a:ext cx="2528032" cy="40011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zh-CN" altLang="en-US" sz="2000" i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2OrM2-8</a:t>
            </a:r>
            <a:r>
              <a:rPr lang="en-US" altLang="zh-CN" sz="2000" i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i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Rui Kang et al</a:t>
            </a:r>
            <a:endParaRPr lang="en-US" altLang="zh-CN" sz="2000" i="1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1D2821-E551-48AD-66E5-B7662A530EF2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16-T Model Dipole LPF3</a:t>
            </a:r>
          </a:p>
        </p:txBody>
      </p:sp>
    </p:spTree>
    <p:extLst>
      <p:ext uri="{BB962C8B-B14F-4D97-AF65-F5344CB8AC3E}">
        <p14:creationId xmlns:p14="http://schemas.microsoft.com/office/powerpoint/2010/main" val="861193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735216-73D5-548F-05BA-13C1491E9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30" name="灯片编号占位符 2">
            <a:extLst>
              <a:ext uri="{FF2B5EF4-FFF2-40B4-BE49-F238E27FC236}">
                <a16:creationId xmlns:a16="http://schemas.microsoft.com/office/drawing/2014/main" id="{2525B1FC-D60F-B709-57B6-8F4E14E4988B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7</a:t>
            </a:fld>
            <a:endParaRPr lang="en-US" sz="1199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A4E0956-2499-4B89-D9EE-77EB55FA52AC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9CBE698-C597-CAC4-527B-937D4DFB7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2" y="1231069"/>
            <a:ext cx="2587206" cy="23502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CC2D4C1-8CB1-A51B-72DB-907EC2A06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87" y="1422750"/>
            <a:ext cx="4777189" cy="2265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DBF2B16-2767-5FB1-CE6A-E36959D47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3073" y="3717032"/>
            <a:ext cx="1363437" cy="241073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E4534AB-CF7D-180A-8A18-75CF6242A9B2}"/>
              </a:ext>
            </a:extLst>
          </p:cNvPr>
          <p:cNvSpPr txBox="1"/>
          <p:nvPr/>
        </p:nvSpPr>
        <p:spPr>
          <a:xfrm>
            <a:off x="9041669" y="6425482"/>
            <a:ext cx="2508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2023.8.29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completed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718A51-4C77-0B22-0E13-6B20E035E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812" y="954508"/>
            <a:ext cx="3688307" cy="5498828"/>
          </a:xfrm>
          <a:prstGeom prst="rect">
            <a:avLst/>
          </a:prstGeom>
        </p:spPr>
      </p:pic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DFD9BAE9-A8D4-A4F9-9869-A7C24DBD4AF1}"/>
              </a:ext>
            </a:extLst>
          </p:cNvPr>
          <p:cNvSpPr txBox="1">
            <a:spLocks/>
          </p:cNvSpPr>
          <p:nvPr/>
        </p:nvSpPr>
        <p:spPr>
          <a:xfrm>
            <a:off x="8490541" y="6240463"/>
            <a:ext cx="2909888" cy="20638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DD3DB80-B894-403A-B48E-6FDC1A72010E}" type="slidenum">
              <a:rPr lang="zh-CN" altLang="en-US" sz="100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微软雅黑"/>
              </a:rPr>
              <a:pPr algn="r">
                <a:defRPr/>
              </a:pPr>
              <a:t>7</a:t>
            </a:fld>
            <a:endParaRPr lang="zh-CN" altLang="en-US" sz="100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微软雅黑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87061F26-7009-7E51-43F7-9F5F3C8939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67" y="4072576"/>
            <a:ext cx="2959061" cy="226530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8281D32-7780-B18D-146E-15CD26B0F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2" y="3573016"/>
            <a:ext cx="2633243" cy="261752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2E3FE53-3E39-9595-FEC2-3F3B1A97AB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7806" y="3581316"/>
            <a:ext cx="511872" cy="2617526"/>
          </a:xfrm>
          <a:prstGeom prst="rect">
            <a:avLst/>
          </a:prstGeom>
        </p:spPr>
      </p:pic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2DC31104-A91D-603B-4925-F1D85F06CB47}"/>
              </a:ext>
            </a:extLst>
          </p:cNvPr>
          <p:cNvCxnSpPr/>
          <p:nvPr/>
        </p:nvCxnSpPr>
        <p:spPr>
          <a:xfrm flipV="1">
            <a:off x="1855152" y="4581128"/>
            <a:ext cx="1277945" cy="4998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50C71B7D-0EAA-BFFD-5528-E339EE8D7290}"/>
              </a:ext>
            </a:extLst>
          </p:cNvPr>
          <p:cNvSpPr txBox="1"/>
          <p:nvPr/>
        </p:nvSpPr>
        <p:spPr>
          <a:xfrm>
            <a:off x="5518456" y="3913892"/>
            <a:ext cx="2319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monitoring during </a:t>
            </a:r>
          </a:p>
          <a:p>
            <a:pPr algn="ctr"/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with FBG</a:t>
            </a:r>
            <a:endParaRPr lang="zh-CN" alt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076D77E-CEE8-A196-A67D-D1DE6B125F7F}"/>
              </a:ext>
            </a:extLst>
          </p:cNvPr>
          <p:cNvSpPr txBox="1"/>
          <p:nvPr/>
        </p:nvSpPr>
        <p:spPr>
          <a:xfrm>
            <a:off x="263352" y="6217567"/>
            <a:ext cx="388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Pre-stress applied with commercial </a:t>
            </a:r>
            <a:r>
              <a:rPr lang="en-AU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hydraulic jack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3CDBC3E-02F8-BF34-56F2-A88411ED495C}"/>
              </a:ext>
            </a:extLst>
          </p:cNvPr>
          <p:cNvSpPr txBox="1"/>
          <p:nvPr/>
        </p:nvSpPr>
        <p:spPr>
          <a:xfrm>
            <a:off x="767408" y="966036"/>
            <a:ext cx="3980522" cy="461748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Pre-stress and assembly of LPF3</a:t>
            </a:r>
            <a:endParaRPr lang="zh-CN" altLang="en-US" sz="1600" b="0" dirty="0"/>
          </a:p>
        </p:txBody>
      </p:sp>
      <p:pic>
        <p:nvPicPr>
          <p:cNvPr id="8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543C8DAA-81E2-16A2-B36E-D7F0B393E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402D355-437E-F90D-2CF5-C3BC88FF9B1B}"/>
              </a:ext>
            </a:extLst>
          </p:cNvPr>
          <p:cNvSpPr txBox="1"/>
          <p:nvPr/>
        </p:nvSpPr>
        <p:spPr>
          <a:xfrm>
            <a:off x="4936548" y="1008150"/>
            <a:ext cx="3175654" cy="40011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AU" altLang="zh-CN" sz="2000" i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1PoA02-03,</a:t>
            </a:r>
            <a:r>
              <a:rPr lang="en-AU" altLang="zh-CN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Yingzhe Wang et al</a:t>
            </a:r>
            <a:endParaRPr lang="zh-CN" altLang="en-US" i="1" dirty="0">
              <a:solidFill>
                <a:srgbClr val="002060"/>
              </a:solidFill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E3CCDC-5FF2-81F9-87E8-C46E95C3DF19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16-T Model Dipole LPF3</a:t>
            </a:r>
          </a:p>
        </p:txBody>
      </p:sp>
    </p:spTree>
    <p:extLst>
      <p:ext uri="{BB962C8B-B14F-4D97-AF65-F5344CB8AC3E}">
        <p14:creationId xmlns:p14="http://schemas.microsoft.com/office/powerpoint/2010/main" val="595813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0A56D50E-AB3F-D8E4-3666-78266584F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3284984"/>
            <a:ext cx="5030467" cy="317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A735216-73D5-548F-05BA-13C1491E9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6829F7A2-4805-3560-9504-46E66A54FB69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8</a:t>
            </a:fld>
            <a:endParaRPr lang="en-US" sz="1199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00F11FE-7705-7243-8D6F-A148F034093D}"/>
              </a:ext>
            </a:extLst>
          </p:cNvPr>
          <p:cNvSpPr txBox="1"/>
          <p:nvPr/>
        </p:nvSpPr>
        <p:spPr>
          <a:xfrm>
            <a:off x="4007768" y="6485632"/>
            <a:ext cx="38884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/>
              <a:t>Q. XU, MT-28, Aix-en-Provence, France, Sep 2023</a:t>
            </a:r>
            <a:endParaRPr lang="zh-CN" alt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2BB8494-D266-872D-CEBA-9586CF633F0E}"/>
              </a:ext>
            </a:extLst>
          </p:cNvPr>
          <p:cNvSpPr txBox="1"/>
          <p:nvPr/>
        </p:nvSpPr>
        <p:spPr>
          <a:xfrm>
            <a:off x="8256240" y="4292308"/>
            <a:ext cx="2280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decay curve at the operating current</a:t>
            </a:r>
            <a:endParaRPr lang="zh-CN" alt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FA0E4CB-361D-9EEC-3918-91721EE76D18}"/>
              </a:ext>
            </a:extLst>
          </p:cNvPr>
          <p:cNvSpPr txBox="1"/>
          <p:nvPr/>
        </p:nvSpPr>
        <p:spPr>
          <a:xfrm>
            <a:off x="326235" y="1827144"/>
            <a:ext cx="4248472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</a:rPr>
              <a:t>Varistor plus CLIQ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/>
              <a:t>to protect the </a:t>
            </a:r>
            <a:r>
              <a:rPr lang="en-US" altLang="zh-CN" b="1" dirty="0">
                <a:solidFill>
                  <a:srgbClr val="FF0000"/>
                </a:solidFill>
              </a:rPr>
              <a:t>Nb</a:t>
            </a:r>
            <a:r>
              <a:rPr lang="en-US" altLang="zh-CN" b="1" baseline="-25000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rgbClr val="FF0000"/>
                </a:solidFill>
              </a:rPr>
              <a:t>Sn</a:t>
            </a:r>
            <a:r>
              <a:rPr lang="en-US" altLang="zh-CN" b="1" dirty="0"/>
              <a:t> coils. The maximum hot spot is ~</a:t>
            </a:r>
            <a:r>
              <a:rPr lang="zh-CN" altLang="en-US" b="1" dirty="0"/>
              <a:t> </a:t>
            </a:r>
            <a:r>
              <a:rPr lang="en-US" altLang="zh-CN" b="1" dirty="0"/>
              <a:t>230 K</a:t>
            </a: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</a:rPr>
              <a:t>NI configuration plus dump resistor </a:t>
            </a:r>
            <a:r>
              <a:rPr lang="en-US" altLang="zh-CN" b="1" dirty="0"/>
              <a:t>to protect the 2 </a:t>
            </a:r>
            <a:r>
              <a:rPr lang="en-US" altLang="zh-CN" b="1" dirty="0">
                <a:solidFill>
                  <a:srgbClr val="FF0000"/>
                </a:solidFill>
              </a:rPr>
              <a:t>HTS</a:t>
            </a:r>
            <a:r>
              <a:rPr lang="en-US" altLang="zh-CN" b="1" dirty="0"/>
              <a:t> insert coils</a:t>
            </a:r>
            <a:endParaRPr lang="zh-CN" altLang="en-US" b="1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C9F3ABB-4CC8-BC4C-AF68-47096CA90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969348"/>
            <a:ext cx="3384376" cy="219725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56313DF-7B7F-748A-F70B-FFF45E3042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1155" y="3356992"/>
            <a:ext cx="4462917" cy="289191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77BEE09-2CEA-A56E-8BD2-2F98279FB1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041775"/>
            <a:ext cx="3084519" cy="2043845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09F4D5F-1050-48B8-5F4F-796E641D4E23}"/>
              </a:ext>
            </a:extLst>
          </p:cNvPr>
          <p:cNvSpPr txBox="1"/>
          <p:nvPr/>
        </p:nvSpPr>
        <p:spPr>
          <a:xfrm>
            <a:off x="756391" y="1074743"/>
            <a:ext cx="3388161" cy="415449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Quench protection of LPF3</a:t>
            </a:r>
            <a:endParaRPr lang="zh-CN" altLang="en-US" sz="1600" b="0" dirty="0"/>
          </a:p>
        </p:txBody>
      </p:sp>
      <p:pic>
        <p:nvPicPr>
          <p:cNvPr id="5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103FF46F-06E5-60FE-0FB3-2F9E5ABED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72C1E01-8CF9-B9DF-900C-CBB5C1AE46C9}"/>
              </a:ext>
            </a:extLst>
          </p:cNvPr>
          <p:cNvSpPr txBox="1"/>
          <p:nvPr/>
        </p:nvSpPr>
        <p:spPr>
          <a:xfrm>
            <a:off x="420554" y="5664177"/>
            <a:ext cx="1730392" cy="954107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AU" altLang="zh-CN" sz="2000" i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5PoM04-09,</a:t>
            </a:r>
          </a:p>
          <a:p>
            <a:r>
              <a:rPr lang="en-AU" altLang="zh-CN" i="1" dirty="0" err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Hongjun</a:t>
            </a:r>
            <a:r>
              <a:rPr lang="en-AU" altLang="zh-CN" i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 Zhang et al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C99AED5-9947-7F07-CD9C-19B981304656}"/>
              </a:ext>
            </a:extLst>
          </p:cNvPr>
          <p:cNvSpPr txBox="1"/>
          <p:nvPr/>
        </p:nvSpPr>
        <p:spPr>
          <a:xfrm>
            <a:off x="407368" y="4912132"/>
            <a:ext cx="1743578" cy="677108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zh-CN" altLang="en-US" sz="2000" i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2OrM2-8</a:t>
            </a:r>
            <a:r>
              <a:rPr lang="en-US" altLang="zh-CN" sz="2000" i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r>
              <a:rPr lang="en-US" altLang="zh-CN" i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Rui Kang et al</a:t>
            </a:r>
            <a:endParaRPr lang="en-US" altLang="zh-CN" sz="2000" i="1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B56D13E-BCF2-55DD-8D63-FF1D437BD373}"/>
              </a:ext>
            </a:extLst>
          </p:cNvPr>
          <p:cNvSpPr txBox="1"/>
          <p:nvPr/>
        </p:nvSpPr>
        <p:spPr>
          <a:xfrm>
            <a:off x="356725" y="3359867"/>
            <a:ext cx="1794221" cy="1477328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2060"/>
                </a:solidFill>
                <a:highlight>
                  <a:srgbClr val="FDCC6D"/>
                </a:highlight>
              </a:rPr>
              <a:t>Feasibility study of applying the no-insulation coil on accelerator magnets 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CA8E8DE-943E-398F-3122-AB7A853ED0AA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16-T Model Dipole LPF3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A91A086-FE00-F848-F5A4-75419036E49E}"/>
              </a:ext>
            </a:extLst>
          </p:cNvPr>
          <p:cNvSpPr txBox="1"/>
          <p:nvPr/>
        </p:nvSpPr>
        <p:spPr>
          <a:xfrm>
            <a:off x="1055440" y="1516722"/>
            <a:ext cx="2736304" cy="40011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i="1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3PoA04-08</a:t>
            </a:r>
            <a:r>
              <a:rPr lang="en-US" altLang="zh-CN" sz="1800" dirty="0">
                <a:solidFill>
                  <a:srgbClr val="002060"/>
                </a:solidFill>
              </a:rPr>
              <a:t>, </a:t>
            </a:r>
            <a:r>
              <a:rPr lang="en-US" altLang="zh-CN" sz="1800" dirty="0" err="1">
                <a:solidFill>
                  <a:srgbClr val="002060"/>
                </a:solidFill>
              </a:rPr>
              <a:t>Jinrui</a:t>
            </a:r>
            <a:r>
              <a:rPr lang="en-US" altLang="zh-CN" sz="1800" dirty="0">
                <a:solidFill>
                  <a:srgbClr val="002060"/>
                </a:solidFill>
              </a:rPr>
              <a:t> Shi et al</a:t>
            </a:r>
            <a:endParaRPr lang="en-US" altLang="zh-C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37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1195C8-8A12-908A-E295-7665C8988E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8FAC1FC-DD97-18D1-93FD-34D175DB9B3D}"/>
              </a:ext>
            </a:extLst>
          </p:cNvPr>
          <p:cNvSpPr txBox="1"/>
          <p:nvPr/>
        </p:nvSpPr>
        <p:spPr>
          <a:xfrm>
            <a:off x="2783632" y="1009377"/>
            <a:ext cx="5256584" cy="461748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Preliminary </a:t>
            </a:r>
            <a:r>
              <a:rPr lang="en-US" altLang="zh-CN" sz="2400" dirty="0">
                <a:solidFill>
                  <a:srgbClr val="FF0000"/>
                </a:solidFill>
              </a:rPr>
              <a:t>fresh</a:t>
            </a:r>
            <a:r>
              <a:rPr lang="en-US" altLang="zh-CN" sz="2131" dirty="0"/>
              <a:t> test results just last week!</a:t>
            </a:r>
            <a:endParaRPr lang="zh-CN" altLang="en-US" sz="1600" b="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326C49F-89B1-DCEC-4FA8-4B62F9843575}"/>
              </a:ext>
            </a:extLst>
          </p:cNvPr>
          <p:cNvSpPr txBox="1"/>
          <p:nvPr/>
        </p:nvSpPr>
        <p:spPr>
          <a:xfrm>
            <a:off x="371201" y="1417209"/>
            <a:ext cx="11449272" cy="1797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The 1</a:t>
            </a:r>
            <a:r>
              <a:rPr lang="en-US" altLang="zh-CN" b="1" baseline="30000" dirty="0"/>
              <a:t>st</a:t>
            </a:r>
            <a:r>
              <a:rPr lang="en-US" altLang="zh-CN" b="1" dirty="0"/>
              <a:t> preliminary test carried out in the week Sep 3-8 2003. The 6 </a:t>
            </a:r>
            <a:r>
              <a:rPr lang="en-US" altLang="zh-CN" b="1" dirty="0">
                <a:solidFill>
                  <a:srgbClr val="FF0000"/>
                </a:solidFill>
              </a:rPr>
              <a:t>Nb</a:t>
            </a:r>
            <a:r>
              <a:rPr lang="en-US" altLang="zh-CN" b="1" baseline="-25000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rgbClr val="FF0000"/>
                </a:solidFill>
              </a:rPr>
              <a:t>Sn coils </a:t>
            </a:r>
            <a:r>
              <a:rPr lang="en-US" altLang="zh-CN" b="1" dirty="0"/>
              <a:t>were firstly ramped </a:t>
            </a: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5 quenches occurred from 9 to 10 T, all caused by </a:t>
            </a:r>
            <a:r>
              <a:rPr lang="en-US" altLang="zh-CN" b="1" dirty="0">
                <a:solidFill>
                  <a:srgbClr val="FF0000"/>
                </a:solidFill>
              </a:rPr>
              <a:t>FLUX JUMP, </a:t>
            </a:r>
            <a:r>
              <a:rPr lang="en-US" altLang="zh-CN" b="1" dirty="0"/>
              <a:t>but with an </a:t>
            </a:r>
            <a:r>
              <a:rPr lang="en-US" altLang="zh-CN" b="1" dirty="0">
                <a:solidFill>
                  <a:srgbClr val="FF0000"/>
                </a:solidFill>
              </a:rPr>
              <a:t>encouraging upward trend</a:t>
            </a: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</a:rPr>
              <a:t>Test stopped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/>
              <a:t>due to the</a:t>
            </a:r>
            <a:r>
              <a:rPr lang="en-US" altLang="zh-CN" b="1" dirty="0">
                <a:solidFill>
                  <a:srgbClr val="FF0000"/>
                </a:solidFill>
              </a:rPr>
              <a:t> limited size of He recovery gasbag, </a:t>
            </a:r>
            <a:r>
              <a:rPr lang="en-US" altLang="zh-CN" b="1" dirty="0"/>
              <a:t>&gt; 100 m</a:t>
            </a:r>
            <a:r>
              <a:rPr lang="en-US" altLang="zh-CN" b="1" baseline="30000" dirty="0"/>
              <a:t>3 </a:t>
            </a:r>
            <a:r>
              <a:rPr lang="en-US" altLang="zh-CN" b="1" dirty="0"/>
              <a:t>He gas was evaporated during the 5</a:t>
            </a:r>
            <a:r>
              <a:rPr lang="en-US" altLang="zh-CN" b="1" baseline="30000" dirty="0"/>
              <a:t>th</a:t>
            </a:r>
            <a:r>
              <a:rPr lang="en-US" altLang="zh-CN" b="1" dirty="0"/>
              <a:t> quench</a:t>
            </a: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HTS CCT insert was ramped independently, </a:t>
            </a:r>
            <a:r>
              <a:rPr lang="en-US" altLang="zh-CN" b="1" dirty="0">
                <a:solidFill>
                  <a:srgbClr val="FF0000"/>
                </a:solidFill>
              </a:rPr>
              <a:t>quenched at 90% of the </a:t>
            </a:r>
            <a:r>
              <a:rPr lang="en-US" altLang="zh-CN" b="1" dirty="0" err="1">
                <a:solidFill>
                  <a:srgbClr val="FF0000"/>
                </a:solidFill>
              </a:rPr>
              <a:t>I</a:t>
            </a:r>
            <a:r>
              <a:rPr lang="en-US" altLang="zh-CN" b="1" baseline="-25000" dirty="0" err="1">
                <a:solidFill>
                  <a:srgbClr val="FF0000"/>
                </a:solidFill>
              </a:rPr>
              <a:t>op</a:t>
            </a:r>
            <a:r>
              <a:rPr lang="en-US" altLang="zh-CN" b="1" dirty="0">
                <a:solidFill>
                  <a:srgbClr val="FF0000"/>
                </a:solidFill>
              </a:rPr>
              <a:t> with a linearly increased voltage curve, </a:t>
            </a:r>
            <a:r>
              <a:rPr lang="en-US" altLang="zh-CN" b="1" dirty="0"/>
              <a:t>probably indicating a damage of </a:t>
            </a:r>
            <a:r>
              <a:rPr lang="en-US" altLang="zh-CN" b="1" dirty="0" err="1"/>
              <a:t>ReBCO</a:t>
            </a:r>
            <a:r>
              <a:rPr lang="en-US" altLang="zh-CN" b="1" dirty="0"/>
              <a:t> conductor </a:t>
            </a:r>
            <a:r>
              <a:rPr lang="en-US" altLang="zh-CN" b="1" dirty="0" err="1"/>
              <a:t>durting</a:t>
            </a:r>
            <a:r>
              <a:rPr lang="en-US" altLang="zh-CN" b="1" dirty="0"/>
              <a:t> the coil fabrication process 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D301DB7-57DE-C3C1-FBA7-8CE0F9879DC8}"/>
              </a:ext>
            </a:extLst>
          </p:cNvPr>
          <p:cNvGrpSpPr/>
          <p:nvPr/>
        </p:nvGrpSpPr>
        <p:grpSpPr>
          <a:xfrm>
            <a:off x="191344" y="3212976"/>
            <a:ext cx="4248472" cy="3384376"/>
            <a:chOff x="623393" y="2697761"/>
            <a:chExt cx="4968552" cy="38283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E81E37C-9AE8-D1FA-7B6F-59B324024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" t="9949" r="10151" b="4558"/>
            <a:stretch/>
          </p:blipFill>
          <p:spPr>
            <a:xfrm>
              <a:off x="623393" y="2697761"/>
              <a:ext cx="4968552" cy="3828325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31CAFE1-4E09-3441-3BA6-576959E9E2EC}"/>
                </a:ext>
              </a:extLst>
            </p:cNvPr>
            <p:cNvSpPr txBox="1"/>
            <p:nvPr/>
          </p:nvSpPr>
          <p:spPr>
            <a:xfrm>
              <a:off x="2135560" y="5085184"/>
              <a:ext cx="879383" cy="417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/>
                <a:t>~9 T</a:t>
              </a:r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089D40E-9FF2-35AD-A3A8-D7E5F6843ABD}"/>
                </a:ext>
              </a:extLst>
            </p:cNvPr>
            <p:cNvSpPr txBox="1"/>
            <p:nvPr/>
          </p:nvSpPr>
          <p:spPr>
            <a:xfrm>
              <a:off x="3857070" y="3218464"/>
              <a:ext cx="894010" cy="417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/>
                <a:t>~10 T</a:t>
              </a:r>
              <a:endParaRPr lang="zh-CN" altLang="en-US" dirty="0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A625ACA-385F-042F-73FB-BF619E730092}"/>
              </a:ext>
            </a:extLst>
          </p:cNvPr>
          <p:cNvGrpSpPr/>
          <p:nvPr/>
        </p:nvGrpSpPr>
        <p:grpSpPr>
          <a:xfrm>
            <a:off x="4367808" y="3252982"/>
            <a:ext cx="4630390" cy="3286283"/>
            <a:chOff x="6095837" y="2852936"/>
            <a:chExt cx="5372348" cy="367315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E8B1931-E27C-F0EE-7337-0113F650E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5837" y="2852936"/>
              <a:ext cx="5372348" cy="172819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201BD5-B92C-1932-148B-B46D03520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5837" y="4437112"/>
              <a:ext cx="5357479" cy="2088975"/>
            </a:xfrm>
            <a:prstGeom prst="rect">
              <a:avLst/>
            </a:prstGeom>
          </p:spPr>
        </p:pic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BF5977D-4B84-56BD-261D-3B6B3A7789E7}"/>
                </a:ext>
              </a:extLst>
            </p:cNvPr>
            <p:cNvSpPr/>
            <p:nvPr/>
          </p:nvSpPr>
          <p:spPr>
            <a:xfrm>
              <a:off x="6816080" y="2993110"/>
              <a:ext cx="288032" cy="115597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57320AAA-C02E-1653-DDBF-E41439EB9A04}"/>
                </a:ext>
              </a:extLst>
            </p:cNvPr>
            <p:cNvSpPr/>
            <p:nvPr/>
          </p:nvSpPr>
          <p:spPr>
            <a:xfrm>
              <a:off x="6886550" y="4653135"/>
              <a:ext cx="2305794" cy="1512167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54460924-9739-8460-E0B3-E175A68541D3}"/>
                </a:ext>
              </a:extLst>
            </p:cNvPr>
            <p:cNvCxnSpPr>
              <a:cxnSpLocks/>
            </p:cNvCxnSpPr>
            <p:nvPr/>
          </p:nvCxnSpPr>
          <p:spPr>
            <a:xfrm>
              <a:off x="7176120" y="4041533"/>
              <a:ext cx="504056" cy="53959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FDDA436E-057F-1090-C158-AFCEC69D57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8783724" y="3600761"/>
            <a:ext cx="3258073" cy="2584848"/>
          </a:xfrm>
          <a:prstGeom prst="rect">
            <a:avLst/>
          </a:prstGeom>
        </p:spPr>
      </p:pic>
      <p:sp>
        <p:nvSpPr>
          <p:cNvPr id="25" name="灯片编号占位符 2">
            <a:extLst>
              <a:ext uri="{FF2B5EF4-FFF2-40B4-BE49-F238E27FC236}">
                <a16:creationId xmlns:a16="http://schemas.microsoft.com/office/drawing/2014/main" id="{4E655789-2C59-4AAE-A545-933D849C8919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9</a:t>
            </a:fld>
            <a:endParaRPr lang="en-US" sz="1199" dirty="0"/>
          </a:p>
        </p:txBody>
      </p:sp>
      <p:pic>
        <p:nvPicPr>
          <p:cNvPr id="2" name="Picture 2" descr="中国科学院大学大学简介|院校专业录取数据|招生计划数据|招生章程-第一高考网">
            <a:extLst>
              <a:ext uri="{FF2B5EF4-FFF2-40B4-BE49-F238E27FC236}">
                <a16:creationId xmlns:a16="http://schemas.microsoft.com/office/drawing/2014/main" id="{49C7CB8E-244A-983B-061B-03EDA0059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1716BE3-94BA-C7FC-FB6F-2F2BAC51F8ED}"/>
              </a:ext>
            </a:extLst>
          </p:cNvPr>
          <p:cNvSpPr txBox="1"/>
          <p:nvPr/>
        </p:nvSpPr>
        <p:spPr>
          <a:xfrm>
            <a:off x="9480376" y="1032724"/>
            <a:ext cx="2340097" cy="40011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AU" altLang="zh-CN" sz="2000" i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5OrM2</a:t>
            </a:r>
            <a:r>
              <a:rPr lang="en-US" altLang="zh-CN" sz="2000" i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-7</a:t>
            </a:r>
            <a:r>
              <a:rPr lang="en-AU" altLang="zh-CN" sz="2000" i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AU" altLang="zh-CN" i="1" dirty="0">
                <a:solidFill>
                  <a:srgbClr val="00206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Wei Li et al</a:t>
            </a:r>
            <a:endParaRPr lang="zh-CN" altLang="en-US" sz="2000" i="1" dirty="0">
              <a:solidFill>
                <a:srgbClr val="002060"/>
              </a:solidFill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DD4E933-B662-A0C6-22C3-631D0FA0D348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16-T Model Dipole LPF3</a:t>
            </a:r>
          </a:p>
        </p:txBody>
      </p:sp>
    </p:spTree>
    <p:extLst>
      <p:ext uri="{BB962C8B-B14F-4D97-AF65-F5344CB8AC3E}">
        <p14:creationId xmlns:p14="http://schemas.microsoft.com/office/powerpoint/2010/main" val="1365733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28957</TotalTime>
  <Words>1900</Words>
  <Application>Microsoft Office PowerPoint</Application>
  <PresentationFormat>宽屏</PresentationFormat>
  <Paragraphs>251</Paragraphs>
  <Slides>26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等线</vt:lpstr>
      <vt:lpstr>宋体</vt:lpstr>
      <vt:lpstr>微软雅黑</vt:lpstr>
      <vt:lpstr>微软雅黑</vt:lpstr>
      <vt:lpstr>Arial</vt:lpstr>
      <vt:lpstr>Arial Black</vt:lpstr>
      <vt:lpstr>Book Antiqua</vt:lpstr>
      <vt:lpstr>Britannic Bold</vt:lpstr>
      <vt:lpstr>Calibri</vt:lpstr>
      <vt:lpstr>Roboto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                     </vt:lpstr>
      <vt:lpstr>PowerPoint 演示文稿</vt:lpstr>
      <vt:lpstr>Training of MCBRD02 &amp; MCBRD03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芮 康</cp:lastModifiedBy>
  <cp:revision>2069</cp:revision>
  <cp:lastPrinted>2022-11-06T05:19:21Z</cp:lastPrinted>
  <dcterms:created xsi:type="dcterms:W3CDTF">2012-09-04T11:33:36Z</dcterms:created>
  <dcterms:modified xsi:type="dcterms:W3CDTF">2023-09-25T05:00:27Z</dcterms:modified>
</cp:coreProperties>
</file>