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72" r:id="rId17"/>
    <p:sldId id="274" r:id="rId18"/>
    <p:sldId id="273" r:id="rId19"/>
    <p:sldId id="276" r:id="rId20"/>
    <p:sldId id="284" r:id="rId21"/>
    <p:sldId id="293" r:id="rId22"/>
    <p:sldId id="278" r:id="rId23"/>
    <p:sldId id="277" r:id="rId24"/>
    <p:sldId id="279" r:id="rId25"/>
    <p:sldId id="280" r:id="rId26"/>
    <p:sldId id="292" r:id="rId27"/>
    <p:sldId id="302" r:id="rId28"/>
    <p:sldId id="281" r:id="rId29"/>
    <p:sldId id="282" r:id="rId30"/>
    <p:sldId id="303" r:id="rId31"/>
    <p:sldId id="283" r:id="rId32"/>
    <p:sldId id="306" r:id="rId33"/>
    <p:sldId id="305"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08.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35.png"/><Relationship Id="rId7" Type="http://schemas.openxmlformats.org/officeDocument/2006/relationships/tags" Target="../tags/tag36.xml"/><Relationship Id="rId6" Type="http://schemas.openxmlformats.org/officeDocument/2006/relationships/image" Target="../media/image34.png"/><Relationship Id="rId5" Type="http://schemas.openxmlformats.org/officeDocument/2006/relationships/tags" Target="../tags/tag35.xml"/><Relationship Id="rId4" Type="http://schemas.openxmlformats.org/officeDocument/2006/relationships/image" Target="../media/image33.png"/><Relationship Id="rId3" Type="http://schemas.openxmlformats.org/officeDocument/2006/relationships/tags" Target="../tags/tag34.xml"/><Relationship Id="rId2" Type="http://schemas.openxmlformats.org/officeDocument/2006/relationships/image" Target="../media/image32.png"/><Relationship Id="rId11" Type="http://schemas.openxmlformats.org/officeDocument/2006/relationships/slideLayout" Target="../slideLayouts/slideLayout2.xml"/><Relationship Id="rId10" Type="http://schemas.openxmlformats.org/officeDocument/2006/relationships/image" Target="../media/image36.png"/><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image" Target="../media/image39.png"/><Relationship Id="rId5" Type="http://schemas.openxmlformats.org/officeDocument/2006/relationships/tags" Target="../tags/tag40.xml"/><Relationship Id="rId4" Type="http://schemas.openxmlformats.org/officeDocument/2006/relationships/image" Target="../media/image38.png"/><Relationship Id="rId3" Type="http://schemas.openxmlformats.org/officeDocument/2006/relationships/tags" Target="../tags/tag39.xml"/><Relationship Id="rId2" Type="http://schemas.openxmlformats.org/officeDocument/2006/relationships/image" Target="../media/image37.png"/><Relationship Id="rId12" Type="http://schemas.openxmlformats.org/officeDocument/2006/relationships/slideLayout" Target="../slideLayouts/slideLayout2.xml"/><Relationship Id="rId11" Type="http://schemas.openxmlformats.org/officeDocument/2006/relationships/image" Target="../media/image41.png"/><Relationship Id="rId10" Type="http://schemas.openxmlformats.org/officeDocument/2006/relationships/tags" Target="../tags/tag43.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tags" Target="../tags/tag46.xml"/><Relationship Id="rId4" Type="http://schemas.openxmlformats.org/officeDocument/2006/relationships/image" Target="../media/image43.png"/><Relationship Id="rId3" Type="http://schemas.openxmlformats.org/officeDocument/2006/relationships/tags" Target="../tags/tag45.xml"/><Relationship Id="rId2" Type="http://schemas.openxmlformats.org/officeDocument/2006/relationships/image" Target="../media/image42.png"/><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tags" Target="../tags/tag49.xml"/><Relationship Id="rId4" Type="http://schemas.openxmlformats.org/officeDocument/2006/relationships/image" Target="../media/image46.png"/><Relationship Id="rId3" Type="http://schemas.openxmlformats.org/officeDocument/2006/relationships/tags" Target="../tags/tag48.xml"/><Relationship Id="rId2" Type="http://schemas.openxmlformats.org/officeDocument/2006/relationships/image" Target="../media/image45.png"/><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tags" Target="../tags/tag51.xml"/><Relationship Id="rId2" Type="http://schemas.openxmlformats.org/officeDocument/2006/relationships/image" Target="../media/image48.png"/><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image" Target="../media/image53.png"/><Relationship Id="rId7" Type="http://schemas.openxmlformats.org/officeDocument/2006/relationships/tags" Target="../tags/tag55.xml"/><Relationship Id="rId6" Type="http://schemas.openxmlformats.org/officeDocument/2006/relationships/image" Target="../media/image52.png"/><Relationship Id="rId5" Type="http://schemas.openxmlformats.org/officeDocument/2006/relationships/tags" Target="../tags/tag54.xml"/><Relationship Id="rId4" Type="http://schemas.openxmlformats.org/officeDocument/2006/relationships/image" Target="../media/image51.png"/><Relationship Id="rId3" Type="http://schemas.openxmlformats.org/officeDocument/2006/relationships/tags" Target="../tags/tag53.xml"/><Relationship Id="rId2" Type="http://schemas.openxmlformats.org/officeDocument/2006/relationships/image" Target="../media/image50.png"/><Relationship Id="rId11" Type="http://schemas.openxmlformats.org/officeDocument/2006/relationships/slideLayout" Target="../slideLayouts/slideLayout2.xml"/><Relationship Id="rId10" Type="http://schemas.openxmlformats.org/officeDocument/2006/relationships/image" Target="../media/image54.png"/><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58.png"/><Relationship Id="rId7" Type="http://schemas.openxmlformats.org/officeDocument/2006/relationships/tags" Target="../tags/tag60.xml"/><Relationship Id="rId6" Type="http://schemas.openxmlformats.org/officeDocument/2006/relationships/image" Target="../media/image57.png"/><Relationship Id="rId5" Type="http://schemas.openxmlformats.org/officeDocument/2006/relationships/tags" Target="../tags/tag59.xml"/><Relationship Id="rId4" Type="http://schemas.openxmlformats.org/officeDocument/2006/relationships/image" Target="../media/image56.png"/><Relationship Id="rId3" Type="http://schemas.openxmlformats.org/officeDocument/2006/relationships/tags" Target="../tags/tag58.xml"/><Relationship Id="rId2" Type="http://schemas.openxmlformats.org/officeDocument/2006/relationships/image" Target="../media/image55.png"/><Relationship Id="rId11" Type="http://schemas.openxmlformats.org/officeDocument/2006/relationships/slideLayout" Target="../slideLayouts/slideLayout2.xml"/><Relationship Id="rId10" Type="http://schemas.openxmlformats.org/officeDocument/2006/relationships/image" Target="../media/image59.png"/><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63.png"/><Relationship Id="rId7" Type="http://schemas.openxmlformats.org/officeDocument/2006/relationships/tags" Target="../tags/tag65.xml"/><Relationship Id="rId6" Type="http://schemas.openxmlformats.org/officeDocument/2006/relationships/image" Target="../media/image62.png"/><Relationship Id="rId5" Type="http://schemas.openxmlformats.org/officeDocument/2006/relationships/tags" Target="../tags/tag64.xml"/><Relationship Id="rId4" Type="http://schemas.openxmlformats.org/officeDocument/2006/relationships/image" Target="../media/image61.png"/><Relationship Id="rId3" Type="http://schemas.openxmlformats.org/officeDocument/2006/relationships/tags" Target="../tags/tag63.xml"/><Relationship Id="rId2" Type="http://schemas.openxmlformats.org/officeDocument/2006/relationships/image" Target="../media/image60.png"/><Relationship Id="rId11" Type="http://schemas.openxmlformats.org/officeDocument/2006/relationships/slideLayout" Target="../slideLayouts/slideLayout2.xml"/><Relationship Id="rId10" Type="http://schemas.openxmlformats.org/officeDocument/2006/relationships/image" Target="../media/image64.png"/><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68.png"/><Relationship Id="rId7" Type="http://schemas.openxmlformats.org/officeDocument/2006/relationships/tags" Target="../tags/tag70.xml"/><Relationship Id="rId6" Type="http://schemas.openxmlformats.org/officeDocument/2006/relationships/image" Target="../media/image67.png"/><Relationship Id="rId5" Type="http://schemas.openxmlformats.org/officeDocument/2006/relationships/tags" Target="../tags/tag69.xml"/><Relationship Id="rId4" Type="http://schemas.openxmlformats.org/officeDocument/2006/relationships/image" Target="../media/image66.png"/><Relationship Id="rId3" Type="http://schemas.openxmlformats.org/officeDocument/2006/relationships/tags" Target="../tags/tag68.xml"/><Relationship Id="rId2" Type="http://schemas.openxmlformats.org/officeDocument/2006/relationships/image" Target="../media/image65.png"/><Relationship Id="rId15" Type="http://schemas.openxmlformats.org/officeDocument/2006/relationships/slideLayout" Target="../slideLayouts/slideLayout2.xml"/><Relationship Id="rId14" Type="http://schemas.openxmlformats.org/officeDocument/2006/relationships/image" Target="../media/image71.png"/><Relationship Id="rId13" Type="http://schemas.openxmlformats.org/officeDocument/2006/relationships/tags" Target="../tags/tag73.xml"/><Relationship Id="rId12" Type="http://schemas.openxmlformats.org/officeDocument/2006/relationships/image" Target="../media/image70.png"/><Relationship Id="rId11" Type="http://schemas.openxmlformats.org/officeDocument/2006/relationships/tags" Target="../tags/tag72.xml"/><Relationship Id="rId10" Type="http://schemas.openxmlformats.org/officeDocument/2006/relationships/image" Target="../media/image69.png"/><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75.png"/><Relationship Id="rId7" Type="http://schemas.openxmlformats.org/officeDocument/2006/relationships/tags" Target="../tags/tag77.xml"/><Relationship Id="rId6" Type="http://schemas.openxmlformats.org/officeDocument/2006/relationships/image" Target="../media/image74.png"/><Relationship Id="rId5" Type="http://schemas.openxmlformats.org/officeDocument/2006/relationships/tags" Target="../tags/tag76.xml"/><Relationship Id="rId4" Type="http://schemas.openxmlformats.org/officeDocument/2006/relationships/image" Target="../media/image73.png"/><Relationship Id="rId3" Type="http://schemas.openxmlformats.org/officeDocument/2006/relationships/tags" Target="../tags/tag75.xml"/><Relationship Id="rId2" Type="http://schemas.openxmlformats.org/officeDocument/2006/relationships/image" Target="../media/image72.png"/><Relationship Id="rId11" Type="http://schemas.openxmlformats.org/officeDocument/2006/relationships/slideLayout" Target="../slideLayouts/slideLayout2.xml"/><Relationship Id="rId10" Type="http://schemas.openxmlformats.org/officeDocument/2006/relationships/image" Target="../media/image76.png"/><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tags" Target="../tags/tag81.xml"/><Relationship Id="rId4" Type="http://schemas.openxmlformats.org/officeDocument/2006/relationships/image" Target="../media/image78.png"/><Relationship Id="rId3" Type="http://schemas.openxmlformats.org/officeDocument/2006/relationships/tags" Target="../tags/tag80.xml"/><Relationship Id="rId2" Type="http://schemas.openxmlformats.org/officeDocument/2006/relationships/image" Target="../media/image77.png"/><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media/image83.png"/><Relationship Id="rId7" Type="http://schemas.openxmlformats.org/officeDocument/2006/relationships/tags" Target="../tags/tag86.xml"/><Relationship Id="rId6" Type="http://schemas.openxmlformats.org/officeDocument/2006/relationships/image" Target="../media/image82.png"/><Relationship Id="rId5" Type="http://schemas.openxmlformats.org/officeDocument/2006/relationships/tags" Target="../tags/tag85.xml"/><Relationship Id="rId4" Type="http://schemas.openxmlformats.org/officeDocument/2006/relationships/image" Target="../media/image81.png"/><Relationship Id="rId3" Type="http://schemas.openxmlformats.org/officeDocument/2006/relationships/tags" Target="../tags/tag84.xml"/><Relationship Id="rId2" Type="http://schemas.openxmlformats.org/officeDocument/2006/relationships/image" Target="../media/image80.png"/><Relationship Id="rId11" Type="http://schemas.openxmlformats.org/officeDocument/2006/relationships/slideLayout" Target="../slideLayouts/slideLayout2.xml"/><Relationship Id="rId10" Type="http://schemas.openxmlformats.org/officeDocument/2006/relationships/image" Target="../media/image84.png"/><Relationship Id="rId1" Type="http://schemas.openxmlformats.org/officeDocument/2006/relationships/tags" Target="../tags/tag83.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tags" Target="../tags/tag90.xml"/><Relationship Id="rId4" Type="http://schemas.openxmlformats.org/officeDocument/2006/relationships/image" Target="../media/image86.png"/><Relationship Id="rId3" Type="http://schemas.openxmlformats.org/officeDocument/2006/relationships/tags" Target="../tags/tag89.xml"/><Relationship Id="rId2" Type="http://schemas.openxmlformats.org/officeDocument/2006/relationships/image" Target="../media/image85.png"/><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png"/><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9.png"/><Relationship Id="rId1" Type="http://schemas.openxmlformats.org/officeDocument/2006/relationships/tags" Target="../tags/tag92.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1.png"/><Relationship Id="rId3" Type="http://schemas.openxmlformats.org/officeDocument/2006/relationships/tags" Target="../tags/tag94.xml"/><Relationship Id="rId2" Type="http://schemas.openxmlformats.org/officeDocument/2006/relationships/image" Target="../media/image90.png"/><Relationship Id="rId1" Type="http://schemas.openxmlformats.org/officeDocument/2006/relationships/tags" Target="../tags/tag93.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5.png"/><Relationship Id="rId7" Type="http://schemas.openxmlformats.org/officeDocument/2006/relationships/tags" Target="../tags/tag98.xml"/><Relationship Id="rId6" Type="http://schemas.openxmlformats.org/officeDocument/2006/relationships/image" Target="../media/image94.png"/><Relationship Id="rId5" Type="http://schemas.openxmlformats.org/officeDocument/2006/relationships/tags" Target="../tags/tag97.xml"/><Relationship Id="rId4" Type="http://schemas.openxmlformats.org/officeDocument/2006/relationships/image" Target="../media/image93.png"/><Relationship Id="rId3" Type="http://schemas.openxmlformats.org/officeDocument/2006/relationships/tags" Target="../tags/tag96.xml"/><Relationship Id="rId2" Type="http://schemas.openxmlformats.org/officeDocument/2006/relationships/image" Target="../media/image92.png"/><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tags" Target="../tags/tag101.xml"/><Relationship Id="rId4" Type="http://schemas.openxmlformats.org/officeDocument/2006/relationships/image" Target="../media/image97.png"/><Relationship Id="rId3" Type="http://schemas.openxmlformats.org/officeDocument/2006/relationships/tags" Target="../tags/tag100.xml"/><Relationship Id="rId2" Type="http://schemas.openxmlformats.org/officeDocument/2006/relationships/image" Target="../media/image96.png"/><Relationship Id="rId1" Type="http://schemas.openxmlformats.org/officeDocument/2006/relationships/tags" Target="../tags/tag99.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2.png"/><Relationship Id="rId7" Type="http://schemas.openxmlformats.org/officeDocument/2006/relationships/tags" Target="../tags/tag105.xml"/><Relationship Id="rId6" Type="http://schemas.openxmlformats.org/officeDocument/2006/relationships/image" Target="../media/image101.png"/><Relationship Id="rId5" Type="http://schemas.openxmlformats.org/officeDocument/2006/relationships/tags" Target="../tags/tag104.xml"/><Relationship Id="rId4" Type="http://schemas.openxmlformats.org/officeDocument/2006/relationships/image" Target="../media/image100.png"/><Relationship Id="rId3" Type="http://schemas.openxmlformats.org/officeDocument/2006/relationships/tags" Target="../tags/tag103.xml"/><Relationship Id="rId2" Type="http://schemas.openxmlformats.org/officeDocument/2006/relationships/image" Target="../media/image99.png"/><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tags" Target="../tags/tag8.xml"/><Relationship Id="rId6" Type="http://schemas.openxmlformats.org/officeDocument/2006/relationships/image" Target="../media/image7.png"/><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4.png"/><Relationship Id="rId3" Type="http://schemas.openxmlformats.org/officeDocument/2006/relationships/tags" Target="../tags/tag107.xml"/><Relationship Id="rId2" Type="http://schemas.openxmlformats.org/officeDocument/2006/relationships/image" Target="../media/image103.png"/><Relationship Id="rId1" Type="http://schemas.openxmlformats.org/officeDocument/2006/relationships/tags" Target="../tags/tag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tags" Target="../tags/tag11.xml"/><Relationship Id="rId4" Type="http://schemas.openxmlformats.org/officeDocument/2006/relationships/image" Target="../media/image10.png"/><Relationship Id="rId3" Type="http://schemas.openxmlformats.org/officeDocument/2006/relationships/tags" Target="../tags/tag10.xml"/><Relationship Id="rId2" Type="http://schemas.openxmlformats.org/officeDocument/2006/relationships/image" Target="../media/image9.pn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14.png"/><Relationship Id="rId7"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tags" Target="../tags/tag14.xml"/><Relationship Id="rId4" Type="http://schemas.openxmlformats.org/officeDocument/2006/relationships/image" Target="../media/image12.png"/><Relationship Id="rId3" Type="http://schemas.openxmlformats.org/officeDocument/2006/relationships/tags" Target="../tags/tag13.xml"/><Relationship Id="rId2" Type="http://schemas.openxmlformats.org/officeDocument/2006/relationships/image" Target="../media/image10.png"/><Relationship Id="rId11" Type="http://schemas.openxmlformats.org/officeDocument/2006/relationships/slideLayout" Target="../slideLayouts/slideLayout2.xml"/><Relationship Id="rId10" Type="http://schemas.openxmlformats.org/officeDocument/2006/relationships/image" Target="../media/image15.png"/><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9.png"/><Relationship Id="rId7"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tags" Target="../tags/tag19.xml"/><Relationship Id="rId4" Type="http://schemas.openxmlformats.org/officeDocument/2006/relationships/image" Target="../media/image17.png"/><Relationship Id="rId3" Type="http://schemas.openxmlformats.org/officeDocument/2006/relationships/tags" Target="../tags/tag18.xml"/><Relationship Id="rId2" Type="http://schemas.openxmlformats.org/officeDocument/2006/relationships/image" Target="../media/image16.png"/><Relationship Id="rId15" Type="http://schemas.openxmlformats.org/officeDocument/2006/relationships/slideLayout" Target="../slideLayouts/slideLayout2.xml"/><Relationship Id="rId14" Type="http://schemas.openxmlformats.org/officeDocument/2006/relationships/image" Target="../media/image22.png"/><Relationship Id="rId13" Type="http://schemas.openxmlformats.org/officeDocument/2006/relationships/tags" Target="../tags/tag23.xml"/><Relationship Id="rId12" Type="http://schemas.openxmlformats.org/officeDocument/2006/relationships/image" Target="../media/image21.png"/><Relationship Id="rId11" Type="http://schemas.openxmlformats.org/officeDocument/2006/relationships/tags" Target="../tags/tag22.xml"/><Relationship Id="rId10" Type="http://schemas.openxmlformats.org/officeDocument/2006/relationships/image" Target="../media/image20.png"/><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tags" Target="../tags/tag25.xml"/><Relationship Id="rId2" Type="http://schemas.openxmlformats.org/officeDocument/2006/relationships/image" Target="../media/image23.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28.png"/><Relationship Id="rId7"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tags" Target="../tags/tag28.xml"/><Relationship Id="rId4" Type="http://schemas.openxmlformats.org/officeDocument/2006/relationships/image" Target="../media/image26.png"/><Relationship Id="rId3" Type="http://schemas.openxmlformats.org/officeDocument/2006/relationships/tags" Target="../tags/tag27.xml"/><Relationship Id="rId2" Type="http://schemas.openxmlformats.org/officeDocument/2006/relationships/image" Target="../media/image25.png"/><Relationship Id="rId15" Type="http://schemas.openxmlformats.org/officeDocument/2006/relationships/slideLayout" Target="../slideLayouts/slideLayout2.xml"/><Relationship Id="rId14" Type="http://schemas.openxmlformats.org/officeDocument/2006/relationships/image" Target="../media/image31.png"/><Relationship Id="rId13" Type="http://schemas.openxmlformats.org/officeDocument/2006/relationships/tags" Target="../tags/tag32.xml"/><Relationship Id="rId12" Type="http://schemas.openxmlformats.org/officeDocument/2006/relationships/image" Target="../media/image30.png"/><Relationship Id="rId11" Type="http://schemas.openxmlformats.org/officeDocument/2006/relationships/tags" Target="../tags/tag31.xml"/><Relationship Id="rId10" Type="http://schemas.openxmlformats.org/officeDocument/2006/relationships/image" Target="../media/image29.png"/><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Preliminary Introduction to the</a:t>
            </a:r>
            <a:r>
              <a:rPr lang="en-US" altLang="zh-CN"/>
              <a:t> EMT Form Factors</a:t>
            </a:r>
            <a:endParaRPr lang="en-US" altLang="zh-CN"/>
          </a:p>
        </p:txBody>
      </p:sp>
      <p:sp>
        <p:nvSpPr>
          <p:cNvPr id="3" name="副标题 2"/>
          <p:cNvSpPr>
            <a:spLocks noGrp="1"/>
          </p:cNvSpPr>
          <p:nvPr>
            <p:ph type="subTitle" idx="1"/>
          </p:nvPr>
        </p:nvSpPr>
        <p:spPr>
          <a:xfrm>
            <a:off x="1524000" y="4004945"/>
            <a:ext cx="9144000" cy="1778000"/>
          </a:xfrm>
        </p:spPr>
        <p:txBody>
          <a:bodyPr>
            <a:normAutofit fontScale="25000"/>
          </a:bodyPr>
          <a:p>
            <a:pPr algn="l"/>
            <a:endParaRPr lang="zh-CN" altLang="en-US"/>
          </a:p>
          <a:p>
            <a:pPr algn="l"/>
            <a:r>
              <a:rPr lang="en-US" altLang="zh-CN" sz="6665"/>
              <a:t>                                                                                                                                                Chen Ruixiang</a:t>
            </a:r>
            <a:endParaRPr lang="zh-CN" altLang="en-US" sz="6665"/>
          </a:p>
          <a:p>
            <a:pPr algn="l"/>
            <a:endParaRPr lang="zh-CN" altLang="en-US"/>
          </a:p>
          <a:p>
            <a:pPr algn="l"/>
            <a:r>
              <a:rPr lang="en-US" altLang="zh-CN" sz="6000"/>
              <a:t>Reference</a:t>
            </a:r>
            <a:r>
              <a:rPr lang="zh-CN" altLang="en-US" sz="4800"/>
              <a:t>：</a:t>
            </a:r>
            <a:r>
              <a:rPr lang="en-US" altLang="zh-CN" sz="4800"/>
              <a:t>                         </a:t>
            </a:r>
            <a:endParaRPr lang="zh-CN" altLang="en-US" sz="4800"/>
          </a:p>
          <a:p>
            <a:pPr algn="l"/>
            <a:r>
              <a:rPr lang="en-US" altLang="zh-CN" sz="4800"/>
              <a:t>1. </a:t>
            </a:r>
            <a:r>
              <a:rPr lang="zh-CN" altLang="en-US" sz="4800"/>
              <a:t>H. Pagels, Phys. Rev. 144, 1250 (1966).</a:t>
            </a:r>
            <a:endParaRPr lang="zh-CN" altLang="en-US" sz="4800"/>
          </a:p>
          <a:p>
            <a:pPr algn="l"/>
            <a:r>
              <a:rPr lang="en-US" altLang="zh-CN" sz="4800"/>
              <a:t>2. arxiv: 1805.06596</a:t>
            </a:r>
            <a:endParaRPr lang="en-US" altLang="zh-CN" sz="4800"/>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Constraints on The Form Factors</a:t>
            </a:r>
            <a:endParaRPr lang="zh-CN" altLang="en-US"/>
          </a:p>
        </p:txBody>
      </p:sp>
      <p:sp>
        <p:nvSpPr>
          <p:cNvPr id="3" name="内容占位符 2"/>
          <p:cNvSpPr>
            <a:spLocks noGrp="1"/>
          </p:cNvSpPr>
          <p:nvPr>
            <p:ph idx="1"/>
          </p:nvPr>
        </p:nvSpPr>
        <p:spPr/>
        <p:txBody>
          <a:bodyPr/>
          <a:p>
            <a:r>
              <a:rPr lang="zh-CN" altLang="en-US" sz="2400"/>
              <a:t>The </a:t>
            </a:r>
            <a:r>
              <a:rPr lang="en-US" altLang="zh-CN" sz="2400">
                <a:sym typeface="+mn-ea"/>
              </a:rPr>
              <a:t>constraints</a:t>
            </a:r>
            <a:r>
              <a:rPr lang="zh-CN" altLang="en-US" sz="2400"/>
              <a:t> </a:t>
            </a:r>
            <a:r>
              <a:rPr lang="en-US" altLang="zh-CN" sz="2400"/>
              <a:t>on</a:t>
            </a:r>
            <a:r>
              <a:rPr lang="zh-CN" altLang="en-US" sz="2400"/>
              <a:t> the </a:t>
            </a:r>
            <a:r>
              <a:rPr lang="en-US" altLang="zh-CN" sz="2400"/>
              <a:t>form</a:t>
            </a:r>
            <a:r>
              <a:rPr lang="zh-CN" altLang="en-US" sz="2400"/>
              <a:t> factor in the 1/2 spin case can be obtained</a:t>
            </a:r>
            <a:endParaRPr lang="zh-CN" altLang="en-US" sz="2400"/>
          </a:p>
          <a:p>
            <a:endParaRPr lang="zh-CN" altLang="en-US" sz="2400"/>
          </a:p>
          <a:p>
            <a:endParaRPr lang="zh-CN" altLang="en-US" sz="2400"/>
          </a:p>
          <a:p>
            <a:r>
              <a:rPr lang="zh-CN" altLang="en-US" sz="2400"/>
              <a:t>Also consider</a:t>
            </a:r>
            <a:r>
              <a:rPr lang="en-US" altLang="zh-CN" sz="2400"/>
              <a:t>ing</a:t>
            </a:r>
            <a:r>
              <a:rPr lang="zh-CN" altLang="en-US" sz="2400"/>
              <a:t> the trace of </a:t>
            </a:r>
            <a:r>
              <a:rPr lang="en-US" altLang="zh-CN" sz="2400"/>
              <a:t>EMT</a:t>
            </a:r>
            <a:endParaRPr lang="zh-CN" altLang="en-US" sz="2400"/>
          </a:p>
          <a:p>
            <a:pPr marL="0" indent="0">
              <a:buNone/>
            </a:pPr>
            <a:r>
              <a:rPr lang="en-US" sz="2400">
                <a:sym typeface="+mn-ea"/>
              </a:rPr>
              <a:t>   O</a:t>
            </a:r>
            <a:r>
              <a:rPr sz="2400">
                <a:sym typeface="+mn-ea"/>
              </a:rPr>
              <a:t>nly the 00 component</a:t>
            </a:r>
            <a:r>
              <a:rPr lang="en-US" sz="2400">
                <a:sym typeface="+mn-ea"/>
              </a:rPr>
              <a:t> contributes to it under q=0, p=0.</a:t>
            </a:r>
            <a:endParaRPr lang="en-US" sz="2400">
              <a:sym typeface="+mn-ea"/>
            </a:endParaRPr>
          </a:p>
        </p:txBody>
      </p:sp>
      <p:pic>
        <p:nvPicPr>
          <p:cNvPr id="4" name="图片 3"/>
          <p:cNvPicPr>
            <a:picLocks noChangeAspect="1"/>
          </p:cNvPicPr>
          <p:nvPr>
            <p:custDataLst>
              <p:tags r:id="rId1"/>
            </p:custDataLst>
          </p:nvPr>
        </p:nvPicPr>
        <p:blipFill>
          <a:blip r:embed="rId2"/>
          <a:stretch>
            <a:fillRect/>
          </a:stretch>
        </p:blipFill>
        <p:spPr>
          <a:xfrm>
            <a:off x="5264785" y="2411095"/>
            <a:ext cx="1844675" cy="38417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574665" y="3258185"/>
            <a:ext cx="1225550" cy="32004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212215" y="4316730"/>
            <a:ext cx="5059045" cy="49911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597650" y="4271010"/>
            <a:ext cx="4996180" cy="590550"/>
          </a:xfrm>
          <a:prstGeom prst="rect">
            <a:avLst/>
          </a:prstGeom>
        </p:spPr>
      </p:pic>
      <p:pic>
        <p:nvPicPr>
          <p:cNvPr id="8" name="图片 7"/>
          <p:cNvPicPr>
            <a:picLocks noChangeAspect="1"/>
          </p:cNvPicPr>
          <p:nvPr>
            <p:custDataLst>
              <p:tags r:id="rId9"/>
            </p:custDataLst>
          </p:nvPr>
        </p:nvPicPr>
        <p:blipFill>
          <a:blip r:embed="rId10"/>
          <a:stretch>
            <a:fillRect/>
          </a:stretch>
        </p:blipFill>
        <p:spPr>
          <a:xfrm>
            <a:off x="5463540" y="5195570"/>
            <a:ext cx="1134110" cy="535305"/>
          </a:xfrm>
          <a:prstGeom prst="rect">
            <a:avLst/>
          </a:prstGeom>
        </p:spPr>
      </p:pic>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Constraints on The Form Factors</a:t>
            </a:r>
            <a:endParaRPr lang="zh-CN" altLang="en-US"/>
          </a:p>
        </p:txBody>
      </p:sp>
      <p:sp>
        <p:nvSpPr>
          <p:cNvPr id="3" name="内容占位符 2"/>
          <p:cNvSpPr>
            <a:spLocks noGrp="1"/>
          </p:cNvSpPr>
          <p:nvPr>
            <p:ph idx="1"/>
          </p:nvPr>
        </p:nvSpPr>
        <p:spPr/>
        <p:txBody>
          <a:bodyPr/>
          <a:p>
            <a:r>
              <a:rPr sz="2400"/>
              <a:t>Using the same </a:t>
            </a:r>
            <a:r>
              <a:rPr lang="en-US" sz="2400"/>
              <a:t>procedure</a:t>
            </a:r>
            <a:r>
              <a:rPr sz="2400"/>
              <a:t> one can calculate the </a:t>
            </a:r>
            <a:r>
              <a:rPr lang="en-US" sz="2400"/>
              <a:t>constraint</a:t>
            </a:r>
            <a:r>
              <a:rPr sz="2400"/>
              <a:t> </a:t>
            </a:r>
            <a:r>
              <a:rPr lang="en-US" sz="2400"/>
              <a:t>in</a:t>
            </a:r>
            <a:r>
              <a:rPr sz="2400"/>
              <a:t> 0 spin</a:t>
            </a:r>
            <a:r>
              <a:rPr lang="en-US" sz="2400"/>
              <a:t> system</a:t>
            </a:r>
            <a:endParaRPr lang="en-US" sz="2400"/>
          </a:p>
        </p:txBody>
      </p:sp>
      <p:pic>
        <p:nvPicPr>
          <p:cNvPr id="4" name="图片 3"/>
          <p:cNvPicPr>
            <a:picLocks noChangeAspect="1"/>
          </p:cNvPicPr>
          <p:nvPr>
            <p:custDataLst>
              <p:tags r:id="rId1"/>
            </p:custDataLst>
          </p:nvPr>
        </p:nvPicPr>
        <p:blipFill>
          <a:blip r:embed="rId2"/>
          <a:stretch>
            <a:fillRect/>
          </a:stretch>
        </p:blipFill>
        <p:spPr>
          <a:xfrm>
            <a:off x="1887220" y="2700020"/>
            <a:ext cx="4594225" cy="72898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8165465" y="2799080"/>
            <a:ext cx="1259840" cy="530860"/>
          </a:xfrm>
          <a:prstGeom prst="rect">
            <a:avLst/>
          </a:prstGeom>
        </p:spPr>
      </p:pic>
      <p:sp>
        <p:nvSpPr>
          <p:cNvPr id="6" name="右箭头 5"/>
          <p:cNvSpPr/>
          <p:nvPr/>
        </p:nvSpPr>
        <p:spPr>
          <a:xfrm>
            <a:off x="6939280" y="2835910"/>
            <a:ext cx="768350" cy="32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custDataLst>
              <p:tags r:id="rId5"/>
            </p:custDataLst>
          </p:nvPr>
        </p:nvPicPr>
        <p:blipFill>
          <a:blip r:embed="rId6"/>
          <a:stretch>
            <a:fillRect/>
          </a:stretch>
        </p:blipFill>
        <p:spPr>
          <a:xfrm>
            <a:off x="2399030" y="3865880"/>
            <a:ext cx="3317875" cy="530860"/>
          </a:xfrm>
          <a:prstGeom prst="rect">
            <a:avLst/>
          </a:prstGeom>
        </p:spPr>
      </p:pic>
      <p:sp>
        <p:nvSpPr>
          <p:cNvPr id="8" name="右箭头 7"/>
          <p:cNvSpPr/>
          <p:nvPr>
            <p:custDataLst>
              <p:tags r:id="rId7"/>
            </p:custDataLst>
          </p:nvPr>
        </p:nvSpPr>
        <p:spPr>
          <a:xfrm>
            <a:off x="6939280" y="4214495"/>
            <a:ext cx="768350" cy="32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custDataLst>
              <p:tags r:id="rId8"/>
            </p:custDataLst>
          </p:nvPr>
        </p:nvPicPr>
        <p:blipFill>
          <a:blip r:embed="rId9"/>
          <a:stretch>
            <a:fillRect/>
          </a:stretch>
        </p:blipFill>
        <p:spPr>
          <a:xfrm>
            <a:off x="2247900" y="4543425"/>
            <a:ext cx="3872230" cy="41021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8242300" y="4298315"/>
            <a:ext cx="1106170" cy="411480"/>
          </a:xfrm>
          <a:prstGeom prst="rect">
            <a:avLst/>
          </a:prstGeom>
        </p:spPr>
      </p:pic>
      <p:sp>
        <p:nvSpPr>
          <p:cNvPr id="11" name="灯片编号占位符 10"/>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Constraints on The Form Factors</a:t>
            </a:r>
            <a:endParaRPr lang="zh-CN" altLang="en-US"/>
          </a:p>
        </p:txBody>
      </p:sp>
      <p:sp>
        <p:nvSpPr>
          <p:cNvPr id="3" name="内容占位符 2"/>
          <p:cNvSpPr>
            <a:spLocks noGrp="1"/>
          </p:cNvSpPr>
          <p:nvPr>
            <p:ph idx="1"/>
          </p:nvPr>
        </p:nvSpPr>
        <p:spPr/>
        <p:txBody>
          <a:bodyPr/>
          <a:p>
            <a:r>
              <a:rPr lang="en-US" altLang="zh-CN" sz="2400"/>
              <a:t>When q</a:t>
            </a:r>
            <a:r>
              <a:rPr lang="en-US" altLang="zh-CN" sz="2400" baseline="30000"/>
              <a:t>2</a:t>
            </a:r>
            <a:r>
              <a:rPr lang="en-US" altLang="zh-CN" sz="2400"/>
              <a:t>≠0</a:t>
            </a:r>
            <a:r>
              <a:rPr lang="zh-CN" altLang="en-US" sz="2400"/>
              <a:t>，</a:t>
            </a:r>
            <a:r>
              <a:rPr lang="en-US" altLang="zh-CN" sz="2400"/>
              <a:t>there are also some constraints</a:t>
            </a:r>
            <a:endParaRPr lang="zh-CN" altLang="en-US" sz="2400"/>
          </a:p>
          <a:p>
            <a:pPr marL="0" indent="0">
              <a:buNone/>
            </a:pPr>
            <a:r>
              <a:rPr lang="en-US" altLang="zh-CN" sz="2400"/>
              <a:t>   If spin</a:t>
            </a:r>
            <a:r>
              <a:rPr lang="en-US" altLang="zh-CN" sz="2400"/>
              <a:t>≤1</a:t>
            </a:r>
            <a:r>
              <a:rPr lang="zh-CN" altLang="en-US" sz="2400"/>
              <a:t>，Lorentz invariance imposes the fundamental equal-time commutation rule</a:t>
            </a:r>
            <a:endParaRPr lang="zh-CN" altLang="en-US" sz="2400"/>
          </a:p>
          <a:p>
            <a:pPr marL="0" indent="0">
              <a:buNone/>
            </a:pPr>
            <a:endParaRPr lang="zh-CN" altLang="en-US" sz="2400"/>
          </a:p>
          <a:p>
            <a:pPr marL="0" indent="0">
              <a:buNone/>
            </a:pPr>
            <a:r>
              <a:rPr lang="en-US" altLang="zh-CN" sz="2400"/>
              <a:t>    </a:t>
            </a:r>
            <a:r>
              <a:rPr lang="zh-CN" altLang="en-US" sz="2400"/>
              <a:t>Hence one obtains a sum rule for the matrix elements</a:t>
            </a:r>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4074795" y="2900045"/>
            <a:ext cx="4247515" cy="42862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576705" y="4251960"/>
            <a:ext cx="4364355" cy="97726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6037580" y="4251960"/>
            <a:ext cx="4643120" cy="924560"/>
          </a:xfrm>
          <a:prstGeom prst="rect">
            <a:avLst/>
          </a:prstGeom>
        </p:spPr>
      </p:pic>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a:t>
            </a:r>
            <a:r>
              <a:rPr lang="zh-CN" altLang="en-US"/>
              <a:t>alculating</a:t>
            </a:r>
            <a:r>
              <a:rPr lang="en-US" altLang="zh-CN"/>
              <a:t> </a:t>
            </a:r>
            <a:r>
              <a:rPr lang="en-US" altLang="zh-CN">
                <a:sym typeface="+mn-ea"/>
              </a:rPr>
              <a:t>Form Factors: Example</a:t>
            </a:r>
            <a:endParaRPr lang="en-US" altLang="zh-CN">
              <a:sym typeface="+mn-ea"/>
            </a:endParaRPr>
          </a:p>
        </p:txBody>
      </p:sp>
      <p:sp>
        <p:nvSpPr>
          <p:cNvPr id="3" name="内容占位符 2"/>
          <p:cNvSpPr>
            <a:spLocks noGrp="1"/>
          </p:cNvSpPr>
          <p:nvPr>
            <p:ph idx="1"/>
          </p:nvPr>
        </p:nvSpPr>
        <p:spPr/>
        <p:txBody>
          <a:bodyPr>
            <a:normAutofit/>
          </a:bodyPr>
          <a:p>
            <a:pPr>
              <a:lnSpc>
                <a:spcPct val="110000"/>
              </a:lnSpc>
            </a:pPr>
            <a:r>
              <a:rPr lang="zh-CN" altLang="en-US" sz="2400"/>
              <a:t>The direct calculation of the </a:t>
            </a:r>
            <a:r>
              <a:rPr lang="en-US" altLang="zh-CN" sz="2400"/>
              <a:t>form</a:t>
            </a:r>
            <a:r>
              <a:rPr lang="zh-CN" altLang="en-US" sz="2400"/>
              <a:t> factor in the presence of interactions is very difficult</a:t>
            </a:r>
            <a:r>
              <a:rPr lang="en-US" altLang="zh-CN" sz="2400"/>
              <a:t>.</a:t>
            </a:r>
            <a:endParaRPr lang="en-US" altLang="zh-CN" sz="2400"/>
          </a:p>
          <a:p>
            <a:pPr>
              <a:lnSpc>
                <a:spcPct val="110000"/>
              </a:lnSpc>
            </a:pPr>
            <a:r>
              <a:rPr lang="en-US" sz="2400"/>
              <a:t>T</a:t>
            </a:r>
            <a:r>
              <a:rPr sz="2400"/>
              <a:t>he following perturbative calculations will be performed for </a:t>
            </a:r>
            <a:r>
              <a:rPr lang="en-US" sz="2400"/>
              <a:t>electron</a:t>
            </a:r>
            <a:r>
              <a:rPr sz="2400"/>
              <a:t> using the dispersion relation</a:t>
            </a:r>
            <a:r>
              <a:rPr lang="en-US" sz="2400"/>
              <a:t>.</a:t>
            </a:r>
            <a:endParaRPr sz="2400"/>
          </a:p>
          <a:p>
            <a:pPr>
              <a:lnSpc>
                <a:spcPct val="110000"/>
              </a:lnSpc>
            </a:pPr>
            <a:endParaRPr lang="zh-CN" altLang="en-US" sz="2400"/>
          </a:p>
          <a:p>
            <a:pPr>
              <a:lnSpc>
                <a:spcPct val="110000"/>
              </a:lnSpc>
            </a:pPr>
            <a:r>
              <a:rPr lang="zh-CN" altLang="en-US" sz="2400"/>
              <a:t> </a:t>
            </a:r>
            <a:r>
              <a:rPr lang="en-US" altLang="zh-CN" sz="2400"/>
              <a:t>B</a:t>
            </a:r>
            <a:r>
              <a:rPr lang="zh-CN" altLang="en-US" sz="2400"/>
              <a:t>egin by assuming that：</a:t>
            </a:r>
            <a:endParaRPr lang="zh-CN" altLang="en-US" sz="2400"/>
          </a:p>
          <a:p>
            <a:pPr marL="0" indent="0">
              <a:lnSpc>
                <a:spcPct val="110000"/>
              </a:lnSpc>
              <a:buNone/>
            </a:pPr>
            <a:r>
              <a:rPr lang="en-US" altLang="zh-CN" sz="2400"/>
              <a:t>   </a:t>
            </a:r>
            <a:r>
              <a:rPr lang="en-US" altLang="zh-CN" sz="2000"/>
              <a:t>1</a:t>
            </a:r>
            <a:r>
              <a:rPr lang="en-US" altLang="zh-CN" sz="2400"/>
              <a:t>.              </a:t>
            </a:r>
            <a:r>
              <a:rPr lang="zh-CN" altLang="en-US" sz="2400"/>
              <a:t> </a:t>
            </a:r>
            <a:r>
              <a:rPr lang="zh-CN" altLang="en-US" sz="2000"/>
              <a:t>are analytic functions of q</a:t>
            </a:r>
            <a:r>
              <a:rPr lang="en-US" altLang="zh-CN" sz="2000" baseline="30000"/>
              <a:t>2</a:t>
            </a:r>
            <a:r>
              <a:rPr lang="en-US" altLang="zh-CN" sz="2000"/>
              <a:t> </a:t>
            </a:r>
            <a:r>
              <a:rPr lang="zh-CN" altLang="en-US" sz="2000"/>
              <a:t>in the cut q</a:t>
            </a:r>
            <a:r>
              <a:rPr lang="en-US" altLang="zh-CN" sz="2000" baseline="30000"/>
              <a:t>2</a:t>
            </a:r>
            <a:r>
              <a:rPr lang="en-US" altLang="zh-CN" sz="2000"/>
              <a:t> </a:t>
            </a:r>
            <a:r>
              <a:rPr lang="zh-CN" altLang="en-US" sz="2000"/>
              <a:t>plane with a branch cut extending from</a:t>
            </a:r>
            <a:r>
              <a:rPr lang="en-US" altLang="zh-CN" sz="2000"/>
              <a:t> q</a:t>
            </a:r>
            <a:r>
              <a:rPr lang="en-US" altLang="zh-CN" sz="2000" baseline="30000"/>
              <a:t>2</a:t>
            </a:r>
            <a:r>
              <a:rPr lang="en-US" altLang="zh-CN" sz="2000"/>
              <a:t>=0 to </a:t>
            </a:r>
            <a:r>
              <a:rPr lang="en-US" altLang="zh-CN" sz="2000">
                <a:sym typeface="+mn-ea"/>
              </a:rPr>
              <a:t>q</a:t>
            </a:r>
            <a:r>
              <a:rPr lang="en-US" altLang="zh-CN" sz="2000" baseline="30000">
                <a:sym typeface="+mn-ea"/>
              </a:rPr>
              <a:t>2</a:t>
            </a:r>
            <a:r>
              <a:rPr lang="en-US" altLang="zh-CN" sz="2000">
                <a:sym typeface="+mn-ea"/>
              </a:rPr>
              <a:t>=∞.</a:t>
            </a:r>
            <a:r>
              <a:rPr lang="en-US" altLang="zh-CN" sz="2400">
                <a:sym typeface="+mn-ea"/>
              </a:rPr>
              <a:t>   </a:t>
            </a:r>
            <a:endParaRPr lang="en-US" altLang="zh-CN" sz="2400">
              <a:sym typeface="+mn-ea"/>
            </a:endParaRPr>
          </a:p>
          <a:p>
            <a:pPr marL="0" indent="0">
              <a:lnSpc>
                <a:spcPct val="110000"/>
              </a:lnSpc>
              <a:buNone/>
            </a:pPr>
            <a:r>
              <a:rPr lang="en-US" altLang="zh-CN" sz="2400">
                <a:sym typeface="+mn-ea"/>
              </a:rPr>
              <a:t>   </a:t>
            </a:r>
            <a:r>
              <a:rPr lang="en-US" altLang="zh-CN" sz="2000">
                <a:sym typeface="+mn-ea"/>
              </a:rPr>
              <a:t>2</a:t>
            </a:r>
            <a:r>
              <a:rPr lang="en-US" altLang="zh-CN" sz="2400">
                <a:sym typeface="+mn-ea"/>
              </a:rPr>
              <a:t>.                                                          </a:t>
            </a:r>
            <a:r>
              <a:rPr lang="en-US" altLang="zh-CN" sz="2000">
                <a:sym typeface="+mn-ea"/>
              </a:rPr>
              <a:t>→ 0.</a:t>
            </a:r>
            <a:endParaRPr lang="en-US" altLang="zh-CN" sz="2000">
              <a:sym typeface="+mn-ea"/>
            </a:endParaRPr>
          </a:p>
        </p:txBody>
      </p:sp>
      <p:pic>
        <p:nvPicPr>
          <p:cNvPr id="4" name="图片 3"/>
          <p:cNvPicPr>
            <a:picLocks noChangeAspect="1"/>
          </p:cNvPicPr>
          <p:nvPr>
            <p:custDataLst>
              <p:tags r:id="rId1"/>
            </p:custDataLst>
          </p:nvPr>
        </p:nvPicPr>
        <p:blipFill>
          <a:blip r:embed="rId2"/>
          <a:stretch>
            <a:fillRect/>
          </a:stretch>
        </p:blipFill>
        <p:spPr>
          <a:xfrm>
            <a:off x="1539240" y="4879340"/>
            <a:ext cx="735330" cy="33718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539240" y="5774055"/>
            <a:ext cx="2926080" cy="35560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4465320" y="5785485"/>
            <a:ext cx="781685" cy="344170"/>
          </a:xfrm>
          <a:prstGeom prst="rect">
            <a:avLst/>
          </a:prstGeom>
        </p:spPr>
      </p:pic>
      <p:sp>
        <p:nvSpPr>
          <p:cNvPr id="7" name="灯片编号占位符 6"/>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a:t>
            </a:r>
            <a:r>
              <a:rPr lang="en-US" altLang="zh-CN">
                <a:sym typeface="+mn-ea"/>
              </a:rPr>
              <a:t>: Example</a:t>
            </a:r>
            <a:endParaRPr lang="zh-CN" altLang="en-US"/>
          </a:p>
        </p:txBody>
      </p:sp>
      <p:sp>
        <p:nvSpPr>
          <p:cNvPr id="3" name="内容占位符 2"/>
          <p:cNvSpPr>
            <a:spLocks noGrp="1"/>
          </p:cNvSpPr>
          <p:nvPr>
            <p:ph idx="1"/>
          </p:nvPr>
        </p:nvSpPr>
        <p:spPr/>
        <p:txBody>
          <a:bodyPr/>
          <a:p>
            <a:r>
              <a:rPr lang="en-US" altLang="zh-CN" sz="2400"/>
              <a:t>Applying </a:t>
            </a:r>
            <a:r>
              <a:rPr lang="zh-CN" altLang="en-US" sz="2400"/>
              <a:t>the following dispersion relations</a:t>
            </a:r>
            <a:endParaRPr lang="zh-CN" altLang="en-US" sz="2400"/>
          </a:p>
          <a:p>
            <a:endParaRPr lang="zh-CN" altLang="en-US" sz="2400"/>
          </a:p>
          <a:p>
            <a:endParaRPr lang="zh-CN" altLang="en-US" sz="2400"/>
          </a:p>
          <a:p>
            <a:endParaRPr lang="zh-CN" altLang="en-US" sz="2400"/>
          </a:p>
          <a:p>
            <a:endParaRPr lang="zh-CN" altLang="en-US" sz="2400"/>
          </a:p>
          <a:p>
            <a:endParaRPr lang="zh-CN" altLang="en-US" sz="2400"/>
          </a:p>
          <a:p>
            <a:r>
              <a:rPr lang="en-US" altLang="zh-CN" sz="2400"/>
              <a:t>The first formular is called subtracted dispersion relation</a:t>
            </a:r>
            <a:endParaRPr lang="en-US" altLang="zh-CN" sz="2400"/>
          </a:p>
          <a:p>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1371600" y="2534920"/>
            <a:ext cx="4182110" cy="178816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953760" y="3028950"/>
            <a:ext cx="4888230" cy="473075"/>
          </a:xfrm>
          <a:prstGeom prst="rect">
            <a:avLst/>
          </a:prstGeom>
        </p:spPr>
      </p:pic>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a:t>
            </a:r>
            <a:r>
              <a:rPr lang="en-US" altLang="zh-CN">
                <a:sym typeface="+mn-ea"/>
              </a:rPr>
              <a:t>: Example</a:t>
            </a:r>
            <a:endParaRPr lang="zh-CN" altLang="en-US"/>
          </a:p>
        </p:txBody>
      </p:sp>
      <p:sp>
        <p:nvSpPr>
          <p:cNvPr id="3" name="内容占位符 2"/>
          <p:cNvSpPr>
            <a:spLocks noGrp="1"/>
          </p:cNvSpPr>
          <p:nvPr>
            <p:ph idx="1"/>
          </p:nvPr>
        </p:nvSpPr>
        <p:spPr/>
        <p:txBody>
          <a:bodyPr/>
          <a:p>
            <a:r>
              <a:rPr lang="zh-CN" altLang="en-US" sz="2400"/>
              <a:t>The imaginary part of the </a:t>
            </a:r>
            <a:r>
              <a:rPr lang="en-US" altLang="zh-CN" sz="2400"/>
              <a:t>form</a:t>
            </a:r>
            <a:r>
              <a:rPr lang="zh-CN" altLang="en-US" sz="2400"/>
              <a:t> factor</a:t>
            </a:r>
            <a:r>
              <a:rPr lang="en-US" altLang="zh-CN" sz="2400"/>
              <a:t>s</a:t>
            </a:r>
            <a:r>
              <a:rPr lang="zh-CN" altLang="en-US" sz="2400"/>
              <a:t> can be calculated by the </a:t>
            </a:r>
            <a:r>
              <a:rPr lang="en-US" sz="2400">
                <a:sym typeface="+mn-ea"/>
              </a:rPr>
              <a:t>production</a:t>
            </a:r>
            <a:r>
              <a:rPr lang="zh-CN" altLang="en-US" sz="2400"/>
              <a:t> of electron-positron pairs</a:t>
            </a:r>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1918335" y="2906395"/>
            <a:ext cx="4521200" cy="12636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132955" y="3181350"/>
            <a:ext cx="1219200" cy="24765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7177405" y="3606165"/>
            <a:ext cx="1174750" cy="26035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2095500" y="4430395"/>
            <a:ext cx="8001000" cy="1498600"/>
          </a:xfrm>
          <a:prstGeom prst="rect">
            <a:avLst/>
          </a:prstGeom>
        </p:spPr>
      </p:pic>
      <p:pic>
        <p:nvPicPr>
          <p:cNvPr id="8" name="图片 7"/>
          <p:cNvPicPr>
            <a:picLocks noChangeAspect="1"/>
          </p:cNvPicPr>
          <p:nvPr>
            <p:custDataLst>
              <p:tags r:id="rId9"/>
            </p:custDataLst>
          </p:nvPr>
        </p:nvPicPr>
        <p:blipFill>
          <a:blip r:embed="rId10"/>
          <a:stretch>
            <a:fillRect/>
          </a:stretch>
        </p:blipFill>
        <p:spPr>
          <a:xfrm>
            <a:off x="1111250" y="5053330"/>
            <a:ext cx="4984750" cy="1390650"/>
          </a:xfrm>
          <a:prstGeom prst="rect">
            <a:avLst/>
          </a:prstGeom>
        </p:spPr>
      </p:pic>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a:t>
            </a:r>
            <a:r>
              <a:rPr lang="en-US" altLang="zh-CN">
                <a:sym typeface="+mn-ea"/>
              </a:rPr>
              <a:t>: Example</a:t>
            </a:r>
            <a:endParaRPr lang="zh-CN" altLang="en-US"/>
          </a:p>
        </p:txBody>
      </p:sp>
      <p:sp>
        <p:nvSpPr>
          <p:cNvPr id="3" name="内容占位符 2"/>
          <p:cNvSpPr>
            <a:spLocks noGrp="1"/>
          </p:cNvSpPr>
          <p:nvPr>
            <p:ph idx="1"/>
          </p:nvPr>
        </p:nvSpPr>
        <p:spPr/>
        <p:txBody>
          <a:bodyPr/>
          <a:p>
            <a:r>
              <a:rPr lang="en-US" altLang="zh-CN" sz="2400"/>
              <a:t>Then</a:t>
            </a:r>
            <a:endParaRPr lang="zh-CN" altLang="en-US" sz="2400"/>
          </a:p>
          <a:p>
            <a:endParaRPr lang="zh-CN" altLang="en-US" sz="2400"/>
          </a:p>
          <a:p>
            <a:endParaRPr lang="zh-CN" altLang="en-US" sz="2400"/>
          </a:p>
          <a:p>
            <a:endParaRPr lang="zh-CN" altLang="en-US" sz="2400"/>
          </a:p>
          <a:p>
            <a:r>
              <a:rPr lang="en-US" altLang="zh-CN" sz="2400"/>
              <a:t>W</a:t>
            </a:r>
            <a:r>
              <a:rPr lang="en-US" altLang="zh-CN" sz="2400"/>
              <a:t>e need to truncate the sum, to lowest order in α we may approximate the sum</a:t>
            </a:r>
            <a:endParaRPr lang="en-US" altLang="zh-CN" sz="2400"/>
          </a:p>
          <a:p>
            <a:pPr marL="0" indent="0">
              <a:buNone/>
            </a:pPr>
            <a:r>
              <a:rPr lang="en-US" altLang="zh-CN" sz="2400"/>
              <a:t>    </a:t>
            </a:r>
            <a:r>
              <a:rPr lang="zh-CN" altLang="en-US" sz="2400"/>
              <a:t>by keeping only two intermediate states</a:t>
            </a:r>
            <a:r>
              <a:rPr lang="en-US" altLang="zh-CN" sz="2400"/>
              <a:t>            </a:t>
            </a:r>
            <a:r>
              <a:rPr lang="zh-CN" altLang="en-US" sz="2400"/>
              <a:t>，</a:t>
            </a:r>
            <a:endParaRPr lang="zh-CN" altLang="en-US" sz="2400"/>
          </a:p>
        </p:txBody>
      </p:sp>
      <p:pic>
        <p:nvPicPr>
          <p:cNvPr id="4" name="内容占位符 3"/>
          <p:cNvPicPr>
            <a:picLocks noChangeAspect="1"/>
          </p:cNvPicPr>
          <p:nvPr>
            <p:custDataLst>
              <p:tags r:id="rId1"/>
            </p:custDataLst>
          </p:nvPr>
        </p:nvPicPr>
        <p:blipFill>
          <a:blip r:embed="rId2"/>
          <a:stretch>
            <a:fillRect/>
          </a:stretch>
        </p:blipFill>
        <p:spPr>
          <a:xfrm>
            <a:off x="2196465" y="1825625"/>
            <a:ext cx="4972050" cy="15811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228715" y="4119880"/>
            <a:ext cx="756920" cy="34798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7168515" y="4142740"/>
            <a:ext cx="725805" cy="32512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5681980" y="4467860"/>
            <a:ext cx="4699000" cy="1543050"/>
          </a:xfrm>
          <a:prstGeom prst="rect">
            <a:avLst/>
          </a:prstGeom>
        </p:spPr>
      </p:pic>
      <p:sp>
        <p:nvSpPr>
          <p:cNvPr id="8" name="灯片编号占位符 7"/>
          <p:cNvSpPr>
            <a:spLocks noGrp="1"/>
          </p:cNvSpPr>
          <p:nvPr>
            <p:ph type="sldNum" sz="quarter" idx="12"/>
          </p:nvPr>
        </p:nvSpPr>
        <p:spPr/>
        <p:txBody>
          <a:bodyPr/>
          <a:p>
            <a:fld id="{565CE74E-AB26-4998-AD42-012C4C1AD076}" type="slidenum">
              <a:rPr lang="zh-CN" altLang="en-US" smtClean="0"/>
            </a:fld>
            <a:endParaRPr lang="zh-CN" altLang="en-US"/>
          </a:p>
        </p:txBody>
      </p:sp>
      <p:pic>
        <p:nvPicPr>
          <p:cNvPr id="9" name="图片 8"/>
          <p:cNvPicPr>
            <a:picLocks noChangeAspect="1"/>
          </p:cNvPicPr>
          <p:nvPr>
            <p:custDataLst>
              <p:tags r:id="rId9"/>
            </p:custDataLst>
          </p:nvPr>
        </p:nvPicPr>
        <p:blipFill>
          <a:blip r:embed="rId10"/>
          <a:stretch>
            <a:fillRect/>
          </a:stretch>
        </p:blipFill>
        <p:spPr>
          <a:xfrm>
            <a:off x="2134235" y="4972050"/>
            <a:ext cx="1858010" cy="344170"/>
          </a:xfrm>
          <a:prstGeom prst="rect">
            <a:avLst/>
          </a:prstGeom>
        </p:spPr>
      </p:pic>
      <p:sp>
        <p:nvSpPr>
          <p:cNvPr id="10" name="文本框 9"/>
          <p:cNvSpPr txBox="1"/>
          <p:nvPr/>
        </p:nvSpPr>
        <p:spPr>
          <a:xfrm>
            <a:off x="5880735" y="3060700"/>
            <a:ext cx="6096000" cy="368300"/>
          </a:xfrm>
          <a:prstGeom prst="rect">
            <a:avLst/>
          </a:prstGeom>
          <a:noFill/>
        </p:spPr>
        <p:txBody>
          <a:bodyPr wrap="square" rtlCol="0" anchor="t">
            <a:spAutoFit/>
          </a:bodyPr>
          <a:p>
            <a:r>
              <a:rPr lang="zh-CN" altLang="en-US"/>
              <a:t>scattering amplitude</a:t>
            </a:r>
            <a:r>
              <a:rPr lang="en-US" altLang="zh-CN"/>
              <a:t> part</a:t>
            </a:r>
            <a:r>
              <a:rPr lang="zh-CN" altLang="en-US"/>
              <a:t>× production vertex</a:t>
            </a:r>
            <a:r>
              <a:rPr lang="en-US" altLang="zh-CN"/>
              <a:t> part</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 Example</a:t>
            </a:r>
            <a:endParaRPr lang="zh-CN" altLang="en-US"/>
          </a:p>
        </p:txBody>
      </p:sp>
      <p:sp>
        <p:nvSpPr>
          <p:cNvPr id="5" name="内容占位符 4"/>
          <p:cNvSpPr/>
          <p:nvPr>
            <p:ph idx="1"/>
          </p:nvPr>
        </p:nvSpPr>
        <p:spPr/>
        <p:txBody>
          <a:bodyPr/>
          <a:p>
            <a:r>
              <a:rPr lang="en-US" altLang="zh-CN" sz="2400"/>
              <a:t>The scattering amplitude parts are just the </a:t>
            </a:r>
            <a:r>
              <a:rPr lang="en-US" altLang="zh-CN" sz="2400">
                <a:sym typeface="+mn-ea"/>
              </a:rPr>
              <a:t>amplitude of                       , </a:t>
            </a:r>
            <a:endParaRPr lang="en-US" altLang="zh-CN" sz="240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pic>
        <p:nvPicPr>
          <p:cNvPr id="4" name="图片 3"/>
          <p:cNvPicPr>
            <a:picLocks noChangeAspect="1"/>
          </p:cNvPicPr>
          <p:nvPr>
            <p:custDataLst>
              <p:tags r:id="rId1"/>
            </p:custDataLst>
          </p:nvPr>
        </p:nvPicPr>
        <p:blipFill>
          <a:blip r:embed="rId2"/>
          <a:stretch>
            <a:fillRect/>
          </a:stretch>
        </p:blipFill>
        <p:spPr>
          <a:xfrm>
            <a:off x="1499235" y="2842260"/>
            <a:ext cx="4451350" cy="28575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622415" y="2629535"/>
            <a:ext cx="4216400" cy="328295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8185150" y="1880870"/>
            <a:ext cx="937895" cy="29464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9055100" y="1880870"/>
            <a:ext cx="499110" cy="29464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9801225" y="1892935"/>
            <a:ext cx="1037590" cy="2927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 Example</a:t>
            </a:r>
            <a:endParaRPr lang="zh-CN" altLang="en-US"/>
          </a:p>
        </p:txBody>
      </p:sp>
      <p:sp>
        <p:nvSpPr>
          <p:cNvPr id="4" name="内容占位符 3"/>
          <p:cNvSpPr>
            <a:spLocks noGrp="1"/>
          </p:cNvSpPr>
          <p:nvPr>
            <p:ph idx="1"/>
          </p:nvPr>
        </p:nvSpPr>
        <p:spPr/>
        <p:txBody>
          <a:bodyPr>
            <a:normAutofit lnSpcReduction="20000"/>
          </a:bodyPr>
          <a:p>
            <a:r>
              <a:rPr lang="zh-CN" altLang="en-US" sz="2400"/>
              <a:t>Combined above</a:t>
            </a:r>
            <a:r>
              <a:rPr lang="en-US" altLang="zh-CN" sz="2400"/>
              <a:t> calculation, one finally obtained</a:t>
            </a:r>
            <a:endParaRPr lang="en-US" altLang="zh-CN" sz="2400"/>
          </a:p>
          <a:p>
            <a:endParaRPr lang="en-US" altLang="zh-CN"/>
          </a:p>
          <a:p>
            <a:endParaRPr lang="en-US" altLang="zh-CN"/>
          </a:p>
          <a:p>
            <a:endParaRPr lang="en-US" altLang="zh-CN"/>
          </a:p>
          <a:p>
            <a:endParaRPr lang="en-US" altLang="zh-CN"/>
          </a:p>
          <a:p>
            <a:endParaRPr lang="en-US" altLang="zh-CN"/>
          </a:p>
          <a:p>
            <a:endParaRPr lang="en-US" altLang="zh-CN"/>
          </a:p>
          <a:p>
            <a:endParaRPr lang="en-US" altLang="zh-CN" sz="2400"/>
          </a:p>
          <a:p>
            <a:endParaRPr lang="en-US" altLang="zh-CN" sz="2400"/>
          </a:p>
          <a:p>
            <a:r>
              <a:rPr lang="en-US" altLang="zh-CN" sz="2400"/>
              <a:t> The contribution of          and         to       separately conserve </a:t>
            </a:r>
            <a:endParaRPr lang="en-US" altLang="zh-CN" sz="2400"/>
          </a:p>
          <a:p>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455420" y="2515235"/>
            <a:ext cx="4495800" cy="26797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485255" y="2830830"/>
            <a:ext cx="4914900" cy="220345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3747135" y="5525770"/>
            <a:ext cx="533400" cy="30861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828540" y="5548630"/>
            <a:ext cx="508000" cy="28575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5691505" y="5548630"/>
            <a:ext cx="414655" cy="288925"/>
          </a:xfrm>
          <a:prstGeom prst="rect">
            <a:avLst/>
          </a:prstGeom>
        </p:spPr>
      </p:pic>
      <p:pic>
        <p:nvPicPr>
          <p:cNvPr id="11" name="图片 10"/>
          <p:cNvPicPr>
            <a:picLocks noChangeAspect="1"/>
          </p:cNvPicPr>
          <p:nvPr>
            <p:custDataLst>
              <p:tags r:id="rId11"/>
            </p:custDataLst>
          </p:nvPr>
        </p:nvPicPr>
        <p:blipFill>
          <a:blip r:embed="rId12"/>
          <a:stretch>
            <a:fillRect/>
          </a:stretch>
        </p:blipFill>
        <p:spPr>
          <a:xfrm>
            <a:off x="2829560" y="6019165"/>
            <a:ext cx="1998980" cy="361950"/>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5256530" y="6019165"/>
            <a:ext cx="588645" cy="320675"/>
          </a:xfrm>
          <a:prstGeom prst="rect">
            <a:avLst/>
          </a:prstGeom>
        </p:spPr>
      </p:pic>
      <p:sp>
        <p:nvSpPr>
          <p:cNvPr id="14" name="文本框 13"/>
          <p:cNvSpPr txBox="1"/>
          <p:nvPr/>
        </p:nvSpPr>
        <p:spPr>
          <a:xfrm>
            <a:off x="5845175" y="5978525"/>
            <a:ext cx="4558665" cy="368300"/>
          </a:xfrm>
          <a:prstGeom prst="rect">
            <a:avLst/>
          </a:prstGeom>
          <a:noFill/>
        </p:spPr>
        <p:txBody>
          <a:bodyPr wrap="square" rtlCol="0">
            <a:spAutoFit/>
          </a:bodyPr>
          <a:p>
            <a:r>
              <a:rPr lang="zh-CN" altLang="en-US"/>
              <a:t>are Legendre</a:t>
            </a:r>
            <a:r>
              <a:rPr lang="en-US" altLang="zh-CN"/>
              <a:t> functions of the second kind.</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 Example</a:t>
            </a:r>
            <a:endParaRPr lang="zh-CN" altLang="en-US"/>
          </a:p>
        </p:txBody>
      </p:sp>
      <p:sp>
        <p:nvSpPr>
          <p:cNvPr id="4" name="内容占位符 3"/>
          <p:cNvSpPr>
            <a:spLocks noGrp="1"/>
          </p:cNvSpPr>
          <p:nvPr>
            <p:ph idx="1"/>
          </p:nvPr>
        </p:nvSpPr>
        <p:spPr/>
        <p:txBody>
          <a:bodyPr/>
          <a:p>
            <a:r>
              <a:rPr lang="zh-CN" altLang="en-US"/>
              <a:t>Considerable simplification is achieved if instead of considering the matrix elements of the</a:t>
            </a:r>
            <a:r>
              <a:rPr lang="en-US" altLang="zh-CN"/>
              <a:t> trace</a:t>
            </a:r>
            <a:endParaRPr lang="en-US" altLang="zh-CN"/>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5351145" y="2287270"/>
            <a:ext cx="471805" cy="33909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574800" y="2944495"/>
            <a:ext cx="4035425" cy="43624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574800" y="3785235"/>
            <a:ext cx="4933950" cy="1498600"/>
          </a:xfrm>
          <a:prstGeom prst="rect">
            <a:avLst/>
          </a:prstGeom>
        </p:spPr>
      </p:pic>
      <p:sp>
        <p:nvSpPr>
          <p:cNvPr id="8" name="文本框 7"/>
          <p:cNvSpPr txBox="1"/>
          <p:nvPr/>
        </p:nvSpPr>
        <p:spPr>
          <a:xfrm>
            <a:off x="7368540" y="2944495"/>
            <a:ext cx="3271520" cy="2256790"/>
          </a:xfrm>
          <a:prstGeom prst="rect">
            <a:avLst/>
          </a:prstGeom>
          <a:noFill/>
        </p:spPr>
        <p:txBody>
          <a:bodyPr wrap="square" rtlCol="0">
            <a:noAutofit/>
          </a:bodyPr>
          <a:p>
            <a:r>
              <a:rPr lang="en-US" altLang="zh-CN" sz="2000"/>
              <a:t>T</a:t>
            </a:r>
            <a:r>
              <a:rPr lang="zh-CN" altLang="en-US" sz="2000"/>
              <a:t>he dispersion relation has 3 possible forms</a:t>
            </a:r>
            <a:r>
              <a:rPr lang="en-US" altLang="zh-CN" sz="2000"/>
              <a:t> if:</a:t>
            </a:r>
            <a:endParaRPr lang="en-US" altLang="zh-CN" sz="2000"/>
          </a:p>
          <a:p>
            <a:r>
              <a:rPr lang="en-US" altLang="zh-CN" sz="2000"/>
              <a:t>1. </a:t>
            </a:r>
            <a:endParaRPr lang="en-US" altLang="zh-CN" sz="2000"/>
          </a:p>
          <a:p>
            <a:r>
              <a:rPr lang="en-US" altLang="zh-CN" sz="2000"/>
              <a:t>2. The integral in (38)has the property that as q</a:t>
            </a:r>
            <a:r>
              <a:rPr lang="en-US" altLang="zh-CN" sz="2000" baseline="30000"/>
              <a:t>2</a:t>
            </a:r>
            <a:r>
              <a:rPr lang="en-US" altLang="zh-CN" sz="2000"/>
              <a:t>→∞ it vanish.</a:t>
            </a:r>
            <a:endParaRPr lang="en-US" altLang="zh-CN" sz="2000"/>
          </a:p>
          <a:p>
            <a:r>
              <a:rPr lang="en-US" altLang="zh-CN" sz="2000"/>
              <a:t>3. </a:t>
            </a:r>
            <a:endParaRPr lang="en-US" altLang="zh-CN" sz="2000"/>
          </a:p>
        </p:txBody>
      </p:sp>
      <p:pic>
        <p:nvPicPr>
          <p:cNvPr id="9" name="图片 8"/>
          <p:cNvPicPr>
            <a:picLocks noChangeAspect="1"/>
          </p:cNvPicPr>
          <p:nvPr>
            <p:custDataLst>
              <p:tags r:id="rId7"/>
            </p:custDataLst>
          </p:nvPr>
        </p:nvPicPr>
        <p:blipFill>
          <a:blip r:embed="rId8"/>
          <a:stretch>
            <a:fillRect/>
          </a:stretch>
        </p:blipFill>
        <p:spPr>
          <a:xfrm>
            <a:off x="7748905" y="3606165"/>
            <a:ext cx="2063750" cy="298450"/>
          </a:xfrm>
          <a:prstGeom prst="rect">
            <a:avLst/>
          </a:prstGeom>
        </p:spPr>
      </p:pic>
      <p:pic>
        <p:nvPicPr>
          <p:cNvPr id="10" name="图片 9"/>
          <p:cNvPicPr>
            <a:picLocks noChangeAspect="1"/>
          </p:cNvPicPr>
          <p:nvPr>
            <p:custDataLst>
              <p:tags r:id="rId9"/>
            </p:custDataLst>
          </p:nvPr>
        </p:nvPicPr>
        <p:blipFill>
          <a:blip r:embed="rId10"/>
          <a:stretch>
            <a:fillRect/>
          </a:stretch>
        </p:blipFill>
        <p:spPr>
          <a:xfrm>
            <a:off x="7723505" y="4903470"/>
            <a:ext cx="2089150" cy="241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Introduction</a:t>
            </a:r>
            <a:endParaRPr lang="en-US" altLang="zh-CN"/>
          </a:p>
        </p:txBody>
      </p:sp>
      <p:sp>
        <p:nvSpPr>
          <p:cNvPr id="3" name="内容占位符 2"/>
          <p:cNvSpPr>
            <a:spLocks noGrp="1"/>
          </p:cNvSpPr>
          <p:nvPr>
            <p:ph idx="1"/>
          </p:nvPr>
        </p:nvSpPr>
        <p:spPr/>
        <p:txBody>
          <a:bodyPr/>
          <a:p>
            <a:r>
              <a:rPr lang="zh-CN" altLang="en-US" sz="2400"/>
              <a:t>Consider the scattering process of electron</a:t>
            </a:r>
            <a:r>
              <a:rPr lang="en-US" altLang="zh-CN" sz="2400"/>
              <a:t> and positron</a:t>
            </a:r>
            <a:r>
              <a:rPr lang="zh-CN" altLang="en-US" sz="2400"/>
              <a:t> pairs</a:t>
            </a:r>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1185545" y="2570480"/>
            <a:ext cx="4324350" cy="36068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861685" y="3152775"/>
            <a:ext cx="5124450" cy="552450"/>
          </a:xfrm>
          <a:prstGeom prst="rect">
            <a:avLst/>
          </a:prstGeom>
        </p:spPr>
      </p:pic>
      <p:sp>
        <p:nvSpPr>
          <p:cNvPr id="6" name="文本框 5"/>
          <p:cNvSpPr txBox="1"/>
          <p:nvPr/>
        </p:nvSpPr>
        <p:spPr>
          <a:xfrm>
            <a:off x="5946140" y="2626995"/>
            <a:ext cx="3967480" cy="398780"/>
          </a:xfrm>
          <a:prstGeom prst="rect">
            <a:avLst/>
          </a:prstGeom>
          <a:noFill/>
        </p:spPr>
        <p:txBody>
          <a:bodyPr wrap="square" rtlCol="0">
            <a:spAutoFit/>
          </a:bodyPr>
          <a:p>
            <a:r>
              <a:rPr lang="zh-CN" altLang="en-US" sz="2000"/>
              <a:t>The scattering amplitude is</a:t>
            </a:r>
            <a:endParaRPr lang="zh-CN" altLang="en-US" sz="2000"/>
          </a:p>
        </p:txBody>
      </p:sp>
      <p:pic>
        <p:nvPicPr>
          <p:cNvPr id="7" name="图片 6"/>
          <p:cNvPicPr>
            <a:picLocks noChangeAspect="1"/>
          </p:cNvPicPr>
          <p:nvPr>
            <p:custDataLst>
              <p:tags r:id="rId5"/>
            </p:custDataLst>
          </p:nvPr>
        </p:nvPicPr>
        <p:blipFill>
          <a:blip r:embed="rId6"/>
          <a:stretch>
            <a:fillRect/>
          </a:stretch>
        </p:blipFill>
        <p:spPr>
          <a:xfrm>
            <a:off x="5946140" y="3997325"/>
            <a:ext cx="2146300" cy="387350"/>
          </a:xfrm>
          <a:prstGeom prst="rect">
            <a:avLst/>
          </a:prstGeom>
        </p:spPr>
      </p:pic>
      <p:sp>
        <p:nvSpPr>
          <p:cNvPr id="8" name="文本框 7"/>
          <p:cNvSpPr txBox="1"/>
          <p:nvPr/>
        </p:nvSpPr>
        <p:spPr>
          <a:xfrm>
            <a:off x="6048375" y="4636135"/>
            <a:ext cx="4306570" cy="1568450"/>
          </a:xfrm>
          <a:prstGeom prst="rect">
            <a:avLst/>
          </a:prstGeom>
          <a:noFill/>
        </p:spPr>
        <p:txBody>
          <a:bodyPr wrap="square" rtlCol="0">
            <a:spAutoFit/>
          </a:bodyPr>
          <a:p>
            <a:pPr>
              <a:lnSpc>
                <a:spcPct val="120000"/>
              </a:lnSpc>
            </a:pPr>
            <a:r>
              <a:rPr lang="en-US" altLang="zh-CN" sz="2000"/>
              <a:t>T</a:t>
            </a:r>
            <a:r>
              <a:rPr lang="zh-CN" altLang="en-US" sz="2000"/>
              <a:t>ransition matrix elements</a:t>
            </a:r>
            <a:r>
              <a:rPr lang="en-US" altLang="zh-CN" sz="2000"/>
              <a:t>                        describes </a:t>
            </a:r>
            <a:r>
              <a:rPr lang="zh-CN" altLang="en-US" sz="2000"/>
              <a:t>the response of a single-particle state |p</a:t>
            </a:r>
            <a:r>
              <a:rPr lang="en-US" altLang="zh-CN" sz="2000"/>
              <a:t>&gt;</a:t>
            </a:r>
            <a:r>
              <a:rPr lang="zh-CN" altLang="en-US" sz="2000"/>
              <a:t> of momentum p to the probing electromagnetic potential</a:t>
            </a:r>
            <a:r>
              <a:rPr lang="en-US" altLang="zh-CN" sz="2000"/>
              <a:t>.</a:t>
            </a:r>
            <a:endParaRPr lang="en-US" altLang="zh-CN" sz="2000"/>
          </a:p>
        </p:txBody>
      </p:sp>
      <p:pic>
        <p:nvPicPr>
          <p:cNvPr id="10" name="图片 9"/>
          <p:cNvPicPr>
            <a:picLocks noChangeAspect="1"/>
          </p:cNvPicPr>
          <p:nvPr>
            <p:custDataLst>
              <p:tags r:id="rId7"/>
            </p:custDataLst>
          </p:nvPr>
        </p:nvPicPr>
        <p:blipFill>
          <a:blip r:embed="rId8"/>
          <a:stretch>
            <a:fillRect/>
          </a:stretch>
        </p:blipFill>
        <p:spPr>
          <a:xfrm>
            <a:off x="8938895" y="4786630"/>
            <a:ext cx="1098550" cy="254000"/>
          </a:xfrm>
          <a:prstGeom prst="rect">
            <a:avLst/>
          </a:prstGeom>
        </p:spPr>
      </p:pic>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C</a:t>
            </a:r>
            <a:r>
              <a:rPr lang="zh-CN" altLang="en-US">
                <a:sym typeface="+mn-ea"/>
              </a:rPr>
              <a:t>alculating</a:t>
            </a:r>
            <a:r>
              <a:rPr lang="en-US" altLang="zh-CN">
                <a:sym typeface="+mn-ea"/>
              </a:rPr>
              <a:t> Form Factors: Example</a:t>
            </a:r>
            <a:endParaRPr lang="zh-CN" altLang="en-US"/>
          </a:p>
        </p:txBody>
      </p:sp>
      <p:sp>
        <p:nvSpPr>
          <p:cNvPr id="4" name="内容占位符 3"/>
          <p:cNvSpPr>
            <a:spLocks noGrp="1"/>
          </p:cNvSpPr>
          <p:nvPr>
            <p:ph idx="1"/>
          </p:nvPr>
        </p:nvSpPr>
        <p:spPr/>
        <p:txBody>
          <a:bodyPr/>
          <a:p>
            <a:r>
              <a:rPr lang="en-US" altLang="zh-CN" sz="2400"/>
              <a:t>1.  Subtracted relation and has no more information to calculate the mass.</a:t>
            </a:r>
            <a:endParaRPr lang="en-US" altLang="zh-CN" sz="2400"/>
          </a:p>
          <a:p>
            <a:endParaRPr lang="en-US" altLang="zh-CN" sz="2400"/>
          </a:p>
          <a:p>
            <a:r>
              <a:rPr lang="en-US" altLang="zh-CN" sz="2400"/>
              <a:t>2. </a:t>
            </a:r>
            <a:r>
              <a:rPr lang="en-US" altLang="zh-CN" sz="2400">
                <a:sym typeface="+mn-ea"/>
              </a:rPr>
              <a:t>Subtracted relation but as q→∞</a:t>
            </a:r>
            <a:r>
              <a:rPr lang="zh-CN" altLang="en-US" sz="2400">
                <a:sym typeface="+mn-ea"/>
              </a:rPr>
              <a:t>，</a:t>
            </a:r>
            <a:r>
              <a:rPr lang="en-US" altLang="zh-CN" sz="2400">
                <a:sym typeface="+mn-ea"/>
              </a:rPr>
              <a:t>G(q</a:t>
            </a:r>
            <a:r>
              <a:rPr lang="en-US" altLang="zh-CN" sz="2400" baseline="30000">
                <a:sym typeface="+mn-ea"/>
              </a:rPr>
              <a:t>2</a:t>
            </a:r>
            <a:r>
              <a:rPr lang="en-US" altLang="zh-CN" sz="2400">
                <a:sym typeface="+mn-ea"/>
              </a:rPr>
              <a:t>)→m</a:t>
            </a:r>
            <a:r>
              <a:rPr lang="en-US" altLang="zh-CN" sz="2400" baseline="-25000">
                <a:sym typeface="+mn-ea"/>
              </a:rPr>
              <a:t>0</a:t>
            </a:r>
            <a:r>
              <a:rPr lang="en-US" altLang="zh-CN" sz="2400">
                <a:sym typeface="+mn-ea"/>
              </a:rPr>
              <a:t>.</a:t>
            </a:r>
            <a:endParaRPr lang="en-US" altLang="zh-CN" sz="2400">
              <a:sym typeface="+mn-ea"/>
            </a:endParaRPr>
          </a:p>
          <a:p>
            <a:endParaRPr lang="zh-CN" altLang="en-US" sz="2400">
              <a:sym typeface="+mn-ea"/>
            </a:endParaRPr>
          </a:p>
          <a:p>
            <a:pPr marL="0" indent="0">
              <a:buNone/>
            </a:pPr>
            <a:r>
              <a:rPr lang="en-US" altLang="zh-CN" sz="2400">
                <a:sym typeface="+mn-ea"/>
              </a:rPr>
              <a:t>                                                       we could calculate the mass shift due to interactions.</a:t>
            </a:r>
            <a:endParaRPr lang="en-US" altLang="zh-CN" sz="2400">
              <a:sym typeface="+mn-ea"/>
            </a:endParaRPr>
          </a:p>
          <a:p>
            <a:pPr marL="0" indent="0">
              <a:buNone/>
            </a:pPr>
            <a:endParaRPr lang="en-US" altLang="zh-CN" sz="2400">
              <a:sym typeface="+mn-ea"/>
            </a:endParaRPr>
          </a:p>
          <a:p>
            <a:r>
              <a:rPr lang="en-US" altLang="zh-CN" sz="2400">
                <a:sym typeface="+mn-ea"/>
              </a:rPr>
              <a:t>3.  Implying all the mass arises as a consequence of interactions.</a:t>
            </a:r>
            <a:endParaRPr lang="en-US" altLang="zh-CN" sz="2400">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239520" y="3429000"/>
            <a:ext cx="3240405" cy="93091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9119870" y="4112895"/>
            <a:ext cx="1724660" cy="33083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754505" y="5095240"/>
            <a:ext cx="2476500" cy="8001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Relation to Physics Meaning</a:t>
            </a:r>
            <a:endParaRPr lang="en-US" altLang="zh-CN"/>
          </a:p>
        </p:txBody>
      </p:sp>
      <p:sp>
        <p:nvSpPr>
          <p:cNvPr id="4" name="内容占位符 3"/>
          <p:cNvSpPr>
            <a:spLocks noGrp="1"/>
          </p:cNvSpPr>
          <p:nvPr>
            <p:ph idx="1"/>
          </p:nvPr>
        </p:nvSpPr>
        <p:spPr/>
        <p:txBody>
          <a:bodyPr/>
          <a:p>
            <a:r>
              <a:rPr lang="en-US" altLang="zh-CN"/>
              <a:t>The articles on which the above calculations are based only talks about the total EMT form factors and limited physical meaning.</a:t>
            </a:r>
            <a:endParaRPr lang="en-US" altLang="zh-CN"/>
          </a:p>
          <a:p>
            <a:endParaRPr lang="en-US" altLang="zh-CN"/>
          </a:p>
          <a:p>
            <a:r>
              <a:rPr lang="en-US" altLang="zh-CN"/>
              <a:t>Now, using methods developed in recent years, such as GPDs(Generalized Parton Distributions), one can discuss the form factors by parts and reveal more </a:t>
            </a:r>
            <a:r>
              <a:rPr lang="en-US" altLang="zh-CN">
                <a:sym typeface="+mn-ea"/>
              </a:rPr>
              <a:t>physical meaning.</a:t>
            </a:r>
            <a:endParaRPr lang="en-US" altLang="zh-CN"/>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p:cNvPicPr>
            <a:picLocks noChangeAspect="1"/>
          </p:cNvPicPr>
          <p:nvPr>
            <p:custDataLst>
              <p:tags r:id="rId1"/>
            </p:custDataLst>
          </p:nvPr>
        </p:nvPicPr>
        <p:blipFill>
          <a:blip r:embed="rId2"/>
          <a:stretch>
            <a:fillRect/>
          </a:stretch>
        </p:blipFill>
        <p:spPr>
          <a:xfrm>
            <a:off x="1315085" y="4878705"/>
            <a:ext cx="9474200" cy="584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a:xfrm>
            <a:off x="838200" y="1825625"/>
            <a:ext cx="10515600" cy="4944110"/>
          </a:xfrm>
        </p:spPr>
        <p:txBody>
          <a:bodyPr>
            <a:normAutofit lnSpcReduction="20000"/>
          </a:bodyPr>
          <a:p>
            <a:r>
              <a:rPr lang="en-US" altLang="zh-CN" sz="2400"/>
              <a:t>The values of A</a:t>
            </a:r>
            <a:r>
              <a:rPr lang="en-US" altLang="zh-CN" sz="2400" baseline="30000"/>
              <a:t>Q</a:t>
            </a:r>
            <a:r>
              <a:rPr lang="en-US" altLang="zh-CN" sz="2400"/>
              <a:t> and A</a:t>
            </a:r>
            <a:r>
              <a:rPr lang="en-US" altLang="zh-CN" sz="2400" baseline="30000"/>
              <a:t>g</a:t>
            </a:r>
            <a:r>
              <a:rPr lang="en-US" altLang="zh-CN" sz="2400"/>
              <a:t> can be obtained from parameterizations of the parton distribution functions extracted from deep-inelastic scattering experiments</a:t>
            </a:r>
            <a:endParaRPr lang="en-US" altLang="zh-CN" sz="2400"/>
          </a:p>
          <a:p>
            <a:endParaRPr lang="en-US" altLang="zh-CN" sz="2400"/>
          </a:p>
          <a:p>
            <a:endParaRPr lang="en-US" altLang="zh-CN" sz="2400"/>
          </a:p>
          <a:p>
            <a:endParaRPr lang="en-US" altLang="zh-CN" sz="2400"/>
          </a:p>
          <a:p>
            <a:endParaRPr lang="en-US" altLang="zh-CN" sz="2400"/>
          </a:p>
          <a:p>
            <a:pPr marL="0" indent="0">
              <a:buNone/>
            </a:pPr>
            <a:endParaRPr lang="en-US" altLang="zh-CN" sz="2400"/>
          </a:p>
          <a:p>
            <a:pPr marL="0" indent="0">
              <a:buNone/>
            </a:pPr>
            <a:endParaRPr lang="en-US" altLang="zh-CN" sz="2400"/>
          </a:p>
          <a:p>
            <a:pPr marL="0" indent="0">
              <a:buNone/>
            </a:pPr>
            <a:r>
              <a:rPr lang="en-US" altLang="zh-CN" sz="2400"/>
              <a:t>                    describes the probability density to find a quark or gluon carrying the fraction x of the hadron’s momentum in infinite-momentum frame.</a:t>
            </a:r>
            <a:endParaRPr lang="en-US" altLang="zh-CN" sz="2400"/>
          </a:p>
          <a:p>
            <a:pPr marL="0" indent="0">
              <a:buNone/>
            </a:pPr>
            <a:r>
              <a:rPr lang="en-US" altLang="zh-CN" sz="2400"/>
              <a:t> </a:t>
            </a:r>
            <a:endParaRPr lang="en-US" altLang="zh-CN" sz="2400"/>
          </a:p>
          <a:p>
            <a:pPr marL="0" indent="0">
              <a:buNone/>
            </a:pPr>
            <a:r>
              <a:rPr lang="en-US" altLang="zh-CN" sz="2000"/>
              <a:t>For instance, in the nucleon quarks carry about 54 % and gluons about 46 % of the nucleon momentum at a scale of µ</a:t>
            </a:r>
            <a:r>
              <a:rPr lang="en-US" altLang="zh-CN" sz="2000" baseline="30000"/>
              <a:t>2</a:t>
            </a:r>
            <a:r>
              <a:rPr lang="en-US" altLang="zh-CN" sz="2000"/>
              <a:t> = 4 GeV</a:t>
            </a:r>
            <a:r>
              <a:rPr lang="en-US" altLang="zh-CN" sz="2000" baseline="30000"/>
              <a:t>2</a:t>
            </a:r>
            <a:endParaRPr lang="en-US" altLang="zh-CN" sz="2000"/>
          </a:p>
          <a:p>
            <a:endParaRPr lang="en-US" altLang="zh-CN" sz="20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283335" y="2719705"/>
            <a:ext cx="1322705" cy="58991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2990215" y="2576195"/>
            <a:ext cx="5620385" cy="87693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536065" y="3646805"/>
            <a:ext cx="6797675" cy="107251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1536065" y="4719320"/>
            <a:ext cx="623570" cy="344805"/>
          </a:xfrm>
          <a:prstGeom prst="rect">
            <a:avLst/>
          </a:prstGeom>
        </p:spPr>
      </p:pic>
      <p:pic>
        <p:nvPicPr>
          <p:cNvPr id="10" name="图片 9"/>
          <p:cNvPicPr>
            <a:picLocks noChangeAspect="1"/>
          </p:cNvPicPr>
          <p:nvPr>
            <p:custDataLst>
              <p:tags r:id="rId9"/>
            </p:custDataLst>
          </p:nvPr>
        </p:nvPicPr>
        <p:blipFill>
          <a:blip r:embed="rId10"/>
          <a:stretch>
            <a:fillRect/>
          </a:stretch>
        </p:blipFill>
        <p:spPr>
          <a:xfrm>
            <a:off x="8827770" y="2821940"/>
            <a:ext cx="2308860" cy="3860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normAutofit lnSpcReduction="10000"/>
          </a:bodyPr>
          <a:p>
            <a:r>
              <a:rPr lang="en-US" altLang="zh-CN" sz="2400"/>
              <a:t>Likewise,</a:t>
            </a:r>
            <a:endParaRPr lang="en-US" altLang="zh-CN" sz="2400"/>
          </a:p>
          <a:p>
            <a:endParaRPr lang="en-US" altLang="zh-CN"/>
          </a:p>
          <a:p>
            <a:endParaRPr lang="en-US" altLang="zh-CN"/>
          </a:p>
          <a:p>
            <a:endParaRPr lang="en-US" altLang="zh-CN"/>
          </a:p>
          <a:p>
            <a:endParaRPr lang="en-US" altLang="zh-CN"/>
          </a:p>
          <a:p>
            <a:endParaRPr lang="en-US" altLang="zh-CN"/>
          </a:p>
          <a:p>
            <a:r>
              <a:rPr lang="en-US" altLang="zh-CN" sz="2400"/>
              <a:t> The form factor D(t) at zero-momentum transfer is unconstrained.</a:t>
            </a:r>
            <a:endParaRPr lang="en-US" altLang="zh-CN" sz="2400"/>
          </a:p>
          <a:p>
            <a:pPr marL="0" indent="0">
              <a:buNone/>
            </a:pPr>
            <a:r>
              <a:rPr lang="en-US" altLang="zh-CN" sz="2400"/>
              <a:t>    This value is often referred to as the D-term D ≡ D(0)</a:t>
            </a:r>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2258695" y="2437765"/>
            <a:ext cx="927100" cy="7239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3820795" y="2404110"/>
            <a:ext cx="5767070" cy="78994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2258695" y="3571240"/>
            <a:ext cx="5410200" cy="666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en-US" altLang="zh-CN" sz="2400"/>
              <a:t>The D-term is sometimes referred to as the “last unknown global property.”</a:t>
            </a:r>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896620" y="2353310"/>
            <a:ext cx="10623550" cy="3340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en-US" altLang="zh-CN"/>
          </a:p>
        </p:txBody>
      </p:sp>
      <p:sp>
        <p:nvSpPr>
          <p:cNvPr id="4" name="内容占位符 3"/>
          <p:cNvSpPr>
            <a:spLocks noGrp="1"/>
          </p:cNvSpPr>
          <p:nvPr>
            <p:ph idx="1"/>
          </p:nvPr>
        </p:nvSpPr>
        <p:spPr/>
        <p:txBody>
          <a:bodyPr/>
          <a:p>
            <a:r>
              <a:rPr lang="en-US" altLang="zh-CN" sz="2400"/>
              <a:t>A practical opportunity to access EMT form factors emerged with the advent of GPDs.</a:t>
            </a:r>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165860" y="2533650"/>
            <a:ext cx="9859645" cy="39033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en-US" altLang="zh-CN" sz="2400"/>
              <a:t>In the case of the nucleon, the second Mellin moments of unpolarized GPDs yield the EMT form factors.</a:t>
            </a:r>
            <a:endParaRPr lang="zh-CN" altLang="en-US"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702435" y="2791460"/>
            <a:ext cx="7645400" cy="8509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702435" y="3911600"/>
            <a:ext cx="4718050" cy="8064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zh-CN" altLang="en-US" sz="2400"/>
              <a:t>The physical content of the information encoded in the EMT form factors is revealed in the Breit frame</a:t>
            </a:r>
            <a:r>
              <a:rPr lang="en-US" altLang="zh-CN" sz="2400"/>
              <a:t>.</a:t>
            </a:r>
            <a:endParaRPr lang="en-US" altLang="zh-CN" sz="2400"/>
          </a:p>
          <a:p>
            <a:endParaRPr lang="en-US" altLang="zh-CN" sz="2400"/>
          </a:p>
          <a:p>
            <a:endParaRPr lang="en-US" altLang="zh-CN" sz="2400"/>
          </a:p>
          <a:p>
            <a:endParaRPr lang="en-US" altLang="zh-CN" sz="2400"/>
          </a:p>
          <a:p>
            <a:endParaRPr lang="en-US" altLang="zh-CN" sz="2400"/>
          </a:p>
          <a:p>
            <a:endParaRPr lang="en-US" altLang="zh-CN" sz="2400"/>
          </a:p>
          <a:p>
            <a:endParaRPr lang="en-US" altLang="zh-CN" sz="2400"/>
          </a:p>
          <a:p>
            <a:r>
              <a:rPr lang="en-US" altLang="zh-CN" sz="2400"/>
              <a:t>According to the physical meaning of each component of EMT, the form factor can be endowed with </a:t>
            </a:r>
            <a:r>
              <a:rPr lang="en-US" altLang="zh-CN" sz="2400">
                <a:sym typeface="+mn-ea"/>
              </a:rPr>
              <a:t>physical meaning.</a:t>
            </a:r>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2346960" y="2659380"/>
            <a:ext cx="7498080" cy="192278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304290" y="4582160"/>
            <a:ext cx="1557020" cy="36766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3150235" y="4636135"/>
            <a:ext cx="3136265" cy="31369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6480810" y="4624070"/>
            <a:ext cx="2975610" cy="3257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zh-CN" altLang="en-US" sz="2400"/>
              <a:t>We can now define the static EMT</a:t>
            </a:r>
            <a:r>
              <a:rPr lang="en-US" altLang="zh-CN" sz="2400"/>
              <a:t> T</a:t>
            </a:r>
            <a:r>
              <a:rPr lang="en-US" altLang="zh-CN" sz="2400" baseline="30000"/>
              <a:t>µν</a:t>
            </a:r>
            <a:r>
              <a:rPr lang="en-US" altLang="zh-CN" sz="2400"/>
              <a:t>(</a:t>
            </a:r>
            <a:r>
              <a:rPr lang="en-US" altLang="zh-CN" sz="2400" b="1"/>
              <a:t>r</a:t>
            </a:r>
            <a:r>
              <a:rPr lang="en-US" altLang="zh-CN" sz="2400"/>
              <a:t>, </a:t>
            </a:r>
            <a:r>
              <a:rPr lang="en-US" altLang="zh-CN" sz="2400" b="1"/>
              <a:t>s</a:t>
            </a:r>
            <a:r>
              <a:rPr lang="en-US" altLang="zh-CN" sz="2400"/>
              <a:t>) of a hadron by Fourier transform</a:t>
            </a:r>
            <a:endParaRPr lang="en-US" altLang="zh-CN" sz="2400"/>
          </a:p>
          <a:p>
            <a:endParaRPr lang="en-US" altLang="zh-CN"/>
          </a:p>
          <a:p>
            <a:endParaRPr lang="en-US" altLang="zh-CN"/>
          </a:p>
          <a:p>
            <a:r>
              <a:rPr lang="en-US" altLang="zh-CN" sz="2400"/>
              <a:t>00 component</a:t>
            </a:r>
            <a:endParaRPr lang="en-US" altLang="zh-CN" sz="2400"/>
          </a:p>
          <a:p>
            <a:endParaRPr lang="en-US" altLang="zh-CN" sz="2400"/>
          </a:p>
          <a:p>
            <a:endParaRPr lang="en-US" altLang="zh-CN" sz="2400"/>
          </a:p>
          <a:p>
            <a:endParaRPr lang="en-US" altLang="zh-CN" sz="2400"/>
          </a:p>
          <a:p>
            <a:endParaRPr lang="en-US" altLang="zh-CN" sz="2400"/>
          </a:p>
          <a:p>
            <a:pPr marL="0" indent="0">
              <a:buNone/>
            </a:pPr>
            <a:r>
              <a:rPr lang="en-US" altLang="zh-CN" sz="2400"/>
              <a:t>The spatial distribution of the energy inside a hadron.</a:t>
            </a:r>
            <a:endParaRPr lang="zh-CN" altLang="en-US"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3960495" y="2587625"/>
            <a:ext cx="3905250" cy="62865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2807970" y="3816350"/>
            <a:ext cx="5873750" cy="77470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4823460" y="4759325"/>
            <a:ext cx="1739900" cy="603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en-US" altLang="zh-CN" sz="2400"/>
              <a:t>ij component</a:t>
            </a:r>
            <a:endParaRPr lang="en-US" altLang="zh-CN" sz="2400"/>
          </a:p>
          <a:p>
            <a:pPr marL="0" indent="0">
              <a:buNone/>
            </a:pPr>
            <a:r>
              <a:rPr lang="en-US" altLang="zh-CN" sz="2400"/>
              <a:t>   The ij-components of static EMT define the stress tensor.</a:t>
            </a:r>
            <a:endParaRPr lang="en-US" altLang="zh-CN" sz="2400"/>
          </a:p>
          <a:p>
            <a:pPr marL="0" indent="0">
              <a:buNone/>
            </a:pPr>
            <a:endParaRPr lang="en-US" altLang="zh-CN" sz="2400"/>
          </a:p>
          <a:p>
            <a:pPr marL="0" indent="0">
              <a:buNone/>
            </a:pPr>
            <a:endParaRPr lang="en-US" altLang="zh-CN" sz="2400"/>
          </a:p>
          <a:p>
            <a:pPr marL="0" indent="0">
              <a:buNone/>
            </a:pPr>
            <a:r>
              <a:rPr lang="en-US" altLang="zh-CN" sz="2400"/>
              <a:t>The total stress tensor can be decomposed in a traceless part associated with shear forces s(r) and a trace associated with the pressure p(r).</a:t>
            </a:r>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2716530" y="2878455"/>
            <a:ext cx="3568700" cy="69215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433830" y="4500880"/>
            <a:ext cx="6134100" cy="71120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433830" y="5212080"/>
            <a:ext cx="8475980" cy="70739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1497965" y="6053455"/>
            <a:ext cx="2901950"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Introduction</a:t>
            </a:r>
            <a:endParaRPr lang="zh-CN" altLang="en-US"/>
          </a:p>
        </p:txBody>
      </p:sp>
      <p:sp>
        <p:nvSpPr>
          <p:cNvPr id="3" name="内容占位符 2"/>
          <p:cNvSpPr>
            <a:spLocks noGrp="1"/>
          </p:cNvSpPr>
          <p:nvPr>
            <p:ph idx="1"/>
          </p:nvPr>
        </p:nvSpPr>
        <p:spPr/>
        <p:txBody>
          <a:bodyPr/>
          <a:p>
            <a:r>
              <a:rPr lang="zh-CN" altLang="en-US" sz="2400"/>
              <a:t>The matrix element can be further written in the following form</a:t>
            </a:r>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1440180" y="2580640"/>
            <a:ext cx="7004050" cy="6604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440180" y="3884295"/>
            <a:ext cx="2502535" cy="2219960"/>
          </a:xfrm>
          <a:prstGeom prst="rect">
            <a:avLst/>
          </a:prstGeom>
        </p:spPr>
      </p:pic>
      <p:sp>
        <p:nvSpPr>
          <p:cNvPr id="6" name="文本框 5"/>
          <p:cNvSpPr txBox="1"/>
          <p:nvPr/>
        </p:nvSpPr>
        <p:spPr>
          <a:xfrm>
            <a:off x="5046980" y="3794760"/>
            <a:ext cx="5795010" cy="768350"/>
          </a:xfrm>
          <a:prstGeom prst="rect">
            <a:avLst/>
          </a:prstGeom>
          <a:noFill/>
        </p:spPr>
        <p:txBody>
          <a:bodyPr wrap="square" rtlCol="0">
            <a:spAutoFit/>
          </a:bodyPr>
          <a:p>
            <a:pPr>
              <a:lnSpc>
                <a:spcPct val="110000"/>
              </a:lnSpc>
            </a:pPr>
            <a:r>
              <a:rPr lang="en-US" altLang="zh-CN"/>
              <a:t>F</a:t>
            </a:r>
            <a:r>
              <a:rPr lang="en-US" altLang="zh-CN" baseline="-25000"/>
              <a:t>1</a:t>
            </a:r>
            <a:r>
              <a:rPr lang="en-US" altLang="zh-CN"/>
              <a:t>(q</a:t>
            </a:r>
            <a:r>
              <a:rPr lang="en-US" altLang="zh-CN" baseline="30000"/>
              <a:t>2</a:t>
            </a:r>
            <a:r>
              <a:rPr lang="en-US" altLang="zh-CN"/>
              <a:t>) </a:t>
            </a:r>
            <a:r>
              <a:rPr lang="en-US" altLang="zh-CN" sz="2000"/>
              <a:t>and</a:t>
            </a:r>
            <a:r>
              <a:rPr lang="en-US" altLang="zh-CN"/>
              <a:t> </a:t>
            </a:r>
            <a:r>
              <a:rPr lang="en-US" altLang="zh-CN">
                <a:sym typeface="+mn-ea"/>
              </a:rPr>
              <a:t>F</a:t>
            </a:r>
            <a:r>
              <a:rPr lang="en-US" altLang="zh-CN" baseline="-25000">
                <a:sym typeface="+mn-ea"/>
              </a:rPr>
              <a:t>2</a:t>
            </a:r>
            <a:r>
              <a:rPr lang="en-US" altLang="zh-CN">
                <a:sym typeface="+mn-ea"/>
              </a:rPr>
              <a:t>(q</a:t>
            </a:r>
            <a:r>
              <a:rPr lang="en-US" altLang="zh-CN" baseline="30000">
                <a:sym typeface="+mn-ea"/>
              </a:rPr>
              <a:t>2</a:t>
            </a:r>
            <a:r>
              <a:rPr lang="en-US" altLang="zh-CN">
                <a:sym typeface="+mn-ea"/>
              </a:rPr>
              <a:t>)</a:t>
            </a:r>
            <a:r>
              <a:rPr lang="zh-CN" altLang="en-US" sz="2000">
                <a:sym typeface="+mn-ea"/>
              </a:rPr>
              <a:t>are called </a:t>
            </a:r>
            <a:r>
              <a:rPr lang="en-US" altLang="zh-CN" sz="2000">
                <a:sym typeface="+mn-ea"/>
              </a:rPr>
              <a:t>(EM)form</a:t>
            </a:r>
            <a:r>
              <a:rPr lang="zh-CN" altLang="en-US" sz="2000">
                <a:sym typeface="+mn-ea"/>
              </a:rPr>
              <a:t> factors and have</a:t>
            </a:r>
            <a:r>
              <a:rPr lang="en-US" altLang="zh-CN" sz="2000">
                <a:sym typeface="+mn-ea"/>
              </a:rPr>
              <a:t> the</a:t>
            </a:r>
            <a:r>
              <a:rPr lang="zh-CN" altLang="en-US" sz="2000">
                <a:sym typeface="+mn-ea"/>
              </a:rPr>
              <a:t>  following constraints</a:t>
            </a:r>
            <a:r>
              <a:rPr lang="zh-CN" altLang="en-US">
                <a:sym typeface="+mn-ea"/>
              </a:rPr>
              <a:t>：</a:t>
            </a:r>
            <a:endParaRPr lang="zh-CN" altLang="en-US">
              <a:sym typeface="+mn-ea"/>
            </a:endParaRPr>
          </a:p>
        </p:txBody>
      </p:sp>
      <p:pic>
        <p:nvPicPr>
          <p:cNvPr id="7" name="图片 6"/>
          <p:cNvPicPr>
            <a:picLocks noChangeAspect="1"/>
          </p:cNvPicPr>
          <p:nvPr>
            <p:custDataLst>
              <p:tags r:id="rId5"/>
            </p:custDataLst>
          </p:nvPr>
        </p:nvPicPr>
        <p:blipFill>
          <a:blip r:embed="rId6"/>
          <a:stretch>
            <a:fillRect/>
          </a:stretch>
        </p:blipFill>
        <p:spPr>
          <a:xfrm>
            <a:off x="5378450" y="5325745"/>
            <a:ext cx="2226945" cy="51181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5353050" y="4689475"/>
            <a:ext cx="1268095" cy="520700"/>
          </a:xfrm>
          <a:prstGeom prst="rect">
            <a:avLst/>
          </a:prstGeom>
        </p:spPr>
      </p:pic>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Relation to Physics Meaning</a:t>
            </a:r>
            <a:endParaRPr lang="zh-CN" altLang="en-US"/>
          </a:p>
        </p:txBody>
      </p:sp>
      <p:sp>
        <p:nvSpPr>
          <p:cNvPr id="4" name="内容占位符 3"/>
          <p:cNvSpPr>
            <a:spLocks noGrp="1"/>
          </p:cNvSpPr>
          <p:nvPr>
            <p:ph idx="1"/>
          </p:nvPr>
        </p:nvSpPr>
        <p:spPr/>
        <p:txBody>
          <a:bodyPr/>
          <a:p>
            <a:r>
              <a:rPr lang="en-US" altLang="zh-CN" sz="2400"/>
              <a:t>The 0k-components of the EMT are related to the spatial distribution of the nucleon spin.</a:t>
            </a:r>
            <a:endParaRPr lang="en-US" altLang="zh-CN" sz="2400"/>
          </a:p>
          <a:p>
            <a:r>
              <a:rPr lang="en-US" altLang="zh-CN" sz="2400"/>
              <a:t>The individual contributions of quarks and gluons as follows:</a:t>
            </a:r>
            <a:endParaRPr lang="en-US" altLang="zh-CN" sz="2400"/>
          </a:p>
          <a:p>
            <a:endParaRPr lang="en-US" altLang="zh-CN" sz="24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1582420" y="3299460"/>
            <a:ext cx="2724785" cy="46799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582420" y="3870325"/>
            <a:ext cx="7778750" cy="8001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Brief Conclusion</a:t>
            </a:r>
            <a:endParaRPr lang="en-US" altLang="zh-CN"/>
          </a:p>
        </p:txBody>
      </p:sp>
      <p:sp>
        <p:nvSpPr>
          <p:cNvPr id="4" name="内容占位符 3"/>
          <p:cNvSpPr>
            <a:spLocks noGrp="1"/>
          </p:cNvSpPr>
          <p:nvPr>
            <p:ph idx="1"/>
          </p:nvPr>
        </p:nvSpPr>
        <p:spPr/>
        <p:txBody>
          <a:bodyPr/>
          <a:p>
            <a:r>
              <a:rPr lang="en-US" altLang="zh-CN"/>
              <a:t>Such fundamental properties of a particle as mass and spin can be viewed as the response of a particle to external gravitational field.</a:t>
            </a:r>
            <a:endParaRPr lang="en-US" altLang="zh-CN"/>
          </a:p>
          <a:p>
            <a:r>
              <a:rPr lang="en-US" altLang="zh-CN">
                <a:sym typeface="+mn-ea"/>
              </a:rPr>
              <a:t>As the gravity couples to matter via the energy-momentum tensor (EMT), the mass and the spin of a particle can be obtained from the matrix elements of EMT.</a:t>
            </a:r>
            <a:endParaRPr lang="en-US" altLang="zh-CN"/>
          </a:p>
          <a:p>
            <a:r>
              <a:rPr lang="en-US" altLang="zh-CN"/>
              <a:t>A(t) relates to mass/energy, J(t) </a:t>
            </a:r>
            <a:r>
              <a:rPr lang="en-US" altLang="zh-CN">
                <a:sym typeface="+mn-ea"/>
              </a:rPr>
              <a:t>relates to spins, D(t) </a:t>
            </a:r>
            <a:r>
              <a:rPr lang="en-US" altLang="zh-CN">
                <a:sym typeface="+mn-ea"/>
              </a:rPr>
              <a:t>relates to spatial deformations and therefore is expressed in terms of the stress-tensor which characterizes the distribution of forces inside the system.</a:t>
            </a:r>
            <a:endParaRPr lang="en-US" altLang="zh-CN">
              <a:sym typeface="+mn-ea"/>
            </a:endParaRPr>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1450975" y="2169478"/>
            <a:ext cx="9144000" cy="2387600"/>
          </a:xfrm>
        </p:spPr>
        <p:txBody>
          <a:bodyPr/>
          <a:p>
            <a:r>
              <a:rPr lang="en-US" altLang="zh-CN" sz="9600"/>
              <a:t>Thanks</a:t>
            </a:r>
            <a:endParaRPr lang="en-US" altLang="zh-CN" sz="9600"/>
          </a:p>
        </p:txBody>
      </p:sp>
      <p:sp>
        <p:nvSpPr>
          <p:cNvPr id="2" name="灯片编号占位符 1"/>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Introduction</a:t>
            </a:r>
            <a:endParaRPr lang="zh-CN" altLang="en-US"/>
          </a:p>
        </p:txBody>
      </p:sp>
      <p:sp>
        <p:nvSpPr>
          <p:cNvPr id="3" name="内容占位符 2"/>
          <p:cNvSpPr>
            <a:spLocks noGrp="1"/>
          </p:cNvSpPr>
          <p:nvPr>
            <p:ph idx="1"/>
          </p:nvPr>
        </p:nvSpPr>
        <p:spPr/>
        <p:txBody>
          <a:bodyPr>
            <a:normAutofit lnSpcReduction="20000"/>
          </a:bodyPr>
          <a:p>
            <a:r>
              <a:rPr lang="en-US" altLang="zh-CN"/>
              <a:t>q=0 </a:t>
            </a:r>
            <a:r>
              <a:t>represents a 0 momentum transfer</a:t>
            </a:r>
          </a:p>
          <a:p>
            <a:endParaRPr lang="zh-CN" altLang="en-US"/>
          </a:p>
          <a:p>
            <a:pPr marL="0" indent="0">
              <a:lnSpc>
                <a:spcPct val="100000"/>
              </a:lnSpc>
              <a:buNone/>
            </a:pPr>
            <a:r>
              <a:rPr lang="en-US" altLang="zh-CN"/>
              <a:t>“ Physically, q</a:t>
            </a:r>
            <a:r>
              <a:rPr lang="en-US" altLang="zh-CN" baseline="30000"/>
              <a:t>2</a:t>
            </a:r>
            <a:r>
              <a:rPr lang="en-US" altLang="zh-CN"/>
              <a:t>→0 means that the electron’s momentum changes very little during the scattering. Measuring a slight deflection in the trajectory of one charged particle (due to the presence of another) is how we measure the coefficient in Coulomb’s law. Thus, eq. (63.1) corresponds to this traditional definition of the charge of the electron.”</a:t>
            </a:r>
            <a:endParaRPr lang="en-US" altLang="zh-CN"/>
          </a:p>
          <a:p>
            <a:pPr marL="0" indent="0" algn="r">
              <a:lnSpc>
                <a:spcPct val="100000"/>
              </a:lnSpc>
              <a:buNone/>
            </a:pPr>
            <a:r>
              <a:rPr lang="en-US" altLang="zh-CN"/>
              <a:t>—Srednicki,P386</a:t>
            </a:r>
            <a:endParaRPr lang="en-US" altLang="zh-CN"/>
          </a:p>
          <a:p>
            <a:pPr marL="0" indent="0" algn="r">
              <a:lnSpc>
                <a:spcPct val="100000"/>
              </a:lnSpc>
              <a:buNone/>
            </a:pPr>
            <a:endParaRPr lang="zh-CN" altLang="en-US"/>
          </a:p>
        </p:txBody>
      </p:sp>
      <p:sp>
        <p:nvSpPr>
          <p:cNvPr id="4" name="文本框 3"/>
          <p:cNvSpPr txBox="1"/>
          <p:nvPr/>
        </p:nvSpPr>
        <p:spPr>
          <a:xfrm>
            <a:off x="838200" y="5160645"/>
            <a:ext cx="9850120" cy="460375"/>
          </a:xfrm>
          <a:prstGeom prst="rect">
            <a:avLst/>
          </a:prstGeom>
          <a:noFill/>
        </p:spPr>
        <p:txBody>
          <a:bodyPr wrap="square" rtlCol="0">
            <a:spAutoFit/>
          </a:bodyPr>
          <a:p>
            <a:r>
              <a:rPr lang="en-US" altLang="zh-CN" sz="2400"/>
              <a:t>Form </a:t>
            </a:r>
            <a:r>
              <a:rPr lang="zh-CN" altLang="en-US" sz="2400"/>
              <a:t>factor gives information about electronic charge and magnetic moment</a:t>
            </a:r>
            <a:r>
              <a:rPr lang="en-US" altLang="zh-CN" sz="2400"/>
              <a:t>.</a:t>
            </a:r>
            <a:endParaRPr lang="en-US" altLang="zh-CN" sz="2400"/>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Introduction</a:t>
            </a:r>
            <a:endParaRPr lang="zh-CN" altLang="en-US"/>
          </a:p>
        </p:txBody>
      </p:sp>
      <p:sp>
        <p:nvSpPr>
          <p:cNvPr id="3" name="内容占位符 2"/>
          <p:cNvSpPr>
            <a:spLocks noGrp="1"/>
          </p:cNvSpPr>
          <p:nvPr>
            <p:ph idx="1"/>
          </p:nvPr>
        </p:nvSpPr>
        <p:spPr/>
        <p:txBody>
          <a:bodyPr/>
          <a:p>
            <a:pPr>
              <a:lnSpc>
                <a:spcPct val="110000"/>
              </a:lnSpc>
            </a:pPr>
            <a:r>
              <a:rPr sz="2400"/>
              <a:t>As </a:t>
            </a:r>
            <a:r>
              <a:rPr lang="en-US" sz="2400"/>
              <a:t>           </a:t>
            </a:r>
            <a:r>
              <a:rPr sz="2400"/>
              <a:t>is coupled to the electromagnetic field, it is the energy</a:t>
            </a:r>
            <a:r>
              <a:rPr lang="en-US" sz="2400"/>
              <a:t>-momentum</a:t>
            </a:r>
            <a:r>
              <a:rPr sz="2400"/>
              <a:t> tensor</a:t>
            </a:r>
            <a:r>
              <a:rPr lang="en-US" sz="2400"/>
              <a:t>(EMT)</a:t>
            </a:r>
            <a:r>
              <a:rPr sz="2400"/>
              <a:t> of the system that is coupled to the gravitational field, due to the following relationship</a:t>
            </a:r>
            <a:r>
              <a:rPr lang="en-US" sz="2400"/>
              <a:t>:</a:t>
            </a:r>
            <a:endParaRPr sz="2400"/>
          </a:p>
          <a:p>
            <a:pPr>
              <a:lnSpc>
                <a:spcPct val="110000"/>
              </a:lnSpc>
            </a:pPr>
            <a:endParaRPr lang="zh-CN" altLang="en-US" sz="2400"/>
          </a:p>
          <a:p>
            <a:pPr>
              <a:lnSpc>
                <a:spcPct val="110000"/>
              </a:lnSpc>
            </a:pPr>
            <a:endParaRPr lang="zh-CN" altLang="en-US" sz="2400"/>
          </a:p>
          <a:p>
            <a:pPr>
              <a:lnSpc>
                <a:spcPct val="110000"/>
              </a:lnSpc>
            </a:pPr>
            <a:endParaRPr lang="zh-CN" altLang="en-US" sz="2400"/>
          </a:p>
          <a:p>
            <a:pPr>
              <a:lnSpc>
                <a:spcPct val="110000"/>
              </a:lnSpc>
            </a:pPr>
            <a:r>
              <a:rPr lang="en-US" sz="2400"/>
              <a:t>Mass plays a role as the “charge” of gravitation make us expect                            reveals the information about mass of </a:t>
            </a:r>
            <a:r>
              <a:rPr lang="en-US" sz="2400">
                <a:sym typeface="+mn-ea"/>
              </a:rPr>
              <a:t>particles at least</a:t>
            </a:r>
            <a:endParaRPr lang="en-US" sz="2400"/>
          </a:p>
        </p:txBody>
      </p:sp>
      <p:pic>
        <p:nvPicPr>
          <p:cNvPr id="4" name="图片 3"/>
          <p:cNvPicPr>
            <a:picLocks noChangeAspect="1"/>
          </p:cNvPicPr>
          <p:nvPr>
            <p:custDataLst>
              <p:tags r:id="rId1"/>
            </p:custDataLst>
          </p:nvPr>
        </p:nvPicPr>
        <p:blipFill>
          <a:blip r:embed="rId2"/>
          <a:stretch>
            <a:fillRect/>
          </a:stretch>
        </p:blipFill>
        <p:spPr>
          <a:xfrm>
            <a:off x="1574800" y="1906270"/>
            <a:ext cx="655955" cy="41148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3397250" y="3348355"/>
            <a:ext cx="2579370" cy="80518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8968740" y="4824730"/>
            <a:ext cx="1699895" cy="434340"/>
          </a:xfrm>
          <a:prstGeom prst="rect">
            <a:avLst/>
          </a:prstGeom>
        </p:spPr>
      </p:pic>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EMT Form Factors</a:t>
            </a:r>
            <a:endParaRPr lang="zh-CN" altLang="en-US"/>
          </a:p>
        </p:txBody>
      </p:sp>
      <p:sp>
        <p:nvSpPr>
          <p:cNvPr id="3" name="内容占位符 2"/>
          <p:cNvSpPr>
            <a:spLocks noGrp="1"/>
          </p:cNvSpPr>
          <p:nvPr>
            <p:ph idx="1"/>
          </p:nvPr>
        </p:nvSpPr>
        <p:spPr/>
        <p:txBody>
          <a:bodyPr/>
          <a:p>
            <a:pPr>
              <a:lnSpc>
                <a:spcPct val="110000"/>
              </a:lnSpc>
            </a:pPr>
            <a:r>
              <a:rPr lang="en-US" altLang="zh-CN" sz="2400"/>
              <a:t> The EMT </a:t>
            </a:r>
            <a:r>
              <a:rPr lang="zh-CN" altLang="en-US" sz="2400"/>
              <a:t>obtained from the following equation</a:t>
            </a:r>
            <a:r>
              <a:rPr lang="en-US" altLang="zh-CN" sz="2400"/>
              <a:t> is called </a:t>
            </a:r>
            <a:r>
              <a:rPr lang="zh-CN" altLang="en-US" sz="2400"/>
              <a:t>Belinfanté energy-momentum tensor，</a:t>
            </a:r>
            <a:r>
              <a:rPr lang="en-US" altLang="zh-CN" sz="2400"/>
              <a:t>which is symmetric and conservative</a:t>
            </a:r>
            <a:endParaRPr lang="en-US" altLang="zh-CN" sz="2400"/>
          </a:p>
          <a:p>
            <a:pPr>
              <a:lnSpc>
                <a:spcPct val="110000"/>
              </a:lnSpc>
            </a:pPr>
            <a:endParaRPr lang="en-US" altLang="zh-CN" sz="2400"/>
          </a:p>
          <a:p>
            <a:pPr>
              <a:lnSpc>
                <a:spcPct val="110000"/>
              </a:lnSpc>
            </a:pPr>
            <a:endParaRPr lang="en-US" altLang="zh-CN" sz="2400"/>
          </a:p>
          <a:p>
            <a:pPr>
              <a:lnSpc>
                <a:spcPct val="110000"/>
              </a:lnSpc>
            </a:pPr>
            <a:r>
              <a:rPr lang="en-US" altLang="zh-CN" sz="2400"/>
              <a:t>For QCD</a:t>
            </a:r>
            <a:endParaRPr lang="en-US" altLang="zh-CN" sz="2400"/>
          </a:p>
        </p:txBody>
      </p:sp>
      <p:pic>
        <p:nvPicPr>
          <p:cNvPr id="5" name="图片 4"/>
          <p:cNvPicPr>
            <a:picLocks noChangeAspect="1"/>
          </p:cNvPicPr>
          <p:nvPr>
            <p:custDataLst>
              <p:tags r:id="rId1"/>
            </p:custDataLst>
          </p:nvPr>
        </p:nvPicPr>
        <p:blipFill>
          <a:blip r:embed="rId2"/>
          <a:stretch>
            <a:fillRect/>
          </a:stretch>
        </p:blipFill>
        <p:spPr>
          <a:xfrm>
            <a:off x="2533650" y="2927350"/>
            <a:ext cx="2367915" cy="73914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5836920" y="3065145"/>
            <a:ext cx="1176655" cy="46355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569720" y="4859655"/>
            <a:ext cx="1971675" cy="62738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3811270" y="4519930"/>
            <a:ext cx="7691755" cy="1306830"/>
          </a:xfrm>
          <a:prstGeom prst="rect">
            <a:avLst/>
          </a:prstGeom>
        </p:spPr>
      </p:pic>
      <p:pic>
        <p:nvPicPr>
          <p:cNvPr id="8" name="图片 7"/>
          <p:cNvPicPr>
            <a:picLocks noChangeAspect="1"/>
          </p:cNvPicPr>
          <p:nvPr>
            <p:custDataLst>
              <p:tags r:id="rId9"/>
            </p:custDataLst>
          </p:nvPr>
        </p:nvPicPr>
        <p:blipFill>
          <a:blip r:embed="rId10"/>
          <a:stretch>
            <a:fillRect/>
          </a:stretch>
        </p:blipFill>
        <p:spPr>
          <a:xfrm>
            <a:off x="2533650" y="3676015"/>
            <a:ext cx="6682740" cy="834390"/>
          </a:xfrm>
          <a:prstGeom prst="rect">
            <a:avLst/>
          </a:prstGeom>
        </p:spPr>
      </p:pic>
      <p:sp>
        <p:nvSpPr>
          <p:cNvPr id="9" name="灯片编号占位符 8"/>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EMT Form Factors</a:t>
            </a:r>
            <a:endParaRPr lang="zh-CN" altLang="en-US"/>
          </a:p>
        </p:txBody>
      </p:sp>
      <p:sp>
        <p:nvSpPr>
          <p:cNvPr id="3" name="内容占位符 2"/>
          <p:cNvSpPr>
            <a:spLocks noGrp="1"/>
          </p:cNvSpPr>
          <p:nvPr>
            <p:ph idx="1"/>
          </p:nvPr>
        </p:nvSpPr>
        <p:spPr/>
        <p:txBody>
          <a:bodyPr/>
          <a:p>
            <a:r>
              <a:rPr lang="zh-CN" altLang="en-US" sz="2400"/>
              <a:t>The matrix element can also be written directly</a:t>
            </a:r>
            <a:endParaRPr lang="zh-CN" altLang="en-US" sz="2400"/>
          </a:p>
          <a:p>
            <a:endParaRPr lang="zh-CN" altLang="en-US" sz="2400" baseline="-25000"/>
          </a:p>
          <a:p>
            <a:r>
              <a:rPr lang="en-US" altLang="zh-CN" sz="2400">
                <a:latin typeface="+mn-ea"/>
                <a:sym typeface="+mn-ea"/>
              </a:rPr>
              <a:t>spin </a:t>
            </a:r>
            <a:r>
              <a:rPr lang="en-US" altLang="zh-CN" sz="2400">
                <a:latin typeface="+mn-ea"/>
              </a:rPr>
              <a:t>1/2</a:t>
            </a:r>
            <a:endParaRPr lang="zh-CN" altLang="en-US" sz="2400">
              <a:latin typeface="+mn-ea"/>
            </a:endParaRPr>
          </a:p>
          <a:p>
            <a:endParaRPr lang="zh-CN" altLang="en-US" sz="2400">
              <a:latin typeface="+mn-ea"/>
            </a:endParaRPr>
          </a:p>
          <a:p>
            <a:endParaRPr lang="zh-CN" altLang="en-US" sz="2400">
              <a:latin typeface="+mn-ea"/>
            </a:endParaRPr>
          </a:p>
          <a:p>
            <a:pPr marL="0" indent="0">
              <a:buNone/>
            </a:pPr>
            <a:r>
              <a:rPr lang="en-US" altLang="zh-CN" sz="2400">
                <a:latin typeface="+mn-ea"/>
              </a:rPr>
              <a:t>    Using Gordon identity                                           </a:t>
            </a:r>
            <a:endParaRPr lang="zh-CN" altLang="en-US" sz="2400">
              <a:latin typeface="+mn-ea"/>
            </a:endParaRPr>
          </a:p>
        </p:txBody>
      </p:sp>
      <p:pic>
        <p:nvPicPr>
          <p:cNvPr id="4" name="图片 3"/>
          <p:cNvPicPr>
            <a:picLocks noChangeAspect="1"/>
          </p:cNvPicPr>
          <p:nvPr>
            <p:custDataLst>
              <p:tags r:id="rId1"/>
            </p:custDataLst>
          </p:nvPr>
        </p:nvPicPr>
        <p:blipFill>
          <a:blip r:embed="rId2"/>
          <a:stretch>
            <a:fillRect/>
          </a:stretch>
        </p:blipFill>
        <p:spPr>
          <a:xfrm>
            <a:off x="3437890" y="2451100"/>
            <a:ext cx="4451350" cy="9779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282700" y="4458335"/>
            <a:ext cx="9626600" cy="69215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358900" y="5339715"/>
            <a:ext cx="9474200" cy="58420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4686935" y="4065905"/>
            <a:ext cx="3783330" cy="37338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5102860" y="6113145"/>
            <a:ext cx="2220595" cy="287655"/>
          </a:xfrm>
          <a:prstGeom prst="rect">
            <a:avLst/>
          </a:prstGeom>
        </p:spPr>
      </p:pic>
      <p:pic>
        <p:nvPicPr>
          <p:cNvPr id="10" name="图片 9"/>
          <p:cNvPicPr>
            <a:picLocks noChangeAspect="1"/>
          </p:cNvPicPr>
          <p:nvPr>
            <p:custDataLst>
              <p:tags r:id="rId11"/>
            </p:custDataLst>
          </p:nvPr>
        </p:nvPicPr>
        <p:blipFill>
          <a:blip r:embed="rId12"/>
          <a:stretch>
            <a:fillRect/>
          </a:stretch>
        </p:blipFill>
        <p:spPr>
          <a:xfrm>
            <a:off x="1358900" y="6137275"/>
            <a:ext cx="3328035" cy="269875"/>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8063865" y="2852420"/>
            <a:ext cx="2672715" cy="313690"/>
          </a:xfrm>
          <a:prstGeom prst="rect">
            <a:avLst/>
          </a:prstGeom>
        </p:spPr>
      </p:pic>
      <p:sp>
        <p:nvSpPr>
          <p:cNvPr id="8" name="灯片编号占位符 7"/>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EMT Form Factors</a:t>
            </a:r>
            <a:endParaRPr lang="zh-CN" altLang="en-US"/>
          </a:p>
        </p:txBody>
      </p:sp>
      <p:sp>
        <p:nvSpPr>
          <p:cNvPr id="3" name="内容占位符 2"/>
          <p:cNvSpPr>
            <a:spLocks noGrp="1"/>
          </p:cNvSpPr>
          <p:nvPr>
            <p:ph idx="1"/>
          </p:nvPr>
        </p:nvSpPr>
        <p:spPr/>
        <p:txBody>
          <a:bodyPr/>
          <a:p>
            <a:r>
              <a:rPr lang="en-US" sz="2400"/>
              <a:t>spin 0</a:t>
            </a:r>
            <a:endParaRPr lang="zh-CN" altLang="en-US" sz="2400"/>
          </a:p>
          <a:p>
            <a:endParaRPr lang="zh-CN" altLang="en-US" sz="2400"/>
          </a:p>
          <a:p>
            <a:endParaRPr lang="zh-CN" altLang="en-US" sz="2400"/>
          </a:p>
          <a:p>
            <a:endParaRPr lang="zh-CN" altLang="en-US" sz="2400"/>
          </a:p>
          <a:p>
            <a:endParaRPr lang="zh-CN" altLang="en-US" sz="2400"/>
          </a:p>
          <a:p>
            <a:endParaRPr lang="zh-CN" altLang="en-US" sz="2400"/>
          </a:p>
          <a:p>
            <a:endParaRPr lang="zh-CN" altLang="en-US" sz="2400"/>
          </a:p>
          <a:p>
            <a:r>
              <a:rPr lang="en-US" altLang="zh-CN" sz="2400"/>
              <a:t>A</a:t>
            </a:r>
            <a:r>
              <a:rPr lang="zh-CN" altLang="en-US" sz="2400"/>
              <a:t>、</a:t>
            </a:r>
            <a:r>
              <a:rPr lang="en-US" altLang="zh-CN" sz="2400"/>
              <a:t>B</a:t>
            </a:r>
            <a:r>
              <a:rPr lang="zh-CN" altLang="en-US" sz="2400"/>
              <a:t>、</a:t>
            </a:r>
            <a:r>
              <a:rPr lang="en-US" altLang="zh-CN" sz="2400"/>
              <a:t>D</a:t>
            </a:r>
            <a:r>
              <a:rPr lang="zh-CN" altLang="en-US" sz="2400"/>
              <a:t>、</a:t>
            </a:r>
            <a:r>
              <a:rPr lang="en-US" altLang="zh-CN" sz="2400"/>
              <a:t>G ect. are called </a:t>
            </a:r>
            <a:r>
              <a:rPr lang="en-US" altLang="zh-CN" sz="2400"/>
              <a:t>EMT form factors</a:t>
            </a:r>
            <a:endParaRPr lang="zh-CN" altLang="en-US" sz="2400"/>
          </a:p>
          <a:p>
            <a:endParaRPr lang="zh-CN" altLang="en-US" sz="2400"/>
          </a:p>
          <a:p>
            <a:endParaRPr lang="zh-CN" altLang="en-US" sz="2400"/>
          </a:p>
          <a:p>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1746885" y="2698750"/>
            <a:ext cx="4337050" cy="7302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746885" y="3833495"/>
            <a:ext cx="7518400" cy="654050"/>
          </a:xfrm>
          <a:prstGeom prst="rect">
            <a:avLst/>
          </a:prstGeom>
        </p:spPr>
      </p:pic>
      <p:sp>
        <p:nvSpPr>
          <p:cNvPr id="6" name="灯片编号占位符 5"/>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Constraints on The Form Factors</a:t>
            </a:r>
            <a:endParaRPr lang="en-US" altLang="zh-CN"/>
          </a:p>
        </p:txBody>
      </p:sp>
      <p:sp>
        <p:nvSpPr>
          <p:cNvPr id="3" name="内容占位符 2"/>
          <p:cNvSpPr>
            <a:spLocks noGrp="1"/>
          </p:cNvSpPr>
          <p:nvPr>
            <p:ph idx="1"/>
          </p:nvPr>
        </p:nvSpPr>
        <p:spPr/>
        <p:txBody>
          <a:bodyPr>
            <a:normAutofit lnSpcReduction="20000"/>
          </a:bodyPr>
          <a:p>
            <a:pPr>
              <a:lnSpc>
                <a:spcPct val="130000"/>
              </a:lnSpc>
            </a:pPr>
            <a:r>
              <a:rPr lang="en-US" sz="2400"/>
              <a:t>In QED,</a:t>
            </a:r>
            <a:r>
              <a:rPr lang="en-US" altLang="zh-CN" sz="2400"/>
              <a:t>                   </a:t>
            </a:r>
            <a:r>
              <a:rPr lang="zh-CN" altLang="en-US" sz="2400"/>
              <a:t>is proportional to the totally renormalized charge of the system</a:t>
            </a:r>
            <a:r>
              <a:rPr lang="en-US" altLang="zh-CN" sz="2400"/>
              <a:t>,     So,       a                   </a:t>
            </a:r>
            <a:r>
              <a:rPr lang="zh-CN" altLang="en-US" sz="2400"/>
              <a:t>is proportional to the totally renormalized mass m.</a:t>
            </a:r>
            <a:endParaRPr lang="zh-CN" altLang="en-US" sz="2400"/>
          </a:p>
          <a:p>
            <a:pPr marL="0" indent="0">
              <a:lnSpc>
                <a:spcPct val="130000"/>
              </a:lnSpc>
              <a:buNone/>
            </a:pPr>
            <a:r>
              <a:rPr lang="en-US" altLang="zh-CN" sz="2400"/>
              <a:t>               </a:t>
            </a:r>
            <a:endParaRPr lang="zh-CN" altLang="en-US" sz="2400"/>
          </a:p>
          <a:p>
            <a:pPr>
              <a:lnSpc>
                <a:spcPct val="140000"/>
              </a:lnSpc>
            </a:pPr>
            <a:r>
              <a:rPr lang="zh-CN" altLang="en-US" sz="2400"/>
              <a:t>U</a:t>
            </a:r>
            <a:r>
              <a:rPr lang="en-US" altLang="zh-CN" sz="2400"/>
              <a:t>sing</a:t>
            </a:r>
            <a:r>
              <a:rPr lang="zh-CN" altLang="en-US" sz="2400"/>
              <a:t> zero momentum transfer </a:t>
            </a:r>
            <a:r>
              <a:rPr lang="en-US" altLang="zh-CN" sz="2400"/>
              <a:t>and rest</a:t>
            </a:r>
            <a:r>
              <a:rPr lang="zh-CN" altLang="en-US" sz="2400"/>
              <a:t> frame，</a:t>
            </a:r>
            <a:r>
              <a:rPr sz="2400"/>
              <a:t>From the physical </a:t>
            </a:r>
            <a:r>
              <a:rPr lang="en-US" sz="2400"/>
              <a:t>meaning</a:t>
            </a:r>
            <a:r>
              <a:rPr sz="2400"/>
              <a:t> of the </a:t>
            </a:r>
            <a:r>
              <a:rPr lang="en-US" sz="2400"/>
              <a:t>EMT</a:t>
            </a:r>
            <a:r>
              <a:rPr sz="2400"/>
              <a:t>, only the 00 component is non-zero</a:t>
            </a:r>
            <a:r>
              <a:rPr lang="en-US" sz="2400"/>
              <a:t>, </a:t>
            </a:r>
            <a:r>
              <a:rPr lang="en-US" altLang="zh-CN" sz="2400"/>
              <a:t>which means energy density</a:t>
            </a:r>
            <a:endParaRPr lang="zh-CN" altLang="en-US" sz="2400"/>
          </a:p>
          <a:p>
            <a:pPr>
              <a:lnSpc>
                <a:spcPct val="110000"/>
              </a:lnSpc>
            </a:pPr>
            <a:endParaRPr lang="zh-CN" altLang="en-US" sz="2400"/>
          </a:p>
          <a:p>
            <a:pPr>
              <a:lnSpc>
                <a:spcPct val="110000"/>
              </a:lnSpc>
            </a:pPr>
            <a:endParaRPr lang="zh-CN" altLang="en-US" sz="2400"/>
          </a:p>
          <a:p>
            <a:pPr>
              <a:lnSpc>
                <a:spcPct val="110000"/>
              </a:lnSpc>
            </a:pPr>
            <a:r>
              <a:rPr lang="en-US" altLang="zh-CN" sz="2400"/>
              <a:t>It</a:t>
            </a:r>
            <a:r>
              <a:rPr lang="zh-CN" altLang="en-US" sz="2400"/>
              <a:t> leads to</a:t>
            </a:r>
            <a:endParaRPr lang="zh-CN" altLang="en-US" sz="2400"/>
          </a:p>
        </p:txBody>
      </p:sp>
      <p:pic>
        <p:nvPicPr>
          <p:cNvPr id="4" name="图片 3"/>
          <p:cNvPicPr>
            <a:picLocks noChangeAspect="1"/>
          </p:cNvPicPr>
          <p:nvPr>
            <p:custDataLst>
              <p:tags r:id="rId1"/>
            </p:custDataLst>
          </p:nvPr>
        </p:nvPicPr>
        <p:blipFill>
          <a:blip r:embed="rId2"/>
          <a:stretch>
            <a:fillRect/>
          </a:stretch>
        </p:blipFill>
        <p:spPr>
          <a:xfrm>
            <a:off x="2121535" y="1946910"/>
            <a:ext cx="1229360" cy="31432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927225" y="2326640"/>
            <a:ext cx="1370965" cy="33718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3602355" y="4459605"/>
            <a:ext cx="1901825" cy="30289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000115" y="4297045"/>
            <a:ext cx="1466850" cy="628650"/>
          </a:xfrm>
          <a:prstGeom prst="rect">
            <a:avLst/>
          </a:prstGeom>
        </p:spPr>
      </p:pic>
      <p:pic>
        <p:nvPicPr>
          <p:cNvPr id="10" name="图片 9"/>
          <p:cNvPicPr>
            <a:picLocks noChangeAspect="1"/>
          </p:cNvPicPr>
          <p:nvPr>
            <p:custDataLst>
              <p:tags r:id="rId9"/>
            </p:custDataLst>
          </p:nvPr>
        </p:nvPicPr>
        <p:blipFill>
          <a:blip r:embed="rId10"/>
          <a:stretch>
            <a:fillRect/>
          </a:stretch>
        </p:blipFill>
        <p:spPr>
          <a:xfrm>
            <a:off x="7962900" y="4459605"/>
            <a:ext cx="1708150" cy="273050"/>
          </a:xfrm>
          <a:prstGeom prst="rect">
            <a:avLst/>
          </a:prstGeom>
        </p:spPr>
      </p:pic>
      <p:pic>
        <p:nvPicPr>
          <p:cNvPr id="11" name="图片 10"/>
          <p:cNvPicPr>
            <a:picLocks noChangeAspect="1"/>
          </p:cNvPicPr>
          <p:nvPr>
            <p:custDataLst>
              <p:tags r:id="rId11"/>
            </p:custDataLst>
          </p:nvPr>
        </p:nvPicPr>
        <p:blipFill>
          <a:blip r:embed="rId12"/>
          <a:stretch>
            <a:fillRect/>
          </a:stretch>
        </p:blipFill>
        <p:spPr>
          <a:xfrm>
            <a:off x="4576445" y="5664835"/>
            <a:ext cx="2053590" cy="305435"/>
          </a:xfrm>
          <a:prstGeom prst="rect">
            <a:avLst/>
          </a:prstGeom>
        </p:spPr>
      </p:pic>
      <p:pic>
        <p:nvPicPr>
          <p:cNvPr id="12" name="图片 11"/>
          <p:cNvPicPr>
            <a:picLocks noChangeAspect="1"/>
          </p:cNvPicPr>
          <p:nvPr>
            <p:custDataLst>
              <p:tags r:id="rId13"/>
            </p:custDataLst>
          </p:nvPr>
        </p:nvPicPr>
        <p:blipFill>
          <a:blip r:embed="rId14"/>
          <a:stretch>
            <a:fillRect/>
          </a:stretch>
        </p:blipFill>
        <p:spPr>
          <a:xfrm>
            <a:off x="6630035" y="5664835"/>
            <a:ext cx="535940" cy="289560"/>
          </a:xfrm>
          <a:prstGeom prst="rect">
            <a:avLst/>
          </a:prstGeom>
        </p:spPr>
      </p:pic>
      <p:sp>
        <p:nvSpPr>
          <p:cNvPr id="8" name="灯片编号占位符 7"/>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COMMONDATA" val="eyJoZGlkIjoiMDQ5MTI5MmU4YjI1MmZlYzA2ZDNlNzVmOTRlMjgzYzUifQ=="/>
  <p:tag name="KSO_WPP_MARK_KEY" val="d3d9bddc-206e-4c53-8e37-c1dbdd249503"/>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7249</Words>
  <Application>WPS 演示</Application>
  <PresentationFormat>宽屏</PresentationFormat>
  <Paragraphs>324</Paragraphs>
  <Slides>32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Arial</vt:lpstr>
      <vt:lpstr>宋体</vt:lpstr>
      <vt:lpstr>Wingdings</vt:lpstr>
      <vt:lpstr>Calibri</vt:lpstr>
      <vt:lpstr>微软雅黑</vt:lpstr>
      <vt:lpstr>Arial Unicode MS</vt:lpstr>
      <vt:lpstr>Office 主题</vt:lpstr>
      <vt:lpstr>Preliminary Introduction to the EMT Form Factors</vt:lpstr>
      <vt:lpstr>Introduction</vt:lpstr>
      <vt:lpstr>Introduction</vt:lpstr>
      <vt:lpstr>Introduction</vt:lpstr>
      <vt:lpstr>Introduction</vt:lpstr>
      <vt:lpstr>EMT Form Factors</vt:lpstr>
      <vt:lpstr>EMT Form Factors</vt:lpstr>
      <vt:lpstr>EMT Form Factors</vt:lpstr>
      <vt:lpstr>Constraints on The Form Factors</vt:lpstr>
      <vt:lpstr>Constraints on The Form Factors</vt:lpstr>
      <vt:lpstr>Constraints on The Form Factors</vt:lpstr>
      <vt:lpstr>Constraints on The Form Factors</vt:lpstr>
      <vt:lpstr>Calculating Form Factors: Example</vt:lpstr>
      <vt:lpstr>Calculating Form Factors: Example</vt:lpstr>
      <vt:lpstr>Calculating Form Factors: Example</vt:lpstr>
      <vt:lpstr>Calculating Form Factors: Example</vt:lpstr>
      <vt:lpstr>Calculating Form Factors: Example</vt:lpstr>
      <vt:lpstr>Calculating Form Factors: Example</vt:lpstr>
      <vt:lpstr>Calculating Form Factors: Example</vt:lpstr>
      <vt:lpstr>Calculating Form Factors: Example</vt:lpstr>
      <vt:lpstr>Relation to Physics Meaning</vt:lpstr>
      <vt:lpstr>Relation to Physics Meaning</vt:lpstr>
      <vt:lpstr>Relation to Physics Meaning</vt:lpstr>
      <vt:lpstr>Relation to Physics Meaning</vt:lpstr>
      <vt:lpstr>Relation to Physics Meaning</vt:lpstr>
      <vt:lpstr>Relation to Physics Meaning</vt:lpstr>
      <vt:lpstr>Relation to Physics Meaning</vt:lpstr>
      <vt:lpstr>Relation to Physics Meaning</vt:lpstr>
      <vt:lpstr>Relation to Physics Meaning</vt:lpstr>
      <vt:lpstr>Relation to Physics Meaning</vt:lpstr>
      <vt:lpstr>Brief Conclusion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Chen</dc:creator>
  <cp:lastModifiedBy>Chen</cp:lastModifiedBy>
  <cp:revision>39</cp:revision>
  <dcterms:created xsi:type="dcterms:W3CDTF">2023-08-25T05:41:00Z</dcterms:created>
  <dcterms:modified xsi:type="dcterms:W3CDTF">2023-08-31T14:42:27Z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2395ADFEE9FD40F4A632FC57269B8627_12</vt:lpwstr>
  </property>
  <property fmtid="{D5CDD505-2E9C-101B-9397-08002B2CF9AE}" pid="3" name="KSOProductBuildVer">
    <vt:lpwstr>2052-11.1.0.14036</vt:lpwstr>
  </property>
</Properties>
</file>