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77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8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7BFF1-4A86-3372-33A5-DB33CDCAE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820BA3-AEF2-7A45-29C3-E0A34DB1A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C98240-534D-C1EF-667B-90261BA0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3384E-1B41-0872-063A-50CE7026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7F05DF-73FB-C2C9-C6FD-36356D04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07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B9682-7959-690D-C13B-0F84679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CC5D10-9F42-C5A2-E407-BD8C0B624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744C4-5A89-251D-E85D-8C940990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041C90-8F1D-A791-6486-BA5BBADC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AA5E4C-48D4-C3C5-57EA-20DA85EB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01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FFBE3E-F9ED-2765-5927-406A4944E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3B67A6-300F-BD15-D4D3-5F2EDEC42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11847-DF35-9A4A-8264-50AF6EED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4E4F3B-FB8C-CA96-ADA8-1C29CC0E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7E2C46-99D3-6438-D83B-70754F23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52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B37573-2129-C8A0-41B1-EEA96886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6F618A-AC57-6C81-BEDB-BB737335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F1CCE2-D157-38A3-228C-2D0811D8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7713D-E639-BEBA-8B08-5B16BA95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34A03F-D24A-B416-10AB-D841F323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1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C6251-5D82-F8FF-7B6B-347A9361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813E8C-76CB-40A3-FC20-15075B5F7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0E3FD-12F0-44B8-57C6-92B8D83A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45D6A4-5A4E-70D2-B378-4798570A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48C285-FFC3-4BCF-28EB-08894C3C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0ADD7-2C24-252B-A521-297B8421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9EAC3-93F5-A70E-D3F3-F8BEBF939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002BF3-4965-E609-658D-209E089A3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9805E8-247A-E6E5-4AF7-69402132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13C081-7E11-4757-9F7C-FCFEDDBF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FA174E-C135-FE7D-7A1C-02C6C877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6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94D7F-B98E-A36F-7EAD-ED8FA2E0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CFDBEF-59B1-BE19-0A53-7FDEA64C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511147-35B3-AA6A-6E7B-C31CB87DC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524E7-3F72-7C93-7D53-82A47B30A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33F945-7B53-0D62-F715-BA366EF87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23EB2B-5AA1-DD31-AD11-7F4D2599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815E92E-9E7C-C0C2-4996-1553CE53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E53EFF-FDA1-0B9B-B25E-D74CC926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26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363A5-8300-7719-58C3-A14AB09A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6F1569-6005-195C-2FD9-AEA48048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72670A-D02E-4278-F46D-49C7D1B5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846015-E919-CB77-3C69-3C51C403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26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9431E5-D46B-C049-C292-76638FA8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7437DB6-A30E-83C0-F4CF-BF547B8B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F4843F-2A13-DAEA-4583-9428E516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8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F0AB4-6CD4-43BE-3BD3-F0C491DF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86B87A-3C21-5F4F-1457-EEA4C168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79A533-B800-F956-FAB5-93C8F1AB0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DEF5F4-D15C-1B9D-F4E0-A9976A5F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69F80C-C413-944A-A8AE-B4A4C43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BCD6F4-4AB0-AB86-E239-25E378F8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9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171C99-186B-83C1-C75F-1545FC07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E19F095-73C8-2110-F4DF-BFA7E145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A62A70-438B-1603-B844-270CE506A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82B9F5-4BCE-179B-4661-48A11828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9113C8-C0B6-E355-EFCF-59E93708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18E36E-ACDA-B78C-1A99-2BA2636C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24983F-7B68-412F-4368-DE74ADD5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88BA26-FD25-9605-755C-22F9F6DC7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06946F-F013-BC30-86DE-43A72B414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A479-E587-444B-8E85-06B8B5E5E512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F04C71-0B24-BECC-139C-B473CA60A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174912-F6FB-EA8E-D2E7-0196AF07D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DCD9-9E1F-427F-B345-859B583F9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91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file:///D:\research%20work\BSR\EXPERIMENT2\beam%20loss\bunch2\pmt_avg.png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C3C8A5-A321-13C0-EF95-986973804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041400"/>
            <a:ext cx="10342880" cy="2387600"/>
          </a:xfrm>
        </p:spPr>
        <p:txBody>
          <a:bodyPr/>
          <a:lstStyle/>
          <a:p>
            <a:r>
              <a:rPr lang="en-US" altLang="zh-CN" dirty="0"/>
              <a:t>The beam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of the experiment on June 18th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A2CDB0A-EAC0-4CA0-4AC3-80CE9404B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加速器中心物理组</a:t>
            </a:r>
            <a:endParaRPr lang="en-US" altLang="zh-CN" dirty="0"/>
          </a:p>
          <a:p>
            <a:r>
              <a:rPr lang="zh-CN" altLang="en-US" dirty="0"/>
              <a:t>付泓瑾</a:t>
            </a:r>
          </a:p>
        </p:txBody>
      </p:sp>
    </p:spTree>
    <p:extLst>
      <p:ext uri="{BB962C8B-B14F-4D97-AF65-F5344CB8AC3E}">
        <p14:creationId xmlns:p14="http://schemas.microsoft.com/office/powerpoint/2010/main" val="268115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89FDA-17BE-2B95-6EF1-3E78C259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不同多束团填充模式下的</a:t>
            </a:r>
            <a:r>
              <a:rPr lang="en-US" altLang="zh-CN" dirty="0"/>
              <a:t>R3OQ03</a:t>
            </a:r>
            <a:r>
              <a:rPr lang="zh-CN" altLang="en-US" dirty="0"/>
              <a:t>束损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353993-9B34-E4CC-96F3-01E42E6E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填充束团流强近似均匀</a:t>
            </a:r>
            <a:endParaRPr lang="en-US" altLang="zh-CN" dirty="0"/>
          </a:p>
          <a:p>
            <a:r>
              <a:rPr lang="zh-CN" altLang="en-US" dirty="0"/>
              <a:t>对相应的实验组进行如下的编号：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EAE5806-F257-9A4F-6F5C-F67F8459E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21398"/>
              </p:ext>
            </p:extLst>
          </p:nvPr>
        </p:nvGraphicFramePr>
        <p:xfrm>
          <a:off x="3711388" y="3313454"/>
          <a:ext cx="427616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48">
                  <a:extLst>
                    <a:ext uri="{9D8B030D-6E8A-4147-A177-3AD203B41FA5}">
                      <a16:colId xmlns:a16="http://schemas.microsoft.com/office/drawing/2014/main" val="3684556905"/>
                    </a:ext>
                  </a:extLst>
                </a:gridCol>
                <a:gridCol w="1678009">
                  <a:extLst>
                    <a:ext uri="{9D8B030D-6E8A-4147-A177-3AD203B41FA5}">
                      <a16:colId xmlns:a16="http://schemas.microsoft.com/office/drawing/2014/main" val="2617732982"/>
                    </a:ext>
                  </a:extLst>
                </a:gridCol>
                <a:gridCol w="1678009">
                  <a:extLst>
                    <a:ext uri="{9D8B030D-6E8A-4147-A177-3AD203B41FA5}">
                      <a16:colId xmlns:a16="http://schemas.microsoft.com/office/drawing/2014/main" val="4207644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实验组编号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填充束团个数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束团流强</a:t>
                      </a:r>
                      <a:r>
                        <a:rPr lang="en-US" altLang="zh-CN" dirty="0"/>
                        <a:t>/mA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87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      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9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2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0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62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3.33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0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99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34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26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5CE3AE-DD08-F632-43D2-B667DDCC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952"/>
            <a:ext cx="10515600" cy="5952565"/>
          </a:xfrm>
        </p:spPr>
        <p:txBody>
          <a:bodyPr/>
          <a:lstStyle/>
          <a:p>
            <a:r>
              <a:rPr lang="en-US" altLang="zh-CN" dirty="0"/>
              <a:t>(1)</a:t>
            </a:r>
            <a:r>
              <a:rPr lang="zh-CN" altLang="en-US" dirty="0"/>
              <a:t>第一组 </a:t>
            </a:r>
            <a:r>
              <a:rPr lang="en-US" altLang="zh-CN" dirty="0"/>
              <a:t>1*10mA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BF62BE-FB50-3A66-BA91-88894001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3" y="4016119"/>
            <a:ext cx="3097086" cy="23219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40EE05-EF96-C809-D442-3BE4B408E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02" y="3944402"/>
            <a:ext cx="3097085" cy="23219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0D5701-E485-CDF7-C604-AA45A14CC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81" y="1037134"/>
            <a:ext cx="3097087" cy="232193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B72F1A3-99DD-350D-9AF6-1E44C52E8CEF}"/>
              </a:ext>
            </a:extLst>
          </p:cNvPr>
          <p:cNvSpPr txBox="1"/>
          <p:nvPr/>
        </p:nvSpPr>
        <p:spPr>
          <a:xfrm>
            <a:off x="2189743" y="3429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束损信号和流强随时间的变化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4ECC50-7CF7-80DD-AC36-068A47E3227B}"/>
              </a:ext>
            </a:extLst>
          </p:cNvPr>
          <p:cNvSpPr txBox="1"/>
          <p:nvPr/>
        </p:nvSpPr>
        <p:spPr>
          <a:xfrm>
            <a:off x="2115669" y="6373015"/>
            <a:ext cx="398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流强归一化束损信号随时间的变化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44010B-8170-6297-F1E5-5CFD3AADE0B8}"/>
              </a:ext>
            </a:extLst>
          </p:cNvPr>
          <p:cNvSpPr txBox="1"/>
          <p:nvPr/>
        </p:nvSpPr>
        <p:spPr>
          <a:xfrm>
            <a:off x="7682753" y="6346120"/>
            <a:ext cx="293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时间平均的归一化束损</a:t>
            </a:r>
          </a:p>
        </p:txBody>
      </p:sp>
    </p:spTree>
    <p:extLst>
      <p:ext uri="{BB962C8B-B14F-4D97-AF65-F5344CB8AC3E}">
        <p14:creationId xmlns:p14="http://schemas.microsoft.com/office/powerpoint/2010/main" val="52860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E69CF4-9653-3CBD-9237-3EF631D6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024"/>
            <a:ext cx="10515600" cy="5943600"/>
          </a:xfrm>
        </p:spPr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第二组 </a:t>
            </a:r>
            <a:r>
              <a:rPr lang="en-US" altLang="zh-CN" dirty="0"/>
              <a:t>2*10mA</a:t>
            </a:r>
          </a:p>
          <a:p>
            <a:r>
              <a:rPr lang="en-US" altLang="zh-CN" dirty="0"/>
              <a:t>    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47D086-4A1D-6EE2-80D4-7260EFE8A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27" y="1157129"/>
            <a:ext cx="3090103" cy="23166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BFD4BD-F4E9-BCEE-A2BB-657E2B3E3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84" y="1157130"/>
            <a:ext cx="3090103" cy="23166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D4A5F0-22C7-6216-A564-3656D0704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27" y="3967562"/>
            <a:ext cx="3090104" cy="2316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E87E70-EDC3-707B-010E-CD54816AA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83" y="3886880"/>
            <a:ext cx="3090103" cy="23166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362AB9-020E-EB90-E3B9-522004CC4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14" y="1157129"/>
            <a:ext cx="3090103" cy="23166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91A0BF-1BE9-12DB-E34D-2F203D3AA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88" y="4034118"/>
            <a:ext cx="3001329" cy="22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7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5FCA49-379C-0DA7-D7BE-FADF7694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组  </a:t>
            </a:r>
            <a:r>
              <a:rPr lang="en-US" altLang="zh-CN" dirty="0"/>
              <a:t>10*2mA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12E3FD-C496-5A9A-B5EE-C3BA46B54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79" y="1245015"/>
            <a:ext cx="2913087" cy="21839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F2633F-35EF-78CE-0638-4C678902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62" y="1245016"/>
            <a:ext cx="2913088" cy="21839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D634C0-A82C-F686-4646-A75A492F4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67" y="4082345"/>
            <a:ext cx="2793888" cy="20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C50002-9858-19BC-4AFD-832CBD2C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128"/>
            <a:ext cx="10515600" cy="5997389"/>
          </a:xfrm>
        </p:spPr>
        <p:txBody>
          <a:bodyPr/>
          <a:lstStyle/>
          <a:p>
            <a:r>
              <a:rPr lang="en-US" altLang="zh-CN" dirty="0"/>
              <a:t>(4)</a:t>
            </a: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组 </a:t>
            </a:r>
            <a:r>
              <a:rPr lang="en-US" altLang="zh-CN" dirty="0"/>
              <a:t>8*2.5mA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6F3B5C-A3BC-6D3F-13BA-A3966695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34" y="1264068"/>
            <a:ext cx="2989313" cy="22411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AFEB5C-6B4E-D99C-CEBF-26561681F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44" y="1264068"/>
            <a:ext cx="2907468" cy="21797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CCDF35-2B1A-DC11-2DFC-E9BC27808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34" y="3762382"/>
            <a:ext cx="3271848" cy="24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E3DC71-F638-5B27-695B-5582FED5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740"/>
            <a:ext cx="10515600" cy="5827059"/>
          </a:xfrm>
        </p:spPr>
        <p:txBody>
          <a:bodyPr/>
          <a:lstStyle/>
          <a:p>
            <a:r>
              <a:rPr lang="en-US" altLang="zh-CN" dirty="0"/>
              <a:t>(5)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组 </a:t>
            </a:r>
            <a:r>
              <a:rPr lang="en-US" altLang="zh-CN" dirty="0"/>
              <a:t>6*3.33mA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69125C-512B-A3F6-D972-D06BC1E9C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72" y="1174377"/>
            <a:ext cx="3115184" cy="23354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05F1F5-F7FE-1739-0E4C-7EEF5C700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18" y="1066969"/>
            <a:ext cx="3258449" cy="24429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C4E5B0E-8B64-75CC-82EC-DB3D9B324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80" y="4016098"/>
            <a:ext cx="3025368" cy="22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9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2EFF57-93BF-A951-1024-CCEF33DC9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/>
          <a:lstStyle/>
          <a:p>
            <a:r>
              <a:rPr lang="en-US" altLang="zh-CN" dirty="0"/>
              <a:t>(6)</a:t>
            </a:r>
            <a:r>
              <a:rPr lang="zh-CN" altLang="en-US" dirty="0"/>
              <a:t>第</a:t>
            </a:r>
            <a:r>
              <a:rPr lang="en-US" altLang="zh-CN" dirty="0"/>
              <a:t>6</a:t>
            </a:r>
            <a:r>
              <a:rPr lang="zh-CN" altLang="en-US" dirty="0"/>
              <a:t>组 </a:t>
            </a:r>
            <a:r>
              <a:rPr lang="en-US" altLang="zh-CN" dirty="0"/>
              <a:t>5*4mA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8B6D51-0D55-0347-4A83-AFF79E3AE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3" y="1207886"/>
            <a:ext cx="2962614" cy="22211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FB6702-1575-4CEF-14D2-0A3ABF01A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31" y="1207886"/>
            <a:ext cx="2962615" cy="22211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E72C02-4883-2418-F565-F60F34DE2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3" y="4150858"/>
            <a:ext cx="2927007" cy="21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A1FEF2-6718-870B-7654-115025D0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024"/>
            <a:ext cx="10515600" cy="5674939"/>
          </a:xfrm>
        </p:spPr>
        <p:txBody>
          <a:bodyPr/>
          <a:lstStyle/>
          <a:p>
            <a:r>
              <a:rPr lang="en-US" altLang="zh-CN" dirty="0"/>
              <a:t>(6)</a:t>
            </a:r>
            <a:r>
              <a:rPr lang="zh-CN" altLang="en-US" dirty="0"/>
              <a:t>第</a:t>
            </a:r>
            <a:r>
              <a:rPr lang="en-US" altLang="zh-CN" dirty="0"/>
              <a:t>7</a:t>
            </a:r>
            <a:r>
              <a:rPr lang="zh-CN" altLang="en-US" dirty="0"/>
              <a:t>组 </a:t>
            </a:r>
            <a:r>
              <a:rPr lang="en-US" altLang="zh-CN" dirty="0"/>
              <a:t>4*5mA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F65566-B405-B5D5-67B1-78A54EE29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14" y="1407459"/>
            <a:ext cx="3019524" cy="22637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194261-4757-5982-5273-F8CE6815D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64" y="1332650"/>
            <a:ext cx="3219090" cy="24133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A1B4BF-F673-A8D0-5992-2004A970F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55" y="4146012"/>
            <a:ext cx="2983632" cy="22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2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2DCC2853-AED1-C101-63DB-194CE1B9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918"/>
            <a:ext cx="10515600" cy="5648045"/>
          </a:xfrm>
        </p:spPr>
        <p:txBody>
          <a:bodyPr/>
          <a:lstStyle/>
          <a:p>
            <a:r>
              <a:rPr lang="zh-CN" altLang="en-US" dirty="0"/>
              <a:t>降腔压到</a:t>
            </a:r>
            <a:r>
              <a:rPr lang="en-US" altLang="zh-CN" dirty="0"/>
              <a:t>1.1MeV</a:t>
            </a:r>
            <a:r>
              <a:rPr lang="zh-CN" altLang="en-US" dirty="0"/>
              <a:t>后，一个束团的束损情况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AA6F1E2-918C-C431-22DD-97AF8AD05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17" y="2291205"/>
            <a:ext cx="3198887" cy="239825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2D72F0C-A396-0A88-AF53-8267E4B23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20" y="2229874"/>
            <a:ext cx="3280693" cy="24595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8AFAB8D-9058-0169-C353-9F7A2E36F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2145382"/>
            <a:ext cx="3393393" cy="25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3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F9D169-DF51-4DD6-7126-9CAD660C8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4071"/>
                <a:ext cx="10515600" cy="5432892"/>
              </a:xfrm>
            </p:spPr>
            <p:txBody>
              <a:bodyPr/>
              <a:lstStyle/>
              <a:p>
                <a:r>
                  <a:rPr lang="zh-CN" altLang="en-US" dirty="0"/>
                  <a:t>全环束流损失粒子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探测器附近束流损失粒子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探测器</m:t>
                    </m:r>
                  </m:oMath>
                </a14:m>
                <a:r>
                  <a:rPr lang="zh-CN" altLang="en-US" dirty="0"/>
                  <a:t>接受粒子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探测</m:t>
                    </m:r>
                  </m:oMath>
                </a14:m>
                <a:r>
                  <a:rPr lang="zh-CN" altLang="en-US" dirty="0"/>
                  <a:t>器信号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之后是否考虑移动接光电倍增管的新探测器位置？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F9D169-DF51-4DD6-7126-9CAD660C8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4071"/>
                <a:ext cx="10515600" cy="5432892"/>
              </a:xfrm>
              <a:blipFill>
                <a:blip r:embed="rId2"/>
                <a:stretch>
                  <a:fillRect l="-1043" t="-1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48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278208-0EE4-10C2-5FA4-CA26A8D8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BE5C3-BACF-AB4B-28D9-514661B88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之前的实验测量数据分析工作主要集中于</a:t>
            </a:r>
            <a:r>
              <a:rPr lang="en-US" altLang="zh-CN" dirty="0"/>
              <a:t>DCCT</a:t>
            </a:r>
            <a:r>
              <a:rPr lang="zh-CN" altLang="en-US" dirty="0"/>
              <a:t>流强、束流寿命，现在专门分析束损探测器的数据，看一下不同填充模式下束损和流强平方归一化束损是怎样的，是否满足预期模型，哪个位置处的束团探头信号最强、对束流损失比较敏感。</a:t>
            </a:r>
          </a:p>
        </p:txBody>
      </p:sp>
    </p:spTree>
    <p:extLst>
      <p:ext uri="{BB962C8B-B14F-4D97-AF65-F5344CB8AC3E}">
        <p14:creationId xmlns:p14="http://schemas.microsoft.com/office/powerpoint/2010/main" val="149897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416800C-23F5-E59A-409F-792E5D7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70329"/>
            <a:ext cx="10959353" cy="6678706"/>
          </a:xfrm>
        </p:spPr>
        <p:txBody>
          <a:bodyPr/>
          <a:lstStyle/>
          <a:p>
            <a:r>
              <a:rPr lang="en-US" altLang="zh-CN" sz="2000" dirty="0"/>
              <a:t>2*10mA </a:t>
            </a:r>
            <a:r>
              <a:rPr lang="zh-CN" altLang="en-US" sz="2000" dirty="0"/>
              <a:t>时两个新的探测器数据（红色：北方夜视，蓝色：滨松，放在</a:t>
            </a:r>
            <a:r>
              <a:rPr lang="en-US" altLang="zh-CN" sz="2000" dirty="0"/>
              <a:t>R3OQ08</a:t>
            </a:r>
            <a:r>
              <a:rPr lang="zh-CN" altLang="en-US" sz="2000" dirty="0"/>
              <a:t>附近）</a:t>
            </a:r>
            <a:endParaRPr lang="en-US" altLang="zh-CN" sz="20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   </a:t>
            </a:r>
            <a:r>
              <a:rPr lang="zh-CN" altLang="en-US" sz="2000" dirty="0"/>
              <a:t>同步工作时的北方电压信号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EB9A4EA-18D6-D008-CE16-A9C10C92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2" y="602256"/>
            <a:ext cx="8460441" cy="249779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DEB055-0974-0C1E-97DE-DA92EFCBC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53" y="3789329"/>
            <a:ext cx="7572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8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38A47C-3842-E435-C465-07E00603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448235"/>
            <a:ext cx="11084859" cy="6140824"/>
          </a:xfrm>
        </p:spPr>
        <p:txBody>
          <a:bodyPr/>
          <a:lstStyle/>
          <a:p>
            <a:r>
              <a:rPr lang="zh-CN" altLang="en-US" dirty="0"/>
              <a:t>对其中红色信号对应北方夜视的数据，流强归一化信号确实在逐渐增大</a:t>
            </a:r>
            <a:r>
              <a:rPr lang="en-US" altLang="zh-CN" dirty="0"/>
              <a:t>!</a:t>
            </a:r>
          </a:p>
          <a:p>
            <a:r>
              <a:rPr lang="en-US" altLang="zh-CN" dirty="0"/>
              <a:t> </a:t>
            </a:r>
            <a:r>
              <a:rPr lang="zh-CN" altLang="en-US" dirty="0"/>
              <a:t>第一组   </a:t>
            </a:r>
            <a:r>
              <a:rPr lang="en-US" altLang="zh-CN" dirty="0"/>
              <a:t>1*10mA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4B505E-2BDD-643A-A368-07B212C5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" y="2362217"/>
            <a:ext cx="3401884" cy="25504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267002-C38F-3CAA-EF36-8BE01B04D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25" y="2362217"/>
            <a:ext cx="3401884" cy="25504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33CBC9F-DA36-D5BF-9F21-4B8F080C5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09" y="2234518"/>
            <a:ext cx="3572214" cy="26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F00AEC-EF4C-CCA1-D003-80B06B55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834"/>
            <a:ext cx="10515600" cy="6302189"/>
          </a:xfrm>
        </p:spPr>
        <p:txBody>
          <a:bodyPr/>
          <a:lstStyle/>
          <a:p>
            <a:r>
              <a:rPr lang="zh-CN" altLang="en-US" dirty="0"/>
              <a:t>第二组 </a:t>
            </a:r>
            <a:r>
              <a:rPr lang="en-US" altLang="zh-CN" dirty="0"/>
              <a:t>2*10mA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16473E1-529A-C9AF-E401-F1A66A0A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82" y="4098479"/>
            <a:ext cx="3116513" cy="23364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A2515A-0965-F615-7B1B-34DE8CE42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98479"/>
            <a:ext cx="3116512" cy="23364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B98172-007E-F687-43E9-46D3B428D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4" y="4058637"/>
            <a:ext cx="3265296" cy="2448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BDC07F-70F1-8858-5F77-87098C9C7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3" y="1079879"/>
            <a:ext cx="2980544" cy="223455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BD7E5ED-08EA-5CDA-ED00-6AE1386B3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73" y="1019532"/>
            <a:ext cx="3141529" cy="235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5CB6517-E296-B76F-2957-9A45F5BE82C3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4" y="999610"/>
            <a:ext cx="3141532" cy="23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7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152A21-5218-C20F-2F1A-15C516C4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268941"/>
            <a:ext cx="10717306" cy="627529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组  </a:t>
            </a:r>
            <a:r>
              <a:rPr lang="en-US" altLang="zh-CN" dirty="0"/>
              <a:t>10*2mA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组 </a:t>
            </a:r>
            <a:r>
              <a:rPr lang="en-US" altLang="zh-CN" dirty="0"/>
              <a:t>8*2.5mA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810D5D-9ED6-AE31-478A-AD27CA44F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02" y="935173"/>
            <a:ext cx="2692230" cy="20184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3D3E39-BB75-1692-DADB-C1143F90B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7" y="935173"/>
            <a:ext cx="2692230" cy="20184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957565-3004-47E2-89A3-DC09A5F75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33" y="904280"/>
            <a:ext cx="2692230" cy="20184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8C4C80-06E4-1925-DC1A-61CA6E895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33" y="4298507"/>
            <a:ext cx="2768251" cy="207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FC86AE-1E39-80D2-A19C-7809866F6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02" y="4298507"/>
            <a:ext cx="2768251" cy="207539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2D1D679-EAB7-186E-1A1A-AB0A2589A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85" y="4298507"/>
            <a:ext cx="2768252" cy="20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4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970065-F504-0D78-B149-1590BCF4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6" y="304800"/>
            <a:ext cx="10618694" cy="6553200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组 </a:t>
            </a:r>
            <a:r>
              <a:rPr lang="en-US" altLang="zh-CN" dirty="0"/>
              <a:t>6*3.33mA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6</a:t>
            </a:r>
            <a:r>
              <a:rPr lang="zh-CN" altLang="en-US" dirty="0"/>
              <a:t>组  </a:t>
            </a:r>
            <a:r>
              <a:rPr lang="en-US" altLang="zh-CN" dirty="0"/>
              <a:t>5*4mA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2242ED-6A48-467E-23D1-5B1558A6B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4" y="871907"/>
            <a:ext cx="2980544" cy="2234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AB2692-6F37-7D41-58A0-C00E76731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51" y="871907"/>
            <a:ext cx="3073591" cy="23043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5A1805-BD01-89D0-1B60-FA15BD1F6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74" y="871906"/>
            <a:ext cx="3073592" cy="23043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D0C63F-BF0F-0236-C33D-95E365D07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0" y="4064760"/>
            <a:ext cx="3073591" cy="2304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9E318C-865A-3790-EC66-0B94CBE56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09" y="4064760"/>
            <a:ext cx="2976433" cy="223147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29D344-10B5-4FA0-33E1-27388A3AE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1" y="4064760"/>
            <a:ext cx="3073590" cy="23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6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281916-2990-EDF7-29B4-9D00BCC3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740"/>
            <a:ext cx="10515600" cy="6078071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7</a:t>
            </a:r>
            <a:r>
              <a:rPr lang="zh-CN" altLang="en-US" dirty="0"/>
              <a:t>组 </a:t>
            </a:r>
            <a:r>
              <a:rPr lang="en-US" altLang="zh-CN" dirty="0"/>
              <a:t>4*5mA 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3E68D4-3742-1B97-B75B-8A0218BC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5" y="1272987"/>
            <a:ext cx="3120907" cy="23397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3F256A-7283-A3F7-0195-928D375E5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52" y="1272987"/>
            <a:ext cx="3120907" cy="2339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69AFB9-C77F-9E24-3F8F-A96DF41CA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28" y="1272986"/>
            <a:ext cx="3120908" cy="23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EF24F-B92A-7FF9-A2EA-FF6D9A27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月托歇克束损位置分布的模拟结果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19CC7C-8E08-A503-E730-AD3AE9F6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跟踪测试宏粒子</a:t>
            </a:r>
            <a:r>
              <a:rPr lang="en-US" altLang="zh-CN" dirty="0"/>
              <a:t>100</a:t>
            </a:r>
            <a:r>
              <a:rPr lang="zh-CN" altLang="en-US" dirty="0"/>
              <a:t>圈的结果，</a:t>
            </a:r>
            <a:r>
              <a:rPr lang="en-US" altLang="zh-CN" dirty="0"/>
              <a:t>R3OQ08</a:t>
            </a:r>
            <a:r>
              <a:rPr lang="zh-CN" altLang="en-US" dirty="0"/>
              <a:t>在</a:t>
            </a:r>
            <a:r>
              <a:rPr lang="en-US" altLang="zh-CN" dirty="0" err="1"/>
              <a:t>Touschek</a:t>
            </a:r>
            <a:r>
              <a:rPr lang="zh-CN" altLang="en-US" dirty="0"/>
              <a:t>效应丢束中</a:t>
            </a:r>
          </a:p>
          <a:p>
            <a:r>
              <a:rPr lang="zh-CN" altLang="en-US" dirty="0"/>
              <a:t>占绝对主导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EE81D5-ED5E-3624-31E9-0F00D0EF8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17" y="3048143"/>
            <a:ext cx="3348933" cy="26670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C622E8-8D03-58A2-4270-5C9773BAA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164" y="3011646"/>
            <a:ext cx="3535634" cy="26583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74A60E7-F834-D62C-0047-1DE541793DA7}"/>
              </a:ext>
            </a:extLst>
          </p:cNvPr>
          <p:cNvSpPr txBox="1"/>
          <p:nvPr/>
        </p:nvSpPr>
        <p:spPr>
          <a:xfrm>
            <a:off x="2653553" y="5876462"/>
            <a:ext cx="285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只启用西腔</a:t>
            </a:r>
            <a:r>
              <a:rPr lang="en-US" altLang="zh-CN" dirty="0"/>
              <a:t>1.6MeV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724BD8-EF03-80C4-E2F0-63F2475D4866}"/>
              </a:ext>
            </a:extLst>
          </p:cNvPr>
          <p:cNvSpPr txBox="1"/>
          <p:nvPr/>
        </p:nvSpPr>
        <p:spPr>
          <a:xfrm>
            <a:off x="6006353" y="5888213"/>
            <a:ext cx="451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蓝线：打在不同位置真空盒上的粒子数量</a:t>
            </a:r>
            <a:endParaRPr lang="en-US" altLang="zh-CN" dirty="0"/>
          </a:p>
          <a:p>
            <a:r>
              <a:rPr lang="zh-CN" altLang="en-US" dirty="0"/>
              <a:t>红线：累计丢失粒子数量</a:t>
            </a:r>
          </a:p>
        </p:txBody>
      </p:sp>
    </p:spTree>
    <p:extLst>
      <p:ext uri="{BB962C8B-B14F-4D97-AF65-F5344CB8AC3E}">
        <p14:creationId xmlns:p14="http://schemas.microsoft.com/office/powerpoint/2010/main" val="353148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A6F7F6-B31D-5FE5-A338-772BFF0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实验束损数据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8AD66D-2703-2956-BA5A-853E30128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351"/>
          </a:xfrm>
        </p:spPr>
        <p:txBody>
          <a:bodyPr/>
          <a:lstStyle/>
          <a:p>
            <a:r>
              <a:rPr lang="zh-CN" altLang="en-US" dirty="0"/>
              <a:t>选了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18</a:t>
            </a:r>
            <a:r>
              <a:rPr lang="zh-CN" altLang="en-US" dirty="0"/>
              <a:t>日</a:t>
            </a:r>
            <a:r>
              <a:rPr lang="en-US" altLang="zh-CN" dirty="0"/>
              <a:t>(</a:t>
            </a:r>
            <a:r>
              <a:rPr lang="zh-CN" altLang="en-US" dirty="0"/>
              <a:t>今年第</a:t>
            </a:r>
            <a:r>
              <a:rPr lang="en-US" altLang="zh-CN" dirty="0"/>
              <a:t>2</a:t>
            </a:r>
            <a:r>
              <a:rPr lang="zh-CN" altLang="en-US" dirty="0"/>
              <a:t>次实验</a:t>
            </a:r>
            <a:r>
              <a:rPr lang="en-US" altLang="zh-CN" dirty="0"/>
              <a:t>)</a:t>
            </a:r>
            <a:r>
              <a:rPr lang="zh-CN" altLang="en-US" dirty="0"/>
              <a:t>的半导体束团探测器数据</a:t>
            </a:r>
            <a:endParaRPr lang="en-US" altLang="zh-CN" dirty="0"/>
          </a:p>
          <a:p>
            <a:r>
              <a:rPr lang="zh-CN" altLang="en-US" dirty="0"/>
              <a:t>首先选取一个时间段将</a:t>
            </a:r>
            <a:r>
              <a:rPr lang="en-US" altLang="zh-CN" dirty="0"/>
              <a:t>R3OQ08</a:t>
            </a:r>
            <a:r>
              <a:rPr lang="zh-CN" altLang="en-US" dirty="0"/>
              <a:t>和四个分区的探测器的束损做比较，检验一下前面的模拟结果的可靠性。</a:t>
            </a:r>
            <a:endParaRPr lang="en-US" altLang="zh-CN" dirty="0"/>
          </a:p>
          <a:p>
            <a:r>
              <a:rPr lang="zh-CN" altLang="en-US" dirty="0"/>
              <a:t>红色曲线代表</a:t>
            </a:r>
            <a:r>
              <a:rPr lang="en-US" altLang="zh-CN" dirty="0"/>
              <a:t>R3OQ08</a:t>
            </a:r>
            <a:r>
              <a:rPr lang="zh-CN" altLang="en-US" dirty="0"/>
              <a:t>的束损信号。</a:t>
            </a:r>
            <a:endParaRPr lang="en-US" altLang="zh-CN" dirty="0"/>
          </a:p>
          <a:p>
            <a:r>
              <a:rPr lang="zh-CN" altLang="en-US" dirty="0"/>
              <a:t>对应的填充方式是</a:t>
            </a:r>
            <a:r>
              <a:rPr lang="en-US" altLang="zh-CN" dirty="0"/>
              <a:t>2*10mA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10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F10BBEB-36BC-6155-20F5-B4D68BF8D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5" y="571907"/>
            <a:ext cx="9980332" cy="2946512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6DDEA9-B672-EBBC-B084-0FA0780F3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5" y="3721071"/>
            <a:ext cx="9980332" cy="294651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6D3460F-2408-1974-609E-ADDF062CD6DC}"/>
              </a:ext>
            </a:extLst>
          </p:cNvPr>
          <p:cNvSpPr txBox="1"/>
          <p:nvPr/>
        </p:nvSpPr>
        <p:spPr>
          <a:xfrm>
            <a:off x="161365" y="2133600"/>
            <a:ext cx="67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389915-28EF-DA43-9E15-E6B55C0DC9AC}"/>
              </a:ext>
            </a:extLst>
          </p:cNvPr>
          <p:cNvSpPr txBox="1"/>
          <p:nvPr/>
        </p:nvSpPr>
        <p:spPr>
          <a:xfrm>
            <a:off x="161365" y="4801490"/>
            <a:ext cx="68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区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C76EAB5-97D0-F88D-FB6E-08ABA5708C27}"/>
              </a:ext>
            </a:extLst>
          </p:cNvPr>
          <p:cNvCxnSpPr/>
          <p:nvPr/>
        </p:nvCxnSpPr>
        <p:spPr>
          <a:xfrm>
            <a:off x="10596282" y="4607859"/>
            <a:ext cx="591671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5E266B2-9B93-BD59-5DE8-69FEF598CF25}"/>
              </a:ext>
            </a:extLst>
          </p:cNvPr>
          <p:cNvSpPr txBox="1"/>
          <p:nvPr/>
        </p:nvSpPr>
        <p:spPr>
          <a:xfrm>
            <a:off x="10921627" y="5029200"/>
            <a:ext cx="110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R2OQ16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D6D740D-2BCA-EA98-4D40-F1E87FCB6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" y="529577"/>
            <a:ext cx="9820835" cy="289942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679B1C-2999-7C3E-D345-5221921F6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" y="3662878"/>
            <a:ext cx="9820835" cy="28994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9B6F78E-0D8D-0568-3B06-3626170A8A9E}"/>
              </a:ext>
            </a:extLst>
          </p:cNvPr>
          <p:cNvSpPr txBox="1"/>
          <p:nvPr/>
        </p:nvSpPr>
        <p:spPr>
          <a:xfrm>
            <a:off x="152400" y="1979288"/>
            <a:ext cx="8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3FD005-DD26-A49C-DECC-D8B4E2D743B7}"/>
              </a:ext>
            </a:extLst>
          </p:cNvPr>
          <p:cNvSpPr txBox="1"/>
          <p:nvPr/>
        </p:nvSpPr>
        <p:spPr>
          <a:xfrm>
            <a:off x="183776" y="4725462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区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44AD02E-1DC6-C837-3BB3-29C2A0B76B12}"/>
              </a:ext>
            </a:extLst>
          </p:cNvPr>
          <p:cNvCxnSpPr/>
          <p:nvPr/>
        </p:nvCxnSpPr>
        <p:spPr>
          <a:xfrm flipV="1">
            <a:off x="9126071" y="529577"/>
            <a:ext cx="1694329" cy="95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22B2739-23A2-6909-12B3-6504F4D7099E}"/>
              </a:ext>
            </a:extLst>
          </p:cNvPr>
          <p:cNvSpPr txBox="1"/>
          <p:nvPr/>
        </p:nvSpPr>
        <p:spPr>
          <a:xfrm>
            <a:off x="10923493" y="295699"/>
            <a:ext cx="116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R3OQ03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83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8974F2-7EDF-B251-76FE-B0813A12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2375"/>
            <a:ext cx="11098306" cy="6257365"/>
          </a:xfrm>
        </p:spPr>
        <p:txBody>
          <a:bodyPr/>
          <a:lstStyle/>
          <a:p>
            <a:r>
              <a:rPr lang="zh-CN" altLang="en-US" dirty="0"/>
              <a:t>可以看到</a:t>
            </a:r>
            <a:r>
              <a:rPr lang="en-US" altLang="zh-CN" dirty="0"/>
              <a:t>R2OQ16</a:t>
            </a:r>
            <a:r>
              <a:rPr lang="zh-CN" altLang="en-US" dirty="0"/>
              <a:t>和</a:t>
            </a:r>
            <a:r>
              <a:rPr lang="en-US" altLang="zh-CN" dirty="0"/>
              <a:t>R3OQ03</a:t>
            </a:r>
            <a:r>
              <a:rPr lang="zh-CN" altLang="en-US" dirty="0"/>
              <a:t>的束损信号比</a:t>
            </a:r>
            <a:r>
              <a:rPr lang="en-US" altLang="zh-CN" dirty="0"/>
              <a:t>R3Q08</a:t>
            </a:r>
            <a:r>
              <a:rPr lang="zh-CN" altLang="en-US" dirty="0"/>
              <a:t>的信号更大一些。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zh-CN" altLang="en-US" dirty="0"/>
              <a:t>在更长时间段内观察</a:t>
            </a:r>
            <a:r>
              <a:rPr lang="en-US" altLang="zh-CN" dirty="0"/>
              <a:t>R3QQ03</a:t>
            </a:r>
            <a:r>
              <a:rPr lang="zh-CN" altLang="en-US" dirty="0"/>
              <a:t>束损信号，可以看到其对单束团流强非常敏感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在同步工作模式下</a:t>
            </a:r>
            <a:r>
              <a:rPr lang="en-US" altLang="zh-CN" dirty="0"/>
              <a:t>, </a:t>
            </a:r>
            <a:r>
              <a:rPr lang="zh-CN" altLang="en-US" dirty="0"/>
              <a:t>单束团流强增加到</a:t>
            </a:r>
            <a:r>
              <a:rPr lang="en-US" altLang="zh-CN" dirty="0"/>
              <a:t>15mA</a:t>
            </a:r>
            <a:r>
              <a:rPr lang="zh-CN" altLang="en-US" dirty="0"/>
              <a:t>后</a:t>
            </a:r>
            <a:r>
              <a:rPr lang="en-US" altLang="zh-CN" dirty="0"/>
              <a:t>,R3OQ03</a:t>
            </a:r>
            <a:r>
              <a:rPr lang="zh-CN" altLang="en-US" dirty="0"/>
              <a:t>的束损突然爆炸性增加，对比前后两处的流强和束损可以认为这种现象是可重复性。</a:t>
            </a:r>
            <a:r>
              <a:rPr lang="en-US" altLang="zh-CN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2099C4-8FC4-05E9-B5AF-F4FE0A17B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94" y="1934399"/>
            <a:ext cx="9699812" cy="28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F7ADAC-80E5-ECA5-1463-6D51C2E2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12"/>
            <a:ext cx="10515600" cy="5925951"/>
          </a:xfrm>
        </p:spPr>
        <p:txBody>
          <a:bodyPr/>
          <a:lstStyle/>
          <a:p>
            <a:r>
              <a:rPr lang="zh-CN" altLang="en-US" dirty="0"/>
              <a:t>下面是注入一个束团的情况，只是注入的单束团的流强逐渐增加，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A288DC-49CF-F8BF-5ECD-4E03C004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841946"/>
            <a:ext cx="9991164" cy="29497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DE4CF9-481A-62F5-BAD8-9E554435C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3791657"/>
            <a:ext cx="9991164" cy="29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8E1002-9BE5-83E5-6C06-80D5176DF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/>
          <a:lstStyle/>
          <a:p>
            <a:r>
              <a:rPr lang="zh-CN" altLang="en-US" dirty="0"/>
              <a:t>将工作模式下的</a:t>
            </a:r>
            <a:r>
              <a:rPr lang="en-US" altLang="zh-CN" dirty="0"/>
              <a:t>R2OQ16</a:t>
            </a:r>
            <a:r>
              <a:rPr lang="zh-CN" altLang="en-US" dirty="0"/>
              <a:t>、</a:t>
            </a:r>
            <a:r>
              <a:rPr lang="en-US" altLang="zh-CN" dirty="0"/>
              <a:t>R3OQ03</a:t>
            </a:r>
            <a:r>
              <a:rPr lang="zh-CN" altLang="en-US" dirty="0"/>
              <a:t>、</a:t>
            </a:r>
            <a:r>
              <a:rPr lang="en-US" altLang="zh-CN" dirty="0"/>
              <a:t>R3OQ08</a:t>
            </a:r>
            <a:r>
              <a:rPr lang="zh-CN" altLang="en-US" dirty="0"/>
              <a:t>处的半导体束损探测器示数作比较（取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6</a:t>
            </a:r>
            <a:r>
              <a:rPr lang="zh-CN" altLang="en-US" dirty="0"/>
              <a:t>日的数据，蓝色代表</a:t>
            </a:r>
            <a:r>
              <a:rPr lang="en-US" altLang="zh-CN" dirty="0"/>
              <a:t>R3OQ03,</a:t>
            </a:r>
            <a:r>
              <a:rPr lang="zh-CN" altLang="en-US" dirty="0"/>
              <a:t>粉色代表</a:t>
            </a:r>
            <a:r>
              <a:rPr lang="en-US" altLang="zh-CN" dirty="0"/>
              <a:t>R2OQ16,</a:t>
            </a:r>
            <a:r>
              <a:rPr lang="zh-CN" altLang="en-US" dirty="0"/>
              <a:t>红色代表</a:t>
            </a:r>
            <a:r>
              <a:rPr lang="en-US" altLang="zh-CN" dirty="0"/>
              <a:t>R3OQ08</a:t>
            </a:r>
            <a:r>
              <a:rPr lang="zh-CN" altLang="en-US" dirty="0"/>
              <a:t>）</a:t>
            </a:r>
            <a:r>
              <a:rPr lang="en-US" altLang="zh-CN" dirty="0"/>
              <a:t>,</a:t>
            </a:r>
            <a:r>
              <a:rPr lang="zh-CN" altLang="en-US" dirty="0"/>
              <a:t>仍然是</a:t>
            </a:r>
            <a:r>
              <a:rPr lang="en-US" altLang="zh-CN" dirty="0"/>
              <a:t>R2OQ16</a:t>
            </a:r>
            <a:r>
              <a:rPr lang="zh-CN" altLang="en-US" dirty="0"/>
              <a:t>最大。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62A7BD-A177-8B76-1572-452B95F82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2416363"/>
            <a:ext cx="10685929" cy="31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7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611</Words>
  <Application>Microsoft Office PowerPoint</Application>
  <PresentationFormat>宽屏</PresentationFormat>
  <Paragraphs>113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等线 Light</vt:lpstr>
      <vt:lpstr>Arial</vt:lpstr>
      <vt:lpstr>Cambria Math</vt:lpstr>
      <vt:lpstr>Office 主题​​</vt:lpstr>
      <vt:lpstr>The beam loss of the experiment on June 18th</vt:lpstr>
      <vt:lpstr>概述</vt:lpstr>
      <vt:lpstr>6月托歇克束损位置分布的模拟结果</vt:lpstr>
      <vt:lpstr>实验束损数据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不同多束团填充模式下的R3OQ03束损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beam loss </dc:title>
  <dc:creator>Wen Jingda</dc:creator>
  <cp:lastModifiedBy>Wen Jingda</cp:lastModifiedBy>
  <cp:revision>16</cp:revision>
  <dcterms:created xsi:type="dcterms:W3CDTF">2023-09-03T10:21:17Z</dcterms:created>
  <dcterms:modified xsi:type="dcterms:W3CDTF">2023-09-05T02:42:11Z</dcterms:modified>
</cp:coreProperties>
</file>