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9" r:id="rId3"/>
    <p:sldId id="257" r:id="rId4"/>
    <p:sldId id="397" r:id="rId5"/>
    <p:sldId id="413" r:id="rId6"/>
    <p:sldId id="398" r:id="rId7"/>
    <p:sldId id="399" r:id="rId8"/>
    <p:sldId id="401" r:id="rId9"/>
    <p:sldId id="400" r:id="rId10"/>
    <p:sldId id="407" r:id="rId11"/>
    <p:sldId id="408" r:id="rId12"/>
    <p:sldId id="373" r:id="rId13"/>
    <p:sldId id="409" r:id="rId14"/>
    <p:sldId id="411" r:id="rId15"/>
    <p:sldId id="410" r:id="rId16"/>
    <p:sldId id="404" r:id="rId17"/>
    <p:sldId id="415" r:id="rId18"/>
    <p:sldId id="403" r:id="rId19"/>
    <p:sldId id="405" r:id="rId20"/>
    <p:sldId id="384" r:id="rId21"/>
    <p:sldId id="414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0C2E9F6-84B2-40D7-B925-BCF33F83D6B3}">
          <p14:sldIdLst>
            <p14:sldId id="259"/>
            <p14:sldId id="257"/>
            <p14:sldId id="397"/>
            <p14:sldId id="413"/>
            <p14:sldId id="398"/>
            <p14:sldId id="399"/>
            <p14:sldId id="401"/>
            <p14:sldId id="400"/>
            <p14:sldId id="407"/>
            <p14:sldId id="408"/>
            <p14:sldId id="373"/>
            <p14:sldId id="409"/>
            <p14:sldId id="411"/>
            <p14:sldId id="410"/>
            <p14:sldId id="404"/>
            <p14:sldId id="415"/>
            <p14:sldId id="403"/>
            <p14:sldId id="405"/>
            <p14:sldId id="384"/>
            <p14:sldId id="414"/>
          </p14:sldIdLst>
        </p14:section>
        <p14:section name="无标题节" id="{723F18C9-7AEF-4EFB-B530-980DD956EA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jiacp" initials="jiacp" lastIdx="1" clrIdx="1">
    <p:extLst>
      <p:ext uri="{19B8F6BF-5375-455C-9EA6-DF929625EA0E}">
        <p15:presenceInfo xmlns:p15="http://schemas.microsoft.com/office/powerpoint/2012/main" userId="jiac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D2DFF"/>
    <a:srgbClr val="344AF0"/>
    <a:srgbClr val="7F2A96"/>
    <a:srgbClr val="F00000"/>
    <a:srgbClr val="9A0000"/>
    <a:srgbClr val="5F3A96"/>
    <a:srgbClr val="5B1E6C"/>
    <a:srgbClr val="FF8F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5" autoAdjust="0"/>
    <p:restoredTop sz="90554" autoAdjust="0"/>
  </p:normalViewPr>
  <p:slideViewPr>
    <p:cSldViewPr snapToGrid="0">
      <p:cViewPr varScale="1">
        <p:scale>
          <a:sx n="84" d="100"/>
          <a:sy n="84" d="100"/>
        </p:scale>
        <p:origin x="84" y="420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8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6573" y="0"/>
            <a:ext cx="2919748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34923"/>
            <a:ext cx="2919748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r>
              <a:rPr lang="zh-CN" altLang="en-US"/>
              <a:t>刘薇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6573" y="10234923"/>
            <a:ext cx="2919748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574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D145-3F22-4625-829A-B0040D49C416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刘薇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6C1E-EC75-4DE1-8F76-315CA2307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654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16619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8893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9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10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28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79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0B77995-82B7-44EF-B0C6-650D8D495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4368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0B77995-82B7-44EF-B0C6-650D8D495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49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7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1736798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89698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4161036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0B77995-82B7-44EF-B0C6-650D8D495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071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90199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182009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446751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51656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41196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88839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56C1E-EC75-4DE1-8F76-315CA2307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134068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3965"/>
            <a:ext cx="9144000" cy="59432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5" y="74840"/>
            <a:ext cx="1605670" cy="49133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637639"/>
            <a:ext cx="9144000" cy="2210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tIns="18000" rIns="36000" bIns="18000" rtlCol="0" anchor="ctr" anchorCtr="1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贾彩萍（兰州大学）                                           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2023PQCD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研讨会暨第⼀届重味物理讲习班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@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兰州大学                                               </a:t>
            </a:r>
            <a:fld id="{8BD1DB20-4F15-4782-AEBE-C87F0E74F08F}" type="slidenum">
              <a:rPr lang="zh-CN" altLang="en-US" sz="1200" b="1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‹#›</a:t>
            </a:fld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2" y="469539"/>
            <a:ext cx="2287540" cy="10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 userDrawn="1"/>
        </p:nvSpPr>
        <p:spPr>
          <a:xfrm flipH="1">
            <a:off x="3476243" y="656762"/>
            <a:ext cx="4196343" cy="67710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年兰州大学博士学位论文</a:t>
            </a:r>
            <a:endParaRPr lang="en-US" altLang="zh-CN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日）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97962" y="367648"/>
            <a:ext cx="877635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93249" y="1622984"/>
            <a:ext cx="877635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 flipH="1">
            <a:off x="711722" y="2181315"/>
            <a:ext cx="7739407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基于协变密度泛函理论的有效核力研究</a:t>
            </a:r>
          </a:p>
        </p:txBody>
      </p:sp>
      <p:sp>
        <p:nvSpPr>
          <p:cNvPr id="12" name="文本框 11"/>
          <p:cNvSpPr txBox="1"/>
          <p:nvPr userDrawn="1"/>
        </p:nvSpPr>
        <p:spPr>
          <a:xfrm flipH="1">
            <a:off x="2318992" y="3050684"/>
            <a:ext cx="4524865" cy="14304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赵强</a:t>
            </a:r>
            <a:endParaRPr lang="en-US" altLang="zh-CN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兰州大学</a:t>
            </a:r>
            <a:r>
              <a:rPr lang="en-US" altLang="zh-CN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核科学与技术学院</a:t>
            </a:r>
            <a:endParaRPr lang="en-US" altLang="zh-CN" sz="2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粒子物理与原子核物理</a:t>
            </a:r>
          </a:p>
        </p:txBody>
      </p:sp>
      <p:sp>
        <p:nvSpPr>
          <p:cNvPr id="13" name="文本框 12"/>
          <p:cNvSpPr txBox="1"/>
          <p:nvPr userDrawn="1"/>
        </p:nvSpPr>
        <p:spPr>
          <a:xfrm flipH="1">
            <a:off x="5213021" y="5301004"/>
            <a:ext cx="3700021" cy="1148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i="1" dirty="0">
                <a:solidFill>
                  <a:schemeClr val="bg1"/>
                </a:solidFill>
                <a:latin typeface="+mn-ea"/>
              </a:rPr>
              <a:t>指导老师：</a:t>
            </a:r>
            <a:endParaRPr lang="en-US" altLang="zh-CN" b="1" i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en-US" altLang="zh-CN" b="1" i="1" dirty="0">
                <a:solidFill>
                  <a:schemeClr val="bg1"/>
                </a:solidFill>
                <a:latin typeface="+mn-ea"/>
              </a:rPr>
              <a:t>	</a:t>
            </a:r>
            <a:r>
              <a:rPr lang="zh-CN" altLang="en-US" b="1" i="1" dirty="0">
                <a:solidFill>
                  <a:schemeClr val="bg1"/>
                </a:solidFill>
                <a:latin typeface="+mn-ea"/>
              </a:rPr>
              <a:t>龙文辉 教授</a:t>
            </a:r>
            <a:endParaRPr lang="en-US" altLang="zh-CN" b="1" i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en-US" altLang="zh-CN" b="1" i="1" dirty="0">
                <a:solidFill>
                  <a:schemeClr val="bg1"/>
                </a:solidFill>
                <a:latin typeface="+mn-ea"/>
              </a:rPr>
              <a:t>	Jérôme Margueron </a:t>
            </a:r>
            <a:r>
              <a:rPr lang="zh-CN" altLang="en-US" b="1" i="1" dirty="0">
                <a:solidFill>
                  <a:schemeClr val="bg1"/>
                </a:solidFill>
                <a:latin typeface="+mn-ea"/>
              </a:rPr>
              <a:t>研究员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07857"/>
            <a:ext cx="9144000" cy="5400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5" y="333525"/>
            <a:ext cx="1605670" cy="49133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4572000" y="34394"/>
            <a:ext cx="786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-7" y="6636982"/>
            <a:ext cx="9144000" cy="221018"/>
          </a:xfrm>
          <a:prstGeom prst="rect">
            <a:avLst/>
          </a:prstGeom>
          <a:solidFill>
            <a:srgbClr val="9A0000"/>
          </a:solidFill>
        </p:spPr>
        <p:txBody>
          <a:bodyPr wrap="square" lIns="36000" tIns="18000" rIns="36000" bIns="18000" rtlCol="0" anchor="ctr" anchorCtr="1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赵强（兰州大学）                              博士学位论文答辩                                        </a:t>
            </a:r>
            <a:fld id="{8BD1DB20-4F15-4782-AEBE-C87F0E74F08F}" type="slidenum">
              <a:rPr lang="zh-CN" altLang="en-US" sz="12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r>
              <a:rPr lang="en-US" altLang="zh-CN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/9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2400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82000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0" y="423064"/>
            <a:ext cx="9144000" cy="584775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5" y="469783"/>
            <a:ext cx="1605670" cy="49133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016904" y="54364"/>
            <a:ext cx="999242" cy="307777"/>
          </a:xfrm>
          <a:prstGeom prst="rect">
            <a:avLst/>
          </a:prstGeom>
          <a:solidFill>
            <a:srgbClr val="9A0000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引言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92496" y="52432"/>
            <a:ext cx="9992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引言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3203541" y="28286"/>
            <a:ext cx="1572" cy="3638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4753820" y="46339"/>
            <a:ext cx="9992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ctr">
              <a:defRPr sz="1400" b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引言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127854" y="54364"/>
            <a:ext cx="9992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ctr">
              <a:defRPr sz="1400" b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引言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4571993" y="29854"/>
            <a:ext cx="1572" cy="3638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941172" y="24421"/>
            <a:ext cx="1572" cy="3638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 userDrawn="1"/>
        </p:nvSpPr>
        <p:spPr>
          <a:xfrm>
            <a:off x="-7" y="6636982"/>
            <a:ext cx="9144000" cy="221018"/>
          </a:xfrm>
          <a:prstGeom prst="rect">
            <a:avLst/>
          </a:prstGeom>
          <a:solidFill>
            <a:srgbClr val="9A0000"/>
          </a:solidFill>
        </p:spPr>
        <p:txBody>
          <a:bodyPr wrap="square" lIns="36000" tIns="18000" rIns="36000" bIns="18000" rtlCol="0" anchor="ctr" anchorCtr="1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赵强（兰州大学）                              博士学位论文答辩                                        </a:t>
            </a:r>
            <a:fld id="{8BD1DB20-4F15-4782-AEBE-C87F0E74F08F}" type="slidenum">
              <a:rPr lang="zh-CN" altLang="en-US" sz="1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r>
              <a:rPr lang="en-US" altLang="zh-CN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/30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6" y="282988"/>
            <a:ext cx="6351447" cy="19435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2" y="3263539"/>
            <a:ext cx="6943648" cy="315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3D2C-FFA1-4994-BBE3-968570737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C77F80-DE75-4AA7-82E0-D426BE39D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ACBE5-72AC-4D6A-A781-0AC4273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157190-1A3A-4F23-97E3-B63CAB95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1CBA9-5003-4EAD-9554-7012A8D2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4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0AC43-912E-437E-92CB-2652350F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C4D2A-1AEA-4D66-9E6D-C3E707C42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019AC-4C84-4E72-AEA8-14CE7855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20828A-D471-4333-98CA-6727982E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04BA84-20BE-45D7-97A2-D6B32755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65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72C20-423B-4BDF-92CD-2D3B367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518443-A6D7-48D2-92AD-B70D92D5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039A5-9C5A-4B14-AB0B-2113D023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ED183-10D0-4A90-8A2A-F2A25C39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033F7C-271E-4E31-BFFA-82432839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5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1D63D-AEEF-4B44-B139-2DCFE910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6CDFB-3C21-48B0-92F9-6B51BDAEA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8467BD-9092-469F-9E7F-EDD306389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E298A2-D8A4-4EE4-A843-471E25FC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DED46C-D4F3-4477-97FD-183EBFFE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1087E0-B5F2-499A-B959-04F69DC5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00E3F-3584-4AC3-84FA-B6645089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061D85-D189-4B91-999D-301F9C23D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95362B-A894-4CE5-B0D7-E1B25EA34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FC9897-7CA9-4CA8-AC15-C305101B2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D9C612-365E-4C71-91DF-F4CE4EC1C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7E445C-8DFB-4858-BF00-934E4EDA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6ECA06-13EB-4D15-A172-E7F2AFA3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FE7A7-949F-48BB-B827-7F8737AC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20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9F6FA-C853-4BA5-9FA6-611257C0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C7DB04-4ABA-4C94-9105-B6927E19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2BC025-F30F-4467-9F79-279E57EE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901F05-8E65-4AE0-8F64-48586B51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3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BB7246-F3B4-46C5-B088-1B5873E5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0292FC-EF9E-4AD6-839D-26E2E3BC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D8D23E-2AA5-4F22-A73E-5D8A9611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426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CB072-395C-4539-9E97-90836535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F254D-7DAC-4442-85D6-725C2F81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D09136-F186-4A1D-A712-7691EC65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C76CC-7DE1-4386-94DA-86E07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4810D-31DE-414A-B377-0EEF027D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8C8F6B-6C26-4401-9A64-BE1C6578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1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B4AEE-9275-4ED1-89F6-F94BC56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C7ACD3-CFBA-499B-BF92-1A4F17536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D8B9AE-06FC-430A-8A00-EA5EA84F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5F5F25-C663-4EAD-89C5-E8543BA0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90F72-2B8C-4A41-BA61-14B03A44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926F7-B0C1-4748-9308-22A46187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1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959CB-F9B5-4D5D-9F52-BD10616E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CCA690-112C-49F4-A7F4-12FF7C8B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F3260D-B3AC-4F1D-985C-5A15DD39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8F928B-A2C7-4EED-90CA-A814207A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8FF3D4-10A1-4C90-890F-EB5990D8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39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314898E-2313-4005-BF76-52A0353B1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204198-BAC7-4271-820A-BB425DDDF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9EA095-ADB9-459A-A8B7-B70485B0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23485-B985-4CB1-B886-B66B85CF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70767-347C-4B37-8FEC-3AA01444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3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3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2EF635-3CE5-4A1C-AD5E-EAA503B2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56973C-42FA-49A2-A88D-F3C70AB9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58C65-D5E7-478E-AE58-14BB33746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30A1-987C-4B7F-9FA9-CED2F46650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CCDFC8-95A9-42E8-B20D-8EB428CDF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3C83D-05A6-46EA-A48F-A2F11D49D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0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22.png"/><Relationship Id="rId4" Type="http://schemas.openxmlformats.org/officeDocument/2006/relationships/image" Target="../media/image62.jp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1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80.png"/><Relationship Id="rId9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12.sv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12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C58EE68-A059-40DD-917F-796170D5C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1360" y="650240"/>
            <a:ext cx="7691120" cy="5557520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1259840" y="965200"/>
            <a:ext cx="6614160" cy="0"/>
          </a:xfrm>
          <a:prstGeom prst="line">
            <a:avLst/>
          </a:prstGeom>
          <a:ln w="1905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59840" y="1747520"/>
            <a:ext cx="6614160" cy="0"/>
          </a:xfrm>
          <a:prstGeom prst="line">
            <a:avLst/>
          </a:prstGeom>
          <a:ln w="1905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04" y="1005841"/>
            <a:ext cx="1534294" cy="6963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flipH="1">
            <a:off x="3342966" y="946019"/>
            <a:ext cx="395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2023PQCD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研讨会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暨第⼀届重味物理讲习班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1477729" y="2175009"/>
            <a:ext cx="6614158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Charmed baryon decays with </a:t>
            </a:r>
          </a:p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re-scattering mechanism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1671268" y="3643317"/>
            <a:ext cx="5791303" cy="188365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Cai-Ping Jia</a:t>
            </a: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贾彩萍</a:t>
            </a: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Lanzhou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collaboration with Hua-Yu Jiang and Fu-Sheng Yu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2023.11.04</a:t>
            </a:r>
            <a:endParaRPr lang="zh-CN" altLang="en-US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4DBAA02-057F-43B2-A9CC-31B6B29DD86C}"/>
              </a:ext>
            </a:extLst>
          </p:cNvPr>
          <p:cNvSpPr txBox="1"/>
          <p:nvPr/>
        </p:nvSpPr>
        <p:spPr>
          <a:xfrm>
            <a:off x="40492" y="573505"/>
            <a:ext cx="9009741" cy="6097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prstClr val="black"/>
                </a:solidFill>
              </a:rPr>
              <a:t>Improving method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Loop integral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The complete amplitudes with strong phase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CN" sz="2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CN" sz="2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contribution of the real part is on the same order as the contribution of the imaginary part!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The process dependence of the parameters is greatly reduced.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77C7D63-B082-4A63-A5D8-5B7F66EE6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28" y="1363476"/>
            <a:ext cx="790575" cy="70485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Framework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8C51BB-6E88-4A12-AE3B-668884260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7" y="4354999"/>
            <a:ext cx="8289386" cy="7328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D57AE7-929C-4F79-8246-30865249D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40" y="2281019"/>
            <a:ext cx="8718193" cy="126621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0F40E53-0E13-4356-955C-BCF66E64B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65" y="1845598"/>
            <a:ext cx="1094759" cy="309962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E1771F-1E3F-4DE9-A858-356B1402877F}"/>
              </a:ext>
            </a:extLst>
          </p:cNvPr>
          <p:cNvCxnSpPr/>
          <p:nvPr/>
        </p:nvCxnSpPr>
        <p:spPr>
          <a:xfrm>
            <a:off x="1217426" y="5087841"/>
            <a:ext cx="3266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0A6E6943-1F50-4E09-81CA-139B681CBE2D}"/>
              </a:ext>
            </a:extLst>
          </p:cNvPr>
          <p:cNvSpPr/>
          <p:nvPr/>
        </p:nvSpPr>
        <p:spPr>
          <a:xfrm>
            <a:off x="5192486" y="2850169"/>
            <a:ext cx="3766947" cy="697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CF07175-17E0-4AD1-8BDA-F0E92DFEF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739926"/>
            <a:ext cx="3026962" cy="144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137C79E-92EE-4079-BB7B-A4C6A6ACF9ED}"/>
                  </a:ext>
                </a:extLst>
              </p:cNvPr>
              <p:cNvSpPr txBox="1"/>
              <p:nvPr/>
            </p:nvSpPr>
            <p:spPr>
              <a:xfrm>
                <a:off x="7305063" y="1324975"/>
                <a:ext cx="1708736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137C79E-92EE-4079-BB7B-A4C6A6ACF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63" y="1324975"/>
                <a:ext cx="1708736" cy="296556"/>
              </a:xfrm>
              <a:prstGeom prst="rect">
                <a:avLst/>
              </a:prstGeom>
              <a:blipFill>
                <a:blip r:embed="rId8"/>
                <a:stretch>
                  <a:fillRect l="-2491" r="-1423" b="-2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56C64C20-C7DD-4DAB-A6B7-2273EDB87EBC}"/>
              </a:ext>
            </a:extLst>
          </p:cNvPr>
          <p:cNvSpPr/>
          <p:nvPr/>
        </p:nvSpPr>
        <p:spPr>
          <a:xfrm>
            <a:off x="1317537" y="1288587"/>
            <a:ext cx="234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② </a:t>
            </a:r>
            <a:r>
              <a:rPr lang="en-US" altLang="zh-CN" b="1" dirty="0">
                <a:solidFill>
                  <a:srgbClr val="FF0000"/>
                </a:solidFill>
              </a:rPr>
              <a:t>model dependence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91AF6F3C-1B6B-401A-A082-77A7BF25A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178993"/>
                  </p:ext>
                </p:extLst>
              </p:nvPr>
            </p:nvGraphicFramePr>
            <p:xfrm>
              <a:off x="969393" y="2561668"/>
              <a:ext cx="7205211" cy="3905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769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258645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441525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70468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1773804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</a:tblGrid>
                  <a:tr h="446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prediction(%)</a:t>
                          </a:r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086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4.06±0.52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4.91%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8±0.8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9011750"/>
                      </a:ext>
                    </a:extLst>
                  </a:tr>
                  <a:tr h="4008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6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0.106</m:t>
                                </m:r>
                                <m:r>
                                  <a:rPr lang="en-US" altLang="zh-CN" sz="16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1.92×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0.09±0.03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5394269"/>
                      </a:ext>
                    </a:extLst>
                  </a:tr>
                  <a:tr h="3922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0.39±0.06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0.49±0.22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1643082"/>
                      </a:ext>
                    </a:extLst>
                  </a:tr>
                  <a:tr h="3781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0" lang="en-US" altLang="zh-CN" sz="16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kumimoji="0" lang="zh-CN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0.09±0.04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2.83×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0.08±0.04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2854900"/>
                      </a:ext>
                    </a:extLst>
                  </a:tr>
                  <a:tr h="3883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&lt;1.7</m:t>
                                </m:r>
                              </m:oMath>
                            </m:oMathPara>
                          </a14:m>
                          <a:endParaRPr lang="en-US" altLang="zh-CN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2.0±1.0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1088462"/>
                      </a:ext>
                    </a:extLst>
                  </a:tr>
                  <a:tr h="3820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Isospin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2566939"/>
                      </a:ext>
                    </a:extLst>
                  </a:tr>
                  <a:tr h="3695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1.7±0.21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1.8±0.7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  <a:tr h="3695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6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1.96±0.27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3.47×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2.9±1.2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146485"/>
                      </a:ext>
                    </a:extLst>
                  </a:tr>
                  <a:tr h="3695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0.35±0.1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0.28±0.13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025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91AF6F3C-1B6B-401A-A082-77A7BF25A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178993"/>
                  </p:ext>
                </p:extLst>
              </p:nvPr>
            </p:nvGraphicFramePr>
            <p:xfrm>
              <a:off x="969393" y="2561668"/>
              <a:ext cx="7205211" cy="3905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0769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258645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441525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70468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1773804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</a:tblGrid>
                  <a:tr h="446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prediction(%)</a:t>
                          </a:r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086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113433" r="-472464" b="-7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113433" r="-374757" b="-7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113433" r="-225738" b="-7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539" t="-113433" r="-121992" b="-7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113433" r="-1031" b="-758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011750"/>
                      </a:ext>
                    </a:extLst>
                  </a:tr>
                  <a:tr h="4008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216667" r="-472464" b="-6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216667" r="-374757" b="-6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216667" r="-225738" b="-6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539" t="-216667" r="-121992" b="-6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216667" r="-1031" b="-669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394269"/>
                      </a:ext>
                    </a:extLst>
                  </a:tr>
                  <a:tr h="3922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321538" r="-472464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321538" r="-374757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321538" r="-225738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321538" r="-1031" b="-5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643082"/>
                      </a:ext>
                    </a:extLst>
                  </a:tr>
                  <a:tr h="37810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441935" r="-472464" b="-5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441935" r="-374757" b="-5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441935" r="-225738" b="-5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539" t="-441935" r="-121992" b="-5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441935" r="-1031" b="-5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854900"/>
                      </a:ext>
                    </a:extLst>
                  </a:tr>
                  <a:tr h="3883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533333" r="-47246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533333" r="-37475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533333" r="-22573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533333" r="-1031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1088462"/>
                      </a:ext>
                    </a:extLst>
                  </a:tr>
                  <a:tr h="3820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633333" r="-47246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633333" r="-37475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Isospin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2566939"/>
                      </a:ext>
                    </a:extLst>
                  </a:tr>
                  <a:tr h="36951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757377" r="-472464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757377" r="-374757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757377" r="-225738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757377" r="-1031" b="-2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  <a:tr h="3695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871667" r="-472464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871667" r="-37475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871667" r="-22573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539" t="-871667" r="-12199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871667" r="-1031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146485"/>
                      </a:ext>
                    </a:extLst>
                  </a:tr>
                  <a:tr h="3695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" t="-955738" r="-472464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56" t="-955738" r="-37475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105" t="-955738" r="-225738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873" t="-955738" r="-1031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025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BD722C12-B963-47B1-B655-3A8E8AAFA436}"/>
              </a:ext>
            </a:extLst>
          </p:cNvPr>
          <p:cNvSpPr txBox="1"/>
          <p:nvPr/>
        </p:nvSpPr>
        <p:spPr>
          <a:xfrm>
            <a:off x="67129" y="611586"/>
            <a:ext cx="9009741" cy="179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Branching ratio: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Only one parameter explains all the 8 experimental data!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B631C43-F6EA-4945-BF5E-29C47D2568B9}"/>
                  </a:ext>
                </a:extLst>
              </p:cNvPr>
              <p:cNvSpPr txBox="1"/>
              <p:nvPr/>
            </p:nvSpPr>
            <p:spPr>
              <a:xfrm>
                <a:off x="2401539" y="771987"/>
                <a:ext cx="15175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=0.6±0.1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B631C43-F6EA-4945-BF5E-29C47D256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39" y="771987"/>
                <a:ext cx="1517531" cy="307777"/>
              </a:xfrm>
              <a:prstGeom prst="rect">
                <a:avLst/>
              </a:prstGeom>
              <a:blipFill>
                <a:blip r:embed="rId4"/>
                <a:stretch>
                  <a:fillRect l="-3614" r="-3213" b="-2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7169F3C-5882-43C7-86EF-EF1B7EF15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061" y="1330616"/>
            <a:ext cx="4654659" cy="6432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1B67DA-694F-4A09-B68A-C6653C241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042" y="936635"/>
            <a:ext cx="2052559" cy="10305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349CF69-92A3-4E07-808A-DF45BBC6114D}"/>
              </a:ext>
            </a:extLst>
          </p:cNvPr>
          <p:cNvSpPr txBox="1"/>
          <p:nvPr/>
        </p:nvSpPr>
        <p:spPr>
          <a:xfrm>
            <a:off x="7130921" y="929469"/>
            <a:ext cx="4697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1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91AF6F3C-1B6B-401A-A082-77A7BF25A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0955293"/>
                  </p:ext>
                </p:extLst>
              </p:nvPr>
            </p:nvGraphicFramePr>
            <p:xfrm>
              <a:off x="346074" y="2455273"/>
              <a:ext cx="8451850" cy="35798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1857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415143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564370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  <a:gridCol w="1426028">
                      <a:extLst>
                        <a:ext uri="{9D8B030D-6E8A-4147-A177-3AD203B41FA5}">
                          <a16:colId xmlns:a16="http://schemas.microsoft.com/office/drawing/2014/main" val="4020421738"/>
                        </a:ext>
                      </a:extLst>
                    </a:gridCol>
                    <a:gridCol w="1284514">
                      <a:extLst>
                        <a:ext uri="{9D8B030D-6E8A-4147-A177-3AD203B41FA5}">
                          <a16:colId xmlns:a16="http://schemas.microsoft.com/office/drawing/2014/main" val="3366867775"/>
                        </a:ext>
                      </a:extLst>
                    </a:gridCol>
                    <a:gridCol w="1509938">
                      <a:extLst>
                        <a:ext uri="{9D8B030D-6E8A-4147-A177-3AD203B41FA5}">
                          <a16:colId xmlns:a16="http://schemas.microsoft.com/office/drawing/2014/main" val="1557133418"/>
                        </a:ext>
                      </a:extLst>
                    </a:gridCol>
                  </a:tblGrid>
                  <a:tr h="385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715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−0.76±0.07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−0.80±0.04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−0.98±0.01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0.50±0.1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−0.91±0.03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9011750"/>
                      </a:ext>
                    </a:extLst>
                  </a:tr>
                  <a:tr h="3800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−0.012±0.019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0.35±0.09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2.03±0.04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0.11±0.05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1643082"/>
                      </a:ext>
                    </a:extLst>
                  </a:tr>
                  <a:tr h="3319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0" lang="en-US" altLang="zh-CN" sz="16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kumimoji="0" lang="zh-CN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0.35±0.04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0.52±0.03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0.46±0.07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0.46±0.03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2854900"/>
                      </a:ext>
                    </a:extLst>
                  </a:tr>
                  <a:tr h="2161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−0.74±0.03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−0.94±0.04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3.82±1.10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−0.78±0.01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4141594"/>
                      </a:ext>
                    </a:extLst>
                  </a:tr>
                  <a:tr h="3753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−0.01±0.04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0.18±0.1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1.10±0.11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0.08±0.07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1088462"/>
                      </a:ext>
                    </a:extLst>
                  </a:tr>
                  <a:tr h="3382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2566939"/>
                      </a:ext>
                    </a:extLst>
                  </a:tr>
                  <a:tr h="350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−0.01±0.04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−0.17±0.03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0.49±0.23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−0.12±0.01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  <a:tr h="3569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6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0.22±0.05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0.60±0.07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1.45±0.20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0.38±0.07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146485"/>
                      </a:ext>
                    </a:extLst>
                  </a:tr>
                  <a:tr h="35072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−0.18±0.11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−0.20±0.03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3.89±1.79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−0.18±0.09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025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91AF6F3C-1B6B-401A-A082-77A7BF25A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0955293"/>
                  </p:ext>
                </p:extLst>
              </p:nvPr>
            </p:nvGraphicFramePr>
            <p:xfrm>
              <a:off x="346074" y="2455273"/>
              <a:ext cx="8451850" cy="35798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1857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415143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564370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  <a:gridCol w="1426028">
                      <a:extLst>
                        <a:ext uri="{9D8B030D-6E8A-4147-A177-3AD203B41FA5}">
                          <a16:colId xmlns:a16="http://schemas.microsoft.com/office/drawing/2014/main" val="4020421738"/>
                        </a:ext>
                      </a:extLst>
                    </a:gridCol>
                    <a:gridCol w="1284514">
                      <a:extLst>
                        <a:ext uri="{9D8B030D-6E8A-4147-A177-3AD203B41FA5}">
                          <a16:colId xmlns:a16="http://schemas.microsoft.com/office/drawing/2014/main" val="3366867775"/>
                        </a:ext>
                      </a:extLst>
                    </a:gridCol>
                    <a:gridCol w="1509938">
                      <a:extLst>
                        <a:ext uri="{9D8B030D-6E8A-4147-A177-3AD203B41FA5}">
                          <a16:colId xmlns:a16="http://schemas.microsoft.com/office/drawing/2014/main" val="1557133418"/>
                        </a:ext>
                      </a:extLst>
                    </a:gridCol>
                  </a:tblGrid>
                  <a:tr h="385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3175" r="-270428" b="-849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3175" r="-197009" b="-849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3175" r="-118483" b="-849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3175" r="-806" b="-8492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715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104839" r="-574757" b="-7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224" t="-104839" r="-410345" b="-7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104839" r="-270428" b="-7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104839" r="-197009" b="-7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104839" r="-118483" b="-7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104839" r="-806" b="-76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011750"/>
                      </a:ext>
                    </a:extLst>
                  </a:tr>
                  <a:tr h="38002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204839" r="-574757" b="-6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204839" r="-270428" b="-6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204839" r="-197009" b="-6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204839" r="-118483" b="-6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204839" r="-806" b="-66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643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343636" r="-574757" b="-6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343636" r="-270428" b="-6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343636" r="-197009" b="-6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343636" r="-118483" b="-6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343636" r="-806" b="-6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8549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443636" r="-574757" b="-5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443636" r="-270428" b="-5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443636" r="-197009" b="-5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443636" r="-118483" b="-54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443636" r="-806" b="-54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141594"/>
                      </a:ext>
                    </a:extLst>
                  </a:tr>
                  <a:tr h="3753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482258" r="-574757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482258" r="-270428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482258" r="-197009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482258" r="-118483" b="-38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482258" r="-806" b="-38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1088462"/>
                      </a:ext>
                    </a:extLst>
                  </a:tr>
                  <a:tr h="33820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644643" r="-574757" b="-3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Isospin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2566939"/>
                      </a:ext>
                    </a:extLst>
                  </a:tr>
                  <a:tr h="3507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718966" r="-574757" b="-2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718966" r="-270428" b="-2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718966" r="-197009" b="-2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718966" r="-118483" b="-2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718966" r="-806" b="-2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  <a:tr h="35699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818966" r="-574757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818966" r="-27042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818966" r="-197009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818966" r="-118483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818966" r="-806" b="-1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146485"/>
                      </a:ext>
                    </a:extLst>
                  </a:tr>
                  <a:tr h="3507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918966" r="-574757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0817" t="-918966" r="-270428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436" t="-918966" r="-197009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0758" t="-918966" r="-118483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0081" t="-918966" r="-806" b="-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025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BD722C12-B963-47B1-B655-3A8E8AAFA436}"/>
              </a:ext>
            </a:extLst>
          </p:cNvPr>
          <p:cNvSpPr txBox="1"/>
          <p:nvPr/>
        </p:nvSpPr>
        <p:spPr>
          <a:xfrm>
            <a:off x="67129" y="611586"/>
            <a:ext cx="900974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Decay parameters: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2E4742-22CC-4B67-92F0-59587624C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0" y="1336478"/>
            <a:ext cx="6483425" cy="9001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BCF899-2DAD-4D54-9235-7FF4A3F81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175" y="1530872"/>
            <a:ext cx="1488129" cy="50629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2F36A99-61F0-4513-B1B5-AEDDD9B49B8F}"/>
              </a:ext>
            </a:extLst>
          </p:cNvPr>
          <p:cNvSpPr/>
          <p:nvPr/>
        </p:nvSpPr>
        <p:spPr>
          <a:xfrm>
            <a:off x="726522" y="6105169"/>
            <a:ext cx="8231406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M. </a:t>
            </a:r>
            <a:r>
              <a:rPr lang="en-US" altLang="zh-CN" sz="1400" dirty="0" err="1">
                <a:solidFill>
                  <a:prstClr val="black"/>
                </a:solidFill>
              </a:rPr>
              <a:t>Ablikim</a:t>
            </a:r>
            <a:r>
              <a:rPr lang="en-US" altLang="zh-CN" sz="1400" dirty="0">
                <a:solidFill>
                  <a:prstClr val="black"/>
                </a:solidFill>
              </a:rPr>
              <a:t> et al., Phys. Rev. Lett., vol. 129, no. 23, p. 231803, 2022. </a:t>
            </a:r>
          </a:p>
        </p:txBody>
      </p:sp>
    </p:spTree>
    <p:extLst>
      <p:ext uri="{BB962C8B-B14F-4D97-AF65-F5344CB8AC3E}">
        <p14:creationId xmlns:p14="http://schemas.microsoft.com/office/powerpoint/2010/main" val="7064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722C12-B963-47B1-B655-3A8E8AAFA436}"/>
              </a:ext>
            </a:extLst>
          </p:cNvPr>
          <p:cNvSpPr txBox="1"/>
          <p:nvPr/>
        </p:nvSpPr>
        <p:spPr>
          <a:xfrm>
            <a:off x="57604" y="640161"/>
            <a:ext cx="9009741" cy="583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short-distance dominated: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M. </a:t>
            </a:r>
            <a:r>
              <a:rPr lang="en-US" altLang="zh-CN" sz="1400" dirty="0" err="1">
                <a:solidFill>
                  <a:prstClr val="black"/>
                </a:solidFill>
              </a:rPr>
              <a:t>Ablikim</a:t>
            </a:r>
            <a:r>
              <a:rPr lang="en-US" altLang="zh-CN" sz="1400" dirty="0">
                <a:solidFill>
                  <a:prstClr val="black"/>
                </a:solidFill>
              </a:rPr>
              <a:t> et al., Phys. Rev. Lett., vol. 129, no. 23, p. 231803, 2022.</a:t>
            </a:r>
          </a:p>
          <a:p>
            <a:pPr marL="800100" lvl="1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altLang="zh-CN" sz="7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It is essential to input the much more precise form factors!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36ACCA9D-74CA-458A-99F9-C4E6D5540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190405"/>
                  </p:ext>
                </p:extLst>
              </p:nvPr>
            </p:nvGraphicFramePr>
            <p:xfrm>
              <a:off x="675314" y="1338311"/>
              <a:ext cx="6669384" cy="759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858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056310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453019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84334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1377863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</a:tblGrid>
                  <a:tr h="395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prediction(%)</a:t>
                          </a:r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63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4.06±0.52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4.91%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8±0.8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9011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36ACCA9D-74CA-458A-99F9-C4E6D5540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190405"/>
                  </p:ext>
                </p:extLst>
              </p:nvPr>
            </p:nvGraphicFramePr>
            <p:xfrm>
              <a:off x="675314" y="1338311"/>
              <a:ext cx="6669384" cy="759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858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056310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453019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84334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1377863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</a:tblGrid>
                  <a:tr h="395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prediction(%)</a:t>
                          </a:r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630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9" t="-113333" r="-41502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989" t="-113333" r="-40804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025" t="-113333" r="-19831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6557" t="-113333" r="-9344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4956" t="-113333" r="-885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0117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BBD290D-7B47-4E6C-92EE-0754FF3744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963"/>
          <a:stretch/>
        </p:blipFill>
        <p:spPr>
          <a:xfrm>
            <a:off x="675314" y="3086639"/>
            <a:ext cx="4489956" cy="20299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95DAF8-6451-4526-9D6C-72CC3B9417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50616" b="-755"/>
          <a:stretch/>
        </p:blipFill>
        <p:spPr>
          <a:xfrm>
            <a:off x="5446312" y="3554517"/>
            <a:ext cx="3350711" cy="1047095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8720D52C-2FB3-4792-B84B-069C35A9B35C}"/>
              </a:ext>
            </a:extLst>
          </p:cNvPr>
          <p:cNvSpPr/>
          <p:nvPr/>
        </p:nvSpPr>
        <p:spPr>
          <a:xfrm>
            <a:off x="7212479" y="3558977"/>
            <a:ext cx="569935" cy="307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F60EF76-158C-450D-A9C2-3C6187606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14" y="2345502"/>
            <a:ext cx="7793371" cy="5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D722C12-B963-47B1-B655-3A8E8AAFA436}"/>
                  </a:ext>
                </a:extLst>
              </p:cNvPr>
              <p:cNvSpPr txBox="1"/>
              <p:nvPr/>
            </p:nvSpPr>
            <p:spPr>
              <a:xfrm>
                <a:off x="67129" y="611586"/>
                <a:ext cx="9009741" cy="605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long-distance dominated: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440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The branching ratio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is dependent on the parameter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;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The decay parameters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are almost independent of the parameter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D722C12-B963-47B1-B655-3A8E8AAFA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9" y="611586"/>
                <a:ext cx="9009741" cy="6050311"/>
              </a:xfrm>
              <a:prstGeom prst="rect">
                <a:avLst/>
              </a:prstGeom>
              <a:blipFill>
                <a:blip r:embed="rId3"/>
                <a:stretch>
                  <a:fillRect l="-609" b="-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36ACCA9D-74CA-458A-99F9-C4E6D5540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017700"/>
                  </p:ext>
                </p:extLst>
              </p:nvPr>
            </p:nvGraphicFramePr>
            <p:xfrm>
              <a:off x="550203" y="1274189"/>
              <a:ext cx="6532323" cy="8471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287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958256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459268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71808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1421704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</a:tblGrid>
                  <a:tr h="446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prediction(%)</a:t>
                          </a:r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008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6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0.106</m:t>
                                </m:r>
                                <m:r>
                                  <a:rPr lang="en-US" altLang="zh-CN" sz="16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1.92×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0.09±0.03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5394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36ACCA9D-74CA-458A-99F9-C4E6D5540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017700"/>
                  </p:ext>
                </p:extLst>
              </p:nvPr>
            </p:nvGraphicFramePr>
            <p:xfrm>
              <a:off x="550203" y="1274189"/>
              <a:ext cx="6532323" cy="8471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287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958256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459268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71808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1421704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</a:tblGrid>
                  <a:tr h="446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prediction(%)</a:t>
                          </a:r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008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" t="-115152" r="-437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115152" r="-45316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209" t="-115152" r="-19958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7107" t="-115152" r="-9710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0515" t="-115152" r="-858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39426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80A1379-1898-44C0-93CE-78B56C85C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7" y="2972229"/>
            <a:ext cx="4334005" cy="28387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FA8EE6-40B1-46B0-9971-8CBA95523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6" y="2911848"/>
            <a:ext cx="4289183" cy="2959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2C711CFD-5A6C-45F4-824E-EA81C11F66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296329"/>
                  </p:ext>
                </p:extLst>
              </p:nvPr>
            </p:nvGraphicFramePr>
            <p:xfrm>
              <a:off x="550689" y="2123338"/>
              <a:ext cx="6663360" cy="7209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7555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346551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  <a:gridCol w="1356451">
                      <a:extLst>
                        <a:ext uri="{9D8B030D-6E8A-4147-A177-3AD203B41FA5}">
                          <a16:colId xmlns:a16="http://schemas.microsoft.com/office/drawing/2014/main" val="4020421738"/>
                        </a:ext>
                      </a:extLst>
                    </a:gridCol>
                    <a:gridCol w="1247539">
                      <a:extLst>
                        <a:ext uri="{9D8B030D-6E8A-4147-A177-3AD203B41FA5}">
                          <a16:colId xmlns:a16="http://schemas.microsoft.com/office/drawing/2014/main" val="3366867775"/>
                        </a:ext>
                      </a:extLst>
                    </a:gridCol>
                    <a:gridCol w="1475264">
                      <a:extLst>
                        <a:ext uri="{9D8B030D-6E8A-4147-A177-3AD203B41FA5}">
                          <a16:colId xmlns:a16="http://schemas.microsoft.com/office/drawing/2014/main" val="1557133418"/>
                        </a:ext>
                      </a:extLst>
                    </a:gridCol>
                  </a:tblGrid>
                  <a:tr h="385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2161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−0.74±0.03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−0.94±0.04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3.82±1.10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−0.78±0.01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4141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2C711CFD-5A6C-45F4-824E-EA81C11F66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296329"/>
                  </p:ext>
                </p:extLst>
              </p:nvPr>
            </p:nvGraphicFramePr>
            <p:xfrm>
              <a:off x="550689" y="2123338"/>
              <a:ext cx="6663360" cy="7209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7555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346551">
                      <a:extLst>
                        <a:ext uri="{9D8B030D-6E8A-4147-A177-3AD203B41FA5}">
                          <a16:colId xmlns:a16="http://schemas.microsoft.com/office/drawing/2014/main" val="1118972028"/>
                        </a:ext>
                      </a:extLst>
                    </a:gridCol>
                    <a:gridCol w="1356451">
                      <a:extLst>
                        <a:ext uri="{9D8B030D-6E8A-4147-A177-3AD203B41FA5}">
                          <a16:colId xmlns:a16="http://schemas.microsoft.com/office/drawing/2014/main" val="4020421738"/>
                        </a:ext>
                      </a:extLst>
                    </a:gridCol>
                    <a:gridCol w="1247539">
                      <a:extLst>
                        <a:ext uri="{9D8B030D-6E8A-4147-A177-3AD203B41FA5}">
                          <a16:colId xmlns:a16="http://schemas.microsoft.com/office/drawing/2014/main" val="3366867775"/>
                        </a:ext>
                      </a:extLst>
                    </a:gridCol>
                    <a:gridCol w="1475264">
                      <a:extLst>
                        <a:ext uri="{9D8B030D-6E8A-4147-A177-3AD203B41FA5}">
                          <a16:colId xmlns:a16="http://schemas.microsoft.com/office/drawing/2014/main" val="1557133418"/>
                        </a:ext>
                      </a:extLst>
                    </a:gridCol>
                  </a:tblGrid>
                  <a:tr h="385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2308" t="-4688" r="-304072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0583" t="-4688" r="-201345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16098" t="-4688" r="-119024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52479" t="-4688" r="-826" b="-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93" t="-121818" r="-439901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2308" t="-121818" r="-304072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0583" t="-121818" r="-201345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16098" t="-121818" r="-119024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52479" t="-121818" r="-826" b="-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1415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49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8137BA-444A-4B7F-9A02-B9EFF67F6E42}"/>
              </a:ext>
            </a:extLst>
          </p:cNvPr>
          <p:cNvSpPr txBox="1"/>
          <p:nvPr/>
        </p:nvSpPr>
        <p:spPr>
          <a:xfrm>
            <a:off x="67130" y="567745"/>
            <a:ext cx="8850728" cy="582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CP violation: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key points: </a:t>
            </a:r>
            <a:r>
              <a:rPr lang="en-US" altLang="zh-CN" sz="2000" dirty="0">
                <a:solidFill>
                  <a:srgbClr val="FF0000"/>
                </a:solidFill>
              </a:rPr>
              <a:t>phase difference</a:t>
            </a:r>
            <a:r>
              <a:rPr lang="en-US" altLang="zh-CN" sz="2000" dirty="0"/>
              <a:t>—strong and weak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50" dirty="0"/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           CPV can be easily obtained within the re-scattering mechanism !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04D0ED-C041-4D16-91CA-AF8047F6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63" y="3429000"/>
            <a:ext cx="8584395" cy="23665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9E7A98-92B4-407F-9E87-6981BF29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54" y="1899891"/>
            <a:ext cx="8031480" cy="11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8137BA-444A-4B7F-9A02-B9EFF67F6E42}"/>
              </a:ext>
            </a:extLst>
          </p:cNvPr>
          <p:cNvSpPr txBox="1"/>
          <p:nvPr/>
        </p:nvSpPr>
        <p:spPr>
          <a:xfrm>
            <a:off x="50439" y="648621"/>
            <a:ext cx="885072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CP violation: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D2F890-34D0-49D8-A748-CF87C8131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3" y="1131766"/>
            <a:ext cx="3764543" cy="27198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62DB25-5C63-4F9D-9F1B-14F2A25F3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4" y="3695908"/>
            <a:ext cx="4104970" cy="2801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DE1746-BCEF-4F39-B8E4-230F33148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520" y="1154913"/>
            <a:ext cx="3748818" cy="270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6A4EC9-798B-4BF7-A91C-97638A91A41D}"/>
                  </a:ext>
                </a:extLst>
              </p:cNvPr>
              <p:cNvSpPr txBox="1"/>
              <p:nvPr/>
            </p:nvSpPr>
            <p:spPr>
              <a:xfrm>
                <a:off x="1887794" y="779442"/>
                <a:ext cx="1135375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6A4EC9-798B-4BF7-A91C-97638A91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794" y="779442"/>
                <a:ext cx="1135375" cy="314766"/>
              </a:xfrm>
              <a:prstGeom prst="rect">
                <a:avLst/>
              </a:prstGeom>
              <a:blipFill>
                <a:blip r:embed="rId6"/>
                <a:stretch>
                  <a:fillRect l="-4839" t="-1961" r="-2688" b="-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4C3F17B6-0D0F-4B05-BCDE-4D4314152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90" y="1558809"/>
            <a:ext cx="4658254" cy="329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4E9340-CEDF-4948-8030-5343AEE2D9F4}"/>
                  </a:ext>
                </a:extLst>
              </p:cNvPr>
              <p:cNvSpPr/>
              <p:nvPr/>
            </p:nvSpPr>
            <p:spPr>
              <a:xfrm>
                <a:off x="5419033" y="4854524"/>
                <a:ext cx="33407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AAAAAC+Helvetica"/>
                  </a:rPr>
                  <a:t>The decay asymmetries and CPV are insensitive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AAAAAC+Helvetica"/>
                  </a:rPr>
                  <a:t>.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4E9340-CEDF-4948-8030-5343AEE2D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33" y="4854524"/>
                <a:ext cx="3340784" cy="707886"/>
              </a:xfrm>
              <a:prstGeom prst="rect">
                <a:avLst/>
              </a:prstGeom>
              <a:blipFill>
                <a:blip r:embed="rId8"/>
                <a:stretch>
                  <a:fillRect l="-2007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E8DAE94-8329-4450-95ED-D9E44FEABF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460"/>
          <a:stretch/>
        </p:blipFill>
        <p:spPr>
          <a:xfrm>
            <a:off x="6699295" y="3206666"/>
            <a:ext cx="1445621" cy="6014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C59F94-D18E-4ACB-A98D-0112D2F2A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4341" y="5903952"/>
            <a:ext cx="790575" cy="70485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B1926F3-ED0F-4661-BC2B-2073F42E7C91}"/>
              </a:ext>
            </a:extLst>
          </p:cNvPr>
          <p:cNvSpPr/>
          <p:nvPr/>
        </p:nvSpPr>
        <p:spPr>
          <a:xfrm>
            <a:off x="5731443" y="5835238"/>
            <a:ext cx="193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③ </a:t>
            </a:r>
            <a:r>
              <a:rPr lang="en-US" altLang="zh-CN" b="1" dirty="0">
                <a:solidFill>
                  <a:srgbClr val="FF0000"/>
                </a:solidFill>
              </a:rPr>
              <a:t>CPV calculation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Summary 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683C73-2E01-469D-B3AB-FA7423DDAF5A}"/>
              </a:ext>
            </a:extLst>
          </p:cNvPr>
          <p:cNvSpPr txBox="1"/>
          <p:nvPr/>
        </p:nvSpPr>
        <p:spPr>
          <a:xfrm>
            <a:off x="112599" y="700414"/>
            <a:ext cx="8868200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/>
              <a:t>Summary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Re-scattering mechanism is </a:t>
            </a:r>
            <a:r>
              <a:rPr lang="en-US" altLang="zh-CN" dirty="0">
                <a:solidFill>
                  <a:srgbClr val="FF0000"/>
                </a:solidFill>
              </a:rPr>
              <a:t>the natural physical image </a:t>
            </a:r>
            <a:r>
              <a:rPr lang="en-US" altLang="zh-CN" dirty="0"/>
              <a:t>of the long-distance nonperturbative effects.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Using </a:t>
            </a:r>
            <a:r>
              <a:rPr lang="en-US" altLang="zh-CN" dirty="0">
                <a:solidFill>
                  <a:srgbClr val="FF0000"/>
                </a:solidFill>
              </a:rPr>
              <a:t>only one parameter </a:t>
            </a:r>
            <a:r>
              <a:rPr lang="en-US" altLang="zh-CN" dirty="0"/>
              <a:t>to explain a class of channels with the re-scattering mechanism, avoids introducing too many parameters and reducing the predictive power of theory.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Predicting the decay parameters and </a:t>
            </a:r>
            <a:r>
              <a:rPr lang="en-US" altLang="zh-CN" dirty="0">
                <a:solidFill>
                  <a:srgbClr val="FF0000"/>
                </a:solidFill>
              </a:rPr>
              <a:t>CP violation </a:t>
            </a:r>
            <a:r>
              <a:rPr lang="en-US" altLang="zh-CN" dirty="0"/>
              <a:t>of charmed baryon decay naturally.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Generalizing……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3B5E9D-44DD-47BA-86F1-6B7D88637808}"/>
              </a:ext>
            </a:extLst>
          </p:cNvPr>
          <p:cNvSpPr txBox="1"/>
          <p:nvPr/>
        </p:nvSpPr>
        <p:spPr>
          <a:xfrm>
            <a:off x="1909970" y="4746112"/>
            <a:ext cx="527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Thank you very much!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611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46662B33-576C-487C-8A6B-7D660D47AC08}"/>
              </a:ext>
            </a:extLst>
          </p:cNvPr>
          <p:cNvSpPr txBox="1"/>
          <p:nvPr/>
        </p:nvSpPr>
        <p:spPr>
          <a:xfrm>
            <a:off x="42624" y="641178"/>
            <a:ext cx="8948976" cy="5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Charmed Hadron</a:t>
            </a:r>
            <a:r>
              <a:rPr lang="zh-CN" altLang="en-US" sz="2000" b="1" dirty="0"/>
              <a:t>：</a:t>
            </a:r>
            <a:endParaRPr lang="en-US" altLang="zh-CN" sz="20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AE751E-2016-4D7B-B42B-A3792EF85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34" y="1326733"/>
            <a:ext cx="1532199" cy="1344011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43C170-155F-401F-969C-C574CF3ED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396" y="1354445"/>
            <a:ext cx="1413492" cy="1247729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163E483-1F92-4C5B-9FFE-7568E0C143F3}"/>
              </a:ext>
            </a:extLst>
          </p:cNvPr>
          <p:cNvSpPr txBox="1"/>
          <p:nvPr/>
        </p:nvSpPr>
        <p:spPr>
          <a:xfrm>
            <a:off x="1725122" y="2373572"/>
            <a:ext cx="73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粲重子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F24996F-BC20-4028-8146-B70088358DB7}"/>
              </a:ext>
            </a:extLst>
          </p:cNvPr>
          <p:cNvSpPr txBox="1"/>
          <p:nvPr/>
        </p:nvSpPr>
        <p:spPr>
          <a:xfrm>
            <a:off x="3689486" y="2252252"/>
            <a:ext cx="73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粲介子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05E4D0-27D2-4006-A63E-9A86E2C4E75A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Introduction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835049C-021F-4708-ADFE-A008EF0AA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953" y="2745871"/>
            <a:ext cx="3483967" cy="26711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E3F3783-3F5F-40BA-A695-938D7C6E500D}"/>
              </a:ext>
            </a:extLst>
          </p:cNvPr>
          <p:cNvSpPr/>
          <p:nvPr/>
        </p:nvSpPr>
        <p:spPr>
          <a:xfrm>
            <a:off x="503518" y="5682448"/>
            <a:ext cx="289607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non-perturbative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9EA1A3B-21D7-4374-8F29-8C970180B1B2}"/>
                  </a:ext>
                </a:extLst>
              </p:cNvPr>
              <p:cNvSpPr/>
              <p:nvPr/>
            </p:nvSpPr>
            <p:spPr>
              <a:xfrm>
                <a:off x="5102978" y="1406384"/>
                <a:ext cx="3531994" cy="96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=4.18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sz="2000" dirty="0">
                    <a:solidFill>
                      <a:prstClr val="black"/>
                    </a:solidFill>
                  </a:rPr>
                  <a:t>       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perturbation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=1.27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endParaRPr lang="en-US" altLang="zh-CN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9EA1A3B-21D7-4374-8F29-8C970180B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78" y="1406384"/>
                <a:ext cx="3531994" cy="967188"/>
              </a:xfrm>
              <a:prstGeom prst="rect">
                <a:avLst/>
              </a:prstGeom>
              <a:blipFill>
                <a:blip r:embed="rId6"/>
                <a:stretch>
                  <a:fillRect r="-1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099525D0-817A-4509-AE5E-91E7A0714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36" y="2849181"/>
            <a:ext cx="3272402" cy="24645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4BB0C0C-792F-4BEB-8F7E-54DD24589018}"/>
              </a:ext>
            </a:extLst>
          </p:cNvPr>
          <p:cNvSpPr/>
          <p:nvPr/>
        </p:nvSpPr>
        <p:spPr>
          <a:xfrm>
            <a:off x="3402529" y="5451616"/>
            <a:ext cx="5480213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difficult to calculate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ideal platform to understand its dynamics</a:t>
            </a:r>
          </a:p>
        </p:txBody>
      </p:sp>
    </p:spTree>
    <p:extLst>
      <p:ext uri="{BB962C8B-B14F-4D97-AF65-F5344CB8AC3E}">
        <p14:creationId xmlns:p14="http://schemas.microsoft.com/office/powerpoint/2010/main" val="17780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7" grpId="0"/>
      <p:bldP spid="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8705E4D0-27D2-4006-A63E-9A86E2C4E75A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Introduction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93C75E-D0E7-4A68-BC82-771222C66A81}"/>
              </a:ext>
            </a:extLst>
          </p:cNvPr>
          <p:cNvSpPr/>
          <p:nvPr/>
        </p:nvSpPr>
        <p:spPr>
          <a:xfrm>
            <a:off x="112600" y="769159"/>
            <a:ext cx="8737486" cy="553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Sakharov conditions for Baryogenesis[Sakharov, 1967]: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baryon number violation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C and CP violation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out of thermal equilibrium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CPV in strange and bottom mesons have been well established.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/>
                </a:solidFill>
              </a:rPr>
              <a:t>CPV of charm meson: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Factorization-assisted topology (FAT)[Li, Lu, Yu, 2012 ]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topological approach + QCDF[Cheng, Chiang, 2012]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Re-scattering mechanism with data-driven[</a:t>
            </a:r>
            <a:r>
              <a:rPr lang="en-US" altLang="zh-CN" sz="2000" dirty="0" err="1"/>
              <a:t>Bediaga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Frederico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Magalhaes</a:t>
            </a:r>
            <a:r>
              <a:rPr lang="en-US" altLang="zh-CN" sz="2000" dirty="0"/>
              <a:t>, PRL2023;Pich, </a:t>
            </a:r>
            <a:r>
              <a:rPr lang="en-US" altLang="zh-CN" sz="2000" dirty="0" err="1"/>
              <a:t>Solomonidi</a:t>
            </a:r>
            <a:r>
              <a:rPr lang="en-US" altLang="zh-CN" sz="2000" dirty="0"/>
              <a:t>, Silva, PRD2023]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</a:rPr>
              <a:t>CPV of Charm baryon: the next opportunity and challenge of charm physics</a:t>
            </a:r>
          </a:p>
        </p:txBody>
      </p:sp>
    </p:spTree>
    <p:extLst>
      <p:ext uri="{BB962C8B-B14F-4D97-AF65-F5344CB8AC3E}">
        <p14:creationId xmlns:p14="http://schemas.microsoft.com/office/powerpoint/2010/main" val="20306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包含 草, 天空, 户外, 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0" r="13239"/>
          <a:stretch>
            <a:fillRect/>
          </a:stretch>
        </p:blipFill>
        <p:spPr>
          <a:xfrm>
            <a:off x="0" y="0"/>
            <a:ext cx="3556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87" y="1299398"/>
            <a:ext cx="1429927" cy="4206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2824" y="1751560"/>
            <a:ext cx="2771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6" y="308967"/>
            <a:ext cx="2135885" cy="6535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16052" y="1083931"/>
            <a:ext cx="506512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Framework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Results and discussion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en-US" altLang="zh-CN" sz="2400" dirty="0">
              <a:solidFill>
                <a:srgbClr val="9A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1E34E9F-2E28-4623-B2BE-84738DBB9508}"/>
              </a:ext>
            </a:extLst>
          </p:cNvPr>
          <p:cNvSpPr txBox="1"/>
          <p:nvPr/>
        </p:nvSpPr>
        <p:spPr>
          <a:xfrm flipH="1">
            <a:off x="112599" y="50285"/>
            <a:ext cx="39695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Results and discussion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8137BA-444A-4B7F-9A02-B9EFF67F6E42}"/>
              </a:ext>
            </a:extLst>
          </p:cNvPr>
          <p:cNvSpPr txBox="1"/>
          <p:nvPr/>
        </p:nvSpPr>
        <p:spPr>
          <a:xfrm>
            <a:off x="67129" y="567745"/>
            <a:ext cx="8964137" cy="623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CP violation: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key points: </a:t>
            </a:r>
            <a:r>
              <a:rPr lang="en-US" altLang="zh-CN" sz="2000" dirty="0">
                <a:solidFill>
                  <a:srgbClr val="FF0000"/>
                </a:solidFill>
              </a:rPr>
              <a:t>phase difference</a:t>
            </a:r>
            <a:r>
              <a:rPr lang="en-US" altLang="zh-CN" sz="2000" dirty="0"/>
              <a:t>—strong and weak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8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Direct CP violation and decay parameter induced CP violation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50" dirty="0"/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CP violation of charmed baryon can be calculated with re-scattering mechanism!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80151C-A548-4416-97A3-1D6423FF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981" y="804620"/>
            <a:ext cx="1436782" cy="231112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C1E0FD-3505-4D2D-97AB-E77541217184}"/>
                  </a:ext>
                </a:extLst>
              </p:cNvPr>
              <p:cNvSpPr txBox="1"/>
              <p:nvPr/>
            </p:nvSpPr>
            <p:spPr>
              <a:xfrm>
                <a:off x="931019" y="4889099"/>
                <a:ext cx="5977085" cy="580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QL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C1E0FD-3505-4D2D-97AB-E77541217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19" y="4889099"/>
                <a:ext cx="5977085" cy="580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EBF2990-288C-416A-9FAE-91765FE75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89" y="3273692"/>
            <a:ext cx="7172375" cy="11543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5D0DDA-EC1B-4FD8-8A60-7FF2D5336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02" y="3620126"/>
            <a:ext cx="823586" cy="26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089601-8A39-45D7-8150-62711F8FA832}"/>
                  </a:ext>
                </a:extLst>
              </p:cNvPr>
              <p:cNvSpPr txBox="1"/>
              <p:nvPr/>
            </p:nvSpPr>
            <p:spPr>
              <a:xfrm>
                <a:off x="862613" y="5427413"/>
                <a:ext cx="3101875" cy="621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089601-8A39-45D7-8150-62711F8FA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13" y="5427413"/>
                <a:ext cx="3101875" cy="621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0BC5368-C60E-42E9-8229-0345C046F51B}"/>
              </a:ext>
            </a:extLst>
          </p:cNvPr>
          <p:cNvCxnSpPr>
            <a:cxnSpLocks/>
          </p:cNvCxnSpPr>
          <p:nvPr/>
        </p:nvCxnSpPr>
        <p:spPr>
          <a:xfrm>
            <a:off x="8204989" y="1204921"/>
            <a:ext cx="0" cy="1377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7335EBC-219B-4A4A-B666-F2572D50AB10}"/>
              </a:ext>
            </a:extLst>
          </p:cNvPr>
          <p:cNvCxnSpPr/>
          <p:nvPr/>
        </p:nvCxnSpPr>
        <p:spPr>
          <a:xfrm flipH="1">
            <a:off x="3964488" y="1523176"/>
            <a:ext cx="375780" cy="4809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C998722-79FA-4C87-987B-60DA66A3D828}"/>
              </a:ext>
            </a:extLst>
          </p:cNvPr>
          <p:cNvCxnSpPr/>
          <p:nvPr/>
        </p:nvCxnSpPr>
        <p:spPr>
          <a:xfrm>
            <a:off x="5455085" y="1510650"/>
            <a:ext cx="344466" cy="4809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6DE7E7D-BF6F-411A-8996-4E5150C3092E}"/>
              </a:ext>
            </a:extLst>
          </p:cNvPr>
          <p:cNvSpPr txBox="1"/>
          <p:nvPr/>
        </p:nvSpPr>
        <p:spPr>
          <a:xfrm>
            <a:off x="1866378" y="2035573"/>
            <a:ext cx="504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Long-distance contribution                 CKM matrix   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58B5415-C2D6-44CA-9241-A4391EFEFB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-2012" r="49196" b="51743"/>
          <a:stretch/>
        </p:blipFill>
        <p:spPr>
          <a:xfrm>
            <a:off x="722450" y="2746411"/>
            <a:ext cx="4079138" cy="369332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CB75587-EF8E-4299-A74A-4B1537B7DE35}"/>
              </a:ext>
            </a:extLst>
          </p:cNvPr>
          <p:cNvCxnSpPr/>
          <p:nvPr/>
        </p:nvCxnSpPr>
        <p:spPr>
          <a:xfrm>
            <a:off x="5855918" y="2348721"/>
            <a:ext cx="0" cy="8347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D116D6CB-CFAA-4B1E-8E03-C91572129A25}"/>
              </a:ext>
            </a:extLst>
          </p:cNvPr>
          <p:cNvSpPr/>
          <p:nvPr/>
        </p:nvSpPr>
        <p:spPr>
          <a:xfrm>
            <a:off x="2065110" y="3601017"/>
            <a:ext cx="2392472" cy="479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6E9EC3F-D1A0-4F5A-A032-E7FC869F0E46}"/>
              </a:ext>
            </a:extLst>
          </p:cNvPr>
          <p:cNvSpPr/>
          <p:nvPr/>
        </p:nvSpPr>
        <p:spPr>
          <a:xfrm>
            <a:off x="4801588" y="3578351"/>
            <a:ext cx="2392472" cy="479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1E76365-1AA6-4961-BB5D-9E0303D2F1DC}"/>
                  </a:ext>
                </a:extLst>
              </p:cNvPr>
              <p:cNvSpPr txBox="1"/>
              <p:nvPr/>
            </p:nvSpPr>
            <p:spPr>
              <a:xfrm>
                <a:off x="7502441" y="5448105"/>
                <a:ext cx="9344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~10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1E76365-1AA6-4961-BB5D-9E0303D2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41" y="5448105"/>
                <a:ext cx="934487" cy="369332"/>
              </a:xfrm>
              <a:prstGeom prst="rect">
                <a:avLst/>
              </a:prstGeom>
              <a:blipFill>
                <a:blip r:embed="rId9"/>
                <a:stretch>
                  <a:fillRect l="-2614" t="-1667" r="-3268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5AE61BF-5648-4D9D-A38F-34766A37A141}"/>
              </a:ext>
            </a:extLst>
          </p:cNvPr>
          <p:cNvCxnSpPr>
            <a:cxnSpLocks/>
          </p:cNvCxnSpPr>
          <p:nvPr/>
        </p:nvCxnSpPr>
        <p:spPr>
          <a:xfrm>
            <a:off x="3117297" y="2348721"/>
            <a:ext cx="0" cy="467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22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46662B33-576C-487C-8A6B-7D660D47AC08}"/>
              </a:ext>
            </a:extLst>
          </p:cNvPr>
          <p:cNvSpPr txBox="1"/>
          <p:nvPr/>
        </p:nvSpPr>
        <p:spPr>
          <a:xfrm>
            <a:off x="42624" y="641178"/>
            <a:ext cx="8948976" cy="5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Experiment</a:t>
            </a:r>
            <a:r>
              <a:rPr lang="zh-CN" altLang="en-US" sz="2000" b="1" dirty="0"/>
              <a:t>：</a:t>
            </a:r>
            <a:endParaRPr lang="en-US" altLang="zh-CN" sz="20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Introduction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7D77CA5-4A74-4E81-80BE-949AFB04E216}"/>
              </a:ext>
            </a:extLst>
          </p:cNvPr>
          <p:cNvCxnSpPr>
            <a:cxnSpLocks/>
          </p:cNvCxnSpPr>
          <p:nvPr/>
        </p:nvCxnSpPr>
        <p:spPr>
          <a:xfrm>
            <a:off x="1126633" y="1977474"/>
            <a:ext cx="7642725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联系 5">
            <a:extLst>
              <a:ext uri="{FF2B5EF4-FFF2-40B4-BE49-F238E27FC236}">
                <a16:creationId xmlns:a16="http://schemas.microsoft.com/office/drawing/2014/main" id="{0FB7B136-59C1-4E79-8856-CDD6F4BDBEA7}"/>
              </a:ext>
            </a:extLst>
          </p:cNvPr>
          <p:cNvSpPr/>
          <p:nvPr/>
        </p:nvSpPr>
        <p:spPr>
          <a:xfrm>
            <a:off x="1049114" y="1876708"/>
            <a:ext cx="215302" cy="201531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联系 10">
            <a:extLst>
              <a:ext uri="{FF2B5EF4-FFF2-40B4-BE49-F238E27FC236}">
                <a16:creationId xmlns:a16="http://schemas.microsoft.com/office/drawing/2014/main" id="{1480193E-32F9-454A-807F-9F7AA16CFA9E}"/>
              </a:ext>
            </a:extLst>
          </p:cNvPr>
          <p:cNvSpPr/>
          <p:nvPr/>
        </p:nvSpPr>
        <p:spPr>
          <a:xfrm>
            <a:off x="4854032" y="1872835"/>
            <a:ext cx="215302" cy="201531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联系 14">
            <a:extLst>
              <a:ext uri="{FF2B5EF4-FFF2-40B4-BE49-F238E27FC236}">
                <a16:creationId xmlns:a16="http://schemas.microsoft.com/office/drawing/2014/main" id="{8D90AB50-3089-447C-97CE-B38A99E4D0E4}"/>
              </a:ext>
            </a:extLst>
          </p:cNvPr>
          <p:cNvSpPr/>
          <p:nvPr/>
        </p:nvSpPr>
        <p:spPr>
          <a:xfrm>
            <a:off x="6290619" y="1872084"/>
            <a:ext cx="215302" cy="201531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331F8A0-F2F5-4A3E-843C-8CD2997265F1}"/>
              </a:ext>
            </a:extLst>
          </p:cNvPr>
          <p:cNvCxnSpPr/>
          <p:nvPr/>
        </p:nvCxnSpPr>
        <p:spPr>
          <a:xfrm flipH="1">
            <a:off x="2963418" y="1867096"/>
            <a:ext cx="168443" cy="20153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0E34C9A-E169-4198-BDD1-553A5B1B4E87}"/>
              </a:ext>
            </a:extLst>
          </p:cNvPr>
          <p:cNvCxnSpPr/>
          <p:nvPr/>
        </p:nvCxnSpPr>
        <p:spPr>
          <a:xfrm flipH="1">
            <a:off x="2115790" y="1862922"/>
            <a:ext cx="168443" cy="20153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0A47287-7E80-492C-B3BC-505B5DD7DD50}"/>
              </a:ext>
            </a:extLst>
          </p:cNvPr>
          <p:cNvCxnSpPr/>
          <p:nvPr/>
        </p:nvCxnSpPr>
        <p:spPr>
          <a:xfrm flipH="1">
            <a:off x="2391691" y="1862922"/>
            <a:ext cx="168443" cy="20153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D08F2E3-3CFD-41CA-8DFD-7DBD2BF3363D}"/>
              </a:ext>
            </a:extLst>
          </p:cNvPr>
          <p:cNvCxnSpPr/>
          <p:nvPr/>
        </p:nvCxnSpPr>
        <p:spPr>
          <a:xfrm flipH="1">
            <a:off x="2679187" y="1862921"/>
            <a:ext cx="168443" cy="20153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4CCD51A-5459-42AF-86DA-2DB627500DC7}"/>
              </a:ext>
            </a:extLst>
          </p:cNvPr>
          <p:cNvSpPr txBox="1"/>
          <p:nvPr/>
        </p:nvSpPr>
        <p:spPr>
          <a:xfrm>
            <a:off x="229850" y="1761443"/>
            <a:ext cx="84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Helvetica" panose="020B0604020202020204" pitchFamily="34" charset="0"/>
              </a:rPr>
              <a:t>1976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圆角矩形标注 34">
                <a:extLst>
                  <a:ext uri="{FF2B5EF4-FFF2-40B4-BE49-F238E27FC236}">
                    <a16:creationId xmlns:a16="http://schemas.microsoft.com/office/drawing/2014/main" id="{B2C4E666-CB90-4CC4-BB29-4D1DC72DD5B1}"/>
                  </a:ext>
                </a:extLst>
              </p:cNvPr>
              <p:cNvSpPr/>
              <p:nvPr/>
            </p:nvSpPr>
            <p:spPr>
              <a:xfrm>
                <a:off x="6055281" y="1305613"/>
                <a:ext cx="1229336" cy="493402"/>
              </a:xfrm>
              <a:prstGeom prst="wedgeRoundRectCallout">
                <a:avLst/>
              </a:prstGeom>
              <a:no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Belle’18</a:t>
                </a:r>
                <a:endParaRPr lang="en-US" altLang="zh-CN" sz="2800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圆角矩形标注 34">
                <a:extLst>
                  <a:ext uri="{FF2B5EF4-FFF2-40B4-BE49-F238E27FC236}">
                    <a16:creationId xmlns:a16="http://schemas.microsoft.com/office/drawing/2014/main" id="{B2C4E666-CB90-4CC4-BB29-4D1DC72DD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281" y="1305613"/>
                <a:ext cx="1229336" cy="493402"/>
              </a:xfrm>
              <a:prstGeom prst="wedgeRoundRectCallout">
                <a:avLst/>
              </a:prstGeom>
              <a:blipFill>
                <a:blip r:embed="rId4"/>
                <a:stretch>
                  <a:fillRect t="-9474"/>
                </a:stretch>
              </a:blipFill>
              <a:ln w="158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FD7A8FA3-9DDE-4943-B648-D5DD828F6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35092"/>
              </p:ext>
            </p:extLst>
          </p:nvPr>
        </p:nvGraphicFramePr>
        <p:xfrm>
          <a:off x="1014009" y="1463258"/>
          <a:ext cx="492818" cy="44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3" name="AxMath" r:id="rId5" imgW="253800" imgH="270000" progId="Equation.AxMath">
                  <p:embed/>
                </p:oleObj>
              </mc:Choice>
              <mc:Fallback>
                <p:oleObj name="AxMath" r:id="rId5" imgW="253800" imgH="270000" progId="Equation.AxMath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C3B056AC-D376-4865-88B8-799D84D45E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4009" y="1463258"/>
                        <a:ext cx="492818" cy="441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对话气泡: 圆角矩形 30">
                <a:extLst>
                  <a:ext uri="{FF2B5EF4-FFF2-40B4-BE49-F238E27FC236}">
                    <a16:creationId xmlns:a16="http://schemas.microsoft.com/office/drawing/2014/main" id="{4DCDFDCE-6890-4D0C-82FF-A1675F5FF9EB}"/>
                  </a:ext>
                </a:extLst>
              </p:cNvPr>
              <p:cNvSpPr/>
              <p:nvPr/>
            </p:nvSpPr>
            <p:spPr>
              <a:xfrm flipH="1">
                <a:off x="3635474" y="1271538"/>
                <a:ext cx="1889237" cy="522733"/>
              </a:xfrm>
              <a:prstGeom prst="wedgeRoundRectCallout">
                <a:avLst>
                  <a:gd name="adj1" fmla="val -20959"/>
                  <a:gd name="adj2" fmla="val 67489"/>
                  <a:gd name="adj3" fmla="val 16667"/>
                </a:avLst>
              </a:prstGeom>
              <a:no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Belle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’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14,BESIII’16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对话气泡: 圆角矩形 30">
                <a:extLst>
                  <a:ext uri="{FF2B5EF4-FFF2-40B4-BE49-F238E27FC236}">
                    <a16:creationId xmlns:a16="http://schemas.microsoft.com/office/drawing/2014/main" id="{4DCDFDCE-6890-4D0C-82FF-A1675F5FF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35474" y="1271538"/>
                <a:ext cx="1889237" cy="522733"/>
              </a:xfrm>
              <a:prstGeom prst="wedgeRoundRectCallout">
                <a:avLst>
                  <a:gd name="adj1" fmla="val -20959"/>
                  <a:gd name="adj2" fmla="val 67489"/>
                  <a:gd name="adj3" fmla="val 16667"/>
                </a:avLst>
              </a:prstGeom>
              <a:blipFill>
                <a:blip r:embed="rId7"/>
                <a:stretch>
                  <a:fillRect t="-7767"/>
                </a:stretch>
              </a:blipFill>
              <a:ln w="158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3409F183-A225-4B22-89C4-D7B00D48F20A}"/>
              </a:ext>
            </a:extLst>
          </p:cNvPr>
          <p:cNvSpPr txBox="1"/>
          <p:nvPr/>
        </p:nvSpPr>
        <p:spPr>
          <a:xfrm>
            <a:off x="1563134" y="2100901"/>
            <a:ext cx="223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" panose="020B0604020202020204" pitchFamily="34" charset="0"/>
              </a:rPr>
              <a:t>No absolute BRs</a:t>
            </a:r>
            <a:endParaRPr lang="zh-CN" altLang="en-US" dirty="0">
              <a:latin typeface="Helvetica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AF68148-992E-4502-BCA1-960ED67C138F}"/>
              </a:ext>
            </a:extLst>
          </p:cNvPr>
          <p:cNvSpPr/>
          <p:nvPr/>
        </p:nvSpPr>
        <p:spPr>
          <a:xfrm>
            <a:off x="2930634" y="920512"/>
            <a:ext cx="2845446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altLang="zh-CN" sz="1400" i="1" dirty="0" err="1"/>
              <a:t>Belle</a:t>
            </a:r>
            <a:r>
              <a:rPr lang="en-US" altLang="zh-CN" sz="1400" dirty="0" err="1"/>
              <a:t>,</a:t>
            </a:r>
            <a:r>
              <a:rPr lang="en-US" altLang="zh-CN" sz="1400" i="1" dirty="0" err="1"/>
              <a:t>PRL</a:t>
            </a:r>
            <a:r>
              <a:rPr lang="en-US" altLang="zh-CN" sz="1400" i="1" dirty="0"/>
              <a:t>(2014)</a:t>
            </a:r>
            <a:r>
              <a:rPr lang="en-US" altLang="zh-CN" sz="1400" dirty="0"/>
              <a:t>;</a:t>
            </a:r>
            <a:r>
              <a:rPr lang="en-US" altLang="zh-CN" sz="1400" i="1" dirty="0"/>
              <a:t>BESIII,PRL(2016) </a:t>
            </a:r>
            <a:endParaRPr lang="zh-CN" altLang="en-US" sz="1400" i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356186E-4341-4EA5-BDBE-9B67E062C5D5}"/>
              </a:ext>
            </a:extLst>
          </p:cNvPr>
          <p:cNvSpPr/>
          <p:nvPr/>
        </p:nvSpPr>
        <p:spPr>
          <a:xfrm>
            <a:off x="5864365" y="920336"/>
            <a:ext cx="1600461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altLang="zh-CN" sz="1400" i="1" dirty="0" err="1"/>
              <a:t>Belle</a:t>
            </a:r>
            <a:r>
              <a:rPr lang="en-US" altLang="zh-CN" sz="1400" dirty="0" err="1"/>
              <a:t>,</a:t>
            </a:r>
            <a:r>
              <a:rPr lang="en-US" altLang="zh-CN" sz="1400" i="1" dirty="0" err="1"/>
              <a:t>PRL</a:t>
            </a:r>
            <a:r>
              <a:rPr lang="en-US" altLang="zh-CN" sz="1400" i="1" dirty="0"/>
              <a:t>(2019) </a:t>
            </a:r>
            <a:endParaRPr lang="zh-CN" altLang="en-US" sz="1400" i="1" dirty="0"/>
          </a:p>
        </p:txBody>
      </p:sp>
      <p:sp>
        <p:nvSpPr>
          <p:cNvPr id="36" name="流程图: 联系 10">
            <a:extLst>
              <a:ext uri="{FF2B5EF4-FFF2-40B4-BE49-F238E27FC236}">
                <a16:creationId xmlns:a16="http://schemas.microsoft.com/office/drawing/2014/main" id="{5EEC5464-EDC6-4D8A-89DA-ADB4E408856D}"/>
              </a:ext>
            </a:extLst>
          </p:cNvPr>
          <p:cNvSpPr/>
          <p:nvPr/>
        </p:nvSpPr>
        <p:spPr>
          <a:xfrm>
            <a:off x="8013336" y="1851174"/>
            <a:ext cx="215302" cy="20153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9711CFA-5120-4419-BCE3-80BCDE0EAACC}"/>
              </a:ext>
            </a:extLst>
          </p:cNvPr>
          <p:cNvCxnSpPr/>
          <p:nvPr/>
        </p:nvCxnSpPr>
        <p:spPr>
          <a:xfrm flipH="1">
            <a:off x="3208832" y="1860733"/>
            <a:ext cx="168443" cy="20153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F57FC45B-A835-4DAD-94B1-361FC3F976C6}"/>
              </a:ext>
            </a:extLst>
          </p:cNvPr>
          <p:cNvCxnSpPr/>
          <p:nvPr/>
        </p:nvCxnSpPr>
        <p:spPr>
          <a:xfrm flipH="1">
            <a:off x="1801252" y="1860733"/>
            <a:ext cx="168443" cy="20153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C4D8773-5182-42D9-9E05-3AEA67D4F54D}"/>
              </a:ext>
            </a:extLst>
          </p:cNvPr>
          <p:cNvCxnSpPr>
            <a:cxnSpLocks/>
          </p:cNvCxnSpPr>
          <p:nvPr/>
        </p:nvCxnSpPr>
        <p:spPr>
          <a:xfrm flipH="1">
            <a:off x="8112248" y="2049765"/>
            <a:ext cx="1499" cy="2034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D0227FE-0019-458F-9FF5-53F7B8DA70C3}"/>
              </a:ext>
            </a:extLst>
          </p:cNvPr>
          <p:cNvSpPr txBox="1"/>
          <p:nvPr/>
        </p:nvSpPr>
        <p:spPr>
          <a:xfrm>
            <a:off x="7649059" y="2223557"/>
            <a:ext cx="115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Upgrade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1E6FE8-078E-4E9A-8B68-0D5FCC7B9A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162"/>
          <a:stretch/>
        </p:blipFill>
        <p:spPr>
          <a:xfrm>
            <a:off x="225377" y="2757019"/>
            <a:ext cx="4332627" cy="37651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FE2E88-4159-49BD-9435-D932CFF29F4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0633"/>
          <a:stretch/>
        </p:blipFill>
        <p:spPr>
          <a:xfrm>
            <a:off x="4724218" y="2768370"/>
            <a:ext cx="4194405" cy="229331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FB3E4677-C3B9-4FDC-9D03-ACE0809F7AE1}"/>
              </a:ext>
            </a:extLst>
          </p:cNvPr>
          <p:cNvSpPr txBox="1"/>
          <p:nvPr/>
        </p:nvSpPr>
        <p:spPr>
          <a:xfrm>
            <a:off x="5640087" y="5511564"/>
            <a:ext cx="247216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BESIII Collaboration……</a:t>
            </a:r>
          </a:p>
          <a:p>
            <a:pPr marL="342900" indent="-342900">
              <a:lnSpc>
                <a:spcPct val="15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Belle II Collaboration……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6104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23" grpId="0" animBg="1"/>
      <p:bldP spid="28" grpId="0"/>
      <p:bldP spid="29" grpId="0" animBg="1"/>
      <p:bldP spid="31" grpId="0" animBg="1"/>
      <p:bldP spid="32" grpId="0"/>
      <p:bldP spid="33" grpId="0" animBg="1"/>
      <p:bldP spid="34" grpId="0" animBg="1"/>
      <p:bldP spid="36" grpId="0" animBg="1"/>
      <p:bldP spid="2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46662B33-576C-487C-8A6B-7D660D47AC08}"/>
              </a:ext>
            </a:extLst>
          </p:cNvPr>
          <p:cNvSpPr txBox="1"/>
          <p:nvPr/>
        </p:nvSpPr>
        <p:spPr>
          <a:xfrm>
            <a:off x="29496" y="671825"/>
            <a:ext cx="8948976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Experiment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CP violation is required for the matter-antimatter asymmetry in the Universe [Sakharov, 1967]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CPV in strange, charm and bottom mesons have been well established.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No CPV has been yet observed in charmed baryon decays.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Introduction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8EDB86E9-0235-42AC-BDD0-EDE41CFF8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664725"/>
                  </p:ext>
                </p:extLst>
              </p:nvPr>
            </p:nvGraphicFramePr>
            <p:xfrm>
              <a:off x="394888" y="2801486"/>
              <a:ext cx="8354224" cy="3729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09">
                      <a:extLst>
                        <a:ext uri="{9D8B030D-6E8A-4147-A177-3AD203B41FA5}">
                          <a16:colId xmlns:a16="http://schemas.microsoft.com/office/drawing/2014/main" val="3602668858"/>
                        </a:ext>
                      </a:extLst>
                    </a:gridCol>
                    <a:gridCol w="4571018">
                      <a:extLst>
                        <a:ext uri="{9D8B030D-6E8A-4147-A177-3AD203B41FA5}">
                          <a16:colId xmlns:a16="http://schemas.microsoft.com/office/drawing/2014/main" val="2423649966"/>
                        </a:ext>
                      </a:extLst>
                    </a:gridCol>
                    <a:gridCol w="2163097">
                      <a:extLst>
                        <a:ext uri="{9D8B030D-6E8A-4147-A177-3AD203B41FA5}">
                          <a16:colId xmlns:a16="http://schemas.microsoft.com/office/drawing/2014/main" val="22461403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process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CPV observables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086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=−0.07±0.19±0.24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/>
                            <a:t>FOCUS,PLB (2006)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09618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𝑑𝑖𝑟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=0.021±0.026±0.001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/>
                            <a:t>Belle, </a:t>
                          </a:r>
                          <a:r>
                            <a:rPr lang="en-US" altLang="zh-CN" i="1" dirty="0" err="1"/>
                            <a:t>Sci.Bull</a:t>
                          </a:r>
                          <a:r>
                            <a:rPr lang="en-US" altLang="zh-CN" i="1" dirty="0"/>
                            <a:t>. (2023)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651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=−0.023±0.086±0.071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576506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𝑑𝑖𝑟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=0.025±0.054±0.004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03665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=0.08±0.35±0. 14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6207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=0.024±0.052±0.014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/>
                            <a:t>Belle, PRL (2021)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289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𝑑𝑖𝑟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𝑑𝑖𝑟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altLang="zh-CN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0.30±0.91±0.61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err="1"/>
                            <a:t>LHCb</a:t>
                          </a:r>
                          <a:r>
                            <a:rPr lang="en-US" altLang="zh-CN" i="1" dirty="0"/>
                            <a:t>, JHEP (2018)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342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585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 CP violation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err="1"/>
                            <a:t>LHCb</a:t>
                          </a:r>
                          <a:r>
                            <a:rPr lang="en-US" altLang="zh-CN" i="1" dirty="0"/>
                            <a:t>, EPJC (2020)</a:t>
                          </a:r>
                          <a:endParaRPr lang="zh-CN" altLang="en-US" i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341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8EDB86E9-0235-42AC-BDD0-EDE41CFF8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664725"/>
                  </p:ext>
                </p:extLst>
              </p:nvPr>
            </p:nvGraphicFramePr>
            <p:xfrm>
              <a:off x="394888" y="2801486"/>
              <a:ext cx="8354224" cy="3729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09">
                      <a:extLst>
                        <a:ext uri="{9D8B030D-6E8A-4147-A177-3AD203B41FA5}">
                          <a16:colId xmlns:a16="http://schemas.microsoft.com/office/drawing/2014/main" val="3602668858"/>
                        </a:ext>
                      </a:extLst>
                    </a:gridCol>
                    <a:gridCol w="4571018">
                      <a:extLst>
                        <a:ext uri="{9D8B030D-6E8A-4147-A177-3AD203B41FA5}">
                          <a16:colId xmlns:a16="http://schemas.microsoft.com/office/drawing/2014/main" val="2423649966"/>
                        </a:ext>
                      </a:extLst>
                    </a:gridCol>
                    <a:gridCol w="2163097">
                      <a:extLst>
                        <a:ext uri="{9D8B030D-6E8A-4147-A177-3AD203B41FA5}">
                          <a16:colId xmlns:a16="http://schemas.microsoft.com/office/drawing/2014/main" val="22461403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process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CPV observables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086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106557" r="-417293" b="-8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53" t="-106557" r="-47803" b="-8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/>
                            <a:t>FOCUS,PLB (2006)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5096185"/>
                      </a:ext>
                    </a:extLst>
                  </a:tr>
                  <a:tr h="384112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6" t="-101613" r="-417293" b="-308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53" t="-200000" r="-47803" b="-704762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/>
                            <a:t>Belle, </a:t>
                          </a:r>
                          <a:r>
                            <a:rPr lang="en-US" altLang="zh-CN" i="1" dirty="0" err="1"/>
                            <a:t>Sci.Bull</a:t>
                          </a:r>
                          <a:r>
                            <a:rPr lang="en-US" altLang="zh-CN" i="1" dirty="0"/>
                            <a:t>. (2023)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89651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53" t="-309836" r="-47803" b="-62786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5765068"/>
                      </a:ext>
                    </a:extLst>
                  </a:tr>
                  <a:tr h="384112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6" t="-201613" r="-417293" b="-208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53" t="-396825" r="-47803" b="-50793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03665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53" t="-513115" r="-47803" b="-4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6207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613115" r="-41729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53" t="-613115" r="-4780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/>
                            <a:t>Belle, PRL (2021)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289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713115" r="-417293" b="-22459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553" t="-356557" r="-47803" b="-6229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err="1"/>
                            <a:t>LHCb</a:t>
                          </a:r>
                          <a:r>
                            <a:rPr lang="en-US" altLang="zh-CN" i="1" dirty="0"/>
                            <a:t>, JHEP (2018)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342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813115" r="-417293" b="-1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585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" t="-913115" r="-41729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 CP violation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err="1"/>
                            <a:t>LHCb</a:t>
                          </a:r>
                          <a:r>
                            <a:rPr lang="en-US" altLang="zh-CN" i="1" dirty="0"/>
                            <a:t>, EPJC (2020)</a:t>
                          </a:r>
                          <a:endParaRPr lang="zh-CN" altLang="en-US" i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341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04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662B33-576C-487C-8A6B-7D660D47AC08}"/>
                  </a:ext>
                </a:extLst>
              </p:cNvPr>
              <p:cNvSpPr txBox="1"/>
              <p:nvPr/>
            </p:nvSpPr>
            <p:spPr>
              <a:xfrm>
                <a:off x="82424" y="542851"/>
                <a:ext cx="8948976" cy="5861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Theory</a:t>
                </a:r>
                <a:r>
                  <a:rPr lang="zh-CN" altLang="en-US" sz="2000" b="1" dirty="0"/>
                  <a:t>：</a:t>
                </a:r>
                <a:endParaRPr lang="en-US" altLang="zh-CN" sz="2000" b="1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No perturbative calculation based on the first principle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2000" dirty="0"/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expansion is not under control </a:t>
                </a:r>
                <a:endParaRPr lang="en-US" altLang="zh-CN" sz="20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Global fit based on the SU(3) flavor symmetry: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without dynamics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 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>
                    <a:solidFill>
                      <a:prstClr val="black"/>
                    </a:solidFill>
                  </a:rPr>
                  <a:t>M.J. Savage, R.P. Springer, Phys. Rev. D 42 (1990) 1527.</a:t>
                </a: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>
                    <a:solidFill>
                      <a:prstClr val="black"/>
                    </a:solidFill>
                  </a:rPr>
                  <a:t>C.D. </a:t>
                </a:r>
                <a:r>
                  <a:rPr lang="en-US" altLang="zh-CN" sz="1400" dirty="0" err="1">
                    <a:solidFill>
                      <a:prstClr val="black"/>
                    </a:solidFill>
                  </a:rPr>
                  <a:t>Lü</a:t>
                </a:r>
                <a:r>
                  <a:rPr lang="en-US" altLang="zh-CN" sz="1400" dirty="0">
                    <a:solidFill>
                      <a:prstClr val="black"/>
                    </a:solidFill>
                  </a:rPr>
                  <a:t>, W. Wang, F.S. Yu, Phys. Rev. D 93(5) (2016) .</a:t>
                </a: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/>
                  <a:t>C. Q. </a:t>
                </a:r>
                <a:r>
                  <a:rPr lang="en-US" altLang="zh-CN" sz="1400" dirty="0" err="1"/>
                  <a:t>Geng</a:t>
                </a:r>
                <a:r>
                  <a:rPr lang="en-US" altLang="zh-CN" sz="1400" dirty="0"/>
                  <a:t>, Y. K. Hsiao, C. W. Liu and T. H. Tsai, Eur. Phys. J. C 78, no. 7, 593 (2018).</a:t>
                </a: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/>
                  <a:t>C. Q. </a:t>
                </a:r>
                <a:r>
                  <a:rPr lang="en-US" altLang="zh-CN" sz="1400" dirty="0" err="1"/>
                  <a:t>Geng</a:t>
                </a:r>
                <a:r>
                  <a:rPr lang="en-US" altLang="zh-CN" sz="1400" dirty="0"/>
                  <a:t>, C. W. Liu and T. H. Tsai, Phys. Lett. B 794, 19-28 (2019).</a:t>
                </a:r>
                <a:endParaRPr lang="en-US" altLang="zh-CN" sz="1400" dirty="0">
                  <a:solidFill>
                    <a:prstClr val="black"/>
                  </a:solidFill>
                </a:endParaRP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/>
                  <a:t>C. Q. </a:t>
                </a:r>
                <a:r>
                  <a:rPr lang="en-US" altLang="zh-CN" sz="1400" dirty="0" err="1"/>
                  <a:t>Geng</a:t>
                </a:r>
                <a:r>
                  <a:rPr lang="en-US" altLang="zh-CN" sz="1400" dirty="0"/>
                  <a:t>, C. W. Liu and T. H. Tsai, Phys. Rev. D 101, no.5, 053002 (2020)</a:t>
                </a:r>
                <a:r>
                  <a:rPr lang="en-US" altLang="zh-CN" sz="14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Dynamical model calculation: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theoretical uncertainty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 </a:t>
                </a:r>
                <a:endParaRPr lang="en-US" altLang="zh-CN" sz="2000" dirty="0"/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>
                    <a:solidFill>
                      <a:prstClr val="black"/>
                    </a:solidFill>
                  </a:rPr>
                  <a:t>H. Y. Cheng, X. W. Kang and F. Xu, Phys. Rev. D 97, 074028(2018).</a:t>
                </a: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>
                    <a:solidFill>
                      <a:prstClr val="black"/>
                    </a:solidFill>
                  </a:rPr>
                  <a:t>J. Zou, F. Xu, G. Meng and H. Y. Cheng, Phys. Rev. D 101, 014011(2020).</a:t>
                </a:r>
              </a:p>
              <a:p>
                <a:pPr marL="1257300" lvl="2" indent="-342900">
                  <a:lnSpc>
                    <a:spcPct val="150000"/>
                  </a:lnSpc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altLang="zh-CN" sz="1400" dirty="0"/>
                  <a:t>P. Y. </a:t>
                </a:r>
                <a:r>
                  <a:rPr lang="en-US" altLang="zh-CN" sz="1400" dirty="0" err="1"/>
                  <a:t>Niu</a:t>
                </a:r>
                <a:r>
                  <a:rPr lang="en-US" altLang="zh-CN" sz="1400" dirty="0"/>
                  <a:t>, J. M. Richard, Q. Wang, and Q. Zhao, Phys. Rev. D, 102, 073005(2020).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No any numerical prediction on CPV of charm-baryon decays</a:t>
                </a: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Dynamics are more complicated:  non-perturbative effects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662B33-576C-487C-8A6B-7D660D47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" y="542851"/>
                <a:ext cx="8948976" cy="5861605"/>
              </a:xfrm>
              <a:prstGeom prst="rect">
                <a:avLst/>
              </a:prstGeom>
              <a:blipFill>
                <a:blip r:embed="rId5"/>
                <a:stretch>
                  <a:fillRect l="-613" b="-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Introduction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6EC35AA-6640-434B-88F0-F057603F1815}"/>
              </a:ext>
            </a:extLst>
          </p:cNvPr>
          <p:cNvSpPr/>
          <p:nvPr/>
        </p:nvSpPr>
        <p:spPr>
          <a:xfrm>
            <a:off x="7648627" y="20500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4252474-7C5B-4E4B-8E21-A0D93FBF1888}"/>
              </a:ext>
            </a:extLst>
          </p:cNvPr>
          <p:cNvSpPr/>
          <p:nvPr/>
        </p:nvSpPr>
        <p:spPr>
          <a:xfrm>
            <a:off x="6519623" y="40934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783F3E-7FEB-4EF3-8669-81A81DAD63AB}"/>
              </a:ext>
            </a:extLst>
          </p:cNvPr>
          <p:cNvSpPr/>
          <p:nvPr/>
        </p:nvSpPr>
        <p:spPr>
          <a:xfrm>
            <a:off x="7440878" y="55099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0705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46662B33-576C-487C-8A6B-7D660D47AC08}"/>
              </a:ext>
            </a:extLst>
          </p:cNvPr>
          <p:cNvSpPr txBox="1"/>
          <p:nvPr/>
        </p:nvSpPr>
        <p:spPr>
          <a:xfrm>
            <a:off x="42624" y="641178"/>
            <a:ext cx="9058752" cy="481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/>
              <a:t>Final-state interactions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The natural physical image of the long-distance nonperturbative contribution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marL="1257300" lvl="2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H. Y. Cheng, C. K. Chua and A. </a:t>
            </a:r>
            <a:r>
              <a:rPr lang="en-US" altLang="zh-CN" sz="1400" dirty="0" err="1">
                <a:solidFill>
                  <a:prstClr val="black"/>
                </a:solidFill>
              </a:rPr>
              <a:t>Soni</a:t>
            </a:r>
            <a:r>
              <a:rPr lang="en-US" altLang="zh-CN" sz="1400" dirty="0">
                <a:solidFill>
                  <a:prstClr val="black"/>
                </a:solidFill>
              </a:rPr>
              <a:t>, Phys. Rev. D 71, 014030 (2005).</a:t>
            </a:r>
          </a:p>
          <a:p>
            <a:pPr marL="1257300" lvl="2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H. Y. Cheng and C. W. Chiang, Phys. Rev. D 81, 074021 (2010).</a:t>
            </a:r>
          </a:p>
          <a:p>
            <a:pPr marL="1257300" lvl="2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 err="1">
                <a:solidFill>
                  <a:prstClr val="black"/>
                </a:solidFill>
              </a:rPr>
              <a:t>Bediaga</a:t>
            </a:r>
            <a:r>
              <a:rPr lang="en-US" altLang="zh-CN" sz="1400" dirty="0">
                <a:solidFill>
                  <a:prstClr val="black"/>
                </a:solidFill>
              </a:rPr>
              <a:t>, </a:t>
            </a:r>
            <a:r>
              <a:rPr lang="en-US" altLang="zh-CN" sz="1400" dirty="0" err="1">
                <a:solidFill>
                  <a:prstClr val="black"/>
                </a:solidFill>
              </a:rPr>
              <a:t>Frederico</a:t>
            </a:r>
            <a:r>
              <a:rPr lang="en-US" altLang="zh-CN" sz="1400" dirty="0">
                <a:solidFill>
                  <a:prstClr val="black"/>
                </a:solidFill>
              </a:rPr>
              <a:t>, </a:t>
            </a:r>
            <a:r>
              <a:rPr lang="en-US" altLang="zh-CN" sz="1400" dirty="0" err="1">
                <a:solidFill>
                  <a:prstClr val="black"/>
                </a:solidFill>
              </a:rPr>
              <a:t>Magalhaes</a:t>
            </a:r>
            <a:r>
              <a:rPr lang="en-US" altLang="zh-CN" sz="1400" dirty="0">
                <a:solidFill>
                  <a:prstClr val="black"/>
                </a:solidFill>
              </a:rPr>
              <a:t>, PRL2023;Pich, </a:t>
            </a:r>
            <a:r>
              <a:rPr lang="en-US" altLang="zh-CN" sz="1400" dirty="0" err="1">
                <a:solidFill>
                  <a:prstClr val="black"/>
                </a:solidFill>
              </a:rPr>
              <a:t>Solomonidi</a:t>
            </a:r>
            <a:r>
              <a:rPr lang="en-US" altLang="zh-CN" sz="1400" dirty="0">
                <a:solidFill>
                  <a:prstClr val="black"/>
                </a:solidFill>
              </a:rPr>
              <a:t>, Silva, PRD2023.      </a:t>
            </a:r>
            <a:r>
              <a:rPr lang="en-US" altLang="zh-CN" sz="1400" dirty="0">
                <a:solidFill>
                  <a:srgbClr val="FF0000"/>
                </a:solidFill>
              </a:rPr>
              <a:t>data-driven</a:t>
            </a:r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lvl="2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marL="1257300" lvl="2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F.-S. Yu, H.-Y. Jiang, R.-H. Li, C.-D. </a:t>
            </a:r>
            <a:r>
              <a:rPr lang="en-US" altLang="zh-CN" sz="1400" dirty="0" err="1">
                <a:solidFill>
                  <a:prstClr val="black"/>
                </a:solidFill>
              </a:rPr>
              <a:t>Lv</a:t>
            </a:r>
            <a:r>
              <a:rPr lang="en-US" altLang="zh-CN" sz="1400" dirty="0">
                <a:solidFill>
                  <a:prstClr val="black"/>
                </a:solidFill>
              </a:rPr>
              <a:t>, W. Wang, Z.-X. Zhao, Chin. Phys. C 42 (5) (2018) 051001.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Framework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FD5A4E-E4AF-4E2A-986B-7076964C2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34" y="1256631"/>
            <a:ext cx="7022841" cy="1125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2201E0-CAC8-4D67-98F9-E6E162C602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200" t="76206"/>
          <a:stretch/>
        </p:blipFill>
        <p:spPr>
          <a:xfrm>
            <a:off x="6368025" y="2853449"/>
            <a:ext cx="1242993" cy="3129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B6DAC57-EAD3-48C8-957B-DB85D52F79F5}"/>
              </a:ext>
            </a:extLst>
          </p:cNvPr>
          <p:cNvSpPr txBox="1"/>
          <p:nvPr/>
        </p:nvSpPr>
        <p:spPr>
          <a:xfrm>
            <a:off x="4105275" y="30099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8F6D247-937B-4EFF-B294-4DD7681F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078" y="5497609"/>
            <a:ext cx="2449541" cy="106945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D7BEF16-FB57-4F09-BD1D-918AE55156AC}"/>
              </a:ext>
            </a:extLst>
          </p:cNvPr>
          <p:cNvSpPr/>
          <p:nvPr/>
        </p:nvSpPr>
        <p:spPr>
          <a:xfrm>
            <a:off x="4204656" y="5568854"/>
            <a:ext cx="45211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</a:rPr>
              <a:t>“Discovery Potentials of Doubly Charmed Baryons”</a:t>
            </a:r>
          </a:p>
          <a:p>
            <a:pPr algn="ctr"/>
            <a:endParaRPr lang="en-US" altLang="zh-CN" sz="1600" b="1" dirty="0">
              <a:solidFill>
                <a:prstClr val="black"/>
              </a:solidFill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Successfully 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92A721-BA08-404A-AE55-2AA469082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4648" y="3841091"/>
            <a:ext cx="1994402" cy="1269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1288D0A-A6DB-418E-9AD9-BF4BFDF57ADC}"/>
                  </a:ext>
                </a:extLst>
              </p:cNvPr>
              <p:cNvSpPr txBox="1"/>
              <p:nvPr/>
            </p:nvSpPr>
            <p:spPr>
              <a:xfrm>
                <a:off x="4572000" y="4011817"/>
                <a:ext cx="3188630" cy="927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1.54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bSup>
                      <m:r>
                        <a:rPr lang="en-US" altLang="zh-CN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0.64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1288D0A-A6DB-418E-9AD9-BF4BFDF5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11817"/>
                <a:ext cx="3188630" cy="9278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3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4D896AB-CAE9-463F-B68F-3CB56F16B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56" y="3403417"/>
            <a:ext cx="790575" cy="7048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6662B33-576C-487C-8A6B-7D660D47AC08}"/>
              </a:ext>
            </a:extLst>
          </p:cNvPr>
          <p:cNvSpPr txBox="1"/>
          <p:nvPr/>
        </p:nvSpPr>
        <p:spPr>
          <a:xfrm>
            <a:off x="42624" y="594502"/>
            <a:ext cx="905875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Natural physical image of long-distance nonperturbative contribution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Framework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BFB7A5-F4CB-46E9-A5D0-2AC1B3EB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34" y="4590475"/>
            <a:ext cx="3196986" cy="13981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498E48-A38B-4265-8586-64A51E267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557" y="4607346"/>
            <a:ext cx="3026962" cy="14458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B6DAC57-EAD3-48C8-957B-DB85D52F79F5}"/>
              </a:ext>
            </a:extLst>
          </p:cNvPr>
          <p:cNvSpPr txBox="1"/>
          <p:nvPr/>
        </p:nvSpPr>
        <p:spPr>
          <a:xfrm>
            <a:off x="3394611" y="2263530"/>
            <a:ext cx="45719" cy="22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78169C-00CA-4832-8F28-8CE479DFE1CB}"/>
              </a:ext>
            </a:extLst>
          </p:cNvPr>
          <p:cNvSpPr txBox="1"/>
          <p:nvPr/>
        </p:nvSpPr>
        <p:spPr>
          <a:xfrm>
            <a:off x="1639862" y="6122496"/>
            <a:ext cx="689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quark exchange                                                         hadronic triangle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3176E51-7FA4-494D-9918-DC9F593C07B0}"/>
              </a:ext>
            </a:extLst>
          </p:cNvPr>
          <p:cNvCxnSpPr>
            <a:cxnSpLocks/>
          </p:cNvCxnSpPr>
          <p:nvPr/>
        </p:nvCxnSpPr>
        <p:spPr>
          <a:xfrm>
            <a:off x="4611183" y="5330266"/>
            <a:ext cx="5787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5E8E8C44-F92F-4F75-9BB0-8C2DE8375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44" y="1265480"/>
            <a:ext cx="1742666" cy="14003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A24493-7469-46B9-87E1-5083DD4BE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925" y="1284845"/>
            <a:ext cx="1742667" cy="14307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B20ADC-5420-46AB-8446-D093BE07FC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208" y="1209883"/>
            <a:ext cx="1712295" cy="149054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AB5AEDF-6CAD-4EDF-9E02-CCE0E8086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917" y="1179445"/>
            <a:ext cx="1742666" cy="15514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0A75B-59F0-41BA-9E34-85A572EAE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25" y="2899677"/>
            <a:ext cx="1755100" cy="14458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2AD347-3DC7-48E0-A67D-C79035257D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56270">
            <a:off x="445594" y="4109880"/>
            <a:ext cx="421783" cy="15052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AB1F279-8D62-4B97-A1B5-DDF85CFBBF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339" y="2809518"/>
            <a:ext cx="1742667" cy="150837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9777606-CA88-430D-AA25-D9AB9F7E19EB}"/>
              </a:ext>
            </a:extLst>
          </p:cNvPr>
          <p:cNvSpPr txBox="1"/>
          <p:nvPr/>
        </p:nvSpPr>
        <p:spPr>
          <a:xfrm>
            <a:off x="4953061" y="3039117"/>
            <a:ext cx="239877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Short-distance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Long-distance</a:t>
            </a:r>
            <a:endParaRPr lang="zh-CN" altLang="en-US" sz="2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E61A22-7320-47E6-8930-A79FA4F75481}"/>
              </a:ext>
            </a:extLst>
          </p:cNvPr>
          <p:cNvSpPr/>
          <p:nvPr/>
        </p:nvSpPr>
        <p:spPr>
          <a:xfrm>
            <a:off x="7201297" y="3310398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① </a:t>
            </a:r>
            <a:r>
              <a:rPr lang="en-US" altLang="zh-CN" b="1" dirty="0">
                <a:solidFill>
                  <a:srgbClr val="FF0000"/>
                </a:solidFill>
              </a:rPr>
              <a:t>dynamics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9" grpId="0"/>
      <p:bldP spid="2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Framework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DBAA02-057F-43B2-A9CC-31B6B29DD86C}"/>
              </a:ext>
            </a:extLst>
          </p:cNvPr>
          <p:cNvSpPr txBox="1"/>
          <p:nvPr/>
        </p:nvSpPr>
        <p:spPr>
          <a:xfrm>
            <a:off x="23134" y="582114"/>
            <a:ext cx="9009741" cy="464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prstClr val="black"/>
                </a:solidFill>
              </a:rPr>
              <a:t>Conventional method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</a:rPr>
              <a:t>optical theorem + Cutkosky cutting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rule </a:t>
            </a:r>
          </a:p>
          <a:p>
            <a:pPr marL="800100" lvl="1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H. Y. Cheng, C. K. Chua and A. </a:t>
            </a:r>
            <a:r>
              <a:rPr lang="en-US" altLang="zh-CN" sz="1400" dirty="0" err="1">
                <a:solidFill>
                  <a:prstClr val="black"/>
                </a:solidFill>
              </a:rPr>
              <a:t>Soni</a:t>
            </a:r>
            <a:r>
              <a:rPr lang="en-US" altLang="zh-CN" sz="1400" dirty="0">
                <a:solidFill>
                  <a:prstClr val="black"/>
                </a:solidFill>
              </a:rPr>
              <a:t>, Phys. Rev. D 71, 014030 (2005)……..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accent1"/>
                </a:solidFill>
              </a:rPr>
              <a:t>Strong model-dependent in charmed baryon decay</a:t>
            </a:r>
            <a:r>
              <a:rPr lang="zh-CN" altLang="en-US" b="1" dirty="0">
                <a:solidFill>
                  <a:schemeClr val="accent1"/>
                </a:solidFill>
              </a:rPr>
              <a:t>：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CN" sz="10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accent1"/>
                </a:solidFill>
              </a:rPr>
              <a:t>Only a part of the imaginary contribution is included……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6FF75C-678D-439B-8E37-221DBF0B7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98"/>
          <a:stretch/>
        </p:blipFill>
        <p:spPr>
          <a:xfrm>
            <a:off x="3583237" y="1836934"/>
            <a:ext cx="5102053" cy="8966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71E974-150E-4783-A626-AA6EA0A89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77" y="1667526"/>
            <a:ext cx="2127152" cy="10680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1398FC-0359-494A-8C1A-A69ECCE8E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99239" y="2171438"/>
            <a:ext cx="1256386" cy="602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B9D2AE-780A-48CB-A587-965428075E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796" b="51924"/>
          <a:stretch/>
        </p:blipFill>
        <p:spPr>
          <a:xfrm>
            <a:off x="3816240" y="1357826"/>
            <a:ext cx="1714519" cy="43105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EC41E87-FD09-4DB9-B80E-F34070DE2D5E}"/>
              </a:ext>
            </a:extLst>
          </p:cNvPr>
          <p:cNvSpPr/>
          <p:nvPr/>
        </p:nvSpPr>
        <p:spPr>
          <a:xfrm>
            <a:off x="3585563" y="2465646"/>
            <a:ext cx="1536608" cy="31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F609D5D-6489-48B6-9A45-4367574288C4}"/>
              </a:ext>
            </a:extLst>
          </p:cNvPr>
          <p:cNvSpPr/>
          <p:nvPr/>
        </p:nvSpPr>
        <p:spPr>
          <a:xfrm>
            <a:off x="5163260" y="2465530"/>
            <a:ext cx="1687939" cy="31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7CCC3-AE84-4679-B7BC-63FD9A2FF212}"/>
                  </a:ext>
                </a:extLst>
              </p:cNvPr>
              <p:cNvSpPr txBox="1"/>
              <p:nvPr/>
            </p:nvSpPr>
            <p:spPr>
              <a:xfrm>
                <a:off x="6291753" y="1150233"/>
                <a:ext cx="1708736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7CCC3-AE84-4679-B7BC-63FD9A2FF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53" y="1150233"/>
                <a:ext cx="1708736" cy="296556"/>
              </a:xfrm>
              <a:prstGeom prst="rect">
                <a:avLst/>
              </a:prstGeom>
              <a:blipFill>
                <a:blip r:embed="rId8"/>
                <a:stretch>
                  <a:fillRect l="-2500" r="-1786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05FE72D-656B-48EA-B62F-C9108755FD26}"/>
                  </a:ext>
                </a:extLst>
              </p:cNvPr>
              <p:cNvSpPr txBox="1"/>
              <p:nvPr/>
            </p:nvSpPr>
            <p:spPr>
              <a:xfrm>
                <a:off x="1997414" y="2017427"/>
                <a:ext cx="553678" cy="372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1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05FE72D-656B-48EA-B62F-C9108755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14" y="2017427"/>
                <a:ext cx="553678" cy="372538"/>
              </a:xfrm>
              <a:prstGeom prst="rect">
                <a:avLst/>
              </a:prstGeom>
              <a:blipFill>
                <a:blip r:embed="rId9"/>
                <a:stretch>
                  <a:fillRect l="-3333" r="-3333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表格 30">
                <a:extLst>
                  <a:ext uri="{FF2B5EF4-FFF2-40B4-BE49-F238E27FC236}">
                    <a16:creationId xmlns:a16="http://schemas.microsoft.com/office/drawing/2014/main" id="{52B1D8AD-85E7-4DDC-8AB4-8428AC2CEF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73162"/>
                  </p:ext>
                </p:extLst>
              </p:nvPr>
            </p:nvGraphicFramePr>
            <p:xfrm>
              <a:off x="1028565" y="3302549"/>
              <a:ext cx="7017927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136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780245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562395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52880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974271">
                      <a:extLst>
                        <a:ext uri="{9D8B030D-6E8A-4147-A177-3AD203B41FA5}">
                          <a16:colId xmlns:a16="http://schemas.microsoft.com/office/drawing/2014/main" val="3302950702"/>
                        </a:ext>
                      </a:extLst>
                    </a:gridCol>
                  </a:tblGrid>
                  <a:tr h="327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 diagram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079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1600" b="1" i="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0.39±0.06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4373024"/>
                      </a:ext>
                    </a:extLst>
                  </a:tr>
                  <a:tr h="31310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altLang="zh-CN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0" lang="en-US" altLang="zh-CN" sz="16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0" lang="en-US" altLang="zh-CN" sz="16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kumimoji="0" lang="zh-CN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0.09±0.04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2.83×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22589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表格 30">
                <a:extLst>
                  <a:ext uri="{FF2B5EF4-FFF2-40B4-BE49-F238E27FC236}">
                    <a16:creationId xmlns:a16="http://schemas.microsoft.com/office/drawing/2014/main" id="{52B1D8AD-85E7-4DDC-8AB4-8428AC2CEF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73162"/>
                  </p:ext>
                </p:extLst>
              </p:nvPr>
            </p:nvGraphicFramePr>
            <p:xfrm>
              <a:off x="1028565" y="3302549"/>
              <a:ext cx="7017927" cy="100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136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780245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562395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452880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974271">
                      <a:extLst>
                        <a:ext uri="{9D8B030D-6E8A-4147-A177-3AD203B41FA5}">
                          <a16:colId xmlns:a16="http://schemas.microsoft.com/office/drawing/2014/main" val="330295070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mode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 diagram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Short-distance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625" t="-3636" r="-1875" b="-2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88" t="-101786" r="-463415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70548" t="-101786" r="-225342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3774" t="-101786" r="-156031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43730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88" t="-205455" r="-463415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70548" t="-205455" r="-225342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3774" t="-205455" r="-156031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17227" t="-205455" r="-68487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22589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3C3F3E7D-6E1A-49C1-9C8A-C20FE0514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16" y="4940983"/>
            <a:ext cx="2127152" cy="10680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88E77CC-80F6-4F29-B534-2C383EA17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372478" y="5444895"/>
            <a:ext cx="1256386" cy="60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D174071-B316-4DAE-8099-331000DC8E2C}"/>
                  </a:ext>
                </a:extLst>
              </p:cNvPr>
              <p:cNvSpPr txBox="1"/>
              <p:nvPr/>
            </p:nvSpPr>
            <p:spPr>
              <a:xfrm>
                <a:off x="2370653" y="5290884"/>
                <a:ext cx="553678" cy="372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11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100" b="1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D174071-B316-4DAE-8099-331000DC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53" y="5290884"/>
                <a:ext cx="553678" cy="372538"/>
              </a:xfrm>
              <a:prstGeom prst="rect">
                <a:avLst/>
              </a:prstGeom>
              <a:blipFill>
                <a:blip r:embed="rId9"/>
                <a:stretch>
                  <a:fillRect l="-3297" r="-2198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0B9680DE-2123-4A37-AE93-1BFC2CE25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639" y="4927780"/>
            <a:ext cx="2153450" cy="108124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77D651E-3AE5-4FD7-8924-90E326C1C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720482" y="5415477"/>
            <a:ext cx="1271929" cy="609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9CF1378-2DD7-4E82-B475-0F7C8F573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681832">
            <a:off x="3950376" y="5203532"/>
            <a:ext cx="1333975" cy="6394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3C9A5E3-F9F4-4975-A071-5A03729EE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19476">
            <a:off x="4011128" y="5622818"/>
            <a:ext cx="1271929" cy="60966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8F7E3D69-D78D-48AD-9FBD-45143E3D254F}"/>
              </a:ext>
            </a:extLst>
          </p:cNvPr>
          <p:cNvSpPr txBox="1"/>
          <p:nvPr/>
        </p:nvSpPr>
        <p:spPr>
          <a:xfrm>
            <a:off x="6364648" y="4985295"/>
            <a:ext cx="245197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Off-shell effects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Lost contribution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6E53995-401B-4368-871E-D9D0C45CFD3E}"/>
              </a:ext>
            </a:extLst>
          </p:cNvPr>
          <p:cNvSpPr/>
          <p:nvPr/>
        </p:nvSpPr>
        <p:spPr>
          <a:xfrm>
            <a:off x="700377" y="6164928"/>
            <a:ext cx="64457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J.J. Han, H.Y. Jiang, W. Liu, Z.J. Xiao, and F.S. Yu, ” Chin. Phys. C 45, 053105 (2021).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94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3" grpId="0"/>
      <p:bldP spid="34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FD9B459C-52FA-446B-B16F-80540E2B0A3C}"/>
              </a:ext>
            </a:extLst>
          </p:cNvPr>
          <p:cNvSpPr txBox="1"/>
          <p:nvPr/>
        </p:nvSpPr>
        <p:spPr>
          <a:xfrm flipH="1">
            <a:off x="112600" y="50285"/>
            <a:ext cx="267449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Framework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DBAA02-057F-43B2-A9CC-31B6B29DD86C}"/>
              </a:ext>
            </a:extLst>
          </p:cNvPr>
          <p:cNvSpPr txBox="1"/>
          <p:nvPr/>
        </p:nvSpPr>
        <p:spPr>
          <a:xfrm>
            <a:off x="40492" y="573505"/>
            <a:ext cx="9009741" cy="605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prstClr val="black"/>
                </a:solidFill>
              </a:rPr>
              <a:t>Improving method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</a:rPr>
              <a:t>Loop integral 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Weak vertex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Strong scattering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1257300" lvl="2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>
                <a:solidFill>
                  <a:prstClr val="black"/>
                </a:solidFill>
              </a:rPr>
              <a:t>S. </a:t>
            </a:r>
            <a:r>
              <a:rPr lang="en-US" altLang="zh-CN" sz="1400" dirty="0" err="1">
                <a:solidFill>
                  <a:prstClr val="black"/>
                </a:solidFill>
              </a:rPr>
              <a:t>Meinel</a:t>
            </a:r>
            <a:r>
              <a:rPr lang="en-US" altLang="zh-CN" sz="1400" dirty="0">
                <a:solidFill>
                  <a:prstClr val="black"/>
                </a:solidFill>
              </a:rPr>
              <a:t>, Phys. Rev. Lett. 118, no.8, 082001 (2017).</a:t>
            </a:r>
          </a:p>
          <a:p>
            <a:pPr marL="1257300" lvl="2" indent="-34290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sz="1400" dirty="0" err="1">
                <a:solidFill>
                  <a:prstClr val="black"/>
                </a:solidFill>
              </a:rPr>
              <a:t>T.M.Aliev</a:t>
            </a:r>
            <a:r>
              <a:rPr lang="en-US" altLang="zh-CN" sz="1400" dirty="0">
                <a:solidFill>
                  <a:prstClr val="black"/>
                </a:solidFill>
              </a:rPr>
              <a:t>, A. </a:t>
            </a:r>
            <a:r>
              <a:rPr lang="en-US" altLang="zh-CN" sz="1400" dirty="0" err="1">
                <a:solidFill>
                  <a:prstClr val="black"/>
                </a:solidFill>
              </a:rPr>
              <a:t>Ozpineci</a:t>
            </a:r>
            <a:r>
              <a:rPr lang="en-US" altLang="zh-CN" sz="1400" dirty="0">
                <a:solidFill>
                  <a:prstClr val="black"/>
                </a:solidFill>
              </a:rPr>
              <a:t>, M. </a:t>
            </a:r>
            <a:r>
              <a:rPr lang="en-US" altLang="zh-CN" sz="1400" dirty="0" err="1">
                <a:solidFill>
                  <a:prstClr val="black"/>
                </a:solidFill>
              </a:rPr>
              <a:t>Savci</a:t>
            </a:r>
            <a:r>
              <a:rPr lang="en-US" altLang="zh-CN" sz="1400" dirty="0">
                <a:solidFill>
                  <a:prstClr val="black"/>
                </a:solidFill>
              </a:rPr>
              <a:t> and V. S. </a:t>
            </a:r>
            <a:r>
              <a:rPr lang="en-US" altLang="zh-CN" sz="1400" dirty="0" err="1">
                <a:solidFill>
                  <a:prstClr val="black"/>
                </a:solidFill>
              </a:rPr>
              <a:t>Zamiralov</a:t>
            </a:r>
            <a:r>
              <a:rPr lang="en-US" altLang="zh-CN" sz="1400" dirty="0">
                <a:solidFill>
                  <a:prstClr val="black"/>
                </a:solidFill>
              </a:rPr>
              <a:t>, Phys. Rev. D80 016010 (2009) </a:t>
            </a:r>
            <a:r>
              <a:rPr lang="en-US" altLang="zh-CN" dirty="0"/>
              <a:t>.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CC0B131-8E52-47A6-AF2F-CA020A767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38" y="3257327"/>
            <a:ext cx="7793371" cy="550769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3E39DD1-7F33-47BE-A5CD-E55F2254F53A}"/>
              </a:ext>
            </a:extLst>
          </p:cNvPr>
          <p:cNvCxnSpPr>
            <a:cxnSpLocks/>
          </p:cNvCxnSpPr>
          <p:nvPr/>
        </p:nvCxnSpPr>
        <p:spPr>
          <a:xfrm>
            <a:off x="4531986" y="3729096"/>
            <a:ext cx="1855235" cy="2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3FECF2A-6A5E-487C-A6BC-E0DC6870DFBB}"/>
              </a:ext>
            </a:extLst>
          </p:cNvPr>
          <p:cNvCxnSpPr>
            <a:cxnSpLocks/>
          </p:cNvCxnSpPr>
          <p:nvPr/>
        </p:nvCxnSpPr>
        <p:spPr>
          <a:xfrm>
            <a:off x="6515752" y="3729096"/>
            <a:ext cx="19050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2E8FE53-7088-443D-B3D1-0B0E4124EC61}"/>
              </a:ext>
            </a:extLst>
          </p:cNvPr>
          <p:cNvSpPr txBox="1"/>
          <p:nvPr/>
        </p:nvSpPr>
        <p:spPr>
          <a:xfrm>
            <a:off x="4648323" y="3760927"/>
            <a:ext cx="431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decay constant</a:t>
            </a:r>
            <a:r>
              <a:rPr lang="zh-CN" altLang="en-US" dirty="0"/>
              <a:t>      </a:t>
            </a:r>
            <a:r>
              <a:rPr lang="en-US" altLang="zh-CN" dirty="0"/>
              <a:t>heavy-to-light form factor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BAB6EAD-E883-4266-A54B-2139E6DA32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7" r="53198" b="83588"/>
          <a:stretch/>
        </p:blipFill>
        <p:spPr>
          <a:xfrm>
            <a:off x="751638" y="4434110"/>
            <a:ext cx="3122378" cy="58240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ACE9113-0209-4AC5-914C-109D672B1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81" y="5112992"/>
            <a:ext cx="5653071" cy="582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BB81FF-713F-4D00-8A15-9AE060F4A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180" y="1338505"/>
            <a:ext cx="2445431" cy="1227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9107C9-8D8B-453D-8737-D2477A02B2FC}"/>
                  </a:ext>
                </a:extLst>
              </p:cNvPr>
              <p:cNvSpPr txBox="1"/>
              <p:nvPr/>
            </p:nvSpPr>
            <p:spPr>
              <a:xfrm>
                <a:off x="4803122" y="1451411"/>
                <a:ext cx="1008161" cy="677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0" smtClean="0"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9107C9-8D8B-453D-8737-D2477A02B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22" y="1451411"/>
                <a:ext cx="1008161" cy="6773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3E109E0-CE93-4A0B-B700-F012BAEA7AA2}"/>
                  </a:ext>
                </a:extLst>
              </p:cNvPr>
              <p:cNvSpPr txBox="1"/>
              <p:nvPr/>
            </p:nvSpPr>
            <p:spPr>
              <a:xfrm>
                <a:off x="4452835" y="2349048"/>
                <a:ext cx="1708736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3E109E0-CE93-4A0B-B700-F012BAEA7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35" y="2349048"/>
                <a:ext cx="1708736" cy="296556"/>
              </a:xfrm>
              <a:prstGeom prst="rect">
                <a:avLst/>
              </a:prstGeom>
              <a:blipFill>
                <a:blip r:embed="rId11"/>
                <a:stretch>
                  <a:fillRect l="-2491" r="-1423" b="-2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ADC4180-72B6-42B9-A588-00BE7AC6F15C}"/>
              </a:ext>
            </a:extLst>
          </p:cNvPr>
          <p:cNvSpPr txBox="1"/>
          <p:nvPr/>
        </p:nvSpPr>
        <p:spPr>
          <a:xfrm>
            <a:off x="7224905" y="4606895"/>
            <a:ext cx="162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Error sources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30" grpId="0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32037</TotalTime>
  <Words>1678</Words>
  <Application>Microsoft Office PowerPoint</Application>
  <PresentationFormat>全屏显示(4:3)</PresentationFormat>
  <Paragraphs>439</Paragraphs>
  <Slides>20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AAAAAC+Helvetica</vt:lpstr>
      <vt:lpstr>等线</vt:lpstr>
      <vt:lpstr>等线 Light</vt:lpstr>
      <vt:lpstr>华文中宋</vt:lpstr>
      <vt:lpstr>楷体</vt:lpstr>
      <vt:lpstr>微软雅黑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Office 主题​​</vt:lpstr>
      <vt:lpstr>自定义设计方案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jiacp</dc:creator>
  <cp:lastModifiedBy>彩萍 贾</cp:lastModifiedBy>
  <cp:revision>1166</cp:revision>
  <cp:lastPrinted>2019-05-26T00:29:00Z</cp:lastPrinted>
  <dcterms:created xsi:type="dcterms:W3CDTF">2019-05-20T03:05:00Z</dcterms:created>
  <dcterms:modified xsi:type="dcterms:W3CDTF">2023-11-02T23:19:52Z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