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639" r:id="rId2"/>
    <p:sldId id="659" r:id="rId3"/>
    <p:sldId id="640" r:id="rId4"/>
    <p:sldId id="666" r:id="rId5"/>
    <p:sldId id="665" r:id="rId6"/>
    <p:sldId id="667" r:id="rId7"/>
    <p:sldId id="668" r:id="rId8"/>
    <p:sldId id="680" r:id="rId9"/>
    <p:sldId id="670" r:id="rId10"/>
    <p:sldId id="671" r:id="rId11"/>
    <p:sldId id="672" r:id="rId12"/>
    <p:sldId id="673" r:id="rId13"/>
    <p:sldId id="674" r:id="rId14"/>
    <p:sldId id="675" r:id="rId15"/>
    <p:sldId id="676" r:id="rId16"/>
    <p:sldId id="677" r:id="rId17"/>
    <p:sldId id="678" r:id="rId18"/>
    <p:sldId id="679" r:id="rId19"/>
    <p:sldId id="664" r:id="rId20"/>
    <p:sldId id="682" r:id="rId21"/>
    <p:sldId id="683" r:id="rId22"/>
    <p:sldId id="681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z" initials="c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D9"/>
    <a:srgbClr val="0089C7"/>
    <a:srgbClr val="0000FF"/>
    <a:srgbClr val="0041C4"/>
    <a:srgbClr val="FF00FF"/>
    <a:srgbClr val="660066"/>
    <a:srgbClr val="002E8A"/>
    <a:srgbClr val="E5423D"/>
    <a:srgbClr val="EBF7FC"/>
    <a:srgbClr val="FCC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0" autoAdjust="0"/>
    <p:restoredTop sz="88342" autoAdjust="0"/>
  </p:normalViewPr>
  <p:slideViewPr>
    <p:cSldViewPr snapToGrid="0" showGuides="1">
      <p:cViewPr varScale="1">
        <p:scale>
          <a:sx n="77" d="100"/>
          <a:sy n="77" d="100"/>
        </p:scale>
        <p:origin x="88" y="128"/>
      </p:cViewPr>
      <p:guideLst>
        <p:guide pos="3840"/>
        <p:guide orient="horz" pos="21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91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AA7A4B37-3377-498E-9D9B-DBC305D2EB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21077B8-B523-4AD8-8833-EC80F7321E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5D02F-E727-4D7F-9BA1-87E0E3528152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59C72A9-248B-4358-975D-A90EABA4F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/>
              <a:t>兰州重味物理讲习班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FC854B7-5713-42CC-BFF6-AF86F1CC5A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55B7E-F5D5-408C-AED3-3BDEB5CEE0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81234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04DB8-4809-4F5D-A3AA-0F8DC81A22F2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/>
              <a:t>兰州重味物理讲习班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E834-1B47-47CD-AD98-99B05CEB907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6292F4-7F31-4D08-920E-99B264D29D0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06C0CF9-DB11-429C-803F-F42A17220AF6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3F1971-8786-49B9-B60D-30AF81B6E0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410BAD-0AAA-4121-9DC6-E6B3DEAD51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5E834-1B47-47CD-AD98-99B05CEB907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46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696" y="944"/>
            <a:ext cx="12192000" cy="703906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0" y="6460579"/>
            <a:ext cx="12195696" cy="397421"/>
            <a:chOff x="-2772" y="5404466"/>
            <a:chExt cx="9146772" cy="486000"/>
          </a:xfrm>
        </p:grpSpPr>
        <p:sp>
          <p:nvSpPr>
            <p:cNvPr id="11" name="矩形 10"/>
            <p:cNvSpPr/>
            <p:nvPr/>
          </p:nvSpPr>
          <p:spPr>
            <a:xfrm>
              <a:off x="-2772" y="5404466"/>
              <a:ext cx="9146772" cy="54000"/>
            </a:xfrm>
            <a:prstGeom prst="rect">
              <a:avLst/>
            </a:prstGeom>
            <a:solidFill>
              <a:srgbClr val="0F6F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2" name="矩形 11"/>
            <p:cNvSpPr/>
            <p:nvPr/>
          </p:nvSpPr>
          <p:spPr>
            <a:xfrm>
              <a:off x="0" y="5458466"/>
              <a:ext cx="9144000" cy="432000"/>
            </a:xfrm>
            <a:prstGeom prst="rect">
              <a:avLst/>
            </a:prstGeom>
            <a:solidFill>
              <a:srgbClr val="009D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9" name="矩形 18"/>
          <p:cNvSpPr/>
          <p:nvPr userDrawn="1"/>
        </p:nvSpPr>
        <p:spPr>
          <a:xfrm>
            <a:off x="210457" y="21771"/>
            <a:ext cx="5007429" cy="551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2305962" y="136521"/>
            <a:ext cx="1540391" cy="324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8FD5EF-FED5-460E-AF26-5FB963C7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71818"/>
            <a:ext cx="27432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77E93384-1B55-45AB-816A-DADED047B6C2}" type="datetime1">
              <a:rPr lang="zh-CN" altLang="en-US" smtClean="0"/>
              <a:pPr/>
              <a:t>2023/11/9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C599F6-007C-47D1-B9AA-DAC83B10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3800"/>
            <a:ext cx="41148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zh-CN" altLang="en-US" dirty="0"/>
              <a:t>兰州重味物理讲习班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BF6290-1ABC-426B-A43A-9485C34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8578" y="6508229"/>
            <a:ext cx="27432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DC87F3CB-0568-4A62-BBE1-D11ABFE02AB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696" y="944"/>
            <a:ext cx="12192000" cy="703906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210457" y="21771"/>
            <a:ext cx="5007429" cy="551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23" y="28610"/>
            <a:ext cx="3289477" cy="551543"/>
          </a:xfrm>
          <a:prstGeom prst="rect">
            <a:avLst/>
          </a:prstGeom>
        </p:spPr>
      </p:pic>
      <p:sp>
        <p:nvSpPr>
          <p:cNvPr id="15" name="矩形 14"/>
          <p:cNvSpPr/>
          <p:nvPr userDrawn="1"/>
        </p:nvSpPr>
        <p:spPr>
          <a:xfrm>
            <a:off x="2305962" y="136521"/>
            <a:ext cx="1540391" cy="324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 userDrawn="1"/>
        </p:nvGrpSpPr>
        <p:grpSpPr>
          <a:xfrm>
            <a:off x="-7392" y="6468343"/>
            <a:ext cx="12195696" cy="397421"/>
            <a:chOff x="-2772" y="5404466"/>
            <a:chExt cx="9146772" cy="486000"/>
          </a:xfrm>
        </p:grpSpPr>
        <p:sp>
          <p:nvSpPr>
            <p:cNvPr id="17" name="矩形 16"/>
            <p:cNvSpPr/>
            <p:nvPr/>
          </p:nvSpPr>
          <p:spPr>
            <a:xfrm>
              <a:off x="-2772" y="5404466"/>
              <a:ext cx="9146772" cy="54000"/>
            </a:xfrm>
            <a:prstGeom prst="rect">
              <a:avLst/>
            </a:prstGeom>
            <a:solidFill>
              <a:srgbClr val="0F6F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5458466"/>
              <a:ext cx="9144000" cy="432000"/>
            </a:xfrm>
            <a:prstGeom prst="rect">
              <a:avLst/>
            </a:prstGeom>
            <a:solidFill>
              <a:srgbClr val="009D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A46745-05DD-495E-B5FB-84128156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71104"/>
            <a:ext cx="2743200" cy="365125"/>
          </a:xfrm>
        </p:spPr>
        <p:txBody>
          <a:bodyPr/>
          <a:lstStyle/>
          <a:p>
            <a:fld id="{D2629BCA-CE17-451D-94BA-92BFF36E6F9B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754627-9924-40B2-B40D-4D01E687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9566"/>
            <a:ext cx="4114800" cy="365125"/>
          </a:xfrm>
        </p:spPr>
        <p:txBody>
          <a:bodyPr/>
          <a:lstStyle/>
          <a:p>
            <a:r>
              <a:rPr lang="zh-CN" altLang="en-US"/>
              <a:t>兰州重味物理讲习班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FF2584-3B48-42AE-929C-9288541D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78279"/>
            <a:ext cx="2743200" cy="365125"/>
          </a:xfrm>
        </p:spPr>
        <p:txBody>
          <a:bodyPr/>
          <a:lstStyle/>
          <a:p>
            <a:fld id="{DC87F3CB-0568-4A62-BBE1-D11ABFE02A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/>
        </p:nvGrpSpPr>
        <p:grpSpPr>
          <a:xfrm>
            <a:off x="0" y="6459635"/>
            <a:ext cx="12195696" cy="397421"/>
            <a:chOff x="-2772" y="5404466"/>
            <a:chExt cx="9146772" cy="486000"/>
          </a:xfrm>
        </p:grpSpPr>
        <p:sp>
          <p:nvSpPr>
            <p:cNvPr id="17" name="矩形 16"/>
            <p:cNvSpPr/>
            <p:nvPr/>
          </p:nvSpPr>
          <p:spPr>
            <a:xfrm>
              <a:off x="-2772" y="5404466"/>
              <a:ext cx="9146772" cy="54000"/>
            </a:xfrm>
            <a:prstGeom prst="rect">
              <a:avLst/>
            </a:prstGeom>
            <a:solidFill>
              <a:srgbClr val="0F6F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5458466"/>
              <a:ext cx="9144000" cy="432000"/>
            </a:xfrm>
            <a:prstGeom prst="rect">
              <a:avLst/>
            </a:prstGeom>
            <a:solidFill>
              <a:srgbClr val="009D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696" y="944"/>
            <a:ext cx="12192000" cy="703906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210457" y="21771"/>
            <a:ext cx="5007429" cy="551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2305962" y="136521"/>
            <a:ext cx="1540391" cy="324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3A8DDD3-9B87-4923-8862-AB551993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411"/>
            <a:ext cx="27432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C5F5E99F-D870-45F6-A11C-F6F78AD2A303}" type="datetime1">
              <a:rPr lang="zh-CN" altLang="en-US" smtClean="0"/>
              <a:pPr/>
              <a:t>2023/11/9</a:t>
            </a:fld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E235876-5D6B-4CA2-B031-F89A4D2A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3800"/>
            <a:ext cx="41148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zh-CN" altLang="en-US" dirty="0"/>
              <a:t>兰州重味物理讲习班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6331289-A833-4C54-AC56-72EE84A9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34" y="6459635"/>
            <a:ext cx="27432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DC87F3CB-0568-4A62-BBE1-D11ABFE02AB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00"/>
                </a:solidFill>
              </a:defRPr>
            </a:lvl1pPr>
          </a:lstStyle>
          <a:p>
            <a:fld id="{098A36D3-02EA-4150-A63F-58B7353CAB4D}" type="datetime1">
              <a:rPr lang="zh-CN" altLang="en-US" smtClean="0"/>
              <a:pPr/>
              <a:t>2023/11/9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00"/>
                </a:solidFill>
              </a:defRPr>
            </a:lvl1pPr>
          </a:lstStyle>
          <a:p>
            <a:r>
              <a:rPr lang="zh-CN" altLang="en-US" dirty="0"/>
              <a:t>兰州重味物理讲习班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00"/>
                </a:solidFill>
              </a:defRPr>
            </a:lvl1pPr>
          </a:lstStyle>
          <a:p>
            <a:fld id="{DC87F3CB-0568-4A62-BBE1-D11ABFE02AB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2.png"/><Relationship Id="rId7" Type="http://schemas.openxmlformats.org/officeDocument/2006/relationships/image" Target="../media/image4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32.png"/><Relationship Id="rId9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2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53.png"/><Relationship Id="rId5" Type="http://schemas.openxmlformats.org/officeDocument/2006/relationships/image" Target="../media/image43.png"/><Relationship Id="rId10" Type="http://schemas.openxmlformats.org/officeDocument/2006/relationships/image" Target="../media/image52.png"/><Relationship Id="rId4" Type="http://schemas.openxmlformats.org/officeDocument/2006/relationships/image" Target="../media/image32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42.png"/><Relationship Id="rId7" Type="http://schemas.openxmlformats.org/officeDocument/2006/relationships/image" Target="../media/image5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58.png"/><Relationship Id="rId4" Type="http://schemas.openxmlformats.org/officeDocument/2006/relationships/image" Target="../media/image32.png"/><Relationship Id="rId9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68.png"/><Relationship Id="rId7" Type="http://schemas.openxmlformats.org/officeDocument/2006/relationships/image" Target="../media/image78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5" Type="http://schemas.openxmlformats.org/officeDocument/2006/relationships/image" Target="../media/image70.png"/><Relationship Id="rId4" Type="http://schemas.openxmlformats.org/officeDocument/2006/relationships/image" Target="../media/image7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0.png"/><Relationship Id="rId7" Type="http://schemas.openxmlformats.org/officeDocument/2006/relationships/image" Target="../media/image3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10.png"/><Relationship Id="rId7" Type="http://schemas.openxmlformats.org/officeDocument/2006/relationships/image" Target="../media/image3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>
            <a:extLst>
              <a:ext uri="{FF2B5EF4-FFF2-40B4-BE49-F238E27FC236}">
                <a16:creationId xmlns:a16="http://schemas.microsoft.com/office/drawing/2014/main" id="{D079A2DA-4320-4AE4-8D85-8D467D414340}"/>
              </a:ext>
            </a:extLst>
          </p:cNvPr>
          <p:cNvSpPr txBox="1">
            <a:spLocks/>
          </p:cNvSpPr>
          <p:nvPr/>
        </p:nvSpPr>
        <p:spPr bwMode="auto">
          <a:xfrm>
            <a:off x="458882" y="1390196"/>
            <a:ext cx="11274236" cy="1403171"/>
          </a:xfrm>
          <a:prstGeom prst="roundRect">
            <a:avLst/>
          </a:prstGeom>
          <a:solidFill>
            <a:srgbClr val="00B0F0">
              <a:alpha val="8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ea typeface="宋体" pitchFamily="2" charset="-122"/>
              </a:defRPr>
            </a:lvl9pPr>
          </a:lstStyle>
          <a:p>
            <a:r>
              <a:rPr lang="en-US" altLang="zh-CN" sz="3200" b="0" kern="0" dirty="0">
                <a:solidFill>
                  <a:srgbClr val="002060"/>
                </a:solidFill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Renormalization of HQET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37880" y="3617584"/>
            <a:ext cx="1325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沈月龙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8983D4E-E86E-40B6-829D-97EE4D0FE502}"/>
              </a:ext>
            </a:extLst>
          </p:cNvPr>
          <p:cNvSpPr txBox="1"/>
          <p:nvPr/>
        </p:nvSpPr>
        <p:spPr>
          <a:xfrm>
            <a:off x="4666424" y="4300244"/>
            <a:ext cx="267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accent6">
                    <a:lumMod val="50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中国海洋大学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A1A1-96A4-4866-A412-90C31E5BDF50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11" name="日期占位符 2"/>
          <p:cNvSpPr txBox="1">
            <a:spLocks/>
          </p:cNvSpPr>
          <p:nvPr/>
        </p:nvSpPr>
        <p:spPr>
          <a:xfrm>
            <a:off x="5137880" y="5707948"/>
            <a:ext cx="1390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26FEECB-6F77-4F90-A813-B94F184EF971}" type="datetime1">
              <a:rPr lang="zh-CN" altLang="en-US" sz="2000" smtClean="0">
                <a:solidFill>
                  <a:srgbClr val="002E8A"/>
                </a:solidFill>
              </a:rPr>
              <a:pPr/>
              <a:t>2023/11/9</a:t>
            </a:fld>
            <a:endParaRPr lang="zh-CN" altLang="en-US" sz="2000" dirty="0">
              <a:solidFill>
                <a:srgbClr val="002E8A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31A6406-5381-4397-B0C4-08A3EED4A9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" y="27464"/>
            <a:ext cx="1608668" cy="503991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ACD9872-0D67-4C57-8A1F-B30358DA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6315976E-30FE-4A8A-8C76-DC0BC401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A6963CA1-763D-4B95-B8ED-595BFB087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161" y="1099058"/>
            <a:ext cx="3375099" cy="11892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/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/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heavy-to-heavy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D7D38BD-89DC-4A37-B40B-3410A63EDF05}"/>
              </a:ext>
            </a:extLst>
          </p:cNvPr>
          <p:cNvSpPr txBox="1"/>
          <p:nvPr/>
        </p:nvSpPr>
        <p:spPr>
          <a:xfrm>
            <a:off x="159531" y="3411154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amplitude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/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/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E8926558-100E-4D9B-A6E8-E2C00854E8E0}"/>
                  </a:ext>
                </a:extLst>
              </p:cNvPr>
              <p:cNvSpPr/>
              <p:nvPr/>
            </p:nvSpPr>
            <p:spPr>
              <a:xfrm>
                <a:off x="1604230" y="1586733"/>
                <a:ext cx="5172479" cy="506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sup>
                    </m:sSubSup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sup>
                    </m:sSubSup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b>
                    </m:sSub>
                    <m:sSub>
                      <m:sSubPr>
                        <m:ctrlPr>
                          <a:rPr lang="en-US" altLang="zh-CN" sz="200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</m:sSub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E8926558-100E-4D9B-A6E8-E2C00854E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30" y="1586733"/>
                <a:ext cx="5172479" cy="506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94203B4A-EB72-4A21-9F2A-C35DE6ED0A45}"/>
                  </a:ext>
                </a:extLst>
              </p:cNvPr>
              <p:cNvSpPr/>
              <p:nvPr/>
            </p:nvSpPr>
            <p:spPr>
              <a:xfrm>
                <a:off x="718853" y="2176754"/>
                <a:ext cx="6765973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94203B4A-EB72-4A21-9F2A-C35DE6ED0A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53" y="2176754"/>
                <a:ext cx="6765973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324994" y="83162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method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BE45BFC0-DB4A-45AC-945F-1B2F2286F502}"/>
                  </a:ext>
                </a:extLst>
              </p:cNvPr>
              <p:cNvSpPr/>
              <p:nvPr/>
            </p:nvSpPr>
            <p:spPr>
              <a:xfrm>
                <a:off x="998455" y="3887248"/>
                <a:ext cx="9124268" cy="814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  <m:sup>
                          <m: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nary>
                        <m:naryPr>
                          <m:subHide m:val="on"/>
                          <m:sup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sub>
                            <m:sup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0)(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0))(</m:t>
                          </m:r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0)</m:t>
                          </m:r>
                        </m:den>
                      </m:f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BE45BFC0-DB4A-45AC-945F-1B2F2286F5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55" y="3887248"/>
                <a:ext cx="9124268" cy="8143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文本框 22">
            <a:extLst>
              <a:ext uri="{FF2B5EF4-FFF2-40B4-BE49-F238E27FC236}">
                <a16:creationId xmlns:a16="http://schemas.microsoft.com/office/drawing/2014/main" id="{6BA1D654-B1A4-4B87-90C8-10A0AA59A48D}"/>
              </a:ext>
            </a:extLst>
          </p:cNvPr>
          <p:cNvSpPr txBox="1"/>
          <p:nvPr/>
        </p:nvSpPr>
        <p:spPr>
          <a:xfrm>
            <a:off x="159531" y="4690504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Feynman parameterization and Georgi parameterization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D76EECDD-A516-4807-BE1E-27AB2DBAB8E9}"/>
                  </a:ext>
                </a:extLst>
              </p:cNvPr>
              <p:cNvSpPr/>
              <p:nvPr/>
            </p:nvSpPr>
            <p:spPr>
              <a:xfrm>
                <a:off x="998455" y="5327433"/>
                <a:ext cx="10656976" cy="627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nary>
                      <m:nary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nary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𝑥𝑣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𝑦𝑣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′)⋅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0]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D76EECDD-A516-4807-BE1E-27AB2DBAB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55" y="5327433"/>
                <a:ext cx="10656976" cy="6279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59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A6963CA1-763D-4B95-B8ED-595BFB087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161" y="1099058"/>
            <a:ext cx="3375099" cy="11892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/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/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heavy-to-heavy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/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/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324994" y="83162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Integrating on momentum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BA1D654-B1A4-4B87-90C8-10A0AA59A48D}"/>
              </a:ext>
            </a:extLst>
          </p:cNvPr>
          <p:cNvSpPr txBox="1"/>
          <p:nvPr/>
        </p:nvSpPr>
        <p:spPr>
          <a:xfrm>
            <a:off x="233980" y="3513452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result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D76EECDD-A516-4807-BE1E-27AB2DBAB8E9}"/>
                  </a:ext>
                </a:extLst>
              </p:cNvPr>
              <p:cNvSpPr/>
              <p:nvPr/>
            </p:nvSpPr>
            <p:spPr>
              <a:xfrm>
                <a:off x="324994" y="1273002"/>
                <a:ext cx="10656976" cy="5970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nary>
                      <m:nary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nary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{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+2</m:t>
                            </m:r>
                            <m:acc>
                              <m:accPr>
                                <m:chr m:val="̅"/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]+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D76EECDD-A516-4807-BE1E-27AB2DBAB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4" y="1273002"/>
                <a:ext cx="10656976" cy="5970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35E0F27A-38A2-4D19-BF3A-B48575C23C4A}"/>
                  </a:ext>
                </a:extLst>
              </p:cNvPr>
              <p:cNvSpPr/>
              <p:nvPr/>
            </p:nvSpPr>
            <p:spPr>
              <a:xfrm>
                <a:off x="324994" y="2660832"/>
                <a:ext cx="10656976" cy="6126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1+2</m:t>
                        </m:r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35E0F27A-38A2-4D19-BF3A-B48575C23C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4" y="2660832"/>
                <a:ext cx="10656976" cy="6126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7B080FB4-E1DD-4703-8CE0-8621CA676FD8}"/>
                  </a:ext>
                </a:extLst>
              </p:cNvPr>
              <p:cNvSpPr txBox="1"/>
              <p:nvPr/>
            </p:nvSpPr>
            <p:spPr>
              <a:xfrm>
                <a:off x="324993" y="2035150"/>
                <a:ext cx="11231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Integrating on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 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7B080FB4-E1DD-4703-8CE0-8621CA676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3" y="2035150"/>
                <a:ext cx="11231280" cy="461665"/>
              </a:xfrm>
              <a:prstGeom prst="rect">
                <a:avLst/>
              </a:prstGeom>
              <a:blipFill>
                <a:blip r:embed="rId9"/>
                <a:stretch>
                  <a:fillRect l="-326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5D9B78A8-DAB5-4EBD-9F40-811C610E39C7}"/>
                  </a:ext>
                </a:extLst>
              </p:cNvPr>
              <p:cNvSpPr/>
              <p:nvPr/>
            </p:nvSpPr>
            <p:spPr>
              <a:xfrm>
                <a:off x="767512" y="3389315"/>
                <a:ext cx="10656976" cy="709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  <m:sup>
                          <m: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𝑤𝑟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)[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altLang="zh-CN" sz="20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finite</m:t>
                      </m:r>
                      <m:r>
                        <a:rPr lang="en-US" altLang="zh-CN" sz="20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0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term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5D9B78A8-DAB5-4EBD-9F40-811C610E39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12" y="3389315"/>
                <a:ext cx="10656976" cy="7099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3F45A0BE-53B1-4DD3-87E7-52035A3F789D}"/>
                  </a:ext>
                </a:extLst>
              </p:cNvPr>
              <p:cNvSpPr/>
              <p:nvPr/>
            </p:nvSpPr>
            <p:spPr>
              <a:xfrm>
                <a:off x="1672046" y="4376903"/>
                <a:ext cx="7750629" cy="5426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den>
                    </m:f>
                    <m:func>
                      <m:func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rad>
                          </m:e>
                        </m:d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∼</m:t>
                        </m:r>
                        <m:f>
                          <m:f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  <m:d>
                      <m:d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w</m:t>
                        </m:r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w</m:t>
                        </m:r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000" dirty="0"/>
                  <a:t>+… 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3F45A0BE-53B1-4DD3-87E7-52035A3F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046" y="4376903"/>
                <a:ext cx="7750629" cy="542649"/>
              </a:xfrm>
              <a:prstGeom prst="rect">
                <a:avLst/>
              </a:prstGeom>
              <a:blipFill>
                <a:blip r:embed="rId11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C0504F7-DA1E-4190-A42B-10E8138AECF6}"/>
                  </a:ext>
                </a:extLst>
              </p:cNvPr>
              <p:cNvSpPr txBox="1"/>
              <p:nvPr/>
            </p:nvSpPr>
            <p:spPr>
              <a:xfrm>
                <a:off x="324993" y="5226262"/>
                <a:ext cx="11231280" cy="557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Exercise:  Compute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 with Georgi Parameterization only. 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C0504F7-DA1E-4190-A42B-10E8138AE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3" y="5226262"/>
                <a:ext cx="11231280" cy="557781"/>
              </a:xfrm>
              <a:prstGeom prst="rect">
                <a:avLst/>
              </a:prstGeom>
              <a:blipFill>
                <a:blip r:embed="rId12"/>
                <a:stretch>
                  <a:fillRect l="-326" b="-206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4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A6963CA1-763D-4B95-B8ED-595BFB087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161" y="1099058"/>
            <a:ext cx="3375099" cy="11892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/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182" y="1696988"/>
                <a:ext cx="798232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/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heavy-to-heavy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/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5230E38-695B-4372-845F-4E48CEBC8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203" y="2058729"/>
                <a:ext cx="3693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/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2994890-E549-4204-80BB-12490B2836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2065848"/>
                <a:ext cx="44492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324994" y="83162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renormalization constant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3F45A0BE-53B1-4DD3-87E7-52035A3F789D}"/>
                  </a:ext>
                </a:extLst>
              </p:cNvPr>
              <p:cNvSpPr/>
              <p:nvPr/>
            </p:nvSpPr>
            <p:spPr>
              <a:xfrm>
                <a:off x="1406671" y="1694216"/>
                <a:ext cx="4984869" cy="5677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den>
                    </m:f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𝑤𝑟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zh-CN" altLang="en-US" sz="20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3F45A0BE-53B1-4DD3-87E7-52035A3F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671" y="1694216"/>
                <a:ext cx="4984869" cy="567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5CD24D86-AE58-4932-AB67-4C49ED082223}"/>
                  </a:ext>
                </a:extLst>
              </p:cNvPr>
              <p:cNvSpPr/>
              <p:nvPr/>
            </p:nvSpPr>
            <p:spPr>
              <a:xfrm>
                <a:off x="1365411" y="2555725"/>
                <a:ext cx="8412299" cy="550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𝑤𝑟</m:t>
                        </m:r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</m:e>
                    </m:d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zh-CN" altLang="en-US" sz="20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𝑤𝑟</m:t>
                    </m:r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−1]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5CD24D86-AE58-4932-AB67-4C49ED0822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411" y="2555725"/>
                <a:ext cx="8412299" cy="5507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D28C0378-6AEB-49DF-AE37-3C23550FD808}"/>
                  </a:ext>
                </a:extLst>
              </p:cNvPr>
              <p:cNvSpPr txBox="1"/>
              <p:nvPr/>
            </p:nvSpPr>
            <p:spPr>
              <a:xfrm>
                <a:off x="581897" y="3644362"/>
                <a:ext cx="11231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The relation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→1 , 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→1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must be satisfied.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D28C0378-6AEB-49DF-AE37-3C23550FD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3644362"/>
                <a:ext cx="11231280" cy="461665"/>
              </a:xfrm>
              <a:prstGeom prst="rect">
                <a:avLst/>
              </a:prstGeom>
              <a:blipFill>
                <a:blip r:embed="rId9"/>
                <a:stretch>
                  <a:fillRect l="-326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99B27A32-FE54-450C-9111-518B68D31895}"/>
              </a:ext>
            </a:extLst>
          </p:cNvPr>
          <p:cNvSpPr txBox="1"/>
          <p:nvPr/>
        </p:nvSpPr>
        <p:spPr>
          <a:xfrm>
            <a:off x="581897" y="4461864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anomalous dimension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185A59F0-F831-437E-80DA-F46319EAD814}"/>
                  </a:ext>
                </a:extLst>
              </p:cNvPr>
              <p:cNvSpPr/>
              <p:nvPr/>
            </p:nvSpPr>
            <p:spPr>
              <a:xfrm>
                <a:off x="2014284" y="5076295"/>
                <a:ext cx="6511407" cy="666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altLang="zh-CN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𝑤𝑟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−1]</m:t>
                    </m:r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185A59F0-F831-437E-80DA-F46319EAD8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284" y="5076295"/>
                <a:ext cx="6511407" cy="6660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83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Matching QCD heavy-to-light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581897" y="797825"/>
            <a:ext cx="1123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/>
              <a:t>The computation of physical quantities in QCD using HQET requires relating</a:t>
            </a:r>
          </a:p>
          <a:p>
            <a:r>
              <a:rPr lang="en-US" altLang="zh-CN" sz="2400" dirty="0"/>
              <a:t>QCD operators to HQET operators, which is referred to as “matching.”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28C0378-6AEB-49DF-AE37-3C23550FD808}"/>
              </a:ext>
            </a:extLst>
          </p:cNvPr>
          <p:cNvSpPr txBox="1"/>
          <p:nvPr/>
        </p:nvSpPr>
        <p:spPr>
          <a:xfrm>
            <a:off x="581897" y="1761165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vector current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9B27A32-FE54-450C-9111-518B68D31895}"/>
              </a:ext>
            </a:extLst>
          </p:cNvPr>
          <p:cNvSpPr txBox="1"/>
          <p:nvPr/>
        </p:nvSpPr>
        <p:spPr>
          <a:xfrm>
            <a:off x="581897" y="297893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All possible dimension-3 HQET operators have been considered.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185A59F0-F831-437E-80DA-F46319EAD814}"/>
                  </a:ext>
                </a:extLst>
              </p:cNvPr>
              <p:cNvSpPr/>
              <p:nvPr/>
            </p:nvSpPr>
            <p:spPr>
              <a:xfrm>
                <a:off x="4060798" y="4074553"/>
                <a:ext cx="312377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CN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altLang="zh-CN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=1+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2400" b="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dirty="0"/>
                  <a:t> 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185A59F0-F831-437E-80DA-F46319EAD8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798" y="4074553"/>
                <a:ext cx="3123774" cy="830997"/>
              </a:xfrm>
              <a:prstGeom prst="rect">
                <a:avLst/>
              </a:prstGeom>
              <a:blipFill>
                <a:blip r:embed="rId2"/>
                <a:stretch>
                  <a:fillRect l="-390" b="-36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33BD0405-7D6A-4453-8E6E-548B562BDF0D}"/>
                  </a:ext>
                </a:extLst>
              </p:cNvPr>
              <p:cNvSpPr/>
              <p:nvPr/>
            </p:nvSpPr>
            <p:spPr>
              <a:xfrm>
                <a:off x="1644170" y="2355173"/>
                <a:ext cx="6511407" cy="520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n-US" altLang="zh-CN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acc>
                      <m:accPr>
                        <m:chr m:val="̅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acc>
                      <m:accPr>
                        <m:chr m:val="̅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33BD0405-7D6A-4453-8E6E-548B562BDF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170" y="2355173"/>
                <a:ext cx="6511407" cy="5209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F4DA69BC-A1ED-4C96-B14F-4044A32460F1}"/>
              </a:ext>
            </a:extLst>
          </p:cNvPr>
          <p:cNvSpPr txBox="1"/>
          <p:nvPr/>
        </p:nvSpPr>
        <p:spPr>
          <a:xfrm>
            <a:off x="581897" y="352674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matching coefficient can be calculated order by order.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B59D0D2-A327-4D85-99CC-A86D8CACA998}"/>
              </a:ext>
            </a:extLst>
          </p:cNvPr>
          <p:cNvSpPr txBox="1"/>
          <p:nvPr/>
        </p:nvSpPr>
        <p:spPr>
          <a:xfrm>
            <a:off x="581897" y="5089932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Both the QCD and HQET operators are renormalized.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96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Matching QCD heavy-to-light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581897" y="797825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/>
              <a:t>The renormalized QCD current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28C0378-6AEB-49DF-AE37-3C23550FD808}"/>
              </a:ext>
            </a:extLst>
          </p:cNvPr>
          <p:cNvSpPr txBox="1"/>
          <p:nvPr/>
        </p:nvSpPr>
        <p:spPr>
          <a:xfrm>
            <a:off x="480359" y="2928284"/>
            <a:ext cx="471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renormalized HQET current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33BD0405-7D6A-4453-8E6E-548B562BDF0D}"/>
                  </a:ext>
                </a:extLst>
              </p:cNvPr>
              <p:cNvSpPr/>
              <p:nvPr/>
            </p:nvSpPr>
            <p:spPr>
              <a:xfrm>
                <a:off x="777665" y="3429000"/>
                <a:ext cx="11354952" cy="642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⟨</m:t>
                        </m:r>
                        <m:r>
                          <m:rPr>
                            <m:sty m:val="p"/>
                          </m:rPr>
                          <a:rPr lang="en-US" altLang="zh-CN" sz="200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eff</m:t>
                        </m:r>
                        <m: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⟩</m:t>
                    </m:r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𝑂𝑖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⟨</m:t>
                        </m:r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⟩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𝑂𝑖</m:t>
                            </m:r>
                          </m:sub>
                        </m:sSub>
                      </m:den>
                    </m:f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⟩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⟩</m:t>
                    </m:r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+(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⟩</m:t>
                        </m:r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tree</m:t>
                        </m:r>
                      </m:sub>
                    </m:sSub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33BD0405-7D6A-4453-8E6E-548B562BDF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65" y="3429000"/>
                <a:ext cx="11354952" cy="6420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F4DA69BC-A1ED-4C96-B14F-4044A32460F1}"/>
              </a:ext>
            </a:extLst>
          </p:cNvPr>
          <p:cNvSpPr txBox="1"/>
          <p:nvPr/>
        </p:nvSpPr>
        <p:spPr>
          <a:xfrm>
            <a:off x="393275" y="4673689"/>
            <a:ext cx="2663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matching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3C2AAFD-5A19-4475-8289-6037FA4753B0}"/>
                  </a:ext>
                </a:extLst>
              </p:cNvPr>
              <p:cNvSpPr/>
              <p:nvPr/>
            </p:nvSpPr>
            <p:spPr>
              <a:xfrm>
                <a:off x="777665" y="1375908"/>
                <a:ext cx="10636669" cy="629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⟨</m:t>
                          </m:r>
                          <m:r>
                            <m:rPr>
                              <m:sty m:val="p"/>
                            </m:r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𝑄𝐶𝐷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⟨</m:t>
                          </m:r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e>
                      </m:rad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⟨</m:t>
                      </m:r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⟩</m:t>
                          </m:r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200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⟨</m:t>
                      </m:r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200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e>
                      </m:rad>
                      <m:r>
                        <a:rPr lang="en-US" altLang="zh-CN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⟨</m:t>
                      </m:r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200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tree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3C2AAFD-5A19-4475-8289-6037FA4753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65" y="1375908"/>
                <a:ext cx="10636669" cy="6299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7EA29B6B-15C4-439E-BA3E-F6EB538E61F4}"/>
                  </a:ext>
                </a:extLst>
              </p:cNvPr>
              <p:cNvSpPr/>
              <p:nvPr/>
            </p:nvSpPr>
            <p:spPr>
              <a:xfrm>
                <a:off x="4276934" y="2219885"/>
                <a:ext cx="6504277" cy="647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sub>
                          </m:s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200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7EA29B6B-15C4-439E-BA3E-F6EB538E61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934" y="2219885"/>
                <a:ext cx="6504277" cy="6474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DEF50FCA-2936-4908-9B27-76A02C15E779}"/>
                  </a:ext>
                </a:extLst>
              </p:cNvPr>
              <p:cNvSpPr/>
              <p:nvPr/>
            </p:nvSpPr>
            <p:spPr>
              <a:xfrm>
                <a:off x="1124430" y="5176148"/>
                <a:ext cx="7105170" cy="1026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rad>
                    <m:r>
                      <a:rPr lang="en-US" altLang="zh-CN" sz="20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altLang="zh-CN" sz="2000" b="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]-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den>
                    </m:f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CN" sz="2000" b="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DEF50FCA-2936-4908-9B27-76A02C15E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430" y="5176148"/>
                <a:ext cx="7105170" cy="1026756"/>
              </a:xfrm>
              <a:prstGeom prst="rect">
                <a:avLst/>
              </a:prstGeom>
              <a:blipFill>
                <a:blip r:embed="rId5"/>
                <a:stretch>
                  <a:fillRect b="-5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80A481F-89EF-4A73-B703-1F210C890CB1}"/>
                  </a:ext>
                </a:extLst>
              </p:cNvPr>
              <p:cNvSpPr/>
              <p:nvPr/>
            </p:nvSpPr>
            <p:spPr>
              <a:xfrm>
                <a:off x="4001044" y="4071099"/>
                <a:ext cx="3961375" cy="522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acc>
                      <m:accPr>
                        <m:chr m:val="̅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⟩</m:t>
                    </m:r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v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80A481F-89EF-4A73-B703-1F210C890C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044" y="4071099"/>
                <a:ext cx="3961375" cy="5225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9AEC6BD2-27E0-4451-AEC9-B4A8519587F8}"/>
                  </a:ext>
                </a:extLst>
              </p:cNvPr>
              <p:cNvSpPr txBox="1"/>
              <p:nvPr/>
            </p:nvSpPr>
            <p:spPr>
              <a:xfrm>
                <a:off x="8927869" y="4593678"/>
                <a:ext cx="1739437" cy="442674"/>
              </a:xfrm>
              <a:prstGeom prst="roundRect">
                <a:avLst/>
              </a:prstGeom>
              <a:solidFill>
                <a:srgbClr val="0089C7"/>
              </a:solidFill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C00000"/>
                  </a:buClr>
                  <a:buSzPct val="6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</m:t>
                      </m:r>
                      <m:r>
                        <a:rPr lang="en-US" altLang="zh-CN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𝑚𝑖𝑥𝑖𝑛𝑔</m:t>
                      </m:r>
                    </m:oMath>
                  </m:oMathPara>
                </a14:m>
                <a:endParaRPr lang="zh-CN" altLang="en-US" sz="2000" dirty="0">
                  <a:solidFill>
                    <a:srgbClr val="FFFF00"/>
                  </a:solidFill>
                  <a:ea typeface="隶书" panose="02010509060101010101" pitchFamily="49" charset="-122"/>
                </a:endParaRPr>
              </a:p>
            </p:txBody>
          </p:sp>
        </mc:Choice>
        <mc:Fallback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9AEC6BD2-27E0-4451-AEC9-B4A851958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7869" y="4593678"/>
                <a:ext cx="1739437" cy="442674"/>
              </a:xfrm>
              <a:prstGeom prst="round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54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heavy-to-light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/>
              <p:nvPr/>
            </p:nvSpPr>
            <p:spPr>
              <a:xfrm>
                <a:off x="581897" y="797825"/>
                <a:ext cx="9929349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Calculation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using gluon mass to regulate the IR divergence 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797825"/>
                <a:ext cx="9929349" cy="519245"/>
              </a:xfrm>
              <a:prstGeom prst="rect">
                <a:avLst/>
              </a:prstGeom>
              <a:blipFill>
                <a:blip r:embed="rId2"/>
                <a:stretch>
                  <a:fillRect l="-123" t="-3529" r="-1596" b="-21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99B27A32-FE54-450C-9111-518B68D31895}"/>
              </a:ext>
            </a:extLst>
          </p:cNvPr>
          <p:cNvSpPr txBox="1"/>
          <p:nvPr/>
        </p:nvSpPr>
        <p:spPr>
          <a:xfrm>
            <a:off x="581897" y="2149937"/>
            <a:ext cx="4564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From standard QCD calculation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F4DA69BC-A1ED-4C96-B14F-4044A32460F1}"/>
                  </a:ext>
                </a:extLst>
              </p:cNvPr>
              <p:cNvSpPr txBox="1"/>
              <p:nvPr/>
            </p:nvSpPr>
            <p:spPr>
              <a:xfrm>
                <a:off x="581897" y="3547470"/>
                <a:ext cx="51222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On-shell renormalization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 </a:t>
                </a:r>
                <a:endParaRPr lang="zh-CN" altLang="en-US" sz="20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F4DA69BC-A1ED-4C96-B14F-4044A3246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3547470"/>
                <a:ext cx="5122217" cy="461665"/>
              </a:xfrm>
              <a:prstGeom prst="rect">
                <a:avLst/>
              </a:prstGeom>
              <a:blipFill>
                <a:blip r:embed="rId3"/>
                <a:stretch>
                  <a:fillRect l="-713" t="-11842" b="-27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>
            <a:extLst>
              <a:ext uri="{FF2B5EF4-FFF2-40B4-BE49-F238E27FC236}">
                <a16:creationId xmlns:a16="http://schemas.microsoft.com/office/drawing/2014/main" id="{7F4C664B-8B5B-4003-8379-75BCD3490F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198" y="1518895"/>
            <a:ext cx="3114979" cy="10733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/>
              <p:nvPr/>
            </p:nvSpPr>
            <p:spPr>
              <a:xfrm>
                <a:off x="1361039" y="1416095"/>
                <a:ext cx="7095567" cy="663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000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altLang="zh-CN" sz="2000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0)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 [</m:t>
                            </m:r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0]</m:t>
                            </m:r>
                          </m:den>
                        </m:f>
                      </m:e>
                    </m:nary>
                  </m:oMath>
                </a14:m>
                <a:endParaRPr lang="zh-CN" altLang="en-US" sz="20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39" y="1416095"/>
                <a:ext cx="7095567" cy="6635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707C453-CD91-42E5-9F04-B2F942C5233A}"/>
                  </a:ext>
                </a:extLst>
              </p:cNvPr>
              <p:cNvSpPr/>
              <p:nvPr/>
            </p:nvSpPr>
            <p:spPr>
              <a:xfrm>
                <a:off x="8569817" y="1814379"/>
                <a:ext cx="11107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707C453-CD91-42E5-9F04-B2F942C523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817" y="1814379"/>
                <a:ext cx="1110753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D4B53E68-7D4E-4DB8-AC8D-B501D2BB3C1D}"/>
                  </a:ext>
                </a:extLst>
              </p:cNvPr>
              <p:cNvSpPr/>
              <p:nvPr/>
            </p:nvSpPr>
            <p:spPr>
              <a:xfrm>
                <a:off x="1361039" y="2805087"/>
                <a:ext cx="8206320" cy="664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bSup>
                                  <m:sSubSupPr>
                                    <m:ctrlP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func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v</m:t>
                                </m:r>
                              </m:sub>
                            </m:sSub>
                          </m:e>
                        </m:d>
                      </m:e>
                      <m:sup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v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D4B53E68-7D4E-4DB8-AC8D-B501D2BB3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39" y="2805087"/>
                <a:ext cx="8206320" cy="6646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3DB70ED-DD7E-459D-B47D-5BC3CABA9C7C}"/>
                  </a:ext>
                </a:extLst>
              </p:cNvPr>
              <p:cNvSpPr/>
              <p:nvPr/>
            </p:nvSpPr>
            <p:spPr>
              <a:xfrm>
                <a:off x="1221437" y="4142384"/>
                <a:ext cx="4030678" cy="807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den>
                          </m:f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func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3DB70ED-DD7E-459D-B47D-5BC3CABA9C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437" y="4142384"/>
                <a:ext cx="4030678" cy="8079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63F1FB94-4B3C-4FA2-A91A-9E5D169F8A1D}"/>
                  </a:ext>
                </a:extLst>
              </p:cNvPr>
              <p:cNvSpPr/>
              <p:nvPr/>
            </p:nvSpPr>
            <p:spPr>
              <a:xfrm>
                <a:off x="3778680" y="4136694"/>
                <a:ext cx="8206320" cy="827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den>
                          </m:f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func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func>
                          <m: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63F1FB94-4B3C-4FA2-A91A-9E5D169F8A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680" y="4136694"/>
                <a:ext cx="8206320" cy="8273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AB7DAB5E-326A-415A-B99C-107BED428A20}"/>
              </a:ext>
            </a:extLst>
          </p:cNvPr>
          <p:cNvSpPr txBox="1"/>
          <p:nvPr/>
        </p:nvSpPr>
        <p:spPr>
          <a:xfrm>
            <a:off x="581897" y="4969726"/>
            <a:ext cx="1673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So that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E90411A-CB9E-4B4D-BA99-77FC2B0D5E40}"/>
                  </a:ext>
                </a:extLst>
              </p:cNvPr>
              <p:cNvSpPr/>
              <p:nvPr/>
            </p:nvSpPr>
            <p:spPr>
              <a:xfrm>
                <a:off x="1426771" y="5367640"/>
                <a:ext cx="5090368" cy="753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e>
                      </m:rad>
                      <m:r>
                        <a:rPr lang="en-US" altLang="zh-CN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den>
                          </m:f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altLang="zh-CN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func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f>
                                <m:fPr>
                                  <m:ctrlPr>
                                    <a:rPr lang="en-US" altLang="zh-CN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altLang="zh-CN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func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E90411A-CB9E-4B4D-BA99-77FC2B0D5E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771" y="5367640"/>
                <a:ext cx="5090368" cy="7538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10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heavy-to-light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/>
              <p:nvPr/>
            </p:nvSpPr>
            <p:spPr>
              <a:xfrm>
                <a:off x="581897" y="797825"/>
                <a:ext cx="11231280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Calculation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using gluon mass to regulate the IR divergence 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797825"/>
                <a:ext cx="11231280" cy="519245"/>
              </a:xfrm>
              <a:prstGeom prst="rect">
                <a:avLst/>
              </a:prstGeom>
              <a:blipFill>
                <a:blip r:embed="rId2"/>
                <a:stretch>
                  <a:fillRect l="-109" t="-3529" b="-21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F4DA69BC-A1ED-4C96-B14F-4044A32460F1}"/>
              </a:ext>
            </a:extLst>
          </p:cNvPr>
          <p:cNvSpPr txBox="1"/>
          <p:nvPr/>
        </p:nvSpPr>
        <p:spPr>
          <a:xfrm>
            <a:off x="581897" y="2391786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counter term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F4C664B-8B5B-4003-8379-75BCD3490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409" y="1324080"/>
            <a:ext cx="3114979" cy="10733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/>
              <p:nvPr/>
            </p:nvSpPr>
            <p:spPr>
              <a:xfrm>
                <a:off x="1361039" y="1520196"/>
                <a:ext cx="7095567" cy="663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000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bSup>
                                  <m:sSub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func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endParaRPr lang="zh-CN" altLang="en-US" sz="20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39" y="1520196"/>
                <a:ext cx="7095567" cy="663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707C453-CD91-42E5-9F04-B2F942C5233A}"/>
                  </a:ext>
                </a:extLst>
              </p:cNvPr>
              <p:cNvSpPr/>
              <p:nvPr/>
            </p:nvSpPr>
            <p:spPr>
              <a:xfrm>
                <a:off x="8569817" y="1814379"/>
                <a:ext cx="11107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2707C453-CD91-42E5-9F04-B2F942C523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817" y="1814379"/>
                <a:ext cx="1110753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E4C2A558-D062-4224-823A-746DA0616409}"/>
              </a:ext>
            </a:extLst>
          </p:cNvPr>
          <p:cNvSpPr txBox="1"/>
          <p:nvPr/>
        </p:nvSpPr>
        <p:spPr>
          <a:xfrm>
            <a:off x="706877" y="392816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So that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D36CB4B9-25BC-436A-9EBB-81A45E6CC6E2}"/>
                  </a:ext>
                </a:extLst>
              </p:cNvPr>
              <p:cNvSpPr/>
              <p:nvPr/>
            </p:nvSpPr>
            <p:spPr>
              <a:xfrm>
                <a:off x="1855229" y="2983462"/>
                <a:ext cx="3831562" cy="664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den>
                    </m:f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CN" sz="2000" dirty="0"/>
                  <a:t>=</a:t>
                </a:r>
                <a:r>
                  <a:rPr lang="en-US" altLang="zh-CN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bSup>
                                  <m:sSub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func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D36CB4B9-25BC-436A-9EBB-81A45E6CC6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229" y="2983462"/>
                <a:ext cx="3831562" cy="6646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1107631-895F-4864-BDEE-866D1B1CBE45}"/>
                  </a:ext>
                </a:extLst>
              </p:cNvPr>
              <p:cNvSpPr/>
              <p:nvPr/>
            </p:nvSpPr>
            <p:spPr>
              <a:xfrm>
                <a:off x="2182754" y="4479222"/>
                <a:ext cx="3176511" cy="606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dirty="0"/>
                  <a:t>=</a:t>
                </a:r>
                <a:r>
                  <a:rPr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𝑄</m:t>
                                    </m:r>
                                  </m:sub>
                                  <m:sup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p>
                                  <m:sSupPr>
                                    <m:ctrlP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func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1107631-895F-4864-BDEE-866D1B1CBE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54" y="4479222"/>
                <a:ext cx="3176511" cy="6067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422CE33A-1869-40C2-8211-94BD35D69B20}"/>
                  </a:ext>
                </a:extLst>
              </p:cNvPr>
              <p:cNvSpPr/>
              <p:nvPr/>
            </p:nvSpPr>
            <p:spPr>
              <a:xfrm>
                <a:off x="2182754" y="5220923"/>
                <a:ext cx="1866665" cy="487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dirty="0"/>
                  <a:t>=</a:t>
                </a:r>
                <a:r>
                  <a:rPr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422CE33A-1869-40C2-8211-94BD35D69B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54" y="5220923"/>
                <a:ext cx="1866665" cy="487249"/>
              </a:xfrm>
              <a:prstGeom prst="rect">
                <a:avLst/>
              </a:prstGeom>
              <a:blipFill>
                <a:blip r:embed="rId8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89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heavy-to-light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/>
              <p:nvPr/>
            </p:nvSpPr>
            <p:spPr>
              <a:xfrm>
                <a:off x="581897" y="797825"/>
                <a:ext cx="11231280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Calculation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using dimensional regularization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4CE2722-02BB-4796-A2BA-7D38A7D4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797825"/>
                <a:ext cx="11231280" cy="519245"/>
              </a:xfrm>
              <a:prstGeom prst="rect">
                <a:avLst/>
              </a:prstGeom>
              <a:blipFill>
                <a:blip r:embed="rId2"/>
                <a:stretch>
                  <a:fillRect l="-109" t="-3529" b="-21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F4DA69BC-A1ED-4C96-B14F-4044A32460F1}"/>
              </a:ext>
            </a:extLst>
          </p:cNvPr>
          <p:cNvSpPr txBox="1"/>
          <p:nvPr/>
        </p:nvSpPr>
        <p:spPr>
          <a:xfrm>
            <a:off x="581897" y="2183711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“renormalization constant”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/>
              <p:nvPr/>
            </p:nvSpPr>
            <p:spPr>
              <a:xfrm>
                <a:off x="1361039" y="1520196"/>
                <a:ext cx="8531898" cy="561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p>
                  </m:oMath>
                </a14:m>
                <a:endParaRPr lang="zh-CN" altLang="en-US" sz="20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EB6F5158-D355-4FA8-B105-F557DC709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39" y="1520196"/>
                <a:ext cx="8531898" cy="561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635DEFC1-81B9-4AD3-99A3-FE464EA8D2EB}"/>
                  </a:ext>
                </a:extLst>
              </p:cNvPr>
              <p:cNvSpPr/>
              <p:nvPr/>
            </p:nvSpPr>
            <p:spPr>
              <a:xfrm>
                <a:off x="1502546" y="2825606"/>
                <a:ext cx="1765603" cy="423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𝒵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635DEFC1-81B9-4AD3-99A3-FE464EA8D2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546" y="2825606"/>
                <a:ext cx="1765603" cy="423770"/>
              </a:xfrm>
              <a:prstGeom prst="rect">
                <a:avLst/>
              </a:prstGeom>
              <a:blipFill>
                <a:blip r:embed="rId4"/>
                <a:stretch>
                  <a:fillRect b="-57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0E40E3A-1CEC-4738-BFED-7DD4A6339C1D}"/>
                  </a:ext>
                </a:extLst>
              </p:cNvPr>
              <p:cNvSpPr/>
              <p:nvPr/>
            </p:nvSpPr>
            <p:spPr>
              <a:xfrm>
                <a:off x="3110921" y="2705477"/>
                <a:ext cx="3816471" cy="664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𝒵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𝑄</m:t>
                                    </m:r>
                                  </m:sub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func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0E40E3A-1CEC-4738-BFED-7DD4A6339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921" y="2705477"/>
                <a:ext cx="3816471" cy="6640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B87FB88-B25B-49E0-905B-E83F75F32995}"/>
                  </a:ext>
                </a:extLst>
              </p:cNvPr>
              <p:cNvSpPr txBox="1"/>
              <p:nvPr/>
            </p:nvSpPr>
            <p:spPr>
              <a:xfrm>
                <a:off x="581897" y="3500461"/>
                <a:ext cx="11231280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Calculation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using dimensional regularization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B87FB88-B25B-49E0-905B-E83F75F32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3500461"/>
                <a:ext cx="11231280" cy="519245"/>
              </a:xfrm>
              <a:prstGeom prst="rect">
                <a:avLst/>
              </a:prstGeom>
              <a:blipFill>
                <a:blip r:embed="rId6"/>
                <a:stretch>
                  <a:fillRect l="-109" t="-3529" b="-21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356320A-2D75-4A09-9FB7-9013BE64B017}"/>
                  </a:ext>
                </a:extLst>
              </p:cNvPr>
              <p:cNvSpPr/>
              <p:nvPr/>
            </p:nvSpPr>
            <p:spPr>
              <a:xfrm>
                <a:off x="3110921" y="4150662"/>
                <a:ext cx="2120004" cy="576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356320A-2D75-4A09-9FB7-9013BE64B0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921" y="4150662"/>
                <a:ext cx="2120004" cy="576120"/>
              </a:xfrm>
              <a:prstGeom prst="rect">
                <a:avLst/>
              </a:prstGeom>
              <a:blipFill>
                <a:blip r:embed="rId7"/>
                <a:stretch>
                  <a:fillRect t="-152128" b="-2106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810764A1-A62A-42F9-BACB-476F90928271}"/>
                  </a:ext>
                </a:extLst>
              </p:cNvPr>
              <p:cNvSpPr/>
              <p:nvPr/>
            </p:nvSpPr>
            <p:spPr>
              <a:xfrm>
                <a:off x="7292446" y="2896461"/>
                <a:ext cx="936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𝒵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810764A1-A62A-42F9-BACB-476F909282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446" y="2896461"/>
                <a:ext cx="93621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0222402D-2C3F-4503-954F-841F84306791}"/>
              </a:ext>
            </a:extLst>
          </p:cNvPr>
          <p:cNvSpPr txBox="1"/>
          <p:nvPr/>
        </p:nvSpPr>
        <p:spPr>
          <a:xfrm>
            <a:off x="581897" y="4797815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result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402F259-8C65-4F0A-985E-A9D890653AD9}"/>
                  </a:ext>
                </a:extLst>
              </p:cNvPr>
              <p:cNvSpPr/>
              <p:nvPr/>
            </p:nvSpPr>
            <p:spPr>
              <a:xfrm>
                <a:off x="1361039" y="5453406"/>
                <a:ext cx="5831596" cy="606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dirty="0"/>
                  <a:t>=</a:t>
                </a:r>
                <a:r>
                  <a:rPr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𝒵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e>
                    </m:rad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−1+</m:t>
                    </m:r>
                    <m:sSub>
                      <m:sSub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m:rPr>
                        <m:nor/>
                      </m:rPr>
                      <a:rPr lang="en-US" altLang="zh-CN" dirty="0"/>
                      <m:t>=</m:t>
                    </m:r>
                    <m:r>
                      <m:rPr>
                        <m:nor/>
                      </m:rPr>
                      <a:rPr lang="en-US" altLang="zh-CN" dirty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m:rPr>
                        <m:nor/>
                      </m:rPr>
                      <a:rPr lang="en-US" altLang="zh-CN" dirty="0">
                        <a:solidFill>
                          <a:srgbClr val="002060"/>
                        </a:solidFill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𝑄</m:t>
                                    </m:r>
                                  </m:sub>
                                  <m:sup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p>
                                  <m:sSup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func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402F259-8C65-4F0A-985E-A9D890653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39" y="5453406"/>
                <a:ext cx="5831596" cy="606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81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heavy-to-heavy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4CE2722-02BB-4796-A2BA-7D38A7D4F54E}"/>
              </a:ext>
            </a:extLst>
          </p:cNvPr>
          <p:cNvSpPr txBox="1"/>
          <p:nvPr/>
        </p:nvSpPr>
        <p:spPr>
          <a:xfrm>
            <a:off x="581897" y="797825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matching formula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B87FB88-B25B-49E0-905B-E83F75F32995}"/>
              </a:ext>
            </a:extLst>
          </p:cNvPr>
          <p:cNvSpPr txBox="1"/>
          <p:nvPr/>
        </p:nvSpPr>
        <p:spPr>
          <a:xfrm>
            <a:off x="581897" y="267032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A usual choice of the matching scale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0222402D-2C3F-4503-954F-841F84306791}"/>
                  </a:ext>
                </a:extLst>
              </p:cNvPr>
              <p:cNvSpPr txBox="1"/>
              <p:nvPr/>
            </p:nvSpPr>
            <p:spPr>
              <a:xfrm>
                <a:off x="581897" y="3938889"/>
                <a:ext cx="112312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The matching of heavy-to-heavy current is rather tedious since the matching coefficients contain at several vaiables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. There are two simplified choice: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0222402D-2C3F-4503-954F-841F84306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7" y="3938889"/>
                <a:ext cx="11231280" cy="830997"/>
              </a:xfrm>
              <a:prstGeom prst="rect">
                <a:avLst/>
              </a:prstGeom>
              <a:blipFill>
                <a:blip r:embed="rId2"/>
                <a:stretch>
                  <a:fillRect l="-109" t="-5882" b="-16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3E0025C3-9259-4DAB-95E3-F01BAF106339}"/>
                  </a:ext>
                </a:extLst>
              </p:cNvPr>
              <p:cNvSpPr/>
              <p:nvPr/>
            </p:nvSpPr>
            <p:spPr>
              <a:xfrm>
                <a:off x="1713936" y="1328626"/>
                <a:ext cx="9446240" cy="439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 sz="20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sz="2000" dirty="0"/>
                  <a:t>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3E0025C3-9259-4DAB-95E3-F01BAF1063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936" y="1328626"/>
                <a:ext cx="9446240" cy="439544"/>
              </a:xfrm>
              <a:prstGeom prst="rect">
                <a:avLst/>
              </a:prstGeom>
              <a:blipFill>
                <a:blip r:embed="rId3"/>
                <a:stretch>
                  <a:fillRect t="-4167" b="-19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98E67918-2722-4C78-926D-34F609DD31D5}"/>
                  </a:ext>
                </a:extLst>
              </p:cNvPr>
              <p:cNvSpPr/>
              <p:nvPr/>
            </p:nvSpPr>
            <p:spPr>
              <a:xfrm>
                <a:off x="1713936" y="1948096"/>
                <a:ext cx="9382825" cy="405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altLang="zh-CN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en-US" altLang="zh-CN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dirty="0"/>
                  <a:t>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sSubSup>
                      <m:sSubSupPr>
                        <m:ctrlP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  <m:sup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98E67918-2722-4C78-926D-34F609DD31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936" y="1948096"/>
                <a:ext cx="9382825" cy="405432"/>
              </a:xfrm>
              <a:prstGeom prst="rect">
                <a:avLst/>
              </a:prstGeom>
              <a:blipFill>
                <a:blip r:embed="rId4"/>
                <a:stretch>
                  <a:fillRect t="-6061" b="-181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61552EAC-7661-4B72-AB62-C458EF86D640}"/>
                  </a:ext>
                </a:extLst>
              </p:cNvPr>
              <p:cNvSpPr/>
              <p:nvPr/>
            </p:nvSpPr>
            <p:spPr>
              <a:xfrm>
                <a:off x="5803575" y="2740134"/>
                <a:ext cx="1925462" cy="3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rad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61552EAC-7661-4B72-AB62-C458EF86D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575" y="2740134"/>
                <a:ext cx="1925462" cy="370358"/>
              </a:xfrm>
              <a:prstGeom prst="rect">
                <a:avLst/>
              </a:prstGeom>
              <a:blipFill>
                <a:blip r:embed="rId5"/>
                <a:stretch>
                  <a:fillRect r="-14873" b="-32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88B0B388-35D7-4881-996C-E7A67C85D68D}"/>
                  </a:ext>
                </a:extLst>
              </p:cNvPr>
              <p:cNvSpPr/>
              <p:nvPr/>
            </p:nvSpPr>
            <p:spPr>
              <a:xfrm>
                <a:off x="1246973" y="3319501"/>
                <a:ext cx="3814570" cy="4057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d>
                        <m:d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=1+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acc>
                        <m:accPr>
                          <m:chr m:val="̅"/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88B0B388-35D7-4881-996C-E7A67C85D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73" y="3319501"/>
                <a:ext cx="3814570" cy="405752"/>
              </a:xfrm>
              <a:prstGeom prst="rect">
                <a:avLst/>
              </a:prstGeom>
              <a:blipFill>
                <a:blip r:embed="rId6"/>
                <a:stretch>
                  <a:fillRect r="-2400" b="-121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2CDD2BD2-9088-442D-A926-6CBB5F4C2727}"/>
                  </a:ext>
                </a:extLst>
              </p:cNvPr>
              <p:cNvSpPr/>
              <p:nvPr/>
            </p:nvSpPr>
            <p:spPr>
              <a:xfrm>
                <a:off x="5692698" y="3321087"/>
                <a:ext cx="3359317" cy="4287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2,3</m:t>
                          </m:r>
                        </m:sub>
                        <m:sup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d>
                        <m:d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altLang="zh-CN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2CDD2BD2-9088-442D-A926-6CBB5F4C27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698" y="3321087"/>
                <a:ext cx="3359317" cy="428707"/>
              </a:xfrm>
              <a:prstGeom prst="rect">
                <a:avLst/>
              </a:prstGeom>
              <a:blipFill>
                <a:blip r:embed="rId7"/>
                <a:stretch>
                  <a:fillRect r="-2722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>
            <a:extLst>
              <a:ext uri="{FF2B5EF4-FFF2-40B4-BE49-F238E27FC236}">
                <a16:creationId xmlns:a16="http://schemas.microsoft.com/office/drawing/2014/main" id="{723DA8D2-CAFE-4868-A2F4-2E82FC1962F6}"/>
              </a:ext>
            </a:extLst>
          </p:cNvPr>
          <p:cNvSpPr txBox="1"/>
          <p:nvPr/>
        </p:nvSpPr>
        <p:spPr>
          <a:xfrm>
            <a:off x="1246973" y="4784424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Zero recoil limit: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EFB79B8E-1C0C-40BB-9D7B-9B4A58A787C8}"/>
                  </a:ext>
                </a:extLst>
              </p:cNvPr>
              <p:cNvSpPr/>
              <p:nvPr/>
            </p:nvSpPr>
            <p:spPr>
              <a:xfrm>
                <a:off x="3878224" y="4830590"/>
                <a:ext cx="8646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EFB79B8E-1C0C-40BB-9D7B-9B4A58A78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224" y="4830590"/>
                <a:ext cx="86466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文本框 22">
            <a:extLst>
              <a:ext uri="{FF2B5EF4-FFF2-40B4-BE49-F238E27FC236}">
                <a16:creationId xmlns:a16="http://schemas.microsoft.com/office/drawing/2014/main" id="{A7F504F1-AF8F-4A17-83CF-EBAEFA0DF8F7}"/>
              </a:ext>
            </a:extLst>
          </p:cNvPr>
          <p:cNvSpPr txBox="1"/>
          <p:nvPr/>
        </p:nvSpPr>
        <p:spPr>
          <a:xfrm>
            <a:off x="1246973" y="520441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Flavor conserving limit: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4AA3A8AD-05F2-4BEA-99BF-3FBAF692488F}"/>
                  </a:ext>
                </a:extLst>
              </p:cNvPr>
              <p:cNvSpPr/>
              <p:nvPr/>
            </p:nvSpPr>
            <p:spPr>
              <a:xfrm>
                <a:off x="4598083" y="5214519"/>
                <a:ext cx="11417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4AA3A8AD-05F2-4BEA-99BF-3FBAF69248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083" y="5214519"/>
                <a:ext cx="114172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4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B471-890C-46B5-B926-81CE96F5CAC1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079E9E-65B5-4D5B-9434-4F26A96D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8CC0E6DC-5E70-46CC-8A9A-1C22F8DC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CA3E097-B29F-4C50-9DE3-AC3A0BEF0521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heavy-to-heavy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545C79E-0390-4786-8D87-A9B22FA57BD3}"/>
              </a:ext>
            </a:extLst>
          </p:cNvPr>
          <p:cNvSpPr txBox="1"/>
          <p:nvPr/>
        </p:nvSpPr>
        <p:spPr>
          <a:xfrm>
            <a:off x="1203430" y="90911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In the zero recoil limit: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344D87FB-A16B-472E-8299-94096D5B14F6}"/>
                  </a:ext>
                </a:extLst>
              </p:cNvPr>
              <p:cNvSpPr/>
              <p:nvPr/>
            </p:nvSpPr>
            <p:spPr>
              <a:xfrm>
                <a:off x="2686143" y="1565811"/>
                <a:ext cx="14500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344D87FB-A16B-472E-8299-94096D5B14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143" y="1565811"/>
                <a:ext cx="1450077" cy="400110"/>
              </a:xfrm>
              <a:prstGeom prst="rect">
                <a:avLst/>
              </a:prstGeom>
              <a:blipFill>
                <a:blip r:embed="rId2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5CFC3AB-EE73-49F6-BBC4-C850869BD7B3}"/>
                  </a:ext>
                </a:extLst>
              </p:cNvPr>
              <p:cNvSpPr/>
              <p:nvPr/>
            </p:nvSpPr>
            <p:spPr>
              <a:xfrm>
                <a:off x="5268235" y="1519742"/>
                <a:ext cx="2041200" cy="424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5CFC3AB-EE73-49F6-BBC4-C850869BD7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235" y="1519742"/>
                <a:ext cx="2041200" cy="424796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074D5E38-75FD-418B-914C-6AED20D95052}"/>
              </a:ext>
            </a:extLst>
          </p:cNvPr>
          <p:cNvSpPr txBox="1"/>
          <p:nvPr/>
        </p:nvSpPr>
        <p:spPr>
          <a:xfrm>
            <a:off x="1203430" y="216095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Then the matching condition is simplified: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C7E326B9-17F1-4A5E-A8D7-452C22F5F839}"/>
                  </a:ext>
                </a:extLst>
              </p:cNvPr>
              <p:cNvSpPr/>
              <p:nvPr/>
            </p:nvSpPr>
            <p:spPr>
              <a:xfrm>
                <a:off x="2558492" y="2861856"/>
                <a:ext cx="5132495" cy="427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C7E326B9-17F1-4A5E-A8D7-452C22F5F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492" y="2861856"/>
                <a:ext cx="5132495" cy="427425"/>
              </a:xfrm>
              <a:prstGeom prst="rect">
                <a:avLst/>
              </a:prstGeom>
              <a:blipFill>
                <a:blip r:embed="rId4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B7C9992B-3A72-4EFA-9E0E-61FA1C6837BB}"/>
                  </a:ext>
                </a:extLst>
              </p:cNvPr>
              <p:cNvSpPr/>
              <p:nvPr/>
            </p:nvSpPr>
            <p:spPr>
              <a:xfrm>
                <a:off x="2558492" y="3999892"/>
                <a:ext cx="1135567" cy="478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B7C9992B-3A72-4EFA-9E0E-61FA1C683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492" y="3999892"/>
                <a:ext cx="1135567" cy="478849"/>
              </a:xfrm>
              <a:prstGeom prst="rect">
                <a:avLst/>
              </a:prstGeom>
              <a:blipFill>
                <a:blip r:embed="rId5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29691702-5504-42A7-8597-5DCE32594F41}"/>
                  </a:ext>
                </a:extLst>
              </p:cNvPr>
              <p:cNvSpPr/>
              <p:nvPr/>
            </p:nvSpPr>
            <p:spPr>
              <a:xfrm>
                <a:off x="2009504" y="4546905"/>
                <a:ext cx="7029645" cy="7290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n-US" altLang="zh-CN" sz="20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rad>
                      <m:r>
                        <a:rPr lang="en-US" altLang="zh-CN" sz="20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m:rPr>
                          <m:nor/>
                        </m:rPr>
                        <a:rPr lang="en-US" altLang="zh-CN" sz="2000" dirty="0">
                          <a:solidFill>
                            <a:srgbClr val="002060"/>
                          </a:solidFill>
                          <a:ea typeface="Cambria Math" panose="02040503050406030204" pitchFamily="18" charset="0"/>
                        </a:rPr>
                        <m:t>]−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p>
                      </m:sSubSup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bSup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29691702-5504-42A7-8597-5DCE32594F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504" y="4546905"/>
                <a:ext cx="7029645" cy="729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1505AC1-64BA-47D1-99C1-3BA13522F2B3}"/>
              </a:ext>
            </a:extLst>
          </p:cNvPr>
          <p:cNvSpPr txBox="1"/>
          <p:nvPr/>
        </p:nvSpPr>
        <p:spPr>
          <a:xfrm>
            <a:off x="1203430" y="3486315"/>
            <a:ext cx="6869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Then the matching coefficient can be obtained by: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3D6065B-FA89-4019-9CA3-D0BB01E163D0}"/>
              </a:ext>
            </a:extLst>
          </p:cNvPr>
          <p:cNvSpPr txBox="1"/>
          <p:nvPr/>
        </p:nvSpPr>
        <p:spPr>
          <a:xfrm>
            <a:off x="5268236" y="5566123"/>
            <a:ext cx="1916336" cy="400110"/>
          </a:xfrm>
          <a:prstGeom prst="rect">
            <a:avLst/>
          </a:prstGeom>
          <a:solidFill>
            <a:srgbClr val="0089C7"/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60000"/>
            </a:pPr>
            <a:r>
              <a:rPr lang="en-US" altLang="zh-CN" sz="2000" dirty="0">
                <a:solidFill>
                  <a:srgbClr val="FFFF00"/>
                </a:solidFill>
                <a:ea typeface="隶书" panose="02010509060101010101" pitchFamily="49" charset="-122"/>
              </a:rPr>
              <a:t>Vanishing in DR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9E297190-CFDB-48E7-8C16-78634A9B0DBD}"/>
              </a:ext>
            </a:extLst>
          </p:cNvPr>
          <p:cNvCxnSpPr/>
          <p:nvPr/>
        </p:nvCxnSpPr>
        <p:spPr>
          <a:xfrm flipV="1">
            <a:off x="6288835" y="5145829"/>
            <a:ext cx="0" cy="38411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7245F75C-5E78-4F65-AE77-B7A2D5D19E6F}"/>
                  </a:ext>
                </a:extLst>
              </p:cNvPr>
              <p:cNvSpPr/>
              <p:nvPr/>
            </p:nvSpPr>
            <p:spPr>
              <a:xfrm>
                <a:off x="5776115" y="3871415"/>
                <a:ext cx="1903342" cy="478849"/>
              </a:xfrm>
              <a:prstGeom prst="rect">
                <a:avLst/>
              </a:prstGeom>
              <a:solidFill>
                <a:srgbClr val="009DD9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altLang="zh-CN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sup>
                          </m:sSubSup>
                          <m: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0)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7245F75C-5E78-4F65-AE77-B7A2D5D19E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115" y="3871415"/>
                <a:ext cx="1903342" cy="478849"/>
              </a:xfrm>
              <a:prstGeom prst="rect">
                <a:avLst/>
              </a:prstGeom>
              <a:blipFill>
                <a:blip r:embed="rId7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BD8AAE96-DE93-4739-AA3D-DE8DF7F9F16B}"/>
              </a:ext>
            </a:extLst>
          </p:cNvPr>
          <p:cNvCxnSpPr>
            <a:cxnSpLocks/>
          </p:cNvCxnSpPr>
          <p:nvPr/>
        </p:nvCxnSpPr>
        <p:spPr>
          <a:xfrm>
            <a:off x="7423504" y="4442092"/>
            <a:ext cx="429828" cy="28799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7C5CACFC-1BE8-49AC-80E2-725CF49B39C4}"/>
              </a:ext>
            </a:extLst>
          </p:cNvPr>
          <p:cNvCxnSpPr>
            <a:cxnSpLocks/>
          </p:cNvCxnSpPr>
          <p:nvPr/>
        </p:nvCxnSpPr>
        <p:spPr>
          <a:xfrm flipH="1">
            <a:off x="5738949" y="4350264"/>
            <a:ext cx="357241" cy="34529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6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E267-AA81-4A9C-B78E-6165A08687CD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54843C6-A0BC-43D5-A6C5-ECA26787B21B}"/>
              </a:ext>
            </a:extLst>
          </p:cNvPr>
          <p:cNvSpPr txBox="1"/>
          <p:nvPr/>
        </p:nvSpPr>
        <p:spPr>
          <a:xfrm>
            <a:off x="467236" y="53376"/>
            <a:ext cx="1884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660066"/>
                </a:solidFill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Outline</a:t>
            </a:r>
            <a:endParaRPr lang="zh-CN" altLang="en-US" sz="3200" dirty="0">
              <a:solidFill>
                <a:srgbClr val="660066"/>
              </a:solidFill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A93D01-5F64-4596-8509-AEACD36F496C}"/>
              </a:ext>
            </a:extLst>
          </p:cNvPr>
          <p:cNvSpPr txBox="1"/>
          <p:nvPr/>
        </p:nvSpPr>
        <p:spPr>
          <a:xfrm>
            <a:off x="153727" y="1097266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Renormalization of heavy quark field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2F29E38-F0FD-469C-A8AE-51B25C01AB9D}"/>
              </a:ext>
            </a:extLst>
          </p:cNvPr>
          <p:cNvSpPr txBox="1"/>
          <p:nvPr/>
        </p:nvSpPr>
        <p:spPr>
          <a:xfrm>
            <a:off x="153727" y="2156864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Renormalization of heavy-to-light current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C6B0EEA-B53A-41D4-83C7-D32C31BFDE98}"/>
              </a:ext>
            </a:extLst>
          </p:cNvPr>
          <p:cNvSpPr txBox="1"/>
          <p:nvPr/>
        </p:nvSpPr>
        <p:spPr>
          <a:xfrm>
            <a:off x="153727" y="3253924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Renormalization of heavy-to-heavy current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295B22F-44D2-4B34-ACA2-8EA018FD3AEE}"/>
              </a:ext>
            </a:extLst>
          </p:cNvPr>
          <p:cNvSpPr txBox="1"/>
          <p:nvPr/>
        </p:nvSpPr>
        <p:spPr>
          <a:xfrm>
            <a:off x="153727" y="4350984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Matching QCD heavy-to-light current to HQET 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632FFA7-2F4C-426F-B167-CA11ABC4FC26}"/>
              </a:ext>
            </a:extLst>
          </p:cNvPr>
          <p:cNvSpPr txBox="1"/>
          <p:nvPr/>
        </p:nvSpPr>
        <p:spPr>
          <a:xfrm>
            <a:off x="153727" y="5368351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Matching QCD heavy-to-heavy current to HQET 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BC5531-16CA-4BD9-B495-2DF8DA6C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0B25A3A9-A2A6-401B-992B-6FEFDD6E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684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B471-890C-46B5-B926-81CE96F5CAC1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079E9E-65B5-4D5B-9434-4F26A96D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8CC0E6DC-5E70-46CC-8A9A-1C22F8DC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CA3E097-B29F-4C50-9DE3-AC3A0BEF0521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heavy-to-heavy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5E5C601F-918F-4B74-960F-D78F2BDA283B}"/>
                  </a:ext>
                </a:extLst>
              </p:cNvPr>
              <p:cNvSpPr/>
              <p:nvPr/>
            </p:nvSpPr>
            <p:spPr>
              <a:xfrm>
                <a:off x="1125907" y="1501649"/>
                <a:ext cx="8915075" cy="658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sub>
                        </m:s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loop</m:t>
                        </m:r>
                      </m:sub>
                    </m:sSub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000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altLang="zh-CN" sz="2000" i="1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altLang="zh-CN" sz="20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acc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d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0)  [</m:t>
                            </m:r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0][</m:t>
                            </m:r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sz="2000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0]</m:t>
                            </m:r>
                          </m:den>
                        </m:f>
                      </m:e>
                    </m:nary>
                  </m:oMath>
                </a14:m>
                <a:endParaRPr lang="zh-CN" altLang="en-US" sz="20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5E5C601F-918F-4B74-960F-D78F2BDA2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907" y="1501649"/>
                <a:ext cx="8915075" cy="6582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87EBA5E1-7DE5-443E-8017-2B5927D86742}"/>
                  </a:ext>
                </a:extLst>
              </p:cNvPr>
              <p:cNvSpPr/>
              <p:nvPr/>
            </p:nvSpPr>
            <p:spPr>
              <a:xfrm>
                <a:off x="289884" y="2963247"/>
                <a:ext cx="10169110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sub>
                          </m:s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den>
                          </m:f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altLang="zh-CN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sub>
                                      </m:s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00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den>
                                      </m:f>
                                    </m:e>
                                  </m:func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sub>
                                      </m:s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00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func>
                        </m:e>
                      </m:d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zh-CN" altLang="en-US" sz="20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87EBA5E1-7DE5-443E-8017-2B5927D867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84" y="2963247"/>
                <a:ext cx="10169110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540EE697-015F-4118-947A-2DE37F7B48FD}"/>
                  </a:ext>
                </a:extLst>
              </p:cNvPr>
              <p:cNvSpPr/>
              <p:nvPr/>
            </p:nvSpPr>
            <p:spPr>
              <a:xfrm>
                <a:off x="1752924" y="5408488"/>
                <a:ext cx="5788572" cy="535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rad>
                    <m:r>
                      <a:rPr lang="en-US" altLang="zh-CN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CN" dirty="0"/>
                  <a:t>=-</a:t>
                </a:r>
                <a:r>
                  <a:rPr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</m:den>
                                </m:f>
                                <m:func>
                                  <m:func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den>
                                    </m:f>
                                  </m:e>
                                </m:func>
                                <m: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</m:den>
                                </m:f>
                                <m:func>
                                  <m:funcPr>
                                    <m:ctrlPr>
                                      <a:rPr lang="en-US" altLang="zh-CN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en-US" altLang="zh-CN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func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540EE697-015F-4118-947A-2DE37F7B48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924" y="5408488"/>
                <a:ext cx="5788572" cy="535146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B978A7F6-E165-45C7-AFED-0942FC9D4973}"/>
              </a:ext>
            </a:extLst>
          </p:cNvPr>
          <p:cNvSpPr txBox="1"/>
          <p:nvPr/>
        </p:nvSpPr>
        <p:spPr>
          <a:xfrm>
            <a:off x="1012696" y="959189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QCD calculation in DR scheme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7D31B2A-45A9-41FC-B392-2B856EB5903F}"/>
              </a:ext>
            </a:extLst>
          </p:cNvPr>
          <p:cNvSpPr txBox="1"/>
          <p:nvPr/>
        </p:nvSpPr>
        <p:spPr>
          <a:xfrm>
            <a:off x="1019227" y="217534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result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DD20790-B3BB-47A2-8F3A-DB48CFEF7C6B}"/>
              </a:ext>
            </a:extLst>
          </p:cNvPr>
          <p:cNvSpPr txBox="1"/>
          <p:nvPr/>
        </p:nvSpPr>
        <p:spPr>
          <a:xfrm>
            <a:off x="3265265" y="4207485"/>
            <a:ext cx="864775" cy="400110"/>
          </a:xfrm>
          <a:prstGeom prst="rect">
            <a:avLst/>
          </a:prstGeom>
          <a:solidFill>
            <a:srgbClr val="0089C7"/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60000"/>
            </a:pPr>
            <a:r>
              <a:rPr lang="en-US" altLang="zh-CN" sz="2000" dirty="0">
                <a:solidFill>
                  <a:srgbClr val="FFFF00"/>
                </a:solidFill>
                <a:ea typeface="隶书" panose="02010509060101010101" pitchFamily="49" charset="-122"/>
              </a:rPr>
              <a:t>UV+IR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C090675F-299E-4AD0-845E-C6B138C5C69D}"/>
              </a:ext>
            </a:extLst>
          </p:cNvPr>
          <p:cNvCxnSpPr/>
          <p:nvPr/>
        </p:nvCxnSpPr>
        <p:spPr>
          <a:xfrm flipV="1">
            <a:off x="3581400" y="3747116"/>
            <a:ext cx="0" cy="38411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3AF49740-801C-4145-800C-349FD1D5436C}"/>
              </a:ext>
            </a:extLst>
          </p:cNvPr>
          <p:cNvSpPr txBox="1"/>
          <p:nvPr/>
        </p:nvSpPr>
        <p:spPr>
          <a:xfrm>
            <a:off x="1012696" y="472088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counter term in on-shell scheme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867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B471-890C-46B5-B926-81CE96F5CAC1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079E9E-65B5-4D5B-9434-4F26A96D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21</a:t>
            </a:fld>
            <a:endParaRPr lang="zh-CN" altLang="en-US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8CC0E6DC-5E70-46CC-8A9A-1C22F8DC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CA3E097-B29F-4C50-9DE3-AC3A0BEF0521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Matching QCD heavy-to-heavy currents to HQET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3E8EB3D-5828-47AF-A70B-7020D4B2E066}"/>
              </a:ext>
            </a:extLst>
          </p:cNvPr>
          <p:cNvSpPr txBox="1"/>
          <p:nvPr/>
        </p:nvSpPr>
        <p:spPr>
          <a:xfrm>
            <a:off x="838200" y="1237849"/>
            <a:ext cx="1123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In the zero recoil limit, the current have neither charge nor heavy quark flavor,  thus the resulting element is not renormalized.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EAC1A4B1-88C1-4522-9434-FBD26D36F235}"/>
                  </a:ext>
                </a:extLst>
              </p:cNvPr>
              <p:cNvSpPr/>
              <p:nvPr/>
            </p:nvSpPr>
            <p:spPr>
              <a:xfrm>
                <a:off x="3345405" y="2230658"/>
                <a:ext cx="2186048" cy="576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loop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EAC1A4B1-88C1-4522-9434-FBD26D36F2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405" y="2230658"/>
                <a:ext cx="2186048" cy="576120"/>
              </a:xfrm>
              <a:prstGeom prst="rect">
                <a:avLst/>
              </a:prstGeom>
              <a:blipFill>
                <a:blip r:embed="rId2"/>
                <a:stretch>
                  <a:fillRect t="-152128" b="-2106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5D37E6DF-3FFB-48E5-ADF1-88ACB3967916}"/>
              </a:ext>
            </a:extLst>
          </p:cNvPr>
          <p:cNvSpPr txBox="1"/>
          <p:nvPr/>
        </p:nvSpPr>
        <p:spPr>
          <a:xfrm>
            <a:off x="838200" y="302828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operator renormalization constant goes to 1 in this limit.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A4D98740-2FC8-46B3-8DD4-7EBC9B05E59D}"/>
                  </a:ext>
                </a:extLst>
              </p:cNvPr>
              <p:cNvSpPr/>
              <p:nvPr/>
            </p:nvSpPr>
            <p:spPr>
              <a:xfrm>
                <a:off x="1737957" y="4733012"/>
                <a:ext cx="7029645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C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zh-CN" sz="2000" dirty="0">
                          <a:solidFill>
                            <a:srgbClr val="002060"/>
                          </a:solidFill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sub>
                                      </m:sSub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sub>
                                      </m:s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00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US" altLang="zh-CN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2000" b="0" i="1" smtClean="0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2000" i="1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2000" b="0" i="1" smtClean="0">
                                                  <a:solidFill>
                                                    <a:srgbClr val="00206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func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A4D98740-2FC8-46B3-8DD4-7EBC9B05E5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957" y="4733012"/>
                <a:ext cx="7029645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DE0F8A7E-FCF3-4EA8-9755-15B84A1FBF14}"/>
                  </a:ext>
                </a:extLst>
              </p:cNvPr>
              <p:cNvSpPr/>
              <p:nvPr/>
            </p:nvSpPr>
            <p:spPr>
              <a:xfrm>
                <a:off x="3848352" y="3660427"/>
                <a:ext cx="17608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altLang="zh-CN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→1 , 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→1 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DE0F8A7E-FCF3-4EA8-9755-15B84A1FBF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352" y="3660427"/>
                <a:ext cx="176080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E6AE4FF1-DB85-4C8C-A467-3F9C0BE8E2A7}"/>
              </a:ext>
            </a:extLst>
          </p:cNvPr>
          <p:cNvSpPr txBox="1"/>
          <p:nvPr/>
        </p:nvSpPr>
        <p:spPr>
          <a:xfrm>
            <a:off x="899160" y="4221556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matching coefficient.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24EFA1F-79A2-4678-9EE8-B6CC17D5DBE2}"/>
              </a:ext>
            </a:extLst>
          </p:cNvPr>
          <p:cNvSpPr txBox="1"/>
          <p:nvPr/>
        </p:nvSpPr>
        <p:spPr>
          <a:xfrm>
            <a:off x="960720" y="5631751"/>
            <a:ext cx="2887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Exercise: calculate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7CC8A3E2-03F5-4670-A5C8-22F096514DEE}"/>
                  </a:ext>
                </a:extLst>
              </p:cNvPr>
              <p:cNvSpPr/>
              <p:nvPr/>
            </p:nvSpPr>
            <p:spPr>
              <a:xfrm>
                <a:off x="3848352" y="5664767"/>
                <a:ext cx="614527" cy="440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</m:sup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7CC8A3E2-03F5-4670-A5C8-22F096514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352" y="5664767"/>
                <a:ext cx="614527" cy="440185"/>
              </a:xfrm>
              <a:prstGeom prst="rect">
                <a:avLst/>
              </a:prstGeom>
              <a:blipFill>
                <a:blip r:embed="rId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78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B471-890C-46B5-B926-81CE96F5CAC1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54843C6-A0BC-43D5-A6C5-ECA26787B21B}"/>
              </a:ext>
            </a:extLst>
          </p:cNvPr>
          <p:cNvSpPr txBox="1"/>
          <p:nvPr/>
        </p:nvSpPr>
        <p:spPr>
          <a:xfrm>
            <a:off x="2784910" y="2750067"/>
            <a:ext cx="6622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2060"/>
                </a:solidFill>
                <a:ea typeface="隶书" panose="02010509060101010101" pitchFamily="49" charset="-122"/>
              </a:rPr>
              <a:t>Thanks for your attention.</a:t>
            </a:r>
            <a:endParaRPr lang="zh-CN" altLang="en-US" sz="4800" dirty="0">
              <a:solidFill>
                <a:srgbClr val="002060"/>
              </a:solidFill>
              <a:ea typeface="隶书" panose="02010509060101010101" pitchFamily="49" charset="-122"/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079E9E-65B5-4D5B-9434-4F26A96D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22</a:t>
            </a:fld>
            <a:endParaRPr lang="zh-CN" altLang="en-US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8CC0E6DC-5E70-46CC-8A9A-1C22F8DC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532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D5ED71-0C4D-45CA-94A3-72628DDE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FF01-0629-4257-845F-53479470386D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E4C49D-37C2-4153-A3D3-2C4469D8AB96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 quark field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C4AD033-48C7-4B56-854E-83AD621D766A}"/>
              </a:ext>
            </a:extLst>
          </p:cNvPr>
          <p:cNvSpPr txBox="1"/>
          <p:nvPr/>
        </p:nvSpPr>
        <p:spPr>
          <a:xfrm>
            <a:off x="255326" y="1010375"/>
            <a:ext cx="1123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HQET and QCD have the same IR behavior, but different UV behavior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00F5D4A-7FDA-4783-A0C3-5D5ABDDA9876}"/>
              </a:ext>
            </a:extLst>
          </p:cNvPr>
          <p:cNvSpPr txBox="1"/>
          <p:nvPr/>
        </p:nvSpPr>
        <p:spPr>
          <a:xfrm>
            <a:off x="255326" y="1614213"/>
            <a:ext cx="11936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We need to calculate renormalization constant of field and operators in HQET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B83C6BC-3BCF-4DC0-92BA-47D500B5D175}"/>
              </a:ext>
            </a:extLst>
          </p:cNvPr>
          <p:cNvSpPr txBox="1"/>
          <p:nvPr/>
        </p:nvSpPr>
        <p:spPr>
          <a:xfrm>
            <a:off x="255326" y="2235378"/>
            <a:ext cx="958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Bare field and renormalized field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4E34D2C-D42A-43BA-9B8A-D92B1CC340AD}"/>
              </a:ext>
            </a:extLst>
          </p:cNvPr>
          <p:cNvSpPr txBox="1"/>
          <p:nvPr/>
        </p:nvSpPr>
        <p:spPr>
          <a:xfrm>
            <a:off x="255326" y="4533735"/>
            <a:ext cx="671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The renormalized </a:t>
            </a:r>
            <a:r>
              <a:rPr lang="en-US" altLang="zh-CN" sz="2800" dirty="0" err="1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Lagrangian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192A98BB-37BB-4212-81BF-FEA7305F7EA8}"/>
                  </a:ext>
                </a:extLst>
              </p:cNvPr>
              <p:cNvSpPr/>
              <p:nvPr/>
            </p:nvSpPr>
            <p:spPr>
              <a:xfrm>
                <a:off x="3652383" y="2117204"/>
                <a:ext cx="6742611" cy="641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192A98BB-37BB-4212-81BF-FEA7305F7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383" y="2117204"/>
                <a:ext cx="6742611" cy="6413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F9CA373E-1F8C-4A7A-85CA-E739C3833EDD}"/>
              </a:ext>
            </a:extLst>
          </p:cNvPr>
          <p:cNvSpPr txBox="1"/>
          <p:nvPr/>
        </p:nvSpPr>
        <p:spPr>
          <a:xfrm>
            <a:off x="255327" y="2967887"/>
            <a:ext cx="370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The bare </a:t>
            </a:r>
            <a:r>
              <a:rPr lang="en-US" altLang="zh-CN" sz="2800" dirty="0" err="1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Lagrangian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/>
              <p:nvPr/>
            </p:nvSpPr>
            <p:spPr>
              <a:xfrm>
                <a:off x="4842323" y="3105476"/>
                <a:ext cx="4995942" cy="5000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d>
                            <m:d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𝑖𝑣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𝜕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d>
                            <m:d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323" y="3105476"/>
                <a:ext cx="4995942" cy="5000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id="{01DE9DBD-3416-4152-BA80-8095F5C95F72}"/>
              </a:ext>
            </a:extLst>
          </p:cNvPr>
          <p:cNvSpPr txBox="1"/>
          <p:nvPr/>
        </p:nvSpPr>
        <p:spPr>
          <a:xfrm>
            <a:off x="255326" y="3752318"/>
            <a:ext cx="499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accent5">
                    <a:lumMod val="50000"/>
                  </a:schemeClr>
                </a:solidFill>
                <a:ea typeface="隶书" panose="02010509060101010101" pitchFamily="49" charset="-122"/>
              </a:rPr>
              <a:t>The background field method 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CEDCE97-D611-4FDB-9B8D-32A0FE68DE2B}"/>
                  </a:ext>
                </a:extLst>
              </p:cNvPr>
              <p:cNvSpPr/>
              <p:nvPr/>
            </p:nvSpPr>
            <p:spPr>
              <a:xfrm>
                <a:off x="5865124" y="3829264"/>
                <a:ext cx="2878235" cy="4592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d>
                            <m:d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sSubSup>
                        <m:sSubSup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  <m:sup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CEDCE97-D611-4FDB-9B8D-32A0FE68DE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124" y="3829264"/>
                <a:ext cx="2878235" cy="459228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90385C49-60CE-4DA2-8C5F-F68C564E2155}"/>
                  </a:ext>
                </a:extLst>
              </p:cNvPr>
              <p:cNvSpPr/>
              <p:nvPr/>
            </p:nvSpPr>
            <p:spPr>
              <a:xfrm>
                <a:off x="2097189" y="5295245"/>
                <a:ext cx="7535871" cy="637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𝑖𝑣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𝑖𝑣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90385C49-60CE-4DA2-8C5F-F68C564E21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189" y="5295245"/>
                <a:ext cx="7535871" cy="6371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A44321-8702-4DD9-BBC5-9BB06DCE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4FB7A0F-82B7-4833-BAA2-B0A46D0A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7FE00B4-945C-4B4E-A61E-478C6B80876C}"/>
              </a:ext>
            </a:extLst>
          </p:cNvPr>
          <p:cNvSpPr txBox="1"/>
          <p:nvPr/>
        </p:nvSpPr>
        <p:spPr>
          <a:xfrm>
            <a:off x="6748693" y="4562186"/>
            <a:ext cx="1620244" cy="442674"/>
          </a:xfrm>
          <a:prstGeom prst="roundRect">
            <a:avLst/>
          </a:prstGeom>
          <a:solidFill>
            <a:srgbClr val="0089C7"/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60000"/>
            </a:pPr>
            <a:r>
              <a:rPr lang="en-US" altLang="zh-CN" sz="2000" dirty="0">
                <a:solidFill>
                  <a:srgbClr val="FFFF00"/>
                </a:solidFill>
                <a:ea typeface="隶书" panose="02010509060101010101" pitchFamily="49" charset="-122"/>
              </a:rPr>
              <a:t>Counter term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0AEA5AC3-D9ED-4B6E-959A-B20B8F030D57}"/>
              </a:ext>
            </a:extLst>
          </p:cNvPr>
          <p:cNvCxnSpPr/>
          <p:nvPr/>
        </p:nvCxnSpPr>
        <p:spPr>
          <a:xfrm>
            <a:off x="7558815" y="4970303"/>
            <a:ext cx="0" cy="32494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97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D5ED71-0C4D-45CA-94A3-72628DDE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EF46-1E97-43C3-ABBE-AFE1F8A4AF6E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C4AD033-48C7-4B56-854E-83AD621D766A}"/>
              </a:ext>
            </a:extLst>
          </p:cNvPr>
          <p:cNvSpPr txBox="1"/>
          <p:nvPr/>
        </p:nvSpPr>
        <p:spPr>
          <a:xfrm>
            <a:off x="255326" y="722003"/>
            <a:ext cx="4081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one-Loop diagram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/>
              <p:nvPr/>
            </p:nvSpPr>
            <p:spPr>
              <a:xfrm>
                <a:off x="806328" y="1224947"/>
                <a:ext cx="6869615" cy="814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sup>
                      </m:sSup>
                      <m:nary>
                        <m:naryPr>
                          <m:subHide m:val="on"/>
                          <m:sup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f>
                        <m:fPr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 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sub>
                            <m:sup>
                              <m: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0)[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0]</m:t>
                          </m:r>
                        </m:den>
                      </m:f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28" y="1224947"/>
                <a:ext cx="6869615" cy="8143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6CEAB63-25E4-4DA1-9475-45C2FD935FE4}"/>
              </a:ext>
            </a:extLst>
          </p:cNvPr>
          <p:cNvSpPr txBox="1"/>
          <p:nvPr/>
        </p:nvSpPr>
        <p:spPr>
          <a:xfrm>
            <a:off x="190736" y="2510007"/>
            <a:ext cx="4210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Georgi Parameterization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211AFA02-121E-484D-BCC7-441C10F64935}"/>
                  </a:ext>
                </a:extLst>
              </p:cNvPr>
              <p:cNvSpPr/>
              <p:nvPr/>
            </p:nvSpPr>
            <p:spPr>
              <a:xfrm>
                <a:off x="3196619" y="2971672"/>
                <a:ext cx="5100987" cy="78829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altLang="zh-CN" sz="2000" b="1" i="1" smtClean="0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  <m:r>
                        <a:rPr lang="en-US" altLang="zh-CN" sz="2000" b="1" i="1">
                          <a:solidFill>
                            <a:srgbClr val="002E8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altLang="zh-CN" sz="2000" b="1" i="1" smtClean="0">
                          <a:solidFill>
                            <a:srgbClr val="002E8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  <m:nary>
                        <m:naryPr>
                          <m:ctrlP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altLang="zh-CN" sz="2000" b="1" i="1" smtClean="0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  <m:f>
                            <m:fPr>
                              <m:ctrlPr>
                                <a:rPr lang="en-US" altLang="zh-CN" sz="2000" b="1" i="1">
                                  <a:solidFill>
                                    <a:srgbClr val="002E8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𝝀</m:t>
                                  </m:r>
                                </m:e>
                                <m:sup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b="1" i="1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sz="2000" b="1" i="1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𝝀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sz="2000" b="1" i="1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𝒎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CN" sz="2000" b="1" i="1" smtClean="0">
                                      <a:solidFill>
                                        <a:srgbClr val="002E8A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211AFA02-121E-484D-BCC7-441C10F64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19" y="2971672"/>
                <a:ext cx="5100987" cy="7882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A2F009FC-922F-4D7E-B70C-F42C80F2C8C4}"/>
              </a:ext>
            </a:extLst>
          </p:cNvPr>
          <p:cNvSpPr txBox="1"/>
          <p:nvPr/>
        </p:nvSpPr>
        <p:spPr>
          <a:xfrm>
            <a:off x="255326" y="3771454"/>
            <a:ext cx="161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1CEBE3F-03E3-49B9-9827-25F4C4BA7F28}"/>
                  </a:ext>
                </a:extLst>
              </p:cNvPr>
              <p:cNvSpPr/>
              <p:nvPr/>
            </p:nvSpPr>
            <p:spPr>
              <a:xfrm>
                <a:off x="2273325" y="3861687"/>
                <a:ext cx="7808552" cy="1644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sup>
                      </m:sSup>
                      <m:nary>
                        <m:naryPr>
                          <m:ctrlP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</m:e>
                      </m:nary>
                      <m:nary>
                        <m:naryPr>
                          <m:subHide m:val="on"/>
                          <m:supHide m:val="on"/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f>
                        <m:fPr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d>
                              <m:r>
                                <a:rPr lang="en-US" altLang="zh-C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  <m:sup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0]</m:t>
                              </m:r>
                            </m:e>
                            <m:sup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=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p>
                                    <m:sSupPr>
                                      <m:ctrlP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zh-CN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n-US" altLang="zh-CN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num>
                        <m:den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)</m:t>
                      </m:r>
                      <m:nary>
                        <m:naryPr>
                          <m:ctrlP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altLang="zh-CN" sz="2000" b="1" i="1">
                              <a:solidFill>
                                <a:srgbClr val="002E8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</m:e>
                      </m:nary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a:rPr lang="en-US" altLang="zh-CN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  <m:sup>
                                  <m:r>
                                    <a:rPr lang="en-US" altLang="zh-C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0]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1CEBE3F-03E3-49B9-9827-25F4C4BA7F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325" y="3861687"/>
                <a:ext cx="7808552" cy="1644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04A4E9A4-9D32-4B27-8B6E-AC6AF92623CB}"/>
                  </a:ext>
                </a:extLst>
              </p:cNvPr>
              <p:cNvSpPr txBox="1"/>
              <p:nvPr/>
            </p:nvSpPr>
            <p:spPr>
              <a:xfrm>
                <a:off x="255326" y="5607369"/>
                <a:ext cx="11231280" cy="491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IR divergence from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 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04A4E9A4-9D32-4B27-8B6E-AC6AF9262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26" y="5607369"/>
                <a:ext cx="11231280" cy="491738"/>
              </a:xfrm>
              <a:prstGeom prst="rect">
                <a:avLst/>
              </a:prstGeom>
              <a:blipFill>
                <a:blip r:embed="rId5"/>
                <a:stretch>
                  <a:fillRect l="-380" t="-8642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EB57DC75-39F9-48F4-A9D1-8C39A6BD3B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709" y="932613"/>
            <a:ext cx="3378963" cy="112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CDBC73D3-895D-4228-BB1A-9B2EF91638E2}"/>
                  </a:ext>
                </a:extLst>
              </p:cNvPr>
              <p:cNvSpPr/>
              <p:nvPr/>
            </p:nvSpPr>
            <p:spPr>
              <a:xfrm>
                <a:off x="8297606" y="1568283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CDBC73D3-895D-4228-BB1A-9B2EF91638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7606" y="1568283"/>
                <a:ext cx="369332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9D0AF450-8F4A-4714-B907-801DAA4ABE65}"/>
                  </a:ext>
                </a:extLst>
              </p:cNvPr>
              <p:cNvSpPr/>
              <p:nvPr/>
            </p:nvSpPr>
            <p:spPr>
              <a:xfrm>
                <a:off x="9511524" y="747947"/>
                <a:ext cx="3170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9D0AF450-8F4A-4714-B907-801DAA4ABE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524" y="747947"/>
                <a:ext cx="31701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id="{6B3D37CA-9ED7-4EB8-A23B-0879ACAEBAA4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 quark field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9C6F6C-ADC0-4521-9F0D-AE6536B9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A930FBA-B28B-41C3-AB0E-C84E3083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E5070AD-1ED0-4F7D-9428-CFE20667B151}"/>
              </a:ext>
            </a:extLst>
          </p:cNvPr>
          <p:cNvSpPr txBox="1"/>
          <p:nvPr/>
        </p:nvSpPr>
        <p:spPr>
          <a:xfrm>
            <a:off x="6484578" y="813559"/>
            <a:ext cx="513149" cy="442674"/>
          </a:xfrm>
          <a:prstGeom prst="roundRect">
            <a:avLst/>
          </a:prstGeom>
          <a:solidFill>
            <a:srgbClr val="0089C7"/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60000"/>
            </a:pPr>
            <a:r>
              <a:rPr lang="en-US" altLang="zh-CN" sz="2000" dirty="0">
                <a:solidFill>
                  <a:srgbClr val="FFFF00"/>
                </a:solidFill>
                <a:ea typeface="隶书" panose="02010509060101010101" pitchFamily="49" charset="-122"/>
              </a:rPr>
              <a:t>=1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64B079E-87EB-4AC9-8417-32AA88BCB69D}"/>
              </a:ext>
            </a:extLst>
          </p:cNvPr>
          <p:cNvCxnSpPr/>
          <p:nvPr/>
        </p:nvCxnSpPr>
        <p:spPr>
          <a:xfrm flipV="1">
            <a:off x="5997946" y="1117279"/>
            <a:ext cx="359311" cy="16836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9AEC6BD2-27E0-4451-AEC9-B4A8519587F8}"/>
              </a:ext>
            </a:extLst>
          </p:cNvPr>
          <p:cNvSpPr txBox="1"/>
          <p:nvPr/>
        </p:nvSpPr>
        <p:spPr>
          <a:xfrm>
            <a:off x="4322009" y="2119036"/>
            <a:ext cx="1651481" cy="442674"/>
          </a:xfrm>
          <a:prstGeom prst="roundRect">
            <a:avLst/>
          </a:prstGeom>
          <a:solidFill>
            <a:srgbClr val="0089C7"/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60000"/>
            </a:pPr>
            <a:r>
              <a:rPr lang="en-US" altLang="zh-CN" sz="2000" dirty="0">
                <a:solidFill>
                  <a:srgbClr val="FFFF00"/>
                </a:solidFill>
                <a:ea typeface="隶书" panose="02010509060101010101" pitchFamily="49" charset="-122"/>
              </a:rPr>
              <a:t>IR regulator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14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D5ED71-0C4D-45CA-94A3-72628DDE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E5A0-A940-44FE-AE51-8F9365E7354A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C4AD033-48C7-4B56-854E-83AD621D766A}"/>
              </a:ext>
            </a:extLst>
          </p:cNvPr>
          <p:cNvSpPr txBox="1"/>
          <p:nvPr/>
        </p:nvSpPr>
        <p:spPr>
          <a:xfrm>
            <a:off x="255326" y="72200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Applying integrate by part, we can prove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/>
              <p:nvPr/>
            </p:nvSpPr>
            <p:spPr>
              <a:xfrm>
                <a:off x="1410360" y="1282907"/>
                <a:ext cx="8993777" cy="584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(1−2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altLang="zh-CN" sz="2000" dirty="0"/>
                  <a:t>=</a:t>
                </a:r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altLang="zh-CN" sz="20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altLang="zh-CN" sz="200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</m:den>
                    </m:f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>
                                <a:latin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nary>
                      <m:nary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altLang="zh-CN" sz="20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360" y="1282907"/>
                <a:ext cx="8993777" cy="584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6CEAB63-25E4-4DA1-9475-45C2FD935FE4}"/>
              </a:ext>
            </a:extLst>
          </p:cNvPr>
          <p:cNvSpPr txBox="1"/>
          <p:nvPr/>
        </p:nvSpPr>
        <p:spPr>
          <a:xfrm>
            <a:off x="291609" y="200455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So that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A2F009FC-922F-4D7E-B70C-F42C80F2C8C4}"/>
              </a:ext>
            </a:extLst>
          </p:cNvPr>
          <p:cNvSpPr txBox="1"/>
          <p:nvPr/>
        </p:nvSpPr>
        <p:spPr>
          <a:xfrm>
            <a:off x="291609" y="333050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UV divergence must be cancelled by the counter term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4A4E9A4-9D32-4B27-8B6E-AC6AF92623CB}"/>
              </a:ext>
            </a:extLst>
          </p:cNvPr>
          <p:cNvSpPr txBox="1"/>
          <p:nvPr/>
        </p:nvSpPr>
        <p:spPr>
          <a:xfrm>
            <a:off x="291609" y="3856906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renormalization constant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00EDF31-0F37-40DB-A77B-0EBF5432504A}"/>
                  </a:ext>
                </a:extLst>
              </p:cNvPr>
              <p:cNvSpPr/>
              <p:nvPr/>
            </p:nvSpPr>
            <p:spPr>
              <a:xfrm>
                <a:off x="1132115" y="2398432"/>
                <a:ext cx="10101942" cy="743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sSup>
                                  <m:sSupPr>
                                    <m:ctrlP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f>
                      <m:f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bSup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sz="20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altLang="zh-CN" sz="20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ln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sub>
                          <m:sup>
                            <m: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sz="2000" dirty="0"/>
                  <a:t>+finite</a:t>
                </a:r>
                <a:endParaRPr lang="zh-CN" altLang="en-US" sz="2000" dirty="0"/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00EDF31-0F37-40DB-A77B-0EBF543250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5" y="2398432"/>
                <a:ext cx="10101942" cy="743793"/>
              </a:xfrm>
              <a:prstGeom prst="rect">
                <a:avLst/>
              </a:prstGeom>
              <a:blipFill>
                <a:blip r:embed="rId3"/>
                <a:stretch>
                  <a:fillRect b="-8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070FAA17-F274-4768-9978-AC3561404408}"/>
                  </a:ext>
                </a:extLst>
              </p:cNvPr>
              <p:cNvSpPr/>
              <p:nvPr/>
            </p:nvSpPr>
            <p:spPr>
              <a:xfrm>
                <a:off x="8349771" y="3351433"/>
                <a:ext cx="1459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iv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070FAA17-F274-4768-9978-AC35614044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771" y="3351433"/>
                <a:ext cx="1459374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0056B1AA-693F-4CE6-90C0-CAFD90AD2122}"/>
                  </a:ext>
                </a:extLst>
              </p:cNvPr>
              <p:cNvSpPr/>
              <p:nvPr/>
            </p:nvSpPr>
            <p:spPr>
              <a:xfrm>
                <a:off x="4461479" y="4377145"/>
                <a:ext cx="2818973" cy="531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1+</m:t>
                    </m:r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0056B1AA-693F-4CE6-90C0-CAFD90AD2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479" y="4377145"/>
                <a:ext cx="2818973" cy="5311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id="{9E00E961-2FD3-48F1-A099-D96F20E46CAD}"/>
              </a:ext>
            </a:extLst>
          </p:cNvPr>
          <p:cNvSpPr txBox="1"/>
          <p:nvPr/>
        </p:nvSpPr>
        <p:spPr>
          <a:xfrm>
            <a:off x="255325" y="507472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anomalous dimension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D1BB5644-4A60-4DCF-AA07-B5EB2E16C2CD}"/>
                  </a:ext>
                </a:extLst>
              </p:cNvPr>
              <p:cNvSpPr/>
              <p:nvPr/>
            </p:nvSpPr>
            <p:spPr>
              <a:xfrm>
                <a:off x="2309157" y="5536393"/>
                <a:ext cx="4648596" cy="7286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zh-CN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den>
                      </m:f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den>
                      </m:f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D1BB5644-4A60-4DCF-AA07-B5EB2E16C2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157" y="5536393"/>
                <a:ext cx="4648596" cy="7286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2B8B183E-1144-43BC-BF91-A6D24AF3C793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 quark field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5C95DDDC-9AAD-42FB-BF81-B63979676927}"/>
                  </a:ext>
                </a:extLst>
              </p:cNvPr>
              <p:cNvSpPr/>
              <p:nvPr/>
            </p:nvSpPr>
            <p:spPr>
              <a:xfrm>
                <a:off x="7590236" y="5606056"/>
                <a:ext cx="3038396" cy="57047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58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zh-CN" sz="2000" dirty="0"/>
                  <a:t>=-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−…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5C95DDDC-9AAD-42FB-BF81-B639796769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236" y="5606056"/>
                <a:ext cx="3038396" cy="5704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BB750C19-0BC7-4F72-9A31-01D62D64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42CAE1DA-0D36-45F8-9020-E6405392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37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D5ED71-0C4D-45CA-94A3-72628DDE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39F84-750E-45A8-9174-46AE89F2D519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C4AD033-48C7-4B56-854E-83AD621D766A}"/>
              </a:ext>
            </a:extLst>
          </p:cNvPr>
          <p:cNvSpPr txBox="1"/>
          <p:nvPr/>
        </p:nvSpPr>
        <p:spPr>
          <a:xfrm>
            <a:off x="255326" y="72200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On-shell renormalization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/>
              <p:nvPr/>
            </p:nvSpPr>
            <p:spPr>
              <a:xfrm>
                <a:off x="4461479" y="1233849"/>
                <a:ext cx="8993777" cy="6773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zh-CN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CN" sz="2400" dirty="0"/>
                  <a:t>=</a:t>
                </a:r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479" y="1233849"/>
                <a:ext cx="8993777" cy="677301"/>
              </a:xfrm>
              <a:prstGeom prst="rect">
                <a:avLst/>
              </a:prstGeom>
              <a:blipFill>
                <a:blip r:embed="rId2"/>
                <a:stretch>
                  <a:fillRect b="-8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6CEAB63-25E4-4DA1-9475-45C2FD935FE4}"/>
              </a:ext>
            </a:extLst>
          </p:cNvPr>
          <p:cNvSpPr txBox="1"/>
          <p:nvPr/>
        </p:nvSpPr>
        <p:spPr>
          <a:xfrm>
            <a:off x="291609" y="2004558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So that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00EDF31-0F37-40DB-A77B-0EBF5432504A}"/>
                  </a:ext>
                </a:extLst>
              </p:cNvPr>
              <p:cNvSpPr/>
              <p:nvPr/>
            </p:nvSpPr>
            <p:spPr>
              <a:xfrm>
                <a:off x="975360" y="2250022"/>
                <a:ext cx="10101942" cy="7416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den>
                      </m:f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num>
                        <m:den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00EDF31-0F37-40DB-A77B-0EBF543250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2250022"/>
                <a:ext cx="10101942" cy="7416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059D38D-1673-4DD8-92CF-364612A63D6D}"/>
                  </a:ext>
                </a:extLst>
              </p:cNvPr>
              <p:cNvSpPr/>
              <p:nvPr/>
            </p:nvSpPr>
            <p:spPr>
              <a:xfrm>
                <a:off x="904344" y="3895959"/>
                <a:ext cx="10243973" cy="7879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  <m:d>
                          <m:d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den>
                    </m:f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m:rPr>
                            <m:sty m:val="p"/>
                          </m:r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</m:sSub>
                  </m:oMath>
                </a14:m>
                <a:r>
                  <a:rPr lang="en-US" altLang="zh-CN" sz="2000" dirty="0"/>
                  <a:t>=</a:t>
                </a:r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sty m:val="p"/>
                      </m:rPr>
                      <a:rPr lang="en-US" altLang="zh-CN" sz="20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nary>
                      <m:naryPr>
                        <m:ctrlPr>
                          <a:rPr lang="en-US" altLang="zh-CN" sz="2000" i="1">
                            <a:solidFill>
                              <a:srgbClr val="002E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>
                            <a:solidFill>
                              <a:srgbClr val="002E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>
                            <a:solidFill>
                              <a:srgbClr val="002E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altLang="zh-CN" sz="2000" b="0" i="1">
                            <a:solidFill>
                              <a:srgbClr val="002E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b="0" i="1">
                            <a:solidFill>
                              <a:srgbClr val="002E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0]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sSup>
                                  <m:sSup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sty m:val="p"/>
                      </m:rPr>
                      <a:rPr lang="en-US" altLang="zh-CN" sz="20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sub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bSup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059D38D-1673-4DD8-92CF-364612A63D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44" y="3895959"/>
                <a:ext cx="10243973" cy="787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>
            <a:extLst>
              <a:ext uri="{FF2B5EF4-FFF2-40B4-BE49-F238E27FC236}">
                <a16:creationId xmlns:a16="http://schemas.microsoft.com/office/drawing/2014/main" id="{4CB77C8F-6E4D-4536-9C01-9F34CF35820B}"/>
              </a:ext>
            </a:extLst>
          </p:cNvPr>
          <p:cNvSpPr txBox="1"/>
          <p:nvPr/>
        </p:nvSpPr>
        <p:spPr>
          <a:xfrm>
            <a:off x="291609" y="3299899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calculation is simplified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6C7CA357-57BE-46A1-A825-D02C46790F4B}"/>
                  </a:ext>
                </a:extLst>
              </p:cNvPr>
              <p:cNvSpPr/>
              <p:nvPr/>
            </p:nvSpPr>
            <p:spPr>
              <a:xfrm>
                <a:off x="3510643" y="5178459"/>
                <a:ext cx="5170714" cy="6481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𝑂𝑆</m:t>
                        </m:r>
                      </m:sub>
                    </m:sSub>
                    <m:r>
                      <a:rPr lang="en-US" altLang="zh-CN" sz="2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1+</m:t>
                    </m:r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Sup>
                              <m:sSub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func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6C7CA357-57BE-46A1-A825-D02C46790F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643" y="5178459"/>
                <a:ext cx="5170714" cy="6481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BF0C9C2A-FB71-47F9-B6CE-079ADC86B1C7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 quark field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31CAAACF-B7A6-412C-A878-2720D69F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1BB88749-65CC-4A30-B25B-006E0BA2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611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BD5ED71-0C4D-45CA-94A3-72628DDE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781C-C0CB-4F37-9EEC-5A74B2F92B64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E4C49D-37C2-4153-A3D3-2C4469D8AB96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heavy-to-light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C4AD033-48C7-4B56-854E-83AD621D766A}"/>
              </a:ext>
            </a:extLst>
          </p:cNvPr>
          <p:cNvSpPr txBox="1"/>
          <p:nvPr/>
        </p:nvSpPr>
        <p:spPr>
          <a:xfrm>
            <a:off x="255326" y="72200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operator renormalization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/>
              <p:nvPr/>
            </p:nvSpPr>
            <p:spPr>
              <a:xfrm>
                <a:off x="1776548" y="1386000"/>
                <a:ext cx="8993777" cy="4801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  <m:sup>
                          <m: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n-US" altLang="zh-CN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Z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sub>
                      </m:sSub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F47EF4E-B244-483F-B606-26EC67ACB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48" y="1386000"/>
                <a:ext cx="8993777" cy="480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66CEAB63-25E4-4DA1-9475-45C2FD935FE4}"/>
              </a:ext>
            </a:extLst>
          </p:cNvPr>
          <p:cNvSpPr txBox="1"/>
          <p:nvPr/>
        </p:nvSpPr>
        <p:spPr>
          <a:xfrm>
            <a:off x="255326" y="1839771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Note  that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CB77C8F-6E4D-4536-9C01-9F34CF35820B}"/>
              </a:ext>
            </a:extLst>
          </p:cNvPr>
          <p:cNvSpPr txBox="1"/>
          <p:nvPr/>
        </p:nvSpPr>
        <p:spPr>
          <a:xfrm>
            <a:off x="255326" y="3152179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approach of calculation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C2C07BA1-C965-48A3-962C-4EEF808E4470}"/>
                  </a:ext>
                </a:extLst>
              </p:cNvPr>
              <p:cNvSpPr/>
              <p:nvPr/>
            </p:nvSpPr>
            <p:spPr>
              <a:xfrm>
                <a:off x="1692153" y="2512864"/>
                <a:ext cx="8993777" cy="486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  <m:sup>
                          <m: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e>
                      </m:rad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altLang="zh-CN" sz="20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C2C07BA1-C965-48A3-962C-4EEF808E44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153" y="2512864"/>
                <a:ext cx="8993777" cy="4869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74F29805-4720-44E9-84D4-E77BEAEEFDC3}"/>
                  </a:ext>
                </a:extLst>
              </p:cNvPr>
              <p:cNvSpPr/>
              <p:nvPr/>
            </p:nvSpPr>
            <p:spPr>
              <a:xfrm>
                <a:off x="1898040" y="3689234"/>
                <a:ext cx="8993777" cy="8878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O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altLang="zh-CN" sz="20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</m:sSub>
                                </m:e>
                              </m:rad>
                            </m:num>
                            <m:den>
                              <m:sSub>
                                <m:sSubPr>
                                  <m:ctrlPr>
                                    <a:rPr lang="en-US" altLang="zh-CN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  <m:sSub>
                        <m:sSubPr>
                          <m:ctrlPr>
                            <a:rPr lang="en-US" altLang="zh-CN" sz="2000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74F29805-4720-44E9-84D4-E77BEAEEF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040" y="3689234"/>
                <a:ext cx="8993777" cy="8878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F66AB3CD-4A5F-4BEB-840C-C4B6F58022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88135"/>
            <a:ext cx="3457627" cy="1277276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6FBE8C93-C8BE-476D-83F4-E109A86CC4E4}"/>
              </a:ext>
            </a:extLst>
          </p:cNvPr>
          <p:cNvSpPr txBox="1"/>
          <p:nvPr/>
        </p:nvSpPr>
        <p:spPr>
          <a:xfrm>
            <a:off x="255326" y="4746384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renormalization constant is irrelevant to the external momentum 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C747CBE2-0F36-41C6-A4B2-BD45C6FA16A6}"/>
                  </a:ext>
                </a:extLst>
              </p:cNvPr>
              <p:cNvSpPr/>
              <p:nvPr/>
            </p:nvSpPr>
            <p:spPr>
              <a:xfrm>
                <a:off x="4038600" y="5817209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C747CBE2-0F36-41C6-A4B2-BD45C6FA16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817209"/>
                <a:ext cx="798232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694E3FF0-F33E-4557-B4DB-FC79436F9DCD}"/>
                  </a:ext>
                </a:extLst>
              </p:cNvPr>
              <p:cNvSpPr/>
              <p:nvPr/>
            </p:nvSpPr>
            <p:spPr>
              <a:xfrm>
                <a:off x="6811207" y="5826773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694E3FF0-F33E-4557-B4DB-FC79436F9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207" y="5826773"/>
                <a:ext cx="869341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0DFA1B37-1591-408B-AC0D-CEAD35DA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9AC0B5C3-0932-4225-A317-4BC1D594A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9AEC6BD2-27E0-4451-AEC9-B4A8519587F8}"/>
                  </a:ext>
                </a:extLst>
              </p:cNvPr>
              <p:cNvSpPr txBox="1"/>
              <p:nvPr/>
            </p:nvSpPr>
            <p:spPr>
              <a:xfrm>
                <a:off x="8474284" y="2453823"/>
                <a:ext cx="2852247" cy="783193"/>
              </a:xfrm>
              <a:prstGeom prst="roundRect">
                <a:avLst/>
              </a:prstGeom>
              <a:solidFill>
                <a:srgbClr val="0089C7"/>
              </a:solidFill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C00000"/>
                  </a:buClr>
                  <a:buSzPct val="60000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acc>
                    <m:sSub>
                      <m:sSubPr>
                        <m:ctrlPr>
                          <a:rPr lang="en-US" altLang="zh-CN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altLang="zh-CN" sz="2000" dirty="0" smtClean="0">
                    <a:solidFill>
                      <a:srgbClr val="FFFF00"/>
                    </a:solidFill>
                    <a:ea typeface="隶书" panose="02010509060101010101" pitchFamily="49" charset="-122"/>
                  </a:rPr>
                  <a:t> :Neither bare nor renormalized</a:t>
                </a:r>
                <a:endParaRPr lang="zh-CN" altLang="en-US" sz="2000" dirty="0">
                  <a:solidFill>
                    <a:srgbClr val="FFFF00"/>
                  </a:solidFill>
                  <a:ea typeface="隶书" panose="02010509060101010101" pitchFamily="49" charset="-122"/>
                </a:endParaRPr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9AEC6BD2-27E0-4451-AEC9-B4A851958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284" y="2453823"/>
                <a:ext cx="2852247" cy="783193"/>
              </a:xfrm>
              <a:prstGeom prst="roundRect">
                <a:avLst/>
              </a:prstGeom>
              <a:blipFill>
                <a:blip r:embed="rId8"/>
                <a:stretch>
                  <a:fillRect l="-855" b="-85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9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B2779C1-80DB-4913-BB55-32EE6E3A9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BCE0-FC6A-4EDA-82DA-452B272F3B51}" type="datetime1">
              <a:rPr lang="zh-CN" altLang="en-US" smtClean="0"/>
              <a:t>2023/11/9</a:t>
            </a:fld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4E41157-1CD5-4331-BF16-C43968AD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7F3CB-0568-4A62-BBE1-D11ABFE02AB2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B55C6A3-A144-4AE3-85E2-BCB69E2CC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291" y="1077690"/>
            <a:ext cx="3457627" cy="12772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BAC11EC6-9444-4378-889F-96735A5108B9}"/>
                  </a:ext>
                </a:extLst>
              </p:cNvPr>
              <p:cNvSpPr/>
              <p:nvPr/>
            </p:nvSpPr>
            <p:spPr>
              <a:xfrm>
                <a:off x="7992291" y="1706764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BAC11EC6-9444-4378-889F-96735A5108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291" y="1706764"/>
                <a:ext cx="798232" cy="369332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0CEB066-6DAB-4082-B99A-0351DE3AE662}"/>
                  </a:ext>
                </a:extLst>
              </p:cNvPr>
              <p:cNvSpPr/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0CEB066-6DAB-4082-B99A-0351DE3AE6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3C61C047-FADB-445D-9B8F-CE723D8738CA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heavy-to-light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21BB0019-44A8-4208-A763-7EBEF4FFBF98}"/>
                  </a:ext>
                </a:extLst>
              </p:cNvPr>
              <p:cNvSpPr/>
              <p:nvPr/>
            </p:nvSpPr>
            <p:spPr>
              <a:xfrm>
                <a:off x="742082" y="1384570"/>
                <a:ext cx="7171832" cy="663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0)</m:t>
                            </m:r>
                          </m:e>
                          <m: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0)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21BB0019-44A8-4208-A763-7EBEF4FFBF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082" y="1384570"/>
                <a:ext cx="7171832" cy="6635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484F1E4-7B67-4314-BD7E-087123B364F6}"/>
                  </a:ext>
                </a:extLst>
              </p:cNvPr>
              <p:cNvSpPr/>
              <p:nvPr/>
            </p:nvSpPr>
            <p:spPr>
              <a:xfrm>
                <a:off x="742082" y="2857178"/>
                <a:ext cx="8154385" cy="663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nary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sSup>
                          <m:sSupPr>
                            <m:ctrlP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0)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484F1E4-7B67-4314-BD7E-087123B364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082" y="2857178"/>
                <a:ext cx="8154385" cy="663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31EB28C-D859-42FB-9B30-A419CC787878}"/>
                  </a:ext>
                </a:extLst>
              </p:cNvPr>
              <p:cNvSpPr/>
              <p:nvPr/>
            </p:nvSpPr>
            <p:spPr>
              <a:xfrm>
                <a:off x="820460" y="4171277"/>
                <a:ext cx="8154385" cy="663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𝑖𝑔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sub>
                    </m:sSub>
                    <m:sSup>
                      <m:sSup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  <m:nary>
                      <m:nary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nary>
                    <m:nary>
                      <m:naryPr>
                        <m:subHide m:val="on"/>
                        <m:supHide m:val="on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sSup>
                          <m:sSupPr>
                            <m:ctrlP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altLang="zh-CN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0)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31EB28C-D859-42FB-9B30-A419CC7878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60" y="4171277"/>
                <a:ext cx="8154385" cy="6635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B877DE5-2839-46A2-B203-CF149894C6E1}"/>
                  </a:ext>
                </a:extLst>
              </p:cNvPr>
              <p:cNvSpPr/>
              <p:nvPr/>
            </p:nvSpPr>
            <p:spPr>
              <a:xfrm>
                <a:off x="820459" y="5306198"/>
                <a:ext cx="8154385" cy="592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sub>
                      <m:sup>
                        <m:r>
                          <a:rPr lang="en-US" altLang="zh-CN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altLang="zh-CN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altLang="zh-CN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Sup>
                              <m:sSubSupPr>
                                <m:ctrlPr>
                                  <a:rPr lang="en-US" altLang="zh-CN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  <m:sup>
                                <m:r>
                                  <a:rPr lang="en-US" altLang="zh-CN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func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finite</m:t>
                    </m:r>
                    <m:r>
                      <a:rPr lang="en-US" altLang="zh-CN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term</m:t>
                    </m:r>
                    <m:r>
                      <a:rPr lang="en-US" altLang="zh-CN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sz="20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B877DE5-2839-46A2-B203-CF149894C6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59" y="5306198"/>
                <a:ext cx="8154385" cy="5923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E6C7CBDC-2D6F-4037-B3A1-7A6BE891EF63}"/>
              </a:ext>
            </a:extLst>
          </p:cNvPr>
          <p:cNvSpPr txBox="1"/>
          <p:nvPr/>
        </p:nvSpPr>
        <p:spPr>
          <a:xfrm>
            <a:off x="324994" y="82534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amplitude: including IR regulator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D02F371-8D69-482A-964B-141B4FBB69F2}"/>
              </a:ext>
            </a:extLst>
          </p:cNvPr>
          <p:cNvSpPr txBox="1"/>
          <p:nvPr/>
        </p:nvSpPr>
        <p:spPr>
          <a:xfrm>
            <a:off x="324994" y="219703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Georgi parameterization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DA5D1C6-E60A-4ABB-9305-8A211E1B2801}"/>
              </a:ext>
            </a:extLst>
          </p:cNvPr>
          <p:cNvSpPr txBox="1"/>
          <p:nvPr/>
        </p:nvSpPr>
        <p:spPr>
          <a:xfrm>
            <a:off x="402959" y="362400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Neglecting odd function of loop momentum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4514BA3-5107-4266-B1A9-729E407B7025}"/>
              </a:ext>
            </a:extLst>
          </p:cNvPr>
          <p:cNvSpPr txBox="1"/>
          <p:nvPr/>
        </p:nvSpPr>
        <p:spPr>
          <a:xfrm>
            <a:off x="402959" y="4844533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Integrating on loop momentum and Georgi parameter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6" name="页脚占位符 15">
            <a:extLst>
              <a:ext uri="{FF2B5EF4-FFF2-40B4-BE49-F238E27FC236}">
                <a16:creationId xmlns:a16="http://schemas.microsoft.com/office/drawing/2014/main" id="{0875B5B6-5828-456B-B450-D27121FD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兰州重味物理讲习班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58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AAFE787-7186-4A95-85A6-64092B329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291" y="1077690"/>
            <a:ext cx="3457627" cy="12772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/>
              <p:nvPr/>
            </p:nvSpPr>
            <p:spPr>
              <a:xfrm>
                <a:off x="7992291" y="1706764"/>
                <a:ext cx="798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74B4118C-3CCC-41CB-BE26-FD3CAF650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291" y="1706764"/>
                <a:ext cx="798232" cy="369332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/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7F432BB0-A306-415B-A05B-189CACDB4B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98" y="1716328"/>
                <a:ext cx="86934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ED3D3CBD-95BD-4B60-89D3-8C537A100C19}"/>
              </a:ext>
            </a:extLst>
          </p:cNvPr>
          <p:cNvSpPr txBox="1"/>
          <p:nvPr/>
        </p:nvSpPr>
        <p:spPr>
          <a:xfrm>
            <a:off x="0" y="-9298"/>
            <a:ext cx="1219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MV Boli" panose="02000500030200090000" pitchFamily="2" charset="0"/>
                <a:ea typeface="隶书" panose="02010509060101010101" pitchFamily="49" charset="-122"/>
                <a:cs typeface="MV Boli" panose="02000500030200090000" pitchFamily="2" charset="0"/>
              </a:rPr>
              <a:t>          Renormalization of heavy-to-light current</a:t>
            </a:r>
            <a:endParaRPr lang="zh-CN" altLang="en-US" sz="3200" dirty="0">
              <a:latin typeface="MV Boli" panose="02000500030200090000" pitchFamily="2" charset="0"/>
              <a:ea typeface="隶书" panose="02010509060101010101" pitchFamily="49" charset="-122"/>
              <a:cs typeface="MV Boli" panose="0200050003020009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2C378452-20C6-40AA-AC3F-83159C8110C5}"/>
                  </a:ext>
                </a:extLst>
              </p:cNvPr>
              <p:cNvSpPr/>
              <p:nvPr/>
            </p:nvSpPr>
            <p:spPr>
              <a:xfrm>
                <a:off x="725590" y="2876865"/>
                <a:ext cx="11231280" cy="618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sub>
                    </m:sSub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en-US" altLang="zh-CN" sz="2400" dirty="0"/>
                  <a:t>)</a:t>
                </a:r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sz="240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rad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=(1+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en-US" altLang="zh-CN" sz="2400" dirty="0"/>
                  <a:t>)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CN" sz="24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en-US" altLang="zh-CN" sz="2400" dirty="0"/>
                  <a:t>)</a:t>
                </a:r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en-US" altLang="zh-CN" sz="2400" dirty="0"/>
                  <a:t>)</a:t>
                </a:r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2C378452-20C6-40AA-AC3F-83159C8110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590" y="2876865"/>
                <a:ext cx="11231280" cy="618952"/>
              </a:xfrm>
              <a:prstGeom prst="rect">
                <a:avLst/>
              </a:prstGeom>
              <a:blipFill>
                <a:blip r:embed="rId5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FE4EEA0E-65F0-4A58-8C8A-815E47625BA2}"/>
              </a:ext>
            </a:extLst>
          </p:cNvPr>
          <p:cNvSpPr txBox="1"/>
          <p:nvPr/>
        </p:nvSpPr>
        <p:spPr>
          <a:xfrm>
            <a:off x="324994" y="825347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operator renormalization constant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A3DBB10-D0BA-424A-B766-50617F40219A}"/>
              </a:ext>
            </a:extLst>
          </p:cNvPr>
          <p:cNvSpPr txBox="1"/>
          <p:nvPr/>
        </p:nvSpPr>
        <p:spPr>
          <a:xfrm>
            <a:off x="324994" y="219703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D7D38BD-89DC-4A37-B40B-3410A63EDF05}"/>
              </a:ext>
            </a:extLst>
          </p:cNvPr>
          <p:cNvSpPr txBox="1"/>
          <p:nvPr/>
        </p:nvSpPr>
        <p:spPr>
          <a:xfrm>
            <a:off x="402959" y="3624000"/>
            <a:ext cx="1123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ea typeface="隶书" panose="02010509060101010101" pitchFamily="49" charset="-122"/>
              </a:rPr>
              <a:t>The anomalous dimension</a:t>
            </a:r>
            <a:endParaRPr lang="zh-CN" altLang="en-US" sz="2400" dirty="0">
              <a:solidFill>
                <a:schemeClr val="accent2">
                  <a:lumMod val="50000"/>
                </a:schemeClr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4C6F5EF-7CAF-4924-88FB-ABF508CCA612}"/>
                  </a:ext>
                </a:extLst>
              </p:cNvPr>
              <p:cNvSpPr/>
              <p:nvPr/>
            </p:nvSpPr>
            <p:spPr>
              <a:xfrm>
                <a:off x="2534590" y="1432117"/>
                <a:ext cx="4984869" cy="751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altLang="zh-CN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O</m:t>
                            </m:r>
                          </m:sub>
                        </m:sSub>
                      </m:den>
                    </m:f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zh-CN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4C6F5EF-7CAF-4924-88FB-ABF508CCA6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590" y="1432117"/>
                <a:ext cx="4984869" cy="7518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6AE4788-26B5-4EA0-8EE0-A8D63481F8C7}"/>
                  </a:ext>
                </a:extLst>
              </p:cNvPr>
              <p:cNvSpPr/>
              <p:nvPr/>
            </p:nvSpPr>
            <p:spPr>
              <a:xfrm>
                <a:off x="3259610" y="4316111"/>
                <a:ext cx="5222539" cy="666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en-US" altLang="zh-CN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sSub>
                      <m:sSub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6AE4788-26B5-4EA0-8EE0-A8D63481F8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610" y="4316111"/>
                <a:ext cx="5222539" cy="6660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4E91F47-6D04-4ED0-9C32-E639D43FC93B}"/>
                  </a:ext>
                </a:extLst>
              </p:cNvPr>
              <p:cNvSpPr txBox="1"/>
              <p:nvPr/>
            </p:nvSpPr>
            <p:spPr>
              <a:xfrm>
                <a:off x="324994" y="4982579"/>
                <a:ext cx="112312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Clr>
                    <a:srgbClr val="0070C0"/>
                  </a:buClr>
                  <a:buSzPct val="75000"/>
                  <a:buFont typeface="Wingdings" panose="05000000000000000000" pitchFamily="2" charset="2"/>
                  <a:buChar char="l"/>
                </a:pPr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In the MS-like scheme, the renormalization constants do not depend on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>
                    <a:solidFill>
                      <a:schemeClr val="accent2">
                        <a:lumMod val="50000"/>
                      </a:schemeClr>
                    </a:solidFill>
                    <a:ea typeface="隶书" panose="02010509060101010101" pitchFamily="49" charset="-122"/>
                  </a:rPr>
                  <a:t> explicitly, but only through the coupling constant. Then the anomalous dimension is equal to the negative of the residue of the corresponding renormalization constant. </a:t>
                </a:r>
                <a:endParaRPr lang="zh-CN" altLang="en-US" sz="2400" dirty="0">
                  <a:solidFill>
                    <a:schemeClr val="accent2">
                      <a:lumMod val="50000"/>
                    </a:schemeClr>
                  </a:solidFill>
                  <a:ea typeface="隶书" panose="02010509060101010101" pitchFamily="49" charset="-122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4E91F47-6D04-4ED0-9C32-E639D43FC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4" y="4982579"/>
                <a:ext cx="11231280" cy="1200329"/>
              </a:xfrm>
              <a:prstGeom prst="rect">
                <a:avLst/>
              </a:prstGeom>
              <a:blipFill>
                <a:blip r:embed="rId8"/>
                <a:stretch>
                  <a:fillRect l="-326" t="-4061" b="-106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88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15b8dc4-a0f8-42fc-9c8f-56764356f682"/>
  <p:tag name="COMMONDATA" val="eyJoZGlkIjoiM2I2YzQ3YTk3YzA4YTY2ZTAyZjViY2Y5YTc4YjM3MTkifQ==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12163</TotalTime>
  <Words>731</Words>
  <Application>Microsoft Office PowerPoint</Application>
  <PresentationFormat>宽屏</PresentationFormat>
  <Paragraphs>255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等线</vt:lpstr>
      <vt:lpstr>方正舒体</vt:lpstr>
      <vt:lpstr>华文楷体</vt:lpstr>
      <vt:lpstr>隶书</vt:lpstr>
      <vt:lpstr>宋体</vt:lpstr>
      <vt:lpstr>Arial</vt:lpstr>
      <vt:lpstr>Calibri</vt:lpstr>
      <vt:lpstr>Calibri Light</vt:lpstr>
      <vt:lpstr>Cambria Math</vt:lpstr>
      <vt:lpstr>MV Boli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 zhou</dc:creator>
  <cp:lastModifiedBy>long shen</cp:lastModifiedBy>
  <cp:revision>1290</cp:revision>
  <dcterms:created xsi:type="dcterms:W3CDTF">2019-01-01T07:55:00Z</dcterms:created>
  <dcterms:modified xsi:type="dcterms:W3CDTF">2023-11-09T00:16:35Z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98310B0F218242CF98BEBE929EDDC550</vt:lpwstr>
  </property>
  <property fmtid="{D5CDD505-2E9C-101B-9397-08002B2CF9AE}" pid="3" name="KSOProductBuildVer">
    <vt:lpwstr>2052-11.1.0.13703</vt:lpwstr>
  </property>
</Properties>
</file>