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0"/>
  </p:notesMasterIdLst>
  <p:handoutMasterIdLst>
    <p:handoutMasterId r:id="rId41"/>
  </p:handoutMasterIdLst>
  <p:sldIdLst>
    <p:sldId id="13419" r:id="rId2"/>
    <p:sldId id="256" r:id="rId3"/>
    <p:sldId id="259" r:id="rId4"/>
    <p:sldId id="260" r:id="rId5"/>
    <p:sldId id="285" r:id="rId6"/>
    <p:sldId id="278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2" r:id="rId16"/>
    <p:sldId id="274" r:id="rId17"/>
    <p:sldId id="13416" r:id="rId18"/>
    <p:sldId id="13417" r:id="rId19"/>
    <p:sldId id="13415" r:id="rId20"/>
    <p:sldId id="13397" r:id="rId21"/>
    <p:sldId id="257" r:id="rId22"/>
    <p:sldId id="284" r:id="rId23"/>
    <p:sldId id="287" r:id="rId24"/>
    <p:sldId id="280" r:id="rId25"/>
    <p:sldId id="281" r:id="rId26"/>
    <p:sldId id="283" r:id="rId27"/>
    <p:sldId id="276" r:id="rId28"/>
    <p:sldId id="261" r:id="rId29"/>
    <p:sldId id="282" r:id="rId30"/>
    <p:sldId id="13418" r:id="rId31"/>
    <p:sldId id="421" r:id="rId32"/>
    <p:sldId id="422" r:id="rId33"/>
    <p:sldId id="1398" r:id="rId34"/>
    <p:sldId id="13413" r:id="rId35"/>
    <p:sldId id="13383" r:id="rId36"/>
    <p:sldId id="13398" r:id="rId37"/>
    <p:sldId id="13385" r:id="rId38"/>
    <p:sldId id="1875" r:id="rId39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FFFFFF"/>
    <a:srgbClr val="0000FF"/>
    <a:srgbClr val="0000CC"/>
    <a:srgbClr val="0099FF"/>
    <a:srgbClr val="FFFFBF"/>
    <a:srgbClr val="00FF00"/>
    <a:srgbClr val="3E449C"/>
    <a:srgbClr val="E85E5B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75" d="100"/>
          <a:sy n="75" d="100"/>
        </p:scale>
        <p:origin x="144" y="5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50"/>
        <a:sy n="39" d="50"/>
      </p:scale>
      <p:origin x="0" y="0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Sheet1!$F$1:$O$1</c:f>
              <c:strCache>
                <c:ptCount val="10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  <c:pt idx="6">
                  <c:v>2019年</c:v>
                </c:pt>
                <c:pt idx="7">
                  <c:v>2020年</c:v>
                </c:pt>
                <c:pt idx="8">
                  <c:v>2021年</c:v>
                </c:pt>
                <c:pt idx="9">
                  <c:v>2022年</c:v>
                </c:pt>
              </c:strCache>
            </c:strRef>
          </c:cat>
          <c:val>
            <c:numRef>
              <c:f>Sheet1!$F$2:$O$2</c:f>
              <c:numCache>
                <c:formatCode>General</c:formatCode>
                <c:ptCount val="10"/>
                <c:pt idx="0">
                  <c:v>168</c:v>
                </c:pt>
                <c:pt idx="1">
                  <c:v>172</c:v>
                </c:pt>
                <c:pt idx="2">
                  <c:v>173</c:v>
                </c:pt>
                <c:pt idx="3">
                  <c:v>172</c:v>
                </c:pt>
                <c:pt idx="4">
                  <c:v>178</c:v>
                </c:pt>
                <c:pt idx="5">
                  <c:v>181</c:v>
                </c:pt>
                <c:pt idx="6">
                  <c:v>182</c:v>
                </c:pt>
                <c:pt idx="7">
                  <c:v>168</c:v>
                </c:pt>
                <c:pt idx="8">
                  <c:v>168</c:v>
                </c:pt>
                <c:pt idx="9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3-495A-A7CC-A467CDF835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837531936"/>
        <c:axId val="838296784"/>
      </c:barChart>
      <c:catAx>
        <c:axId val="83753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zh-CN"/>
          </a:p>
        </c:txPr>
        <c:crossAx val="838296784"/>
        <c:crossesAt val="0"/>
        <c:auto val="1"/>
        <c:lblAlgn val="ctr"/>
        <c:lblOffset val="100"/>
        <c:noMultiLvlLbl val="0"/>
      </c:catAx>
      <c:valAx>
        <c:axId val="838296784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3753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bg2"/>
        </a:gs>
        <a:gs pos="100000">
          <a:schemeClr val="bg2">
            <a:lumMod val="65000"/>
          </a:schemeClr>
        </a:gs>
        <a:gs pos="100000">
          <a:schemeClr val="bg2"/>
        </a:gs>
        <a:gs pos="100000">
          <a:schemeClr val="bg2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78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50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04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72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100" dirty="0">
              <a:solidFill>
                <a:srgbClr val="333333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02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kern="100" dirty="0">
              <a:solidFill>
                <a:srgbClr val="333333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15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642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129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818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8BAF199D-E688-4783-82C4-CE717BDA5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000" y="34476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E6732E7B-383C-4A8B-80C0-4B59BC3A2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000" y="34476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zh-CN" dirty="0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4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5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11" Type="http://schemas.openxmlformats.org/officeDocument/2006/relationships/image" Target="../media/image56.tiff"/><Relationship Id="rId5" Type="http://schemas.openxmlformats.org/officeDocument/2006/relationships/image" Target="../media/image50.tiff"/><Relationship Id="rId10" Type="http://schemas.openxmlformats.org/officeDocument/2006/relationships/image" Target="../media/image55.jpeg"/><Relationship Id="rId4" Type="http://schemas.openxmlformats.org/officeDocument/2006/relationships/image" Target="../media/image49.tiff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12" Type="http://schemas.openxmlformats.org/officeDocument/2006/relationships/image" Target="../media/image9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60.png"/><Relationship Id="rId5" Type="http://schemas.microsoft.com/office/2007/relationships/hdphoto" Target="../media/hdphoto1.wdp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086ECF2-BADF-4807-8EBC-72A2794DBDFF}"/>
              </a:ext>
            </a:extLst>
          </p:cNvPr>
          <p:cNvGrpSpPr/>
          <p:nvPr/>
        </p:nvGrpSpPr>
        <p:grpSpPr>
          <a:xfrm>
            <a:off x="0" y="0"/>
            <a:ext cx="12191268" cy="6918684"/>
            <a:chOff x="0" y="0"/>
            <a:chExt cx="12191268" cy="69186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6B9507-F98C-42DE-AB93-50A0AA2E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268" cy="6858000"/>
            </a:xfrm>
            <a:prstGeom prst="rect">
              <a:avLst/>
            </a:prstGeom>
          </p:spPr>
        </p:pic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108539CD-5ED7-49DF-906C-CC9220BC2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5290" y="5230952"/>
              <a:ext cx="3016191" cy="14388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D296C49-D772-402C-838C-2B5CFCE4B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7562" y="4988150"/>
              <a:ext cx="4438350" cy="18465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64DA3E4-C3EA-4C0A-8239-90EC0EA1A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613" y="3455141"/>
              <a:ext cx="1578192" cy="118364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6D2589D-FD01-445D-93AD-5F51AB49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899" y="3192017"/>
              <a:ext cx="2458829" cy="147529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FEEB171-56B4-469F-A8EA-3B84F80A1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7853" y="1301062"/>
              <a:ext cx="2211753" cy="79903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0DD5EC8-B0D5-4AD2-97DB-776987F0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6284" y="2317466"/>
              <a:ext cx="1757155" cy="1082776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E76D9EE-92DE-4A91-BCD9-F58468B43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0" r="5094"/>
            <a:stretch>
              <a:fillRect/>
            </a:stretch>
          </p:blipFill>
          <p:spPr>
            <a:xfrm>
              <a:off x="4146671" y="5624646"/>
              <a:ext cx="1507972" cy="129403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0DDC433-38D1-44E5-A909-EC92F156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86" y="933268"/>
              <a:ext cx="1812946" cy="1358963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A033621-8D5E-4AC9-AC68-147BA8A6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027" y="2442151"/>
              <a:ext cx="1811949" cy="1358962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22DB04-653C-4B41-91A1-CEFCCFE182B2}"/>
              </a:ext>
            </a:extLst>
          </p:cNvPr>
          <p:cNvGrpSpPr/>
          <p:nvPr/>
        </p:nvGrpSpPr>
        <p:grpSpPr>
          <a:xfrm>
            <a:off x="0" y="2317466"/>
            <a:ext cx="12192000" cy="2750821"/>
            <a:chOff x="0" y="1821179"/>
            <a:chExt cx="12192000" cy="2750821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AC56496-F995-4E65-B5C5-B21E1BFB1D1C}"/>
                </a:ext>
              </a:extLst>
            </p:cNvPr>
            <p:cNvSpPr/>
            <p:nvPr/>
          </p:nvSpPr>
          <p:spPr>
            <a:xfrm>
              <a:off x="0" y="1821179"/>
              <a:ext cx="12192000" cy="2750821"/>
            </a:xfrm>
            <a:prstGeom prst="rect">
              <a:avLst/>
            </a:prstGeom>
            <a:solidFill>
              <a:srgbClr val="071F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6D265"/>
                </a:solidFill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E884554-BFF3-4FE5-8D54-1DD7336409E2}"/>
                </a:ext>
              </a:extLst>
            </p:cNvPr>
            <p:cNvSpPr txBox="1"/>
            <p:nvPr/>
          </p:nvSpPr>
          <p:spPr>
            <a:xfrm>
              <a:off x="1850380" y="3220896"/>
              <a:ext cx="8412582" cy="12087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bg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Shuang-Nan </a:t>
              </a:r>
              <a:r>
                <a:rPr lang="en-US" altLang="zh-CN" sz="20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Zhang </a:t>
              </a:r>
              <a:endPara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bg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Institute of High Energy Physics</a:t>
              </a:r>
            </a:p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chemeClr val="bg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Sept. 20, 2023</a:t>
              </a:r>
            </a:p>
          </p:txBody>
        </p:sp>
        <p:sp>
          <p:nvSpPr>
            <p:cNvPr id="39" name="标题 3">
              <a:extLst>
                <a:ext uri="{FF2B5EF4-FFF2-40B4-BE49-F238E27FC236}">
                  <a16:creationId xmlns:a16="http://schemas.microsoft.com/office/drawing/2014/main" id="{8BABFFDB-1200-44CD-8487-E11CCE38B8FE}"/>
                </a:ext>
              </a:extLst>
            </p:cNvPr>
            <p:cNvSpPr txBox="1">
              <a:spLocks/>
            </p:cNvSpPr>
            <p:nvPr/>
          </p:nvSpPr>
          <p:spPr>
            <a:xfrm>
              <a:off x="186813" y="1972991"/>
              <a:ext cx="11739716" cy="983241"/>
            </a:xfrm>
            <a:prstGeom prst="rect">
              <a:avLst/>
            </a:prstGeom>
          </p:spPr>
          <p:txBody>
            <a:bodyPr/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zh-CN" altLang="en-US" sz="40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Arial" panose="020B0604020202020204" pitchFamily="34" charset="0"/>
                  <a:ea typeface="微软雅黑" panose="020B0503020204020204" charset="-122"/>
                  <a:cs typeface="+mj-cs"/>
                </a:defRPr>
              </a:lvl1pPr>
            </a:lstStyle>
            <a:p>
              <a:pPr algn="ctr"/>
              <a:r>
                <a:rPr lang="en-US" altLang="zh-CN" dirty="0">
                  <a:solidFill>
                    <a:schemeClr val="bg2"/>
                  </a:solidFill>
                  <a:latin typeface="Arial Black" panose="020B0A04020102020204" pitchFamily="34" charset="0"/>
                </a:rPr>
                <a:t> </a:t>
              </a:r>
              <a:r>
                <a:rPr lang="en-US" altLang="zh-CN" dirty="0">
                  <a:solidFill>
                    <a:schemeClr val="bg2"/>
                  </a:solidFill>
                  <a:cs typeface="Arial" panose="020B0604020202020204" pitchFamily="34" charset="0"/>
                </a:rPr>
                <a:t>Report of Particle Astrophysics Division (PAD) </a:t>
              </a:r>
              <a:endParaRPr lang="en-US" dirty="0">
                <a:solidFill>
                  <a:schemeClr val="bg2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PAD roadmap of experiments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279266" cy="9149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Roadmap for the development of PAD experiments: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B7C4C5B-5EE7-4A40-856E-CFF84C9DC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305919"/>
              </p:ext>
            </p:extLst>
          </p:nvPr>
        </p:nvGraphicFramePr>
        <p:xfrm>
          <a:off x="500546" y="1988790"/>
          <a:ext cx="11190907" cy="3721573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591394">
                  <a:extLst>
                    <a:ext uri="{9D8B030D-6E8A-4147-A177-3AD203B41FA5}">
                      <a16:colId xmlns:a16="http://schemas.microsoft.com/office/drawing/2014/main" val="3458856657"/>
                    </a:ext>
                  </a:extLst>
                </a:gridCol>
                <a:gridCol w="2369820">
                  <a:extLst>
                    <a:ext uri="{9D8B030D-6E8A-4147-A177-3AD203B41FA5}">
                      <a16:colId xmlns:a16="http://schemas.microsoft.com/office/drawing/2014/main" val="2630170227"/>
                    </a:ext>
                  </a:extLst>
                </a:gridCol>
                <a:gridCol w="2430780">
                  <a:extLst>
                    <a:ext uri="{9D8B030D-6E8A-4147-A177-3AD203B41FA5}">
                      <a16:colId xmlns:a16="http://schemas.microsoft.com/office/drawing/2014/main" val="2624717746"/>
                    </a:ext>
                  </a:extLst>
                </a:gridCol>
                <a:gridCol w="2798913">
                  <a:extLst>
                    <a:ext uri="{9D8B030D-6E8A-4147-A177-3AD203B41FA5}">
                      <a16:colId xmlns:a16="http://schemas.microsoft.com/office/drawing/2014/main" val="3863332322"/>
                    </a:ext>
                  </a:extLst>
                </a:gridCol>
              </a:tblGrid>
              <a:tr h="983010"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Subjects</a:t>
                      </a:r>
                      <a:endParaRPr lang="zh-CN" altLang="en-US" sz="2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</a:rPr>
                        <a:t>Projects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</a:rPr>
                        <a:t>in operation</a:t>
                      </a:r>
                    </a:p>
                  </a:txBody>
                  <a:tcPr marL="68580" marR="68580" marT="0" marB="0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Projects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construction</a:t>
                      </a:r>
                    </a:p>
                  </a:txBody>
                  <a:tcPr marL="68580" marR="68580" marT="0" marB="0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R&amp;D and for mission adoption</a:t>
                      </a:r>
                    </a:p>
                  </a:txBody>
                  <a:tcPr marL="68580" marR="68580" marT="0" marB="0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54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Origin of cosmic rays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LHAASO</a:t>
                      </a:r>
                      <a:endParaRPr lang="zh-CN" altLang="en-US" sz="24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HERD</a:t>
                      </a:r>
                      <a:endParaRPr lang="en-US" altLang="zh-CN" sz="24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LACT</a:t>
                      </a:r>
                      <a:endParaRPr lang="zh-CN" altLang="zh-CN" sz="24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241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Extreme gravity and magnetic fields of black holes and neutron stars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HXMT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GECAM</a:t>
                      </a:r>
                      <a:endParaRPr lang="zh-CN" sz="24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EP/FXT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SVOM/GRM</a:t>
                      </a:r>
                      <a:endParaRPr lang="zh-CN" altLang="en-US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eXTP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POLAR-2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192845"/>
                  </a:ext>
                </a:extLst>
              </a:tr>
              <a:tr h="11604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Primordial gravitational waves and cosmic expansion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SARM</a:t>
                      </a:r>
                      <a:endParaRPr lang="zh-CN" alt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AliCPT-1</a:t>
                      </a:r>
                      <a:endParaRPr lang="zh-CN" altLang="zh-CN" sz="24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AliCPT-2</a:t>
                      </a:r>
                      <a:endParaRPr lang="zh-CN" altLang="zh-CN" sz="24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521161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718D1DE-EA74-447E-BD5F-542EDE1E9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2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Space-based projects: in operation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8687633" cy="553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Hard X-ray modulated telescope (Insight-HXMT) </a:t>
            </a:r>
          </a:p>
          <a:p>
            <a:pPr lvl="1" algn="just"/>
            <a:r>
              <a:rPr lang="en-US" altLang="zh-CN" dirty="0">
                <a:latin typeface="+mn-lt"/>
              </a:rPr>
              <a:t>China's first X-ray astronomy satellite;</a:t>
            </a:r>
          </a:p>
          <a:p>
            <a:pPr lvl="1" algn="just"/>
            <a:r>
              <a:rPr lang="en-US" altLang="zh-CN" dirty="0">
                <a:latin typeface="+mn-lt"/>
              </a:rPr>
              <a:t>has broad X-ray energy bands, large areas, and high timing and energy resolution when observing fast X-ray variability in a broad energy band;</a:t>
            </a:r>
          </a:p>
          <a:p>
            <a:pPr lvl="1" algn="just"/>
            <a:r>
              <a:rPr lang="en-US" altLang="zh-CN" dirty="0">
                <a:latin typeface="+mn-lt"/>
              </a:rPr>
              <a:t>has been operating in orbit for over six years, functioning smoothly and successfully observing various objects.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5DA2"/>
                </a:solidFill>
                <a:latin typeface="+mn-lt"/>
              </a:rPr>
              <a:t>Gravitational wave high-energy Electromagnetic Counterpart All-sky Monitor (GECAM) </a:t>
            </a:r>
          </a:p>
          <a:p>
            <a:pPr lvl="1" algn="just"/>
            <a:r>
              <a:rPr lang="en-US" altLang="zh-CN" dirty="0">
                <a:latin typeface="+mn-lt"/>
              </a:rPr>
              <a:t>dedicated </a:t>
            </a:r>
            <a:r>
              <a:rPr lang="el-GR" altLang="zh-CN" dirty="0">
                <a:latin typeface="+mn-lt"/>
              </a:rPr>
              <a:t>γ</a:t>
            </a:r>
            <a:r>
              <a:rPr lang="en-US" altLang="zh-CN" dirty="0">
                <a:latin typeface="+mn-lt"/>
              </a:rPr>
              <a:t>-ray all-sky monitor composed of two microsatellites</a:t>
            </a:r>
          </a:p>
          <a:p>
            <a:pPr lvl="1" algn="just"/>
            <a:r>
              <a:rPr lang="en-US" altLang="zh-CN" dirty="0">
                <a:latin typeface="+mn-lt"/>
              </a:rPr>
              <a:t>The 1st Chinese space telescope that can downlink data in near real-time (time latency &lt; ~1 minute)</a:t>
            </a:r>
          </a:p>
          <a:p>
            <a:pPr lvl="1" algn="just"/>
            <a:r>
              <a:rPr lang="en-US" altLang="zh-CN" dirty="0">
                <a:latin typeface="+mn-lt"/>
              </a:rPr>
              <a:t>has detected many X-ray and gamma-ray transients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8AF3D3-DAD6-4F75-8699-D94C142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994" y="961398"/>
            <a:ext cx="2854007" cy="23751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6B5DEF-F23A-4BF8-BC91-62891CFF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993" y="3521413"/>
            <a:ext cx="2854007" cy="18959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435EABF-1ECB-416C-9494-24C4D6083134}"/>
              </a:ext>
            </a:extLst>
          </p:cNvPr>
          <p:cNvSpPr/>
          <p:nvPr/>
        </p:nvSpPr>
        <p:spPr>
          <a:xfrm rot="1440000">
            <a:off x="-40976" y="2921248"/>
            <a:ext cx="993771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Shaolin </a:t>
            </a:r>
            <a:r>
              <a:rPr lang="en-US" altLang="zh-CN" sz="3600" dirty="0" err="1">
                <a:solidFill>
                  <a:srgbClr val="FF0000"/>
                </a:solidFill>
              </a:rPr>
              <a:t>Xiong</a:t>
            </a:r>
            <a:r>
              <a:rPr lang="en-US" altLang="zh-CN" sz="3600" dirty="0">
                <a:solidFill>
                  <a:srgbClr val="FF0000"/>
                </a:solidFill>
              </a:rPr>
              <a:t> for details: Space-based programs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50D61ED-7D5A-4B43-AB65-817BC34F4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Space-based projects: </a:t>
            </a:r>
            <a:r>
              <a:rPr lang="en-US" altLang="zh-CN" sz="3600" dirty="0">
                <a:latin typeface="+mn-lt"/>
              </a:rPr>
              <a:t>POLAR to POLAR-2</a:t>
            </a:r>
            <a:endParaRPr lang="zh-CN" altLang="en-US" sz="3600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8687633" cy="553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The Gamma-Ray Burst polarimeter POLAR</a:t>
            </a:r>
          </a:p>
          <a:p>
            <a:pPr lvl="1" algn="just"/>
            <a:r>
              <a:rPr lang="en-US" altLang="zh-CN" dirty="0">
                <a:latin typeface="+mn-lt"/>
              </a:rPr>
              <a:t>was launched onboard China’s space lab “Tiangong-2” on September 2016;</a:t>
            </a:r>
          </a:p>
          <a:p>
            <a:pPr lvl="1" algn="just"/>
            <a:r>
              <a:rPr lang="en-US" altLang="zh-CN" dirty="0">
                <a:latin typeface="+mn-lt"/>
              </a:rPr>
              <a:t> is a space mission dedicated to the polarization measurements of GRBs prompt emissions in the 50-500 keV energy range;</a:t>
            </a:r>
          </a:p>
          <a:p>
            <a:pPr lvl="1" algn="just"/>
            <a:r>
              <a:rPr lang="en-US" altLang="zh-CN" dirty="0">
                <a:latin typeface="+mn-lt"/>
              </a:rPr>
              <a:t>under the collaboration between Chinese and European scientists.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5DA2"/>
                </a:solidFill>
                <a:latin typeface="+mn-lt"/>
              </a:rPr>
              <a:t>POLAR-2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Successor of POLAR, enhanced Gamma-Ray Burst polarimetry experiment onboard China Space Station: 2-1000 keV polarization and spectroscopy</a:t>
            </a:r>
          </a:p>
        </p:txBody>
      </p:sp>
      <p:pic>
        <p:nvPicPr>
          <p:cNvPr id="9" name="Picture 4" descr="pad">
            <a:extLst>
              <a:ext uri="{FF2B5EF4-FFF2-40B4-BE49-F238E27FC236}">
                <a16:creationId xmlns:a16="http://schemas.microsoft.com/office/drawing/2014/main" id="{E3BC892E-E2D5-46AD-A7EF-2F7ED7D571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1498" r="16590" b="14848"/>
          <a:stretch/>
        </p:blipFill>
        <p:spPr bwMode="auto">
          <a:xfrm>
            <a:off x="9269974" y="961398"/>
            <a:ext cx="2487295" cy="2357755"/>
          </a:xfrm>
          <a:prstGeom prst="rect">
            <a:avLst/>
          </a:prstGeom>
          <a:noFill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6AB8D4-3CCD-406D-845E-78C98DE0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748" y="3402118"/>
            <a:ext cx="2525148" cy="235775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9B267CC-A8D9-4DB4-B68C-9FC623903174}"/>
              </a:ext>
            </a:extLst>
          </p:cNvPr>
          <p:cNvSpPr/>
          <p:nvPr/>
        </p:nvSpPr>
        <p:spPr>
          <a:xfrm rot="1440000">
            <a:off x="-40976" y="2921248"/>
            <a:ext cx="993771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Shaolin </a:t>
            </a:r>
            <a:r>
              <a:rPr lang="en-US" altLang="zh-CN" sz="3600" dirty="0" err="1">
                <a:solidFill>
                  <a:srgbClr val="FF0000"/>
                </a:solidFill>
              </a:rPr>
              <a:t>Xiong</a:t>
            </a:r>
            <a:r>
              <a:rPr lang="en-US" altLang="zh-CN" sz="3600" dirty="0">
                <a:solidFill>
                  <a:srgbClr val="FF0000"/>
                </a:solidFill>
              </a:rPr>
              <a:t> for details: Space-based programs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DE836AB-8053-4864-BA22-E3373FA2F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Space-based projects</a:t>
            </a:r>
            <a:r>
              <a:rPr lang="en-US" altLang="zh-CN" dirty="0"/>
              <a:t>: EP &amp; SVOM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541640" cy="553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PAD is a crucial research and development institution for the two high-energy astronomical satellites</a:t>
            </a:r>
          </a:p>
          <a:p>
            <a:pPr lvl="1" algn="just"/>
            <a:r>
              <a:rPr lang="en-US" altLang="zh-CN" dirty="0">
                <a:latin typeface="+mn-lt"/>
              </a:rPr>
              <a:t>Einstein Probe (EP) : 2023.12.31</a:t>
            </a:r>
          </a:p>
          <a:p>
            <a:pPr lvl="1" algn="just"/>
            <a:r>
              <a:rPr lang="en-US" altLang="zh-CN" dirty="0">
                <a:latin typeface="+mn-lt"/>
              </a:rPr>
              <a:t>Chinese-French astronomical satellite SVOM (Space-based multi-band astronomical Variable Objects Monitor): 2024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3E45F0-5B90-4E09-8D0D-381F25756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4" y="2969858"/>
            <a:ext cx="5607957" cy="292674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EABCEF6-2A86-4816-B10C-6CE1BAA89125}"/>
              </a:ext>
            </a:extLst>
          </p:cNvPr>
          <p:cNvSpPr/>
          <p:nvPr/>
        </p:nvSpPr>
        <p:spPr>
          <a:xfrm>
            <a:off x="8481205" y="5896602"/>
            <a:ext cx="1010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SVOM </a:t>
            </a:r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91D929-C1B0-495D-AF91-907526C54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4" y="2969858"/>
            <a:ext cx="5871298" cy="292674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8E0BFE-66A2-4AF8-B885-DB6BBAABC722}"/>
              </a:ext>
            </a:extLst>
          </p:cNvPr>
          <p:cNvSpPr/>
          <p:nvPr/>
        </p:nvSpPr>
        <p:spPr>
          <a:xfrm>
            <a:off x="2906528" y="5896602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EP</a:t>
            </a:r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F89607E-0B51-418E-AFB1-53A27DA03C33}"/>
              </a:ext>
            </a:extLst>
          </p:cNvPr>
          <p:cNvSpPr/>
          <p:nvPr/>
        </p:nvSpPr>
        <p:spPr>
          <a:xfrm rot="1440000">
            <a:off x="-40976" y="2921248"/>
            <a:ext cx="993771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Shaolin </a:t>
            </a:r>
            <a:r>
              <a:rPr lang="en-US" altLang="zh-CN" sz="3600" dirty="0" err="1">
                <a:solidFill>
                  <a:srgbClr val="FF0000"/>
                </a:solidFill>
              </a:rPr>
              <a:t>Xiong</a:t>
            </a:r>
            <a:r>
              <a:rPr lang="en-US" altLang="zh-CN" sz="3600" dirty="0">
                <a:solidFill>
                  <a:srgbClr val="FF0000"/>
                </a:solidFill>
              </a:rPr>
              <a:t> for details: Space-based programs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7CACDB7-09A3-4034-9702-A29594782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Space-based projects: </a:t>
            </a:r>
            <a:r>
              <a:rPr lang="en-US" altLang="zh-CN" sz="3200" dirty="0">
                <a:latin typeface="+mn-lt"/>
              </a:rPr>
              <a:t>future </a:t>
            </a:r>
            <a:r>
              <a:rPr lang="en-US" altLang="zh-CN" sz="3200" dirty="0" err="1">
                <a:latin typeface="+mn-lt"/>
              </a:rPr>
              <a:t>eXTP</a:t>
            </a:r>
            <a:r>
              <a:rPr lang="en-US" altLang="zh-CN" sz="3200" dirty="0">
                <a:latin typeface="+mn-lt"/>
              </a:rPr>
              <a:t> &amp; HERD</a:t>
            </a:r>
            <a:endParaRPr lang="zh-CN" altLang="en-US" sz="3200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541640" cy="553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PAD has also spearheaded the development of the next-generation flagship space missions, including</a:t>
            </a:r>
          </a:p>
          <a:p>
            <a:pPr lvl="1" algn="just"/>
            <a:r>
              <a:rPr lang="en-US" altLang="zh-CN" dirty="0">
                <a:latin typeface="+mn-lt"/>
              </a:rPr>
              <a:t>enhanced X-ray Timing and Polarimetry mission (eXTP)</a:t>
            </a:r>
          </a:p>
          <a:p>
            <a:pPr lvl="1" algn="just"/>
            <a:r>
              <a:rPr lang="en-US" altLang="zh-CN" dirty="0">
                <a:latin typeface="+mn-lt"/>
              </a:rPr>
              <a:t>High Energy cosmic-Radiation Detection (HERD) facility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B1A981D-E1F1-41E0-BC4C-5086D9D151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28" y="2818196"/>
            <a:ext cx="5273497" cy="2944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2D41B8-E19D-4450-8EDD-008B26B89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56" y="2818196"/>
            <a:ext cx="5273497" cy="294462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D794D5B-86A3-4CA3-8804-D757CCEB3F15}"/>
              </a:ext>
            </a:extLst>
          </p:cNvPr>
          <p:cNvSpPr/>
          <p:nvPr/>
        </p:nvSpPr>
        <p:spPr>
          <a:xfrm>
            <a:off x="3031268" y="5896602"/>
            <a:ext cx="1776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/>
              <a:t>eXTP</a:t>
            </a:r>
            <a:r>
              <a:rPr lang="en-US" altLang="zh-CN" sz="2000" dirty="0"/>
              <a:t> (2029?)</a:t>
            </a:r>
            <a:endParaRPr lang="zh-CN" altLang="en-US" sz="2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61C607D-4379-4155-89D9-81B9BA9B7547}"/>
              </a:ext>
            </a:extLst>
          </p:cNvPr>
          <p:cNvSpPr/>
          <p:nvPr/>
        </p:nvSpPr>
        <p:spPr>
          <a:xfrm>
            <a:off x="8567140" y="5896602"/>
            <a:ext cx="18678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HERD (2027?)</a:t>
            </a:r>
            <a:endParaRPr lang="zh-CN" altLang="en-US" sz="2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A7DD48-206F-448C-A1E8-C9CB5EBF9D24}"/>
              </a:ext>
            </a:extLst>
          </p:cNvPr>
          <p:cNvSpPr/>
          <p:nvPr/>
        </p:nvSpPr>
        <p:spPr>
          <a:xfrm rot="1440000">
            <a:off x="-40976" y="2921248"/>
            <a:ext cx="9937714" cy="1200329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Shaolin </a:t>
            </a:r>
            <a:r>
              <a:rPr lang="en-US" altLang="zh-CN" sz="3600" dirty="0" err="1">
                <a:solidFill>
                  <a:srgbClr val="FF0000"/>
                </a:solidFill>
              </a:rPr>
              <a:t>Xiong</a:t>
            </a:r>
            <a:r>
              <a:rPr lang="en-US" altLang="zh-CN" sz="3600" dirty="0">
                <a:solidFill>
                  <a:srgbClr val="FF0000"/>
                </a:solidFill>
              </a:rPr>
              <a:t> for details: Space-based programs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F642A6-AD14-4095-B07B-FC2469328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Ground-based projects: LHAASO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541640" cy="589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Large High Altitude Air Shower Observatory (LHAASO)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located 4,410 meters above sea level in </a:t>
            </a:r>
            <a:r>
              <a:rPr lang="en-US" altLang="zh-CN" dirty="0" err="1">
                <a:latin typeface="+mn-lt"/>
              </a:rPr>
              <a:t>Daocheng</a:t>
            </a:r>
            <a:r>
              <a:rPr lang="en-US" altLang="zh-CN" dirty="0">
                <a:latin typeface="+mn-lt"/>
              </a:rPr>
              <a:t> County, Sichuan Province, China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world's leading ultra-high energy (UHE) gamma-ray detection facility with the highest  sensitivity and all-sky monitoring capability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It consists of three interconnected detectors: 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5,195 electromagnetic particle detectors and 1,188 muon detectors located in the square-kilometer complex array (KM2A)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a 78,000 m² water Cherenkov detector array (WCDA)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18 wide-field-of-view Cherenkov telescopes (WFCTA)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Using these four detection techniques, LHAASO has the ability to measure cosmic rays omnidirectionally with multiple variables simultaneously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A47BD8-FFB5-4F21-879E-30A603784451}"/>
              </a:ext>
            </a:extLst>
          </p:cNvPr>
          <p:cNvSpPr/>
          <p:nvPr/>
        </p:nvSpPr>
        <p:spPr>
          <a:xfrm rot="1440000">
            <a:off x="-96883" y="3215048"/>
            <a:ext cx="11231042" cy="113877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Zhen Cao for details: </a:t>
            </a:r>
            <a:r>
              <a:rPr lang="en-US" altLang="zh-CN" sz="3200" dirty="0">
                <a:solidFill>
                  <a:srgbClr val="FF0000"/>
                </a:solidFill>
              </a:rPr>
              <a:t>Ground-based Cosmic Ray and Gamma Ray Programs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E844B5-3225-490E-95D2-6618C6226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Ground-based projects: LACT &amp; HUNT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541640" cy="589660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Large Array of imaging atmospheric Cherenkov Telescopes (LACT)</a:t>
            </a:r>
          </a:p>
          <a:p>
            <a:pPr lvl="1" algn="just">
              <a:buSzPct val="70000"/>
            </a:pPr>
            <a:r>
              <a:rPr lang="en-US" altLang="zh-CN" b="1" dirty="0">
                <a:latin typeface="+mn-lt"/>
              </a:rPr>
              <a:t>is a next generation Image Atmosphere Cherenkov Telescope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consists 32 telescopes and its angular resolution is better than 0.05° above 10 </a:t>
            </a:r>
            <a:r>
              <a:rPr lang="en-US" altLang="zh-CN" dirty="0" err="1">
                <a:latin typeface="+mn-lt"/>
              </a:rPr>
              <a:t>TeV</a:t>
            </a:r>
            <a:r>
              <a:rPr lang="en-US" altLang="zh-CN" dirty="0">
                <a:latin typeface="+mn-lt"/>
              </a:rPr>
              <a:t>;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At around 100TeV, its 500-hour gamma ray detection sensitivity is almost the same as the sensitivity of LHAASO for one year;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allows us to identify the </a:t>
            </a:r>
            <a:r>
              <a:rPr lang="en-US" altLang="zh-CN" dirty="0" err="1">
                <a:latin typeface="+mn-lt"/>
              </a:rPr>
              <a:t>PeVatron</a:t>
            </a:r>
            <a:r>
              <a:rPr lang="en-US" altLang="zh-CN" dirty="0">
                <a:latin typeface="+mn-lt"/>
              </a:rPr>
              <a:t> gamma ray sources and measure their morphology in detail, which can help us to reveal the mechanism of the </a:t>
            </a:r>
            <a:r>
              <a:rPr lang="en-US" altLang="zh-CN" dirty="0" err="1">
                <a:latin typeface="+mn-lt"/>
              </a:rPr>
              <a:t>PeVatron</a:t>
            </a:r>
            <a:r>
              <a:rPr lang="en-US" altLang="zh-CN" dirty="0">
                <a:latin typeface="+mn-lt"/>
              </a:rPr>
              <a:t> gamma ray emission and then deeply explore the origin of the high energy cosmic rays. 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5DA2"/>
                </a:solidFill>
                <a:latin typeface="+mn-lt"/>
              </a:rPr>
              <a:t>High-energy neutrino telescope (HUNT) </a:t>
            </a:r>
          </a:p>
          <a:p>
            <a:pPr lvl="1" algn="just">
              <a:buSzPct val="70000"/>
            </a:pPr>
            <a:r>
              <a:rPr lang="en-US" altLang="zh-CN" b="1" dirty="0">
                <a:latin typeface="+mn-lt"/>
              </a:rPr>
              <a:t>is our long-term plan for future Cosmic ray research,</a:t>
            </a:r>
            <a:r>
              <a:rPr lang="en-US" altLang="zh-CN" dirty="0">
                <a:latin typeface="+mn-lt"/>
              </a:rPr>
              <a:t> to devote to the research of high-energy neutrino detection, such as the proposed high-energy neutrino telescope project with a scale of 30 cubic kilometers underwater in the South China Sea;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has completed the test of the detector with a water depth of 1,800 meters in the South China Sea, and is planning to deploy a string of OMs in Lake Baikal.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1914AAF-308E-4565-BBDB-CDE30783DB71}"/>
              </a:ext>
            </a:extLst>
          </p:cNvPr>
          <p:cNvSpPr/>
          <p:nvPr/>
        </p:nvSpPr>
        <p:spPr>
          <a:xfrm rot="1440000">
            <a:off x="-96883" y="3215048"/>
            <a:ext cx="11231042" cy="1138773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</a:rPr>
              <a:t>Please refer to the report of Prof. Zhen Cao for details: </a:t>
            </a:r>
            <a:r>
              <a:rPr lang="en-US" altLang="zh-CN" sz="3200" dirty="0">
                <a:solidFill>
                  <a:srgbClr val="FF0000"/>
                </a:solidFill>
              </a:rPr>
              <a:t>Ground-based Cosmic Ray and Gamma Ray Programs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77CC292-AE05-47BB-9BCF-A113D2FC1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181056"/>
            <a:ext cx="10510125" cy="659643"/>
          </a:xfrm>
        </p:spPr>
        <p:txBody>
          <a:bodyPr/>
          <a:lstStyle/>
          <a:p>
            <a:r>
              <a:rPr lang="en-US" altLang="zh-CN" sz="3600" dirty="0"/>
              <a:t>Ground-based projects: </a:t>
            </a:r>
            <a:r>
              <a:rPr lang="en-US" altLang="zh-CN" sz="3600" dirty="0">
                <a:latin typeface="+mn-lt"/>
              </a:rPr>
              <a:t>Ali-CPT</a:t>
            </a:r>
            <a:endParaRPr lang="zh-CN" altLang="en-US" sz="3600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80" y="898944"/>
            <a:ext cx="6409570" cy="5778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+mn-lt"/>
              </a:rPr>
              <a:t>Ali CMB Polarization Telescope (Ali-CPT)</a:t>
            </a:r>
          </a:p>
          <a:p>
            <a:pPr lvl="1" algn="just">
              <a:buSzPct val="70000"/>
            </a:pP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led by IHEP/PAD</a:t>
            </a:r>
            <a:r>
              <a:rPr lang="en-US" altLang="zh-CN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and consists of over 100 scientists from 17 institutions </a:t>
            </a:r>
          </a:p>
          <a:p>
            <a:pPr lvl="1" algn="just">
              <a:buSzPct val="70000"/>
            </a:pPr>
            <a:r>
              <a:rPr lang="en-US" altLang="zh-CN" b="1" dirty="0">
                <a:solidFill>
                  <a:srgbClr val="C00000"/>
                </a:solidFill>
                <a:latin typeface="+mn-lt"/>
              </a:rPr>
              <a:t>will scan the CMB polarization in the northern sky with high precision</a:t>
            </a:r>
          </a:p>
          <a:p>
            <a:pPr lvl="1" algn="just">
              <a:buSzPct val="70000"/>
            </a:pPr>
            <a:r>
              <a:rPr lang="en-US" altLang="zh-CN" b="1" dirty="0">
                <a:latin typeface="+mn-lt"/>
              </a:rPr>
              <a:t>The scientific goals include :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study CMB E and B mode physics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b="1" kern="0" spc="0" dirty="0">
                <a:solidFill>
                  <a:srgbClr val="C00000"/>
                </a:solidFill>
                <a:latin typeface="+mn-lt"/>
              </a:rPr>
              <a:t>detect the primordial gravitational waves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test inflation and bouncing theories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measure cosmic birefringence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study foreground emission</a:t>
            </a:r>
          </a:p>
          <a:p>
            <a:pPr lvl="2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</a:pPr>
            <a:r>
              <a:rPr lang="en-US" altLang="zh-CN" sz="2000" kern="0" spc="0" dirty="0">
                <a:latin typeface="+mn-lt"/>
              </a:rPr>
              <a:t>search for compact sources and transients</a:t>
            </a:r>
          </a:p>
          <a:p>
            <a:pPr algn="just"/>
            <a:endParaRPr lang="en-US" altLang="zh-CN" sz="2800" kern="0" spc="0" dirty="0">
              <a:latin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AEDE2-69E5-4744-803D-09975082B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974" y="898944"/>
            <a:ext cx="4611776" cy="2957814"/>
          </a:xfrm>
          <a:prstGeom prst="rect">
            <a:avLst/>
          </a:prstGeom>
        </p:spPr>
      </p:pic>
      <p:pic>
        <p:nvPicPr>
          <p:cNvPr id="9" name="Picture 8" descr="2023-08-25 11:31:26.200000">
            <a:extLst>
              <a:ext uri="{FF2B5EF4-FFF2-40B4-BE49-F238E27FC236}">
                <a16:creationId xmlns:a16="http://schemas.microsoft.com/office/drawing/2014/main" id="{5C6A173F-54FA-42BC-A131-5F234D1FC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974" y="3919212"/>
            <a:ext cx="4621413" cy="276399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A2B0C1-673E-4EB0-A7ED-2C812DAE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1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892" y="4517606"/>
            <a:ext cx="2486660" cy="19803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538" y="155602"/>
            <a:ext cx="10744414" cy="659643"/>
          </a:xfrm>
        </p:spPr>
        <p:txBody>
          <a:bodyPr/>
          <a:lstStyle/>
          <a:p>
            <a:r>
              <a:rPr kumimoji="1" lang="en-US" altLang="en-GB" sz="3200" dirty="0" err="1"/>
              <a:t>AliCPT</a:t>
            </a:r>
            <a:r>
              <a:rPr kumimoji="1" lang="en-US" altLang="en-GB" sz="3200" dirty="0"/>
              <a:t> observatory: </a:t>
            </a:r>
            <a:r>
              <a:rPr kumimoji="1" lang="en-US" altLang="zh-CN" sz="2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Unique</a:t>
            </a:r>
            <a:r>
              <a:rPr kumimoji="1" lang="en-US" altLang="zh-CN" sz="2800" b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in the Northern Hemisphere</a:t>
            </a:r>
            <a:endParaRPr kumimoji="1" lang="zh-CN" altLang="en-US" sz="2800" dirty="0">
              <a:solidFill>
                <a:srgbClr val="FF0000"/>
              </a:solidFill>
              <a:latin typeface="+mn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3"/>
              <p:cNvSpPr>
                <a:spLocks noGrp="1"/>
              </p:cNvSpPr>
              <p:nvPr>
                <p:ph idx="1"/>
              </p:nvPr>
            </p:nvSpPr>
            <p:spPr>
              <a:xfrm>
                <a:off x="357448" y="884555"/>
                <a:ext cx="5843848" cy="3667125"/>
              </a:xfrm>
              <a:ln w="19050">
                <a:solidFill>
                  <a:schemeClr val="tx2"/>
                </a:solidFill>
              </a:ln>
            </p:spPr>
            <p:txBody>
              <a:bodyPr>
                <a:normAutofit fontScale="95000"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zh-CN" sz="230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Construction of the </a:t>
                </a:r>
                <a:r>
                  <a:rPr kumimoji="1" lang="en-US" altLang="zh-CN" sz="2300" dirty="0" err="1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AliCPT</a:t>
                </a:r>
                <a:r>
                  <a:rPr kumimoji="1" lang="en-US" altLang="zh-CN" sz="230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 observational station was started in early of 2017, finished at the end of  2018.</a:t>
                </a:r>
              </a:p>
              <a:p>
                <a:pPr>
                  <a:buSzPct val="100000"/>
                </a:pPr>
                <a:r>
                  <a:rPr kumimoji="1" lang="en-US" altLang="zh-CN" sz="2100" dirty="0">
                    <a:solidFill>
                      <a:srgbClr val="FF0000"/>
                    </a:solidFill>
                    <a:latin typeface="+mn-lt"/>
                    <a:cs typeface="Calibri" panose="020F0502020204030204" pitchFamily="34" charset="0"/>
                  </a:rPr>
                  <a:t>Location: </a:t>
                </a:r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Ali region of Tibet</a:t>
                </a:r>
              </a:p>
              <a:p>
                <a:pPr marL="0" indent="0">
                  <a:buSzPct val="100000"/>
                  <a:buNone/>
                </a:pPr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                    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kumimoji="1" lang="en-US" altLang="zh-CN" sz="21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18</m:t>
                        </m:r>
                      </m:e>
                      <m:sup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’</m:t>
                        </m:r>
                      </m:sup>
                    </m:sSup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’’</m:t>
                        </m:r>
                      </m:sup>
                    </m:sSup>
                    <m:r>
                      <a:rPr kumimoji="1" lang="en-US" altLang="zh-CN" sz="2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80</m:t>
                        </m:r>
                      </m:e>
                      <m:sup>
                        <m:r>
                          <a:rPr kumimoji="1" lang="en-US" altLang="zh-CN" sz="21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01</m:t>
                        </m:r>
                      </m:e>
                      <m:sup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’</m:t>
                        </m:r>
                      </m:sup>
                    </m:sSup>
                    <m:sSup>
                      <m:sSupPr>
                        <m:ctrlP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50</m:t>
                        </m:r>
                      </m:e>
                      <m:sup>
                        <m:r>
                          <a:rPr kumimoji="1" lang="en-US" altLang="zh-CN" sz="21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’’</m:t>
                        </m:r>
                      </m:sup>
                    </m:sSup>
                    <m:r>
                      <a:rPr kumimoji="1" lang="en-US" altLang="zh-CN" sz="21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)</a:t>
                </a:r>
              </a:p>
              <a:p>
                <a:pPr>
                  <a:buSzPct val="100000"/>
                </a:pPr>
                <a:r>
                  <a:rPr kumimoji="1" lang="en-US" altLang="zh-CN" sz="2100" dirty="0">
                    <a:solidFill>
                      <a:srgbClr val="FF0000"/>
                    </a:solidFill>
                    <a:latin typeface="+mn-lt"/>
                    <a:cs typeface="Calibri" panose="020F0502020204030204" pitchFamily="34" charset="0"/>
                  </a:rPr>
                  <a:t>Altitude:</a:t>
                </a:r>
                <a:r>
                  <a:rPr kumimoji="1" lang="en-US" altLang="zh-CN" sz="2100" b="0" dirty="0">
                    <a:solidFill>
                      <a:srgbClr val="FF000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5250 m</a:t>
                </a:r>
              </a:p>
              <a:p>
                <a:pPr>
                  <a:buSzPct val="100000"/>
                </a:pPr>
                <a:r>
                  <a:rPr kumimoji="1" lang="en-US" altLang="zh-CN" sz="2100" dirty="0">
                    <a:solidFill>
                      <a:srgbClr val="FF0000"/>
                    </a:solidFill>
                    <a:latin typeface="+mn-lt"/>
                    <a:cs typeface="Calibri" panose="020F0502020204030204" pitchFamily="34" charset="0"/>
                  </a:rPr>
                  <a:t>PWV:</a:t>
                </a:r>
                <a:r>
                  <a:rPr kumimoji="1" lang="en-US" altLang="zh-CN" sz="2100" b="0" dirty="0">
                    <a:solidFill>
                      <a:srgbClr val="FF0000"/>
                    </a:solidFill>
                    <a:latin typeface="+mn-lt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~0.87mm (median value)  for  the     observational season (Oct. to Mar.) </a:t>
                </a:r>
                <a:endParaRPr kumimoji="1" lang="en-US" altLang="zh-CN" sz="2100" dirty="0">
                  <a:solidFill>
                    <a:schemeClr val="tx1"/>
                  </a:solidFill>
                  <a:latin typeface="+mn-lt"/>
                  <a:cs typeface="Calibri" panose="020F0502020204030204" pitchFamily="34" charset="0"/>
                </a:endParaRPr>
              </a:p>
              <a:p>
                <a:pPr>
                  <a:buSzPct val="100000"/>
                </a:pPr>
                <a:r>
                  <a:rPr kumimoji="1" lang="en-US" altLang="zh-CN" sz="210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Auxiliary facilities: </a:t>
                </a:r>
                <a:r>
                  <a:rPr kumimoji="1" lang="en-US" altLang="zh-CN" sz="2100" b="0" dirty="0">
                    <a:solidFill>
                      <a:schemeClr val="tx1"/>
                    </a:solidFill>
                    <a:latin typeface="+mn-lt"/>
                    <a:cs typeface="Calibri" panose="020F0502020204030204" pitchFamily="34" charset="0"/>
                  </a:rPr>
                  <a:t>Wind break, Climate control sys., Oxygen supply sys., Clean room, High bay, Generator... </a:t>
                </a:r>
              </a:p>
            </p:txBody>
          </p:sp>
        </mc:Choice>
        <mc:Fallback xmlns="">
          <p:sp>
            <p:nvSpPr>
              <p:cNvPr id="5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448" y="884555"/>
                <a:ext cx="5843848" cy="3667125"/>
              </a:xfrm>
              <a:blipFill>
                <a:blip r:embed="rId8"/>
                <a:stretch>
                  <a:fillRect l="-1080" t="-1718" b="-344"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My Movie 8x (1).mp4" descr="My Movie 8x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65764" y="4690963"/>
            <a:ext cx="3368039" cy="1894315"/>
          </a:xfrm>
          <a:prstGeom prst="rect">
            <a:avLst/>
          </a:prstGeom>
        </p:spPr>
      </p:pic>
      <p:sp>
        <p:nvSpPr>
          <p:cNvPr id="13" name="内容占位符 3"/>
          <p:cNvSpPr txBox="1"/>
          <p:nvPr/>
        </p:nvSpPr>
        <p:spPr>
          <a:xfrm>
            <a:off x="6295218" y="2888788"/>
            <a:ext cx="5539334" cy="166289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wrap="square" lIns="90170" tIns="46990" rIns="90170" bIns="46990" rtlCol="0">
            <a:normAutofit lnSpcReduction="10000"/>
          </a:bodyPr>
          <a:lstStyle>
            <a:lvl1pPr marL="28829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2009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CN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charset="-122"/>
                <a:cs typeface="Calibri" panose="020F0502020204030204" pitchFamily="34" charset="0"/>
              </a:rPr>
              <a:t>Control system and network deployed in the site in 2020.</a:t>
            </a:r>
          </a:p>
          <a:p>
            <a:pPr marL="288290" marR="0" lvl="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charset="-122"/>
                <a:cs typeface="Calibri" panose="020F0502020204030204" pitchFamily="34" charset="0"/>
              </a:rPr>
              <a:t>High sample rate: </a:t>
            </a:r>
            <a:r>
              <a:rPr kumimoji="1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charset="-122"/>
                <a:cs typeface="Calibri" panose="020F0502020204030204" pitchFamily="34" charset="0"/>
              </a:rPr>
              <a:t>200Hz</a:t>
            </a:r>
          </a:p>
          <a:p>
            <a:pPr marL="288290" marR="0" lvl="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charset="-122"/>
                <a:cs typeface="Calibri" panose="020F0502020204030204" pitchFamily="34" charset="0"/>
              </a:rPr>
              <a:t>Dedicated network line from station to IHEP: </a:t>
            </a:r>
            <a:r>
              <a:rPr kumimoji="1" lang="en-US" altLang="zh-CN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charset="-122"/>
                <a:cs typeface="Calibri" panose="020F0502020204030204" pitchFamily="34" charset="0"/>
              </a:rPr>
              <a:t>100Mbps</a:t>
            </a:r>
          </a:p>
          <a:p>
            <a:pPr marL="288290" marR="0" lvl="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l"/>
              <a:tabLst/>
              <a:defRPr/>
            </a:pPr>
            <a:endParaRPr kumimoji="1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299200" y="892508"/>
            <a:ext cx="5535352" cy="184665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design and manufacture of AliCPT Mount was started in 2017, deployed at site in 2020.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Large scan range: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-270° to 270°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High scan speed: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deg/s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Pointing accuracy: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 arcsec</a:t>
            </a:r>
          </a:p>
        </p:txBody>
      </p:sp>
      <p:pic>
        <p:nvPicPr>
          <p:cNvPr id="16" name="Picture 1" descr="2023-06-06 11:42:52.09200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t="-374" b="104"/>
          <a:stretch>
            <a:fillRect/>
          </a:stretch>
        </p:blipFill>
        <p:spPr>
          <a:xfrm>
            <a:off x="217863" y="4690964"/>
            <a:ext cx="2841625" cy="19011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l="16839" r="11050"/>
          <a:stretch>
            <a:fillRect/>
          </a:stretch>
        </p:blipFill>
        <p:spPr>
          <a:xfrm>
            <a:off x="6625707" y="4690964"/>
            <a:ext cx="2505752" cy="190119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A58FDD-3980-42AF-9376-8F122563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4724" y="148249"/>
            <a:ext cx="11242544" cy="659643"/>
          </a:xfrm>
        </p:spPr>
        <p:txBody>
          <a:bodyPr/>
          <a:lstStyle/>
          <a:p>
            <a:r>
              <a:rPr kumimoji="1" lang="en-US" altLang="zh-CN" dirty="0"/>
              <a:t>AliCPT-1</a:t>
            </a:r>
            <a:r>
              <a:rPr kumimoji="1" lang="zh-CN" altLang="en-US" dirty="0"/>
              <a:t> </a:t>
            </a:r>
            <a:r>
              <a:rPr kumimoji="1" lang="en-US" altLang="zh-CN" dirty="0"/>
              <a:t>(1st phase of AliCPT) Receiver</a:t>
            </a:r>
            <a:r>
              <a:rPr lang="en-GB" altLang="zh-CN" sz="2400" dirty="0"/>
              <a:t>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9419" y="3750278"/>
            <a:ext cx="2297430" cy="30559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160" y="1911646"/>
            <a:ext cx="4410627" cy="1419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494925" y="3734435"/>
            <a:ext cx="2382794" cy="1496067"/>
          </a:xfrm>
          <a:prstGeom prst="rect">
            <a:avLst/>
          </a:prstGeom>
        </p:spPr>
      </p:pic>
      <p:sp>
        <p:nvSpPr>
          <p:cNvPr id="11" name="内容占位符 3"/>
          <p:cNvSpPr txBox="1"/>
          <p:nvPr/>
        </p:nvSpPr>
        <p:spPr>
          <a:xfrm>
            <a:off x="7342503" y="3377225"/>
            <a:ext cx="3168015" cy="436245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29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20090" indent="-28829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Cooling capacity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: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20uW@260mK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8401" y="5306776"/>
            <a:ext cx="2369318" cy="148835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865" y="3836469"/>
            <a:ext cx="4092575" cy="2491969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6828678" y="6351438"/>
            <a:ext cx="4663109" cy="4895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Measured NEP: 33aW/sqrt(Hz) for 90GHz and 46aW/sqrt(Hz) for 150GHz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1000" y="961390"/>
            <a:ext cx="6037580" cy="2646878"/>
          </a:xfrm>
          <a:prstGeom prst="rect">
            <a:avLst/>
          </a:prstGeom>
          <a:noFill/>
          <a:ln w="19050">
            <a:solidFill>
              <a:srgbClr val="005DA2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Design and manufacture of receiver was started in 2018. </a:t>
            </a:r>
            <a:r>
              <a:rPr lang="en-US" b="1" dirty="0">
                <a:solidFill>
                  <a:srgbClr val="C00000"/>
                </a:solidFill>
              </a:rPr>
              <a:t>All components of receiver have been finished in 2021; to be deployed before the end of 2023.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Double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refractive 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ptics: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aperture size (720mm)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Focal plane: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diameter (635mm) with 19 modules about 30000 TES detectors, dual bands: 90&amp;150GHz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Detector module: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1704 optical TES detectors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uMUX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readout multiplexer (multiplexing factor 896:1)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Cryostat: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PT420-RM + Sorption refrigerator,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temperature of focal plane (260mK)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585996" y="983314"/>
            <a:ext cx="5400957" cy="830997"/>
          </a:xfrm>
          <a:prstGeom prst="rect">
            <a:avLst/>
          </a:prstGeom>
          <a:noFill/>
          <a:ln w="19050">
            <a:solidFill>
              <a:srgbClr val="005D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 receiver has been integrated and tested in Stanford Lab for the first and second cooling down, currently preparing for the third run.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E86F2F-DB0A-4978-9F02-352A479A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5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About PAD: mission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9"/>
            <a:ext cx="11279266" cy="2010402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+mn-lt"/>
              </a:rPr>
              <a:t>Particle Astrophysics</a:t>
            </a:r>
          </a:p>
          <a:p>
            <a:pPr lvl="1"/>
            <a:r>
              <a:rPr lang="en-US" altLang="zh-CN" dirty="0">
                <a:latin typeface="+mn-lt"/>
              </a:rPr>
              <a:t>formed by the close integration of </a:t>
            </a:r>
            <a:r>
              <a:rPr lang="en-US" altLang="zh-CN" b="1" dirty="0">
                <a:latin typeface="+mn-lt"/>
              </a:rPr>
              <a:t>particle physics, astrophysics, and cosmology</a:t>
            </a:r>
          </a:p>
          <a:p>
            <a:pPr lvl="1"/>
            <a:r>
              <a:rPr lang="en-US" altLang="zh-CN" dirty="0">
                <a:latin typeface="+mn-lt"/>
              </a:rPr>
              <a:t>use high-energy particles and radiation as probes to study the </a:t>
            </a:r>
            <a:r>
              <a:rPr lang="en-US" altLang="zh-CN" sz="2000" b="1" kern="0" spc="0" dirty="0">
                <a:latin typeface="+mn-lt"/>
              </a:rPr>
              <a:t>fundamental astronomical and physical problems</a:t>
            </a:r>
            <a:r>
              <a:rPr lang="en-US" altLang="zh-CN" sz="2000" kern="0" spc="0" dirty="0">
                <a:latin typeface="+mn-lt"/>
              </a:rPr>
              <a:t> related to</a:t>
            </a:r>
          </a:p>
          <a:p>
            <a:pPr lvl="2"/>
            <a:r>
              <a:rPr lang="en-US" altLang="zh-CN" kern="0" spc="0" dirty="0">
                <a:latin typeface="+mn-lt"/>
              </a:rPr>
              <a:t> </a:t>
            </a:r>
            <a:r>
              <a:rPr lang="en-US" altLang="zh-CN" sz="2000" b="1" kern="0" spc="0" dirty="0">
                <a:latin typeface="+mn-lt"/>
              </a:rPr>
              <a:t>extreme energy, strong gravity, strong magnetic field, and large scale</a:t>
            </a:r>
            <a:endParaRPr lang="en-US" altLang="zh-CN" dirty="0">
              <a:latin typeface="+mn-lt"/>
            </a:endParaRPr>
          </a:p>
          <a:p>
            <a:pPr lvl="1"/>
            <a:endParaRPr lang="zh-CN" altLang="en-US" dirty="0">
              <a:latin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019FD17-65E9-42E6-A625-8F1EFAEBB396}"/>
              </a:ext>
            </a:extLst>
          </p:cNvPr>
          <p:cNvSpPr/>
          <p:nvPr/>
        </p:nvSpPr>
        <p:spPr>
          <a:xfrm>
            <a:off x="9053350" y="3141859"/>
            <a:ext cx="2768085" cy="347386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D66F38D-EC6B-426B-9AAD-5CB08788AAF5}"/>
              </a:ext>
            </a:extLst>
          </p:cNvPr>
          <p:cNvSpPr/>
          <p:nvPr/>
        </p:nvSpPr>
        <p:spPr>
          <a:xfrm>
            <a:off x="3225932" y="3140606"/>
            <a:ext cx="5664915" cy="3473866"/>
          </a:xfrm>
          <a:prstGeom prst="roundRect">
            <a:avLst>
              <a:gd name="adj" fmla="val 9883"/>
            </a:avLst>
          </a:prstGeom>
          <a:solidFill>
            <a:schemeClr val="accent2">
              <a:lumMod val="20000"/>
              <a:lumOff val="80000"/>
              <a:alpha val="10000"/>
            </a:schemeClr>
          </a:solidFill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BDBEF18-6E5C-4A51-A89A-BA2CA84B21F2}"/>
              </a:ext>
            </a:extLst>
          </p:cNvPr>
          <p:cNvSpPr/>
          <p:nvPr/>
        </p:nvSpPr>
        <p:spPr>
          <a:xfrm>
            <a:off x="357728" y="3140606"/>
            <a:ext cx="2768085" cy="347386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 w="412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EB46A1-8E8A-4B46-A5BF-D6E0E70EF1C9}"/>
              </a:ext>
            </a:extLst>
          </p:cNvPr>
          <p:cNvSpPr txBox="1"/>
          <p:nvPr/>
        </p:nvSpPr>
        <p:spPr>
          <a:xfrm>
            <a:off x="434065" y="4817361"/>
            <a:ext cx="2615405" cy="1508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Ultra-high-energy (UHE)</a:t>
            </a:r>
          </a:p>
          <a:p>
            <a:pPr algn="ctr"/>
            <a:r>
              <a:rPr lang="en-US" altLang="zh-CN" sz="2000" b="1" dirty="0"/>
              <a:t>cosmic rays</a:t>
            </a:r>
            <a:endParaRPr lang="en-US" altLang="zh-CN" sz="2000" dirty="0">
              <a:cs typeface="Arial" panose="020B0604020202020204" pitchFamily="34" charset="0"/>
            </a:endParaRPr>
          </a:p>
          <a:p>
            <a:pPr algn="ctr"/>
            <a:r>
              <a:rPr lang="en-US" altLang="zh-CN" sz="1600" dirty="0"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>
                <a:cs typeface="Times New Roman" panose="02020603050405020304" pitchFamily="18" charset="0"/>
              </a:rPr>
              <a:t>16 </a:t>
            </a:r>
            <a:r>
              <a:rPr lang="en-US" altLang="zh-CN" sz="1600" dirty="0">
                <a:cs typeface="Times New Roman" panose="02020603050405020304" pitchFamily="18" charset="0"/>
              </a:rPr>
              <a:t>times higher in energy than visible light photons</a:t>
            </a:r>
            <a:endParaRPr lang="zh-CN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6D4E87-2D87-4171-A2B2-B4E77764A92B}"/>
              </a:ext>
            </a:extLst>
          </p:cNvPr>
          <p:cNvSpPr txBox="1"/>
          <p:nvPr/>
        </p:nvSpPr>
        <p:spPr>
          <a:xfrm>
            <a:off x="3429281" y="4814062"/>
            <a:ext cx="2506072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Near the event horizon of a black hole</a:t>
            </a:r>
          </a:p>
          <a:p>
            <a:r>
              <a:rPr lang="en-US" altLang="zh-CN" sz="1600" b="0" dirty="0">
                <a:cs typeface="Times New Roman" panose="02020603050405020304" pitchFamily="18" charset="0"/>
              </a:rPr>
              <a:t>10</a:t>
            </a:r>
            <a:r>
              <a:rPr lang="en-US" altLang="zh-CN" sz="1600" b="0" baseline="30000" dirty="0">
                <a:cs typeface="Times New Roman" panose="02020603050405020304" pitchFamily="18" charset="0"/>
              </a:rPr>
              <a:t>9</a:t>
            </a:r>
            <a:r>
              <a:rPr lang="en-US" altLang="zh-CN" sz="1600" b="0" dirty="0">
                <a:cs typeface="Times New Roman" panose="02020603050405020304" pitchFamily="18" charset="0"/>
              </a:rPr>
              <a:t> times stronger than the gravitational force on the surface of the Earth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E9D878C-66FE-4991-BF8D-98E5EA457F6C}"/>
              </a:ext>
            </a:extLst>
          </p:cNvPr>
          <p:cNvSpPr txBox="1"/>
          <p:nvPr/>
        </p:nvSpPr>
        <p:spPr>
          <a:xfrm>
            <a:off x="5884778" y="4818431"/>
            <a:ext cx="2768085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On the surface of a neutron star</a:t>
            </a:r>
          </a:p>
          <a:p>
            <a:endParaRPr lang="en-US" altLang="zh-CN" dirty="0"/>
          </a:p>
          <a:p>
            <a:r>
              <a:rPr lang="en-US" altLang="zh-CN" sz="1600" b="0" dirty="0">
                <a:cs typeface="Times New Roman" panose="02020603050405020304" pitchFamily="18" charset="0"/>
              </a:rPr>
              <a:t>10</a:t>
            </a:r>
            <a:r>
              <a:rPr lang="en-US" altLang="zh-CN" sz="1600" b="0" baseline="30000" dirty="0">
                <a:cs typeface="Times New Roman" panose="02020603050405020304" pitchFamily="18" charset="0"/>
              </a:rPr>
              <a:t>13-15</a:t>
            </a:r>
            <a:r>
              <a:rPr lang="en-US" altLang="zh-CN" sz="1600" b="0" dirty="0">
                <a:cs typeface="Times New Roman" panose="02020603050405020304" pitchFamily="18" charset="0"/>
              </a:rPr>
              <a:t> times stronger than the magnetic field on the surface of the Earth</a:t>
            </a:r>
            <a:endParaRPr lang="zh-CN" altLang="en-US" sz="1600" b="0" dirty="0"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8E75D93-3434-4D77-A20B-7F89302ADE81}"/>
              </a:ext>
            </a:extLst>
          </p:cNvPr>
          <p:cNvSpPr txBox="1"/>
          <p:nvPr/>
        </p:nvSpPr>
        <p:spPr>
          <a:xfrm>
            <a:off x="765344" y="2697496"/>
            <a:ext cx="1952851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000" kern="0" spc="0" dirty="0">
                <a:solidFill>
                  <a:schemeClr val="bg1"/>
                </a:solidFill>
                <a:latin typeface="+mn-lt"/>
              </a:rPr>
              <a:t>Extreme energy</a:t>
            </a:r>
            <a:endParaRPr lang="zh-CN" alt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F5965F-3B0F-4B15-8A54-D86C5D93DDD3}"/>
              </a:ext>
            </a:extLst>
          </p:cNvPr>
          <p:cNvSpPr txBox="1"/>
          <p:nvPr/>
        </p:nvSpPr>
        <p:spPr>
          <a:xfrm>
            <a:off x="3782173" y="2694568"/>
            <a:ext cx="1800288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000" kern="0" dirty="0">
                <a:solidFill>
                  <a:schemeClr val="bg1"/>
                </a:solidFill>
                <a:latin typeface="+mn-lt"/>
              </a:rPr>
              <a:t>Extreme gravity</a:t>
            </a:r>
            <a:endParaRPr lang="zh-CN" altLang="en-US" sz="20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1A25A6-A6EE-44B4-8D53-19BC9EC84AAA}"/>
              </a:ext>
            </a:extLst>
          </p:cNvPr>
          <p:cNvSpPr txBox="1"/>
          <p:nvPr/>
        </p:nvSpPr>
        <p:spPr>
          <a:xfrm>
            <a:off x="5970294" y="2694568"/>
            <a:ext cx="2597055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000" kern="0" dirty="0">
                <a:solidFill>
                  <a:schemeClr val="bg1"/>
                </a:solidFill>
                <a:latin typeface="+mn-lt"/>
              </a:rPr>
              <a:t>Extreme </a:t>
            </a:r>
          </a:p>
          <a:p>
            <a:r>
              <a:rPr lang="en-US" altLang="zh-CN" sz="2000" kern="0" dirty="0">
                <a:solidFill>
                  <a:schemeClr val="bg1"/>
                </a:solidFill>
                <a:latin typeface="+mn-lt"/>
              </a:rPr>
              <a:t>magnetic field</a:t>
            </a:r>
            <a:endParaRPr lang="zh-CN" altLang="en-US" sz="20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6265A3-B2D4-4366-A05F-4C14D5B827DF}"/>
              </a:ext>
            </a:extLst>
          </p:cNvPr>
          <p:cNvSpPr txBox="1"/>
          <p:nvPr/>
        </p:nvSpPr>
        <p:spPr>
          <a:xfrm>
            <a:off x="9094196" y="4856145"/>
            <a:ext cx="2663739" cy="17543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Primordial gravitational waves</a:t>
            </a:r>
          </a:p>
          <a:p>
            <a:endParaRPr lang="zh-CN" altLang="en-US" dirty="0"/>
          </a:p>
          <a:p>
            <a:r>
              <a:rPr lang="en-US" altLang="zh-CN" sz="1600" b="0" dirty="0">
                <a:cs typeface="Times New Roman" panose="02020603050405020304" pitchFamily="18" charset="0"/>
              </a:rPr>
              <a:t>its wavelength reaches the cosmic scale of about </a:t>
            </a:r>
          </a:p>
          <a:p>
            <a:r>
              <a:rPr lang="en-US" altLang="zh-CN" sz="1600" b="0" dirty="0">
                <a:cs typeface="Times New Roman" panose="02020603050405020304" pitchFamily="18" charset="0"/>
              </a:rPr>
              <a:t>10</a:t>
            </a:r>
            <a:r>
              <a:rPr lang="en-US" altLang="zh-CN" sz="1600" b="0" baseline="30000" dirty="0">
                <a:cs typeface="Times New Roman" panose="02020603050405020304" pitchFamily="18" charset="0"/>
              </a:rPr>
              <a:t>10-11</a:t>
            </a:r>
            <a:r>
              <a:rPr lang="en-US" altLang="zh-CN" sz="1600" b="0" dirty="0">
                <a:cs typeface="Times New Roman" panose="02020603050405020304" pitchFamily="18" charset="0"/>
              </a:rPr>
              <a:t> light-years</a:t>
            </a:r>
            <a:endParaRPr lang="zh-CN" altLang="en-US" sz="1600" b="0" dirty="0"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198D4F-5D57-4AD4-8E36-D46E7FE5496B}"/>
              </a:ext>
            </a:extLst>
          </p:cNvPr>
          <p:cNvSpPr txBox="1"/>
          <p:nvPr/>
        </p:nvSpPr>
        <p:spPr>
          <a:xfrm>
            <a:off x="9691820" y="2713214"/>
            <a:ext cx="1491143" cy="70788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kern="0" dirty="0">
                <a:solidFill>
                  <a:schemeClr val="bg1"/>
                </a:solidFill>
                <a:ea typeface="微软雅黑"/>
              </a:rPr>
              <a:t>Large scale</a:t>
            </a:r>
            <a:endParaRPr lang="zh-CN" altLang="en-US" sz="2000" b="1" kern="0" dirty="0">
              <a:solidFill>
                <a:schemeClr val="bg1"/>
              </a:solidFill>
              <a:ea typeface="微软雅黑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1C189C9-4D43-450F-AC5A-0699D7318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20" y="3385467"/>
            <a:ext cx="2344096" cy="14328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0FDA54B-32E0-4011-8667-FEA9F9360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483" y="3384677"/>
            <a:ext cx="2406251" cy="143359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12E28B-FF82-4DCD-944D-F841562B5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243" y="3380841"/>
            <a:ext cx="2415159" cy="1433592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0031C44-6B6E-4771-8A66-38C28411E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812" y="3437889"/>
            <a:ext cx="2429120" cy="1432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04C242-453A-4A77-9098-054D330EA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6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88" y="194328"/>
            <a:ext cx="10510125" cy="659643"/>
          </a:xfrm>
        </p:spPr>
        <p:txBody>
          <a:bodyPr/>
          <a:lstStyle/>
          <a:p>
            <a:r>
              <a:rPr lang="en-US" altLang="zh-CN" sz="3200" dirty="0"/>
              <a:t>Ground-based projects: SARM </a:t>
            </a:r>
            <a:r>
              <a:rPr lang="en-US" altLang="zh-CN" sz="2400" dirty="0"/>
              <a:t>on Quasars and Cosmology</a:t>
            </a:r>
            <a:endParaRPr lang="zh-CN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C7703-D195-46DE-8898-92260F78D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88" y="3197355"/>
            <a:ext cx="7706548" cy="34210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F1296EF-BC1C-4AB8-88DF-CC0D4150D62A}"/>
              </a:ext>
            </a:extLst>
          </p:cNvPr>
          <p:cNvSpPr txBox="1"/>
          <p:nvPr/>
        </p:nvSpPr>
        <p:spPr>
          <a:xfrm>
            <a:off x="393365" y="987942"/>
            <a:ext cx="1122426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4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>
                <a:tab pos="1609725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SARM uses a series of 2 m class telescopes to do spectral monitoring of quasars and VLTI (Very Large Telescope Interferometer) to do </a:t>
            </a: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spectro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-astrometric observations of quasars. </a:t>
            </a:r>
          </a:p>
          <a:p>
            <a:pPr marL="774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>
                <a:tab pos="1609725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Provides a new, timely method to measure masses of supermassive black holes as well as geometric distances of quasars</a:t>
            </a:r>
          </a:p>
          <a:p>
            <a:pPr marL="774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>
                <a:tab pos="1609725" algn="l"/>
              </a:tabLst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SARM aims to resolve the so-called “Hubble tension” between early and late universe measurements of the Hubble constant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85DB4F-A9C0-4AEB-A781-97EBAEA9B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2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4B136C-A185-8A40-9C96-D59D4944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1084500" cy="659643"/>
          </a:xfrm>
        </p:spPr>
        <p:txBody>
          <a:bodyPr>
            <a:normAutofit/>
          </a:bodyPr>
          <a:lstStyle/>
          <a:p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Stellar-mass black holes in AGN disk: a new hot topic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B83C47-4D45-4BB4-83FC-5D386869B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A65CD3-EDB8-CE4E-BA14-F6CA9B52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26" y="1031755"/>
            <a:ext cx="6564279" cy="17143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B24848-3A00-5142-8629-06AF79A71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05" y="3081962"/>
            <a:ext cx="5111875" cy="19597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4A279C-778E-EE46-B68D-8811CC12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277" y="1107287"/>
            <a:ext cx="2243484" cy="15210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D88AFFA-1E02-C94C-B1A2-712BB7326689}"/>
              </a:ext>
            </a:extLst>
          </p:cNvPr>
          <p:cNvSpPr txBox="1"/>
          <p:nvPr/>
        </p:nvSpPr>
        <p:spPr>
          <a:xfrm>
            <a:off x="6948150" y="3081962"/>
            <a:ext cx="2403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Sgr</a:t>
            </a:r>
            <a:r>
              <a:rPr kumimoji="1"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kumimoji="1" lang="en-US" altLang="zh-CN" sz="1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kumimoji="1"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J.-M. Wang et al. (2023)</a:t>
            </a:r>
            <a:endParaRPr kumimoji="1" lang="zh-CN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98BF3C-56EC-5C43-B84C-EA43221A713A}"/>
              </a:ext>
            </a:extLst>
          </p:cNvPr>
          <p:cNvSpPr txBox="1"/>
          <p:nvPr/>
        </p:nvSpPr>
        <p:spPr>
          <a:xfrm>
            <a:off x="7935151" y="2595493"/>
            <a:ext cx="1221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/>
              <a:t>Tagawa+(2021) </a:t>
            </a:r>
            <a:endParaRPr lang="zh-CN" altLang="en-US" sz="12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E7FD16-E074-E94B-A6DD-B375A7FBE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283" y="2847786"/>
            <a:ext cx="3812191" cy="25054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1FFF26-D7D5-9D44-97C9-A529A0D136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433"/>
          <a:stretch/>
        </p:blipFill>
        <p:spPr>
          <a:xfrm>
            <a:off x="7053825" y="5162579"/>
            <a:ext cx="4070981" cy="14101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883313-D75F-7540-A47A-26AAB37E7C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196" t="4716" b="50291"/>
          <a:stretch/>
        </p:blipFill>
        <p:spPr>
          <a:xfrm>
            <a:off x="10795499" y="5162579"/>
            <a:ext cx="1217270" cy="13692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9A86B3-B778-BE45-8CE3-54A94218B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952" y="972277"/>
            <a:ext cx="2079939" cy="204923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54C20FD-1D7D-2143-A103-9824B18DF324}"/>
              </a:ext>
            </a:extLst>
          </p:cNvPr>
          <p:cNvSpPr txBox="1"/>
          <p:nvPr/>
        </p:nvSpPr>
        <p:spPr>
          <a:xfrm>
            <a:off x="9903881" y="1175202"/>
            <a:ext cx="11833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EHT BH picture</a:t>
            </a:r>
            <a:endParaRPr kumimoji="1" lang="zh-CN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57C67E-CCC8-8644-88F0-E1CAB465A97A}"/>
              </a:ext>
            </a:extLst>
          </p:cNvPr>
          <p:cNvSpPr txBox="1"/>
          <p:nvPr/>
        </p:nvSpPr>
        <p:spPr>
          <a:xfrm>
            <a:off x="9920857" y="2734825"/>
            <a:ext cx="19159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collaboration (2023)</a:t>
            </a:r>
            <a:endParaRPr kumimoji="1" lang="zh-CN" alt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84C151-D09D-904B-9074-7E69330A2BE4}"/>
              </a:ext>
            </a:extLst>
          </p:cNvPr>
          <p:cNvSpPr txBox="1"/>
          <p:nvPr/>
        </p:nvSpPr>
        <p:spPr>
          <a:xfrm>
            <a:off x="6934564" y="4768554"/>
            <a:ext cx="2402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Periodicity of variations in </a:t>
            </a:r>
            <a:r>
              <a:rPr kumimoji="1" lang="en-US" altLang="zh-CN" sz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Sgr</a:t>
            </a:r>
            <a:r>
              <a:rPr kumimoji="1"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A*</a:t>
            </a:r>
            <a:endParaRPr kumimoji="1" lang="zh-CN" alt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0139C7-2E6A-404D-9135-D27AE2439D3D}"/>
              </a:ext>
            </a:extLst>
          </p:cNvPr>
          <p:cNvSpPr txBox="1"/>
          <p:nvPr/>
        </p:nvSpPr>
        <p:spPr>
          <a:xfrm>
            <a:off x="11428863" y="955046"/>
            <a:ext cx="7773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Sgr</a:t>
            </a:r>
            <a:r>
              <a:rPr kumimoji="1" lang="en-US" altLang="zh-CN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A*</a:t>
            </a:r>
            <a:endParaRPr lang="zh-CN" altLang="en-US" sz="12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8115133-7594-9347-AD12-0C9EEFC65A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5"/>
          <a:stretch/>
        </p:blipFill>
        <p:spPr>
          <a:xfrm>
            <a:off x="438725" y="5390788"/>
            <a:ext cx="1542340" cy="1273325"/>
          </a:xfrm>
          <a:prstGeom prst="rect">
            <a:avLst/>
          </a:prstGeom>
        </p:spPr>
      </p:pic>
      <p:pic>
        <p:nvPicPr>
          <p:cNvPr id="21" name="Picture 2" descr="fermi satellite 的图像结果">
            <a:extLst>
              <a:ext uri="{FF2B5EF4-FFF2-40B4-BE49-F238E27FC236}">
                <a16:creationId xmlns:a16="http://schemas.microsoft.com/office/drawing/2014/main" id="{324F8EBD-3383-B24A-A593-06F9565E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42" y="5390128"/>
            <a:ext cx="1585454" cy="128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GO 的图像结果">
            <a:extLst>
              <a:ext uri="{FF2B5EF4-FFF2-40B4-BE49-F238E27FC236}">
                <a16:creationId xmlns:a16="http://schemas.microsoft.com/office/drawing/2014/main" id="{47DE6C13-8AEE-B545-88C7-D9E64506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39" y="5405430"/>
            <a:ext cx="1439562" cy="127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8A52DA9-52BE-3A48-8E73-1458CD3E6CF7}"/>
              </a:ext>
            </a:extLst>
          </p:cNvPr>
          <p:cNvSpPr txBox="1"/>
          <p:nvPr/>
        </p:nvSpPr>
        <p:spPr>
          <a:xfrm>
            <a:off x="7274488" y="6503473"/>
            <a:ext cx="3156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Genzel+(2003), von </a:t>
            </a:r>
            <a:r>
              <a:rPr kumimoji="1" lang="en-US" altLang="zh-CN" sz="1400" dirty="0" err="1"/>
              <a:t>Fellenberg</a:t>
            </a:r>
            <a:r>
              <a:rPr kumimoji="1" lang="en-US" altLang="zh-CN" sz="1400" dirty="0"/>
              <a:t>+(2023)</a:t>
            </a:r>
            <a:endParaRPr kumimoji="1" lang="zh-CN" altLang="en-US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5707DC-412C-0C4E-B116-31BE6084BDA3}"/>
              </a:ext>
            </a:extLst>
          </p:cNvPr>
          <p:cNvSpPr txBox="1"/>
          <p:nvPr/>
        </p:nvSpPr>
        <p:spPr>
          <a:xfrm>
            <a:off x="2718486" y="6354048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endParaRPr kumimoji="1" lang="zh-CN" alt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01AB8B-5712-A643-A273-D304E64FECC9}"/>
              </a:ext>
            </a:extLst>
          </p:cNvPr>
          <p:cNvSpPr txBox="1"/>
          <p:nvPr/>
        </p:nvSpPr>
        <p:spPr>
          <a:xfrm>
            <a:off x="1252141" y="6345809"/>
            <a:ext cx="549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VLTI</a:t>
            </a:r>
            <a:endParaRPr kumimoji="1" lang="zh-CN" alt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5C0152A-CBA2-7241-A231-251C2CC4ED28}"/>
              </a:ext>
            </a:extLst>
          </p:cNvPr>
          <p:cNvSpPr txBox="1"/>
          <p:nvPr/>
        </p:nvSpPr>
        <p:spPr>
          <a:xfrm>
            <a:off x="4341345" y="6358166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</a:t>
            </a:r>
            <a:endParaRPr kumimoji="1" lang="zh-CN" alt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16C20A3-F60E-9143-993F-E8F2FAD96A67}"/>
              </a:ext>
            </a:extLst>
          </p:cNvPr>
          <p:cNvSpPr txBox="1"/>
          <p:nvPr/>
        </p:nvSpPr>
        <p:spPr>
          <a:xfrm>
            <a:off x="150359" y="3589563"/>
            <a:ext cx="33954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AGN disk: EMRI (extremely mass ratio </a:t>
            </a:r>
            <a:r>
              <a:rPr kumimoji="1"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inspiral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Electromagnetic counterparts</a:t>
            </a:r>
          </a:p>
          <a:p>
            <a:endParaRPr kumimoji="1"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J.-M. Wang+2021, </a:t>
            </a:r>
            <a:r>
              <a:rPr kumimoji="1"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916, L17</a:t>
            </a:r>
          </a:p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J.-M. Wang+2021, </a:t>
            </a:r>
            <a:r>
              <a:rPr kumimoji="1"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911, L14</a:t>
            </a:r>
          </a:p>
          <a:p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J.-M. Wang+2023, </a:t>
            </a:r>
            <a:r>
              <a:rPr kumimoji="1"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ApJL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(submitted)</a:t>
            </a:r>
            <a:endParaRPr kumimoji="1"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02C6B8C-DD0C-934B-B8E5-6FB2DC6B3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8617" y="5407440"/>
            <a:ext cx="1693604" cy="127020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12DCB6B2-3ABD-C649-AB08-41B32866E6D7}"/>
              </a:ext>
            </a:extLst>
          </p:cNvPr>
          <p:cNvSpPr txBox="1"/>
          <p:nvPr/>
        </p:nvSpPr>
        <p:spPr>
          <a:xfrm>
            <a:off x="6049505" y="6357867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</a:t>
            </a:r>
            <a:endParaRPr kumimoji="1" lang="zh-CN" alt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287F95D-40DE-4B6E-8FDD-02CDCE386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5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7BFDF011-E2EA-4C95-86E7-AA54B139F0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207396"/>
              </p:ext>
            </p:extLst>
          </p:nvPr>
        </p:nvGraphicFramePr>
        <p:xfrm>
          <a:off x="665513" y="854576"/>
          <a:ext cx="5584561" cy="350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 Manpower</a:t>
            </a:r>
            <a:endParaRPr lang="zh-CN" altLang="en-US" dirty="0">
              <a:latin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8B23E1F-A144-4D1D-83CE-6F19E7D830D9}"/>
              </a:ext>
            </a:extLst>
          </p:cNvPr>
          <p:cNvSpPr txBox="1"/>
          <p:nvPr/>
        </p:nvSpPr>
        <p:spPr>
          <a:xfrm>
            <a:off x="1714045" y="751701"/>
            <a:ext cx="407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Number of Staff: Keeping Stable! </a:t>
            </a:r>
            <a:endParaRPr lang="zh-CN" alt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E73652-A1D2-447E-842E-102ED9B5C85C}"/>
              </a:ext>
            </a:extLst>
          </p:cNvPr>
          <p:cNvSpPr/>
          <p:nvPr/>
        </p:nvSpPr>
        <p:spPr>
          <a:xfrm>
            <a:off x="2291958" y="4821802"/>
            <a:ext cx="2505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2017:</a:t>
            </a:r>
          </a:p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PhD/71%; MSc/21%</a:t>
            </a:r>
          </a:p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Avg. age: 38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D0672C-7643-4491-B946-BCB39BAE8478}"/>
              </a:ext>
            </a:extLst>
          </p:cNvPr>
          <p:cNvSpPr/>
          <p:nvPr/>
        </p:nvSpPr>
        <p:spPr>
          <a:xfrm>
            <a:off x="7394228" y="4836536"/>
            <a:ext cx="2505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2023:</a:t>
            </a:r>
          </a:p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PhD/74%; MSc/22%</a:t>
            </a:r>
          </a:p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Avg. age: 41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1E4375-D04D-40E7-A848-7B94196A0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80"/>
          <a:stretch/>
        </p:blipFill>
        <p:spPr>
          <a:xfrm>
            <a:off x="6577274" y="846891"/>
            <a:ext cx="5302725" cy="350943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D46CCA2-B49D-4160-9D05-A84663862EE8}"/>
              </a:ext>
            </a:extLst>
          </p:cNvPr>
          <p:cNvSpPr/>
          <p:nvPr/>
        </p:nvSpPr>
        <p:spPr>
          <a:xfrm>
            <a:off x="8137454" y="4272915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cs typeface="Arial" panose="020B0604020202020204" pitchFamily="34" charset="0"/>
              </a:rPr>
              <a:t>Age distribution</a:t>
            </a:r>
            <a:endParaRPr lang="zh-CN" alt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5CEF529-406B-41BB-A2B1-9E62F445F7EB}"/>
              </a:ext>
            </a:extLst>
          </p:cNvPr>
          <p:cNvCxnSpPr>
            <a:cxnSpLocks/>
          </p:cNvCxnSpPr>
          <p:nvPr/>
        </p:nvCxnSpPr>
        <p:spPr>
          <a:xfrm>
            <a:off x="4413529" y="1246641"/>
            <a:ext cx="527786" cy="31800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D3BC6F5-23C2-4BFB-A72D-CC009F3345EF}"/>
              </a:ext>
            </a:extLst>
          </p:cNvPr>
          <p:cNvSpPr txBox="1"/>
          <p:nvPr/>
        </p:nvSpPr>
        <p:spPr>
          <a:xfrm>
            <a:off x="3732194" y="1765499"/>
            <a:ext cx="189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Neutrino &amp; CMS moved to EPD!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9BBE2524-7FAE-411D-9D9E-AD9DF2EAAF0D}"/>
              </a:ext>
            </a:extLst>
          </p:cNvPr>
          <p:cNvSpPr/>
          <p:nvPr/>
        </p:nvSpPr>
        <p:spPr>
          <a:xfrm>
            <a:off x="5128260" y="5097780"/>
            <a:ext cx="2011680" cy="556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C737A15-0703-45F1-93A6-D0D159D5BD5D}"/>
              </a:ext>
            </a:extLst>
          </p:cNvPr>
          <p:cNvSpPr txBox="1"/>
          <p:nvPr/>
        </p:nvSpPr>
        <p:spPr>
          <a:xfrm>
            <a:off x="2326040" y="6011109"/>
            <a:ext cx="818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~81% are in the “golden age” (30-49) group.</a:t>
            </a:r>
            <a:endParaRPr lang="zh-CN" altLang="en-US" sz="3200" dirty="0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50DFDB8E-A966-41B0-AFAC-90BEC4C8E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9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4C953-5DAC-416B-A3FD-AC066A63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Many talents recruited recently (2021-)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F4C1698-5138-4A54-B35D-587259224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736362"/>
              </p:ext>
            </p:extLst>
          </p:nvPr>
        </p:nvGraphicFramePr>
        <p:xfrm>
          <a:off x="412901" y="905823"/>
          <a:ext cx="11396367" cy="46320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56376">
                  <a:extLst>
                    <a:ext uri="{9D8B030D-6E8A-4147-A177-3AD203B41FA5}">
                      <a16:colId xmlns:a16="http://schemas.microsoft.com/office/drawing/2014/main" val="999524708"/>
                    </a:ext>
                  </a:extLst>
                </a:gridCol>
                <a:gridCol w="701387">
                  <a:extLst>
                    <a:ext uri="{9D8B030D-6E8A-4147-A177-3AD203B41FA5}">
                      <a16:colId xmlns:a16="http://schemas.microsoft.com/office/drawing/2014/main" val="896852182"/>
                    </a:ext>
                  </a:extLst>
                </a:gridCol>
                <a:gridCol w="2337954">
                  <a:extLst>
                    <a:ext uri="{9D8B030D-6E8A-4147-A177-3AD203B41FA5}">
                      <a16:colId xmlns:a16="http://schemas.microsoft.com/office/drawing/2014/main" val="2134831333"/>
                    </a:ext>
                  </a:extLst>
                </a:gridCol>
                <a:gridCol w="690996">
                  <a:extLst>
                    <a:ext uri="{9D8B030D-6E8A-4147-A177-3AD203B41FA5}">
                      <a16:colId xmlns:a16="http://schemas.microsoft.com/office/drawing/2014/main" val="2049989173"/>
                    </a:ext>
                  </a:extLst>
                </a:gridCol>
                <a:gridCol w="4509654">
                  <a:extLst>
                    <a:ext uri="{9D8B030D-6E8A-4147-A177-3AD203B41FA5}">
                      <a16:colId xmlns:a16="http://schemas.microsoft.com/office/drawing/2014/main" val="1845602097"/>
                    </a:ext>
                  </a:extLst>
                </a:gridCol>
              </a:tblGrid>
              <a:tr h="4793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Direction</a:t>
                      </a:r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No.</a:t>
                      </a:r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Name</a:t>
                      </a:r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Age</a:t>
                      </a:r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Where from</a:t>
                      </a:r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5D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394152"/>
                  </a:ext>
                </a:extLst>
              </a:tr>
              <a:tr h="4424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C00000"/>
                          </a:solidFill>
                        </a:rPr>
                        <a:t>Origin of cosmic rays</a:t>
                      </a:r>
                      <a:endParaRPr lang="zh-CN" alt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1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/>
                        <a:t>Felix </a:t>
                      </a:r>
                      <a:r>
                        <a:rPr lang="en-US" altLang="zh-CN" sz="1800" b="0" dirty="0" err="1"/>
                        <a:t>Aharonian</a:t>
                      </a:r>
                      <a:r>
                        <a:rPr lang="en-US" altLang="zh-CN" sz="1800" b="0" dirty="0"/>
                        <a:t>*#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68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Max Planck Institute, Professor Emeritus</a:t>
                      </a:r>
                      <a:endParaRPr lang="zh-CN" alt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8597980"/>
                  </a:ext>
                </a:extLst>
              </a:tr>
              <a:tr h="442474">
                <a:tc rowSpan="5"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C00000"/>
                          </a:solidFill>
                        </a:rPr>
                        <a:t>Extreme gravity, density and magnetic fields: black holes and neutron stars</a:t>
                      </a:r>
                      <a:endParaRPr lang="zh-CN" altLang="en-US" sz="2000" b="1" kern="1200" dirty="0">
                        <a:solidFill>
                          <a:srgbClr val="C00000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n-ea"/>
                          <a:ea typeface="+mn-ea"/>
                        </a:rPr>
                        <a:t>2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易疏序</a:t>
                      </a:r>
                      <a:r>
                        <a:rPr lang="en-US" altLang="zh-CN" sz="1800" b="0" dirty="0" err="1"/>
                        <a:t>Shuxu</a:t>
                      </a:r>
                      <a:r>
                        <a:rPr lang="en-US" altLang="zh-CN" sz="1800" b="0" dirty="0"/>
                        <a:t> Yi*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33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Radboud Univ.,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251708"/>
                  </a:ext>
                </a:extLst>
              </a:tr>
              <a:tr h="582996">
                <a:tc vMerge="1"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黑洞与中子星的极端引力和磁场 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n-ea"/>
                          <a:ea typeface="+mn-ea"/>
                        </a:rPr>
                        <a:t>3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王夕露</a:t>
                      </a:r>
                      <a:r>
                        <a:rPr lang="en-US" altLang="zh-CN" sz="1800" b="0" dirty="0" err="1"/>
                        <a:t>Xilu</a:t>
                      </a:r>
                      <a:r>
                        <a:rPr lang="en-US" altLang="zh-CN" sz="1800" b="0" dirty="0"/>
                        <a:t> Wang*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32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UC Berkeley,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836072"/>
                  </a:ext>
                </a:extLst>
              </a:tr>
              <a:tr h="442474">
                <a:tc vMerge="1"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黑洞与中子星的极端引力和磁场 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4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张亮</a:t>
                      </a:r>
                      <a:r>
                        <a:rPr lang="en-US" altLang="zh-CN" sz="1800" b="0" dirty="0"/>
                        <a:t>Liang Zhang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33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Southampton Univ., UK,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4066785"/>
                  </a:ext>
                </a:extLst>
              </a:tr>
              <a:tr h="442474">
                <a:tc vMerge="1"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黑洞与中子星的极端引力和磁场 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5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徐妍珺</a:t>
                      </a:r>
                      <a:r>
                        <a:rPr lang="en-US" altLang="zh-CN" sz="1800" b="0" dirty="0" err="1"/>
                        <a:t>Yanjun</a:t>
                      </a:r>
                      <a:r>
                        <a:rPr lang="en-US" altLang="zh-CN" sz="1800" b="0" dirty="0"/>
                        <a:t> Xu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29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Caltech,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912042"/>
                  </a:ext>
                </a:extLst>
              </a:tr>
              <a:tr h="582996">
                <a:tc vMerge="1"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黑洞与中子星的极端引力和磁场 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n-ea"/>
                          <a:ea typeface="+mn-ea"/>
                        </a:rPr>
                        <a:t>6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Rahim Moradi*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36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ICRA &amp; INAF, Italy, Associate Researcher</a:t>
                      </a:r>
                      <a:endParaRPr lang="zh-CN" alt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9005945"/>
                  </a:ext>
                </a:extLst>
              </a:tr>
              <a:tr h="442474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C00000"/>
                          </a:solidFill>
                        </a:rPr>
                        <a:t>Primordial gravitational waves and cosmic expansion</a:t>
                      </a:r>
                      <a:endParaRPr lang="zh-CN" altLang="en-US" sz="2000" b="1" kern="1200" dirty="0">
                        <a:solidFill>
                          <a:srgbClr val="C00000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7</a:t>
                      </a:r>
                      <a:endParaRPr lang="zh-CN" alt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舒诗博</a:t>
                      </a:r>
                      <a:r>
                        <a:rPr lang="en-US" altLang="zh-CN" sz="1800" b="0" dirty="0" err="1"/>
                        <a:t>Shibo</a:t>
                      </a:r>
                      <a:r>
                        <a:rPr lang="en-US" altLang="zh-CN" sz="1800" b="0" dirty="0"/>
                        <a:t> Shu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31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Caltech,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9945188"/>
                  </a:ext>
                </a:extLst>
              </a:tr>
              <a:tr h="774330">
                <a:tc vMerge="1"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C00000"/>
                          </a:solidFill>
                          <a:latin typeface="+mj-ea"/>
                          <a:ea typeface="+mn-ea"/>
                          <a:cs typeface="+mn-cs"/>
                        </a:rPr>
                        <a:t>原初引力波和宇宙膨胀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+mn-ea"/>
                          <a:ea typeface="+mn-ea"/>
                        </a:rPr>
                        <a:t>8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/>
                        <a:t>闫代康</a:t>
                      </a:r>
                      <a:r>
                        <a:rPr lang="en-US" altLang="zh-CN" sz="1800" b="0" dirty="0" err="1"/>
                        <a:t>Daikang</a:t>
                      </a:r>
                      <a:r>
                        <a:rPr lang="en-US" altLang="zh-CN" sz="1800" b="0" dirty="0"/>
                        <a:t> Yan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31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/>
                        <a:t>NIST, Postdoc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729966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A793A61D-E6C0-40F8-BC29-082D4922040A}"/>
              </a:ext>
            </a:extLst>
          </p:cNvPr>
          <p:cNvSpPr txBox="1"/>
          <p:nvPr/>
        </p:nvSpPr>
        <p:spPr>
          <a:xfrm>
            <a:off x="1203169" y="5834238"/>
            <a:ext cx="84419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*</a:t>
            </a:r>
            <a:r>
              <a:rPr lang="en-US" altLang="zh-CN" sz="2000" dirty="0">
                <a:solidFill>
                  <a:srgbClr val="FF0000"/>
                </a:solidFill>
              </a:rPr>
              <a:t>About half are theorists! In response to many recommendations to PAD.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# Part-time only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CA149D-CC31-49AA-BEFB-923FDA431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98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International Cooperation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DF88961-0B7B-4889-94B1-3329987EB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909434"/>
              </p:ext>
            </p:extLst>
          </p:nvPr>
        </p:nvGraphicFramePr>
        <p:xfrm>
          <a:off x="259773" y="868079"/>
          <a:ext cx="11620226" cy="48768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099160">
                  <a:extLst>
                    <a:ext uri="{9D8B030D-6E8A-4147-A177-3AD203B41FA5}">
                      <a16:colId xmlns:a16="http://schemas.microsoft.com/office/drawing/2014/main" val="2797634918"/>
                    </a:ext>
                  </a:extLst>
                </a:gridCol>
                <a:gridCol w="1741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2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2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0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Research 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Projects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Number of Countries 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(incl. China)</a:t>
                      </a:r>
                      <a:endParaRPr lang="zh-CN" altLang="en-US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Number of Institutions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(domestic + overseas)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+mn-lt"/>
                          <a:cs typeface="Times New Roman" panose="02020603050405020304" pitchFamily="18" charset="0"/>
                        </a:rPr>
                        <a:t>Number of Researchers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(domestic + overseas)</a:t>
                      </a:r>
                      <a:endParaRPr kumimoji="0" lang="en-US" altLang="zh-C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D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Space Astronomy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POLAR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1+3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23+13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422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POLAR-2</a:t>
                      </a:r>
                      <a:endParaRPr lang="zh-CN" altLang="en-US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3+3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33+21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659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eXTP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41+125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~100+~200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HERD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41+31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216+108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75933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High Altitude Cosmic Ray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LHAASO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22+4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265+14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ASγ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14+16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77+42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ARGO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8+17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49+23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Telescopes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AliCPT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13+4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~70+~30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731890"/>
                  </a:ext>
                </a:extLst>
              </a:tr>
              <a:tr h="20177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SARM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3+6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0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15+10</a:t>
                      </a:r>
                      <a:endParaRPr lang="zh-CN" altLang="en-US" sz="20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336935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96A174E-4E8E-47AC-A7AF-26EE140DA7DE}"/>
              </a:ext>
            </a:extLst>
          </p:cNvPr>
          <p:cNvSpPr txBox="1"/>
          <p:nvPr/>
        </p:nvSpPr>
        <p:spPr>
          <a:xfrm>
            <a:off x="1527872" y="5861257"/>
            <a:ext cx="909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Mandate from IHEP director: not a good project without major international cooperation!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3C9668-D0E9-4824-B512-66AF64BDD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71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 Leading scientists</a:t>
            </a:r>
            <a:br>
              <a:rPr lang="en-US" altLang="zh-CN" dirty="0">
                <a:latin typeface="+mn-lt"/>
              </a:rPr>
            </a:br>
            <a:endParaRPr lang="zh-CN" altLang="en-US" dirty="0">
              <a:latin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8DB3033-74E5-42E0-8163-892F1158D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196" y="955342"/>
            <a:ext cx="1637776" cy="21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BDF9D92-76C5-455B-810F-6C0DA66FFD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265" y="955342"/>
            <a:ext cx="1796909" cy="216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C89D92D-2406-46D0-88B9-3AAEE0FFCC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196" y="3788420"/>
            <a:ext cx="1657625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E652C4-5E50-4851-B434-743CA5B18F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958" y="3788420"/>
            <a:ext cx="1595519" cy="2160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B318BF37-FEAB-4D17-A341-0DF1CED95355}"/>
              </a:ext>
            </a:extLst>
          </p:cNvPr>
          <p:cNvSpPr/>
          <p:nvPr/>
        </p:nvSpPr>
        <p:spPr>
          <a:xfrm>
            <a:off x="853847" y="3034773"/>
            <a:ext cx="2425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 err="1">
                <a:cs typeface="Times New Roman" panose="02020603050405020304" pitchFamily="18" charset="0"/>
              </a:rPr>
              <a:t>Tipei</a:t>
            </a:r>
            <a:r>
              <a:rPr lang="en-US" altLang="zh-CN" sz="2000" b="1" kern="100" dirty="0">
                <a:cs typeface="Times New Roman" panose="02020603050405020304" pitchFamily="18" charset="0"/>
              </a:rPr>
              <a:t> Li</a:t>
            </a:r>
          </a:p>
          <a:p>
            <a:pPr algn="ctr"/>
            <a:r>
              <a:rPr lang="en-US" altLang="zh-CN" sz="2000" dirty="0">
                <a:cs typeface="Times New Roman" panose="02020603050405020304" pitchFamily="18" charset="0"/>
              </a:rPr>
              <a:t>CAS Academician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94A66B60-109B-431E-B2A1-F5E5953FB0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462" y="3788420"/>
            <a:ext cx="1621441" cy="2160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EF1DCCC-2A13-4758-94FC-CB82075A8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55" y="955342"/>
            <a:ext cx="1542857" cy="2160000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3A64C6E0-2111-4EF3-B7A8-248308866C1A}"/>
              </a:ext>
            </a:extLst>
          </p:cNvPr>
          <p:cNvSpPr/>
          <p:nvPr/>
        </p:nvSpPr>
        <p:spPr>
          <a:xfrm>
            <a:off x="3347863" y="3040292"/>
            <a:ext cx="468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>
                <a:cs typeface="Times New Roman" panose="02020603050405020304" pitchFamily="18" charset="0"/>
              </a:rPr>
              <a:t>Shuang-Nan Zhang</a:t>
            </a:r>
          </a:p>
          <a:p>
            <a:pPr algn="ctr"/>
            <a:r>
              <a:rPr lang="en-US" altLang="zh-CN" sz="2000" kern="100" dirty="0">
                <a:cs typeface="Times New Roman" panose="02020603050405020304" pitchFamily="18" charset="0"/>
              </a:rPr>
              <a:t>PI of POLAR, HXMT, eXTP and HERD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3DB2AD5-5D47-4120-9EAA-4470DD688E1D}"/>
              </a:ext>
            </a:extLst>
          </p:cNvPr>
          <p:cNvSpPr/>
          <p:nvPr/>
        </p:nvSpPr>
        <p:spPr>
          <a:xfrm>
            <a:off x="8592389" y="3034773"/>
            <a:ext cx="2005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>
                <a:cs typeface="Times New Roman" panose="02020603050405020304" pitchFamily="18" charset="0"/>
              </a:rPr>
              <a:t>Zhen Cao</a:t>
            </a:r>
          </a:p>
          <a:p>
            <a:pPr algn="ctr"/>
            <a:r>
              <a:rPr lang="en-US" altLang="zh-CN" sz="2000" kern="100" dirty="0">
                <a:cs typeface="Times New Roman" panose="02020603050405020304" pitchFamily="18" charset="0"/>
              </a:rPr>
              <a:t>PI of LHAASO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4E0D003-B9EA-4B0D-BD8A-08C9FBA524C0}"/>
              </a:ext>
            </a:extLst>
          </p:cNvPr>
          <p:cNvSpPr/>
          <p:nvPr/>
        </p:nvSpPr>
        <p:spPr>
          <a:xfrm>
            <a:off x="630120" y="5867232"/>
            <a:ext cx="2873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 err="1">
                <a:cs typeface="Times New Roman" panose="02020603050405020304" pitchFamily="18" charset="0"/>
              </a:rPr>
              <a:t>Jianmin</a:t>
            </a:r>
            <a:r>
              <a:rPr lang="en-US" altLang="zh-CN" sz="2000" b="1" kern="100" dirty="0">
                <a:cs typeface="Times New Roman" panose="02020603050405020304" pitchFamily="18" charset="0"/>
              </a:rPr>
              <a:t> Wang</a:t>
            </a:r>
          </a:p>
          <a:p>
            <a:pPr algn="ctr"/>
            <a:r>
              <a:rPr lang="en-US" altLang="zh-CN" sz="2000" dirty="0">
                <a:cs typeface="Times New Roman" panose="02020603050405020304" pitchFamily="18" charset="0"/>
              </a:rPr>
              <a:t>PI of SARM</a:t>
            </a:r>
            <a:endParaRPr lang="zh-CN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1ABF0D1-949B-4D62-9196-4C750C3451FB}"/>
              </a:ext>
            </a:extLst>
          </p:cNvPr>
          <p:cNvSpPr/>
          <p:nvPr/>
        </p:nvSpPr>
        <p:spPr>
          <a:xfrm>
            <a:off x="4552329" y="5988662"/>
            <a:ext cx="2121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 err="1">
                <a:cs typeface="Times New Roman" panose="02020603050405020304" pitchFamily="18" charset="0"/>
              </a:rPr>
              <a:t>Fangjun</a:t>
            </a:r>
            <a:r>
              <a:rPr lang="en-US" altLang="zh-CN" sz="2000" b="1" kern="100" dirty="0">
                <a:cs typeface="Times New Roman" panose="02020603050405020304" pitchFamily="18" charset="0"/>
              </a:rPr>
              <a:t> Lu</a:t>
            </a:r>
          </a:p>
          <a:p>
            <a:pPr algn="ctr"/>
            <a:r>
              <a:rPr lang="en-US" altLang="zh-CN" sz="2000" dirty="0">
                <a:cs typeface="Times New Roman" panose="02020603050405020304" pitchFamily="18" charset="0"/>
              </a:rPr>
              <a:t>eXTP manager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1FAABFC-D986-4C00-9E5A-7431AEB48596}"/>
              </a:ext>
            </a:extLst>
          </p:cNvPr>
          <p:cNvSpPr/>
          <p:nvPr/>
        </p:nvSpPr>
        <p:spPr>
          <a:xfrm>
            <a:off x="8743887" y="5867232"/>
            <a:ext cx="18137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 err="1">
                <a:cs typeface="Times New Roman" panose="02020603050405020304" pitchFamily="18" charset="0"/>
              </a:rPr>
              <a:t>Hongbo</a:t>
            </a:r>
            <a:r>
              <a:rPr lang="en-US" altLang="zh-CN" sz="2000" b="1" kern="100" dirty="0">
                <a:cs typeface="Times New Roman" panose="02020603050405020304" pitchFamily="18" charset="0"/>
              </a:rPr>
              <a:t> Hu</a:t>
            </a:r>
          </a:p>
          <a:p>
            <a:pPr algn="ctr"/>
            <a:r>
              <a:rPr lang="en-US" altLang="zh-CN" sz="2000" dirty="0">
                <a:cs typeface="Times New Roman" panose="02020603050405020304" pitchFamily="18" charset="0"/>
              </a:rPr>
              <a:t>Formal AS</a:t>
            </a:r>
            <a:r>
              <a:rPr lang="el-GR" altLang="zh-CN" sz="2000" dirty="0">
                <a:cs typeface="Times New Roman" panose="02020603050405020304" pitchFamily="18" charset="0"/>
              </a:rPr>
              <a:t>γ </a:t>
            </a:r>
            <a:r>
              <a:rPr lang="en-US" altLang="zh-CN" sz="2000" dirty="0">
                <a:cs typeface="Times New Roman" panose="02020603050405020304" pitchFamily="18" charset="0"/>
              </a:rPr>
              <a:t>PI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33A652-79EC-4C31-9B3F-AF52BD8F1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85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78843"/>
            <a:ext cx="10510125" cy="659643"/>
          </a:xfrm>
        </p:spPr>
        <p:txBody>
          <a:bodyPr/>
          <a:lstStyle/>
          <a:p>
            <a:r>
              <a:rPr lang="en-US" altLang="zh-CN" dirty="0">
                <a:latin typeface="+mn-lt"/>
              </a:rPr>
              <a:t> Outstanding young scientists</a:t>
            </a:r>
            <a:br>
              <a:rPr lang="en-US" altLang="zh-CN" dirty="0">
                <a:latin typeface="+mn-lt"/>
              </a:rPr>
            </a:br>
            <a:endParaRPr lang="zh-CN" altLang="en-US" dirty="0"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DDBF85-CB27-4FC0-8479-E96452AD7F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145" y="1060924"/>
            <a:ext cx="1349710" cy="17969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0C9959-BFE1-4C5C-866C-18DA400C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0" y="1064618"/>
            <a:ext cx="1561064" cy="18024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B863E5-B323-40EC-9263-400FAC847C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91" y="1067374"/>
            <a:ext cx="1381656" cy="179695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6E98125-AE6A-46B7-B562-BD0EC38E0E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90" y="3923416"/>
            <a:ext cx="1524880" cy="180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6540EA3-BEDF-44A5-93A6-3375100AA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40" y="3923416"/>
            <a:ext cx="1635847" cy="1800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C9B5D8-4E58-4F16-B649-E5A63155C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99" y="3923416"/>
            <a:ext cx="1406285" cy="180000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AA4F99F7-0169-4A00-B838-D0CEB07BB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06" y="3923416"/>
            <a:ext cx="1285714" cy="1800000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960BA80E-041F-48BA-AAF5-769D65897320}"/>
              </a:ext>
            </a:extLst>
          </p:cNvPr>
          <p:cNvSpPr/>
          <p:nvPr/>
        </p:nvSpPr>
        <p:spPr>
          <a:xfrm>
            <a:off x="811229" y="2835007"/>
            <a:ext cx="2052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Congzhan</a:t>
            </a:r>
            <a:r>
              <a:rPr lang="en-US" altLang="zh-CN" b="1" kern="100" dirty="0">
                <a:cs typeface="Times New Roman" panose="02020603050405020304" pitchFamily="18" charset="0"/>
              </a:rPr>
              <a:t> Liu</a:t>
            </a:r>
          </a:p>
          <a:p>
            <a:pPr algn="ctr"/>
            <a:r>
              <a:rPr lang="en-US" altLang="zh-CN" kern="100" dirty="0" err="1">
                <a:cs typeface="Times New Roman" panose="02020603050405020304" pitchFamily="18" charset="0"/>
              </a:rPr>
              <a:t>AliCPT</a:t>
            </a:r>
            <a:r>
              <a:rPr lang="en-US" altLang="zh-CN" kern="100" dirty="0">
                <a:cs typeface="Times New Roman" panose="02020603050405020304" pitchFamily="18" charset="0"/>
              </a:rPr>
              <a:t> technical director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4FC4709-A8E7-434B-AD47-5A4CCC5D747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921" y="1082689"/>
            <a:ext cx="1299757" cy="180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DDBA6BB-1A10-46E3-A410-C8B2898941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8889" y="1082689"/>
            <a:ext cx="12864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1F38370-E036-4AEA-AB65-4FB92696AF87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09" y="3923416"/>
            <a:ext cx="1285799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7C253E-AA59-4CCF-8DB6-735B0B591E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967" y="3923416"/>
            <a:ext cx="1284750" cy="180000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37797AD2-76BE-40F7-97F2-34E33CAD6336}"/>
              </a:ext>
            </a:extLst>
          </p:cNvPr>
          <p:cNvSpPr/>
          <p:nvPr/>
        </p:nvSpPr>
        <p:spPr>
          <a:xfrm>
            <a:off x="3097554" y="2825907"/>
            <a:ext cx="1947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>
                <a:cs typeface="Times New Roman" panose="02020603050405020304" pitchFamily="18" charset="0"/>
              </a:rPr>
              <a:t>Shaolin </a:t>
            </a:r>
            <a:r>
              <a:rPr lang="en-US" altLang="zh-CN" b="1" kern="100" dirty="0" err="1">
                <a:cs typeface="Times New Roman" panose="02020603050405020304" pitchFamily="18" charset="0"/>
              </a:rPr>
              <a:t>Xiong</a:t>
            </a:r>
            <a:endParaRPr lang="en-US" altLang="zh-CN" b="1" kern="100" dirty="0"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PI of GECAM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E9DCCEF-1BFF-4949-9BBF-09B055D43FB8}"/>
              </a:ext>
            </a:extLst>
          </p:cNvPr>
          <p:cNvSpPr/>
          <p:nvPr/>
        </p:nvSpPr>
        <p:spPr>
          <a:xfrm>
            <a:off x="5094930" y="2825907"/>
            <a:ext cx="2052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Shoushan</a:t>
            </a:r>
            <a:r>
              <a:rPr lang="en-US" altLang="zh-CN" b="1" kern="100" dirty="0">
                <a:cs typeface="Times New Roman" panose="02020603050405020304" pitchFamily="18" charset="0"/>
              </a:rPr>
              <a:t> Zhang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 Head of WFCTA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Leader of LACT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79E1136-C2B0-4F24-A19C-E3F73BEA72B7}"/>
              </a:ext>
            </a:extLst>
          </p:cNvPr>
          <p:cNvSpPr/>
          <p:nvPr/>
        </p:nvSpPr>
        <p:spPr>
          <a:xfrm>
            <a:off x="7228656" y="2825906"/>
            <a:ext cx="2052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>
                <a:cs typeface="Times New Roman" panose="02020603050405020304" pitchFamily="18" charset="0"/>
              </a:rPr>
              <a:t>Hong Li</a:t>
            </a:r>
          </a:p>
          <a:p>
            <a:pPr algn="ctr"/>
            <a:r>
              <a:rPr lang="en-US" altLang="zh-CN" dirty="0" err="1">
                <a:cs typeface="Times New Roman" panose="02020603050405020304" pitchFamily="18" charset="0"/>
              </a:rPr>
              <a:t>AliCPT</a:t>
            </a:r>
            <a:r>
              <a:rPr lang="en-US" altLang="zh-CN" dirty="0">
                <a:cs typeface="Times New Roman" panose="02020603050405020304" pitchFamily="18" charset="0"/>
              </a:rPr>
              <a:t> manager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0F781CB-D25F-42E4-8DE2-A06F77F6A7FB}"/>
              </a:ext>
            </a:extLst>
          </p:cNvPr>
          <p:cNvSpPr/>
          <p:nvPr/>
        </p:nvSpPr>
        <p:spPr>
          <a:xfrm>
            <a:off x="9255946" y="2825905"/>
            <a:ext cx="2052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Yanrong</a:t>
            </a:r>
            <a:r>
              <a:rPr lang="en-US" altLang="zh-CN" b="1" kern="100" dirty="0">
                <a:cs typeface="Times New Roman" panose="02020603050405020304" pitchFamily="18" charset="0"/>
              </a:rPr>
              <a:t> Li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Core member of SARM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0DD0329-2918-4980-8415-9F89BEFED376}"/>
              </a:ext>
            </a:extLst>
          </p:cNvPr>
          <p:cNvSpPr/>
          <p:nvPr/>
        </p:nvSpPr>
        <p:spPr>
          <a:xfrm>
            <a:off x="452728" y="5723416"/>
            <a:ext cx="1932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Songzhan</a:t>
            </a:r>
            <a:r>
              <a:rPr lang="en-US" altLang="zh-CN" b="1" kern="100" dirty="0">
                <a:cs typeface="Times New Roman" panose="02020603050405020304" pitchFamily="18" charset="0"/>
              </a:rPr>
              <a:t> Chen</a:t>
            </a:r>
          </a:p>
          <a:p>
            <a:pPr algn="ctr"/>
            <a:r>
              <a:rPr lang="en-US" altLang="zh-CN" kern="100" dirty="0">
                <a:cs typeface="Times New Roman" panose="02020603050405020304" pitchFamily="18" charset="0"/>
              </a:rPr>
              <a:t>Physics of LHAASO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1727F9A-9820-4928-BCE1-E93B1803A80B}"/>
              </a:ext>
            </a:extLst>
          </p:cNvPr>
          <p:cNvSpPr/>
          <p:nvPr/>
        </p:nvSpPr>
        <p:spPr>
          <a:xfrm>
            <a:off x="9899146" y="5710701"/>
            <a:ext cx="2052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Mingjun</a:t>
            </a:r>
            <a:r>
              <a:rPr lang="en-US" altLang="zh-CN" b="1" kern="100" dirty="0">
                <a:cs typeface="Times New Roman" panose="02020603050405020304" pitchFamily="18" charset="0"/>
              </a:rPr>
              <a:t> Chen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 Head of WCDA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Leader of HUNT</a:t>
            </a: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94C38C5-AF59-482F-AA49-93F1B85D29F1}"/>
              </a:ext>
            </a:extLst>
          </p:cNvPr>
          <p:cNvSpPr/>
          <p:nvPr/>
        </p:nvSpPr>
        <p:spPr>
          <a:xfrm>
            <a:off x="2152890" y="5723416"/>
            <a:ext cx="2052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 err="1">
                <a:cs typeface="Times New Roman" panose="02020603050405020304" pitchFamily="18" charset="0"/>
              </a:rPr>
              <a:t>Yongwei</a:t>
            </a:r>
            <a:r>
              <a:rPr lang="en-US" altLang="zh-CN" b="1" kern="100" dirty="0">
                <a:cs typeface="Times New Roman" panose="02020603050405020304" pitchFamily="18" charset="0"/>
              </a:rPr>
              <a:t> Dong</a:t>
            </a:r>
          </a:p>
          <a:p>
            <a:pPr algn="ctr"/>
            <a:r>
              <a:rPr lang="en-US" altLang="zh-CN" kern="100" dirty="0">
                <a:cs typeface="Times New Roman" panose="02020603050405020304" pitchFamily="18" charset="0"/>
              </a:rPr>
              <a:t> Payload chief designer of HERD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DD6A90F-52AB-4249-8D09-58A21C28AFC4}"/>
              </a:ext>
            </a:extLst>
          </p:cNvPr>
          <p:cNvSpPr/>
          <p:nvPr/>
        </p:nvSpPr>
        <p:spPr>
          <a:xfrm>
            <a:off x="4042068" y="5713384"/>
            <a:ext cx="2052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kern="100" dirty="0">
                <a:cs typeface="Times New Roman" panose="02020603050405020304" pitchFamily="18" charset="0"/>
              </a:rPr>
              <a:t>Lian Tao</a:t>
            </a:r>
          </a:p>
          <a:p>
            <a:pPr algn="ctr"/>
            <a:r>
              <a:rPr lang="en-US" altLang="zh-CN" kern="100" dirty="0">
                <a:cs typeface="Times New Roman" panose="02020603050405020304" pitchFamily="18" charset="0"/>
              </a:rPr>
              <a:t> PI of CATCH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A85913-A844-4D6E-BAC4-B3D0A8AFDCCD}"/>
              </a:ext>
            </a:extLst>
          </p:cNvPr>
          <p:cNvSpPr/>
          <p:nvPr/>
        </p:nvSpPr>
        <p:spPr>
          <a:xfrm>
            <a:off x="5871463" y="5710701"/>
            <a:ext cx="2177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kern="100" dirty="0" err="1">
                <a:cs typeface="Times New Roman" panose="02020603050405020304" pitchFamily="18" charset="0"/>
              </a:rPr>
              <a:t>Zhengwei</a:t>
            </a:r>
            <a:r>
              <a:rPr lang="en-US" altLang="zh-CN" b="1" kern="100" dirty="0">
                <a:cs typeface="Times New Roman" panose="02020603050405020304" pitchFamily="18" charset="0"/>
              </a:rPr>
              <a:t> Li</a:t>
            </a:r>
          </a:p>
          <a:p>
            <a:pPr algn="ctr"/>
            <a:r>
              <a:rPr lang="en-US" altLang="zh-CN" kern="100" dirty="0">
                <a:cs typeface="Times New Roman" panose="02020603050405020304" pitchFamily="18" charset="0"/>
              </a:rPr>
              <a:t>Deputy chief engineer of </a:t>
            </a:r>
            <a:r>
              <a:rPr lang="en-US" altLang="zh-CN" kern="100" dirty="0" err="1">
                <a:cs typeface="Times New Roman" panose="02020603050405020304" pitchFamily="18" charset="0"/>
              </a:rPr>
              <a:t>AliCPT</a:t>
            </a:r>
            <a:endParaRPr lang="zh-CN" altLang="en-US" kern="100" dirty="0">
              <a:cs typeface="Times New Roman" panose="02020603050405020304" pitchFamily="18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83006A7-30B7-445F-9660-A06CB14964E5}"/>
              </a:ext>
            </a:extLst>
          </p:cNvPr>
          <p:cNvSpPr/>
          <p:nvPr/>
        </p:nvSpPr>
        <p:spPr>
          <a:xfrm>
            <a:off x="7968538" y="5713384"/>
            <a:ext cx="1942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 </a:t>
            </a:r>
            <a:r>
              <a:rPr lang="en-US" altLang="zh-CN" b="1" kern="100" dirty="0" err="1">
                <a:cs typeface="Times New Roman" panose="02020603050405020304" pitchFamily="18" charset="0"/>
              </a:rPr>
              <a:t>Wenxi</a:t>
            </a:r>
            <a:r>
              <a:rPr lang="en-US" altLang="zh-CN" b="1" kern="100" dirty="0">
                <a:cs typeface="Times New Roman" panose="02020603050405020304" pitchFamily="18" charset="0"/>
              </a:rPr>
              <a:t> Peng</a:t>
            </a:r>
          </a:p>
          <a:p>
            <a:pPr algn="ctr"/>
            <a:r>
              <a:rPr lang="en-US" altLang="zh-CN" kern="100" dirty="0">
                <a:cs typeface="Times New Roman" panose="02020603050405020304" pitchFamily="18" charset="0"/>
              </a:rPr>
              <a:t>PI of MeVGRO</a:t>
            </a:r>
            <a:endParaRPr lang="zh-CN" altLang="en-US" kern="100" dirty="0"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D034798-70B0-4872-84CF-86B39A3FF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6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 Strategic Planning of PAD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541640" cy="5896602"/>
          </a:xfrm>
        </p:spPr>
        <p:txBody>
          <a:bodyPr>
            <a:normAutofit/>
          </a:bodyPr>
          <a:lstStyle/>
          <a:p>
            <a:pPr algn="just"/>
            <a:r>
              <a:rPr lang="en-US" altLang="zh-CN" b="0" dirty="0">
                <a:latin typeface="+mn-lt"/>
              </a:rPr>
              <a:t>will finalize the construction and scientific observation of the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Ali CMB Polarization </a:t>
            </a:r>
            <a:r>
              <a:rPr lang="en-US" altLang="zh-CN" b="0" dirty="0">
                <a:latin typeface="+mn-lt"/>
              </a:rPr>
              <a:t>Telescope observation station, while also extending the scope of the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SARM </a:t>
            </a:r>
            <a:r>
              <a:rPr lang="en-US" altLang="zh-CN" b="0" dirty="0">
                <a:latin typeface="+mn-lt"/>
              </a:rPr>
              <a:t>collaboration and its outcomes;</a:t>
            </a:r>
          </a:p>
          <a:p>
            <a:pPr algn="just"/>
            <a:r>
              <a:rPr lang="en-US" altLang="zh-CN" b="0" dirty="0">
                <a:latin typeface="+mn-lt"/>
              </a:rPr>
              <a:t>with complete and operate the two flagship space missions </a:t>
            </a:r>
            <a:r>
              <a:rPr lang="en-US" altLang="zh-CN" b="0" dirty="0" err="1">
                <a:solidFill>
                  <a:srgbClr val="FF0000"/>
                </a:solidFill>
                <a:latin typeface="+mn-lt"/>
              </a:rPr>
              <a:t>eXTP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 and HERD</a:t>
            </a:r>
            <a:r>
              <a:rPr lang="en-US" altLang="zh-CN" b="0" dirty="0">
                <a:latin typeface="+mn-lt"/>
              </a:rPr>
              <a:t>;</a:t>
            </a:r>
          </a:p>
          <a:p>
            <a:pPr algn="just"/>
            <a:r>
              <a:rPr lang="en-US" altLang="zh-CN" b="0" dirty="0">
                <a:latin typeface="+mn-lt"/>
              </a:rPr>
              <a:t>will persist in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enhancing theoretical research </a:t>
            </a:r>
            <a:r>
              <a:rPr lang="en-US" altLang="zh-CN" b="0" dirty="0">
                <a:latin typeface="+mn-lt"/>
              </a:rPr>
              <a:t>on particle astrophysics and take the initiative in proposing and leading the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international large-scale science project</a:t>
            </a:r>
            <a:r>
              <a:rPr lang="en-US" altLang="zh-CN" b="0" dirty="0">
                <a:latin typeface="+mn-lt"/>
              </a:rPr>
              <a:t>, Explore the </a:t>
            </a:r>
            <a:r>
              <a:rPr lang="en-US" altLang="zh-CN" b="0" dirty="0" err="1">
                <a:latin typeface="+mn-lt"/>
              </a:rPr>
              <a:t>eXtreme</a:t>
            </a:r>
            <a:r>
              <a:rPr lang="en-US" altLang="zh-CN" b="0" dirty="0">
                <a:latin typeface="+mn-lt"/>
              </a:rPr>
              <a:t> Universe (EXU), which includes eXTP, HERD, </a:t>
            </a:r>
            <a:r>
              <a:rPr lang="en-US" altLang="zh-CN" b="0" dirty="0" err="1">
                <a:latin typeface="+mn-lt"/>
              </a:rPr>
              <a:t>etc</a:t>
            </a:r>
            <a:r>
              <a:rPr lang="en-US" altLang="zh-CN" b="0" dirty="0">
                <a:latin typeface="+mn-lt"/>
              </a:rPr>
              <a:t>;</a:t>
            </a:r>
          </a:p>
          <a:p>
            <a:pPr algn="just"/>
            <a:r>
              <a:rPr lang="en-US" altLang="zh-CN" b="0" dirty="0">
                <a:latin typeface="+mn-lt"/>
              </a:rPr>
              <a:t>will focus on advancing cutting-edge technologies for detecting cosmic rays, including the development of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LACT</a:t>
            </a:r>
            <a:r>
              <a:rPr lang="en-US" altLang="zh-CN" b="0" dirty="0">
                <a:latin typeface="+mn-lt"/>
              </a:rPr>
              <a:t>, which complements LHAASO, as well as the exploration of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high-energy neutrino </a:t>
            </a:r>
            <a:r>
              <a:rPr lang="en-US" altLang="zh-CN" b="0" dirty="0">
                <a:latin typeface="+mn-lt"/>
              </a:rPr>
              <a:t>observation in the deep sea;</a:t>
            </a:r>
          </a:p>
          <a:p>
            <a:pPr algn="just"/>
            <a:r>
              <a:rPr lang="en-US" altLang="zh-CN" b="0" dirty="0">
                <a:latin typeface="+mn-lt"/>
              </a:rPr>
              <a:t>will achieve notable advancements in 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enabling detection technologies</a:t>
            </a:r>
            <a:r>
              <a:rPr lang="en-US" altLang="zh-CN" b="0" dirty="0">
                <a:latin typeface="+mn-lt"/>
              </a:rPr>
              <a:t>, such as high-energy radiation and particle detectors in space, X-ray optics, superconducting detectors, and gas X-ray polarization detectors.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6587A1A-D9C0-40E3-AACF-D4B60C7C8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4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6B9507-F98C-42DE-AB93-50A0AA2EA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268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FBAB26B7-0F08-4C12-982F-E351021E46A9}"/>
              </a:ext>
            </a:extLst>
          </p:cNvPr>
          <p:cNvSpPr/>
          <p:nvPr/>
        </p:nvSpPr>
        <p:spPr>
          <a:xfrm>
            <a:off x="-11960" y="1065660"/>
            <a:ext cx="2453787" cy="418144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3EB697-4CF1-4199-805B-998FDC74B1D4}"/>
              </a:ext>
            </a:extLst>
          </p:cNvPr>
          <p:cNvSpPr/>
          <p:nvPr/>
        </p:nvSpPr>
        <p:spPr>
          <a:xfrm>
            <a:off x="4300" y="2150401"/>
            <a:ext cx="2459267" cy="428494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6CB39E0-A55B-46C3-90AC-88370C11952B}"/>
              </a:ext>
            </a:extLst>
          </p:cNvPr>
          <p:cNvSpPr/>
          <p:nvPr/>
        </p:nvSpPr>
        <p:spPr>
          <a:xfrm>
            <a:off x="3788" y="3272985"/>
            <a:ext cx="2441827" cy="418144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108539CD-5ED7-49DF-906C-CC9220BC2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290" y="5230952"/>
            <a:ext cx="3016191" cy="1438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296C49-D772-402C-838C-2B5CFCE4B8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562" y="4988150"/>
            <a:ext cx="4438350" cy="1846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6D19DDB-EEC6-4A54-AB75-A478A842AA89}"/>
              </a:ext>
            </a:extLst>
          </p:cNvPr>
          <p:cNvSpPr txBox="1"/>
          <p:nvPr/>
        </p:nvSpPr>
        <p:spPr>
          <a:xfrm>
            <a:off x="6198796" y="6052869"/>
            <a:ext cx="122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LHAASO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5C54AC-C315-4036-8317-9E1366569D08}"/>
              </a:ext>
            </a:extLst>
          </p:cNvPr>
          <p:cNvSpPr txBox="1"/>
          <p:nvPr/>
        </p:nvSpPr>
        <p:spPr>
          <a:xfrm>
            <a:off x="9755188" y="6068258"/>
            <a:ext cx="155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Ali-CPT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(microwave)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64DA3E4-C3EA-4C0A-8239-90EC0EA1A2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613" y="3455141"/>
            <a:ext cx="1578192" cy="11836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D2589D-FD01-445D-93AD-5F51AB49F4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899" y="3192017"/>
            <a:ext cx="2458829" cy="147529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D52A07E-8621-41F8-91DE-64DA4A4BC053}"/>
              </a:ext>
            </a:extLst>
          </p:cNvPr>
          <p:cNvSpPr txBox="1"/>
          <p:nvPr/>
        </p:nvSpPr>
        <p:spPr>
          <a:xfrm>
            <a:off x="5992584" y="3894277"/>
            <a:ext cx="2079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GECAM(2020-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A6AEA2-BD9A-4071-BF1E-1C5A73256B12}"/>
              </a:ext>
            </a:extLst>
          </p:cNvPr>
          <p:cNvSpPr txBox="1"/>
          <p:nvPr/>
        </p:nvSpPr>
        <p:spPr>
          <a:xfrm>
            <a:off x="448277" y="3894277"/>
            <a:ext cx="281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Insight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-HXMT (2017-)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FEEB171-56B4-469F-A8EA-3B84F80A15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853" y="1301062"/>
            <a:ext cx="2211753" cy="79903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23F3801-1A5C-4E8C-89B5-99B90E03C4B3}"/>
              </a:ext>
            </a:extLst>
          </p:cNvPr>
          <p:cNvSpPr txBox="1"/>
          <p:nvPr/>
        </p:nvSpPr>
        <p:spPr>
          <a:xfrm>
            <a:off x="251131" y="2166085"/>
            <a:ext cx="1965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About to launch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CF79E0D-51F1-49EB-B1B2-318672563880}"/>
              </a:ext>
            </a:extLst>
          </p:cNvPr>
          <p:cNvSpPr txBox="1"/>
          <p:nvPr/>
        </p:nvSpPr>
        <p:spPr>
          <a:xfrm>
            <a:off x="448277" y="3272985"/>
            <a:ext cx="15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In operation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7B0FB7A-8107-41CA-B619-72B36FAD8724}"/>
              </a:ext>
            </a:extLst>
          </p:cNvPr>
          <p:cNvSpPr txBox="1"/>
          <p:nvPr/>
        </p:nvSpPr>
        <p:spPr>
          <a:xfrm>
            <a:off x="3420543" y="1500525"/>
            <a:ext cx="177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eXTP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(2029?)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767E412-9D95-4B75-861B-44B112886823}"/>
              </a:ext>
            </a:extLst>
          </p:cNvPr>
          <p:cNvSpPr txBox="1"/>
          <p:nvPr/>
        </p:nvSpPr>
        <p:spPr>
          <a:xfrm>
            <a:off x="6204767" y="1178383"/>
            <a:ext cx="1851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HERD (2027?)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0DD5EC8-B0D5-4AD2-97DB-776987F04D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284" y="2317466"/>
            <a:ext cx="1757155" cy="1082776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9578BF0A-02E5-41A4-B778-F905754D46C6}"/>
              </a:ext>
            </a:extLst>
          </p:cNvPr>
          <p:cNvSpPr txBox="1"/>
          <p:nvPr/>
        </p:nvSpPr>
        <p:spPr>
          <a:xfrm>
            <a:off x="2537769" y="2496411"/>
            <a:ext cx="12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EP/FXT (2023)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44DEED3-1697-444C-AB07-1AA911C8F6EF}"/>
              </a:ext>
            </a:extLst>
          </p:cNvPr>
          <p:cNvSpPr txBox="1"/>
          <p:nvPr/>
        </p:nvSpPr>
        <p:spPr>
          <a:xfrm>
            <a:off x="1826623" y="4733523"/>
            <a:ext cx="825867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X-ray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DC6D486-0D98-44D3-B600-69573E6E98BE}"/>
              </a:ext>
            </a:extLst>
          </p:cNvPr>
          <p:cNvSpPr txBox="1"/>
          <p:nvPr/>
        </p:nvSpPr>
        <p:spPr>
          <a:xfrm>
            <a:off x="6697205" y="4737016"/>
            <a:ext cx="2278707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UHE gamma-ray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53AF26D-A13C-41F1-95A6-3BAFDA0FC32D}"/>
              </a:ext>
            </a:extLst>
          </p:cNvPr>
          <p:cNvSpPr txBox="1"/>
          <p:nvPr/>
        </p:nvSpPr>
        <p:spPr>
          <a:xfrm>
            <a:off x="8964684" y="2317466"/>
            <a:ext cx="3227316" cy="10156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Primordial gravitational waves</a:t>
            </a: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 energy scale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65611A3-D6BE-4FFB-85F5-F726983682F4}"/>
              </a:ext>
            </a:extLst>
          </p:cNvPr>
          <p:cNvSpPr txBox="1"/>
          <p:nvPr/>
        </p:nvSpPr>
        <p:spPr>
          <a:xfrm>
            <a:off x="4394153" y="4714473"/>
            <a:ext cx="1622021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Gamma-ray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标题 4">
            <a:extLst>
              <a:ext uri="{FF2B5EF4-FFF2-40B4-BE49-F238E27FC236}">
                <a16:creationId xmlns:a16="http://schemas.microsoft.com/office/drawing/2014/main" id="{7E707AEB-81DC-42ED-BEC9-33FBF2ED6090}"/>
              </a:ext>
            </a:extLst>
          </p:cNvPr>
          <p:cNvSpPr txBox="1">
            <a:spLocks/>
          </p:cNvSpPr>
          <p:nvPr/>
        </p:nvSpPr>
        <p:spPr>
          <a:xfrm>
            <a:off x="0" y="32221"/>
            <a:ext cx="11696700" cy="628194"/>
          </a:xfrm>
          <a:prstGeom prst="rect">
            <a:avLst/>
          </a:prstGeom>
        </p:spPr>
        <p:txBody>
          <a:bodyPr vert="horz" lIns="0" tIns="45720" rIns="91440" bIns="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Fleet of multi-messenger &amp; multi-wavelength instruments</a:t>
            </a:r>
            <a:endParaRPr lang="zh-CN" altLang="en-US" sz="1000" b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E76D9EE-92DE-4A91-BCD9-F58468B43F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5094"/>
          <a:stretch>
            <a:fillRect/>
          </a:stretch>
        </p:blipFill>
        <p:spPr>
          <a:xfrm>
            <a:off x="4146671" y="5624646"/>
            <a:ext cx="1507972" cy="1294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622BA95-3548-46D5-A858-8DE0B23EA02E}"/>
              </a:ext>
            </a:extLst>
          </p:cNvPr>
          <p:cNvSpPr txBox="1"/>
          <p:nvPr/>
        </p:nvSpPr>
        <p:spPr>
          <a:xfrm>
            <a:off x="4193516" y="5750335"/>
            <a:ext cx="1307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altLang="zh-CN" sz="2000" b="0" dirty="0">
                <a:solidFill>
                  <a:srgbClr val="FFFF00"/>
                </a:solidFill>
                <a:latin typeface="Arial" panose="020B0604020202020204" pitchFamily="34" charset="0"/>
              </a:rPr>
              <a:t>LACT</a:t>
            </a:r>
            <a:endParaRPr lang="zh-CN" altLang="en-US" sz="2000" b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0DDC433-38D1-44E5-A909-EC92F156CD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86" y="933268"/>
            <a:ext cx="1812946" cy="1358963"/>
          </a:xfrm>
          <a:prstGeom prst="rect">
            <a:avLst/>
          </a:prstGeom>
        </p:spPr>
      </p:pic>
      <p:sp>
        <p:nvSpPr>
          <p:cNvPr id="34" name="文本框 22">
            <a:extLst>
              <a:ext uri="{FF2B5EF4-FFF2-40B4-BE49-F238E27FC236}">
                <a16:creationId xmlns:a16="http://schemas.microsoft.com/office/drawing/2014/main" id="{98CF6922-89DC-4645-B04D-BD7540EFC5E8}"/>
              </a:ext>
            </a:extLst>
          </p:cNvPr>
          <p:cNvSpPr txBox="1"/>
          <p:nvPr/>
        </p:nvSpPr>
        <p:spPr>
          <a:xfrm>
            <a:off x="4834525" y="2563651"/>
            <a:ext cx="159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SVOM/GRM (2024)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009BA22-74D7-447B-A6A5-46905FA50AF8}"/>
              </a:ext>
            </a:extLst>
          </p:cNvPr>
          <p:cNvSpPr txBox="1"/>
          <p:nvPr/>
        </p:nvSpPr>
        <p:spPr>
          <a:xfrm>
            <a:off x="1943605" y="5749065"/>
            <a:ext cx="2450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Under development</a:t>
            </a:r>
            <a:endParaRPr lang="zh-CN" altLang="en-US" sz="2000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033621-8D5E-4AC9-AC68-147BA8A669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27" y="2442151"/>
            <a:ext cx="1811949" cy="1358962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7FFF85FC-4776-4DA8-A3AE-7EF56616C541}"/>
              </a:ext>
            </a:extLst>
          </p:cNvPr>
          <p:cNvSpPr/>
          <p:nvPr/>
        </p:nvSpPr>
        <p:spPr>
          <a:xfrm>
            <a:off x="-12692" y="1071440"/>
            <a:ext cx="2422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Under development</a:t>
            </a:r>
            <a:endParaRPr lang="zh-CN" altLang="en-US" sz="2000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BA8CBA-A04B-40C0-B6C0-7AE66C6E6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5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EAF3D-CFBC-43E2-90DC-48426CF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Summary and Challenges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978CAB-DC39-495B-ABC5-A60E09479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China’s leading research center in particle astrophysics: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Cosmic ray/space high energy </a:t>
            </a:r>
            <a:r>
              <a:rPr lang="en-US" altLang="zh-CN">
                <a:latin typeface="+mn-lt"/>
              </a:rPr>
              <a:t>astronomy/cosmology</a:t>
            </a:r>
            <a:r>
              <a:rPr lang="en-US" altLang="zh-CN" dirty="0">
                <a:latin typeface="+mn-lt"/>
              </a:rPr>
              <a:t>; in house detector/electronics/ mechanics/observation/interpretation/simulation/theory</a:t>
            </a:r>
          </a:p>
          <a:p>
            <a:r>
              <a:rPr lang="en-US" altLang="zh-CN" dirty="0">
                <a:latin typeface="+mn-lt"/>
              </a:rPr>
              <a:t>Internationally unique: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With facilities from sea level, high altitude mountain, satellite and space station.</a:t>
            </a:r>
          </a:p>
          <a:p>
            <a:r>
              <a:rPr lang="en-US" altLang="zh-CN" dirty="0">
                <a:latin typeface="+mn-lt"/>
              </a:rPr>
              <a:t>Many challenges ahead: 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Scientific productivity and impacts from on-going projects;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Adoption of eXTP and HERD, and intern. collaboration;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Many large projects, but still very young teams, though well staffed</a:t>
            </a:r>
            <a:endParaRPr lang="zh-CN" altLang="en-US" dirty="0">
              <a:latin typeface="+mn-lt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22C4A57B-9B44-41AD-9857-DADC7A454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143" y="5062427"/>
            <a:ext cx="5681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Many thanks for you evaluation!</a:t>
            </a: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6EB6130-5B86-4233-A7CA-363A1D82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About PAD: general status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279266" cy="204438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PAD </a:t>
            </a:r>
          </a:p>
          <a:p>
            <a:pPr lvl="1"/>
            <a:r>
              <a:rPr lang="en-US" altLang="zh-CN" dirty="0">
                <a:latin typeface="+mn-lt"/>
              </a:rPr>
              <a:t>is the main base for China's observation and research on particle astrophysics</a:t>
            </a:r>
          </a:p>
          <a:p>
            <a:pPr lvl="1"/>
            <a:r>
              <a:rPr lang="en-US" altLang="zh-CN" dirty="0">
                <a:latin typeface="+mn-lt"/>
              </a:rPr>
              <a:t>has developed a range of internationally leading scientific instruments, including </a:t>
            </a:r>
            <a:r>
              <a:rPr lang="en-US" altLang="zh-CN" b="1" dirty="0">
                <a:latin typeface="+mn-lt"/>
              </a:rPr>
              <a:t>space-based, ground-based, multi-messenger, and multi-wavelength </a:t>
            </a:r>
            <a:r>
              <a:rPr lang="en-US" altLang="zh-CN" dirty="0">
                <a:latin typeface="+mn-lt"/>
              </a:rPr>
              <a:t>technologies</a:t>
            </a:r>
          </a:p>
          <a:p>
            <a:pPr lvl="1"/>
            <a:r>
              <a:rPr lang="en-US" altLang="zh-CN" dirty="0">
                <a:latin typeface="+mn-lt"/>
              </a:rPr>
              <a:t>is establishing itself as a world-class research institution for particle astrophysics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9B5607F-AA03-4F7D-B34B-0986168982C5}"/>
              </a:ext>
            </a:extLst>
          </p:cNvPr>
          <p:cNvSpPr txBox="1"/>
          <p:nvPr/>
        </p:nvSpPr>
        <p:spPr>
          <a:xfrm>
            <a:off x="7098022" y="3429000"/>
            <a:ext cx="48245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 high-level research team consisting of  ~</a:t>
            </a:r>
            <a:r>
              <a:rPr lang="en-US" altLang="zh-CN" b="1" dirty="0"/>
              <a:t>170</a:t>
            </a:r>
            <a:r>
              <a:rPr lang="en-US" altLang="zh-CN" dirty="0"/>
              <a:t> </a:t>
            </a:r>
            <a:r>
              <a:rPr lang="en-US" altLang="zh-CN" b="1" dirty="0"/>
              <a:t>permanent employees</a:t>
            </a:r>
            <a:r>
              <a:rPr lang="en-US" altLang="zh-CN" dirty="0"/>
              <a:t>, including ~</a:t>
            </a:r>
            <a:r>
              <a:rPr lang="en-US" altLang="zh-CN" b="1" dirty="0"/>
              <a:t>50</a:t>
            </a:r>
            <a:r>
              <a:rPr lang="en-US" altLang="zh-CN" dirty="0"/>
              <a:t> </a:t>
            </a:r>
            <a:r>
              <a:rPr lang="en-US" altLang="zh-CN" b="1" dirty="0"/>
              <a:t>senior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~200</a:t>
            </a:r>
            <a:r>
              <a:rPr lang="en-US" altLang="zh-CN" dirty="0"/>
              <a:t> </a:t>
            </a:r>
            <a:r>
              <a:rPr lang="en-US" altLang="zh-CN" b="1" dirty="0"/>
              <a:t>individuals on short-term contracts:</a:t>
            </a:r>
            <a:r>
              <a:rPr lang="en-US" altLang="zh-CN" dirty="0"/>
              <a:t> postdoctoral researchers, graduate students, adjunct researchers between IHEP and other institutions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A287165-3355-4706-84CE-AA84E89E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3" y="2915342"/>
            <a:ext cx="6184356" cy="371719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508DE47-BDFC-4755-8F1A-E9A545928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23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183FF3-24E3-4441-B7C0-97CA2A52ABA9}"/>
              </a:ext>
            </a:extLst>
          </p:cNvPr>
          <p:cNvSpPr txBox="1"/>
          <p:nvPr/>
        </p:nvSpPr>
        <p:spPr>
          <a:xfrm>
            <a:off x="4421503" y="2721114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Backup slides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50111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FB0CFA2-9FCB-4DFA-AC41-70955464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Insight-HXMT: X-ray Binaries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72786" y="940783"/>
            <a:ext cx="642234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160" dirty="0">
                <a:solidFill>
                  <a:srgbClr val="FF0000"/>
                </a:solidFill>
              </a:rPr>
              <a:t>Extreme Magnetism </a:t>
            </a:r>
            <a:r>
              <a:rPr lang="en-US" altLang="zh-CN" sz="2160" dirty="0"/>
              <a:t>near Neutron Stars: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 ~150 keV CRSF from Swift J0243.6+6124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Evidence for multipole magnetic field </a:t>
            </a:r>
            <a:endParaRPr lang="zh-CN" altLang="en-US" sz="2160" dirty="0"/>
          </a:p>
        </p:txBody>
      </p:sp>
      <p:sp>
        <p:nvSpPr>
          <p:cNvPr id="7" name="矩形 6"/>
          <p:cNvSpPr/>
          <p:nvPr/>
        </p:nvSpPr>
        <p:spPr>
          <a:xfrm>
            <a:off x="472786" y="2005291"/>
            <a:ext cx="598791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160" dirty="0"/>
              <a:t>Extremely Complex Interactions in NSXBs: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1</a:t>
            </a:r>
            <a:r>
              <a:rPr lang="en-US" altLang="zh-CN" sz="2160" baseline="30000" dirty="0"/>
              <a:t>st</a:t>
            </a:r>
            <a:r>
              <a:rPr lang="en-US" altLang="zh-CN" sz="2160" dirty="0"/>
              <a:t> Galactic ULX Swift J0243.6+6124, GPD to RPD transition;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Corona cooling by NS burst</a:t>
            </a:r>
          </a:p>
        </p:txBody>
      </p:sp>
      <p:sp>
        <p:nvSpPr>
          <p:cNvPr id="8" name="矩形 7"/>
          <p:cNvSpPr/>
          <p:nvPr/>
        </p:nvSpPr>
        <p:spPr>
          <a:xfrm>
            <a:off x="472786" y="3371869"/>
            <a:ext cx="4963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160" dirty="0">
                <a:solidFill>
                  <a:srgbClr val="FF0000"/>
                </a:solidFill>
              </a:rPr>
              <a:t>Extreme Gravity </a:t>
            </a:r>
            <a:r>
              <a:rPr lang="en-US" altLang="zh-CN" sz="2160" dirty="0"/>
              <a:t>Near Black Holes</a:t>
            </a:r>
          </a:p>
          <a:p>
            <a:r>
              <a:rPr lang="en-US" altLang="zh-CN" sz="2160" dirty="0"/>
              <a:t>      MAXI J1820+070: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     &gt; 200 keV QPO; precession 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160" dirty="0"/>
              <a:t>Fast flowing-out jet </a:t>
            </a:r>
          </a:p>
          <a:p>
            <a:endParaRPr lang="zh-CN" altLang="en-US" sz="216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05" y="4833894"/>
            <a:ext cx="2500470" cy="16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/>
          <a:srcRect t="18626"/>
          <a:stretch>
            <a:fillRect/>
          </a:stretch>
        </p:blipFill>
        <p:spPr>
          <a:xfrm>
            <a:off x="6503016" y="2916612"/>
            <a:ext cx="4768142" cy="188098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8" y="4797596"/>
            <a:ext cx="2398662" cy="193003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943"/>
          <a:stretch>
            <a:fillRect/>
          </a:stretch>
        </p:blipFill>
        <p:spPr>
          <a:xfrm>
            <a:off x="3171973" y="4848231"/>
            <a:ext cx="2398663" cy="16822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48" y="4824126"/>
            <a:ext cx="3100736" cy="1646609"/>
          </a:xfrm>
          <a:prstGeom prst="rect">
            <a:avLst/>
          </a:prstGeom>
        </p:spPr>
      </p:pic>
      <p:pic>
        <p:nvPicPr>
          <p:cNvPr id="12" name="图片 11" descr="图片包含 背景图案&#10;&#10;描述已自动生成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10" y="787584"/>
            <a:ext cx="4468548" cy="206537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46835FE-5B0F-4DC0-A189-E4BC91714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51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B73395F-F445-466A-AA8E-DB901FA3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3" y="853807"/>
            <a:ext cx="5616617" cy="48321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F2856C6-6B8B-4213-A3D9-151E2F980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2417" b="76762"/>
          <a:stretch/>
        </p:blipFill>
        <p:spPr>
          <a:xfrm>
            <a:off x="3638095" y="2258028"/>
            <a:ext cx="463499" cy="53210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5373C43-FE81-4701-B8E1-A30FC95C9DF4}"/>
              </a:ext>
            </a:extLst>
          </p:cNvPr>
          <p:cNvSpPr txBox="1"/>
          <p:nvPr/>
        </p:nvSpPr>
        <p:spPr>
          <a:xfrm>
            <a:off x="1113710" y="2730091"/>
            <a:ext cx="27863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60" dirty="0">
                <a:solidFill>
                  <a:srgbClr val="00B0F0"/>
                </a:solidFill>
              </a:rPr>
              <a:t>CHIME: FRB 200428</a:t>
            </a:r>
            <a:endParaRPr lang="zh-CN" altLang="en-US" sz="2160" dirty="0">
              <a:solidFill>
                <a:srgbClr val="00B0F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C48C8C3-63D6-45AA-98FF-45B95D531926}"/>
              </a:ext>
            </a:extLst>
          </p:cNvPr>
          <p:cNvSpPr txBox="1"/>
          <p:nvPr/>
        </p:nvSpPr>
        <p:spPr>
          <a:xfrm>
            <a:off x="881598" y="5685908"/>
            <a:ext cx="465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000000"/>
                </a:solidFill>
              </a:rPr>
              <a:t>Insight-HXMT: SGR J1935+2154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6213C4-3EFB-4209-B839-970267607B73}"/>
              </a:ext>
            </a:extLst>
          </p:cNvPr>
          <p:cNvSpPr txBox="1"/>
          <p:nvPr/>
        </p:nvSpPr>
        <p:spPr>
          <a:xfrm>
            <a:off x="881598" y="6131787"/>
            <a:ext cx="4095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Li+,</a:t>
            </a:r>
            <a:r>
              <a:rPr lang="zh-CN" altLang="en-US" sz="2400" dirty="0"/>
              <a:t> </a:t>
            </a:r>
            <a:r>
              <a:rPr lang="en-US" altLang="zh-CN" sz="2400" dirty="0"/>
              <a:t>2021, Nature Astronomy</a:t>
            </a:r>
            <a:endParaRPr lang="zh-CN" altLang="en-US" sz="2400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8FDF4BD-EF38-43A9-B9CF-7ABC38D7894D}"/>
              </a:ext>
            </a:extLst>
          </p:cNvPr>
          <p:cNvGrpSpPr/>
          <p:nvPr/>
        </p:nvGrpSpPr>
        <p:grpSpPr>
          <a:xfrm>
            <a:off x="6308345" y="862868"/>
            <a:ext cx="5201459" cy="4143648"/>
            <a:chOff x="197514" y="1876458"/>
            <a:chExt cx="5670631" cy="345304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D3829AE-C7AC-4146-9A8F-D6240605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21"/>
            <a:stretch/>
          </p:blipFill>
          <p:spPr>
            <a:xfrm>
              <a:off x="197514" y="1876458"/>
              <a:ext cx="5648539" cy="345304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3DBDF20-CA97-42D5-8E42-1845F7166827}"/>
                </a:ext>
              </a:extLst>
            </p:cNvPr>
            <p:cNvSpPr/>
            <p:nvPr/>
          </p:nvSpPr>
          <p:spPr>
            <a:xfrm>
              <a:off x="815494" y="4220673"/>
              <a:ext cx="144258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920" dirty="0">
                  <a:solidFill>
                    <a:srgbClr val="C00000"/>
                  </a:solidFill>
                  <a:latin typeface="+mj-lt"/>
                </a:rPr>
                <a:t>Precursor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44C52EF-CBDD-439A-9A33-82F0EBBE4EEF}"/>
                </a:ext>
              </a:extLst>
            </p:cNvPr>
            <p:cNvSpPr/>
            <p:nvPr/>
          </p:nvSpPr>
          <p:spPr>
            <a:xfrm>
              <a:off x="2123727" y="2420888"/>
              <a:ext cx="1452600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1920" dirty="0">
                  <a:solidFill>
                    <a:srgbClr val="C00000"/>
                  </a:solidFill>
                  <a:latin typeface="+mj-lt"/>
                </a:rPr>
                <a:t>Main burst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1E52729-6122-4524-9690-11C209D6DB70}"/>
                </a:ext>
              </a:extLst>
            </p:cNvPr>
            <p:cNvSpPr/>
            <p:nvPr/>
          </p:nvSpPr>
          <p:spPr>
            <a:xfrm>
              <a:off x="3923926" y="2435189"/>
              <a:ext cx="85973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920" dirty="0">
                  <a:solidFill>
                    <a:srgbClr val="C00000"/>
                  </a:solidFill>
                  <a:latin typeface="+mj-lt"/>
                </a:rPr>
                <a:t>flare</a:t>
              </a:r>
              <a:endParaRPr lang="zh-CN" altLang="en-US" sz="2520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A0F7ABB-7954-44B9-9E57-B3B970F39AD2}"/>
                </a:ext>
              </a:extLst>
            </p:cNvPr>
            <p:cNvSpPr/>
            <p:nvPr/>
          </p:nvSpPr>
          <p:spPr>
            <a:xfrm>
              <a:off x="4566160" y="2780928"/>
              <a:ext cx="1301985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920" dirty="0">
                  <a:solidFill>
                    <a:srgbClr val="C00000"/>
                  </a:solidFill>
                  <a:latin typeface="+mj-lt"/>
                </a:rPr>
                <a:t>Early afterglow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AAAFF7E-99A3-45E3-AF40-FCCEBC166EBC}"/>
                </a:ext>
              </a:extLst>
            </p:cNvPr>
            <p:cNvSpPr txBox="1"/>
            <p:nvPr/>
          </p:nvSpPr>
          <p:spPr>
            <a:xfrm>
              <a:off x="1853853" y="3915054"/>
              <a:ext cx="236659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4080"/>
                  </a:solidFill>
                </a:rPr>
                <a:t>GRB 221009A</a:t>
              </a:r>
              <a:endParaRPr lang="zh-CN" altLang="en-US" sz="2400" dirty="0">
                <a:solidFill>
                  <a:srgbClr val="004080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5E1FD4A-E071-449E-8B75-353BE276558A}"/>
              </a:ext>
            </a:extLst>
          </p:cNvPr>
          <p:cNvSpPr txBox="1"/>
          <p:nvPr/>
        </p:nvSpPr>
        <p:spPr>
          <a:xfrm>
            <a:off x="6384690" y="5006516"/>
            <a:ext cx="5440165" cy="16496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3" tIns="54863" rIns="54863" bIns="54863" numCol="1" spcCol="38100" rtlCol="0" anchor="t">
            <a:spAutoFit/>
          </a:bodyPr>
          <a:lstStyle/>
          <a:p>
            <a:pPr>
              <a:lnSpc>
                <a:spcPts val="2040"/>
              </a:lnSpc>
            </a:pPr>
            <a:r>
              <a:rPr lang="en-US" altLang="zh-CN" sz="216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Fast radio bursts</a:t>
            </a:r>
            <a:r>
              <a:rPr lang="en-US" altLang="zh-CN" sz="2160" dirty="0">
                <a:solidFill>
                  <a:srgbClr val="FF0000"/>
                </a:solidFill>
              </a:rPr>
              <a:t>: </a:t>
            </a:r>
            <a:r>
              <a:rPr lang="en-US" altLang="zh-CN" sz="2160" dirty="0"/>
              <a:t>Identification and accurate measurement of an X-ray burst of the magnetar SGR1935 with FRB 200428.</a:t>
            </a:r>
          </a:p>
          <a:p>
            <a:pPr>
              <a:lnSpc>
                <a:spcPts val="2040"/>
              </a:lnSpc>
            </a:pPr>
            <a:endParaRPr lang="en-US" altLang="zh-CN" sz="2160" dirty="0">
              <a:solidFill>
                <a:srgbClr val="FF0000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  <a:p>
            <a:pPr>
              <a:lnSpc>
                <a:spcPts val="2040"/>
              </a:lnSpc>
            </a:pPr>
            <a:r>
              <a:rPr lang="en-US" altLang="zh-CN" sz="216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Gamma-ray bursts:</a:t>
            </a:r>
            <a:r>
              <a:rPr lang="en-US" altLang="zh-CN" sz="216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 ~150 GRBs/year, the brightest GRB 221009A with early jet break</a:t>
            </a:r>
            <a:endParaRPr lang="zh-CN" altLang="en-US" sz="2160" dirty="0">
              <a:solidFill>
                <a:srgbClr val="000000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8A96006-CE0D-4778-B4FD-A205A3B81916}"/>
              </a:ext>
            </a:extLst>
          </p:cNvPr>
          <p:cNvSpPr txBox="1"/>
          <p:nvPr/>
        </p:nvSpPr>
        <p:spPr>
          <a:xfrm>
            <a:off x="7161176" y="2759128"/>
            <a:ext cx="2933686" cy="44319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863" tIns="54863" rIns="54863" bIns="54863" numCol="1" spcCol="38100" rtlCol="0" anchor="t">
            <a:spAutoFit/>
          </a:bodyPr>
          <a:lstStyle/>
          <a:p>
            <a:r>
              <a:rPr lang="en-US" altLang="zh-CN" sz="2160" dirty="0"/>
              <a:t>An+, arXiv:2303.01203</a:t>
            </a:r>
            <a:endParaRPr lang="zh-CN" altLang="en-US" sz="2160" dirty="0">
              <a:solidFill>
                <a:srgbClr val="000000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307BA6E-F372-4E5A-A994-1FE24B91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Insight-HXMT &amp; GECAM: FRBs and GRBs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84990C-7748-4EAE-97D5-A2ABF0242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1AEF1C-0944-40DB-9073-ACB4C409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Highlights of GECAM</a:t>
            </a:r>
            <a:endParaRPr lang="zh-CN" altLang="en-US" dirty="0">
              <a:latin typeface="+mn-lt"/>
            </a:endParaRPr>
          </a:p>
        </p:txBody>
      </p:sp>
      <p:sp>
        <p:nvSpPr>
          <p:cNvPr id="13" name="内容占位符 3">
            <a:extLst>
              <a:ext uri="{FF2B5EF4-FFF2-40B4-BE49-F238E27FC236}">
                <a16:creationId xmlns:a16="http://schemas.microsoft.com/office/drawing/2014/main" id="{BB8DFC40-D508-4543-A2E5-62149E464707}"/>
              </a:ext>
            </a:extLst>
          </p:cNvPr>
          <p:cNvSpPr txBox="1">
            <a:spLocks/>
          </p:cNvSpPr>
          <p:nvPr/>
        </p:nvSpPr>
        <p:spPr>
          <a:xfrm>
            <a:off x="241217" y="998272"/>
            <a:ext cx="4427605" cy="1561176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lnSpcReduction="100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>
                <a:latin typeface="+mn-lt"/>
              </a:rPr>
              <a:t>Discovered the second X-ray bust coincident with a FRB from SGR J1935+2154, firmly established the association between FRB and XRB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E6D6303-67B0-4112-B293-5C68A42C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47" y="2554071"/>
            <a:ext cx="2572794" cy="1631666"/>
          </a:xfrm>
          <a:prstGeom prst="rect">
            <a:avLst/>
          </a:prstGeom>
        </p:spPr>
      </p:pic>
      <p:pic>
        <p:nvPicPr>
          <p:cNvPr id="17" name="Picture 2" descr="https://www.kdocs.cn/api/v3/office/copy/U0xTRDJxaEV0YXBkalh4QXF4ZGRJSUdxR0hHYTltck9NSUNZcFl3ZXJKMEZuN05EZjJHaHQwS0JaVHc5R1pTS1VFeHhBd0p6YVB1N1dQRVh2M29KVHFrWGw2REEwWEVmbGd1d3kybGY1TkhxL0pIbEQrNGVXR1JuYmJyQVN5a0VVQzZrMWFuWFdnZTlQaHh6cXZzdFF6VDlwZ25jZ250WGtIU3hlbTdvekhJd0RYMTE4L0k4OFhJTzdINWJ4YkZCSHlocno3dGJnS0QzVTYrOFJocUJOSjF2b0lpM0tNa3FhYkRCRzBnb1lsSVRVdURuZ0cwelEwclZGNjlhSUFxVFFXOTFhRjhVQ25BPQ==/attach/object/520c4ecf41e656d7ca3d2508ce1f0377760eb734">
            <a:extLst>
              <a:ext uri="{FF2B5EF4-FFF2-40B4-BE49-F238E27FC236}">
                <a16:creationId xmlns:a16="http://schemas.microsoft.com/office/drawing/2014/main" id="{65431F08-925F-427C-84FB-010877E19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2"/>
          <a:stretch/>
        </p:blipFill>
        <p:spPr bwMode="auto">
          <a:xfrm>
            <a:off x="503199" y="4371740"/>
            <a:ext cx="3375319" cy="14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内容占位符 3">
            <a:extLst>
              <a:ext uri="{FF2B5EF4-FFF2-40B4-BE49-F238E27FC236}">
                <a16:creationId xmlns:a16="http://schemas.microsoft.com/office/drawing/2014/main" id="{4A420AFF-53EB-4377-A75F-EE8B8598CA2B}"/>
              </a:ext>
            </a:extLst>
          </p:cNvPr>
          <p:cNvSpPr txBox="1">
            <a:spLocks/>
          </p:cNvSpPr>
          <p:nvPr/>
        </p:nvSpPr>
        <p:spPr>
          <a:xfrm>
            <a:off x="4735867" y="998272"/>
            <a:ext cx="3736270" cy="13957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fontScale="925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>
                <a:latin typeface="+mn-lt"/>
              </a:rPr>
              <a:t>Discovered the brightest long duration merger-origin GRB 230307A, first measured the jet geometry in gamma-ray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850A91A-6F04-497D-A296-B8403469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1"/>
          <a:stretch/>
        </p:blipFill>
        <p:spPr>
          <a:xfrm>
            <a:off x="4782252" y="2394052"/>
            <a:ext cx="3375319" cy="359237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F7E8E30-3ACA-4A20-AAA8-F0317AD44602}"/>
              </a:ext>
            </a:extLst>
          </p:cNvPr>
          <p:cNvSpPr/>
          <p:nvPr/>
        </p:nvSpPr>
        <p:spPr>
          <a:xfrm>
            <a:off x="5296446" y="6103760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[</a:t>
            </a:r>
            <a:r>
              <a:rPr lang="en-US" altLang="zh-CN" sz="1400" dirty="0" err="1"/>
              <a:t>Xiong</a:t>
            </a:r>
            <a:r>
              <a:rPr lang="en-US" altLang="zh-CN" sz="1400" dirty="0"/>
              <a:t> et al., GCN 33406, </a:t>
            </a:r>
          </a:p>
          <a:p>
            <a:r>
              <a:rPr lang="en-US" altLang="zh-CN" sz="1400" dirty="0"/>
              <a:t>Sun et al., Nature, under review]</a:t>
            </a:r>
            <a:endParaRPr lang="zh-CN" altLang="en-US" sz="1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3D6648B-24D9-4EAA-9498-A4FA88948804}"/>
              </a:ext>
            </a:extLst>
          </p:cNvPr>
          <p:cNvSpPr/>
          <p:nvPr/>
        </p:nvSpPr>
        <p:spPr>
          <a:xfrm>
            <a:off x="1107500" y="6085768"/>
            <a:ext cx="22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[Wang et al., </a:t>
            </a:r>
            <a:r>
              <a:rPr lang="en-US" altLang="zh-CN" sz="1400" dirty="0" err="1"/>
              <a:t>Atel</a:t>
            </a:r>
            <a:r>
              <a:rPr lang="en-US" altLang="zh-CN" sz="1400" dirty="0"/>
              <a:t> #15682]</a:t>
            </a:r>
            <a:endParaRPr lang="zh-CN" altLang="en-US" sz="1400" dirty="0"/>
          </a:p>
        </p:txBody>
      </p:sp>
      <p:sp>
        <p:nvSpPr>
          <p:cNvPr id="22" name="内容占位符 3">
            <a:extLst>
              <a:ext uri="{FF2B5EF4-FFF2-40B4-BE49-F238E27FC236}">
                <a16:creationId xmlns:a16="http://schemas.microsoft.com/office/drawing/2014/main" id="{416240CD-D175-428A-A541-78144B92063A}"/>
              </a:ext>
            </a:extLst>
          </p:cNvPr>
          <p:cNvSpPr txBox="1">
            <a:spLocks/>
          </p:cNvSpPr>
          <p:nvPr/>
        </p:nvSpPr>
        <p:spPr>
          <a:xfrm>
            <a:off x="8539182" y="954996"/>
            <a:ext cx="3602180" cy="13957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fontScale="92500" lnSpcReduction="200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>
                <a:latin typeface="+mn-lt"/>
              </a:rPr>
              <a:t>Discovered a new type of energetic electron beams originated from the Earth, challenging the current theory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1DD055A-8E2C-410A-AA0B-CD760ADDF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62" y="4167684"/>
            <a:ext cx="3214138" cy="20174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F17F050-671C-4CF3-9819-D94F661BE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633" y="2405320"/>
            <a:ext cx="2839024" cy="159790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CF96C10-A7CC-4078-9DCB-F2FB4D1411DA}"/>
              </a:ext>
            </a:extLst>
          </p:cNvPr>
          <p:cNvSpPr/>
          <p:nvPr/>
        </p:nvSpPr>
        <p:spPr>
          <a:xfrm>
            <a:off x="9443385" y="6239656"/>
            <a:ext cx="2161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[Zhao et al., GRL, 2023]</a:t>
            </a:r>
            <a:endParaRPr lang="zh-CN" altLang="en-US" sz="1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A35B6D-8C8A-4238-85D7-E8721BDE5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22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70F1F45F-8DD6-4FBC-A50C-007F6FAAA24C}"/>
              </a:ext>
            </a:extLst>
          </p:cNvPr>
          <p:cNvSpPr txBox="1">
            <a:spLocks/>
          </p:cNvSpPr>
          <p:nvPr/>
        </p:nvSpPr>
        <p:spPr>
          <a:xfrm>
            <a:off x="1299459" y="168376"/>
            <a:ext cx="10771099" cy="649287"/>
          </a:xfrm>
          <a:prstGeom prst="rect">
            <a:avLst/>
          </a:prstGeom>
        </p:spPr>
        <p:txBody>
          <a:bodyPr lIns="91418" tIns="45709" rIns="91418" bIns="45709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1200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LHAASO: opened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a new window in UHE γ astronomy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5DA2"/>
              </a:solidFill>
              <a:effectLst/>
              <a:uLnTx/>
              <a:uFillTx/>
              <a:latin typeface="+mn-lt"/>
              <a:ea typeface="微软雅黑" panose="020B0503020204020204" charset="-122"/>
              <a:cs typeface="+mj-cs"/>
            </a:endParaRPr>
          </a:p>
        </p:txBody>
      </p:sp>
      <p:sp>
        <p:nvSpPr>
          <p:cNvPr id="30" name="灯片编号占位符 7">
            <a:extLst>
              <a:ext uri="{FF2B5EF4-FFF2-40B4-BE49-F238E27FC236}">
                <a16:creationId xmlns:a16="http://schemas.microsoft.com/office/drawing/2014/main" id="{71932AFD-D8F1-4AAE-83B4-EAD5E7360319}"/>
              </a:ext>
            </a:extLst>
          </p:cNvPr>
          <p:cNvSpPr txBox="1">
            <a:spLocks/>
          </p:cNvSpPr>
          <p:nvPr/>
        </p:nvSpPr>
        <p:spPr>
          <a:xfrm>
            <a:off x="11531836" y="6502399"/>
            <a:ext cx="54824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2BA799E-FA29-F941-8F82-D8A462D5DD0E}" type="slidenum">
              <a:rPr kumimoji="1" lang="zh-CN" altLang="en-US" sz="1400" smtClean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pPr algn="r"/>
              <a:t>34</a:t>
            </a:fld>
            <a:endParaRPr kumimoji="1" lang="zh-CN" altLang="en-US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1" name="文本框 11">
            <a:extLst>
              <a:ext uri="{FF2B5EF4-FFF2-40B4-BE49-F238E27FC236}">
                <a16:creationId xmlns:a16="http://schemas.microsoft.com/office/drawing/2014/main" id="{A5DAB46F-CA9C-4072-812C-F6D0BA2AE3E2}"/>
              </a:ext>
            </a:extLst>
          </p:cNvPr>
          <p:cNvSpPr txBox="1"/>
          <p:nvPr/>
        </p:nvSpPr>
        <p:spPr>
          <a:xfrm rot="19134541">
            <a:off x="8390038" y="1431198"/>
            <a:ext cx="181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Arial"/>
                <a:ea typeface="微软雅黑"/>
              </a:defRPr>
            </a:lvl1pPr>
          </a:lstStyle>
          <a:p>
            <a:pPr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+mn-lt"/>
                <a:ea typeface="微软雅黑" panose="020B0503020204020204" pitchFamily="34" charset="-122"/>
              </a:rPr>
              <a:t>Nature, 594,  33-36, 2021</a:t>
            </a:r>
            <a:endParaRPr lang="zh-CN" altLang="en-US" sz="1200" b="1" dirty="0">
              <a:solidFill>
                <a:prstClr val="white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02F42102-B82E-4296-9DA4-451249DE35C7}"/>
              </a:ext>
            </a:extLst>
          </p:cNvPr>
          <p:cNvSpPr txBox="1"/>
          <p:nvPr/>
        </p:nvSpPr>
        <p:spPr>
          <a:xfrm>
            <a:off x="10493622" y="1624170"/>
            <a:ext cx="108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200" b="1" dirty="0">
                <a:solidFill>
                  <a:prstClr val="white"/>
                </a:solidFill>
              </a:rPr>
              <a:t>Science, 373, </a:t>
            </a:r>
          </a:p>
          <a:p>
            <a:pPr>
              <a:defRPr/>
            </a:pPr>
            <a:r>
              <a:rPr lang="en-US" altLang="zh-CN" sz="1200" b="1" dirty="0">
                <a:solidFill>
                  <a:prstClr val="white"/>
                </a:solidFill>
              </a:rPr>
              <a:t>425-430, 2021</a:t>
            </a:r>
            <a:endParaRPr lang="zh-CN" altLang="en-US" sz="1200" b="1" dirty="0">
              <a:solidFill>
                <a:prstClr val="white"/>
              </a:solidFill>
            </a:endParaRPr>
          </a:p>
        </p:txBody>
      </p:sp>
      <p:sp>
        <p:nvSpPr>
          <p:cNvPr id="33" name="文本框 17">
            <a:extLst>
              <a:ext uri="{FF2B5EF4-FFF2-40B4-BE49-F238E27FC236}">
                <a16:creationId xmlns:a16="http://schemas.microsoft.com/office/drawing/2014/main" id="{8EEC2E43-D012-4400-B6EE-427E0BDD9A55}"/>
              </a:ext>
            </a:extLst>
          </p:cNvPr>
          <p:cNvSpPr txBox="1"/>
          <p:nvPr/>
        </p:nvSpPr>
        <p:spPr>
          <a:xfrm>
            <a:off x="10720011" y="886926"/>
            <a:ext cx="545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200" b="1" dirty="0">
                <a:solidFill>
                  <a:prstClr val="white"/>
                </a:solidFill>
              </a:rPr>
              <a:t>Crab</a:t>
            </a:r>
            <a:endParaRPr lang="zh-CN" altLang="en-US" sz="1200" b="1" dirty="0">
              <a:solidFill>
                <a:prstClr val="white"/>
              </a:solidFill>
            </a:endParaRPr>
          </a:p>
        </p:txBody>
      </p:sp>
      <p:sp>
        <p:nvSpPr>
          <p:cNvPr id="34" name="文本框 18">
            <a:extLst>
              <a:ext uri="{FF2B5EF4-FFF2-40B4-BE49-F238E27FC236}">
                <a16:creationId xmlns:a16="http://schemas.microsoft.com/office/drawing/2014/main" id="{EDE0D528-597F-46F3-B9D9-1E1120960E30}"/>
              </a:ext>
            </a:extLst>
          </p:cNvPr>
          <p:cNvSpPr txBox="1"/>
          <p:nvPr/>
        </p:nvSpPr>
        <p:spPr>
          <a:xfrm>
            <a:off x="8544370" y="2546080"/>
            <a:ext cx="3236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prstClr val="white"/>
                </a:solidFill>
              </a:rPr>
              <a:t>LHAASO</a:t>
            </a:r>
          </a:p>
          <a:p>
            <a:pPr algn="ctr">
              <a:defRPr/>
            </a:pPr>
            <a:endParaRPr lang="en-US" altLang="zh-CN" sz="2000" b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prstClr val="white"/>
                </a:solidFill>
              </a:rPr>
              <a:t>开启了“超高能伽马天文学”新领域！</a:t>
            </a:r>
          </a:p>
        </p:txBody>
      </p:sp>
      <p:grpSp>
        <p:nvGrpSpPr>
          <p:cNvPr id="35" name="组合 2">
            <a:extLst>
              <a:ext uri="{FF2B5EF4-FFF2-40B4-BE49-F238E27FC236}">
                <a16:creationId xmlns:a16="http://schemas.microsoft.com/office/drawing/2014/main" id="{64D09969-810A-4C5D-B8C2-3C097A64CFD5}"/>
              </a:ext>
            </a:extLst>
          </p:cNvPr>
          <p:cNvGrpSpPr/>
          <p:nvPr/>
        </p:nvGrpSpPr>
        <p:grpSpPr>
          <a:xfrm>
            <a:off x="4550567" y="817664"/>
            <a:ext cx="7569993" cy="6034092"/>
            <a:chOff x="2669770" y="1516681"/>
            <a:chExt cx="4040489" cy="3130578"/>
          </a:xfrm>
        </p:grpSpPr>
        <p:sp>
          <p:nvSpPr>
            <p:cNvPr id="36" name="文本框 7">
              <a:extLst>
                <a:ext uri="{FF2B5EF4-FFF2-40B4-BE49-F238E27FC236}">
                  <a16:creationId xmlns:a16="http://schemas.microsoft.com/office/drawing/2014/main" id="{2EC96F1D-6979-4220-BFB6-0A9FF33FC00B}"/>
                </a:ext>
              </a:extLst>
            </p:cNvPr>
            <p:cNvSpPr txBox="1"/>
            <p:nvPr/>
          </p:nvSpPr>
          <p:spPr>
            <a:xfrm>
              <a:off x="5570054" y="2390689"/>
              <a:ext cx="813928" cy="172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063">
                <a:defRPr/>
              </a:pPr>
              <a:r>
                <a:rPr lang="en-US" altLang="zh-CN" sz="700" b="1" dirty="0">
                  <a:solidFill>
                    <a:srgbClr val="A5A5A5"/>
                  </a:solidFill>
                  <a:latin typeface="Calibri"/>
                  <a:ea typeface="等线" panose="02010600030101010101" pitchFamily="2" charset="-122"/>
                </a:rPr>
                <a:t>LHAASO J0534+2202</a:t>
              </a:r>
              <a:endParaRPr lang="zh-CN" altLang="en-US" sz="500" b="1" dirty="0">
                <a:solidFill>
                  <a:srgbClr val="A5A5A5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pic>
          <p:nvPicPr>
            <p:cNvPr id="37" name="图片 4">
              <a:extLst>
                <a:ext uri="{FF2B5EF4-FFF2-40B4-BE49-F238E27FC236}">
                  <a16:creationId xmlns:a16="http://schemas.microsoft.com/office/drawing/2014/main" id="{C4054783-3E25-450F-9007-BF96B9402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91"/>
            <a:stretch/>
          </p:blipFill>
          <p:spPr>
            <a:xfrm>
              <a:off x="2669770" y="1516681"/>
              <a:ext cx="4040489" cy="3130578"/>
            </a:xfrm>
            <a:prstGeom prst="rect">
              <a:avLst/>
            </a:prstGeom>
          </p:spPr>
        </p:pic>
      </p:grpSp>
      <p:sp>
        <p:nvSpPr>
          <p:cNvPr id="40" name="标题 1">
            <a:extLst>
              <a:ext uri="{FF2B5EF4-FFF2-40B4-BE49-F238E27FC236}">
                <a16:creationId xmlns:a16="http://schemas.microsoft.com/office/drawing/2014/main" id="{699891AB-BCF5-497F-96E5-97DB395317F9}"/>
              </a:ext>
            </a:extLst>
          </p:cNvPr>
          <p:cNvSpPr txBox="1"/>
          <p:nvPr/>
        </p:nvSpPr>
        <p:spPr>
          <a:xfrm>
            <a:off x="9003188" y="834059"/>
            <a:ext cx="2996252" cy="438974"/>
          </a:xfrm>
          <a:prstGeom prst="rect">
            <a:avLst/>
          </a:prstGeom>
          <a:noFill/>
        </p:spPr>
        <p:txBody>
          <a:bodyPr vert="horz" lIns="91416" tIns="45708" rIns="91416" bIns="457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126">
              <a:lnSpc>
                <a:spcPct val="110000"/>
              </a:lnSpc>
              <a:defRPr/>
            </a:pPr>
            <a:r>
              <a:rPr lang="en-US" altLang="zh-CN" sz="17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  <a:t>Crab,</a:t>
            </a:r>
            <a:r>
              <a:rPr lang="zh-CN" altLang="en-US" sz="17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  <a:t>Science 373, 425 (2021) </a:t>
            </a:r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id="{5EB9D378-A8CC-46CD-8477-C886DA63F03F}"/>
              </a:ext>
            </a:extLst>
          </p:cNvPr>
          <p:cNvSpPr txBox="1"/>
          <p:nvPr/>
        </p:nvSpPr>
        <p:spPr>
          <a:xfrm>
            <a:off x="4861491" y="2752816"/>
            <a:ext cx="2424545" cy="861774"/>
          </a:xfrm>
          <a:prstGeom prst="rect">
            <a:avLst/>
          </a:prstGeom>
          <a:noFill/>
        </p:spPr>
        <p:txBody>
          <a:bodyPr vert="horz" lIns="91416" tIns="45708" rIns="91416" bIns="45708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126">
              <a:lnSpc>
                <a:spcPct val="120000"/>
              </a:lnSpc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  <a:t>PeVatrons</a:t>
            </a:r>
            <a:br>
              <a:rPr lang="en-US" altLang="zh-CN" sz="18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r>
              <a:rPr lang="en-US" altLang="zh-CN" sz="1800" b="1" dirty="0">
                <a:solidFill>
                  <a:srgbClr val="FFFF00"/>
                </a:solidFill>
                <a:latin typeface="+mn-lt"/>
                <a:ea typeface="华文楷体" panose="02010600040101010101" pitchFamily="2" charset="-122"/>
                <a:cs typeface="Times New Roman" panose="02020603050405020304" pitchFamily="18" charset="0"/>
              </a:rPr>
              <a:t> Nature 594:33-36 (2021)</a:t>
            </a:r>
            <a:endParaRPr lang="zh-CN" altLang="en-US" sz="1800" b="1" dirty="0">
              <a:solidFill>
                <a:srgbClr val="FFFF00"/>
              </a:solidFill>
              <a:latin typeface="+mn-lt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28">
            <a:extLst>
              <a:ext uri="{FF2B5EF4-FFF2-40B4-BE49-F238E27FC236}">
                <a16:creationId xmlns:a16="http://schemas.microsoft.com/office/drawing/2014/main" id="{D2A8560A-6982-4990-B59C-C5B1FF1CFD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8975" r="13943" b="5441"/>
          <a:stretch/>
        </p:blipFill>
        <p:spPr>
          <a:xfrm>
            <a:off x="9088712" y="2676678"/>
            <a:ext cx="3024703" cy="187582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2ACCC48-3561-4BB1-87C3-28A42662C80D}"/>
              </a:ext>
            </a:extLst>
          </p:cNvPr>
          <p:cNvSpPr txBox="1"/>
          <p:nvPr/>
        </p:nvSpPr>
        <p:spPr>
          <a:xfrm>
            <a:off x="-64383" y="920884"/>
            <a:ext cx="4536542" cy="5714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28575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st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 LHAASO source </a:t>
            </a:r>
            <a:r>
              <a:rPr kumimoji="0" lang="en-US" altLang="zh-CN" i="0" u="none" strike="noStrike" kern="1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catalog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i="0" u="none" strike="noStrike" kern="1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971550" marR="0" lvl="1" indent="-28575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i="0" u="none" strike="noStrike" kern="1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Including 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" panose="020B0503020204020204" pitchFamily="34" charset="-122"/>
                <a:cs typeface="Times New Roman" panose="02020603050405020304" pitchFamily="18" charset="0"/>
              </a:rPr>
              <a:t>90 VHE/UHE gamma ray sources;</a:t>
            </a:r>
            <a:endParaRPr kumimoji="0" lang="en-US" altLang="zh-CN" i="0" u="none" strike="noStrike" kern="1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9715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Discovered more than 40 UHE</a:t>
            </a:r>
            <a:br>
              <a:rPr lang="en-US" altLang="zh-CN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(E &gt; 100 </a:t>
            </a:r>
            <a:r>
              <a:rPr lang="en-US" altLang="zh-CN" dirty="0" err="1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TeV</a:t>
            </a:r>
            <a:r>
              <a:rPr lang="en-US" altLang="zh-CN" dirty="0">
                <a:solidFill>
                  <a:srgbClr val="0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);</a:t>
            </a:r>
          </a:p>
          <a:p>
            <a:pPr marL="9715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kern="100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Revealing a large number of PeVatrons cosmic accelerator candidate celestial bodies in our galaxy.</a:t>
            </a:r>
          </a:p>
          <a:p>
            <a:pPr marL="514350" marR="0" lvl="0" indent="-285750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The </a:t>
            </a:r>
            <a:r>
              <a:rPr lang="en-US" altLang="zh-CN" sz="1800" dirty="0">
                <a:solidFill>
                  <a:srgbClr val="C00000"/>
                </a:solidFill>
                <a:effectLst/>
                <a:ea typeface="宋体" panose="02010600030101010101" pitchFamily="2" charset="-122"/>
              </a:rPr>
              <a:t>highest energy</a:t>
            </a:r>
            <a:r>
              <a:rPr lang="en-US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</a:rPr>
              <a:t> gamma photon ever observed: up to 1.4 </a:t>
            </a:r>
            <a:r>
              <a:rPr lang="en-US" altLang="zh-CN" sz="1800" dirty="0" err="1">
                <a:solidFill>
                  <a:srgbClr val="000000"/>
                </a:solidFill>
                <a:effectLst/>
                <a:ea typeface="宋体" panose="02010600030101010101" pitchFamily="2" charset="-122"/>
              </a:rPr>
              <a:t>PeV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; </a:t>
            </a:r>
            <a:endParaRPr lang="en-US" altLang="zh-CN" sz="2000" kern="100" dirty="0">
              <a:solidFill>
                <a:srgbClr val="333333"/>
              </a:solidFill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Accurately measured the gamma ray energy spectrum of Crab, with the highest energy up to 1.1 </a:t>
            </a:r>
            <a:r>
              <a:rPr lang="en-US" altLang="zh-CN" dirty="0" err="1">
                <a:solidFill>
                  <a:srgbClr val="000000"/>
                </a:solidFill>
                <a:ea typeface="宋体" panose="02010600030101010101" pitchFamily="2" charset="-122"/>
              </a:rPr>
              <a:t>PeV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, which </a:t>
            </a:r>
            <a:r>
              <a:rPr lang="en-US" altLang="zh-CN" dirty="0">
                <a:solidFill>
                  <a:srgbClr val="C00000"/>
                </a:solidFill>
                <a:ea typeface="宋体" panose="02010600030101010101" pitchFamily="2" charset="-122"/>
              </a:rPr>
              <a:t>challenges the standard model of electron acceleration in high-energy astrophysics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077E09-2210-48DD-8AE9-A17BDC45A6BD}"/>
              </a:ext>
            </a:extLst>
          </p:cNvPr>
          <p:cNvSpPr txBox="1"/>
          <p:nvPr/>
        </p:nvSpPr>
        <p:spPr>
          <a:xfrm>
            <a:off x="8722515" y="4543014"/>
            <a:ext cx="3398045" cy="1222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algn="ctr" defTabSz="914400" rtl="0" eaLnBrk="1" fontAlgn="auto" latinLnBrk="0" hangingPunct="1">
              <a:lnSpc>
                <a:spcPct val="110000"/>
              </a:lnSpc>
              <a:buClrTx/>
              <a:buSzTx/>
              <a:tabLst/>
              <a:defRPr/>
            </a:pPr>
            <a:r>
              <a:rPr lang="en-US" altLang="zh-CN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1700" b="1" baseline="30000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st</a:t>
            </a:r>
            <a:r>
              <a:rPr lang="en-US" altLang="zh-CN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 LHAASO UHE gamma ray source catalog</a:t>
            </a:r>
          </a:p>
          <a:p>
            <a:pPr marL="228600" algn="ctr">
              <a:lnSpc>
                <a:spcPct val="110000"/>
              </a:lnSpc>
              <a:defRPr/>
            </a:pPr>
            <a:r>
              <a:rPr lang="zh-CN" altLang="en-US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arXiv:2305.17030v1 </a:t>
            </a:r>
            <a:r>
              <a:rPr lang="en-US" altLang="zh-CN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and </a:t>
            </a:r>
            <a:br>
              <a:rPr lang="en-US" altLang="zh-CN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</a:br>
            <a:r>
              <a:rPr lang="en-US" altLang="zh-CN" sz="1700" b="1" dirty="0">
                <a:solidFill>
                  <a:srgbClr val="FFFF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submitted to APJ (2023)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0F5312A-2EB3-487D-81A3-ED96A1C11054}"/>
              </a:ext>
            </a:extLst>
          </p:cNvPr>
          <p:cNvSpPr/>
          <p:nvPr/>
        </p:nvSpPr>
        <p:spPr>
          <a:xfrm>
            <a:off x="121442" y="817663"/>
            <a:ext cx="4402932" cy="60340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BC22C-241B-4FDF-9EBF-07C98F9745F7}"/>
              </a:ext>
            </a:extLst>
          </p:cNvPr>
          <p:cNvSpPr txBox="1"/>
          <p:nvPr/>
        </p:nvSpPr>
        <p:spPr>
          <a:xfrm rot="3274789">
            <a:off x="7917507" y="3327298"/>
            <a:ext cx="120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FF00"/>
                </a:solidFill>
                <a:effectLst/>
                <a:ea typeface="宋体" panose="02010600030101010101" pitchFamily="2" charset="-122"/>
              </a:rPr>
              <a:t>1.4 </a:t>
            </a:r>
            <a:r>
              <a:rPr lang="en-US" altLang="zh-CN" sz="1600" b="1" dirty="0" err="1">
                <a:solidFill>
                  <a:srgbClr val="FFFF00"/>
                </a:solidFill>
                <a:effectLst/>
                <a:ea typeface="宋体" panose="02010600030101010101" pitchFamily="2" charset="-122"/>
              </a:rPr>
              <a:t>PeV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BFE2314-5772-4197-B890-116226CC4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1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C31287-16BC-45E4-9D72-6B571AA7A731}"/>
              </a:ext>
            </a:extLst>
          </p:cNvPr>
          <p:cNvSpPr/>
          <p:nvPr/>
        </p:nvSpPr>
        <p:spPr>
          <a:xfrm>
            <a:off x="968786" y="6171248"/>
            <a:ext cx="6435416" cy="61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LHAASO Collaboration, Science 380, 1390–1396 (2023)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0F1F45F-8DD6-4FBC-A50C-007F6FAAA24C}"/>
              </a:ext>
            </a:extLst>
          </p:cNvPr>
          <p:cNvSpPr txBox="1">
            <a:spLocks/>
          </p:cNvSpPr>
          <p:nvPr/>
        </p:nvSpPr>
        <p:spPr>
          <a:xfrm>
            <a:off x="1063716" y="196951"/>
            <a:ext cx="11128284" cy="649287"/>
          </a:xfrm>
          <a:prstGeom prst="rect">
            <a:avLst/>
          </a:prstGeom>
        </p:spPr>
        <p:txBody>
          <a:bodyPr lIns="91418" tIns="45709" rIns="91418" bIns="45709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kern="1200" dirty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LHAASO: revealed the mystery of the brightest GRB</a:t>
            </a:r>
            <a:endParaRPr lang="en-US" altLang="en-US" sz="3000" kern="1200" dirty="0">
              <a:solidFill>
                <a:srgbClr val="0070C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B1B74-7B74-4AA9-B4DC-2DAEC909ABA1}"/>
              </a:ext>
            </a:extLst>
          </p:cNvPr>
          <p:cNvSpPr txBox="1"/>
          <p:nvPr/>
        </p:nvSpPr>
        <p:spPr>
          <a:xfrm>
            <a:off x="347883" y="936501"/>
            <a:ext cx="6872310" cy="524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On October 9, 2022, LHAASO observed the brightest gamma ray burst (GRB221009A),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the bright of all time. </a:t>
            </a:r>
          </a:p>
          <a:p>
            <a:pPr marL="5715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&gt;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64 k very high energy photons detected from the GRB,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LHAASO made several important discoveries</a:t>
            </a:r>
          </a:p>
          <a:p>
            <a:pPr marL="1028700" marR="0" lvl="1" indent="-34290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Unprecedently accurate measurement </a:t>
            </a:r>
            <a:r>
              <a:rPr kumimoji="0" lang="en-US" altLang="zh-CN" sz="2000" i="0" u="none" strike="noStrike" kern="1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</a:rPr>
              <a:t>of the entire light </a:t>
            </a: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curve of high-energy photons in the afterglow;</a:t>
            </a:r>
          </a:p>
          <a:p>
            <a:pPr marL="1028700" lvl="1" indent="-3429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First time observing the onset of a </a:t>
            </a:r>
            <a:r>
              <a:rPr lang="en-US" altLang="zh-CN" sz="2000" kern="100" dirty="0" err="1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afterglow; </a:t>
            </a:r>
          </a:p>
          <a:p>
            <a:pPr marL="1028700" lvl="1" indent="-3429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Discovered a jet break in the </a:t>
            </a:r>
            <a:r>
              <a:rPr lang="en-US" altLang="zh-CN" sz="2000" kern="100" dirty="0" err="1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 light curve in its decay phase, </a:t>
            </a:r>
            <a:r>
              <a:rPr lang="en-US" altLang="zh-CN" sz="2000" kern="100" dirty="0">
                <a:solidFill>
                  <a:srgbClr val="C00000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revealing the mystery </a:t>
            </a: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of the brightness of the brightest-of-all-time GRB;</a:t>
            </a:r>
          </a:p>
          <a:p>
            <a:pPr marL="1028700" lvl="1" indent="-34290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The highest energy GRB photon ever observed: up to 13 </a:t>
            </a:r>
            <a:r>
              <a:rPr lang="en-US" altLang="zh-CN" sz="2000" kern="100" dirty="0" err="1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sz="2000" kern="100" dirty="0">
                <a:solidFill>
                  <a:srgbClr val="33333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C4AD1-B83F-450F-A96B-ADF0F7BD95F1}"/>
              </a:ext>
            </a:extLst>
          </p:cNvPr>
          <p:cNvSpPr/>
          <p:nvPr/>
        </p:nvSpPr>
        <p:spPr>
          <a:xfrm>
            <a:off x="456904" y="846238"/>
            <a:ext cx="6961585" cy="5407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9387CD-3DBF-401B-9CA1-CC9ABB4D0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/>
          <a:stretch/>
        </p:blipFill>
        <p:spPr>
          <a:xfrm>
            <a:off x="7527510" y="822144"/>
            <a:ext cx="4658480" cy="6035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BA8FA-4190-45F6-977E-CFAB1618D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606" y="1950244"/>
            <a:ext cx="2763383" cy="255498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952112-F910-437D-8365-240478992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34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>
            <a:extLst>
              <a:ext uri="{FF2B5EF4-FFF2-40B4-BE49-F238E27FC236}">
                <a16:creationId xmlns:a16="http://schemas.microsoft.com/office/drawing/2014/main" id="{D6C83C45-88CB-4129-B161-D97F93BE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52" y="228777"/>
            <a:ext cx="11000809" cy="578151"/>
          </a:xfrm>
        </p:spPr>
        <p:txBody>
          <a:bodyPr/>
          <a:lstStyle/>
          <a:p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SARM first measured the geometric distance of the quasar 3C 273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639F49-664A-49A2-ACA4-EF6DA552C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84" y="2931037"/>
            <a:ext cx="3191162" cy="3270446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20879FE-B15B-4BA8-B406-279929A2FCC7}"/>
              </a:ext>
            </a:extLst>
          </p:cNvPr>
          <p:cNvGrpSpPr/>
          <p:nvPr/>
        </p:nvGrpSpPr>
        <p:grpSpPr>
          <a:xfrm>
            <a:off x="3683806" y="2610562"/>
            <a:ext cx="2693437" cy="3735620"/>
            <a:chOff x="1507232" y="2600112"/>
            <a:chExt cx="2935459" cy="385977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EB87F01-8D74-4F8B-821A-CC904D914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94323" y="2632830"/>
              <a:ext cx="2348368" cy="1174184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3DD9299-4E70-40FC-BC27-27B5694322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8379" y="3217923"/>
              <a:ext cx="691328" cy="2778025"/>
            </a:xfrm>
            <a:prstGeom prst="line">
              <a:avLst/>
            </a:prstGeom>
            <a:ln w="19050">
              <a:solidFill>
                <a:srgbClr val="0308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68DD1FFF-10D5-4F1D-929B-88D4B5D7A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20087" y="3240493"/>
              <a:ext cx="1459620" cy="13772"/>
            </a:xfrm>
            <a:prstGeom prst="line">
              <a:avLst/>
            </a:prstGeom>
            <a:ln w="19050">
              <a:solidFill>
                <a:srgbClr val="0308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0081DCC-1C3D-4E1A-8557-0745ADEBBF66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2503002" y="3254265"/>
              <a:ext cx="789668" cy="2741683"/>
            </a:xfrm>
            <a:prstGeom prst="line">
              <a:avLst/>
            </a:prstGeom>
            <a:ln w="19050">
              <a:solidFill>
                <a:srgbClr val="0308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4D7DB532-6AA9-452B-84D3-C67AE1142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376" y="5995948"/>
              <a:ext cx="618587" cy="463940"/>
            </a:xfrm>
            <a:prstGeom prst="rect">
              <a:avLst/>
            </a:prstGeom>
          </p:spPr>
        </p:pic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46CA5A2-59E2-456A-906D-A0425FAAA1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241353" y="2149748"/>
              <a:ext cx="2" cy="1476709"/>
            </a:xfrm>
            <a:prstGeom prst="line">
              <a:avLst/>
            </a:prstGeom>
            <a:ln w="19050">
              <a:solidFill>
                <a:srgbClr val="0308E3"/>
              </a:solidFill>
              <a:headEnd type="triangl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弧形 29">
              <a:extLst>
                <a:ext uri="{FF2B5EF4-FFF2-40B4-BE49-F238E27FC236}">
                  <a16:creationId xmlns:a16="http://schemas.microsoft.com/office/drawing/2014/main" id="{F387FFE3-D9D3-405E-843A-2C86E850E89E}"/>
                </a:ext>
              </a:extLst>
            </p:cNvPr>
            <p:cNvSpPr/>
            <p:nvPr/>
          </p:nvSpPr>
          <p:spPr>
            <a:xfrm rot="18579867">
              <a:off x="3090047" y="5278101"/>
              <a:ext cx="427014" cy="454688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BAC8A02-A145-4C29-A1AB-D3B4382366AB}"/>
                </a:ext>
              </a:extLst>
            </p:cNvPr>
            <p:cNvSpPr txBox="1"/>
            <p:nvPr/>
          </p:nvSpPr>
          <p:spPr>
            <a:xfrm>
              <a:off x="3058843" y="4926619"/>
              <a:ext cx="4590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∆𝜃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5ADCACF-D8B9-4F53-A937-256BC2A70E44}"/>
                </a:ext>
              </a:extLst>
            </p:cNvPr>
            <p:cNvSpPr txBox="1"/>
            <p:nvPr/>
          </p:nvSpPr>
          <p:spPr>
            <a:xfrm>
              <a:off x="1507232" y="3036872"/>
              <a:ext cx="1174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C5978454-9AB2-4255-8A45-90F328917042}"/>
                    </a:ext>
                  </a:extLst>
                </p:cNvPr>
                <p:cNvSpPr txBox="1"/>
                <p:nvPr/>
              </p:nvSpPr>
              <p:spPr>
                <a:xfrm>
                  <a:off x="2958011" y="2600112"/>
                  <a:ext cx="62257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C5978454-9AB2-4255-8A45-90F3289170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8011" y="2600112"/>
                  <a:ext cx="62257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EA832118-B066-4A00-9ECD-EA0D474ED864}"/>
              </a:ext>
            </a:extLst>
          </p:cNvPr>
          <p:cNvSpPr txBox="1"/>
          <p:nvPr/>
        </p:nvSpPr>
        <p:spPr>
          <a:xfrm>
            <a:off x="4421038" y="5840991"/>
            <a:ext cx="81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Earth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A7F9EC-EB07-4C40-AD16-B1B5080B2B34}"/>
              </a:ext>
            </a:extLst>
          </p:cNvPr>
          <p:cNvSpPr txBox="1"/>
          <p:nvPr/>
        </p:nvSpPr>
        <p:spPr>
          <a:xfrm>
            <a:off x="4990843" y="3497253"/>
            <a:ext cx="126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quasar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066B5F2-DA6F-4AE2-9470-F6098149B435}"/>
              </a:ext>
            </a:extLst>
          </p:cNvPr>
          <p:cNvSpPr txBox="1"/>
          <p:nvPr/>
        </p:nvSpPr>
        <p:spPr>
          <a:xfrm>
            <a:off x="7285986" y="2650222"/>
            <a:ext cx="5036276" cy="128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Reverberation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mapping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∆𝑅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Spectro-astrometry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      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∆𝜃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5DA2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Geometric distance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       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r>
              <a:rPr kumimoji="0" lang="en-US" altLang="zh-CN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∆𝑅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∆𝜃</a:t>
            </a:r>
          </a:p>
        </p:txBody>
      </p:sp>
      <p:sp>
        <p:nvSpPr>
          <p:cNvPr id="49" name="内容占位符 3">
            <a:extLst>
              <a:ext uri="{FF2B5EF4-FFF2-40B4-BE49-F238E27FC236}">
                <a16:creationId xmlns:a16="http://schemas.microsoft.com/office/drawing/2014/main" id="{5771FE3B-7919-496C-9B46-9A9BB4EA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91" y="897444"/>
            <a:ext cx="11000809" cy="1611067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0" dirty="0">
                <a:solidFill>
                  <a:schemeClr val="tx1"/>
                </a:solidFill>
              </a:rPr>
              <a:t>This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provides a geometric approach for resolving the so-called “</a:t>
            </a:r>
            <a:r>
              <a:rPr lang="en-US" altLang="zh-CN" dirty="0" err="1">
                <a:solidFill>
                  <a:srgbClr val="C00000"/>
                </a:solidFill>
              </a:rPr>
              <a:t>Hublle</a:t>
            </a:r>
            <a:r>
              <a:rPr lang="en-US" altLang="zh-CN" dirty="0">
                <a:solidFill>
                  <a:srgbClr val="C00000"/>
                </a:solidFill>
              </a:rPr>
              <a:t> constant tension”</a:t>
            </a:r>
            <a:r>
              <a:rPr lang="en-US" altLang="zh-CN" b="0" dirty="0">
                <a:solidFill>
                  <a:schemeClr val="tx1"/>
                </a:solidFill>
              </a:rPr>
              <a:t>, which is a big challenge to the current standard cosmology models. </a:t>
            </a:r>
          </a:p>
          <a:p>
            <a:r>
              <a:rPr lang="zh-CN" altLang="en-US" b="0" dirty="0">
                <a:solidFill>
                  <a:schemeClr val="tx1"/>
                </a:solidFill>
              </a:rPr>
              <a:t>The basic concept is: reverberation mapping measure the physical size of the broad-line region of the quasar, while spectroastrometry measures the angular size. A combination of these two yields the geometric distance.</a:t>
            </a:r>
          </a:p>
        </p:txBody>
      </p:sp>
      <p:pic>
        <p:nvPicPr>
          <p:cNvPr id="54" name="内容占位符 6">
            <a:extLst>
              <a:ext uri="{FF2B5EF4-FFF2-40B4-BE49-F238E27FC236}">
                <a16:creationId xmlns:a16="http://schemas.microsoft.com/office/drawing/2014/main" id="{EC377256-C5EA-4A56-A073-6EABD4EA5D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4602" y="3874427"/>
            <a:ext cx="3663024" cy="2339377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D6BC3877-CE5E-4307-A5B1-97A5675834D3}"/>
              </a:ext>
            </a:extLst>
          </p:cNvPr>
          <p:cNvSpPr txBox="1"/>
          <p:nvPr/>
        </p:nvSpPr>
        <p:spPr>
          <a:xfrm>
            <a:off x="8624762" y="6128287"/>
            <a:ext cx="2667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(This figure credit to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Riess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2019)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5DA2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3512F9-A7F9-486B-9D84-4B4E8ED6CBDA}"/>
              </a:ext>
            </a:extLst>
          </p:cNvPr>
          <p:cNvSpPr txBox="1"/>
          <p:nvPr/>
        </p:nvSpPr>
        <p:spPr>
          <a:xfrm>
            <a:off x="2792870" y="6412735"/>
            <a:ext cx="6319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Wang et al.,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na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my,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vol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517-525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887DF28-1B66-465D-AA35-EBF7B84A0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56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055754C6-03BE-4809-9E03-E0B1347C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1" y="60961"/>
            <a:ext cx="9814559" cy="723900"/>
          </a:xfrm>
        </p:spPr>
        <p:txBody>
          <a:bodyPr/>
          <a:lstStyle/>
          <a:p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Ground Based Programs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灯片编号占位符 8">
            <a:extLst>
              <a:ext uri="{FF2B5EF4-FFF2-40B4-BE49-F238E27FC236}">
                <a16:creationId xmlns:a16="http://schemas.microsoft.com/office/drawing/2014/main" id="{DEFB0FCB-5AD1-4BDC-BC85-10647771064B}"/>
              </a:ext>
            </a:extLst>
          </p:cNvPr>
          <p:cNvSpPr txBox="1">
            <a:spLocks/>
          </p:cNvSpPr>
          <p:nvPr/>
        </p:nvSpPr>
        <p:spPr>
          <a:xfrm>
            <a:off x="11582400" y="6600998"/>
            <a:ext cx="584200" cy="25700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1A638-BFE8-47B0-9DB0-998CC0FAD0F0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2E67FA-AD45-4DFE-9107-B546D8FE2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12" y="924560"/>
            <a:ext cx="3916680" cy="261112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D8709CB8-D17A-458C-B3EF-F7B5F4691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612" y="4255531"/>
            <a:ext cx="3916680" cy="2109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BCB8A-E503-47BA-B546-2D7C37CD4C44}"/>
              </a:ext>
            </a:extLst>
          </p:cNvPr>
          <p:cNvSpPr txBox="1"/>
          <p:nvPr/>
        </p:nvSpPr>
        <p:spPr>
          <a:xfrm>
            <a:off x="571500" y="5534075"/>
            <a:ext cx="7049629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anose="02020603050405020304" pitchFamily="18" charset="0"/>
              </a:rPr>
              <a:t>IHEP has built a strong team for Particle Astrophysics Ground Based Programs.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71F65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567F9EC-A60C-4FA2-8A9E-5DFD5BB5802C}"/>
              </a:ext>
            </a:extLst>
          </p:cNvPr>
          <p:cNvSpPr txBox="1">
            <a:spLocks/>
          </p:cNvSpPr>
          <p:nvPr/>
        </p:nvSpPr>
        <p:spPr bwMode="auto">
          <a:xfrm>
            <a:off x="512728" y="1000850"/>
            <a:ext cx="7108401" cy="48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>
                <a:solidFill>
                  <a:schemeClr val="accent3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~60 IHEP scientists involved in LHAASO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Chief Scientist and Spokesperson: Zhen Cao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Gamma Ray Physics Coordinator: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Songzhan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 Chen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Charged Cosmic Ray Physics Coordinator: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Shoushan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 Zhang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~20 IHEP scientists involved in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AliCPT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Chief scientist and spokesperson: Xinmin Zhang 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Deputy Project Managing Director/Chinese Coordinator of the Scientific Section : Hong Li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Deputy Project Manager/Chinese Coordinator of the Hardware Section: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Congzhan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 Liu</a:t>
            </a:r>
          </a:p>
          <a:p>
            <a:pPr marL="342900" marR="0" lvl="0" indent="-34290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~5 IHEP scientists involved in SARM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Chief scientist: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Jianmin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Times New Roman" pitchFamily="18" charset="0"/>
                <a:ea typeface="微软雅黑" pitchFamily="34" charset="-122"/>
                <a:cs typeface="Times New Roman" panose="02020603050405020304" pitchFamily="18" charset="0"/>
              </a:rPr>
              <a:t> Wang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71F65"/>
              </a:solidFill>
              <a:effectLst/>
              <a:uLnTx/>
              <a:uFillTx/>
              <a:latin typeface="Times New Roman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7C096B-FF2C-478A-9C96-EC89DBF99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0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134699"/>
            <a:ext cx="11084500" cy="659643"/>
          </a:xfrm>
        </p:spPr>
        <p:txBody>
          <a:bodyPr/>
          <a:lstStyle/>
          <a:p>
            <a:r>
              <a:rPr kumimoji="1" lang="en-US" altLang="zh-CN" sz="3200" dirty="0"/>
              <a:t>AliCPT Science and Data Analysis Platform</a:t>
            </a:r>
            <a:endParaRPr kumimoji="1" lang="zh-CN" altLang="en-US" sz="32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874143" y="987942"/>
            <a:ext cx="7268162" cy="3053336"/>
          </a:xfrm>
          <a:prstGeom prst="rect">
            <a:avLst/>
          </a:prstGeom>
          <a:noFill/>
          <a:ln w="19050">
            <a:solidFill>
              <a:srgbClr val="005DA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AliCPT Data Analysis Platform has been developed and ready for end-to-end simulation and scientific analysis.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strategy of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AliCPT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Deep Survey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: 10%, Noise level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~ 14uk.arcmin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Low foreground sky patch for PGWs and B mode physics.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Wide Survey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: 55%, Noise level ~ 40uk.arcmin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Scanning half sky at millimeter dual bands, for the studies on foreground, point sources, etc.</a:t>
            </a: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Daily cadence enables time-domain astronomy.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8" name="图片 17" descr="图示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r="8403" b="3162"/>
          <a:stretch>
            <a:fillRect/>
          </a:stretch>
        </p:blipFill>
        <p:spPr>
          <a:xfrm>
            <a:off x="7620121" y="4537575"/>
            <a:ext cx="1629149" cy="154147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769342" y="6297947"/>
            <a:ext cx="1146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 depth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49094" y="6296958"/>
            <a:ext cx="1318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 weight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7" descr="图表, 表面图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64" y="4486647"/>
            <a:ext cx="2271820" cy="144327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914012" y="6296958"/>
            <a:ext cx="21780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Forecast on r sensitivity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00492" y="970701"/>
            <a:ext cx="4477686" cy="5633951"/>
          </a:xfrm>
          <a:ln w="19050">
            <a:solidFill>
              <a:srgbClr val="005DA2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CMB B mode Sciences</a:t>
            </a:r>
          </a:p>
          <a:p>
            <a:pPr lvl="1" algn="l" defTabSz="914400">
              <a:lnSpc>
                <a:spcPct val="110000"/>
              </a:lnSpc>
              <a:buClrTx/>
              <a:buSzTx/>
              <a:buFont typeface="Wingdings" panose="05000000000000000000" pitchFamily="2" charset="2"/>
              <a:buChar char="Ø"/>
              <a:tabLst>
                <a:tab pos="1609725" algn="l"/>
              </a:tabLst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Measuring BB spectrum, searching for primordial gravitational waves, testing models of inflation and other early Universe;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Measuring TB/EB spectra, searching for cosmic birefringence, testing Chern-Simons theory, Axion-like interaction and CPT symmetry;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Reconstructing CMB lensing effect;</a:t>
            </a:r>
            <a:endParaRPr kumimoji="1" lang="en-US" altLang="zh-CN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SzPct val="100000"/>
            </a:pPr>
            <a:r>
              <a:rPr kumimoji="1"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Millimeter-wave Northern Sky Survey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Galactic foreground, magnetic fields science;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Axion dark matter detection;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1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Time-domain astronomy.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53A5F5D-30BC-A9E9-1BB1-66CC43570A5E}"/>
              </a:ext>
            </a:extLst>
          </p:cNvPr>
          <p:cNvGrpSpPr/>
          <p:nvPr/>
        </p:nvGrpSpPr>
        <p:grpSpPr>
          <a:xfrm>
            <a:off x="9390807" y="4486647"/>
            <a:ext cx="2548534" cy="1624927"/>
            <a:chOff x="5017120" y="3500478"/>
            <a:chExt cx="2404574" cy="1958527"/>
          </a:xfrm>
        </p:grpSpPr>
        <p:pic>
          <p:nvPicPr>
            <p:cNvPr id="5" name="Picture 0">
              <a:extLst>
                <a:ext uri="{FF2B5EF4-FFF2-40B4-BE49-F238E27FC236}">
                  <a16:creationId xmlns:a16="http://schemas.microsoft.com/office/drawing/2014/main" id="{03C6CEF2-B36D-398D-123A-105961C9F08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017120" y="3500478"/>
              <a:ext cx="1763457" cy="195852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DAD17B2-840E-4585-765D-E2FFEDD91A85}"/>
                </a:ext>
              </a:extLst>
            </p:cNvPr>
            <p:cNvSpPr txBox="1"/>
            <p:nvPr/>
          </p:nvSpPr>
          <p:spPr>
            <a:xfrm>
              <a:off x="5601570" y="4423075"/>
              <a:ext cx="1499565" cy="22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AliCPT</a:t>
              </a:r>
              <a:r>
                <a:rPr kumimoji="0" lang="en-US" altLang="zh-CN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(90/150GHz) + Planck + WMAP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083E8A0-7987-49C0-ED60-CEC92A0708F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5692706" y="4849771"/>
              <a:ext cx="1728988" cy="222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AliCPT</a:t>
              </a:r>
              <a:r>
                <a:rPr kumimoji="0" lang="en-US" altLang="zh-CN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(90/150GHz/40GHz)  + Planck + WMAP</a:t>
              </a:r>
            </a:p>
          </p:txBody>
        </p:sp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7D7579D-91ED-4671-8B4D-5A3A35DA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3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E701526F-0303-4422-B86D-4C0094DDAC1C}"/>
              </a:ext>
            </a:extLst>
          </p:cNvPr>
          <p:cNvSpPr/>
          <p:nvPr/>
        </p:nvSpPr>
        <p:spPr>
          <a:xfrm>
            <a:off x="4801189" y="2648196"/>
            <a:ext cx="6816436" cy="3725859"/>
          </a:xfrm>
          <a:prstGeom prst="roundRect">
            <a:avLst>
              <a:gd name="adj" fmla="val 10000"/>
            </a:avLst>
          </a:prstGeom>
          <a:solidFill>
            <a:srgbClr val="0000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About PAD: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scientific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questions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279266" cy="2078685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PAD focuses on three major scientific questions: </a:t>
            </a:r>
          </a:p>
          <a:p>
            <a:pPr lvl="1"/>
            <a:r>
              <a:rPr lang="en-US" altLang="zh-CN" dirty="0">
                <a:latin typeface="+mn-lt"/>
              </a:rPr>
              <a:t>the origin of cosmic rays, extreme gravity and magnetic fields of black holes and neutron stars, and primordial gravitational waves and cosmic expansion</a:t>
            </a:r>
            <a:endParaRPr lang="zh-CN" altLang="en-US" dirty="0">
              <a:latin typeface="+mn-lt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C2FE8FC-A044-4582-9E06-CD97227BFA75}"/>
              </a:ext>
            </a:extLst>
          </p:cNvPr>
          <p:cNvSpPr/>
          <p:nvPr/>
        </p:nvSpPr>
        <p:spPr>
          <a:xfrm>
            <a:off x="921915" y="2648197"/>
            <a:ext cx="3408219" cy="3725859"/>
          </a:xfrm>
          <a:prstGeom prst="roundRect">
            <a:avLst>
              <a:gd name="adj" fmla="val 10000"/>
            </a:avLst>
          </a:prstGeom>
          <a:solidFill>
            <a:srgbClr val="0000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3A09B3C-FF7F-4FC5-A039-4A60F419534A}"/>
              </a:ext>
            </a:extLst>
          </p:cNvPr>
          <p:cNvGrpSpPr/>
          <p:nvPr/>
        </p:nvGrpSpPr>
        <p:grpSpPr>
          <a:xfrm>
            <a:off x="1056027" y="2820675"/>
            <a:ext cx="3155352" cy="838865"/>
            <a:chOff x="2403033" y="-10087"/>
            <a:chExt cx="2349902" cy="4256267"/>
          </a:xfrm>
          <a:solidFill>
            <a:srgbClr val="FFFFFF"/>
          </a:solidFill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937F6104-BDE2-444A-8733-7F406C6B5590}"/>
                </a:ext>
              </a:extLst>
            </p:cNvPr>
            <p:cNvSpPr/>
            <p:nvPr/>
          </p:nvSpPr>
          <p:spPr>
            <a:xfrm>
              <a:off x="2412329" y="-10087"/>
              <a:ext cx="2340606" cy="42562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1" name="矩形: 圆角 4">
              <a:extLst>
                <a:ext uri="{FF2B5EF4-FFF2-40B4-BE49-F238E27FC236}">
                  <a16:creationId xmlns:a16="http://schemas.microsoft.com/office/drawing/2014/main" id="{20FC647E-B6FD-4600-A698-C80899FAE40C}"/>
                </a:ext>
              </a:extLst>
            </p:cNvPr>
            <p:cNvSpPr txBox="1"/>
            <p:nvPr/>
          </p:nvSpPr>
          <p:spPr>
            <a:xfrm>
              <a:off x="2403033" y="1196944"/>
              <a:ext cx="2340606" cy="170250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lang="en-US" altLang="zh-CN" sz="2000" b="1" dirty="0">
                  <a:solidFill>
                    <a:schemeClr val="tx1"/>
                  </a:solidFill>
                </a:rPr>
                <a:t>The origin of cosmic rays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547CAD5-1817-4E6D-BAF9-79358392188F}"/>
              </a:ext>
            </a:extLst>
          </p:cNvPr>
          <p:cNvGrpSpPr/>
          <p:nvPr/>
        </p:nvGrpSpPr>
        <p:grpSpPr>
          <a:xfrm>
            <a:off x="1056027" y="3854130"/>
            <a:ext cx="3155352" cy="1104961"/>
            <a:chOff x="2412327" y="-10087"/>
            <a:chExt cx="2797537" cy="4256267"/>
          </a:xfrm>
          <a:solidFill>
            <a:srgbClr val="FFFFFF"/>
          </a:solidFill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60FC3852-03AA-4055-9C34-62AB44A0723A}"/>
                </a:ext>
              </a:extLst>
            </p:cNvPr>
            <p:cNvSpPr/>
            <p:nvPr/>
          </p:nvSpPr>
          <p:spPr>
            <a:xfrm>
              <a:off x="2412328" y="-10087"/>
              <a:ext cx="2797536" cy="425626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9" name="矩形: 圆角 4">
              <a:extLst>
                <a:ext uri="{FF2B5EF4-FFF2-40B4-BE49-F238E27FC236}">
                  <a16:creationId xmlns:a16="http://schemas.microsoft.com/office/drawing/2014/main" id="{D4FB064A-4539-4B0E-85B6-C8DFCB701D33}"/>
                </a:ext>
              </a:extLst>
            </p:cNvPr>
            <p:cNvSpPr txBox="1"/>
            <p:nvPr/>
          </p:nvSpPr>
          <p:spPr>
            <a:xfrm>
              <a:off x="2412327" y="1114301"/>
              <a:ext cx="2797536" cy="170250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>
              <a:defPPr>
                <a:defRPr lang="zh-CN"/>
              </a:defPPr>
              <a:lvl1pPr lvl="0" algn="ctr">
                <a:lnSpc>
                  <a:spcPct val="120000"/>
                </a:lnSpc>
                <a:defRPr b="1">
                  <a:solidFill>
                    <a:srgbClr val="C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tx1"/>
                  </a:solidFill>
                </a:rPr>
                <a:t>Extreme gravity and magnetic fields of black holes and neutron stars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09E22FC-7EBF-4304-BA81-4E6A3925AB18}"/>
              </a:ext>
            </a:extLst>
          </p:cNvPr>
          <p:cNvGrpSpPr/>
          <p:nvPr/>
        </p:nvGrpSpPr>
        <p:grpSpPr>
          <a:xfrm>
            <a:off x="1056027" y="5153681"/>
            <a:ext cx="3155352" cy="1104961"/>
            <a:chOff x="1284979" y="-10087"/>
            <a:chExt cx="4124235" cy="3953760"/>
          </a:xfrm>
          <a:solidFill>
            <a:srgbClr val="FFFFFF"/>
          </a:solidFill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3AB5A5A0-0286-4057-BDBF-728822DC5DD7}"/>
                </a:ext>
              </a:extLst>
            </p:cNvPr>
            <p:cNvSpPr/>
            <p:nvPr/>
          </p:nvSpPr>
          <p:spPr>
            <a:xfrm>
              <a:off x="1284980" y="-10087"/>
              <a:ext cx="4124234" cy="395376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7" name="矩形: 圆角 4">
              <a:extLst>
                <a:ext uri="{FF2B5EF4-FFF2-40B4-BE49-F238E27FC236}">
                  <a16:creationId xmlns:a16="http://schemas.microsoft.com/office/drawing/2014/main" id="{A50B4CC3-CAAB-4CAC-B822-38BB04228F04}"/>
                </a:ext>
              </a:extLst>
            </p:cNvPr>
            <p:cNvSpPr txBox="1"/>
            <p:nvPr/>
          </p:nvSpPr>
          <p:spPr>
            <a:xfrm>
              <a:off x="1284979" y="1043572"/>
              <a:ext cx="4124234" cy="17025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>
              <a:defPPr>
                <a:defRPr lang="zh-CN"/>
              </a:defPPr>
              <a:lvl1pPr lvl="0" algn="ctr">
                <a:lnSpc>
                  <a:spcPct val="120000"/>
                </a:lnSpc>
                <a:defRPr b="1">
                  <a:solidFill>
                    <a:srgbClr val="C00000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>
                  <a:solidFill>
                    <a:schemeClr val="tx1"/>
                  </a:solidFill>
                </a:rPr>
                <a:t>Primordial gravitational waves and cosmic expansion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A8129426-9B83-4AFA-B2A2-5E667F5CF92A}"/>
              </a:ext>
            </a:extLst>
          </p:cNvPr>
          <p:cNvSpPr txBox="1"/>
          <p:nvPr/>
        </p:nvSpPr>
        <p:spPr>
          <a:xfrm>
            <a:off x="4999249" y="2820675"/>
            <a:ext cx="6471782" cy="8388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The century-old mystery of the origin and acceleration mechanism of high-energy cosmic rays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67A25D6-F4A7-4BB4-B0EB-01FA7EE2F405}"/>
              </a:ext>
            </a:extLst>
          </p:cNvPr>
          <p:cNvSpPr txBox="1"/>
          <p:nvPr/>
        </p:nvSpPr>
        <p:spPr>
          <a:xfrm>
            <a:off x="4999249" y="3854130"/>
            <a:ext cx="6471781" cy="110496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>
              <a:defRPr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altLang="zh-CN" sz="2000" dirty="0">
                <a:solidFill>
                  <a:schemeClr val="tx1"/>
                </a:solidFill>
              </a:rPr>
              <a:t>What happens around black holes, the mystery of the magnetic field structure and composition of neutron stars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2F23667-CD0C-45C9-BEA6-2BD553B45F5E}"/>
              </a:ext>
            </a:extLst>
          </p:cNvPr>
          <p:cNvSpPr txBox="1"/>
          <p:nvPr/>
        </p:nvSpPr>
        <p:spPr>
          <a:xfrm>
            <a:off x="4999250" y="5149473"/>
            <a:ext cx="6471780" cy="107315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altLang="zh-CN" sz="2000" dirty="0"/>
              <a:t>The mystery of the origin and accelerated expansion of the universe, the Hubble tension</a:t>
            </a:r>
            <a:endParaRPr lang="zh-CN" altLang="en-US" sz="20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8A8E3A0-E31F-4B45-BFEB-AFE6ED813451}"/>
              </a:ext>
            </a:extLst>
          </p:cNvPr>
          <p:cNvSpPr/>
          <p:nvPr/>
        </p:nvSpPr>
        <p:spPr>
          <a:xfrm>
            <a:off x="2052790" y="2233523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Subjects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4420504-CE93-4542-A31A-7A69C06DF88B}"/>
              </a:ext>
            </a:extLst>
          </p:cNvPr>
          <p:cNvSpPr/>
          <p:nvPr/>
        </p:nvSpPr>
        <p:spPr>
          <a:xfrm>
            <a:off x="7608204" y="2232505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Goals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5601FBE-FEDC-4832-801D-C07BD0CBD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8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Funds and Publications</a:t>
            </a:r>
            <a:endParaRPr lang="zh-CN" altLang="en-US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7"/>
            <a:ext cx="6804453" cy="2656839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000" dirty="0">
                <a:latin typeface="+mn-lt"/>
              </a:rPr>
              <a:t>Funds in 2018 ~ 2022: 1310 millions RMB</a:t>
            </a:r>
          </a:p>
          <a:p>
            <a:r>
              <a:rPr lang="en-US" altLang="zh-CN" sz="2000" dirty="0">
                <a:latin typeface="+mn-lt"/>
              </a:rPr>
              <a:t>Funds in 2013 ~ 2017: 608 millions RMB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+mn-lt"/>
              </a:rPr>
              <a:t>Percentage increase: ~115%</a:t>
            </a:r>
          </a:p>
          <a:p>
            <a:r>
              <a:rPr lang="en-US" altLang="zh-CN" sz="2000" dirty="0">
                <a:latin typeface="+mn-lt"/>
              </a:rPr>
              <a:t>Publications in 2018 ~ 2022: 1250</a:t>
            </a:r>
          </a:p>
          <a:p>
            <a:r>
              <a:rPr lang="en-US" altLang="zh-CN" sz="2000" dirty="0">
                <a:latin typeface="+mn-lt"/>
              </a:rPr>
              <a:t>Publications in 2013 ~ 2017: 1225</a:t>
            </a:r>
          </a:p>
          <a:p>
            <a:pPr lvl="1"/>
            <a:r>
              <a:rPr lang="en-US" altLang="zh-CN" b="0" dirty="0">
                <a:solidFill>
                  <a:srgbClr val="FF0000"/>
                </a:solidFill>
                <a:latin typeface="+mn-lt"/>
              </a:rPr>
              <a:t>Neutrino &amp; CMS groups moved to EPD in 2019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;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altLang="zh-CN" b="0" dirty="0">
                <a:solidFill>
                  <a:srgbClr val="FF0000"/>
                </a:solidFill>
                <a:latin typeface="+mn-lt"/>
              </a:rPr>
              <a:t>ublications based on </a:t>
            </a:r>
            <a:r>
              <a:rPr lang="en-US" altLang="zh-CN" dirty="0">
                <a:solidFill>
                  <a:srgbClr val="FF0000"/>
                </a:solidFill>
                <a:latin typeface="+mn-lt"/>
              </a:rPr>
              <a:t>PAD’s missions &amp; experiments have increased significantly recently.</a:t>
            </a:r>
            <a:endParaRPr lang="en-US" altLang="zh-CN" b="0" dirty="0">
              <a:solidFill>
                <a:srgbClr val="FF0000"/>
              </a:solidFill>
              <a:latin typeface="+mn-lt"/>
            </a:endParaRPr>
          </a:p>
          <a:p>
            <a:endParaRPr lang="en-US" altLang="zh-CN" sz="2000" dirty="0">
              <a:solidFill>
                <a:srgbClr val="FF0000"/>
              </a:solidFill>
              <a:latin typeface="+mn-lt"/>
            </a:endParaRPr>
          </a:p>
          <a:p>
            <a:endParaRPr lang="zh-CN" altLang="en-US" dirty="0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2BC973-C205-4BE5-9BC4-A1458D76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9"/>
          <a:stretch/>
        </p:blipFill>
        <p:spPr>
          <a:xfrm>
            <a:off x="7365782" y="834973"/>
            <a:ext cx="4743407" cy="3171750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DAAA37F4-FCA2-47D6-8386-DBC62DD91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09217"/>
              </p:ext>
            </p:extLst>
          </p:nvPr>
        </p:nvGraphicFramePr>
        <p:xfrm>
          <a:off x="614597" y="4089995"/>
          <a:ext cx="11003028" cy="2443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305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1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Project</a:t>
                      </a:r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Title</a:t>
                      </a:r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Journal</a:t>
                      </a:r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5D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ESI</a:t>
                      </a:r>
                      <a:r>
                        <a:rPr lang="zh-CN" altLang="en-US" sz="180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rgbClr val="005D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HXMT:</a:t>
                      </a:r>
                      <a:r>
                        <a:rPr lang="zh-CN" altLang="en-US" sz="180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China’s 1</a:t>
                      </a:r>
                      <a:r>
                        <a:rPr lang="en-US" altLang="zh-CN" sz="1800" baseline="30000" dirty="0">
                          <a:latin typeface="+mn-lt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 X-ray &amp; hard X-ray observatory</a:t>
                      </a:r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Discovery of oscillations above 200 keV in a </a:t>
                      </a:r>
                    </a:p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black hole X-ray binary with Insight-HXMT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NATURE </a:t>
                      </a:r>
                    </a:p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ASTRONOMY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SPACE SCIENCE/</a:t>
                      </a:r>
                      <a:r>
                        <a:rPr lang="en-US" altLang="zh-CN" sz="1600" kern="1200" dirty="0">
                          <a:latin typeface="+mn-lt"/>
                          <a:cs typeface="Times New Roman" panose="02020603050405020304" pitchFamily="18" charset="0"/>
                        </a:rPr>
                        <a:t>1% </a:t>
                      </a:r>
                      <a:endParaRPr lang="en-US" altLang="zh-CN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69829"/>
                  </a:ext>
                </a:extLst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HXMT identification of a non-thermal X-ray burst from SGR J1935+2154 and with FRB 200428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NATURE </a:t>
                      </a:r>
                    </a:p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ASTRONOMY </a:t>
                      </a:r>
                      <a:endParaRPr lang="zh-CN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SPACE SCIENCE/0.1% </a:t>
                      </a:r>
                      <a:endParaRPr lang="en-US" altLang="zh-CN" sz="16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1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LHAASO: the most sensitive UHE </a:t>
                      </a:r>
                      <a:r>
                        <a:rPr lang="el-GR" altLang="zh-CN" sz="1800" dirty="0">
                          <a:latin typeface="+mn-lt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zh-CN" sz="1800" dirty="0">
                          <a:latin typeface="+mn-lt"/>
                          <a:cs typeface="Times New Roman" panose="02020603050405020304" pitchFamily="18" charset="0"/>
                        </a:rPr>
                        <a:t>-ray observatory</a:t>
                      </a:r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Ultrahigh-energy photons up to 1.4 </a:t>
                      </a:r>
                      <a:r>
                        <a:rPr lang="en-US" altLang="zh-CN" sz="1400" dirty="0" err="1">
                          <a:latin typeface="+mn-lt"/>
                          <a:cs typeface="Times New Roman" panose="02020603050405020304" pitchFamily="18" charset="0"/>
                        </a:rPr>
                        <a:t>petaelectronvolts</a:t>
                      </a:r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 from 12 gamma-ray Galactic sources </a:t>
                      </a:r>
                      <a:endParaRPr lang="zh-CN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NATURE </a:t>
                      </a:r>
                      <a:endParaRPr lang="zh-CN" alt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600" kern="1200" dirty="0">
                          <a:latin typeface="+mn-lt"/>
                          <a:cs typeface="Times New Roman" panose="02020603050405020304" pitchFamily="18" charset="0"/>
                        </a:rPr>
                        <a:t>Multidisciplinary/</a:t>
                      </a:r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1% 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endParaRPr lang="zh-CN" altLang="en-U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Observation of the Crab Nebula with LHAASO-KM2A-a performance study 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400" dirty="0">
                          <a:latin typeface="+mn-lt"/>
                          <a:cs typeface="Times New Roman" panose="02020603050405020304" pitchFamily="18" charset="0"/>
                        </a:rPr>
                        <a:t>CHINESE PHYSICS 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+mn-lt"/>
                          <a:cs typeface="Times New Roman" panose="02020603050405020304" pitchFamily="18" charset="0"/>
                        </a:rPr>
                        <a:t>PHYSICS/1% </a:t>
                      </a:r>
                      <a:endParaRPr lang="en-US" altLang="zh-CN" sz="16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959B71A3-3F92-4A1C-BC9A-8E8465B5B0CA}"/>
              </a:ext>
            </a:extLst>
          </p:cNvPr>
          <p:cNvSpPr/>
          <p:nvPr/>
        </p:nvSpPr>
        <p:spPr>
          <a:xfrm>
            <a:off x="574375" y="3701508"/>
            <a:ext cx="497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cs typeface="Arial" panose="020B0604020202020204" pitchFamily="34" charset="0"/>
              </a:rPr>
              <a:t>Highly cited papers based on our projects:</a:t>
            </a:r>
            <a:endParaRPr lang="zh-CN" altLang="en-US" sz="2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9BB9780-1778-46C6-A3C0-771585E68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dirty="0">
                <a:latin typeface="+mn-lt"/>
              </a:rPr>
              <a:t>The advantage of our joint observations</a:t>
            </a:r>
            <a:endParaRPr lang="zh-CN" altLang="en-US" b="0" dirty="0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A3C5D-107B-4858-83D1-04AB9CFA8A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5" y="1039052"/>
            <a:ext cx="2776575" cy="16487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C41A71-D287-49A2-99A8-8A2D1C32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4138"/>
          <a:stretch/>
        </p:blipFill>
        <p:spPr>
          <a:xfrm>
            <a:off x="8517432" y="922258"/>
            <a:ext cx="2889497" cy="19054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0F29A5-3287-4860-AD27-CFBAB9B75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361" y="3243211"/>
            <a:ext cx="3437294" cy="170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9D1ADD3-9AF6-41EA-A2D3-A2E8C3382EF7}"/>
              </a:ext>
            </a:extLst>
          </p:cNvPr>
          <p:cNvSpPr txBox="1"/>
          <p:nvPr/>
        </p:nvSpPr>
        <p:spPr>
          <a:xfrm>
            <a:off x="9260349" y="441169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LHAASO</a:t>
            </a: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98A0FB21-8611-418B-B956-E06E01E0EDD0}"/>
              </a:ext>
            </a:extLst>
          </p:cNvPr>
          <p:cNvSpPr/>
          <p:nvPr/>
        </p:nvSpPr>
        <p:spPr>
          <a:xfrm rot="10800000">
            <a:off x="2106770" y="2643273"/>
            <a:ext cx="453135" cy="55940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E1B727C6-F553-4BE1-A3F9-1402C9C892A0}"/>
              </a:ext>
            </a:extLst>
          </p:cNvPr>
          <p:cNvSpPr/>
          <p:nvPr/>
        </p:nvSpPr>
        <p:spPr>
          <a:xfrm rot="10800000">
            <a:off x="9621441" y="2791792"/>
            <a:ext cx="453135" cy="559401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32AD5CD-B169-41F1-94B0-EC21321F0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18" y="3249427"/>
            <a:ext cx="2786781" cy="156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 descr="C:\Users\XIONGS~1\AppData\Local\Temp\WeChat Files\bfe4072b9e8d53383918b9cc31411ce.png">
            <a:extLst>
              <a:ext uri="{FF2B5EF4-FFF2-40B4-BE49-F238E27FC236}">
                <a16:creationId xmlns:a16="http://schemas.microsoft.com/office/drawing/2014/main" id="{E8DACAC4-48AE-4277-B9F4-3B9C7311682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12" y="1058660"/>
            <a:ext cx="3138612" cy="16079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475B8A6-27F2-46E1-AB1C-66DCDA92ABC4}"/>
              </a:ext>
            </a:extLst>
          </p:cNvPr>
          <p:cNvSpPr/>
          <p:nvPr/>
        </p:nvSpPr>
        <p:spPr>
          <a:xfrm>
            <a:off x="2681764" y="2744743"/>
            <a:ext cx="1160642" cy="425719"/>
          </a:xfrm>
          <a:prstGeom prst="roundRect">
            <a:avLst/>
          </a:prstGeom>
          <a:solidFill>
            <a:srgbClr val="2F32F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cs typeface="Arial" panose="020B0604020202020204" pitchFamily="34" charset="0"/>
              </a:rPr>
              <a:t>X-ray</a:t>
            </a:r>
            <a:endParaRPr lang="zh-CN" altLang="en-US" b="1" dirty="0">
              <a:cs typeface="Arial" panose="020B060402020202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83B3F77-AAF5-4D3E-AE62-B890489C44F7}"/>
              </a:ext>
            </a:extLst>
          </p:cNvPr>
          <p:cNvSpPr/>
          <p:nvPr/>
        </p:nvSpPr>
        <p:spPr>
          <a:xfrm>
            <a:off x="6196421" y="2718014"/>
            <a:ext cx="2226004" cy="437243"/>
          </a:xfrm>
          <a:prstGeom prst="roundRect">
            <a:avLst/>
          </a:prstGeom>
          <a:solidFill>
            <a:srgbClr val="2F32F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cs typeface="Arial" panose="020B0604020202020204" pitchFamily="34" charset="0"/>
              </a:rPr>
              <a:t>Soft gamma-ray</a:t>
            </a:r>
            <a:endParaRPr lang="zh-CN" altLang="en-US" b="1" dirty="0">
              <a:cs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EEE7AD7-E39A-4CBD-8F7D-7F89AC59123B}"/>
              </a:ext>
            </a:extLst>
          </p:cNvPr>
          <p:cNvSpPr/>
          <p:nvPr/>
        </p:nvSpPr>
        <p:spPr>
          <a:xfrm>
            <a:off x="10348010" y="2795813"/>
            <a:ext cx="1749105" cy="555380"/>
          </a:xfrm>
          <a:prstGeom prst="roundRect">
            <a:avLst/>
          </a:prstGeom>
          <a:solidFill>
            <a:srgbClr val="2F32F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cs typeface="Arial" panose="020B0604020202020204" pitchFamily="34" charset="0"/>
              </a:rPr>
              <a:t>High-energy gamma-ray</a:t>
            </a:r>
            <a:endParaRPr lang="zh-CN" altLang="en-US" b="1" dirty="0">
              <a:cs typeface="Arial" panose="020B0604020202020204" pitchFamily="34" charset="0"/>
            </a:endParaRPr>
          </a:p>
        </p:txBody>
      </p:sp>
      <p:pic>
        <p:nvPicPr>
          <p:cNvPr id="17" name="Picture 2" descr="https://gimg2.baidu.com/image_search/src=http%3A%2F%2Fimgnews.gmw.cn%2Fattachement%2Fjpg%2Fsite2%2F20220906%2Ff44d305ea0d82480be8f17.jpg&amp;refer=http%3A%2F%2Fimgnews.gmw.cn&amp;app=2002&amp;size=f9999,10000&amp;q=a80&amp;n=0&amp;g=0n&amp;fmt=auto?sec=1668431882&amp;t=a5f2d726cebc42a3d004e450144b8eae">
            <a:extLst>
              <a:ext uri="{FF2B5EF4-FFF2-40B4-BE49-F238E27FC236}">
                <a16:creationId xmlns:a16="http://schemas.microsoft.com/office/drawing/2014/main" id="{87BE6811-5820-4A2E-A71E-5A19B13E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46" y="3243211"/>
            <a:ext cx="2786777" cy="156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箭头: 下 17">
            <a:extLst>
              <a:ext uri="{FF2B5EF4-FFF2-40B4-BE49-F238E27FC236}">
                <a16:creationId xmlns:a16="http://schemas.microsoft.com/office/drawing/2014/main" id="{1A025586-FE53-4E28-B1D5-DCB1BF8F188D}"/>
              </a:ext>
            </a:extLst>
          </p:cNvPr>
          <p:cNvSpPr/>
          <p:nvPr/>
        </p:nvSpPr>
        <p:spPr>
          <a:xfrm rot="10800000">
            <a:off x="5568760" y="2634794"/>
            <a:ext cx="453135" cy="55940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25A290-3F07-42F7-B683-D96C25FE1BA1}"/>
              </a:ext>
            </a:extLst>
          </p:cNvPr>
          <p:cNvSpPr txBox="1"/>
          <p:nvPr/>
        </p:nvSpPr>
        <p:spPr>
          <a:xfrm>
            <a:off x="2894773" y="333139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HXMT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F57899A-04A7-487E-86C2-D0DE5B16A045}"/>
              </a:ext>
            </a:extLst>
          </p:cNvPr>
          <p:cNvSpPr txBox="1"/>
          <p:nvPr/>
        </p:nvSpPr>
        <p:spPr>
          <a:xfrm>
            <a:off x="4758515" y="3221088"/>
            <a:ext cx="128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GECAM-C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4DE566-1C9A-423D-8979-A492B515CA95}"/>
              </a:ext>
            </a:extLst>
          </p:cNvPr>
          <p:cNvSpPr/>
          <p:nvPr/>
        </p:nvSpPr>
        <p:spPr>
          <a:xfrm>
            <a:off x="742744" y="4985730"/>
            <a:ext cx="11110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LHAASO, Insight-HXMT, and GECAM-C observations of the brightest-of-all-time GRB 221009A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Widest energy range coverage -- internationally unique capability.</a:t>
            </a:r>
            <a:endParaRPr lang="zh-CN" altLang="en-US" sz="2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1FEA98A-82B7-4030-9D18-BF170B2B0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783BC78-15F8-4FC0-9AC6-22AE33706280}"/>
              </a:ext>
            </a:extLst>
          </p:cNvPr>
          <p:cNvSpPr/>
          <p:nvPr/>
        </p:nvSpPr>
        <p:spPr>
          <a:xfrm>
            <a:off x="960454" y="5799340"/>
            <a:ext cx="10657171" cy="95410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Please refer to the reports of Profs. Shaolin </a:t>
            </a:r>
            <a:r>
              <a:rPr lang="en-US" altLang="zh-CN" sz="2800" dirty="0" err="1">
                <a:solidFill>
                  <a:srgbClr val="FF0000"/>
                </a:solidFill>
              </a:rPr>
              <a:t>Xiong</a:t>
            </a:r>
            <a:r>
              <a:rPr lang="en-US" altLang="zh-CN" sz="2800" dirty="0">
                <a:solidFill>
                  <a:srgbClr val="FF0000"/>
                </a:solidFill>
              </a:rPr>
              <a:t> and Zhen Cao for further details on highlights of PAD’s scientific achievements.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0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2EFAA-B399-41DC-B6A0-B132E419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Publications of HXMT &amp; LHAASO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93C497-64F4-4DE2-ADF3-0A1B1684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70" y="944105"/>
            <a:ext cx="4036773" cy="23078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01D90B-5E17-4E45-A81A-4C3EAD515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0"/>
          <a:stretch/>
        </p:blipFill>
        <p:spPr>
          <a:xfrm>
            <a:off x="6762918" y="949583"/>
            <a:ext cx="3983910" cy="23376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0524F2C-00E6-4E79-AB58-998A3270E161}"/>
              </a:ext>
            </a:extLst>
          </p:cNvPr>
          <p:cNvSpPr txBox="1"/>
          <p:nvPr/>
        </p:nvSpPr>
        <p:spPr>
          <a:xfrm>
            <a:off x="2620144" y="3334675"/>
            <a:ext cx="695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Insight-HXMT publications and citations: ADS, updated on Aug. 27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089562-52C3-4128-880A-F47AEFBB91F8}"/>
              </a:ext>
            </a:extLst>
          </p:cNvPr>
          <p:cNvSpPr txBox="1"/>
          <p:nvPr/>
        </p:nvSpPr>
        <p:spPr>
          <a:xfrm>
            <a:off x="2620144" y="6349155"/>
            <a:ext cx="785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LHAASO collaboration publications and citations: ADS, updated on Aug. 27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A1807D-DC9E-4E26-81B2-3156EC9D0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/>
          <a:stretch/>
        </p:blipFill>
        <p:spPr>
          <a:xfrm>
            <a:off x="1692167" y="3857329"/>
            <a:ext cx="4099034" cy="24918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F459C0-B2B0-4BCC-A81A-5B83FF2995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/>
          <a:stretch/>
        </p:blipFill>
        <p:spPr>
          <a:xfrm>
            <a:off x="6762918" y="3781936"/>
            <a:ext cx="4203217" cy="261778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E0876A0-6C6B-4144-A166-B8E6935C6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9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Improvement since 2018: </a:t>
            </a:r>
            <a:r>
              <a:rPr lang="en-US" altLang="zh-CN" b="0" dirty="0">
                <a:latin typeface="+mn-lt"/>
              </a:rPr>
              <a:t>space program</a:t>
            </a:r>
            <a:endParaRPr lang="zh-CN" altLang="en-US" b="0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279266" cy="553660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Comments in Assessment of 2018:</a:t>
            </a:r>
          </a:p>
          <a:p>
            <a:pPr lvl="1" algn="just"/>
            <a:r>
              <a:rPr lang="en-US" altLang="zh-CN" b="1" dirty="0">
                <a:latin typeface="+mn-lt"/>
              </a:rPr>
              <a:t>The space program was ranked A+</a:t>
            </a:r>
            <a:endParaRPr lang="en-US" altLang="zh-CN" dirty="0">
              <a:latin typeface="+mn-lt"/>
            </a:endParaRPr>
          </a:p>
          <a:p>
            <a:pPr lvl="1" algn="just"/>
            <a:r>
              <a:rPr lang="en-US" altLang="zh-CN" dirty="0">
                <a:latin typeface="+mn-lt"/>
              </a:rPr>
              <a:t>PAD had a very concise and very full roster of Space missions for the next 5 years, and the leadership has to coordinate international collaborations very closely to assure timely deliveries of instrumentation.</a:t>
            </a:r>
          </a:p>
          <a:p>
            <a:pPr lvl="1" algn="just"/>
            <a:r>
              <a:rPr lang="en-US" altLang="zh-CN" dirty="0">
                <a:latin typeface="+mn-lt"/>
              </a:rPr>
              <a:t>Necessary measures should be taken to ensure the quality and progress of GECAM.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5DA2"/>
                </a:solidFill>
                <a:latin typeface="+mn-lt"/>
              </a:rPr>
              <a:t>Implementation &amp; Achievements: 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Projects like EP, SVOM, </a:t>
            </a:r>
            <a:r>
              <a:rPr lang="en-US" altLang="zh-CN" dirty="0" err="1">
                <a:latin typeface="+mn-lt"/>
              </a:rPr>
              <a:t>eXTP</a:t>
            </a:r>
            <a:r>
              <a:rPr lang="en-US" altLang="zh-CN" dirty="0">
                <a:latin typeface="+mn-lt"/>
              </a:rPr>
              <a:t> and HERD have extensive international collaborations, and special measures have been taken to ensure smooth international cooperation. In particular, the delivery of the focusing mirror and detector for the EP/FXT has been successfully completed, ensuring that the EP can be launched as planned by the end of 2023.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The GECAM project has faced severe challenges during its development due to the pandemic. However, a series of measures have been taken to ensure the progress of the project, and GECAM was successfully launched in December 2020 as scheduled.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endParaRPr lang="en-US" altLang="zh-CN" dirty="0">
              <a:latin typeface="+mn-lt"/>
            </a:endParaRPr>
          </a:p>
          <a:p>
            <a:pPr lvl="1" algn="just"/>
            <a:endParaRPr lang="zh-CN" altLang="en-US" dirty="0"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DFC0FAB-6898-45F2-A481-27C08D0C7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1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</a:rPr>
              <a:t>Improvement since 2018: </a:t>
            </a:r>
            <a:r>
              <a:rPr lang="en-US" altLang="zh-CN" b="0" dirty="0">
                <a:latin typeface="+mn-lt"/>
              </a:rPr>
              <a:t>cosmic rays</a:t>
            </a:r>
            <a:endParaRPr lang="zh-CN" altLang="en-US" b="0" dirty="0">
              <a:latin typeface="+mn-lt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D4062-52CD-4D52-A274-5EF6FBCFD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0" y="961398"/>
            <a:ext cx="11279266" cy="5536601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Comments in Assessment of 2018:</a:t>
            </a:r>
          </a:p>
          <a:p>
            <a:pPr lvl="1" algn="just"/>
            <a:r>
              <a:rPr lang="en-US" altLang="zh-CN" b="1" dirty="0">
                <a:latin typeface="+mn-lt"/>
              </a:rPr>
              <a:t>The ranking of this direction was A </a:t>
            </a:r>
            <a:r>
              <a:rPr lang="en-US" altLang="zh-CN" dirty="0">
                <a:latin typeface="+mn-lt"/>
              </a:rPr>
              <a:t>(LHAASO was still under construction at that time).</a:t>
            </a:r>
          </a:p>
          <a:p>
            <a:pPr lvl="1" algn="just"/>
            <a:r>
              <a:rPr lang="en-US" altLang="zh-CN" dirty="0">
                <a:latin typeface="+mn-lt"/>
              </a:rPr>
              <a:t>LHAASO is an exciting and ambitious project that has the potential to attract leading international scientists and position China to be one of the world-leaders in cosmic ray research.</a:t>
            </a:r>
          </a:p>
          <a:p>
            <a:pPr marL="288000" lvl="1">
              <a:buSzPct val="7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5DA2"/>
                </a:solidFill>
                <a:latin typeface="+mn-lt"/>
              </a:rPr>
              <a:t>Implementation &amp; Achievements: </a:t>
            </a:r>
          </a:p>
          <a:p>
            <a:pPr lvl="1" algn="just">
              <a:buSzPct val="70000"/>
            </a:pPr>
            <a:r>
              <a:rPr lang="en-US" altLang="zh-CN" dirty="0">
                <a:latin typeface="+mn-lt"/>
              </a:rPr>
              <a:t>LHAASO’s full array started operation in July 2021, becoming the world's leading UHE gamma-ray detection facility with the highest detection sensitivity and all-sky monitoring capability in the world. The facility operates very stably, and its performance meets all designed requirements. LHAASO passed the national acceptance in May 2022.</a:t>
            </a:r>
          </a:p>
          <a:p>
            <a:pPr lvl="1" algn="just"/>
            <a:r>
              <a:rPr lang="en-US" altLang="zh-CN" dirty="0">
                <a:latin typeface="+mn-lt"/>
              </a:rPr>
              <a:t>With the world’s UHE gamma-ray highest detection sensitivity and high-quality data sets, LHAASO has found over 40 UHE cosmic accelerators within the Milky Way and the highest energy photon reaching 1.4x10</a:t>
            </a:r>
            <a:r>
              <a:rPr lang="en-US" altLang="zh-CN" baseline="30000" dirty="0">
                <a:latin typeface="+mn-lt"/>
              </a:rPr>
              <a:t>15</a:t>
            </a:r>
            <a:r>
              <a:rPr lang="en-US" altLang="zh-CN" dirty="0">
                <a:latin typeface="+mn-lt"/>
              </a:rPr>
              <a:t> (quadrillion) electron-volts, the highest energy photon ever observed, thus launching the UHE Gamma Astronomy Era, etc.</a:t>
            </a:r>
            <a:endParaRPr lang="zh-CN" altLang="en-US" dirty="0">
              <a:latin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280064C-30C9-4995-A76B-2129E2B73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/29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369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951,&quot;width&quot;:969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4860</TotalTime>
  <Words>3924</Words>
  <Application>Microsoft Office PowerPoint</Application>
  <PresentationFormat>宽屏</PresentationFormat>
  <Paragraphs>563</Paragraphs>
  <Slides>38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等线</vt:lpstr>
      <vt:lpstr>黑体</vt:lpstr>
      <vt:lpstr>华文楷体</vt:lpstr>
      <vt:lpstr>华文中宋</vt:lpstr>
      <vt:lpstr>隶书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6_Office 主题​​</vt:lpstr>
      <vt:lpstr>PowerPoint 演示文稿</vt:lpstr>
      <vt:lpstr>About PAD: mission</vt:lpstr>
      <vt:lpstr>About PAD: general status</vt:lpstr>
      <vt:lpstr>About PAD: scientific questions</vt:lpstr>
      <vt:lpstr>Funds and Publications</vt:lpstr>
      <vt:lpstr>The advantage of our joint observations</vt:lpstr>
      <vt:lpstr>Publications of HXMT &amp; LHAASO</vt:lpstr>
      <vt:lpstr>Improvement since 2018: space program</vt:lpstr>
      <vt:lpstr>Improvement since 2018: cosmic rays</vt:lpstr>
      <vt:lpstr>PAD roadmap of experiments</vt:lpstr>
      <vt:lpstr>Space-based projects: in operation</vt:lpstr>
      <vt:lpstr>Space-based projects: POLAR to POLAR-2</vt:lpstr>
      <vt:lpstr>Space-based projects: EP &amp; SVOM</vt:lpstr>
      <vt:lpstr>Space-based projects: future eXTP &amp; HERD</vt:lpstr>
      <vt:lpstr>Ground-based projects: LHAASO</vt:lpstr>
      <vt:lpstr>Ground-based projects: LACT &amp; HUNT</vt:lpstr>
      <vt:lpstr>Ground-based projects: Ali-CPT</vt:lpstr>
      <vt:lpstr>AliCPT observatory: Unique in the Northern Hemisphere</vt:lpstr>
      <vt:lpstr>AliCPT-1 (1st phase of AliCPT) Receiver </vt:lpstr>
      <vt:lpstr>Ground-based projects: SARM on Quasars and Cosmology</vt:lpstr>
      <vt:lpstr>Stellar-mass black holes in AGN disk: a new hot topic</vt:lpstr>
      <vt:lpstr> Manpower</vt:lpstr>
      <vt:lpstr>Many talents recruited recently (2021-)</vt:lpstr>
      <vt:lpstr> International Cooperation</vt:lpstr>
      <vt:lpstr> Leading scientists </vt:lpstr>
      <vt:lpstr> Outstanding young scientists </vt:lpstr>
      <vt:lpstr> Strategic Planning of PAD</vt:lpstr>
      <vt:lpstr>PowerPoint 演示文稿</vt:lpstr>
      <vt:lpstr>Summary and Challenges</vt:lpstr>
      <vt:lpstr>PowerPoint 演示文稿</vt:lpstr>
      <vt:lpstr>Insight-HXMT: X-ray Binaries</vt:lpstr>
      <vt:lpstr>Insight-HXMT &amp; GECAM: FRBs and GRBs </vt:lpstr>
      <vt:lpstr>Highlights of GECAM</vt:lpstr>
      <vt:lpstr>PowerPoint 演示文稿</vt:lpstr>
      <vt:lpstr>PowerPoint 演示文稿</vt:lpstr>
      <vt:lpstr>SARM first measured the geometric distance of the quasar 3C 273</vt:lpstr>
      <vt:lpstr>Ground Based Programs Team</vt:lpstr>
      <vt:lpstr>AliCPT Science and Data Analysis Platform</vt:lpstr>
    </vt:vector>
  </TitlesOfParts>
  <Manager>www.515ppt.com</Manager>
  <Company>苏州珀菲科特网络科技有限公司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高能所概况</dc:title>
  <dc:subject>《中国共产党组织工作条例》</dc:subject>
  <dc:creator>Jun Cao</dc:creator>
  <cp:lastModifiedBy>熊少林</cp:lastModifiedBy>
  <cp:revision>223</cp:revision>
  <dcterms:created xsi:type="dcterms:W3CDTF">2023-01-01T14:23:30Z</dcterms:created>
  <dcterms:modified xsi:type="dcterms:W3CDTF">2023-09-20T06:49:24Z</dcterms:modified>
</cp:coreProperties>
</file>