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61"/>
  </p:notesMasterIdLst>
  <p:handoutMasterIdLst>
    <p:handoutMasterId r:id="rId62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91" r:id="rId19"/>
    <p:sldId id="292" r:id="rId20"/>
    <p:sldId id="293" r:id="rId21"/>
    <p:sldId id="294" r:id="rId22"/>
    <p:sldId id="296" r:id="rId23"/>
    <p:sldId id="297" r:id="rId24"/>
    <p:sldId id="325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32" r:id="rId36"/>
    <p:sldId id="333" r:id="rId37"/>
    <p:sldId id="316" r:id="rId38"/>
    <p:sldId id="317" r:id="rId39"/>
    <p:sldId id="318" r:id="rId40"/>
    <p:sldId id="319" r:id="rId41"/>
    <p:sldId id="334" r:id="rId42"/>
    <p:sldId id="321" r:id="rId43"/>
    <p:sldId id="322" r:id="rId44"/>
    <p:sldId id="323" r:id="rId45"/>
    <p:sldId id="326" r:id="rId46"/>
    <p:sldId id="327" r:id="rId47"/>
    <p:sldId id="328" r:id="rId48"/>
    <p:sldId id="329" r:id="rId49"/>
    <p:sldId id="330" r:id="rId50"/>
    <p:sldId id="331" r:id="rId51"/>
    <p:sldId id="335" r:id="rId52"/>
    <p:sldId id="280" r:id="rId53"/>
    <p:sldId id="290" r:id="rId54"/>
    <p:sldId id="336" r:id="rId55"/>
    <p:sldId id="285" r:id="rId56"/>
    <p:sldId id="286" r:id="rId57"/>
    <p:sldId id="337" r:id="rId58"/>
    <p:sldId id="288" r:id="rId59"/>
    <p:sldId id="289" r:id="rId60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0000CC"/>
    <a:srgbClr val="0000FF"/>
    <a:srgbClr val="0099FF"/>
    <a:srgbClr val="FFFFBF"/>
    <a:srgbClr val="00FF00"/>
    <a:srgbClr val="3E449C"/>
    <a:srgbClr val="FFFFFF"/>
    <a:srgbClr val="E85E5B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wnloads\&#22810;&#23398;&#31185;&#20013;&#24515;&#65288;2023-8-26&#6528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wnloads\&#22810;&#23398;&#31185;&#20013;&#24515;&#65288;2023-8-26&#6528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</a:rPr>
              <a:t>Age</a:t>
            </a:r>
            <a:r>
              <a:rPr lang="en-US" altLang="zh-CN" baseline="0">
                <a:solidFill>
                  <a:srgbClr val="002060"/>
                </a:solidFill>
                <a:latin typeface="Calibri" panose="020F0502020204030204" pitchFamily="34" charset="0"/>
              </a:rPr>
              <a:t> distribution of permanent staff</a:t>
            </a:r>
          </a:p>
        </c:rich>
      </c:tx>
      <c:layout>
        <c:manualLayout>
          <c:xMode val="edge"/>
          <c:yMode val="edge"/>
          <c:x val="8.6888888888888932E-2"/>
          <c:y val="2.62725779967159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82-4717-A53F-EA0D8C19CA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82-4717-A53F-EA0D8C19CA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782-4717-A53F-EA0D8C19CA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782-4717-A53F-EA0D8C19CA3C}"/>
              </c:ext>
            </c:extLst>
          </c:dPt>
          <c:dLbls>
            <c:dLbl>
              <c:idx val="1"/>
              <c:layout>
                <c:manualLayout>
                  <c:x val="-0.12728543307086615"/>
                  <c:y val="0.226750449297286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82-4717-A53F-EA0D8C19CA3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Sheet2!$C$2:$C$5</c:f>
              <c:strCache>
                <c:ptCount val="4"/>
                <c:pt idx="0">
                  <c:v>≥60</c:v>
                </c:pt>
                <c:pt idx="1">
                  <c:v>46-59</c:v>
                </c:pt>
                <c:pt idx="2">
                  <c:v>36-45</c:v>
                </c:pt>
                <c:pt idx="3">
                  <c:v>≤35</c:v>
                </c:pt>
              </c:strCache>
            </c:strRef>
          </c:cat>
          <c:val>
            <c:numRef>
              <c:f>Sheet2!$D$2:$D$5</c:f>
              <c:numCache>
                <c:formatCode>General</c:formatCode>
                <c:ptCount val="4"/>
                <c:pt idx="0">
                  <c:v>7</c:v>
                </c:pt>
                <c:pt idx="1">
                  <c:v>25</c:v>
                </c:pt>
                <c:pt idx="2">
                  <c:v>84</c:v>
                </c:pt>
                <c:pt idx="3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82-4717-A53F-EA0D8C19CA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Sheet3!$A$1</c:f>
              <c:strCache>
                <c:ptCount val="1"/>
                <c:pt idx="0">
                  <c:v>MRD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Sheet3!$A$2:$A$6</c:f>
              <c:numCache>
                <c:formatCode>General</c:formatCode>
                <c:ptCount val="5"/>
                <c:pt idx="0">
                  <c:v>536</c:v>
                </c:pt>
                <c:pt idx="1">
                  <c:v>520</c:v>
                </c:pt>
                <c:pt idx="2">
                  <c:v>535</c:v>
                </c:pt>
                <c:pt idx="3">
                  <c:v>572</c:v>
                </c:pt>
                <c:pt idx="4">
                  <c:v>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5-40C0-8EEA-1579C9E4A893}"/>
            </c:ext>
          </c:extLst>
        </c:ser>
        <c:ser>
          <c:idx val="1"/>
          <c:order val="1"/>
          <c:tx>
            <c:strRef>
              <c:f>Sheet3!$B$1</c:f>
              <c:strCache>
                <c:ptCount val="1"/>
                <c:pt idx="0">
                  <c:v>IHEP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Sheet3!$B$2:$B$6</c:f>
              <c:numCache>
                <c:formatCode>General</c:formatCode>
                <c:ptCount val="5"/>
                <c:pt idx="0">
                  <c:v>1560</c:v>
                </c:pt>
                <c:pt idx="1">
                  <c:v>1632</c:v>
                </c:pt>
                <c:pt idx="2">
                  <c:v>1566</c:v>
                </c:pt>
                <c:pt idx="3">
                  <c:v>1867</c:v>
                </c:pt>
                <c:pt idx="4">
                  <c:v>1893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5-40C0-8EEA-1579C9E4A8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247872"/>
        <c:axId val="87270528"/>
      </c:barChart>
      <c:catAx>
        <c:axId val="87247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YEAR</a:t>
                </a: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270528"/>
        <c:crosses val="autoZero"/>
        <c:auto val="0"/>
        <c:lblAlgn val="ctr"/>
        <c:lblOffset val="100"/>
        <c:noMultiLvlLbl val="0"/>
      </c:catAx>
      <c:valAx>
        <c:axId val="8727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PAPER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24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16908057909519E-2"/>
          <c:y val="5.5985059693427867E-2"/>
          <c:w val="0.86276366285427464"/>
          <c:h val="0.79671626713047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number of publications</c:v>
                </c:pt>
              </c:strCache>
            </c:strRef>
          </c:tx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138</c:v>
                </c:pt>
                <c:pt idx="1">
                  <c:v>129</c:v>
                </c:pt>
                <c:pt idx="2">
                  <c:v>164</c:v>
                </c:pt>
                <c:pt idx="3">
                  <c:v>158</c:v>
                </c:pt>
                <c:pt idx="4">
                  <c:v>166</c:v>
                </c:pt>
                <c:pt idx="5">
                  <c:v>194</c:v>
                </c:pt>
                <c:pt idx="6">
                  <c:v>240</c:v>
                </c:pt>
                <c:pt idx="7">
                  <c:v>340</c:v>
                </c:pt>
                <c:pt idx="8">
                  <c:v>381</c:v>
                </c:pt>
                <c:pt idx="9">
                  <c:v>390</c:v>
                </c:pt>
                <c:pt idx="10">
                  <c:v>450</c:v>
                </c:pt>
                <c:pt idx="11">
                  <c:v>491</c:v>
                </c:pt>
                <c:pt idx="12">
                  <c:v>627</c:v>
                </c:pt>
                <c:pt idx="13">
                  <c:v>735</c:v>
                </c:pt>
                <c:pt idx="14">
                  <c:v>924</c:v>
                </c:pt>
                <c:pt idx="15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7E-432A-8824-0E4E596550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Number of publictions in the first class of the JCR journal ranking made by CAS</c:v>
                </c:pt>
              </c:strCache>
            </c:strRef>
          </c:tx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5</c:v>
                </c:pt>
                <c:pt idx="1">
                  <c:v>7</c:v>
                </c:pt>
                <c:pt idx="2">
                  <c:v>10</c:v>
                </c:pt>
                <c:pt idx="3">
                  <c:v>16</c:v>
                </c:pt>
                <c:pt idx="4">
                  <c:v>19</c:v>
                </c:pt>
                <c:pt idx="5">
                  <c:v>23</c:v>
                </c:pt>
                <c:pt idx="6">
                  <c:v>41</c:v>
                </c:pt>
                <c:pt idx="7">
                  <c:v>38</c:v>
                </c:pt>
                <c:pt idx="8">
                  <c:v>84</c:v>
                </c:pt>
                <c:pt idx="9">
                  <c:v>113</c:v>
                </c:pt>
                <c:pt idx="10">
                  <c:v>150</c:v>
                </c:pt>
                <c:pt idx="11">
                  <c:v>184</c:v>
                </c:pt>
                <c:pt idx="12">
                  <c:v>279</c:v>
                </c:pt>
                <c:pt idx="13">
                  <c:v>408</c:v>
                </c:pt>
                <c:pt idx="14">
                  <c:v>526</c:v>
                </c:pt>
                <c:pt idx="15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7E-432A-8824-0E4E59655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167616"/>
        <c:axId val="117169152"/>
        <c:axId val="0"/>
      </c:bar3DChart>
      <c:catAx>
        <c:axId val="11716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169152"/>
        <c:crosses val="autoZero"/>
        <c:auto val="1"/>
        <c:lblAlgn val="ctr"/>
        <c:lblOffset val="100"/>
        <c:noMultiLvlLbl val="0"/>
      </c:catAx>
      <c:valAx>
        <c:axId val="11716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167616"/>
        <c:crosses val="autoZero"/>
        <c:crossBetween val="between"/>
      </c:valAx>
      <c:spPr>
        <a:noFill/>
        <a:ln w="25381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050"/>
            </a:pPr>
            <a:endParaRPr lang="zh-CN"/>
          </a:p>
        </c:txPr>
      </c:legendEntry>
      <c:layout>
        <c:manualLayout>
          <c:xMode val="edge"/>
          <c:yMode val="edge"/>
          <c:x val="0.1064788496547094"/>
          <c:y val="0.11867893456102299"/>
          <c:w val="0.64783586460367715"/>
          <c:h val="0.21204205615294225"/>
        </c:manualLayout>
      </c:layout>
      <c:overlay val="0"/>
      <c:spPr>
        <a:solidFill>
          <a:srgbClr val="F0F0F1"/>
        </a:solidFill>
      </c:spPr>
      <c:txPr>
        <a:bodyPr/>
        <a:lstStyle/>
        <a:p>
          <a:pPr>
            <a:defRPr sz="1050"/>
          </a:pPr>
          <a:endParaRPr lang="zh-CN"/>
        </a:p>
      </c:txPr>
    </c:legend>
    <c:plotVisOnly val="1"/>
    <c:dispBlanksAs val="gap"/>
    <c:showDLblsOverMax val="0"/>
  </c:chart>
  <c:spPr>
    <a:gradFill rotWithShape="1">
      <a:gsLst>
        <a:gs pos="0">
          <a:srgbClr val="CBCFE1"/>
        </a:gs>
        <a:gs pos="100000">
          <a:schemeClr val="bg1">
            <a:lumMod val="95000"/>
          </a:schemeClr>
        </a:gs>
      </a:gsLst>
      <a:lin ang="16200000" scaled="1"/>
    </a:gradFill>
    <a:ln w="9490" cap="flat" cmpd="sng" algn="ctr">
      <a:solidFill>
        <a:schemeClr val="bg1">
          <a:lumMod val="65000"/>
        </a:schemeClr>
      </a:solidFill>
      <a:prstDash val="solid"/>
    </a:ln>
    <a:effectLst>
      <a:outerShdw blurRad="50800" dist="38100" dir="10800000" algn="r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CC"/>
                </a:solidFill>
              </a:defRPr>
            </a:pPr>
            <a:r>
              <a:rPr lang="en-US" altLang="zh-CN" sz="1200" dirty="0">
                <a:solidFill>
                  <a:srgbClr val="0000CC"/>
                </a:solidFill>
              </a:rPr>
              <a:t>Percentage of the publications</a:t>
            </a:r>
            <a:r>
              <a:rPr lang="en-US" altLang="zh-CN" sz="1200" baseline="0" dirty="0">
                <a:solidFill>
                  <a:srgbClr val="0000CC"/>
                </a:solidFill>
              </a:rPr>
              <a:t> </a:t>
            </a:r>
            <a:r>
              <a:rPr lang="en-US" altLang="zh-CN" sz="1200" dirty="0">
                <a:solidFill>
                  <a:srgbClr val="0000CC"/>
                </a:solidFill>
              </a:rPr>
              <a:t>in the first class</a:t>
            </a:r>
          </a:p>
        </c:rich>
      </c:tx>
      <c:layout>
        <c:manualLayout>
          <c:xMode val="edge"/>
          <c:yMode val="edge"/>
          <c:x val="0.17876549685150608"/>
          <c:y val="2.236467391160787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28027797136656"/>
          <c:y val="0.12876035430104671"/>
          <c:w val="0.79695988125504469"/>
          <c:h val="0.7212742346336076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the publications in the first class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circle"/>
            <c:size val="5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dLbls>
            <c:dLbl>
              <c:idx val="0"/>
              <c:layout>
                <c:manualLayout>
                  <c:x val="-1.15982300065997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ED-412A-95B9-83B81CA5AFC2}"/>
                </c:ext>
              </c:extLst>
            </c:dLbl>
            <c:dLbl>
              <c:idx val="1"/>
              <c:layout>
                <c:manualLayout>
                  <c:x val="-6.1857226701865213E-2"/>
                  <c:y val="-5.1204011025661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ED-412A-95B9-83B81CA5AFC2}"/>
                </c:ext>
              </c:extLst>
            </c:dLbl>
            <c:dLbl>
              <c:idx val="2"/>
              <c:layout>
                <c:manualLayout>
                  <c:x val="-1.3464235942114863E-2"/>
                  <c:y val="1.4909782607738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ED-412A-95B9-83B81CA5AFC2}"/>
                </c:ext>
              </c:extLst>
            </c:dLbl>
            <c:dLbl>
              <c:idx val="3"/>
              <c:layout>
                <c:manualLayout>
                  <c:x val="-7.7321533377331594E-2"/>
                  <c:y val="-3.413600735044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ED-412A-95B9-83B81CA5AFC2}"/>
                </c:ext>
              </c:extLst>
            </c:dLbl>
            <c:dLbl>
              <c:idx val="4"/>
              <c:layout>
                <c:manualLayout>
                  <c:x val="-1.93304423007742E-2"/>
                  <c:y val="3.7470807790302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ED-412A-95B9-83B81CA5AFC2}"/>
                </c:ext>
              </c:extLst>
            </c:dLbl>
            <c:dLbl>
              <c:idx val="5"/>
              <c:layout>
                <c:manualLayout>
                  <c:x val="-9.2785840052798024E-2"/>
                  <c:y val="-5.6893345584068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ED-412A-95B9-83B81CA5AFC2}"/>
                </c:ext>
              </c:extLst>
            </c:dLbl>
            <c:dLbl>
              <c:idx val="6"/>
              <c:layout>
                <c:manualLayout>
                  <c:x val="-5.4125073364132061E-2"/>
                  <c:y val="-6.258268014247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ED-412A-95B9-83B81CA5AFC2}"/>
                </c:ext>
              </c:extLst>
            </c:dLbl>
            <c:dLbl>
              <c:idx val="7"/>
              <c:layout>
                <c:manualLayout>
                  <c:x val="-3.8660695661637427E-2"/>
                  <c:y val="4.1198253442237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ED-412A-95B9-83B81CA5AFC2}"/>
                </c:ext>
              </c:extLst>
            </c:dLbl>
            <c:dLbl>
              <c:idx val="8"/>
              <c:layout>
                <c:manualLayout>
                  <c:x val="-3.8660766688666569E-3"/>
                  <c:y val="1.1378669116813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ED-412A-95B9-83B81CA5AFC2}"/>
                </c:ext>
              </c:extLst>
            </c:dLbl>
            <c:dLbl>
              <c:idx val="9"/>
              <c:layout>
                <c:manualLayout>
                  <c:x val="-0.1198483767348637"/>
                  <c:y val="-5.68933455840684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ED-412A-95B9-83B81CA5AFC2}"/>
                </c:ext>
              </c:extLst>
            </c:dLbl>
            <c:dLbl>
              <c:idx val="12"/>
              <c:layout>
                <c:manualLayout>
                  <c:x val="-7.73215333773317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ED-412A-95B9-83B81CA5AFC2}"/>
                </c:ext>
              </c:extLst>
            </c:dLbl>
            <c:dLbl>
              <c:idx val="13"/>
              <c:layout>
                <c:manualLayout>
                  <c:x val="-9.1587488247937693E-2"/>
                  <c:y val="-3.7667159061258955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55.51%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ED-412A-95B9-83B81CA5AFC2}"/>
                </c:ext>
              </c:extLst>
            </c:dLbl>
            <c:dLbl>
              <c:idx val="15"/>
              <c:layout>
                <c:manualLayout>
                  <c:x val="0"/>
                  <c:y val="-3.354701086741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D7-4C3D-A1FA-254BE85395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0000CC"/>
                    </a:solidFill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Sheet1!$B$2:$B$17</c:f>
              <c:numCache>
                <c:formatCode>0.00%</c:formatCode>
                <c:ptCount val="16"/>
                <c:pt idx="0">
                  <c:v>3.5999999999999997E-2</c:v>
                </c:pt>
                <c:pt idx="1">
                  <c:v>5.3999999999999999E-2</c:v>
                </c:pt>
                <c:pt idx="2">
                  <c:v>6.1000000000000013E-2</c:v>
                </c:pt>
                <c:pt idx="3">
                  <c:v>0.10100000000000002</c:v>
                </c:pt>
                <c:pt idx="4">
                  <c:v>0.114</c:v>
                </c:pt>
                <c:pt idx="5">
                  <c:v>0.11899999999999998</c:v>
                </c:pt>
                <c:pt idx="6">
                  <c:v>0.16900000000000001</c:v>
                </c:pt>
                <c:pt idx="7">
                  <c:v>0.112</c:v>
                </c:pt>
                <c:pt idx="8">
                  <c:v>0.21000000000000021</c:v>
                </c:pt>
                <c:pt idx="9">
                  <c:v>0.29000000000000031</c:v>
                </c:pt>
                <c:pt idx="10">
                  <c:v>0.33330000000000126</c:v>
                </c:pt>
                <c:pt idx="11">
                  <c:v>0.37470000000000031</c:v>
                </c:pt>
                <c:pt idx="12">
                  <c:v>0.44500000000000001</c:v>
                </c:pt>
                <c:pt idx="13">
                  <c:v>0.55510000000000004</c:v>
                </c:pt>
                <c:pt idx="14">
                  <c:v>0.56899999999999995</c:v>
                </c:pt>
                <c:pt idx="15">
                  <c:v>0.59899999999999998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7D-47E2-B6D2-68CEE7B01F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7826176"/>
        <c:axId val="127848448"/>
      </c:lineChart>
      <c:dateAx>
        <c:axId val="1278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zh-CN"/>
          </a:p>
        </c:txPr>
        <c:crossAx val="127848448"/>
        <c:crosses val="autoZero"/>
        <c:auto val="0"/>
        <c:lblOffset val="100"/>
        <c:baseTimeUnit val="days"/>
        <c:minorUnit val="1"/>
      </c:dateAx>
      <c:valAx>
        <c:axId val="127848448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127826176"/>
        <c:crosses val="autoZero"/>
        <c:crossBetween val="between"/>
      </c:valAx>
    </c:plotArea>
    <c:plotVisOnly val="1"/>
    <c:dispBlanksAs val="zero"/>
    <c:showDLblsOverMax val="0"/>
  </c:chart>
  <c:spPr>
    <a:gradFill rotWithShape="1">
      <a:gsLst>
        <a:gs pos="0">
          <a:srgbClr val="CBCFE1"/>
        </a:gs>
        <a:gs pos="100000">
          <a:schemeClr val="bg1">
            <a:lumMod val="95000"/>
          </a:schemeClr>
        </a:gs>
      </a:gsLst>
      <a:lin ang="16200000" scaled="1"/>
    </a:gradFill>
    <a:ln w="9519" cap="flat" cmpd="sng" algn="ctr">
      <a:solidFill>
        <a:schemeClr val="bg1">
          <a:lumMod val="50000"/>
        </a:schemeClr>
      </a:solidFill>
      <a:prstDash val="solid"/>
    </a:ln>
    <a:effectLst>
      <a:outerShdw blurRad="50800" dist="38100" dir="10800000" algn="r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3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726949377193553E-2"/>
          <c:y val="8.8765155591146602E-2"/>
          <c:w val="0.92546958992623107"/>
          <c:h val="0.8945683862814518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用户课题的学科领域分布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03A-4621-AC05-0E87D7E0D4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03A-4621-AC05-0E87D7E0D4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03A-4621-AC05-0E87D7E0D4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03A-4621-AC05-0E87D7E0D4F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03A-4621-AC05-0E87D7E0D4F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F03A-4621-AC05-0E87D7E0D4F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F03A-4621-AC05-0E87D7E0D4F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M</a:t>
                    </a:r>
                    <a:r>
                      <a:rPr lang="en-US" altLang="zh-CN" smtClean="0"/>
                      <a:t>aterials</a:t>
                    </a:r>
                    <a:r>
                      <a:rPr lang="en-US" altLang="zh-CN"/>
                      <a:t>
</a:t>
                    </a:r>
                    <a:r>
                      <a:rPr lang="en-US" altLang="zh-CN" dirty="0"/>
                      <a:t>43%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3A-4621-AC05-0E87D7E0D4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C</a:t>
                    </a:r>
                    <a:r>
                      <a:rPr lang="en-US" altLang="zh-CN" smtClean="0"/>
                      <a:t>hemistry</a:t>
                    </a:r>
                    <a:r>
                      <a:rPr lang="en-US" altLang="zh-CN"/>
                      <a:t>
</a:t>
                    </a:r>
                    <a:r>
                      <a:rPr lang="en-US" altLang="zh-CN" dirty="0"/>
                      <a:t>23%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3A-4621-AC05-0E87D7E0D4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L</a:t>
                    </a:r>
                    <a:r>
                      <a:rPr lang="en-US" altLang="zh-CN" smtClean="0"/>
                      <a:t>ife science</a:t>
                    </a:r>
                    <a:r>
                      <a:rPr lang="en-US" altLang="zh-CN" dirty="0"/>
                      <a:t>
7%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3A-4621-AC05-0E87D7E0D4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lang="en-US" altLang="zh-CN" smtClean="0"/>
                      <a:t>nviroment</a:t>
                    </a:r>
                    <a:r>
                      <a:rPr lang="en-US" altLang="zh-CN" dirty="0"/>
                      <a:t>
12%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3A-4621-AC05-0E87D7E0D4F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lang="en-US" altLang="zh-CN" smtClean="0"/>
                      <a:t>lectronic</a:t>
                    </a:r>
                    <a:r>
                      <a:rPr lang="en-US" altLang="zh-CN" dirty="0"/>
                      <a:t>
3%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3A-4621-AC05-0E87D7E0D4FF}"/>
                </c:ext>
              </c:extLst>
            </c:dLbl>
            <c:dLbl>
              <c:idx val="5"/>
              <c:layout>
                <c:manualLayout>
                  <c:x val="-2.662177996994045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P</a:t>
                    </a:r>
                    <a:r>
                      <a:rPr lang="en-US" altLang="zh-CN" smtClean="0"/>
                      <a:t>hysics</a:t>
                    </a:r>
                    <a:r>
                      <a:rPr lang="en-US" altLang="zh-CN"/>
                      <a:t>
</a:t>
                    </a:r>
                    <a:r>
                      <a:rPr lang="en-US" altLang="zh-CN" dirty="0"/>
                      <a:t>11%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3A-4621-AC05-0E87D7E0D4F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zh-CN" smtClean="0">
                        <a:solidFill>
                          <a:srgbClr val="FF0000"/>
                        </a:solidFill>
                      </a:rPr>
                      <a:t>O</a:t>
                    </a:r>
                    <a:r>
                      <a:rPr lang="en-US" altLang="zh-CN" smtClean="0"/>
                      <a:t>thers</a:t>
                    </a:r>
                    <a:r>
                      <a:rPr lang="en-US" altLang="zh-CN" dirty="0"/>
                      <a:t>
1%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3A-4621-AC05-0E87D7E0D4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材料科学</c:v>
                </c:pt>
                <c:pt idx="1">
                  <c:v>化学、化工</c:v>
                </c:pt>
                <c:pt idx="2">
                  <c:v>生命科学</c:v>
                </c:pt>
                <c:pt idx="3">
                  <c:v>环境、地学</c:v>
                </c:pt>
                <c:pt idx="4">
                  <c:v>光电器件</c:v>
                </c:pt>
                <c:pt idx="5">
                  <c:v>物理</c:v>
                </c:pt>
                <c:pt idx="6">
                  <c:v>其他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0.43000000000000038</c:v>
                </c:pt>
                <c:pt idx="1">
                  <c:v>0.23</c:v>
                </c:pt>
                <c:pt idx="2">
                  <c:v>7.0000000000000021E-2</c:v>
                </c:pt>
                <c:pt idx="3">
                  <c:v>0.12000000000000002</c:v>
                </c:pt>
                <c:pt idx="4">
                  <c:v>3.0000000000000016E-2</c:v>
                </c:pt>
                <c:pt idx="5">
                  <c:v>0.11000000000000001</c:v>
                </c:pt>
                <c:pt idx="6">
                  <c:v>1.0000000000000005E-2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03A-4621-AC05-0E87D7E0D4F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报告分成</a:t>
            </a:r>
            <a:r>
              <a:rPr lang="en-US" altLang="zh-CN" dirty="0" smtClean="0"/>
              <a:t>5</a:t>
            </a:r>
            <a:r>
              <a:rPr lang="zh-CN" altLang="en-US" dirty="0" smtClean="0"/>
              <a:t>个部分。介绍部门情况；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年评估的结果和改进措施；各部分的目前工作情况和未来计划；争取的资源和面临的挑战；最后的总结。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73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9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1</a:t>
            </a:r>
            <a:r>
              <a:rPr lang="zh-CN" altLang="en-US" dirty="0" smtClean="0"/>
              <a:t>（似乎需要一句口号式的话，否则说太多了听众反而不知道该记住哪个）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128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723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F5600-7589-4E02-BB51-130800C97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50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59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we all known</a:t>
            </a:r>
          </a:p>
          <a:p>
            <a:r>
              <a:rPr lang="en-US" altLang="zh-CN" dirty="0"/>
              <a:t>The</a:t>
            </a:r>
            <a:r>
              <a:rPr lang="en-US" altLang="zh-CN" baseline="0" dirty="0"/>
              <a:t> basic theory of mirror bending is pure bent beam theory</a:t>
            </a:r>
          </a:p>
          <a:p>
            <a:r>
              <a:rPr lang="en-US" altLang="zh-CN" baseline="0" dirty="0"/>
              <a:t>The curvature from bending is equal to M divided by E I.</a:t>
            </a:r>
          </a:p>
          <a:p>
            <a:r>
              <a:rPr lang="zh-CN" altLang="en-US" baseline="0" dirty="0"/>
              <a:t>。。。。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658C-CFFB-4182-82D0-F86D58BF8FC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2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658C-CFFB-4182-82D0-F86D58BF8FC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8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6ECF9-A865-4702-A542-B0BDD7333FD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067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40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5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Vision</a:t>
            </a:r>
            <a:r>
              <a:rPr lang="zh-CN" altLang="en-US" dirty="0" smtClean="0"/>
              <a:t>（上半部分）当然要和整个</a:t>
            </a:r>
            <a:r>
              <a:rPr lang="en-US" altLang="zh-CN" dirty="0" smtClean="0"/>
              <a:t>IHEP</a:t>
            </a:r>
            <a:r>
              <a:rPr lang="zh-CN" altLang="en-US" dirty="0" smtClean="0"/>
              <a:t>的定位契合，</a:t>
            </a:r>
            <a:r>
              <a:rPr lang="en-US" altLang="zh-CN" dirty="0" smtClean="0"/>
              <a:t>mission</a:t>
            </a:r>
            <a:r>
              <a:rPr lang="zh-CN" altLang="en-US" dirty="0" smtClean="0"/>
              <a:t>（下半部分）：建设和运行装置、实验方法和技术研究、基于大装置的前沿研究。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20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F:\</a:t>
            </a:r>
            <a:r>
              <a:rPr lang="zh-CN" altLang="en-US" dirty="0"/>
              <a:t>科研工作</a:t>
            </a:r>
            <a:r>
              <a:rPr lang="en-US" altLang="zh-CN" dirty="0"/>
              <a:t>\</a:t>
            </a:r>
            <a:r>
              <a:rPr lang="zh-CN" altLang="en-US" dirty="0"/>
              <a:t>双刃法波前检测</a:t>
            </a:r>
            <a:r>
              <a:rPr lang="en-US" altLang="zh-CN" dirty="0"/>
              <a:t>\experiment  data\20221020\fine-polish\ref-after\round1\cry001.dat</a:t>
            </a:r>
          </a:p>
          <a:p>
            <a:r>
              <a:rPr lang="en-US" altLang="zh-CN" dirty="0"/>
              <a:t>F:\</a:t>
            </a:r>
            <a:r>
              <a:rPr lang="zh-CN" altLang="en-US" dirty="0"/>
              <a:t>科研工作</a:t>
            </a:r>
            <a:r>
              <a:rPr lang="en-US" altLang="zh-CN" dirty="0"/>
              <a:t>\</a:t>
            </a:r>
            <a:r>
              <a:rPr lang="zh-CN" altLang="en-US" dirty="0"/>
              <a:t>双刃法波前检测</a:t>
            </a:r>
            <a:r>
              <a:rPr lang="en-US" altLang="zh-CN"/>
              <a:t>\experiment  data\20230722\japan\2\result20230815\analysis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97635-4E8B-4AA9-A91F-F7AB2070D8A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866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F:\</a:t>
            </a:r>
            <a:r>
              <a:rPr lang="zh-CN" altLang="en-US" dirty="0"/>
              <a:t>科研工作</a:t>
            </a:r>
            <a:r>
              <a:rPr lang="en-US" altLang="zh-CN" dirty="0"/>
              <a:t>\</a:t>
            </a:r>
            <a:r>
              <a:rPr lang="zh-CN" altLang="en-US" dirty="0"/>
              <a:t>双刃法波前检测</a:t>
            </a:r>
            <a:r>
              <a:rPr lang="en-US" altLang="zh-CN"/>
              <a:t>\experiment  data\20220710\result_0719_50um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97635-4E8B-4AA9-A91F-F7AB2070D8A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829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In-house</a:t>
            </a:r>
            <a:r>
              <a:rPr lang="zh-CN" altLang="en-US" dirty="0" smtClean="0"/>
              <a:t>研究要基于大科学装置，为大科学装置的技术发展提供指引，连接用户和装置，不是为了和别的研究所和大学竞争。经费来自竞争性的经费申请。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32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HEPS</a:t>
            </a:r>
            <a:r>
              <a:rPr lang="zh-CN" altLang="en-US" dirty="0"/>
              <a:t>线站选择的标准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3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年的评估结果：有很大发展，但是各部分水平不一。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96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为了实现</a:t>
            </a:r>
            <a:r>
              <a:rPr lang="en-US" altLang="zh-CN" dirty="0"/>
              <a:t>mission</a:t>
            </a:r>
            <a:r>
              <a:rPr lang="zh-CN" altLang="en-US" dirty="0"/>
              <a:t>，重要的是人员队伍的建设：取得国外同类装置上专家的指导，招收年轻的领军人物，聘请国外有经验的客座教授。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811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总结，把</a:t>
            </a:r>
            <a:r>
              <a:rPr lang="en-US" altLang="zh-CN" dirty="0" smtClean="0"/>
              <a:t>mission</a:t>
            </a:r>
            <a:r>
              <a:rPr lang="zh-CN" altLang="en-US" dirty="0" smtClean="0"/>
              <a:t>再说一遍。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介绍多学科的概况，多少人员，年龄分布，分成几个部分。蓝色的是工程项目，绿色是在大装置上开展</a:t>
            </a:r>
            <a:r>
              <a:rPr lang="en-US" altLang="zh-CN" dirty="0" smtClean="0"/>
              <a:t>in-house</a:t>
            </a:r>
            <a:r>
              <a:rPr lang="zh-CN" altLang="en-US" dirty="0" smtClean="0"/>
              <a:t>研究的团队。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不同项目上的人员分布。大部分的人员集中在光源项目上。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99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年度经费，竞争性经费在</a:t>
            </a:r>
            <a:r>
              <a:rPr lang="en-US" altLang="zh-CN" dirty="0" smtClean="0"/>
              <a:t>7</a:t>
            </a:r>
            <a:r>
              <a:rPr lang="zh-CN" altLang="en-US" dirty="0" smtClean="0"/>
              <a:t>千万左右，其余的是工程经费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75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多学科发表的文章。有一部分是合作论文，</a:t>
            </a:r>
            <a:r>
              <a:rPr lang="en-US" altLang="zh-CN" dirty="0"/>
              <a:t>2015</a:t>
            </a:r>
            <a:r>
              <a:rPr lang="zh-CN" altLang="en-US" dirty="0"/>
              <a:t>年以后人员转移到光源（</a:t>
            </a:r>
            <a:r>
              <a:rPr lang="en-US" altLang="zh-CN" dirty="0"/>
              <a:t>HEPS-TF</a:t>
            </a:r>
            <a:r>
              <a:rPr lang="zh-CN" altLang="en-US" dirty="0"/>
              <a:t>是</a:t>
            </a:r>
            <a:r>
              <a:rPr lang="en-US" altLang="zh-CN" dirty="0"/>
              <a:t>2016</a:t>
            </a:r>
            <a:r>
              <a:rPr lang="zh-CN" altLang="en-US" dirty="0"/>
              <a:t>发改委经费到位，但是</a:t>
            </a:r>
            <a:r>
              <a:rPr lang="en-US" altLang="zh-CN" dirty="0"/>
              <a:t>2015</a:t>
            </a:r>
            <a:r>
              <a:rPr lang="zh-CN" altLang="en-US" dirty="0"/>
              <a:t>年已经开始），文章数目少了一些。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进入第三部分（似乎需要一个过渡？），讲述各部分的具体情况。首先是</a:t>
            </a:r>
            <a:r>
              <a:rPr lang="en-US" altLang="zh-CN" dirty="0" smtClean="0"/>
              <a:t>BSRF</a:t>
            </a:r>
            <a:r>
              <a:rPr lang="zh-CN" altLang="en-US" dirty="0" smtClean="0"/>
              <a:t>，目前是中国北方重要，也是唯一的同步辐射实验平台。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56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BSRF</a:t>
            </a:r>
            <a:r>
              <a:rPr lang="zh-CN" altLang="en-US" dirty="0" smtClean="0"/>
              <a:t>历年用户发表文章的统计，突出</a:t>
            </a:r>
            <a:r>
              <a:rPr lang="en-US" altLang="zh-CN" dirty="0" smtClean="0"/>
              <a:t>BSRF</a:t>
            </a:r>
            <a:r>
              <a:rPr lang="zh-CN" altLang="en-US" dirty="0" smtClean="0"/>
              <a:t>运行的效率。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4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F5600-7589-4E02-BB51-130800C9707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7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11085795" y="0"/>
            <a:ext cx="1106204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06" y="193961"/>
            <a:ext cx="730389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8119"/>
            <a:ext cx="105156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11136197" y="627538"/>
            <a:ext cx="1055803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62" y="698084"/>
            <a:ext cx="730389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136197" y="-28281"/>
            <a:ext cx="1055803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603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52D57-B00C-4376-982C-725C7166992B}" type="datetimeFigureOut">
              <a:rPr lang="zh-CN" altLang="en-US"/>
              <a:pPr>
                <a:defRPr/>
              </a:pPr>
              <a:t>2023/9/17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AEB7-ED1F-4423-AC41-B19A4EB583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4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jpe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gif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0.emf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4.xml"/><Relationship Id="rId12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tags" Target="../tags/tag9.xml"/><Relationship Id="rId11" Type="http://schemas.openxmlformats.org/officeDocument/2006/relationships/image" Target="../media/image92.jpeg"/><Relationship Id="rId5" Type="http://schemas.openxmlformats.org/officeDocument/2006/relationships/tags" Target="../tags/tag8.xml"/><Relationship Id="rId10" Type="http://schemas.openxmlformats.org/officeDocument/2006/relationships/image" Target="../media/image89.emf"/><Relationship Id="rId4" Type="http://schemas.openxmlformats.org/officeDocument/2006/relationships/tags" Target="../tags/tag7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97.jpeg"/><Relationship Id="rId18" Type="http://schemas.openxmlformats.org/officeDocument/2006/relationships/image" Target="../media/image95.emf"/><Relationship Id="rId3" Type="http://schemas.openxmlformats.org/officeDocument/2006/relationships/tags" Target="../tags/tag11.xml"/><Relationship Id="rId21" Type="http://schemas.openxmlformats.org/officeDocument/2006/relationships/image" Target="../media/image99.png"/><Relationship Id="rId7" Type="http://schemas.openxmlformats.org/officeDocument/2006/relationships/tags" Target="../tags/tag15.xml"/><Relationship Id="rId12" Type="http://schemas.openxmlformats.org/officeDocument/2006/relationships/slideLayout" Target="../slideLayouts/slideLayout4.xml"/><Relationship Id="rId17" Type="http://schemas.openxmlformats.org/officeDocument/2006/relationships/oleObject" Target="../embeddings/oleObject4.bin"/><Relationship Id="rId2" Type="http://schemas.openxmlformats.org/officeDocument/2006/relationships/tags" Target="../tags/tag10.xml"/><Relationship Id="rId16" Type="http://schemas.openxmlformats.org/officeDocument/2006/relationships/image" Target="../media/image98.jpeg"/><Relationship Id="rId20" Type="http://schemas.openxmlformats.org/officeDocument/2006/relationships/image" Target="../media/image96.emf"/><Relationship Id="rId1" Type="http://schemas.openxmlformats.org/officeDocument/2006/relationships/vmlDrawing" Target="../drawings/vmlDrawing2.v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image" Target="../media/image94.emf"/><Relationship Id="rId10" Type="http://schemas.openxmlformats.org/officeDocument/2006/relationships/tags" Target="../tags/tag18.xml"/><Relationship Id="rId19" Type="http://schemas.openxmlformats.org/officeDocument/2006/relationships/oleObject" Target="../embeddings/oleObject5.bin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jpeg"/><Relationship Id="rId7" Type="http://schemas.openxmlformats.org/officeDocument/2006/relationships/image" Target="../media/image106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tiff"/><Relationship Id="rId4" Type="http://schemas.openxmlformats.org/officeDocument/2006/relationships/image" Target="../media/image10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emf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microsoft.com/office/2007/relationships/hdphoto" Target="../media/hdphoto3.wdp"/><Relationship Id="rId9" Type="http://schemas.openxmlformats.org/officeDocument/2006/relationships/image" Target="../media/image11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8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microsoft.com/office/2007/relationships/hdphoto" Target="../media/hdphoto4.wdp"/><Relationship Id="rId4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0B53E9C-977C-4020-A2A5-065F97EAE11C}"/>
              </a:ext>
            </a:extLst>
          </p:cNvPr>
          <p:cNvSpPr/>
          <p:nvPr/>
        </p:nvSpPr>
        <p:spPr>
          <a:xfrm>
            <a:off x="0" y="1395665"/>
            <a:ext cx="12192000" cy="3802006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242F4D-57A2-4217-870C-5EA482837C7A}"/>
              </a:ext>
            </a:extLst>
          </p:cNvPr>
          <p:cNvSpPr/>
          <p:nvPr/>
        </p:nvSpPr>
        <p:spPr>
          <a:xfrm>
            <a:off x="186813" y="1881054"/>
            <a:ext cx="11739716" cy="282305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C8B2F6-6761-4BA8-B39A-19EA78843212}"/>
              </a:ext>
            </a:extLst>
          </p:cNvPr>
          <p:cNvSpPr txBox="1"/>
          <p:nvPr/>
        </p:nvSpPr>
        <p:spPr>
          <a:xfrm>
            <a:off x="1850380" y="3220896"/>
            <a:ext cx="8412582" cy="14431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DONG </a:t>
            </a:r>
            <a:r>
              <a:rPr lang="en-US" altLang="zh-CN" sz="2400" b="1" dirty="0" err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Yuhui</a:t>
            </a:r>
            <a:endParaRPr lang="en-US" altLang="zh-CN" sz="2400" b="1" dirty="0">
              <a:solidFill>
                <a:schemeClr val="bg2"/>
              </a:solidFill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Multi-Disciplinary Research </a:t>
            </a:r>
            <a:r>
              <a:rPr lang="en-US" altLang="zh-CN" sz="2400" b="1" dirty="0" smtClean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Division, IHEP</a:t>
            </a:r>
          </a:p>
          <a:p>
            <a:pPr algn="ctr">
              <a:lnSpc>
                <a:spcPct val="125000"/>
              </a:lnSpc>
            </a:pPr>
            <a:r>
              <a:rPr lang="en-US" altLang="zh-CN" sz="2400" b="1" dirty="0" smtClean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Sep. 20, 2023</a:t>
            </a:r>
            <a:endParaRPr lang="en-US" altLang="zh-CN" sz="2400" b="1" dirty="0">
              <a:solidFill>
                <a:schemeClr val="bg2"/>
              </a:solidFill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F1DFEE65-8503-4FF8-AB13-FC0DFB301151}"/>
              </a:ext>
            </a:extLst>
          </p:cNvPr>
          <p:cNvSpPr txBox="1">
            <a:spLocks/>
          </p:cNvSpPr>
          <p:nvPr/>
        </p:nvSpPr>
        <p:spPr>
          <a:xfrm>
            <a:off x="186813" y="1933307"/>
            <a:ext cx="11739716" cy="1677892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Status Report of</a:t>
            </a:r>
            <a:br>
              <a:rPr lang="en-US" altLang="zh-CN" dirty="0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dirty="0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Multi-Disciplinary Research Division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5422CF0E-58CC-495C-9BD6-A8F6AAA63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831839"/>
              </p:ext>
            </p:extLst>
          </p:nvPr>
        </p:nvGraphicFramePr>
        <p:xfrm>
          <a:off x="744583" y="1692167"/>
          <a:ext cx="4752327" cy="3303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65">
            <a:extLst>
              <a:ext uri="{FF2B5EF4-FFF2-40B4-BE49-F238E27FC236}">
                <a16:creationId xmlns:a16="http://schemas.microsoft.com/office/drawing/2014/main" id="{CF6EA503-5A8C-48FC-8E81-7226A70E1735}"/>
              </a:ext>
            </a:extLst>
          </p:cNvPr>
          <p:cNvSpPr txBox="1"/>
          <p:nvPr/>
        </p:nvSpPr>
        <p:spPr bwMode="auto">
          <a:xfrm>
            <a:off x="5447928" y="779107"/>
            <a:ext cx="5225160" cy="553180"/>
          </a:xfrm>
          <a:prstGeom prst="rect">
            <a:avLst/>
          </a:prstGeom>
          <a:noFill/>
        </p:spPr>
        <p:txBody>
          <a:bodyPr wrap="square" lIns="243031" tIns="121515" rIns="243031" bIns="121515">
            <a:spAutoFit/>
          </a:bodyPr>
          <a:lstStyle/>
          <a:p>
            <a:pPr algn="ctr" defTabSz="514275">
              <a:defRPr/>
            </a:pPr>
            <a:r>
              <a:rPr lang="en-US" altLang="zh-CN" sz="2000" b="1" dirty="0">
                <a:solidFill>
                  <a:srgbClr val="0147A7"/>
                </a:solidFill>
                <a:latin typeface="Calibri" panose="020F0502020204030204" pitchFamily="34" charset="0"/>
                <a:ea typeface="微软雅黑" pitchFamily="34" charset="-122"/>
                <a:cs typeface="Times New Roman" pitchFamily="18" charset="0"/>
              </a:rPr>
              <a:t>Location of users</a:t>
            </a:r>
            <a:endParaRPr lang="zh-CN" altLang="en-US" sz="2000" b="1" dirty="0">
              <a:solidFill>
                <a:srgbClr val="0147A7"/>
              </a:solidFill>
              <a:latin typeface="Calibri" panose="020F0502020204030204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CAEA91B-0A55-4DF0-8624-7C45E0E4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14" y="44878"/>
            <a:ext cx="7629242" cy="67207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The users and proposals @BSRF</a:t>
            </a:r>
            <a:endParaRPr lang="zh-CN" altLang="en-US" dirty="0"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9" name="TextBox 65">
            <a:extLst>
              <a:ext uri="{FF2B5EF4-FFF2-40B4-BE49-F238E27FC236}">
                <a16:creationId xmlns:a16="http://schemas.microsoft.com/office/drawing/2014/main" id="{08C34464-C988-408F-80A9-19CB97434DF0}"/>
              </a:ext>
            </a:extLst>
          </p:cNvPr>
          <p:cNvSpPr txBox="1"/>
          <p:nvPr/>
        </p:nvSpPr>
        <p:spPr bwMode="auto">
          <a:xfrm>
            <a:off x="1635168" y="779107"/>
            <a:ext cx="3170452" cy="553180"/>
          </a:xfrm>
          <a:prstGeom prst="rect">
            <a:avLst/>
          </a:prstGeom>
          <a:noFill/>
        </p:spPr>
        <p:txBody>
          <a:bodyPr wrap="square" lIns="243031" tIns="121515" rIns="243031" bIns="121515">
            <a:spAutoFit/>
          </a:bodyPr>
          <a:lstStyle/>
          <a:p>
            <a:pPr algn="ctr" defTabSz="514275">
              <a:defRPr/>
            </a:pPr>
            <a:r>
              <a:rPr lang="en-US" altLang="zh-CN" sz="2000" b="1" dirty="0">
                <a:solidFill>
                  <a:srgbClr val="0147A7"/>
                </a:solidFill>
                <a:latin typeface="Calibri" panose="020F0502020204030204" pitchFamily="34" charset="0"/>
                <a:ea typeface="微软雅黑" pitchFamily="34" charset="-122"/>
                <a:cs typeface="Times New Roman" pitchFamily="18" charset="0"/>
              </a:rPr>
              <a:t>Distribution of proposals</a:t>
            </a:r>
            <a:endParaRPr lang="zh-CN" altLang="en-US" sz="2000" b="1" dirty="0">
              <a:solidFill>
                <a:srgbClr val="0147A7"/>
              </a:solidFill>
              <a:latin typeface="Calibri" panose="020F0502020204030204" pitchFamily="34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7323" y="1508787"/>
            <a:ext cx="4882031" cy="3486404"/>
          </a:xfrm>
          <a:prstGeom prst="rect">
            <a:avLst/>
          </a:prstGeom>
        </p:spPr>
      </p:pic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412214" y="4995191"/>
            <a:ext cx="11461923" cy="183126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defTabSz="685783" eaLnBrk="1" hangingPunct="1">
              <a:defRPr/>
            </a:pPr>
            <a:r>
              <a:rPr kumimoji="1" lang="en-US" altLang="zh-CN" sz="27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黑体" charset="0"/>
              </a:rPr>
              <a:t>1080 papers published in 2022</a:t>
            </a:r>
            <a:endParaRPr kumimoji="1" lang="en-US" altLang="zh-CN" sz="900" b="1" dirty="0">
              <a:solidFill>
                <a:srgbClr val="000000"/>
              </a:solidFill>
              <a:latin typeface="Calibri" panose="020F0502020204030204" pitchFamily="34" charset="0"/>
              <a:ea typeface="微软雅黑" pitchFamily="34" charset="-122"/>
              <a:cs typeface="华文楷体" charset="0"/>
            </a:endParaRPr>
          </a:p>
          <a:p>
            <a:pPr algn="ctr" defTabSz="685783" eaLnBrk="1" hangingPunct="1">
              <a:defRPr/>
            </a:pPr>
            <a:r>
              <a:rPr kumimoji="1" lang="zh-CN" altLang="en-US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（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JCR-AN1: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647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,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Science: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2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; Cell: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1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; Nature series:</a:t>
            </a:r>
            <a:r>
              <a:rPr kumimoji="1" lang="zh-CN" altLang="en-US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61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;</a:t>
            </a:r>
          </a:p>
          <a:p>
            <a:pPr algn="ctr" defTabSz="685783" eaLnBrk="1" hangingPunct="1">
              <a:defRPr/>
            </a:pP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Science series:</a:t>
            </a:r>
            <a:r>
              <a:rPr kumimoji="1" lang="zh-CN" altLang="en-US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9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; Cell series:</a:t>
            </a:r>
            <a:r>
              <a:rPr kumimoji="1" lang="zh-CN" altLang="en-US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</a:t>
            </a:r>
            <a:r>
              <a:rPr kumimoji="1" lang="en-US" altLang="zh-CN" sz="21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19</a:t>
            </a:r>
            <a:r>
              <a:rPr kumimoji="1" lang="zh-CN" altLang="en-US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）</a:t>
            </a:r>
            <a:endParaRPr kumimoji="1" lang="en-US" altLang="zh-CN" sz="2100" b="1" dirty="0">
              <a:solidFill>
                <a:srgbClr val="0000FF"/>
              </a:solidFill>
              <a:latin typeface="Calibri" panose="020F0502020204030204" pitchFamily="34" charset="0"/>
              <a:ea typeface="微软雅黑" pitchFamily="34" charset="-122"/>
              <a:cs typeface="华文楷体" charset="0"/>
            </a:endParaRPr>
          </a:p>
          <a:p>
            <a:pPr defTabSz="685783" eaLnBrk="1" hangingPunct="1">
              <a:buFont typeface="Wingdings" pitchFamily="2" charset="2"/>
              <a:buChar char="Ø"/>
              <a:defRPr/>
            </a:pPr>
            <a:r>
              <a:rPr kumimoji="1" lang="en-US" altLang="zh-CN" sz="2100" b="1" dirty="0" smtClean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Most </a:t>
            </a: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users and publication at materials and chemistry.</a:t>
            </a:r>
          </a:p>
          <a:p>
            <a:pPr defTabSz="685783" eaLnBrk="1" hangingPunct="1">
              <a:buFont typeface="Wingdings" pitchFamily="2" charset="2"/>
              <a:buChar char="Ø"/>
              <a:defRPr/>
            </a:pPr>
            <a:r>
              <a:rPr kumimoji="1" lang="en-US" altLang="zh-CN" sz="21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  <a:cs typeface="华文楷体" charset="0"/>
              </a:rPr>
              <a:t> Fundamental researches focus on physics.</a:t>
            </a:r>
          </a:p>
        </p:txBody>
      </p:sp>
    </p:spTree>
    <p:extLst>
      <p:ext uri="{BB962C8B-B14F-4D97-AF65-F5344CB8AC3E}">
        <p14:creationId xmlns:p14="http://schemas.microsoft.com/office/powerpoint/2010/main" val="261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54154" y="116771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BSRF Research Highlight: Materials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EB6D95-4B66-41C9-8B35-3F1655729C91}"/>
              </a:ext>
            </a:extLst>
          </p:cNvPr>
          <p:cNvSpPr/>
          <p:nvPr/>
        </p:nvSpPr>
        <p:spPr>
          <a:xfrm>
            <a:off x="354154" y="4578973"/>
            <a:ext cx="6088513" cy="2083004"/>
          </a:xfrm>
          <a:prstGeom prst="rect">
            <a:avLst/>
          </a:prstGeom>
        </p:spPr>
        <p:txBody>
          <a:bodyPr wrap="square" lIns="109725" tIns="54863" rIns="109725" bIns="54863">
            <a:spAutoFit/>
          </a:bodyPr>
          <a:lstStyle/>
          <a:p>
            <a:pPr algn="just" defTabSz="822939">
              <a:lnSpc>
                <a:spcPct val="12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A very simple method to grow the very thin (&lt;1nm) bismuth oxide film.</a:t>
            </a:r>
          </a:p>
          <a:p>
            <a:pPr algn="just" defTabSz="822939">
              <a:lnSpc>
                <a:spcPct val="12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Stable and high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ferroelectricity</a:t>
            </a:r>
            <a:endParaRPr lang="en-US" altLang="zh-CN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just" defTabSz="822939">
              <a:lnSpc>
                <a:spcPct val="12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Potential for high quality and mass production of devices</a:t>
            </a:r>
          </a:p>
          <a:p>
            <a:pPr algn="just" defTabSz="822939">
              <a:lnSpc>
                <a:spcPct val="12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The structures of the thin films were systematically studied at BSRF-1W1A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F45858B-8ED7-49BF-8523-117DA278D132}"/>
              </a:ext>
            </a:extLst>
          </p:cNvPr>
          <p:cNvSpPr/>
          <p:nvPr/>
        </p:nvSpPr>
        <p:spPr>
          <a:xfrm>
            <a:off x="6817543" y="6054534"/>
            <a:ext cx="5004344" cy="524437"/>
          </a:xfrm>
          <a:prstGeom prst="rect">
            <a:avLst/>
          </a:prstGeom>
        </p:spPr>
        <p:txBody>
          <a:bodyPr wrap="square" lIns="109725" tIns="54863" rIns="109725" bIns="54863">
            <a:spAutoFit/>
          </a:bodyPr>
          <a:lstStyle/>
          <a:p>
            <a:pPr algn="r" defTabSz="822939"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Science, 379, 1218-1224 </a:t>
            </a:r>
            <a:r>
              <a:rPr lang="fr-FR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(2023)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10920" y="5031677"/>
            <a:ext cx="5110967" cy="7118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structure of bismuth oxide thin film growth on single crystal matrix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9" y="1775695"/>
            <a:ext cx="6177326" cy="27048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63" y="1821794"/>
            <a:ext cx="5131024" cy="3033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451" y="760032"/>
            <a:ext cx="10567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materials research mainly focus on  metals, energy storage, electronic materials.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teams of BSRF strongly involved in the experiments and analysis.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Not simply “measurement”, but “research”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0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3343" y="103708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BSRF Research Highlights: Electronic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39248"/>
          <a:stretch>
            <a:fillRect/>
          </a:stretch>
        </p:blipFill>
        <p:spPr bwMode="auto">
          <a:xfrm>
            <a:off x="1180991" y="2636913"/>
            <a:ext cx="4268423" cy="272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1" y="837269"/>
            <a:ext cx="4504261" cy="44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 rot="1440990">
            <a:off x="2388689" y="1898457"/>
            <a:ext cx="932065" cy="411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38100">
              <a:schemeClr val="accent3">
                <a:satMod val="175000"/>
                <a:alpha val="33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 dirty="0">
              <a:solidFill>
                <a:srgbClr val="0000CC"/>
              </a:solidFill>
              <a:latin typeface="Calibri"/>
              <a:ea typeface="黑体" panose="0201060906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210052" y="2056942"/>
            <a:ext cx="1307164" cy="723987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柱形 7"/>
          <p:cNvSpPr/>
          <p:nvPr/>
        </p:nvSpPr>
        <p:spPr bwMode="auto">
          <a:xfrm rot="14779640">
            <a:off x="5858433" y="1871935"/>
            <a:ext cx="394911" cy="513737"/>
          </a:xfrm>
          <a:prstGeom prst="can">
            <a:avLst>
              <a:gd name="adj" fmla="val 533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8" tIns="45719" rIns="91438" bIns="45719" numCol="1" rtlCol="0" anchor="t" anchorCtr="0" compatLnSpc="1"/>
          <a:lstStyle/>
          <a:p>
            <a:pPr algn="ctr" defTabSz="914377"/>
            <a:endParaRPr lang="zh-CN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81314" y="1556793"/>
            <a:ext cx="1077918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defTabSz="914377"/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黑体" panose="02010609060101010101" pitchFamily="2" charset="-122"/>
              </a:rPr>
              <a:t>Detector</a:t>
            </a:r>
            <a:endParaRPr lang="zh-CN" altLang="en-US" b="1" dirty="0">
              <a:solidFill>
                <a:srgbClr val="000099"/>
              </a:solidFill>
              <a:latin typeface="Calibri" panose="020F0502020204030204" pitchFamily="34" charset="0"/>
              <a:ea typeface="黑体" panose="0201060906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28986" y="1257644"/>
            <a:ext cx="209127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defTabSz="914377"/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黑体" panose="02010609060101010101" pitchFamily="2" charset="-122"/>
              </a:rPr>
              <a:t>BSRF-1W1B</a:t>
            </a:r>
            <a:r>
              <a:rPr lang="zh-CN" altLang="en-US" b="1" dirty="0">
                <a:solidFill>
                  <a:srgbClr val="000099"/>
                </a:solidFill>
                <a:latin typeface="Calibri" panose="020F0502020204030204" pitchFamily="34" charset="0"/>
                <a:ea typeface="黑体" panose="02010609060101010101" pitchFamily="2" charset="-122"/>
              </a:rPr>
              <a:t>，</a:t>
            </a:r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黑体" panose="02010609060101010101" pitchFamily="2" charset="-122"/>
              </a:rPr>
              <a:t>4B7B</a:t>
            </a:r>
            <a:endParaRPr lang="zh-CN" altLang="en-US" b="1" dirty="0">
              <a:solidFill>
                <a:srgbClr val="000099"/>
              </a:solidFill>
              <a:latin typeface="Calibri" panose="020F0502020204030204" pitchFamily="34" charset="0"/>
              <a:ea typeface="黑体" panose="0201060906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120000" flipV="1">
            <a:off x="4742580" y="2223541"/>
            <a:ext cx="1080000" cy="554176"/>
          </a:xfrm>
          <a:prstGeom prst="line">
            <a:avLst/>
          </a:prstGeom>
          <a:ln w="28575">
            <a:solidFill>
              <a:srgbClr val="FF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箭头 11"/>
          <p:cNvSpPr/>
          <p:nvPr/>
        </p:nvSpPr>
        <p:spPr bwMode="auto">
          <a:xfrm>
            <a:off x="5951984" y="2996953"/>
            <a:ext cx="792088" cy="607684"/>
          </a:xfrm>
          <a:prstGeom prst="rightArrow">
            <a:avLst>
              <a:gd name="adj1" fmla="val 50000"/>
              <a:gd name="adj2" fmla="val 35262"/>
            </a:avLst>
          </a:prstGeom>
          <a:solidFill>
            <a:srgbClr val="FF0000">
              <a:alpha val="90000"/>
            </a:srgb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38" tIns="45719" rIns="91438" bIns="45719" numCol="1" rtlCol="0" anchor="t" anchorCtr="0" compatLnSpc="1"/>
          <a:lstStyle/>
          <a:p>
            <a:pPr algn="ctr" defTabSz="914377"/>
            <a:endParaRPr lang="zh-CN" altLang="en-US" baseline="-250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3343" y="5264763"/>
            <a:ext cx="5774095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/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Two-dimensional thin films used in electronic</a:t>
            </a:r>
          </a:p>
          <a:p>
            <a:pPr defTabSz="914377"/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Doping is critical for modifying the properties of thin film and improving the performance of devices.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8088" y="5300785"/>
            <a:ext cx="4933798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XAS techniques of BSRF revealed the mechanism of how doping atoms stabilized the structures of thin films.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24854" y="6344324"/>
            <a:ext cx="37417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Nature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577, 492-496 (2020)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5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6406" y="103708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BSRF Research Highlight: Chemistry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2" descr="http://www.ihep.cas.cn/xwdt/gnxw/2019/201902/W020190201600628899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95862"/>
            <a:ext cx="5976664" cy="34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06407" y="5366762"/>
            <a:ext cx="10683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Two teams from USTC (Prof. LU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</a:rPr>
              <a:t>Junling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 and WEI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Shiqiang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) developed a new type of catalysis Fe(OH)</a:t>
            </a:r>
            <a:r>
              <a:rPr lang="en-US" altLang="zh-CN" b="1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3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@Pt, which can solve the problem of CO in fuel cell.</a:t>
            </a:r>
          </a:p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The in-situ XAFS of BSRF identified the structures and the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machamism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 of catalysis.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11596" y="6313906"/>
            <a:ext cx="395012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Nature,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 565, 631–635 (2019) 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6" y="812284"/>
            <a:ext cx="10683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Catalysis mechanism in energy storage, petrochemical industry, coal conversion.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The teams of BSRF strongly involved in the experiments and analysis.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Not simply “measurement”, but “research”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3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6571" y="110836"/>
            <a:ext cx="9295490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BSRF Research Highlights: Condensed matter physics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4137" y="4878213"/>
            <a:ext cx="5913334" cy="1425260"/>
          </a:xfrm>
          <a:prstGeom prst="rect">
            <a:avLst/>
          </a:prstGeom>
        </p:spPr>
        <p:txBody>
          <a:bodyPr wrap="square" lIns="109725" tIns="54863" rIns="109725" bIns="54863">
            <a:spAutoFit/>
          </a:bodyPr>
          <a:lstStyle/>
          <a:p>
            <a:pPr algn="just" defTabSz="822939">
              <a:lnSpc>
                <a:spcPts val="1725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High-temperature superconductivity found in Ni-based material.</a:t>
            </a:r>
          </a:p>
          <a:p>
            <a:pPr algn="just" defTabSz="822939">
              <a:lnSpc>
                <a:spcPts val="1725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The structures of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nickelate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at high pressure were studied at BSRF-4W2.</a:t>
            </a:r>
          </a:p>
          <a:p>
            <a:pPr algn="just" defTabSz="822939">
              <a:lnSpc>
                <a:spcPts val="1725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Providing important clues for explanation the mechanism of superconductivity.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8034" y="5136472"/>
            <a:ext cx="4746651" cy="880239"/>
          </a:xfrm>
          <a:prstGeom prst="rect">
            <a:avLst/>
          </a:prstGeom>
          <a:noFill/>
        </p:spPr>
        <p:txBody>
          <a:bodyPr wrap="square" lIns="109725" tIns="54863" rIns="109725" bIns="54863" rtlCol="0">
            <a:spAutoFit/>
          </a:bodyPr>
          <a:lstStyle/>
          <a:p>
            <a:pPr algn="just" defTabSz="822939">
              <a:lnSpc>
                <a:spcPts val="195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The structures of La</a:t>
            </a:r>
            <a:r>
              <a:rPr lang="en-US" altLang="zh-CN" sz="20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3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Ni</a:t>
            </a:r>
            <a:r>
              <a:rPr lang="en-US" altLang="zh-CN" sz="20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2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O</a:t>
            </a:r>
            <a:r>
              <a:rPr lang="en-US" altLang="zh-CN" sz="20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7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at high pressure. A phase transition from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Amam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to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Fmmm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was found.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45012" y="6115931"/>
            <a:ext cx="4121050" cy="6694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/>
            <a:r>
              <a:rPr lang="en-US" altLang="zh-CN" sz="2400" b="1" i="1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Nature (2023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) </a:t>
            </a:r>
            <a:r>
              <a:rPr lang="en-US" altLang="zh-CN" sz="1500" b="1" i="1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https://doi.org/10.1038/s41586-023-06408-7</a:t>
            </a:r>
            <a:endParaRPr lang="zh-CN" altLang="en-US" sz="1500" b="1" i="1" dirty="0">
              <a:solidFill>
                <a:srgbClr val="FF0000"/>
              </a:solidFill>
              <a:latin typeface="Calibri" panose="020F05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8" y="1920650"/>
            <a:ext cx="4702604" cy="2646872"/>
          </a:xfrm>
          <a:prstGeom prst="rect">
            <a:avLst/>
          </a:prstGeom>
        </p:spPr>
      </p:pic>
      <p:pic>
        <p:nvPicPr>
          <p:cNvPr id="13" name="图片 12" descr="图表, 图示&#10;&#10;描述已自动生成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35" y="1830740"/>
            <a:ext cx="3881114" cy="2736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137" y="799221"/>
            <a:ext cx="10659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researches of superconductivity and high pressure are very active.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Very strong teams in China, especially around Beijing area (IOP, HP-STAR, Jilin Univ. etc.).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Long history of methodological research and cooperation @BSRF</a:t>
            </a:r>
          </a:p>
        </p:txBody>
      </p:sp>
    </p:spTree>
    <p:extLst>
      <p:ext uri="{BB962C8B-B14F-4D97-AF65-F5344CB8AC3E}">
        <p14:creationId xmlns:p14="http://schemas.microsoft.com/office/powerpoint/2010/main" val="385917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8658" y="103708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BSRF Research Highlights: Methodology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40048" y="16443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6A2E0D9F-D851-452E-9869-D8FAE9AB92B4}"/>
              </a:ext>
            </a:extLst>
          </p:cNvPr>
          <p:cNvSpPr txBox="1"/>
          <p:nvPr/>
        </p:nvSpPr>
        <p:spPr>
          <a:xfrm>
            <a:off x="5995418" y="6339881"/>
            <a:ext cx="6048536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n-US" altLang="zh-CN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Nature Communications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(2023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) 14:2961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16714" y="4511421"/>
            <a:ext cx="6009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2939">
              <a:lnSpc>
                <a:spcPct val="12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The dynamic properties of alloys in additive manufacturing is one of the important scientific cases of HEPS.</a:t>
            </a:r>
          </a:p>
          <a:p>
            <a:pPr algn="just" defTabSz="822939">
              <a:lnSpc>
                <a:spcPct val="12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A series of methodological researches were carried on BSRF-3W1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beamline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73332" y="1644367"/>
            <a:ext cx="4782348" cy="2867054"/>
            <a:chOff x="4860031" y="417612"/>
            <a:chExt cx="3669469" cy="176248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5C82FB2-04DA-4CC5-A66D-76D8D4CD3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1" t="5398" r="8252" b="13222"/>
            <a:stretch/>
          </p:blipFill>
          <p:spPr>
            <a:xfrm rot="10800000">
              <a:off x="4860031" y="417612"/>
              <a:ext cx="3669469" cy="1762488"/>
            </a:xfrm>
            <a:prstGeom prst="rect">
              <a:avLst/>
            </a:prstGeom>
          </p:spPr>
        </p:pic>
        <p:sp>
          <p:nvSpPr>
            <p:cNvPr id="11" name="文本框 22">
              <a:extLst>
                <a:ext uri="{FF2B5EF4-FFF2-40B4-BE49-F238E27FC236}">
                  <a16:creationId xmlns:a16="http://schemas.microsoft.com/office/drawing/2014/main" id="{6263D2FA-D14E-492B-B058-D92A7B8F35AE}"/>
                </a:ext>
              </a:extLst>
            </p:cNvPr>
            <p:cNvSpPr txBox="1"/>
            <p:nvPr/>
          </p:nvSpPr>
          <p:spPr>
            <a:xfrm rot="16200000">
              <a:off x="6378048" y="-306530"/>
              <a:ext cx="369332" cy="1821188"/>
            </a:xfrm>
            <a:prstGeom prst="rect">
              <a:avLst/>
            </a:prstGeom>
            <a:noFill/>
          </p:spPr>
          <p:txBody>
            <a:bodyPr vert="eaVert" wrap="square" lIns="68580" tIns="34290" rIns="68580" bIns="34290" rtlCol="0">
              <a:spAutoFit/>
            </a:bodyPr>
            <a:lstStyle/>
            <a:p>
              <a:r>
                <a:rPr lang="en-US" altLang="zh-CN" sz="15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TR X-ray imaging</a:t>
              </a:r>
              <a:endParaRPr lang="zh-CN" altLang="en-US" sz="15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矩形 87">
              <a:extLst>
                <a:ext uri="{FF2B5EF4-FFF2-40B4-BE49-F238E27FC236}">
                  <a16:creationId xmlns:a16="http://schemas.microsoft.com/office/drawing/2014/main" id="{2659D09E-4734-48D2-B426-76489233F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031" y="1859805"/>
              <a:ext cx="3658769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just">
                <a:lnSpc>
                  <a:spcPct val="150000"/>
                </a:lnSpc>
              </a:pPr>
              <a:r>
                <a:rPr lang="en-US" altLang="zh-CN" sz="9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The pores and cracks observed in the melting of Al-alloy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261257" y="6203316"/>
            <a:ext cx="5474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TR-Laue diffraction found the torsion of crystals in Ni-alloys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91" y="866908"/>
            <a:ext cx="10177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Methodological research related to HEPS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Mainly on time-resolved methods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X-ray optical metrology</a:t>
            </a:r>
          </a:p>
        </p:txBody>
      </p:sp>
      <p:pic>
        <p:nvPicPr>
          <p:cNvPr id="17" name="图片 16" descr="N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9349" y="1960770"/>
            <a:ext cx="4662323" cy="41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4034" y="853804"/>
            <a:ext cx="9058237" cy="274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July 2024: Most of 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beamlines</a:t>
            </a: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keep operation. Some BL, such as 4B8-VUV, 4W2-HP will close due to the interference to collider.</a:t>
            </a: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July, 2024 – Dec. 2024, upgrading to BII-U.</a:t>
            </a: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Jan. 2025, commissioning. Parasitic mode.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EEE9F86-3E4D-42A1-8A74-74825A95F10F}"/>
              </a:ext>
            </a:extLst>
          </p:cNvPr>
          <p:cNvCxnSpPr/>
          <p:nvPr/>
        </p:nvCxnSpPr>
        <p:spPr>
          <a:xfrm flipV="1">
            <a:off x="1254034" y="3691552"/>
            <a:ext cx="9712294" cy="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0EA0080-AF8E-4F0B-B900-9B61499786A7}"/>
              </a:ext>
            </a:extLst>
          </p:cNvPr>
          <p:cNvCxnSpPr/>
          <p:nvPr/>
        </p:nvCxnSpPr>
        <p:spPr>
          <a:xfrm>
            <a:off x="1254034" y="5359831"/>
            <a:ext cx="9798762" cy="5991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254035" y="3691554"/>
            <a:ext cx="9304516" cy="166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Before 2030, BEPC operation. BSRF</a:t>
            </a:r>
            <a:r>
              <a:rPr lang="zh-CN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parasitic mode.</a:t>
            </a: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The situation of BSRF 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beamlines</a:t>
            </a: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depend on the user requirements and HEPS 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beamlines</a:t>
            </a: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.</a:t>
            </a:r>
          </a:p>
        </p:txBody>
      </p:sp>
      <p:sp>
        <p:nvSpPr>
          <p:cNvPr id="8" name="矩形 7"/>
          <p:cNvSpPr/>
          <p:nvPr/>
        </p:nvSpPr>
        <p:spPr>
          <a:xfrm>
            <a:off x="1254034" y="5638663"/>
            <a:ext cx="5685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After 2030, need discussion…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13F0F172-B5DA-434E-84BE-EC43754FED6D}"/>
              </a:ext>
            </a:extLst>
          </p:cNvPr>
          <p:cNvSpPr txBox="1">
            <a:spLocks/>
          </p:cNvSpPr>
          <p:nvPr/>
        </p:nvSpPr>
        <p:spPr>
          <a:xfrm>
            <a:off x="3168012" y="68588"/>
            <a:ext cx="5842992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Future plan of BSRF (BII-U)</a:t>
            </a:r>
            <a:endParaRPr lang="zh-CN" altLang="en-US" sz="32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0" name="箭头: 下 7">
            <a:extLst>
              <a:ext uri="{FF2B5EF4-FFF2-40B4-BE49-F238E27FC236}">
                <a16:creationId xmlns:a16="http://schemas.microsoft.com/office/drawing/2014/main" id="{1D62A077-4492-4FD7-9E98-2B2E8D372C4E}"/>
              </a:ext>
            </a:extLst>
          </p:cNvPr>
          <p:cNvSpPr/>
          <p:nvPr/>
        </p:nvSpPr>
        <p:spPr>
          <a:xfrm rot="10800000">
            <a:off x="10669148" y="867076"/>
            <a:ext cx="297180" cy="2824477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" name="箭头: 下 9">
            <a:extLst>
              <a:ext uri="{FF2B5EF4-FFF2-40B4-BE49-F238E27FC236}">
                <a16:creationId xmlns:a16="http://schemas.microsoft.com/office/drawing/2014/main" id="{6801F249-4DD5-49CD-9828-952F00857AE3}"/>
              </a:ext>
            </a:extLst>
          </p:cNvPr>
          <p:cNvSpPr/>
          <p:nvPr/>
        </p:nvSpPr>
        <p:spPr>
          <a:xfrm rot="10800000" flipV="1">
            <a:off x="10691141" y="3881292"/>
            <a:ext cx="297180" cy="1282515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" name="箭头: 下 14">
            <a:extLst>
              <a:ext uri="{FF2B5EF4-FFF2-40B4-BE49-F238E27FC236}">
                <a16:creationId xmlns:a16="http://schemas.microsoft.com/office/drawing/2014/main" id="{C9201058-CCCF-4B2A-AC64-4445BC26D23F}"/>
              </a:ext>
            </a:extLst>
          </p:cNvPr>
          <p:cNvSpPr/>
          <p:nvPr/>
        </p:nvSpPr>
        <p:spPr>
          <a:xfrm rot="10800000" flipV="1">
            <a:off x="10719389" y="5464466"/>
            <a:ext cx="297180" cy="990644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bg2"/>
          </a:solidFill>
          <a:ln>
            <a:solidFill>
              <a:srgbClr val="3503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401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9FC68ED-8DB4-4B0C-91AD-74325D63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" y="0"/>
            <a:ext cx="9814381" cy="1143000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itchFamily="34" charset="-122"/>
              </a:rPr>
              <a:t>BEPC II-U</a:t>
            </a:r>
            <a:r>
              <a:rPr lang="zh-CN" altLang="en-US" sz="3600" dirty="0">
                <a:latin typeface="Calibri" panose="020F0502020204030204" pitchFamily="34" charset="0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微软雅黑" pitchFamily="34" charset="-122"/>
              </a:rPr>
              <a:t>beamlines</a:t>
            </a:r>
            <a:endParaRPr lang="zh-CN" altLang="en-US" sz="3600" dirty="0">
              <a:latin typeface="Calibri" panose="020F0502020204030204" pitchFamily="34" charset="0"/>
              <a:ea typeface="微软雅黑" pitchFamily="34" charset="-122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AAF234DA-84B9-4884-A976-8E67F72BC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807592"/>
              </p:ext>
            </p:extLst>
          </p:nvPr>
        </p:nvGraphicFramePr>
        <p:xfrm>
          <a:off x="339635" y="2439890"/>
          <a:ext cx="11534502" cy="437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232">
                  <a:extLst>
                    <a:ext uri="{9D8B030D-6E8A-4147-A177-3AD203B41FA5}">
                      <a16:colId xmlns:a16="http://schemas.microsoft.com/office/drawing/2014/main" val="1569330450"/>
                    </a:ext>
                  </a:extLst>
                </a:gridCol>
                <a:gridCol w="9007270">
                  <a:extLst>
                    <a:ext uri="{9D8B030D-6E8A-4147-A177-3AD203B41FA5}">
                      <a16:colId xmlns:a16="http://schemas.microsoft.com/office/drawing/2014/main" val="3583326789"/>
                    </a:ext>
                  </a:extLst>
                </a:gridCol>
              </a:tblGrid>
              <a:tr h="53304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7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BL</a:t>
                      </a:r>
                      <a:endParaRPr lang="zh-CN" altLang="en-US" sz="27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7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Reasons</a:t>
                      </a:r>
                      <a:endParaRPr lang="zh-CN" altLang="en-US" sz="27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extLst>
                  <a:ext uri="{0D108BD9-81ED-4DB2-BD59-A6C34878D82A}">
                    <a16:rowId xmlns:a16="http://schemas.microsoft.com/office/drawing/2014/main" val="1691539188"/>
                  </a:ext>
                </a:extLst>
              </a:tr>
              <a:tr h="718244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1B3/LIGA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The only LIGA </a:t>
                      </a:r>
                      <a:r>
                        <a:rPr lang="en-US" altLang="zh-CN" sz="2400" kern="120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beamline</a:t>
                      </a: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in China. Manufacturing the device for space projects of IHEP, and Ni/SU8</a:t>
                      </a:r>
                      <a:r>
                        <a:rPr lang="en-US" altLang="zh-CN" sz="2400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based CRL for HEPS.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70586"/>
                  </a:ext>
                </a:extLst>
              </a:tr>
              <a:tr h="441019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4B7A/4B7B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The</a:t>
                      </a:r>
                      <a:r>
                        <a:rPr lang="en-US" altLang="zh-CN" sz="2400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energy range complementary with HEPS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extLst>
                  <a:ext uri="{0D108BD9-81ED-4DB2-BD59-A6C34878D82A}">
                    <a16:rowId xmlns:a16="http://schemas.microsoft.com/office/drawing/2014/main" val="4261767936"/>
                  </a:ext>
                </a:extLst>
              </a:tr>
              <a:tr h="441019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4B9B/PES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The</a:t>
                      </a:r>
                      <a:r>
                        <a:rPr lang="en-US" altLang="zh-CN" sz="2400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energy range complementary with HEPS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50585"/>
                  </a:ext>
                </a:extLst>
              </a:tr>
              <a:tr h="441019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1W1B/XAFS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Hugh</a:t>
                      </a:r>
                      <a:r>
                        <a:rPr lang="en-US" altLang="zh-CN" sz="2400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user number. HEPS can not satisfy the user requirement in short time.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extLst>
                  <a:ext uri="{0D108BD9-81ED-4DB2-BD59-A6C34878D82A}">
                    <a16:rowId xmlns:a16="http://schemas.microsoft.com/office/drawing/2014/main" val="4248769792"/>
                  </a:ext>
                </a:extLst>
              </a:tr>
              <a:tr h="441019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1W1A/Diffusion scattering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Hugh</a:t>
                      </a:r>
                      <a:r>
                        <a:rPr lang="en-US" altLang="zh-CN" sz="2400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 user number. HEPS can not satisfy the user requirement in short time.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>
                    <a:solidFill>
                      <a:srgbClr val="CB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603815"/>
                  </a:ext>
                </a:extLst>
              </a:tr>
              <a:tr h="441019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1W2B/Testing</a:t>
                      </a:r>
                      <a:endParaRPr lang="zh-CN" altLang="en-US" sz="24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buFont typeface="微软雅黑" panose="020B0503020204020204" pitchFamily="34" charset="-122"/>
                        <a:buNone/>
                      </a:pPr>
                      <a:r>
                        <a:rPr lang="en-US" altLang="zh-CN" sz="2400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Testing of HEPS instruments.</a:t>
                      </a:r>
                      <a:endParaRPr lang="zh-CN" altLang="en-US" sz="24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0430" marR="70430" anchor="ctr"/>
                </a:tc>
                <a:extLst>
                  <a:ext uri="{0D108BD9-81ED-4DB2-BD59-A6C34878D82A}">
                    <a16:rowId xmlns:a16="http://schemas.microsoft.com/office/drawing/2014/main" val="3204688522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78317F11-46F5-469C-922A-FAD768C8C003}"/>
              </a:ext>
            </a:extLst>
          </p:cNvPr>
          <p:cNvSpPr txBox="1"/>
          <p:nvPr/>
        </p:nvSpPr>
        <p:spPr>
          <a:xfrm>
            <a:off x="339635" y="747332"/>
            <a:ext cx="4555091" cy="1546577"/>
          </a:xfrm>
          <a:prstGeom prst="rect">
            <a:avLst/>
          </a:prstGeom>
          <a:noFill/>
          <a:ln w="19050">
            <a:solidFill>
              <a:srgbClr val="0147A7"/>
            </a:solidFill>
          </a:ln>
        </p:spPr>
        <p:txBody>
          <a:bodyPr wrap="square" lIns="68580" tIns="34290" rIns="68580" bIns="34290" rtlCol="0" anchor="ctr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Criteria of reserved BIIU BL</a:t>
            </a:r>
          </a:p>
          <a:p>
            <a:pPr marL="214313" indent="-214313" defTabSz="685800">
              <a:lnSpc>
                <a:spcPct val="12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User requirements</a:t>
            </a:r>
          </a:p>
          <a:p>
            <a:pPr marL="214313" indent="-214313" defTabSz="685800">
              <a:lnSpc>
                <a:spcPct val="12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Complementary with HEPS</a:t>
            </a:r>
          </a:p>
          <a:p>
            <a:pPr marL="214313" indent="-214313" defTabSz="685800">
              <a:lnSpc>
                <a:spcPct val="12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Manpower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BD59AF6-FE42-477E-B0F7-F63849E98AF7}"/>
              </a:ext>
            </a:extLst>
          </p:cNvPr>
          <p:cNvSpPr/>
          <p:nvPr/>
        </p:nvSpPr>
        <p:spPr>
          <a:xfrm>
            <a:off x="4960042" y="755883"/>
            <a:ext cx="6221764" cy="1608133"/>
          </a:xfrm>
          <a:prstGeom prst="rect">
            <a:avLst/>
          </a:prstGeom>
          <a:ln w="19050">
            <a:solidFill>
              <a:srgbClr val="0147A7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Schedule</a:t>
            </a:r>
          </a:p>
          <a:p>
            <a:pPr marL="214313" indent="-214313" defTabSz="685800"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2022.8 Reserved BLs decision</a:t>
            </a:r>
          </a:p>
          <a:p>
            <a:pPr marL="214313" indent="-214313" defTabSz="685800"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2022.8—2024.6 Design and manufacturing</a:t>
            </a:r>
          </a:p>
          <a:p>
            <a:pPr marL="214313" indent="-214313" defTabSz="685800"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2024.7 Installation</a:t>
            </a:r>
            <a:endParaRPr lang="en-US" altLang="zh-CN" sz="20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  <a:p>
            <a:pPr marL="214313" indent="-214313" defTabSz="685800"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2025.1 Commissioning,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parasitic mode (year round)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4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038" y="51548"/>
            <a:ext cx="8229600" cy="649288"/>
          </a:xfrm>
        </p:spPr>
        <p:txBody>
          <a:bodyPr/>
          <a:lstStyle/>
          <a:p>
            <a:r>
              <a:rPr lang="en-US" altLang="zh-CN" dirty="0">
                <a:latin typeface="Calibri" pitchFamily="34" charset="0"/>
              </a:rPr>
              <a:t>Layout of </a:t>
            </a:r>
            <a:r>
              <a:rPr lang="en-US" altLang="zh-CN" dirty="0" smtClean="0">
                <a:latin typeface="Calibri" pitchFamily="34" charset="0"/>
              </a:rPr>
              <a:t>HEPS Phase </a:t>
            </a:r>
            <a:r>
              <a:rPr lang="en-US" altLang="zh-CN" dirty="0">
                <a:latin typeface="Calibri" pitchFamily="34" charset="0"/>
              </a:rPr>
              <a:t>I Beamlines</a:t>
            </a:r>
            <a:endParaRPr lang="zh-CN" altLang="en-US" dirty="0">
              <a:latin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41905"/>
          <a:stretch/>
        </p:blipFill>
        <p:spPr>
          <a:xfrm>
            <a:off x="1358543" y="783769"/>
            <a:ext cx="9493055" cy="60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8117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604" y="61047"/>
            <a:ext cx="8229600" cy="649288"/>
          </a:xfrm>
        </p:spPr>
        <p:txBody>
          <a:bodyPr/>
          <a:lstStyle/>
          <a:p>
            <a:r>
              <a:rPr lang="en-US" altLang="zh-CN" dirty="0" smtClean="0">
                <a:latin typeface="Calibri" pitchFamily="34" charset="0"/>
              </a:rPr>
              <a:t>HEPS Phase </a:t>
            </a:r>
            <a:r>
              <a:rPr lang="en-US" altLang="zh-CN" dirty="0">
                <a:latin typeface="Calibri" pitchFamily="34" charset="0"/>
              </a:rPr>
              <a:t>I Beamlines list</a:t>
            </a:r>
            <a:endParaRPr lang="zh-CN" altLang="en-US" dirty="0">
              <a:latin typeface="Calibri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4B1073F-E2B3-41F6-96A1-E9D6F5E2BC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4499" y="956965"/>
          <a:ext cx="10816045" cy="5235915"/>
        </p:xfrm>
        <a:graphic>
          <a:graphicData uri="http://schemas.openxmlformats.org/drawingml/2006/table">
            <a:tbl>
              <a:tblPr/>
              <a:tblGrid>
                <a:gridCol w="188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Beamlines</a:t>
                      </a:r>
                      <a:endParaRPr lang="zh-CN" sz="28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Features</a:t>
                      </a:r>
                      <a:endParaRPr lang="zh-CN" sz="28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High Energy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Engineering Materials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50-170keV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,</a:t>
                      </a:r>
                      <a:r>
                        <a:rPr lang="zh-CN" altLang="en-US" sz="2000" b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XRD, 3DXRD, SAXS,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PDF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FFC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Hard X-Ray Imaging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10-300keV, Phase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and Diffraction contrast imaging,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200mm large spot, 350m</a:t>
                      </a:r>
                      <a:r>
                        <a:rPr lang="zh-CN" altLang="en-US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long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High Brightness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NanoProbe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Small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probe,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&lt;10nm; </a:t>
                      </a:r>
                      <a:r>
                        <a:rPr lang="en-US" altLang="zh-CN" sz="2000" b="1" i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In-situ</a:t>
                      </a:r>
                      <a:r>
                        <a:rPr lang="en-US" altLang="zh-CN" sz="2000" b="1" kern="1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nanoprobe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, &lt;50nm; 180m long</a:t>
                      </a: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Structural Dynamics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15-60keV,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single-shot diffraction and imaging; </a:t>
                      </a:r>
                    </a:p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&lt; 50nm projection imaging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High Pressure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110nm focusing, diffraction</a:t>
                      </a:r>
                      <a:r>
                        <a:rPr lang="en-US" altLang="zh-CN" sz="20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and imaging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Nano-ARPES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100-2000eV, 100nm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focusing, 5meV@200eV, APPLE-KNOT </a:t>
                      </a:r>
                      <a:r>
                        <a:rPr lang="en-US" altLang="zh-CN" sz="20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undulator</a:t>
                      </a:r>
                      <a:r>
                        <a:rPr lang="zh-CN" altLang="en-US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High Coherence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Hard X-ray Coherent Scattering</a:t>
                      </a:r>
                      <a:endParaRPr lang="zh-CN" alt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CDI(&lt;5nm resolution), sub-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 XPCS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Low-Dimension Probe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Surface and interface scattering,</a:t>
                      </a:r>
                      <a:r>
                        <a:rPr lang="zh-CN" altLang="en-US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surface XPCS</a:t>
                      </a:r>
                      <a:endParaRPr lang="zh-CN" sz="20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60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9419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280" y="116771"/>
            <a:ext cx="10479275" cy="582619"/>
          </a:xfrm>
        </p:spPr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Outline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778558" y="1187141"/>
            <a:ext cx="6616913" cy="745845"/>
            <a:chOff x="1217833" y="1210586"/>
            <a:chExt cx="6616913" cy="745845"/>
          </a:xfrm>
        </p:grpSpPr>
        <p:sp>
          <p:nvSpPr>
            <p:cNvPr id="33" name="流程图: 离页连接符 32"/>
            <p:cNvSpPr/>
            <p:nvPr/>
          </p:nvSpPr>
          <p:spPr>
            <a:xfrm>
              <a:off x="1217833" y="1236275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1</a:t>
              </a:r>
              <a:endParaRPr lang="zh-CN" altLang="en-US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2127015" y="1816729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  <p:sp>
          <p:nvSpPr>
            <p:cNvPr id="41" name="文本框 5"/>
            <p:cNvSpPr txBox="1"/>
            <p:nvPr/>
          </p:nvSpPr>
          <p:spPr>
            <a:xfrm>
              <a:off x="2328467" y="1210586"/>
              <a:ext cx="20444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Introduction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778558" y="2352390"/>
            <a:ext cx="7173837" cy="745875"/>
            <a:chOff x="1217833" y="2312307"/>
            <a:chExt cx="6741393" cy="745875"/>
          </a:xfrm>
        </p:grpSpPr>
        <p:sp>
          <p:nvSpPr>
            <p:cNvPr id="34" name="流程图: 离页连接符 33"/>
            <p:cNvSpPr/>
            <p:nvPr/>
          </p:nvSpPr>
          <p:spPr>
            <a:xfrm>
              <a:off x="1217833" y="2338026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endParaRPr lang="zh-CN" altLang="en-US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42" name="文本框 43"/>
            <p:cNvSpPr txBox="1"/>
            <p:nvPr/>
          </p:nvSpPr>
          <p:spPr>
            <a:xfrm>
              <a:off x="2250349" y="2312307"/>
              <a:ext cx="57088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Performance and Future Plans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137406" y="2928557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组合 20"/>
          <p:cNvGrpSpPr/>
          <p:nvPr/>
        </p:nvGrpSpPr>
        <p:grpSpPr>
          <a:xfrm>
            <a:off x="2778558" y="3464036"/>
            <a:ext cx="7390547" cy="745875"/>
            <a:chOff x="1245719" y="3558721"/>
            <a:chExt cx="7390547" cy="745875"/>
          </a:xfrm>
        </p:grpSpPr>
        <p:sp>
          <p:nvSpPr>
            <p:cNvPr id="10" name="流程图: 离页连接符 9"/>
            <p:cNvSpPr/>
            <p:nvPr/>
          </p:nvSpPr>
          <p:spPr>
            <a:xfrm>
              <a:off x="1245719" y="3584440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3</a:t>
              </a:r>
              <a:endParaRPr lang="zh-CN" altLang="en-US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文本框 43"/>
            <p:cNvSpPr txBox="1"/>
            <p:nvPr/>
          </p:nvSpPr>
          <p:spPr>
            <a:xfrm>
              <a:off x="2356354" y="3558721"/>
              <a:ext cx="6279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Improvements since 2018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165292" y="4174971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组合 21"/>
          <p:cNvGrpSpPr/>
          <p:nvPr/>
        </p:nvGrpSpPr>
        <p:grpSpPr>
          <a:xfrm>
            <a:off x="2778557" y="4575682"/>
            <a:ext cx="6627304" cy="745875"/>
            <a:chOff x="1257443" y="4672407"/>
            <a:chExt cx="6627304" cy="745875"/>
          </a:xfrm>
        </p:grpSpPr>
        <p:sp>
          <p:nvSpPr>
            <p:cNvPr id="13" name="流程图: 离页连接符 12"/>
            <p:cNvSpPr/>
            <p:nvPr/>
          </p:nvSpPr>
          <p:spPr>
            <a:xfrm>
              <a:off x="1257443" y="4698126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4</a:t>
              </a:r>
              <a:endParaRPr lang="zh-CN" altLang="en-US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4" name="文本框 43"/>
            <p:cNvSpPr txBox="1"/>
            <p:nvPr/>
          </p:nvSpPr>
          <p:spPr>
            <a:xfrm>
              <a:off x="2368078" y="4672407"/>
              <a:ext cx="5360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Summary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177016" y="5288657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366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5918" y="49172"/>
            <a:ext cx="8229600" cy="649288"/>
          </a:xfrm>
        </p:spPr>
        <p:txBody>
          <a:bodyPr/>
          <a:lstStyle/>
          <a:p>
            <a:r>
              <a:rPr lang="en-US" altLang="zh-CN" dirty="0">
                <a:latin typeface="Calibri" pitchFamily="34" charset="0"/>
              </a:rPr>
              <a:t>Phase I </a:t>
            </a:r>
            <a:r>
              <a:rPr lang="en-US" altLang="zh-CN" dirty="0" err="1">
                <a:latin typeface="Calibri" pitchFamily="34" charset="0"/>
              </a:rPr>
              <a:t>Beamlines</a:t>
            </a:r>
            <a:r>
              <a:rPr lang="en-US" altLang="zh-CN" dirty="0">
                <a:latin typeface="Calibri" pitchFamily="34" charset="0"/>
              </a:rPr>
              <a:t> list (cont.)</a:t>
            </a:r>
            <a:endParaRPr lang="zh-CN" altLang="en-US" dirty="0">
              <a:latin typeface="Calibri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228AA69-5CC9-43DB-B437-F49E701469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9633" y="1069203"/>
          <a:ext cx="10855235" cy="5181138"/>
        </p:xfrm>
        <a:graphic>
          <a:graphicData uri="http://schemas.openxmlformats.org/drawingml/2006/table">
            <a:tbl>
              <a:tblPr/>
              <a:tblGrid>
                <a:gridCol w="1670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8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00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Beamlines</a:t>
                      </a:r>
                      <a:endParaRPr lang="zh-CN" sz="28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Features</a:t>
                      </a:r>
                      <a:endParaRPr lang="zh-CN" sz="28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91">
                <a:tc rowSpan="6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General </a:t>
                      </a:r>
                    </a:p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beamlines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NRS&amp;Raman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Nuclear Resonant Scattering and X-ray Raman spectroscopy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93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XAFS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Routine </a:t>
                      </a:r>
                      <a:r>
                        <a:rPr lang="en-US" altLang="zh-CN" sz="2400" b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XAFS, plus 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350nm spot and quick XAFS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293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Tender spectroscopy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Bending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400" b="1" kern="1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magnet, </a:t>
                      </a:r>
                      <a:r>
                        <a:rPr lang="en-US" altLang="zh-CN" sz="2400" b="1" kern="1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2-10keV 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spectroscopy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  <a:sym typeface="Symbol" panose="05050102010706020507" pitchFamily="18" charset="2"/>
                        </a:rPr>
                        <a:t>-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Macromolecule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1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m spot, standard 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and 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serial crystallography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29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Pin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k 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SAXS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Pink beam, lest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optics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291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1306BA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Transmission X-ray Microscope  (TXM)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Full field </a:t>
                      </a:r>
                      <a:r>
                        <a:rPr lang="en-US" altLang="zh-CN" sz="24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nano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imaging and spectroscopy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29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7030A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Test beamlines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Optics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Test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With </a:t>
                      </a:r>
                      <a:r>
                        <a:rPr lang="en-US" altLang="zh-CN" sz="2400" b="1" kern="100" dirty="0" err="1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undulator</a:t>
                      </a: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and wiggler source</a:t>
                      </a:r>
                      <a:r>
                        <a:rPr lang="en-US" altLang="zh-CN" sz="2400" b="1" kern="1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微软雅黑" pitchFamily="34" charset="-122"/>
                          <a:cs typeface="Times New Roman"/>
                        </a:rPr>
                        <a:t> for optics measurement and R&amp;D</a:t>
                      </a:r>
                      <a:endParaRPr lang="zh-CN" sz="2400" b="1" kern="100" dirty="0">
                        <a:solidFill>
                          <a:srgbClr val="002060"/>
                        </a:solidFill>
                        <a:latin typeface="Calibri" pitchFamily="34" charset="0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7868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38200" y="997489"/>
            <a:ext cx="10515600" cy="519079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Designs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Key </a:t>
            </a: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technologies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66"/>
                </a:solidFill>
                <a:latin typeface="Calibri" panose="020F0502020204030204" pitchFamily="34" charset="0"/>
              </a:rPr>
              <a:t>Procurement and Delivery</a:t>
            </a:r>
            <a:endParaRPr lang="en-US" altLang="zh-CN" sz="28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66"/>
                </a:solidFill>
                <a:latin typeface="Calibri" panose="020F0502020204030204" pitchFamily="34" charset="0"/>
              </a:rPr>
              <a:t>Test and Installation</a:t>
            </a:r>
            <a:endParaRPr lang="en-US" altLang="zh-CN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Schedule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77582"/>
            <a:ext cx="10479275" cy="582619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latin typeface="Calibri" panose="020F0502020204030204" pitchFamily="34" charset="0"/>
              </a:rPr>
              <a:t>Status of HEPS Beamline</a:t>
            </a:r>
            <a:endParaRPr lang="zh-CN" alt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10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6636" y="795804"/>
            <a:ext cx="10687422" cy="4302273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Calibri" panose="020F0502020204030204" pitchFamily="34" charset="0"/>
              </a:rPr>
              <a:t>HEPS IAC meeting: 2018, 2019</a:t>
            </a:r>
          </a:p>
          <a:p>
            <a:r>
              <a:rPr lang="en-US" altLang="zh-CN" dirty="0">
                <a:latin typeface="Calibri" panose="020F0502020204030204" pitchFamily="34" charset="0"/>
              </a:rPr>
              <a:t>International conferences on HEPS research: Apr./May 2018</a:t>
            </a:r>
            <a:endParaRPr lang="zh-CN" altLang="en-US" dirty="0">
              <a:latin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</a:rPr>
              <a:t>Two </a:t>
            </a:r>
            <a:r>
              <a:rPr lang="en-US" altLang="zh-CN" dirty="0" smtClean="0">
                <a:latin typeface="Calibri" panose="020F0502020204030204" pitchFamily="34" charset="0"/>
              </a:rPr>
              <a:t>groups </a:t>
            </a:r>
            <a:r>
              <a:rPr lang="en-US" altLang="zh-CN" dirty="0">
                <a:latin typeface="Calibri" panose="020F0502020204030204" pitchFamily="34" charset="0"/>
              </a:rPr>
              <a:t>of BLs: IAU/IAW/BM, IVU/CPMU</a:t>
            </a:r>
            <a:endParaRPr lang="en-US" altLang="zh-CN" b="1" dirty="0">
              <a:latin typeface="Calibri" panose="020F0502020204030204" pitchFamily="34" charset="0"/>
            </a:endParaRPr>
          </a:p>
          <a:p>
            <a:r>
              <a:rPr lang="en-US" altLang="zh-CN" b="1" dirty="0" smtClean="0">
                <a:latin typeface="Calibri" panose="020F0502020204030204" pitchFamily="34" charset="0"/>
              </a:rPr>
              <a:t>Group 1 </a:t>
            </a:r>
            <a:r>
              <a:rPr lang="en-US" altLang="zh-CN" b="1" dirty="0">
                <a:latin typeface="Calibri" panose="020F0502020204030204" pitchFamily="34" charset="0"/>
              </a:rPr>
              <a:t>BLs international review: Aug. 2018</a:t>
            </a:r>
          </a:p>
          <a:p>
            <a:r>
              <a:rPr lang="en-US" altLang="zh-CN" dirty="0" smtClean="0">
                <a:latin typeface="Calibri" panose="020F0502020204030204" pitchFamily="34" charset="0"/>
              </a:rPr>
              <a:t>Group 2 </a:t>
            </a:r>
            <a:r>
              <a:rPr lang="en-US" altLang="zh-CN" dirty="0">
                <a:latin typeface="Calibri" panose="020F0502020204030204" pitchFamily="34" charset="0"/>
              </a:rPr>
              <a:t>BLs international review: Jan. 2019</a:t>
            </a:r>
            <a:endParaRPr lang="en-US" altLang="zh-CN" b="1" dirty="0">
              <a:latin typeface="Calibri" panose="020F0502020204030204" pitchFamily="34" charset="0"/>
            </a:endParaRPr>
          </a:p>
          <a:p>
            <a:r>
              <a:rPr lang="en-US" altLang="zh-CN" b="1" dirty="0">
                <a:latin typeface="Calibri" panose="020F0502020204030204" pitchFamily="34" charset="0"/>
              </a:rPr>
              <a:t>Committees from </a:t>
            </a:r>
            <a:r>
              <a:rPr lang="en-US" altLang="zh-CN" dirty="0">
                <a:latin typeface="Calibri" panose="020F0502020204030204" pitchFamily="34" charset="0"/>
              </a:rPr>
              <a:t>PETRAIII, SPring-8, KEK-PF, SLS, Diamond, Sirius, MAX IV, APS, CHESS</a:t>
            </a:r>
            <a:endParaRPr lang="en-US" altLang="zh-CN" b="1" dirty="0">
              <a:latin typeface="Calibri" panose="020F0502020204030204" pitchFamily="34" charset="0"/>
            </a:endParaRPr>
          </a:p>
          <a:p>
            <a:r>
              <a:rPr lang="en-US" altLang="zh-CN" b="1" dirty="0">
                <a:latin typeface="Calibri" panose="020F0502020204030204" pitchFamily="34" charset="0"/>
              </a:rPr>
              <a:t>Scientific scope, optical layout, technical details,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874" y="0"/>
            <a:ext cx="10252430" cy="66357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Design - Refining </a:t>
            </a:r>
            <a:r>
              <a:rPr lang="en-US" altLang="zh-CN" dirty="0">
                <a:latin typeface="Calibri" panose="020F0502020204030204" pitchFamily="34" charset="0"/>
              </a:rPr>
              <a:t>the design of beamline and </a:t>
            </a:r>
            <a:r>
              <a:rPr lang="en-US" altLang="zh-CN" dirty="0" err="1">
                <a:latin typeface="Calibri" panose="020F0502020204030204" pitchFamily="34" charset="0"/>
              </a:rPr>
              <a:t>endstation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图片 3" descr="C:\Users\4w1b\Desktop\IXS2018\Meeting Phot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15" y="4885508"/>
            <a:ext cx="2612572" cy="197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D:\20170425-27 SDB workshop\100NCD90\DSC_0021副本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" y="4885508"/>
            <a:ext cx="2612572" cy="197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13" y="4885508"/>
            <a:ext cx="2612572" cy="1972491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543" r="5318" b="2601"/>
          <a:stretch>
            <a:fillRect/>
          </a:stretch>
        </p:blipFill>
        <p:spPr bwMode="auto">
          <a:xfrm>
            <a:off x="7177380" y="4885508"/>
            <a:ext cx="2612572" cy="1972491"/>
          </a:xfrm>
          <a:prstGeom prst="rect">
            <a:avLst/>
          </a:prstGeom>
          <a:ln>
            <a:noFill/>
          </a:ln>
        </p:spPr>
      </p:pic>
      <p:pic>
        <p:nvPicPr>
          <p:cNvPr id="8" name="图片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t="11565" r="7960" b="5384"/>
          <a:stretch>
            <a:fillRect/>
          </a:stretch>
        </p:blipFill>
        <p:spPr bwMode="auto">
          <a:xfrm>
            <a:off x="4792747" y="4885508"/>
            <a:ext cx="2612572" cy="19724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70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FE18703-C4BD-47E6-B920-427265C37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899519"/>
            <a:ext cx="10515600" cy="2374033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During the pandemic </a:t>
            </a:r>
            <a:r>
              <a:rPr lang="en-US" altLang="zh-CN" dirty="0" smtClean="0">
                <a:latin typeface="Calibri" panose="020F0502020204030204" pitchFamily="34" charset="0"/>
              </a:rPr>
              <a:t>period, a </a:t>
            </a:r>
            <a:r>
              <a:rPr lang="en-US" altLang="zh-CN" dirty="0">
                <a:latin typeface="Calibri" panose="020F0502020204030204" pitchFamily="34" charset="0"/>
              </a:rPr>
              <a:t>series of online reviews organized, including two international reviews of the optical design of the nanoprobe beamline and the coherent scattering beamline in 2021. </a:t>
            </a:r>
          </a:p>
          <a:p>
            <a:r>
              <a:rPr lang="en-US" altLang="zh-CN" dirty="0">
                <a:latin typeface="Calibri" panose="020F0502020204030204" pitchFamily="34" charset="0"/>
              </a:rPr>
              <a:t>In 2023, the international reviews of the </a:t>
            </a:r>
            <a:r>
              <a:rPr lang="en-US" altLang="zh-CN" dirty="0" err="1">
                <a:latin typeface="Calibri" panose="020F0502020204030204" pitchFamily="34" charset="0"/>
              </a:rPr>
              <a:t>endstation</a:t>
            </a:r>
            <a:r>
              <a:rPr lang="en-US" altLang="zh-CN" dirty="0">
                <a:latin typeface="Calibri" panose="020F0502020204030204" pitchFamily="34" charset="0"/>
              </a:rPr>
              <a:t> design of the coherent scattering beamline and the nanoprobe beamline are conducted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92B8863-B639-402F-A2FD-9E767780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Refining the design of beamline and </a:t>
            </a:r>
            <a:r>
              <a:rPr lang="en-US" altLang="zh-CN" dirty="0" err="1">
                <a:latin typeface="Calibri" panose="020F0502020204030204" pitchFamily="34" charset="0"/>
              </a:rPr>
              <a:t>endstation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6C7197-6D52-413D-8ECC-EA72261760AF}"/>
              </a:ext>
            </a:extLst>
          </p:cNvPr>
          <p:cNvPicPr/>
          <p:nvPr/>
        </p:nvPicPr>
        <p:blipFill rotWithShape="1">
          <a:blip r:embed="rId2"/>
          <a:srcRect t="20295"/>
          <a:stretch/>
        </p:blipFill>
        <p:spPr>
          <a:xfrm>
            <a:off x="1945194" y="3828443"/>
            <a:ext cx="6343523" cy="29169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207B839-4C4B-49F5-8479-CE7395330F27}"/>
              </a:ext>
            </a:extLst>
          </p:cNvPr>
          <p:cNvSpPr/>
          <p:nvPr/>
        </p:nvSpPr>
        <p:spPr>
          <a:xfrm>
            <a:off x="2192717" y="32612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</a:rPr>
              <a:t>international online review of the optical design of the </a:t>
            </a:r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</a:rPr>
              <a:t>the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</a:rPr>
              <a:t> coherent scattering beamline in 2021/08/27</a:t>
            </a:r>
            <a:endParaRPr lang="zh-CN" alt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50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38200" y="762355"/>
            <a:ext cx="10515600" cy="60695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IAC-2018: the present list of beamlines does not contain the sciences which unavoidably request such ultra-low emittance. Serious development of science cases is highly </a:t>
            </a:r>
            <a:r>
              <a:rPr lang="en-US" altLang="zh-CN" dirty="0" smtClean="0">
                <a:latin typeface="Calibri" panose="020F0502020204030204" pitchFamily="34" charset="0"/>
              </a:rPr>
              <a:t>needed.</a:t>
            </a:r>
          </a:p>
          <a:p>
            <a:r>
              <a:rPr lang="en-US" altLang="zh-CN" dirty="0" smtClean="0">
                <a:latin typeface="Calibri" panose="020F0502020204030204" pitchFamily="34" charset="0"/>
              </a:rPr>
              <a:t>IAC-2019: Many </a:t>
            </a:r>
            <a:r>
              <a:rPr lang="en-US" altLang="zh-CN" dirty="0">
                <a:latin typeface="Calibri" panose="020F0502020204030204" pitchFamily="34" charset="0"/>
              </a:rPr>
              <a:t>of the beamline designs have been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developed significantly</a:t>
            </a:r>
            <a:r>
              <a:rPr lang="en-US" altLang="zh-CN" dirty="0">
                <a:latin typeface="Calibri" panose="020F0502020204030204" pitchFamily="34" charset="0"/>
              </a:rPr>
              <a:t> following the recommendations of the 2018 IAC, and many of them have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improved considerably</a:t>
            </a:r>
            <a:r>
              <a:rPr lang="en-US" altLang="zh-CN" dirty="0">
                <a:latin typeface="Calibri" panose="020F0502020204030204" pitchFamily="34" charset="0"/>
              </a:rPr>
              <a:t>. In general, more of them are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designed to exploit the high-performance of the HEPS machine</a:t>
            </a:r>
            <a:r>
              <a:rPr lang="en-US" altLang="zh-CN" dirty="0">
                <a:latin typeface="Calibri" panose="020F0502020204030204" pitchFamily="34" charset="0"/>
              </a:rPr>
              <a:t>, and more of them are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designed to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specialise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 and be excellent</a:t>
            </a:r>
            <a:r>
              <a:rPr lang="en-US" altLang="zh-CN" dirty="0">
                <a:latin typeface="Calibri" panose="020F0502020204030204" pitchFamily="34" charset="0"/>
              </a:rPr>
              <a:t> in one or two techniques rather than cover a greater number of techniques less well. The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science goals</a:t>
            </a:r>
            <a:r>
              <a:rPr lang="en-US" altLang="zh-CN" dirty="0">
                <a:latin typeface="Calibri" panose="020F0502020204030204" pitchFamily="34" charset="0"/>
              </a:rPr>
              <a:t> of most of the beamlines have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improved</a:t>
            </a:r>
            <a:r>
              <a:rPr lang="en-US" altLang="zh-CN" dirty="0">
                <a:latin typeface="Calibri" panose="020F0502020204030204" pitchFamily="34" charset="0"/>
              </a:rPr>
              <a:t>, where improvement was recommended by the 2018 </a:t>
            </a:r>
            <a:r>
              <a:rPr lang="en-US" altLang="zh-CN" dirty="0" smtClean="0">
                <a:latin typeface="Calibri" panose="020F0502020204030204" pitchFamily="34" charset="0"/>
              </a:rPr>
              <a:t>IAC.</a:t>
            </a:r>
          </a:p>
          <a:p>
            <a:endParaRPr lang="en-US" altLang="zh-CN" dirty="0">
              <a:latin typeface="Calibri" panose="020F0502020204030204" pitchFamily="34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</a:rPr>
              <a:t>Define </a:t>
            </a:r>
            <a:r>
              <a:rPr lang="en-US" altLang="zh-CN" dirty="0">
                <a:latin typeface="Calibri" panose="020F0502020204030204" pitchFamily="34" charset="0"/>
              </a:rPr>
              <a:t>a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staffing matrix</a:t>
            </a:r>
            <a:r>
              <a:rPr lang="en-US" altLang="zh-CN" dirty="0">
                <a:latin typeface="Calibri" panose="020F0502020204030204" pitchFamily="34" charset="0"/>
              </a:rPr>
              <a:t> for a typical beamline – including both the people assigned to the beamline itself (physicists, engineers, technicians) and those provided through support services (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optics, FEA</a:t>
            </a:r>
            <a:r>
              <a:rPr lang="en-US" altLang="zh-CN" dirty="0">
                <a:latin typeface="Calibri" panose="020F0502020204030204" pitchFamily="34" charset="0"/>
              </a:rPr>
              <a:t>...)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03708"/>
            <a:ext cx="10479275" cy="582619"/>
          </a:xfrm>
        </p:spPr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IAC suggestions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5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62500" y="75211"/>
            <a:ext cx="7859456" cy="582619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Calibri" panose="020F0502020204030204" pitchFamily="34" charset="0"/>
              </a:rPr>
              <a:t>Key technologies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44894" y="836712"/>
            <a:ext cx="889248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X-ray optics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Thermal management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Optics metrology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 err="1">
                <a:solidFill>
                  <a:srgbClr val="000066"/>
                </a:solidFill>
                <a:latin typeface="Calibri" panose="020F0502020204030204" pitchFamily="34" charset="0"/>
              </a:rPr>
              <a:t>Wavefront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 preservation and crystal/device fabrication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X-ray detector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Data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acquisition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 and analysis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5C3FD82-2612-48A5-BAF8-606686429380}"/>
              </a:ext>
            </a:extLst>
          </p:cNvPr>
          <p:cNvSpPr/>
          <p:nvPr/>
        </p:nvSpPr>
        <p:spPr>
          <a:xfrm>
            <a:off x="1415670" y="4614679"/>
            <a:ext cx="9350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Calibri" pitchFamily="34" charset="0"/>
              </a:rPr>
              <a:t>Supported by both HEPS and Platform for Advanced Photon Source Technology R&amp;D (PAPS)</a:t>
            </a:r>
          </a:p>
        </p:txBody>
      </p:sp>
    </p:spTree>
    <p:extLst>
      <p:ext uri="{BB962C8B-B14F-4D97-AF65-F5344CB8AC3E}">
        <p14:creationId xmlns:p14="http://schemas.microsoft.com/office/powerpoint/2010/main" val="3336429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>
            <a:spLocks/>
          </p:cNvSpPr>
          <p:nvPr/>
        </p:nvSpPr>
        <p:spPr>
          <a:xfrm>
            <a:off x="529748" y="22386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</a:rPr>
              <a:t>X-ray optics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EDAB0F8-D475-4AB1-8DE7-8D831953AE8C}"/>
              </a:ext>
            </a:extLst>
          </p:cNvPr>
          <p:cNvSpPr/>
          <p:nvPr/>
        </p:nvSpPr>
        <p:spPr>
          <a:xfrm>
            <a:off x="352697" y="794943"/>
            <a:ext cx="10776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A wave-optics simulation based on a coherent modes decomposition and a </a:t>
            </a:r>
            <a:r>
              <a:rPr lang="en-US" altLang="zh-CN" sz="24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wavefront</a:t>
            </a:r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propagation model.</a:t>
            </a:r>
          </a:p>
          <a:p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The simulation software, Coherence Analysis Toolbox (CAT)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CD70E99C-40EF-405A-8CC0-BF7015D189A2}"/>
              </a:ext>
            </a:extLst>
          </p:cNvPr>
          <p:cNvSpPr txBox="1">
            <a:spLocks noChangeArrowheads="1"/>
          </p:cNvSpPr>
          <p:nvPr/>
        </p:nvSpPr>
        <p:spPr>
          <a:xfrm>
            <a:off x="2265979" y="1916832"/>
            <a:ext cx="4464496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None/>
            </a:pPr>
            <a:endParaRPr lang="en-US" altLang="zh-CN" dirty="0">
              <a:solidFill>
                <a:srgbClr val="000066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grpSp>
        <p:nvGrpSpPr>
          <p:cNvPr id="2" name="组合 27">
            <a:extLst>
              <a:ext uri="{FF2B5EF4-FFF2-40B4-BE49-F238E27FC236}">
                <a16:creationId xmlns:a16="http://schemas.microsoft.com/office/drawing/2014/main" id="{433CE419-B601-405A-9CA0-20BE312FA27D}"/>
              </a:ext>
            </a:extLst>
          </p:cNvPr>
          <p:cNvGrpSpPr/>
          <p:nvPr/>
        </p:nvGrpSpPr>
        <p:grpSpPr>
          <a:xfrm>
            <a:off x="1943900" y="2058501"/>
            <a:ext cx="5376236" cy="1594862"/>
            <a:chOff x="-16933" y="2487954"/>
            <a:chExt cx="9966837" cy="244827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A13D01E-4645-4450-86D0-7C72262C0FA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3" y="2487954"/>
              <a:ext cx="3803374" cy="2446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4900E23-0089-4D0B-827A-31DFDAC64FE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135" y="2487955"/>
              <a:ext cx="3870395" cy="2448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2E7BD51-9E2D-463D-83DE-00676C723CA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736" y="2487954"/>
              <a:ext cx="3806168" cy="24482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BD400AD-DB06-4F11-9A8E-84D3B85A9296}"/>
              </a:ext>
            </a:extLst>
          </p:cNvPr>
          <p:cNvGrpSpPr/>
          <p:nvPr/>
        </p:nvGrpSpPr>
        <p:grpSpPr>
          <a:xfrm>
            <a:off x="7464152" y="1967173"/>
            <a:ext cx="2874740" cy="1689875"/>
            <a:chOff x="3203414" y="2225031"/>
            <a:chExt cx="4260051" cy="2179186"/>
          </a:xfrm>
        </p:grpSpPr>
        <p:grpSp>
          <p:nvGrpSpPr>
            <p:cNvPr id="4" name="组合 42">
              <a:extLst>
                <a:ext uri="{FF2B5EF4-FFF2-40B4-BE49-F238E27FC236}">
                  <a16:creationId xmlns:a16="http://schemas.microsoft.com/office/drawing/2014/main" id="{FF952CF4-20A2-416C-839B-FFBC033C4D85}"/>
                </a:ext>
              </a:extLst>
            </p:cNvPr>
            <p:cNvGrpSpPr/>
            <p:nvPr/>
          </p:nvGrpSpPr>
          <p:grpSpPr>
            <a:xfrm>
              <a:off x="3796185" y="2225031"/>
              <a:ext cx="3667280" cy="2179186"/>
              <a:chOff x="4386365" y="1902549"/>
              <a:chExt cx="3943626" cy="2543530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7AAEDA60-657B-42AB-8062-77D04B20C4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/>
              <a:srcRect l="13438"/>
              <a:stretch/>
            </p:blipFill>
            <p:spPr>
              <a:xfrm>
                <a:off x="4386365" y="1902549"/>
                <a:ext cx="3710783" cy="2543530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BD3C2D18-EF46-48F3-8E45-7730CFE27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/>
              <a:srcRect r="95353"/>
              <a:stretch/>
            </p:blipFill>
            <p:spPr>
              <a:xfrm>
                <a:off x="8130783" y="1902549"/>
                <a:ext cx="199208" cy="2543530"/>
              </a:xfrm>
              <a:prstGeom prst="rect">
                <a:avLst/>
              </a:prstGeom>
            </p:spPr>
          </p:pic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69782C5-59A9-449D-8087-998CCE395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8622" r="86564" b="13822"/>
            <a:stretch/>
          </p:blipFill>
          <p:spPr>
            <a:xfrm>
              <a:off x="3203414" y="2234321"/>
              <a:ext cx="576065" cy="1972660"/>
            </a:xfrm>
            <a:prstGeom prst="rect">
              <a:avLst/>
            </a:prstGeom>
          </p:spPr>
        </p:pic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33962D6D-AF3C-4DF4-966F-F796B292D057}"/>
              </a:ext>
            </a:extLst>
          </p:cNvPr>
          <p:cNvSpPr txBox="1"/>
          <p:nvPr/>
        </p:nvSpPr>
        <p:spPr>
          <a:xfrm>
            <a:off x="1971606" y="3748376"/>
            <a:ext cx="8643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Used in BL design</a:t>
            </a:r>
          </a:p>
        </p:txBody>
      </p:sp>
      <p:grpSp>
        <p:nvGrpSpPr>
          <p:cNvPr id="5" name="组合 50">
            <a:extLst>
              <a:ext uri="{FF2B5EF4-FFF2-40B4-BE49-F238E27FC236}">
                <a16:creationId xmlns:a16="http://schemas.microsoft.com/office/drawing/2014/main" id="{D9F495BC-E3C2-4282-BAB0-30CADF544AA7}"/>
              </a:ext>
            </a:extLst>
          </p:cNvPr>
          <p:cNvGrpSpPr/>
          <p:nvPr/>
        </p:nvGrpSpPr>
        <p:grpSpPr>
          <a:xfrm>
            <a:off x="1775521" y="4424939"/>
            <a:ext cx="8037161" cy="1977485"/>
            <a:chOff x="214282" y="785794"/>
            <a:chExt cx="9029317" cy="7911817"/>
          </a:xfrm>
        </p:grpSpPr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8FE2F913-4095-4F11-BDA4-D05B667C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4282" y="785794"/>
              <a:ext cx="4680000" cy="2179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30780C90-68C8-429A-9D44-417637401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4282" y="3571876"/>
              <a:ext cx="3600000" cy="2647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99C3E2CB-E8AC-4ADF-B9D2-9DE4057269A9}"/>
                </a:ext>
              </a:extLst>
            </p:cNvPr>
            <p:cNvSpPr txBox="1"/>
            <p:nvPr/>
          </p:nvSpPr>
          <p:spPr>
            <a:xfrm>
              <a:off x="500034" y="6357956"/>
              <a:ext cx="2993803" cy="2339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Calibri" panose="020F0502020204030204" pitchFamily="34" charset="0"/>
                </a:rPr>
                <a:t>Source (IVU) coherent modes distribution</a:t>
              </a:r>
              <a:endParaRPr lang="zh-CN" altLang="en-US" sz="1600" b="1" dirty="0">
                <a:latin typeface="Calibri" panose="020F0502020204030204" pitchFamily="34" charset="0"/>
              </a:endParaRPr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E6B56706-76FA-4C8E-9126-C878E0250C0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72066" y="1571612"/>
              <a:ext cx="3960000" cy="1269093"/>
            </a:xfrm>
            <a:prstGeom prst="rect">
              <a:avLst/>
            </a:prstGeom>
          </p:spPr>
        </p:pic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81CC0AA6-CAED-41C7-B57D-240B6BEC540A}"/>
                </a:ext>
              </a:extLst>
            </p:cNvPr>
            <p:cNvSpPr txBox="1"/>
            <p:nvPr/>
          </p:nvSpPr>
          <p:spPr>
            <a:xfrm>
              <a:off x="861459" y="2427047"/>
              <a:ext cx="3929090" cy="135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Calibri" panose="020F0502020204030204" pitchFamily="34" charset="0"/>
                </a:rPr>
                <a:t>HEPS B4 coherent </a:t>
              </a:r>
              <a:r>
                <a:rPr lang="en-US" altLang="zh-CN" sz="1600" b="1" dirty="0" err="1">
                  <a:latin typeface="Calibri" panose="020F0502020204030204" pitchFamily="34" charset="0"/>
                </a:rPr>
                <a:t>scsttering</a:t>
              </a:r>
              <a:endParaRPr lang="zh-CN" altLang="en-US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66C3E252-5514-4074-BBD9-227A10E8A11D}"/>
                </a:ext>
              </a:extLst>
            </p:cNvPr>
            <p:cNvSpPr txBox="1"/>
            <p:nvPr/>
          </p:nvSpPr>
          <p:spPr>
            <a:xfrm>
              <a:off x="5281568" y="2612847"/>
              <a:ext cx="3908996" cy="135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Calibri" panose="020F0502020204030204" pitchFamily="34" charset="0"/>
                </a:rPr>
                <a:t>Intensity distribution at focusing point</a:t>
              </a:r>
              <a:endParaRPr lang="zh-CN" altLang="en-US" sz="1600" b="1" dirty="0">
                <a:latin typeface="Calibri" panose="020F0502020204030204" pitchFamily="34" charset="0"/>
              </a:endParaRPr>
            </a:p>
          </p:txBody>
        </p:sp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4878CC3-8301-4B75-9656-93C34F81C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923598" y="3571875"/>
              <a:ext cx="4320001" cy="28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9768EB58-C096-46D1-85B2-DEFBCFC7D139}"/>
                </a:ext>
              </a:extLst>
            </p:cNvPr>
            <p:cNvSpPr txBox="1"/>
            <p:nvPr/>
          </p:nvSpPr>
          <p:spPr>
            <a:xfrm>
              <a:off x="5286380" y="6357960"/>
              <a:ext cx="3824137" cy="135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Calibri" panose="020F0502020204030204" pitchFamily="34" charset="0"/>
                </a:rPr>
                <a:t>Coherent mode at focusing point</a:t>
              </a:r>
              <a:endParaRPr lang="zh-CN" altLang="en-US" sz="16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145864" y="6414865"/>
            <a:ext cx="385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</a:rPr>
              <a:t>Xu </a:t>
            </a:r>
            <a:r>
              <a:rPr lang="en-US" altLang="zh-CN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etal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</a:rPr>
              <a:t>. Optical Express 2022, 30, 7625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24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2E90C00E-E7C9-4220-99B5-3E96B078C306}"/>
              </a:ext>
            </a:extLst>
          </p:cNvPr>
          <p:cNvSpPr txBox="1">
            <a:spLocks/>
          </p:cNvSpPr>
          <p:nvPr/>
        </p:nvSpPr>
        <p:spPr>
          <a:xfrm>
            <a:off x="374182" y="34261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</a:rPr>
              <a:t>Dynamical diffraction theory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组合 20">
            <a:extLst>
              <a:ext uri="{FF2B5EF4-FFF2-40B4-BE49-F238E27FC236}">
                <a16:creationId xmlns:a16="http://schemas.microsoft.com/office/drawing/2014/main" id="{51126F66-6FE7-421F-B0AB-DD140FD079E4}"/>
              </a:ext>
            </a:extLst>
          </p:cNvPr>
          <p:cNvGrpSpPr/>
          <p:nvPr/>
        </p:nvGrpSpPr>
        <p:grpSpPr>
          <a:xfrm>
            <a:off x="1382186" y="1911096"/>
            <a:ext cx="10374387" cy="4838240"/>
            <a:chOff x="-25556" y="1232276"/>
            <a:chExt cx="9968997" cy="5511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3D210F2-9821-41C2-83BE-DEC92D7F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2722" y="4048837"/>
              <a:ext cx="4919239" cy="1584177"/>
            </a:xfrm>
            <a:prstGeom prst="rect">
              <a:avLst/>
            </a:prstGeom>
          </p:spPr>
        </p:pic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81CFAAC6-166D-4FD6-B7CB-56CFE4ED3A4B}"/>
                </a:ext>
              </a:extLst>
            </p:cNvPr>
            <p:cNvGrpSpPr/>
            <p:nvPr/>
          </p:nvGrpSpPr>
          <p:grpSpPr>
            <a:xfrm>
              <a:off x="584312" y="4171182"/>
              <a:ext cx="2460380" cy="1260140"/>
              <a:chOff x="653458" y="4383106"/>
              <a:chExt cx="2460380" cy="126014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BF592EAA-DE83-4A8F-A109-C65494A7A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l="3117" t="10848" r="6485" b="4321"/>
              <a:stretch/>
            </p:blipFill>
            <p:spPr>
              <a:xfrm>
                <a:off x="683568" y="4383106"/>
                <a:ext cx="2430270" cy="1260140"/>
              </a:xfrm>
              <a:prstGeom prst="rect">
                <a:avLst/>
              </a:prstGeom>
            </p:spPr>
          </p:pic>
          <p:sp>
            <p:nvSpPr>
              <p:cNvPr id="8" name="流程图: 过程 7">
                <a:extLst>
                  <a:ext uri="{FF2B5EF4-FFF2-40B4-BE49-F238E27FC236}">
                    <a16:creationId xmlns:a16="http://schemas.microsoft.com/office/drawing/2014/main" id="{9CFBCEDD-8481-4F93-8B9B-C81A1C95BD3F}"/>
                  </a:ext>
                </a:extLst>
              </p:cNvPr>
              <p:cNvSpPr/>
              <p:nvPr/>
            </p:nvSpPr>
            <p:spPr>
              <a:xfrm>
                <a:off x="653458" y="4383112"/>
                <a:ext cx="471566" cy="180032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6804F7D-5A3E-4F1B-BBF2-44D98ABD9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7020" t="41799"/>
            <a:stretch/>
          </p:blipFill>
          <p:spPr>
            <a:xfrm>
              <a:off x="2355310" y="1486926"/>
              <a:ext cx="2330885" cy="1225607"/>
            </a:xfrm>
            <a:prstGeom prst="rect">
              <a:avLst/>
            </a:prstGeom>
          </p:spPr>
        </p:pic>
        <p:grpSp>
          <p:nvGrpSpPr>
            <p:cNvPr id="6" name="组合 9">
              <a:extLst>
                <a:ext uri="{FF2B5EF4-FFF2-40B4-BE49-F238E27FC236}">
                  <a16:creationId xmlns:a16="http://schemas.microsoft.com/office/drawing/2014/main" id="{66654B23-1803-43C1-9A2B-80104B9353DD}"/>
                </a:ext>
              </a:extLst>
            </p:cNvPr>
            <p:cNvGrpSpPr/>
            <p:nvPr/>
          </p:nvGrpSpPr>
          <p:grpSpPr>
            <a:xfrm>
              <a:off x="-6380" y="1232276"/>
              <a:ext cx="2623425" cy="1521819"/>
              <a:chOff x="503295" y="2307253"/>
              <a:chExt cx="3204609" cy="1224137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F3DE2CE4-C28A-4EF2-A959-0618F46622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0138" t="538" r="22803" b="59816"/>
              <a:stretch/>
            </p:blipFill>
            <p:spPr>
              <a:xfrm>
                <a:off x="611560" y="2307253"/>
                <a:ext cx="3096344" cy="1224137"/>
              </a:xfrm>
              <a:prstGeom prst="rect">
                <a:avLst/>
              </a:prstGeom>
            </p:spPr>
          </p:pic>
          <p:sp>
            <p:nvSpPr>
              <p:cNvPr id="12" name="流程图: 过程 11">
                <a:extLst>
                  <a:ext uri="{FF2B5EF4-FFF2-40B4-BE49-F238E27FC236}">
                    <a16:creationId xmlns:a16="http://schemas.microsoft.com/office/drawing/2014/main" id="{9266D08F-C4D6-4D3E-A57D-F5D99052FF66}"/>
                  </a:ext>
                </a:extLst>
              </p:cNvPr>
              <p:cNvSpPr/>
              <p:nvPr/>
            </p:nvSpPr>
            <p:spPr>
              <a:xfrm>
                <a:off x="503295" y="2476033"/>
                <a:ext cx="1027871" cy="265369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7FF554E-D51B-465C-9036-2208F651FD9A}"/>
                </a:ext>
              </a:extLst>
            </p:cNvPr>
            <p:cNvSpPr/>
            <p:nvPr/>
          </p:nvSpPr>
          <p:spPr>
            <a:xfrm>
              <a:off x="6930863" y="5771478"/>
              <a:ext cx="3012578" cy="350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Yuhang</a:t>
              </a:r>
              <a:r>
                <a:rPr lang="en-US" altLang="zh-CN" sz="1400" b="1" dirty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 Wang, Optics Express </a:t>
              </a:r>
              <a:r>
                <a:rPr lang="en-US" altLang="zh-CN" sz="1400" b="1" dirty="0" smtClean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28</a:t>
              </a:r>
              <a:r>
                <a:rPr lang="zh-CN" altLang="en-US" sz="1400" b="1" dirty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altLang="zh-CN" sz="1400" b="1" dirty="0" smtClean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(2020</a:t>
              </a:r>
              <a:r>
                <a:rPr lang="en-US" altLang="zh-CN" sz="1400" b="1" dirty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)</a:t>
              </a:r>
              <a:r>
                <a:rPr lang="en-US" altLang="zh-CN" sz="1400" b="1" dirty="0" smtClean="0">
                  <a:solidFill>
                    <a:schemeClr val="accent6"/>
                  </a:solidFill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endParaRPr lang="en-US" altLang="zh-CN" sz="1400" b="1" dirty="0">
                <a:solidFill>
                  <a:schemeClr val="accent6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944FB4-0FEA-4523-8AE5-9B66A4005FDB}"/>
                </a:ext>
              </a:extLst>
            </p:cNvPr>
            <p:cNvSpPr/>
            <p:nvPr/>
          </p:nvSpPr>
          <p:spPr>
            <a:xfrm>
              <a:off x="-25556" y="5967411"/>
              <a:ext cx="7794378" cy="7762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Also used in HEPS-TF and HEPS</a:t>
              </a:r>
            </a:p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For multilayer devices in B2 </a:t>
              </a:r>
              <a:r>
                <a:rPr lang="en-US" altLang="zh-CN" b="1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nano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-probe/B3 dynamic structure/B6 high pressure</a:t>
              </a:r>
              <a:endPara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90D0DB3-0D1E-4D6D-84C4-C5D11C5C36FD}"/>
                </a:ext>
              </a:extLst>
            </p:cNvPr>
            <p:cNvSpPr/>
            <p:nvPr/>
          </p:nvSpPr>
          <p:spPr>
            <a:xfrm>
              <a:off x="-6381" y="2996814"/>
              <a:ext cx="8330983" cy="77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Used in HEPS-TF and HEPS</a:t>
              </a:r>
            </a:p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For high-energy-resolution/high-energy </a:t>
              </a:r>
              <a:r>
                <a:rPr lang="en-US" altLang="zh-CN" b="1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monochromators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 designs</a:t>
              </a:r>
              <a:endPara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8" name="Picture 1" descr="C:\Users\zhoul\AppData\Roaming\Tencent\Users\345681229\QQ\WinTemp\RichOle\FRA4[N(~W(RRW{IW}8D726B.jpg">
              <a:extLst>
                <a:ext uri="{FF2B5EF4-FFF2-40B4-BE49-F238E27FC236}">
                  <a16:creationId xmlns:a16="http://schemas.microsoft.com/office/drawing/2014/main" id="{1DF7C9C6-E947-45C9-A521-562495FC3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71958" y="4773694"/>
              <a:ext cx="1311174" cy="1026960"/>
            </a:xfrm>
            <a:prstGeom prst="rect">
              <a:avLst/>
            </a:prstGeom>
            <a:noFill/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2B27CBD-3487-4F8D-A8B4-4FCF15F01F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27"/>
            <a:stretch/>
          </p:blipFill>
          <p:spPr bwMode="auto">
            <a:xfrm>
              <a:off x="6631844" y="1301681"/>
              <a:ext cx="2483768" cy="137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792E7DC0-4860-48B4-9F8F-08EF1AA83E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8"/>
            <a:stretch/>
          </p:blipFill>
          <p:spPr bwMode="auto">
            <a:xfrm>
              <a:off x="4499992" y="1268760"/>
              <a:ext cx="2255005" cy="150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243EF2B1-06D0-4210-AF8B-D30D4828A418}"/>
              </a:ext>
            </a:extLst>
          </p:cNvPr>
          <p:cNvSpPr txBox="1"/>
          <p:nvPr/>
        </p:nvSpPr>
        <p:spPr>
          <a:xfrm>
            <a:off x="374183" y="779262"/>
            <a:ext cx="10729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Developing a general numerical framework for X-ray diffractive optics based on the Takagi–</a:t>
            </a:r>
            <a:r>
              <a:rPr lang="en-US" altLang="zh-CN" sz="24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Taupin</a:t>
            </a:r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(TT) dynamical theory with a general integral system of the TT equations formed for the FEA</a:t>
            </a:r>
          </a:p>
        </p:txBody>
      </p:sp>
    </p:spTree>
    <p:extLst>
      <p:ext uri="{BB962C8B-B14F-4D97-AF65-F5344CB8AC3E}">
        <p14:creationId xmlns:p14="http://schemas.microsoft.com/office/powerpoint/2010/main" val="1301948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3343" y="90645"/>
            <a:ext cx="10479275" cy="582619"/>
          </a:xfrm>
        </p:spPr>
        <p:txBody>
          <a:bodyPr anchor="t">
            <a:no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</a:rPr>
              <a:t>Developing the theories of bending mirrors</a:t>
            </a:r>
            <a:br>
              <a:rPr lang="en-US" altLang="zh-CN" sz="3000" dirty="0">
                <a:latin typeface="Calibri" panose="020F0502020204030204" pitchFamily="34" charset="0"/>
              </a:rPr>
            </a:br>
            <a:endParaRPr lang="zh-CN" altLang="en-US" sz="3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868595"/>
                <a:ext cx="8229600" cy="1284952"/>
              </a:xfrm>
            </p:spPr>
            <p:txBody>
              <a:bodyPr anchor="t">
                <a:normAutofit fontScale="77500" lnSpcReduction="20000"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</a:rPr>
                  <a:t>Basic Theory:</a:t>
                </a:r>
              </a:p>
              <a:p>
                <a:pPr lvl="1"/>
                <a:r>
                  <a:rPr lang="en-US" altLang="zh-CN" sz="1600" dirty="0">
                    <a:latin typeface="Calibri" panose="020F0502020204030204" pitchFamily="34" charset="0"/>
                  </a:rPr>
                  <a:t>Pure Bent Beam curvature</a:t>
                </a:r>
                <a:endParaRPr lang="en-US" altLang="zh-CN" sz="1600" i="1" dirty="0">
                  <a:latin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868595"/>
                <a:ext cx="8229600" cy="128495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C3B858B8-5A74-4E80-AD80-1F9033EFD348}"/>
              </a:ext>
            </a:extLst>
          </p:cNvPr>
          <p:cNvGrpSpPr/>
          <p:nvPr/>
        </p:nvGrpSpPr>
        <p:grpSpPr>
          <a:xfrm>
            <a:off x="8061506" y="1382504"/>
            <a:ext cx="2327945" cy="542381"/>
            <a:chOff x="6537505" y="1526196"/>
            <a:chExt cx="2327945" cy="542381"/>
          </a:xfrm>
        </p:grpSpPr>
        <p:sp>
          <p:nvSpPr>
            <p:cNvPr id="24" name="任意多边形 23"/>
            <p:cNvSpPr/>
            <p:nvPr/>
          </p:nvSpPr>
          <p:spPr>
            <a:xfrm>
              <a:off x="6581547" y="1526197"/>
              <a:ext cx="2220985" cy="454176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135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6537505" y="1553869"/>
              <a:ext cx="2327945" cy="514708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1350"/>
            </a:p>
          </p:txBody>
        </p:sp>
        <p:cxnSp>
          <p:nvCxnSpPr>
            <p:cNvPr id="30" name="直接连接符 29"/>
            <p:cNvCxnSpPr>
              <a:stCxn id="27" idx="0"/>
              <a:endCxn id="24" idx="0"/>
            </p:cNvCxnSpPr>
            <p:nvPr/>
          </p:nvCxnSpPr>
          <p:spPr>
            <a:xfrm flipV="1">
              <a:off x="6537505" y="1647956"/>
              <a:ext cx="44042" cy="4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802532" y="1526196"/>
              <a:ext cx="62918" cy="27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丁字箭头 33"/>
          <p:cNvSpPr/>
          <p:nvPr/>
        </p:nvSpPr>
        <p:spPr>
          <a:xfrm>
            <a:off x="9258584" y="927296"/>
            <a:ext cx="761486" cy="398224"/>
          </a:xfrm>
          <a:prstGeom prst="leftRightUpArrow">
            <a:avLst>
              <a:gd name="adj1" fmla="val 0"/>
              <a:gd name="adj2" fmla="val 4055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350"/>
          </a:p>
        </p:txBody>
      </p:sp>
      <p:sp>
        <p:nvSpPr>
          <p:cNvPr id="35" name="矩形 34"/>
          <p:cNvSpPr/>
          <p:nvPr/>
        </p:nvSpPr>
        <p:spPr>
          <a:xfrm>
            <a:off x="10477271" y="554590"/>
            <a:ext cx="261610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031581" y="193098"/>
            <a:ext cx="261610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CN" alt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154578" y="1533651"/>
            <a:ext cx="328936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左弧形箭头 37"/>
          <p:cNvSpPr/>
          <p:nvPr/>
        </p:nvSpPr>
        <p:spPr>
          <a:xfrm rot="1508433" flipV="1">
            <a:off x="7959904" y="1332495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0" name="左弧形箭头 39"/>
          <p:cNvSpPr/>
          <p:nvPr/>
        </p:nvSpPr>
        <p:spPr>
          <a:xfrm rot="19534820" flipH="1" flipV="1">
            <a:off x="10360861" y="1164926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D515E2C-B676-480B-9D11-23F263647CD3}"/>
              </a:ext>
            </a:extLst>
          </p:cNvPr>
          <p:cNvGrpSpPr/>
          <p:nvPr/>
        </p:nvGrpSpPr>
        <p:grpSpPr>
          <a:xfrm>
            <a:off x="8061506" y="2382208"/>
            <a:ext cx="2327945" cy="616590"/>
            <a:chOff x="6537505" y="2525901"/>
            <a:chExt cx="2327945" cy="616590"/>
          </a:xfrm>
        </p:grpSpPr>
        <p:sp>
          <p:nvSpPr>
            <p:cNvPr id="17" name="任意多边形 16"/>
            <p:cNvSpPr/>
            <p:nvPr/>
          </p:nvSpPr>
          <p:spPr>
            <a:xfrm>
              <a:off x="6581547" y="2525902"/>
              <a:ext cx="2220985" cy="516317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1350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537505" y="2557360"/>
              <a:ext cx="2327945" cy="585131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1350"/>
            </a:p>
          </p:txBody>
        </p:sp>
        <p:cxnSp>
          <p:nvCxnSpPr>
            <p:cNvPr id="19" name="直接连接符 18"/>
            <p:cNvCxnSpPr>
              <a:stCxn id="18" idx="0"/>
              <a:endCxn id="17" idx="0"/>
            </p:cNvCxnSpPr>
            <p:nvPr/>
          </p:nvCxnSpPr>
          <p:spPr>
            <a:xfrm flipV="1">
              <a:off x="6537505" y="2664320"/>
              <a:ext cx="44042" cy="49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802532" y="2525901"/>
              <a:ext cx="62918" cy="314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9154578" y="2533355"/>
            <a:ext cx="328936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左弧形箭头 21"/>
          <p:cNvSpPr/>
          <p:nvPr/>
        </p:nvSpPr>
        <p:spPr>
          <a:xfrm rot="1508433" flipV="1">
            <a:off x="7959904" y="2332199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3" name="左弧形箭头 22"/>
          <p:cNvSpPr/>
          <p:nvPr/>
        </p:nvSpPr>
        <p:spPr>
          <a:xfrm rot="19534820" flipH="1" flipV="1">
            <a:off x="10360861" y="2164630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8369699" y="2760756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588121" y="2864073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8806543" y="2934617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9009312" y="2950904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9252672" y="2950904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9483853" y="2920622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9648964" y="2859437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9809442" y="2799845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9968501" y="2719478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10130588" y="2604984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10300333" y="2483486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8207641" y="2655121"/>
            <a:ext cx="9268" cy="319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内容占位符 2"/>
              <p:cNvSpPr txBox="1">
                <a:spLocks/>
              </p:cNvSpPr>
              <p:nvPr/>
            </p:nvSpPr>
            <p:spPr>
              <a:xfrm>
                <a:off x="2035182" y="2087599"/>
                <a:ext cx="7235219" cy="98202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40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6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Extra moment from gravity:</a:t>
                </a:r>
                <a:b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altLang="zh-CN" sz="1200" i="1">
                        <a:latin typeface="Cambria Math" panose="02040503050406030204" pitchFamily="18" charset="0"/>
                      </a:rPr>
                      <m:t>(−4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𝐿</m:t>
                    </m:r>
                    <m:nary>
                      <m:naryPr>
                        <m:limLoc m:val="subSup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f>
                          <m:f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nary>
                    <m:r>
                      <a:rPr lang="en-US" altLang="zh-CN" sz="1200" i="1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𝐿</m:t>
                    </m:r>
                    <m:nary>
                      <m:naryPr>
                        <m:limLoc m:val="subSup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f>
                          <m:f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nary>
                    <m:r>
                      <a:rPr lang="en-US" altLang="zh-CN" sz="1200" i="1">
                        <a:latin typeface="Cambria Math" panose="02040503050406030204" pitchFamily="18" charset="0"/>
                      </a:rPr>
                      <m:t>+2</m:t>
                    </m:r>
                    <m:nary>
                      <m:naryPr>
                        <m:limLoc m:val="subSup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f>
                          <m:f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𝑢𝑊</m:t>
                        </m:r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nary>
                    <m:r>
                      <a:rPr lang="en-US" altLang="zh-CN" sz="12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sz="1200" dirty="0"/>
              </a:p>
            </p:txBody>
          </p:sp>
        </mc:Choice>
        <mc:Fallback xmlns="">
          <p:sp>
            <p:nvSpPr>
              <p:cNvPr id="4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182" y="2087599"/>
                <a:ext cx="7235219" cy="982029"/>
              </a:xfrm>
              <a:prstGeom prst="rect">
                <a:avLst/>
              </a:prstGeom>
              <a:blipFill>
                <a:blip r:embed="rId4"/>
                <a:stretch>
                  <a:fillRect l="-84" t="-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C630252A-2C36-43F4-B88A-9ED626BACE89}"/>
              </a:ext>
            </a:extLst>
          </p:cNvPr>
          <p:cNvGrpSpPr/>
          <p:nvPr/>
        </p:nvGrpSpPr>
        <p:grpSpPr>
          <a:xfrm>
            <a:off x="8105548" y="3634919"/>
            <a:ext cx="2327945" cy="616590"/>
            <a:chOff x="6581547" y="3778612"/>
            <a:chExt cx="2327945" cy="616590"/>
          </a:xfrm>
        </p:grpSpPr>
        <p:sp>
          <p:nvSpPr>
            <p:cNvPr id="49" name="任意多边形 48"/>
            <p:cNvSpPr/>
            <p:nvPr/>
          </p:nvSpPr>
          <p:spPr>
            <a:xfrm>
              <a:off x="6625589" y="3778613"/>
              <a:ext cx="2220985" cy="516317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6581547" y="3810071"/>
              <a:ext cx="2327945" cy="585131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51" name="直接连接符 50"/>
            <p:cNvCxnSpPr>
              <a:stCxn id="50" idx="0"/>
              <a:endCxn id="49" idx="0"/>
            </p:cNvCxnSpPr>
            <p:nvPr/>
          </p:nvCxnSpPr>
          <p:spPr>
            <a:xfrm flipV="1">
              <a:off x="6581547" y="3917031"/>
              <a:ext cx="44042" cy="49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846574" y="3778612"/>
              <a:ext cx="62918" cy="314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左弧形箭头 52"/>
          <p:cNvSpPr/>
          <p:nvPr/>
        </p:nvSpPr>
        <p:spPr>
          <a:xfrm rot="1508433" flipV="1">
            <a:off x="8003946" y="3584910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54" name="左弧形箭头 53"/>
          <p:cNvSpPr/>
          <p:nvPr/>
        </p:nvSpPr>
        <p:spPr>
          <a:xfrm rot="19534820" flipH="1" flipV="1">
            <a:off x="10404903" y="3417341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7CF68C0-C6D4-4A17-AAEA-448119DF194B}"/>
              </a:ext>
            </a:extLst>
          </p:cNvPr>
          <p:cNvGrpSpPr/>
          <p:nvPr/>
        </p:nvGrpSpPr>
        <p:grpSpPr>
          <a:xfrm>
            <a:off x="9028939" y="4044889"/>
            <a:ext cx="39905" cy="308384"/>
            <a:chOff x="7504938" y="4188582"/>
            <a:chExt cx="39905" cy="308384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7544843" y="4188582"/>
              <a:ext cx="0" cy="308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 flipV="1">
              <a:off x="7504938" y="4423128"/>
              <a:ext cx="39905" cy="73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A3711A8-C7E1-4319-9617-ED2175F7996E}"/>
              </a:ext>
            </a:extLst>
          </p:cNvPr>
          <p:cNvGrpSpPr/>
          <p:nvPr/>
        </p:nvGrpSpPr>
        <p:grpSpPr>
          <a:xfrm>
            <a:off x="9158716" y="4044889"/>
            <a:ext cx="39905" cy="308384"/>
            <a:chOff x="7634715" y="4188582"/>
            <a:chExt cx="39905" cy="308384"/>
          </a:xfrm>
        </p:grpSpPr>
        <p:cxnSp>
          <p:nvCxnSpPr>
            <p:cNvPr id="59" name="直接连接符 58"/>
            <p:cNvCxnSpPr/>
            <p:nvPr/>
          </p:nvCxnSpPr>
          <p:spPr>
            <a:xfrm flipH="1" flipV="1">
              <a:off x="7634715" y="4188582"/>
              <a:ext cx="0" cy="308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7634715" y="4188582"/>
              <a:ext cx="39905" cy="73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内容占位符 2"/>
              <p:cNvSpPr txBox="1">
                <a:spLocks/>
              </p:cNvSpPr>
              <p:nvPr/>
            </p:nvSpPr>
            <p:spPr>
              <a:xfrm>
                <a:off x="2042864" y="3114494"/>
                <a:ext cx="8229600" cy="19170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40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6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1" indent="-342900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Extra transverse shear deformation</a:t>
                </a:r>
                <a:endParaRPr lang="en-US" altLang="zh-CN" sz="1200" i="1" dirty="0">
                  <a:latin typeface="Calibri" panose="020F0502020204030204" pitchFamily="34" charset="0"/>
                </a:endParaRPr>
              </a:p>
              <a:p>
                <a:pPr marL="0" lvl="1" indent="0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None/>
                </a:pPr>
                <a:r>
                  <a:rPr lang="en-US" altLang="zh-CN" sz="1100" i="1" dirty="0">
                    <a:latin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)≡</m:t>
                    </m:r>
                    <m:f>
                      <m:f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)∗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𝑇𝐺</m:t>
                        </m:r>
                      </m:den>
                    </m:f>
                    <m:r>
                      <a:rPr lang="zh-CN" altLang="en-US" sz="1400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zh-CN" alt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zh-CN" altLang="en-US" sz="140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en-US" sz="1400">
                        <a:latin typeface="Cambria Math" panose="02040503050406030204" pitchFamily="18" charset="0"/>
                      </a:rPr>
                      <m:t>)≡</m:t>
                    </m:r>
                    <m:f>
                      <m:fPr>
                        <m:ctrlPr>
                          <a:rPr lang="zh-CN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"/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b>
                              <m:sSub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zh-CN" altLang="en-US" sz="1400">
                                <a:latin typeface="Cambria Math" panose="02040503050406030204" pitchFamily="18" charset="0"/>
                              </a:rPr>
                              <m:t>(</m:t>
                            </m:r>
                            <m:nary>
                              <m:naryPr>
                                <m:limLoc m:val="subSup"/>
                                <m:grow m:val="on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f>
                                  <m:fPr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  <m:e>
                                <m:d>
                                  <m:dPr>
                                    <m:endChr m:val="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zh-CN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CN" altLang="en-US" sz="14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zh-CN" altLang="en-US" sz="14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)ⅆ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zh-CN" altLang="en-US" sz="1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limLoc m:val="subSup"/>
                                <m:grow m:val="on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sz="14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  <m:sup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  <m:e>
                                <m:d>
                                  <m:dPr>
                                    <m:endChr m:val="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CN" altLang="en-US" sz="14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zh-CN" altLang="en-US" sz="14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)ⅆ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num>
                      <m:den>
                        <m:d>
                          <m:dPr>
                            <m:begChr m:val=""/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𝐺𝐿𝑊</m:t>
                            </m:r>
                            <m:r>
                              <a:rPr lang="zh-CN" altLang="en-US" sz="14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endParaRPr lang="en-US" altLang="zh-CN" sz="1400" dirty="0"/>
              </a:p>
            </p:txBody>
          </p:sp>
        </mc:Choice>
        <mc:Fallback xmlns="">
          <p:sp>
            <p:nvSpPr>
              <p:cNvPr id="6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864" y="3114494"/>
                <a:ext cx="8229600" cy="1917034"/>
              </a:xfrm>
              <a:prstGeom prst="rect">
                <a:avLst/>
              </a:prstGeom>
              <a:blipFill>
                <a:blip r:embed="rId5"/>
                <a:stretch>
                  <a:fillRect t="-3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4641CB09-F7D3-44AC-A977-56C3692DD360}"/>
              </a:ext>
            </a:extLst>
          </p:cNvPr>
          <p:cNvGrpSpPr/>
          <p:nvPr/>
        </p:nvGrpSpPr>
        <p:grpSpPr>
          <a:xfrm>
            <a:off x="8088700" y="5389439"/>
            <a:ext cx="2327945" cy="616590"/>
            <a:chOff x="6564699" y="5533132"/>
            <a:chExt cx="2327945" cy="616590"/>
          </a:xfrm>
        </p:grpSpPr>
        <p:sp>
          <p:nvSpPr>
            <p:cNvPr id="63" name="任意多边形 62"/>
            <p:cNvSpPr/>
            <p:nvPr/>
          </p:nvSpPr>
          <p:spPr>
            <a:xfrm>
              <a:off x="6608741" y="5533133"/>
              <a:ext cx="2220985" cy="516317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6564699" y="5564591"/>
              <a:ext cx="2327945" cy="585131"/>
            </a:xfrm>
            <a:custGeom>
              <a:avLst/>
              <a:gdLst>
                <a:gd name="connsiteX0" fmla="*/ 0 w 2961313"/>
                <a:gd name="connsiteY0" fmla="*/ 184558 h 688422"/>
                <a:gd name="connsiteX1" fmla="*/ 612396 w 2961313"/>
                <a:gd name="connsiteY1" fmla="*/ 570452 h 688422"/>
                <a:gd name="connsiteX2" fmla="*/ 1434517 w 2961313"/>
                <a:gd name="connsiteY2" fmla="*/ 687898 h 688422"/>
                <a:gd name="connsiteX3" fmla="*/ 2139192 w 2961313"/>
                <a:gd name="connsiteY3" fmla="*/ 536896 h 688422"/>
                <a:gd name="connsiteX4" fmla="*/ 2785145 w 2961313"/>
                <a:gd name="connsiteY4" fmla="*/ 184558 h 688422"/>
                <a:gd name="connsiteX5" fmla="*/ 2961313 w 2961313"/>
                <a:gd name="connsiteY5" fmla="*/ 0 h 6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313" h="688422">
                  <a:moveTo>
                    <a:pt x="0" y="184558"/>
                  </a:moveTo>
                  <a:cubicBezTo>
                    <a:pt x="186655" y="335560"/>
                    <a:pt x="373310" y="486562"/>
                    <a:pt x="612396" y="570452"/>
                  </a:cubicBezTo>
                  <a:cubicBezTo>
                    <a:pt x="851482" y="654342"/>
                    <a:pt x="1180051" y="693491"/>
                    <a:pt x="1434517" y="687898"/>
                  </a:cubicBezTo>
                  <a:cubicBezTo>
                    <a:pt x="1688983" y="682305"/>
                    <a:pt x="1914087" y="620786"/>
                    <a:pt x="2139192" y="536896"/>
                  </a:cubicBezTo>
                  <a:cubicBezTo>
                    <a:pt x="2364297" y="453006"/>
                    <a:pt x="2648125" y="274041"/>
                    <a:pt x="2785145" y="184558"/>
                  </a:cubicBezTo>
                  <a:cubicBezTo>
                    <a:pt x="2922165" y="95075"/>
                    <a:pt x="2934748" y="68510"/>
                    <a:pt x="29613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65" name="直接连接符 64"/>
            <p:cNvCxnSpPr>
              <a:stCxn id="64" idx="0"/>
              <a:endCxn id="63" idx="0"/>
            </p:cNvCxnSpPr>
            <p:nvPr/>
          </p:nvCxnSpPr>
          <p:spPr>
            <a:xfrm flipV="1">
              <a:off x="6564699" y="5671551"/>
              <a:ext cx="44042" cy="49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8829726" y="5533132"/>
              <a:ext cx="62918" cy="314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左弧形箭头 66"/>
          <p:cNvSpPr/>
          <p:nvPr/>
        </p:nvSpPr>
        <p:spPr>
          <a:xfrm rot="1508433" flipV="1">
            <a:off x="7987098" y="5339430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68" name="左弧形箭头 67"/>
          <p:cNvSpPr/>
          <p:nvPr/>
        </p:nvSpPr>
        <p:spPr>
          <a:xfrm rot="19534820" flipH="1" flipV="1">
            <a:off x="10388055" y="5171861"/>
            <a:ext cx="162182" cy="33514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93CD24-810B-4419-8E3A-89D681FC9CB4}"/>
              </a:ext>
            </a:extLst>
          </p:cNvPr>
          <p:cNvGrpSpPr/>
          <p:nvPr/>
        </p:nvGrpSpPr>
        <p:grpSpPr>
          <a:xfrm>
            <a:off x="8856857" y="5714497"/>
            <a:ext cx="38615" cy="436169"/>
            <a:chOff x="7332856" y="5858189"/>
            <a:chExt cx="38615" cy="436169"/>
          </a:xfrm>
        </p:grpSpPr>
        <p:cxnSp>
          <p:nvCxnSpPr>
            <p:cNvPr id="70" name="直接箭头连接符 69"/>
            <p:cNvCxnSpPr/>
            <p:nvPr/>
          </p:nvCxnSpPr>
          <p:spPr>
            <a:xfrm flipV="1">
              <a:off x="7362204" y="5858189"/>
              <a:ext cx="9267" cy="1244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flipV="1">
              <a:off x="7332856" y="6169926"/>
              <a:ext cx="9267" cy="1244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直接连接符 71"/>
          <p:cNvCxnSpPr/>
          <p:nvPr/>
        </p:nvCxnSpPr>
        <p:spPr>
          <a:xfrm>
            <a:off x="9881081" y="590575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9583888" y="60512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6"/>
          <a:srcRect l="-3218" t="24039" r="54234" b="17435"/>
          <a:stretch/>
        </p:blipFill>
        <p:spPr>
          <a:xfrm>
            <a:off x="9460079" y="5783858"/>
            <a:ext cx="297907" cy="186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内容占位符 2"/>
              <p:cNvSpPr txBox="1">
                <a:spLocks/>
              </p:cNvSpPr>
              <p:nvPr/>
            </p:nvSpPr>
            <p:spPr>
              <a:xfrm>
                <a:off x="2042864" y="4457419"/>
                <a:ext cx="8229600" cy="2223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40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6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1" indent="-342900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Extra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transverse deformation</a:t>
                </a:r>
                <a:r>
                  <a:rPr lang="en-US" altLang="zh-CN" sz="1600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)≡</m:t>
                      </m:r>
                      <m:f>
                        <m:f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f>
                        <m:f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1800" dirty="0"/>
              </a:p>
              <a:p>
                <a:pPr marL="342900" lvl="1" indent="-342900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Curvature (including Influence of saddle deformation)</a:t>
                </a:r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pPr marL="685800" lvl="2" indent="0">
                  <a:buNone/>
                </a:pPr>
                <a:endParaRPr lang="zh-CN" altLang="zh-CN" sz="1800" dirty="0"/>
              </a:p>
            </p:txBody>
          </p:sp>
        </mc:Choice>
        <mc:Fallback xmlns="">
          <p:sp>
            <p:nvSpPr>
              <p:cNvPr id="7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864" y="4457419"/>
                <a:ext cx="8229600" cy="2223865"/>
              </a:xfrm>
              <a:prstGeom prst="rect">
                <a:avLst/>
              </a:prstGeom>
              <a:blipFill>
                <a:blip r:embed="rId7"/>
                <a:stretch>
                  <a:fillRect t="-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矩形 75"/>
              <p:cNvSpPr/>
              <p:nvPr/>
            </p:nvSpPr>
            <p:spPr>
              <a:xfrm>
                <a:off x="2299420" y="5800114"/>
                <a:ext cx="6172844" cy="673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×5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+2×</m:t>
                          </m:r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zh-CN" altLang="en-US" sz="120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p>
                                      </m:sSup>
                                      <m:r>
                                        <a:rPr lang="zh-CN" altLang="en-US" sz="1200">
                                          <a:latin typeface="Cambria Math" panose="02040503050406030204" pitchFamily="18" charset="0"/>
                                        </a:rPr>
                                        <m:t>+81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zh-CN" altLang="en-US" sz="120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  <m:r>
                                                <a:rPr lang="zh-CN" altLang="en-US" sz="120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𝐸𝑇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(9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zh-CN" altLang="en-US" sz="120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p>
                                      </m:sSup>
                                      <m:r>
                                        <a:rPr lang="zh-CN" altLang="en-US" sz="1200">
                                          <a:latin typeface="Cambria Math" panose="02040503050406030204" pitchFamily="18" charset="0"/>
                                        </a:rPr>
                                        <m:t>+81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zh-CN" altLang="en-US" sz="120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  <m:r>
                                                <a:rPr lang="zh-CN" altLang="en-US" sz="120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2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76" name="矩形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20" y="5800114"/>
                <a:ext cx="6172844" cy="6733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A3D71EB7-D945-4491-AEF6-8FFAC01ED80E}"/>
              </a:ext>
            </a:extLst>
          </p:cNvPr>
          <p:cNvSpPr/>
          <p:nvPr/>
        </p:nvSpPr>
        <p:spPr>
          <a:xfrm>
            <a:off x="1547685" y="909044"/>
            <a:ext cx="9055883" cy="11503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D9A4C7A-38E8-41E3-8837-8B6BA7F77F5B}"/>
              </a:ext>
            </a:extLst>
          </p:cNvPr>
          <p:cNvSpPr/>
          <p:nvPr/>
        </p:nvSpPr>
        <p:spPr>
          <a:xfrm>
            <a:off x="1556464" y="2123057"/>
            <a:ext cx="9055883" cy="43981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637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13216"/>
          <a:stretch/>
        </p:blipFill>
        <p:spPr>
          <a:xfrm>
            <a:off x="6335866" y="780029"/>
            <a:ext cx="3940810" cy="178925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402" y="3860962"/>
            <a:ext cx="5274247" cy="136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62" y="3889518"/>
            <a:ext cx="5101654" cy="136800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123406" y="6458807"/>
            <a:ext cx="5158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rgbClr val="002060"/>
                </a:solidFill>
                <a:latin typeface="Calibri" panose="020F0502020204030204" pitchFamily="34" charset="0"/>
              </a:rPr>
              <a:t>Bending shape accuracy RMS </a:t>
            </a:r>
            <a:r>
              <a:rPr lang="en-US" altLang="zh-CN" b="1" kern="100" dirty="0">
                <a:solidFill>
                  <a:schemeClr val="accent6"/>
                </a:solidFill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0.17</a:t>
            </a:r>
            <a:r>
              <a:rPr lang="en-US" altLang="zh-CN" b="1" kern="100" dirty="0">
                <a:solidFill>
                  <a:schemeClr val="accent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altLang="zh-CN" b="1" kern="100" dirty="0">
                <a:solidFill>
                  <a:schemeClr val="accent6"/>
                </a:solidFill>
                <a:latin typeface="Calibri" panose="020F0502020204030204" pitchFamily="34" charset="0"/>
              </a:rPr>
              <a:t>rad</a:t>
            </a:r>
            <a:endParaRPr lang="zh-CN" altLang="en-US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23" y="5134658"/>
            <a:ext cx="5063168" cy="1368000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1631504" y="2592326"/>
          <a:ext cx="8964488" cy="12506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84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098">
                <a:tc>
                  <a:txBody>
                    <a:bodyPr/>
                    <a:lstStyle/>
                    <a:p>
                      <a:pPr indent="356870" algn="ctr"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6870" algn="ctr">
                        <a:spcAft>
                          <a:spcPts val="600"/>
                        </a:spcAft>
                      </a:pPr>
                      <a:r>
                        <a:rPr lang="en-US" altLang="zh-CN" sz="2400" kern="100" dirty="0">
                          <a:effectLst/>
                          <a:latin typeface="Calibri" panose="020F0502020204030204" pitchFamily="34" charset="0"/>
                        </a:rPr>
                        <a:t>Measuring Results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098">
                <a:tc>
                  <a:txBody>
                    <a:bodyPr/>
                    <a:lstStyle/>
                    <a:p>
                      <a:pPr indent="355600" algn="ctr">
                        <a:spcAft>
                          <a:spcPts val="600"/>
                        </a:spcAft>
                      </a:pPr>
                      <a:r>
                        <a:rPr lang="en-US" altLang="zh-CN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Effective length</a:t>
                      </a:r>
                      <a:endParaRPr lang="zh-CN" sz="24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0" algn="ctr">
                        <a:spcAft>
                          <a:spcPts val="600"/>
                        </a:spcAft>
                      </a:pPr>
                      <a:r>
                        <a:rPr lang="en-US" altLang="zh-CN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1000mm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755">
                <a:tc>
                  <a:txBody>
                    <a:bodyPr/>
                    <a:lstStyle/>
                    <a:p>
                      <a:pPr indent="355600" algn="ctr">
                        <a:spcAft>
                          <a:spcPts val="600"/>
                        </a:spcAft>
                      </a:pPr>
                      <a:r>
                        <a:rPr lang="en-US" altLang="zh-CN" sz="24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Elliptical </a:t>
                      </a:r>
                      <a:r>
                        <a:rPr lang="en-US" altLang="zh-CN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Bending shape accuracy</a:t>
                      </a: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355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0.17</a:t>
                      </a:r>
                      <a:r>
                        <a:rPr lang="en-US" altLang="zh-CN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rad  (elliptical)</a:t>
                      </a:r>
                      <a:endParaRPr lang="zh-CN" altLang="zh-CN" sz="24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384032" y="6458807"/>
            <a:ext cx="532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Stability: 72h,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deformation</a:t>
            </a:r>
            <a:r>
              <a:rPr lang="en-US" altLang="zh-CN" b="1" dirty="0"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66nrad</a:t>
            </a:r>
            <a:r>
              <a:rPr lang="zh-CN" altLang="en-US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RMS</a:t>
            </a:r>
            <a:endParaRPr lang="zh-CN" altLang="en-US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03" y="5134658"/>
            <a:ext cx="5274246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" b="39868"/>
          <a:stretch/>
        </p:blipFill>
        <p:spPr>
          <a:xfrm>
            <a:off x="1910409" y="1188539"/>
            <a:ext cx="3972513" cy="1791483"/>
          </a:xfrm>
        </p:spPr>
      </p:pic>
      <p:pic>
        <p:nvPicPr>
          <p:cNvPr id="18" name="内容占位符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" b="39868"/>
          <a:stretch/>
        </p:blipFill>
        <p:spPr>
          <a:xfrm>
            <a:off x="2030036" y="783585"/>
            <a:ext cx="3972513" cy="179148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03708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1m </a:t>
            </a:r>
            <a:r>
              <a:rPr lang="en-US" altLang="zh-CN" dirty="0" err="1">
                <a:latin typeface="Calibri" panose="020F0502020204030204" pitchFamily="34" charset="0"/>
              </a:rPr>
              <a:t>ellipitical</a:t>
            </a:r>
            <a:r>
              <a:rPr lang="en-US" altLang="zh-CN" dirty="0">
                <a:latin typeface="Calibri" panose="020F0502020204030204" pitchFamily="34" charset="0"/>
              </a:rPr>
              <a:t> bending mirror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224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11" y="2405571"/>
            <a:ext cx="10842172" cy="3956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Building and operating synchrotron radiation </a:t>
            </a:r>
            <a:r>
              <a:rPr lang="en-US" altLang="zh-CN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beamlines</a:t>
            </a: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and end-stations;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</a:rPr>
              <a:t>BSRF &amp;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HEPS (in construction)</a:t>
            </a:r>
          </a:p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Developing cutting-edge experimental methods and X-ray optical techniques;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</a:rPr>
              <a:t>PAPS/HEPS/BSRF</a:t>
            </a:r>
            <a:endParaRPr lang="en-US" altLang="zh-CN" b="1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Performing in-house research based on SR facilities.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</a:rPr>
              <a:t>Biomedical Effects of Nanomaterials and </a:t>
            </a:r>
            <a:r>
              <a:rPr lang="en-US" altLang="zh-CN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Nanosafety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</a:rPr>
              <a:t>, Environment and Health, Protein Structures and Functions, Nuclear Chemistry</a:t>
            </a:r>
            <a:endParaRPr lang="zh-CN" altLang="en-US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Vision &amp; Mission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8011" y="1046931"/>
            <a:ext cx="1071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IHEP: one of the world’s leading high-energy physics research centers, and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 world-class, large-scale, comprehensive, multidisciplinary research base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14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1721" y="103708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</a:rPr>
              <a:t>Thermal management</a:t>
            </a:r>
            <a:endParaRPr lang="zh-CN" altLang="en-US" sz="3000" dirty="0">
              <a:latin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CA4EEA-AF12-4A8E-9A84-3B26C6636B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6033" y="2821463"/>
            <a:ext cx="6332075" cy="3888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44D9ED8-2145-491B-924E-BBF23A9E5F3F}"/>
              </a:ext>
            </a:extLst>
          </p:cNvPr>
          <p:cNvSpPr txBox="1"/>
          <p:nvPr/>
        </p:nvSpPr>
        <p:spPr>
          <a:xfrm>
            <a:off x="248194" y="801724"/>
            <a:ext cx="11717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Highly efficient thermal deformation optimization method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Smart-cut mirrors over the entire photon energy range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By optimizing the notches of water-cooled white-beam mirrors, the RMS of the curvatures of the thermal deformation of the white-beam mirror over the entire photon energy range is minimized. Considerably simplifies design of all of the water-cooled white-beam mirrors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2" y="2827478"/>
            <a:ext cx="475340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16771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Optical metrology (Flag LTP)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2" descr="IMGP6098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36" y="764706"/>
            <a:ext cx="9142083" cy="606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83DE50-72FE-473D-9FDC-98E8C88E1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92" y="795394"/>
            <a:ext cx="3384376" cy="16860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181BB3-351B-430A-B395-E97810EC6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/>
          <a:stretch/>
        </p:blipFill>
        <p:spPr>
          <a:xfrm>
            <a:off x="8019169" y="795394"/>
            <a:ext cx="2644165" cy="168600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4736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40916" y="67133"/>
            <a:ext cx="8614671" cy="686075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</a:rPr>
              <a:t>Precision of measurement for flat/curve mirror</a:t>
            </a:r>
            <a:endParaRPr kumimoji="1"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563" y="2588566"/>
            <a:ext cx="558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Precision (including systematic error)</a:t>
            </a:r>
          </a:p>
          <a:p>
            <a:r>
              <a:rPr lang="en-US" altLang="zh-CN" b="1" dirty="0">
                <a:ln w="0"/>
                <a:latin typeface="Calibri" panose="020F0502020204030204" pitchFamily="34" charset="0"/>
              </a:rPr>
              <a:t>          </a:t>
            </a:r>
            <a:r>
              <a:rPr lang="en-US" altLang="zh-CN" b="1" dirty="0">
                <a:ln w="0"/>
                <a:solidFill>
                  <a:srgbClr val="FF0000"/>
                </a:solidFill>
                <a:latin typeface="Calibri" panose="020F0502020204030204" pitchFamily="34" charset="0"/>
              </a:rPr>
              <a:t>RMS 24.5 </a:t>
            </a:r>
            <a:r>
              <a:rPr lang="en-US" altLang="zh-CN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</a:rPr>
              <a:t>nrad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43344" y="748169"/>
            <a:ext cx="6584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n w="0"/>
                <a:solidFill>
                  <a:srgbClr val="002060"/>
                </a:solidFill>
                <a:latin typeface="Calibri" panose="020F0502020204030204" pitchFamily="34" charset="0"/>
              </a:rPr>
              <a:t>360mm flat mirror measurement, Tilt 1.6mrad and </a:t>
            </a:r>
            <a:r>
              <a:rPr lang="en-US" altLang="zh-CN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translation 400mm, 8+8 times scan</a:t>
            </a:r>
            <a:endParaRPr lang="en-US" altLang="zh-CN" sz="1400" b="1" dirty="0">
              <a:ln w="0"/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07769" y="3888637"/>
            <a:ext cx="6899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n w="0"/>
                <a:solidFill>
                  <a:srgbClr val="002060"/>
                </a:solidFill>
                <a:latin typeface="Calibri" panose="020F0502020204030204" pitchFamily="34" charset="0"/>
              </a:rPr>
              <a:t>3mrad range 120mm curved mirror measurement, Tilt 0.35mrad / 0.7mrad and </a:t>
            </a:r>
            <a:r>
              <a:rPr lang="en-US" altLang="zh-CN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translation</a:t>
            </a:r>
          </a:p>
          <a:p>
            <a:r>
              <a:rPr lang="en-US" altLang="zh-CN" sz="1400" b="1" dirty="0">
                <a:ln w="0"/>
                <a:solidFill>
                  <a:srgbClr val="002060"/>
                </a:solidFill>
                <a:latin typeface="Calibri" panose="020F0502020204030204" pitchFamily="34" charset="0"/>
              </a:rPr>
              <a:t>10+10+10 times scan</a:t>
            </a:r>
          </a:p>
        </p:txBody>
      </p:sp>
      <p:sp>
        <p:nvSpPr>
          <p:cNvPr id="17" name="矩形 16"/>
          <p:cNvSpPr/>
          <p:nvPr/>
        </p:nvSpPr>
        <p:spPr>
          <a:xfrm>
            <a:off x="117563" y="4912298"/>
            <a:ext cx="5077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n w="0"/>
                <a:solidFill>
                  <a:schemeClr val="accent6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Curve mirror</a:t>
            </a:r>
            <a:r>
              <a:rPr lang="en-US" altLang="zh-CN" b="1" dirty="0">
                <a:ln w="0"/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slope/height</a:t>
            </a:r>
            <a:endParaRPr lang="en-US" altLang="zh-CN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altLang="zh-CN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         </a:t>
            </a:r>
            <a:r>
              <a:rPr lang="en-US" altLang="zh-CN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RMS 29.0 </a:t>
            </a:r>
            <a:r>
              <a:rPr lang="en-US" altLang="zh-CN" b="1" dirty="0" err="1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nrad</a:t>
            </a:r>
            <a:r>
              <a:rPr lang="en-US" altLang="zh-CN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  / RMS  0.23nm</a:t>
            </a:r>
            <a:endParaRPr lang="zh-CN" altLang="en-US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4721" y="1069899"/>
            <a:ext cx="5040000" cy="138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4721" y="2563676"/>
            <a:ext cx="5040000" cy="14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0504" y="4181226"/>
            <a:ext cx="4573042" cy="13030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4559" y="5589690"/>
            <a:ext cx="4573042" cy="12956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A88A9-9648-416A-93CA-8A1801A1E1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005" y="5569183"/>
            <a:ext cx="4486154" cy="1296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C0CB251-D8A7-434C-997B-F38DCB829DD4}"/>
              </a:ext>
            </a:extLst>
          </p:cNvPr>
          <p:cNvSpPr/>
          <p:nvPr/>
        </p:nvSpPr>
        <p:spPr>
          <a:xfrm>
            <a:off x="26122" y="1386729"/>
            <a:ext cx="5617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Spatial resolution</a:t>
            </a:r>
            <a:r>
              <a:rPr lang="en-US" altLang="zh-CN" sz="2000" b="1" dirty="0">
                <a:latin typeface="Calibri" panose="020F0502020204030204" pitchFamily="34" charset="0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ln w="0"/>
                <a:solidFill>
                  <a:schemeClr val="accent6"/>
                </a:solidFill>
                <a:latin typeface="Calibri" panose="020F0502020204030204" pitchFamily="34" charset="0"/>
              </a:rPr>
              <a:t>1mm</a:t>
            </a:r>
          </a:p>
          <a:p>
            <a:r>
              <a:rPr lang="en-US" altLang="zh-CN" sz="2000" b="1" dirty="0">
                <a:ln w="0"/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Slope error sensitive to spatial resolution</a:t>
            </a:r>
            <a:r>
              <a:rPr lang="en-US" altLang="zh-CN" sz="2000" b="1" dirty="0">
                <a:ln w="0"/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2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">
            <a:extLst>
              <a:ext uri="{FF2B5EF4-FFF2-40B4-BE49-F238E27FC236}">
                <a16:creationId xmlns:a16="http://schemas.microsoft.com/office/drawing/2014/main" id="{8ECAA470-D7AA-4E7F-8B67-58367D39CC5F}"/>
              </a:ext>
            </a:extLst>
          </p:cNvPr>
          <p:cNvSpPr txBox="1">
            <a:spLocks/>
          </p:cNvSpPr>
          <p:nvPr/>
        </p:nvSpPr>
        <p:spPr>
          <a:xfrm>
            <a:off x="461956" y="67226"/>
            <a:ext cx="1005364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</a:rPr>
              <a:t>Measurement of the mirror of B4 beamline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</a:rPr>
              <a:t>(Curve, 0.1nm RMS)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40B8DFE-01AC-4C97-AE5A-B04C6607E2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71555" y="1156100"/>
          <a:ext cx="7811588" cy="1267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176">
                  <a:extLst>
                    <a:ext uri="{9D8B030D-6E8A-4147-A177-3AD203B41FA5}">
                      <a16:colId xmlns:a16="http://schemas.microsoft.com/office/drawing/2014/main" val="2787545026"/>
                    </a:ext>
                  </a:extLst>
                </a:gridCol>
                <a:gridCol w="1354440">
                  <a:extLst>
                    <a:ext uri="{9D8B030D-6E8A-4147-A177-3AD203B41FA5}">
                      <a16:colId xmlns:a16="http://schemas.microsoft.com/office/drawing/2014/main" val="1389566566"/>
                    </a:ext>
                  </a:extLst>
                </a:gridCol>
                <a:gridCol w="1781229">
                  <a:extLst>
                    <a:ext uri="{9D8B030D-6E8A-4147-A177-3AD203B41FA5}">
                      <a16:colId xmlns:a16="http://schemas.microsoft.com/office/drawing/2014/main" val="786454400"/>
                    </a:ext>
                  </a:extLst>
                </a:gridCol>
                <a:gridCol w="1571672">
                  <a:extLst>
                    <a:ext uri="{9D8B030D-6E8A-4147-A177-3AD203B41FA5}">
                      <a16:colId xmlns:a16="http://schemas.microsoft.com/office/drawing/2014/main" val="3682678205"/>
                    </a:ext>
                  </a:extLst>
                </a:gridCol>
                <a:gridCol w="1966071">
                  <a:extLst>
                    <a:ext uri="{9D8B030D-6E8A-4147-A177-3AD203B41FA5}">
                      <a16:colId xmlns:a16="http://schemas.microsoft.com/office/drawing/2014/main" val="1762631248"/>
                    </a:ext>
                  </a:extLst>
                </a:gridCol>
              </a:tblGrid>
              <a:tr h="16233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Mirror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Shape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Measurement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93897791"/>
                  </a:ext>
                </a:extLst>
              </a:tr>
              <a:tr h="194978">
                <a:tc rowSpan="4"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B4-</a:t>
                      </a:r>
                      <a:r>
                        <a:rPr lang="en-US" altLang="zh-CN" sz="16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Wolter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Elliptical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Slope error RMS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50nrad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35n</a:t>
                      </a: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rad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938867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Hyperbola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nrad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58674383"/>
                  </a:ext>
                </a:extLst>
              </a:tr>
              <a:tr h="1949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Elliptical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Height error RMS/PV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altLang="zh-CN" sz="1600" b="1" kern="100" dirty="0">
                          <a:effectLst/>
                          <a:latin typeface="Calibri" panose="020F0502020204030204" pitchFamily="34" charset="0"/>
                        </a:rPr>
                        <a:t>nm 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/ 6</a:t>
                      </a:r>
                      <a:r>
                        <a:rPr lang="en-US" altLang="zh-CN" sz="1600" b="1" kern="100" dirty="0">
                          <a:effectLst/>
                          <a:latin typeface="Calibri" panose="020F0502020204030204" pitchFamily="34" charset="0"/>
                        </a:rPr>
                        <a:t>nm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0.11nm/0.59nm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12686081"/>
                  </a:ext>
                </a:extLst>
              </a:tr>
              <a:tr h="2920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</a:rPr>
                        <a:t>Hyperbola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0.12nm/0.7nm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80911776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69631463-5046-4883-8790-A2F247587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03" y="2567717"/>
            <a:ext cx="2381404" cy="2170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组合 3">
            <a:extLst>
              <a:ext uri="{FF2B5EF4-FFF2-40B4-BE49-F238E27FC236}">
                <a16:creationId xmlns:a16="http://schemas.microsoft.com/office/drawing/2014/main" id="{EA4F5AD8-7AA5-47A5-84A3-5A62EC1D2FCB}"/>
              </a:ext>
            </a:extLst>
          </p:cNvPr>
          <p:cNvGrpSpPr/>
          <p:nvPr/>
        </p:nvGrpSpPr>
        <p:grpSpPr>
          <a:xfrm>
            <a:off x="267049" y="2603730"/>
            <a:ext cx="4531549" cy="2191983"/>
            <a:chOff x="82935" y="2608854"/>
            <a:chExt cx="5284635" cy="2318167"/>
          </a:xfrm>
        </p:grpSpPr>
        <p:grpSp>
          <p:nvGrpSpPr>
            <p:cNvPr id="3" name="组合 14">
              <a:extLst>
                <a:ext uri="{FF2B5EF4-FFF2-40B4-BE49-F238E27FC236}">
                  <a16:creationId xmlns:a16="http://schemas.microsoft.com/office/drawing/2014/main" id="{B7AD2FDE-4AE8-46EA-9FF8-8CC8C27D8E64}"/>
                </a:ext>
              </a:extLst>
            </p:cNvPr>
            <p:cNvGrpSpPr/>
            <p:nvPr/>
          </p:nvGrpSpPr>
          <p:grpSpPr>
            <a:xfrm>
              <a:off x="82935" y="2939908"/>
              <a:ext cx="5284635" cy="1017916"/>
              <a:chOff x="5034060" y="2091889"/>
              <a:chExt cx="7046180" cy="184137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B5DD887F-19BE-4909-BBD8-FEC0BE62101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34060" y="2307874"/>
                <a:ext cx="7046180" cy="1625388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E56406C-9475-417B-A76F-6143A277C91E}"/>
                  </a:ext>
                </a:extLst>
              </p:cNvPr>
              <p:cNvSpPr/>
              <p:nvPr/>
            </p:nvSpPr>
            <p:spPr>
              <a:xfrm>
                <a:off x="5406016" y="2091889"/>
                <a:ext cx="4274000" cy="706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Slope error </a:t>
                </a:r>
                <a:r>
                  <a:rPr lang="en-US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RMS 0.035μrad</a:t>
                </a:r>
                <a:endPara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17">
              <a:extLst>
                <a:ext uri="{FF2B5EF4-FFF2-40B4-BE49-F238E27FC236}">
                  <a16:creationId xmlns:a16="http://schemas.microsoft.com/office/drawing/2014/main" id="{ECB14E48-E722-4F36-96C5-29AFEEA298B1}"/>
                </a:ext>
              </a:extLst>
            </p:cNvPr>
            <p:cNvGrpSpPr/>
            <p:nvPr/>
          </p:nvGrpSpPr>
          <p:grpSpPr>
            <a:xfrm>
              <a:off x="124658" y="4005061"/>
              <a:ext cx="5239600" cy="921960"/>
              <a:chOff x="5162339" y="5181601"/>
              <a:chExt cx="7029661" cy="1625810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689D7DC-F0EF-47B3-B0AE-01464B28592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62339" y="5181601"/>
                <a:ext cx="7029661" cy="1625810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A1088F6-DF39-4C3C-ABA1-C3CDE75D29D7}"/>
                  </a:ext>
                </a:extLst>
              </p:cNvPr>
              <p:cNvSpPr/>
              <p:nvPr/>
            </p:nvSpPr>
            <p:spPr>
              <a:xfrm>
                <a:off x="5423611" y="5250264"/>
                <a:ext cx="5829145" cy="688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Slope error </a:t>
                </a:r>
                <a:r>
                  <a:rPr lang="en-US" altLang="zh-CN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RMS 0.11nm</a:t>
                </a:r>
                <a:r>
                  <a:rPr lang="zh-CN" alt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PV 0.59nm</a:t>
                </a:r>
                <a:endParaRPr lang="zh-CN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87E72EB-41C1-4371-8BA9-890723DB05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6711" y="2636407"/>
              <a:ext cx="2428350" cy="441433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9BEA74D-EE5F-4EED-8857-F28D2A5E0C2F}"/>
                </a:ext>
              </a:extLst>
            </p:cNvPr>
            <p:cNvSpPr txBox="1"/>
            <p:nvPr/>
          </p:nvSpPr>
          <p:spPr>
            <a:xfrm>
              <a:off x="263507" y="2608854"/>
              <a:ext cx="3315002" cy="683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1mm</a:t>
              </a:r>
              <a:r>
                <a:rPr lang="zh-CN" alt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resolution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</a:endParaRPr>
            </a:p>
            <a:p>
              <a:endParaRPr lang="zh-CN" altLang="en-US" sz="16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4" name="图片 23" descr="D:\HEPS镜子检测\正在检测的镜子\镜子出厂验收检测\B4_VAKB\验收资料\B4_VAKB_Elliptic.png">
            <a:extLst>
              <a:ext uri="{FF2B5EF4-FFF2-40B4-BE49-F238E27FC236}">
                <a16:creationId xmlns:a16="http://schemas.microsoft.com/office/drawing/2014/main" id="{92E3B387-F603-4999-8D6D-30B1EE9710E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2" y="1433627"/>
            <a:ext cx="3653153" cy="81661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44F5D79-77EA-46D4-8BD6-990766E2BCF6}"/>
              </a:ext>
            </a:extLst>
          </p:cNvPr>
          <p:cNvSpPr txBox="1"/>
          <p:nvPr/>
        </p:nvSpPr>
        <p:spPr>
          <a:xfrm>
            <a:off x="482605" y="1084957"/>
            <a:ext cx="3578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Length 415mm</a:t>
            </a:r>
            <a:endParaRPr lang="zh-CN" altLang="en-US" b="1" dirty="0">
              <a:latin typeface="Calibri" panose="020F05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1E6491E-B632-40E5-A571-DDAA427EB52E}"/>
              </a:ext>
            </a:extLst>
          </p:cNvPr>
          <p:cNvGrpSpPr/>
          <p:nvPr/>
        </p:nvGrpSpPr>
        <p:grpSpPr>
          <a:xfrm>
            <a:off x="4819296" y="2579502"/>
            <a:ext cx="4483040" cy="2216211"/>
            <a:chOff x="4614642" y="2579501"/>
            <a:chExt cx="4483040" cy="2216211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09B97548-F927-4CA4-B293-3C116EDBC27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4642" y="3923937"/>
              <a:ext cx="4476877" cy="871775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45E9D37B-C2CD-4C39-9EB0-ACF2BF31C77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0804" y="3043990"/>
              <a:ext cx="4476878" cy="835282"/>
            </a:xfrm>
            <a:prstGeom prst="rect">
              <a:avLst/>
            </a:prstGeom>
          </p:spPr>
        </p:pic>
        <p:grpSp>
          <p:nvGrpSpPr>
            <p:cNvPr id="6" name="组合 36">
              <a:extLst>
                <a:ext uri="{FF2B5EF4-FFF2-40B4-BE49-F238E27FC236}">
                  <a16:creationId xmlns:a16="http://schemas.microsoft.com/office/drawing/2014/main" id="{6E0C7EDE-97BA-4420-A4F9-CFA677FC2330}"/>
                </a:ext>
              </a:extLst>
            </p:cNvPr>
            <p:cNvGrpSpPr/>
            <p:nvPr/>
          </p:nvGrpSpPr>
          <p:grpSpPr>
            <a:xfrm>
              <a:off x="4773144" y="2579501"/>
              <a:ext cx="3812034" cy="1726357"/>
              <a:chOff x="263506" y="2608854"/>
              <a:chExt cx="4445551" cy="1825738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AB26C66C-C8AE-4671-9961-AF18D9FB87ED}"/>
                  </a:ext>
                </a:extLst>
              </p:cNvPr>
              <p:cNvSpPr/>
              <p:nvPr/>
            </p:nvSpPr>
            <p:spPr>
              <a:xfrm>
                <a:off x="438073" y="3105689"/>
                <a:ext cx="3205504" cy="390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Slope error </a:t>
                </a:r>
                <a:r>
                  <a:rPr lang="en-US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RMS 0.041μrad</a:t>
                </a:r>
                <a:endPara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C6FC3812-3F24-44E4-94C3-01C0638D9EFE}"/>
                  </a:ext>
                </a:extLst>
              </p:cNvPr>
              <p:cNvSpPr/>
              <p:nvPr/>
            </p:nvSpPr>
            <p:spPr>
              <a:xfrm>
                <a:off x="319398" y="4043999"/>
                <a:ext cx="4389659" cy="390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Slope error </a:t>
                </a:r>
                <a:r>
                  <a:rPr lang="en-US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RMS 0.12nm</a:t>
                </a:r>
                <a:r>
                  <a:rPr lang="zh-CN" alt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PV 0.70nm</a:t>
                </a:r>
                <a:endPara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53EEDA48-1A53-4275-9C44-99280135AE39}"/>
                  </a:ext>
                </a:extLst>
              </p:cNvPr>
              <p:cNvSpPr txBox="1"/>
              <p:nvPr/>
            </p:nvSpPr>
            <p:spPr>
              <a:xfrm>
                <a:off x="263506" y="2608854"/>
                <a:ext cx="2704545" cy="683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1mm</a:t>
                </a:r>
                <a:r>
                  <a:rPr lang="zh-CN" alt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resolution</a:t>
                </a:r>
                <a:endParaRPr lang="zh-CN" alt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  <a:p>
                <a:endParaRPr lang="zh-CN" altLang="en-US" sz="1600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03BA2B85-54A4-41F9-A3F1-71F2F1F66D6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24926" y="2539708"/>
            <a:ext cx="2071247" cy="41558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E06A975-E77E-44A4-83F1-DB1F716A65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4462"/>
          <a:stretch/>
        </p:blipFill>
        <p:spPr>
          <a:xfrm>
            <a:off x="402408" y="4737839"/>
            <a:ext cx="2822340" cy="110125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014984C-DF87-4B2E-B075-8726C687DC4E}"/>
              </a:ext>
            </a:extLst>
          </p:cNvPr>
          <p:cNvSpPr txBox="1"/>
          <p:nvPr/>
        </p:nvSpPr>
        <p:spPr>
          <a:xfrm>
            <a:off x="5765968" y="5192851"/>
            <a:ext cx="61865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MP-NSP :  50nrad and 0.5nm @2.5mm resolution</a:t>
            </a:r>
            <a:b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【1】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Lei Huang,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etc. 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Optics and Lasers in Engineering, Volume 162, </a:t>
            </a:r>
            <a:r>
              <a:rPr lang="zh-CN" alt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2023</a:t>
            </a:r>
            <a:endParaRPr lang="en-US" altLang="zh-CN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NSP :  0.133</a:t>
            </a:r>
            <a:r>
              <a:rPr lang="el-GR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μ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rad @2.5mm resolution</a:t>
            </a:r>
            <a:b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【2】Shinan Qian, etc. </a:t>
            </a:r>
            <a:r>
              <a:rPr lang="nl-NL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Proc. of SPIE Vol. 9687 </a:t>
            </a:r>
            <a:r>
              <a:rPr lang="nl-NL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96870D-1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646F9194-5778-4A9B-958B-4FC4D7342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049" y="5518173"/>
            <a:ext cx="4676172" cy="13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>
          <a:xfrm>
            <a:off x="492074" y="40439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Calibri" panose="020F0502020204030204" pitchFamily="34" charset="0"/>
              </a:rPr>
              <a:t>Aspheric Stitching Interferometer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图片 23" descr="IMG_253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9" y="1652538"/>
            <a:ext cx="4815115" cy="396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5446320" y="1652538"/>
            <a:ext cx="5245257" cy="3960000"/>
          </a:xfrm>
          <a:prstGeom prst="rect">
            <a:avLst/>
          </a:prstGeom>
          <a:ln w="12700" cap="sq" cmpd="sng">
            <a:solidFill>
              <a:srgbClr val="BFBFB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31448" y="3872740"/>
            <a:ext cx="1908680" cy="1687546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691" y="1617453"/>
            <a:ext cx="1528437" cy="19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66206" y="822956"/>
            <a:ext cx="6589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Surface metrology during fabrication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Surface metrology for serve curvature of crystal</a:t>
            </a:r>
            <a:endParaRPr lang="zh-CN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7389" y="5656219"/>
            <a:ext cx="507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Proposed ASI based on angular measurement, has been applied in BNL, ALBA. 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21881" y="5656219"/>
            <a:ext cx="507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proposed θ-R method is used in metrology of serve curvature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0A24831-22E8-40F2-8DFE-566B0D2D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1" y="109736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Online </a:t>
            </a:r>
            <a:r>
              <a:rPr lang="en-US" altLang="zh-CN" dirty="0" err="1">
                <a:latin typeface="Calibri" panose="020F0502020204030204" pitchFamily="34" charset="0"/>
              </a:rPr>
              <a:t>wavefront</a:t>
            </a:r>
            <a:r>
              <a:rPr lang="en-US" altLang="zh-CN" dirty="0">
                <a:latin typeface="Calibri" panose="020F0502020204030204" pitchFamily="34" charset="0"/>
              </a:rPr>
              <a:t> measurement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8013DD-6E86-489B-9B9B-D7678BF3BB68}"/>
              </a:ext>
            </a:extLst>
          </p:cNvPr>
          <p:cNvSpPr txBox="1"/>
          <p:nvPr/>
        </p:nvSpPr>
        <p:spPr>
          <a:xfrm>
            <a:off x="2438967" y="5047156"/>
            <a:ext cx="2568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05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3BD84E-DF8F-47F0-9BF7-BF4657E09438}"/>
              </a:ext>
            </a:extLst>
          </p:cNvPr>
          <p:cNvSpPr txBox="1"/>
          <p:nvPr/>
        </p:nvSpPr>
        <p:spPr>
          <a:xfrm>
            <a:off x="6026838" y="1319534"/>
            <a:ext cx="5473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6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Innovative method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Solving the problems of coherence, stability, distortion of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wavefront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in 1GSR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Successful application in BSRF: ~1pm precision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734402-40F8-4B4E-9598-4A35B29CE3CF}"/>
              </a:ext>
            </a:extLst>
          </p:cNvPr>
          <p:cNvSpPr txBox="1"/>
          <p:nvPr/>
        </p:nvSpPr>
        <p:spPr>
          <a:xfrm>
            <a:off x="844732" y="830676"/>
            <a:ext cx="5253711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Double-edge </a:t>
            </a:r>
            <a:r>
              <a:rPr lang="en-US" altLang="zh-CN" sz="20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wavefront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measurement</a:t>
            </a:r>
            <a:endParaRPr lang="zh-CN" altLang="en-US" sz="2000" dirty="0">
              <a:latin typeface="Calibri" panose="020F050202020403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7B4EB54-85C1-4B02-A5C6-F2AE009FF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" y="1263389"/>
            <a:ext cx="3158509" cy="210974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6F1D13A-4460-43DD-9C81-078CAF441ADD}"/>
              </a:ext>
            </a:extLst>
          </p:cNvPr>
          <p:cNvSpPr txBox="1"/>
          <p:nvPr/>
        </p:nvSpPr>
        <p:spPr>
          <a:xfrm>
            <a:off x="3198056" y="6338357"/>
            <a:ext cx="5821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Measurement precision</a:t>
            </a:r>
            <a:r>
              <a:rPr lang="zh-CN" altLang="en-US" sz="2000" b="1" kern="1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sz="2000" b="1" kern="1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14 </a:t>
            </a:r>
            <a:r>
              <a:rPr lang="en-US" altLang="zh-CN" sz="2000" b="1" kern="1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nrad</a:t>
            </a:r>
            <a:r>
              <a:rPr lang="en-US" altLang="zh-CN" sz="2000" b="1" kern="1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1 pm RMS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F17155-01AD-4AC8-BE6D-067D17D23734}"/>
              </a:ext>
            </a:extLst>
          </p:cNvPr>
          <p:cNvGrpSpPr/>
          <p:nvPr/>
        </p:nvGrpSpPr>
        <p:grpSpPr>
          <a:xfrm>
            <a:off x="3829900" y="1257482"/>
            <a:ext cx="2109431" cy="2109431"/>
            <a:chOff x="6096000" y="1263701"/>
            <a:chExt cx="2109431" cy="210943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229602C-31A8-4431-A75F-00C24EB1A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263701"/>
              <a:ext cx="2109431" cy="210943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B5646CA-D99A-45A3-9471-F091486615A7}"/>
                </a:ext>
              </a:extLst>
            </p:cNvPr>
            <p:cNvSpPr txBox="1"/>
            <p:nvPr/>
          </p:nvSpPr>
          <p:spPr>
            <a:xfrm>
              <a:off x="6284301" y="2454133"/>
              <a:ext cx="1751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Moving Edge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7A394FD-1B7D-4B30-991B-0A53E7840989}"/>
                </a:ext>
              </a:extLst>
            </p:cNvPr>
            <p:cNvSpPr txBox="1"/>
            <p:nvPr/>
          </p:nvSpPr>
          <p:spPr>
            <a:xfrm>
              <a:off x="6284301" y="2925964"/>
              <a:ext cx="1359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Fixed Edge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5CD3CC9-316E-48A5-9271-A93990B52439}"/>
              </a:ext>
            </a:extLst>
          </p:cNvPr>
          <p:cNvGrpSpPr/>
          <p:nvPr/>
        </p:nvGrpSpPr>
        <p:grpSpPr>
          <a:xfrm>
            <a:off x="583884" y="3589531"/>
            <a:ext cx="10809475" cy="2714306"/>
            <a:chOff x="295185" y="3623824"/>
            <a:chExt cx="10377834" cy="26059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08DD86E-CD13-4057-BDB1-2B49486F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185" y="4947180"/>
              <a:ext cx="5489368" cy="128256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87301B5-C3F6-46DB-9D9F-53A217AC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185" y="3623824"/>
              <a:ext cx="5489368" cy="1282563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856CD919-4475-4571-9829-D3704EB3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3651" y="4947179"/>
              <a:ext cx="5489368" cy="128256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D9E2E1F-8DC2-47C1-9310-3374DA92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3651" y="3625678"/>
              <a:ext cx="5473498" cy="1278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987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6615603" y="4220667"/>
          <a:ext cx="5336250" cy="20726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6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Crystal</a:t>
                      </a:r>
                      <a:endParaRPr lang="zh-CN" altLang="en-US" sz="2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Wavefront</a:t>
                      </a:r>
                      <a:endParaRPr lang="zh-CN" altLang="en-US" sz="2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BSRF</a:t>
                      </a:r>
                      <a:endParaRPr lang="zh-CN" altLang="en-US" sz="2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86.3±16.1nrad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From Japan</a:t>
                      </a:r>
                      <a:endParaRPr lang="zh-CN" altLang="en-US" sz="2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91.6±11.8nrad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From France</a:t>
                      </a:r>
                      <a:endParaRPr lang="zh-CN" altLang="en-US" sz="2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189.2±23.5nrad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56171" y="81222"/>
            <a:ext cx="10294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defRPr>
            </a:lvl1pPr>
          </a:lstStyle>
          <a:p>
            <a:pPr algn="l">
              <a:spcBef>
                <a:spcPct val="0"/>
              </a:spcBef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Fabrication of </a:t>
            </a:r>
            <a:r>
              <a:rPr lang="en-US" altLang="zh-CN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wavefron-preservating</a:t>
            </a: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 crystals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406" y="3664833"/>
            <a:ext cx="1998448" cy="2669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2698" y="3690960"/>
            <a:ext cx="2995791" cy="26413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00" y="785289"/>
            <a:ext cx="5483639" cy="295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93668" y="6270174"/>
            <a:ext cx="90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The quality of crystals (170nrad) is satisfied the requirements of 4GSR.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DD479E-DBD6-40BA-8E83-F94114C1D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150" y="838365"/>
            <a:ext cx="7353300" cy="13620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DC23776-789D-444A-81D8-35ABCC994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150" y="2253516"/>
            <a:ext cx="7353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EFEE36EB-6716-4D83-8941-712AE6611874}"/>
              </a:ext>
            </a:extLst>
          </p:cNvPr>
          <p:cNvSpPr txBox="1"/>
          <p:nvPr/>
        </p:nvSpPr>
        <p:spPr>
          <a:xfrm>
            <a:off x="456171" y="95290"/>
            <a:ext cx="784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defRPr>
            </a:lvl1pPr>
          </a:lstStyle>
          <a:p>
            <a:pPr algn="l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Channel-Cut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crystal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15" name="图片 14" descr="C:\Users\Dell\Desktop\RC数据 1B3实验\文章用光路3处理结果\平均值数据\理论值为点\mod3_3rdCCmeanfitting_MP&amp;CMP.jpg">
            <a:extLst>
              <a:ext uri="{FF2B5EF4-FFF2-40B4-BE49-F238E27FC236}">
                <a16:creationId xmlns:a16="http://schemas.microsoft.com/office/drawing/2014/main" id="{A31A4935-F7A6-49B1-92AA-A25AC090D407}"/>
              </a:ext>
            </a:extLst>
          </p:cNvPr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838" y="1268761"/>
            <a:ext cx="3066664" cy="203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F021DD-4BB2-41FD-A31F-635ACCBC2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29886" r="3263" b="30470"/>
          <a:stretch/>
        </p:blipFill>
        <p:spPr>
          <a:xfrm>
            <a:off x="23691" y="1240494"/>
            <a:ext cx="3993837" cy="124356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4BE9DFC-2FF9-4E78-9D29-3BE5EDCBF22B}"/>
              </a:ext>
            </a:extLst>
          </p:cNvPr>
          <p:cNvSpPr txBox="1"/>
          <p:nvPr/>
        </p:nvSpPr>
        <p:spPr>
          <a:xfrm>
            <a:off x="587829" y="2628463"/>
            <a:ext cx="28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Rocking curve measurement layout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77AE1C5-00EF-425F-9BB7-5D9D767BD208}"/>
              </a:ext>
            </a:extLst>
          </p:cNvPr>
          <p:cNvSpPr txBox="1"/>
          <p:nvPr/>
        </p:nvSpPr>
        <p:spPr>
          <a:xfrm>
            <a:off x="603265" y="6383749"/>
            <a:ext cx="4238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Double-edge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wavefront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measurement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组合 19">
            <a:extLst>
              <a:ext uri="{FF2B5EF4-FFF2-40B4-BE49-F238E27FC236}">
                <a16:creationId xmlns:a16="http://schemas.microsoft.com/office/drawing/2014/main" id="{9F41810F-2D7E-4091-A6B0-3A984C6442AC}"/>
              </a:ext>
            </a:extLst>
          </p:cNvPr>
          <p:cNvGrpSpPr/>
          <p:nvPr/>
        </p:nvGrpSpPr>
        <p:grpSpPr>
          <a:xfrm>
            <a:off x="7845612" y="1240493"/>
            <a:ext cx="3964393" cy="2036674"/>
            <a:chOff x="4785541" y="1759778"/>
            <a:chExt cx="3964393" cy="203667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B12088A-02EB-4597-8BC6-9A2F396D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494" y="1759778"/>
              <a:ext cx="3960440" cy="203667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56894D1-17FF-4FE2-ACD4-A77FB0A6D3D6}"/>
                </a:ext>
              </a:extLst>
            </p:cNvPr>
            <p:cNvSpPr/>
            <p:nvPr/>
          </p:nvSpPr>
          <p:spPr>
            <a:xfrm>
              <a:off x="4785541" y="3447248"/>
              <a:ext cx="1247532" cy="291562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500" b="1" dirty="0">
                  <a:solidFill>
                    <a:srgbClr val="002060"/>
                  </a:solidFill>
                </a:rPr>
                <a:t>Old </a:t>
              </a:r>
              <a:r>
                <a:rPr lang="en-US" altLang="zh-CN" sz="1500" b="1" dirty="0" err="1">
                  <a:solidFill>
                    <a:srgbClr val="002060"/>
                  </a:solidFill>
                </a:rPr>
                <a:t>methos</a:t>
              </a:r>
              <a:endParaRPr lang="zh-CN" altLang="en-US" sz="15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9B9EBE3-FAEC-4107-8A4B-A94459BD63A3}"/>
                </a:ext>
              </a:extLst>
            </p:cNvPr>
            <p:cNvSpPr/>
            <p:nvPr/>
          </p:nvSpPr>
          <p:spPr>
            <a:xfrm>
              <a:off x="6772999" y="3454633"/>
              <a:ext cx="1348741" cy="284177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500" b="1" dirty="0">
                  <a:solidFill>
                    <a:schemeClr val="tx1"/>
                  </a:solidFill>
                </a:rPr>
                <a:t>New method</a:t>
              </a: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E982182B-9D02-4F35-869E-11A102342010}"/>
              </a:ext>
            </a:extLst>
          </p:cNvPr>
          <p:cNvSpPr/>
          <p:nvPr/>
        </p:nvSpPr>
        <p:spPr>
          <a:xfrm>
            <a:off x="6738477" y="3916396"/>
            <a:ext cx="4662430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Reflectivity: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85.1%VS.88.3%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(theory)</a:t>
            </a:r>
          </a:p>
          <a:p>
            <a:pPr algn="just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Homogenous morphology</a:t>
            </a:r>
          </a:p>
          <a:p>
            <a:pPr algn="just"/>
            <a:r>
              <a:rPr lang="en-US" altLang="zh-CN" sz="2000" dirty="0" err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Wavefront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error: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130nrad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RMS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A4CE1AA-5505-4C0C-A3EA-57A54821D03E}"/>
              </a:ext>
            </a:extLst>
          </p:cNvPr>
          <p:cNvSpPr txBox="1"/>
          <p:nvPr/>
        </p:nvSpPr>
        <p:spPr>
          <a:xfrm>
            <a:off x="7261983" y="5457826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美国晶体</a:t>
            </a:r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6290D81E-1150-45CA-A9DA-0C7A2E123F0A}"/>
              </a:ext>
            </a:extLst>
          </p:cNvPr>
          <p:cNvGrpSpPr/>
          <p:nvPr/>
        </p:nvGrpSpPr>
        <p:grpSpPr>
          <a:xfrm>
            <a:off x="158954" y="3619854"/>
            <a:ext cx="5369630" cy="2731462"/>
            <a:chOff x="-10636" y="550069"/>
            <a:chExt cx="8587740" cy="461899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C1E53FC-6B4D-4B0E-9077-870D5A04E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0636" y="550069"/>
              <a:ext cx="8587740" cy="218694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5F9C9E6-A1B0-4C4F-AEDD-57649ADF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0636" y="2982119"/>
              <a:ext cx="8580120" cy="2186940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678B9F8-472F-481D-B52D-EC44CC9888EC}"/>
              </a:ext>
            </a:extLst>
          </p:cNvPr>
          <p:cNvSpPr txBox="1"/>
          <p:nvPr/>
        </p:nvSpPr>
        <p:spPr>
          <a:xfrm>
            <a:off x="5244353" y="3150661"/>
            <a:ext cx="166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Rocking curve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CB07FC0-B575-435A-B6A4-959F8F680631}"/>
              </a:ext>
            </a:extLst>
          </p:cNvPr>
          <p:cNvSpPr txBox="1"/>
          <p:nvPr/>
        </p:nvSpPr>
        <p:spPr>
          <a:xfrm>
            <a:off x="9104190" y="3266405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Morphology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9133449-BFCF-4F0C-AA6B-ADB1C1BF9905}"/>
              </a:ext>
            </a:extLst>
          </p:cNvPr>
          <p:cNvSpPr/>
          <p:nvPr/>
        </p:nvSpPr>
        <p:spPr>
          <a:xfrm>
            <a:off x="6738479" y="5226993"/>
            <a:ext cx="4662429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Times New Roman" panose="02020603050405020304" pitchFamily="18" charset="0"/>
              </a:rPr>
              <a:t>The qualities are better than commercial products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84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CB45230-A5D8-41F9-8CEF-B5FD37652E10}"/>
              </a:ext>
            </a:extLst>
          </p:cNvPr>
          <p:cNvSpPr txBox="1"/>
          <p:nvPr/>
        </p:nvSpPr>
        <p:spPr>
          <a:xfrm>
            <a:off x="403918" y="120411"/>
            <a:ext cx="784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defRPr>
            </a:lvl1pPr>
          </a:lstStyle>
          <a:p>
            <a:pPr algn="l">
              <a:spcBef>
                <a:spcPct val="0"/>
              </a:spcBef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Analysis crystals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j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90498E-4ADF-4745-B18D-1C2453CEEA23}"/>
              </a:ext>
            </a:extLst>
          </p:cNvPr>
          <p:cNvSpPr txBox="1"/>
          <p:nvPr/>
        </p:nvSpPr>
        <p:spPr>
          <a:xfrm>
            <a:off x="953588" y="5644703"/>
            <a:ext cx="10306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●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Spherically bent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analyzers for XRS: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excellent focusing &amp; energy resolution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●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Bent-striped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analyzers for XRS: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energy resolution improved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● F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lat-diced analyzers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RIXS: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highly improved energy resolution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6EAC2C5-FEB7-4562-B99A-2EF522F4A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2"/>
          <a:stretch/>
        </p:blipFill>
        <p:spPr>
          <a:xfrm rot="10800000">
            <a:off x="881821" y="1480985"/>
            <a:ext cx="2341053" cy="180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101E8C6-89A6-4D7D-A9DE-BB386D5F0EA5}"/>
              </a:ext>
            </a:extLst>
          </p:cNvPr>
          <p:cNvSpPr txBox="1"/>
          <p:nvPr/>
        </p:nvSpPr>
        <p:spPr>
          <a:xfrm>
            <a:off x="680337" y="779682"/>
            <a:ext cx="274402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Spherically bent Si(660) 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~1eV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@9.7keV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6181A4-821B-448A-B89A-43102EB9DEF2}"/>
              </a:ext>
            </a:extLst>
          </p:cNvPr>
          <p:cNvSpPr txBox="1"/>
          <p:nvPr/>
        </p:nvSpPr>
        <p:spPr>
          <a:xfrm>
            <a:off x="4537224" y="787123"/>
            <a:ext cx="227934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Bent striped Si(660)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~0.53 eV@9.7keV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B9D42AA-37EC-4B19-897E-E43AFFB5E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2" y="3274402"/>
            <a:ext cx="3163911" cy="2484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498148-7529-4E84-9FCA-36D2C962D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579" b="20001"/>
          <a:stretch/>
        </p:blipFill>
        <p:spPr>
          <a:xfrm>
            <a:off x="4695445" y="1562173"/>
            <a:ext cx="1962901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56A2F7-813B-4C5D-B544-0EF2F4B246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1577" y="3429338"/>
            <a:ext cx="2148075" cy="21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D47DC49-2DBF-441B-ABC9-D88D0F46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4360"/>
          <a:stretch/>
        </p:blipFill>
        <p:spPr>
          <a:xfrm>
            <a:off x="9849153" y="1456663"/>
            <a:ext cx="1775944" cy="18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BEC9AC7-D943-4ED5-A7D1-72ADE2290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5" b="8008"/>
          <a:stretch/>
        </p:blipFill>
        <p:spPr>
          <a:xfrm>
            <a:off x="7746334" y="1502463"/>
            <a:ext cx="1792441" cy="180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2F925A9-8DA6-4707-BC9D-B5E623C89568}"/>
              </a:ext>
            </a:extLst>
          </p:cNvPr>
          <p:cNvSpPr txBox="1"/>
          <p:nvPr/>
        </p:nvSpPr>
        <p:spPr>
          <a:xfrm>
            <a:off x="8558313" y="785106"/>
            <a:ext cx="219906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diced Si(553)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~0.037 eV@8.9keV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5CC78B-67BA-4BAE-B63F-889E58AC690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00710" y="3550587"/>
            <a:ext cx="2514270" cy="2124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F5FEB12-AEFC-4101-AFD6-F29133DF41AD}"/>
              </a:ext>
            </a:extLst>
          </p:cNvPr>
          <p:cNvSpPr txBox="1"/>
          <p:nvPr/>
        </p:nvSpPr>
        <p:spPr>
          <a:xfrm>
            <a:off x="9971960" y="3261340"/>
            <a:ext cx="1501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Vacuum mounted</a:t>
            </a:r>
            <a:endParaRPr lang="zh-CN" alt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A812B83-D051-429D-9300-0A7C9121B4EA}"/>
              </a:ext>
            </a:extLst>
          </p:cNvPr>
          <p:cNvSpPr txBox="1"/>
          <p:nvPr/>
        </p:nvSpPr>
        <p:spPr>
          <a:xfrm>
            <a:off x="8386614" y="3317870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glued</a:t>
            </a:r>
            <a:endParaRPr lang="zh-CN" alt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14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CB45230-A5D8-41F9-8CEF-B5FD37652E10}"/>
              </a:ext>
            </a:extLst>
          </p:cNvPr>
          <p:cNvSpPr txBox="1"/>
          <p:nvPr/>
        </p:nvSpPr>
        <p:spPr>
          <a:xfrm>
            <a:off x="456171" y="109358"/>
            <a:ext cx="7847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defRPr>
            </a:lvl1pPr>
          </a:lstStyle>
          <a:p>
            <a:pPr algn="l">
              <a:spcBef>
                <a:spcPct val="0"/>
              </a:spcBef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Multilayer Laue Lens (MLL)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DF4503F-4343-42C4-9FAE-9BBC07686C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 l="3873" t="55348" r="68900" b="2941"/>
          <a:stretch>
            <a:fillRect/>
          </a:stretch>
        </p:blipFill>
        <p:spPr>
          <a:xfrm>
            <a:off x="7781858" y="3568950"/>
            <a:ext cx="3726519" cy="271415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928188F-C704-47EE-A155-19027251B0B4}"/>
              </a:ext>
            </a:extLst>
          </p:cNvPr>
          <p:cNvSpPr txBox="1"/>
          <p:nvPr/>
        </p:nvSpPr>
        <p:spPr>
          <a:xfrm>
            <a:off x="1691641" y="6321610"/>
            <a:ext cx="879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Position error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(PV) 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±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5nm, simulated focus spot 8nm. Fulfilled the demand of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nano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  <a:cs typeface="微软雅黑" panose="020B0503020204020204" charset="-122"/>
              </a:rPr>
              <a:t>-probe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6B61B890-EEF6-46BE-9C73-54FE0FAC0A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92180" y="3636464"/>
          <a:ext cx="3667662" cy="263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9" imgW="4154687" imgH="2901547" progId="Origin50.Graph">
                  <p:embed/>
                </p:oleObj>
              </mc:Choice>
              <mc:Fallback>
                <p:oleObj r:id="rId9" imgW="4154687" imgH="2901547" progId="Origin50.Grap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6B61B890-EEF6-46BE-9C73-54FE0FAC0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180" y="3636464"/>
                        <a:ext cx="3667662" cy="26322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 descr="0b7721919f0dd1d7d5b0aebdface7c0">
            <a:extLst>
              <a:ext uri="{FF2B5EF4-FFF2-40B4-BE49-F238E27FC236}">
                <a16:creationId xmlns:a16="http://schemas.microsoft.com/office/drawing/2014/main" id="{00A22755-CD02-4A6F-8E28-EA21856D0D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817499" y="934707"/>
            <a:ext cx="4044871" cy="2222643"/>
          </a:xfrm>
          <a:prstGeom prst="rect">
            <a:avLst/>
          </a:prstGeom>
        </p:spPr>
      </p:pic>
      <p:graphicFrame>
        <p:nvGraphicFramePr>
          <p:cNvPr id="27" name="对象 26">
            <a:extLst>
              <a:ext uri="{FF2B5EF4-FFF2-40B4-BE49-F238E27FC236}">
                <a16:creationId xmlns:a16="http://schemas.microsoft.com/office/drawing/2014/main" id="{C9BFD641-871B-4B0F-A59B-9650A4463CD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932037" y="774220"/>
          <a:ext cx="3665059" cy="2396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12" imgW="4276653" imgH="3024027" progId="Origin50.Graph">
                  <p:embed/>
                </p:oleObj>
              </mc:Choice>
              <mc:Fallback>
                <p:oleObj r:id="rId12" imgW="4276653" imgH="3024027" progId="Origin50.Graph">
                  <p:embed/>
                  <p:pic>
                    <p:nvPicPr>
                      <p:cNvPr id="27" name="对象 26">
                        <a:extLst>
                          <a:ext uri="{FF2B5EF4-FFF2-40B4-BE49-F238E27FC236}">
                            <a16:creationId xmlns:a16="http://schemas.microsoft.com/office/drawing/2014/main" id="{C9BFD641-871B-4B0F-A59B-9650A4463C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037" y="774220"/>
                        <a:ext cx="3665059" cy="23962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D40FF325-B07B-4A57-8EE7-55E099DC5ACB}"/>
              </a:ext>
            </a:extLst>
          </p:cNvPr>
          <p:cNvSpPr txBox="1"/>
          <p:nvPr/>
        </p:nvSpPr>
        <p:spPr>
          <a:xfrm>
            <a:off x="8596688" y="3157351"/>
            <a:ext cx="23455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Growth rate drift 0.3%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DC98175-F314-44F7-8806-6F35A1A149E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83906" y="3157351"/>
            <a:ext cx="2305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Magnetron sputtering</a:t>
            </a:r>
            <a:endParaRPr lang="zh-CN" altLang="en-US" sz="135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FDFC47FE-F65F-4C56-BF66-055C33FF0857}"/>
              </a:ext>
            </a:extLst>
          </p:cNvPr>
          <p:cNvGraphicFramePr/>
          <p:nvPr>
            <p:custDataLst>
              <p:tags r:id="rId5"/>
            </p:custDataLst>
            <p:extLst/>
          </p:nvPr>
        </p:nvGraphicFramePr>
        <p:xfrm>
          <a:off x="169816" y="930976"/>
          <a:ext cx="3627871" cy="22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4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Para.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Req.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4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Material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WSi</a:t>
                      </a:r>
                      <a:r>
                        <a:rPr lang="en-US" altLang="zh-CN" sz="1800" b="1" baseline="-2500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/Si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N.</a:t>
                      </a:r>
                      <a:r>
                        <a:rPr lang="en-US" altLang="zh-CN" sz="18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Layer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13030/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8030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Thickness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64μm/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44μm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4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Focus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8×8nm</a:t>
                      </a:r>
                      <a:r>
                        <a:rPr lang="en-US" altLang="zh-CN" sz="1800" b="1" baseline="300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" name="Picture 5" descr="11_006">
            <a:extLst>
              <a:ext uri="{FF2B5EF4-FFF2-40B4-BE49-F238E27FC236}">
                <a16:creationId xmlns:a16="http://schemas.microsoft.com/office/drawing/2014/main" id="{325E36DC-658C-446B-8E12-8E604C8B22D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04946" y="3649505"/>
            <a:ext cx="3905182" cy="26192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0472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Structure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矩形 26"/>
          <p:cNvSpPr>
            <a:spLocks noChangeArrowheads="1"/>
          </p:cNvSpPr>
          <p:nvPr/>
        </p:nvSpPr>
        <p:spPr bwMode="auto">
          <a:xfrm>
            <a:off x="326571" y="775555"/>
            <a:ext cx="10802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</a:t>
            </a:r>
            <a:r>
              <a:rPr lang="en-US" altLang="zh-CN" sz="2400" b="1" dirty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Manpower: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198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scientists and engineers,</a:t>
            </a:r>
            <a:r>
              <a:rPr lang="en-US" altLang="zh-CN" sz="2400" b="1" dirty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25</a:t>
            </a:r>
            <a:r>
              <a:rPr lang="en-US" altLang="zh-CN" sz="2400" b="1" dirty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support and administrative staffs,</a:t>
            </a:r>
            <a:r>
              <a:rPr lang="en-US" altLang="zh-CN" sz="2400" b="1" dirty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289</a:t>
            </a:r>
            <a:r>
              <a:rPr lang="en-US" altLang="zh-CN" sz="2400" b="1" dirty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students and post-doctoral researchers.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</a:rPr>
              <a:t> </a:t>
            </a:r>
            <a:endParaRPr lang="zh-CN" altLang="en-US" sz="24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4" name="矩形 27"/>
          <p:cNvSpPr>
            <a:spLocks noChangeArrowheads="1"/>
          </p:cNvSpPr>
          <p:nvPr/>
        </p:nvSpPr>
        <p:spPr bwMode="auto">
          <a:xfrm>
            <a:off x="5686097" y="5589885"/>
            <a:ext cx="46876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Very young team: 85% of staffs &lt; 45 yrs.</a:t>
            </a:r>
          </a:p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During the projects of HEPS-TF &amp; PAPS, many young staffs have been recruited. Now they are the main teams of HEPS.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531456" y="1603829"/>
            <a:ext cx="3888000" cy="584775"/>
            <a:chOff x="152399" y="2002411"/>
            <a:chExt cx="3888000" cy="584775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52399" y="2002411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10" name="TextBox 25"/>
            <p:cNvSpPr txBox="1">
              <a:spLocks noChangeArrowheads="1"/>
            </p:cNvSpPr>
            <p:nvPr/>
          </p:nvSpPr>
          <p:spPr bwMode="auto">
            <a:xfrm>
              <a:off x="152399" y="200241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Beijing Synchrotron Radiation Facility</a:t>
              </a:r>
            </a:p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LI </a:t>
              </a:r>
              <a:r>
                <a:rPr lang="en-US" altLang="zh-CN" sz="1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Xiaodong</a:t>
              </a:r>
              <a:endParaRPr lang="zh-CN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531456" y="2193795"/>
            <a:ext cx="3888000" cy="584775"/>
            <a:chOff x="11724" y="2688207"/>
            <a:chExt cx="3888000" cy="584775"/>
          </a:xfrm>
        </p:grpSpPr>
        <p:sp>
          <p:nvSpPr>
            <p:cNvPr id="11" name="圆角矩形 10"/>
            <p:cNvSpPr/>
            <p:nvPr/>
          </p:nvSpPr>
          <p:spPr bwMode="auto">
            <a:xfrm>
              <a:off x="11724" y="2688207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11724" y="2688207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High Energy Photo Source</a:t>
              </a:r>
            </a:p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DONG </a:t>
              </a:r>
              <a:r>
                <a:rPr lang="en-US" altLang="zh-CN" sz="16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Yuhui</a:t>
              </a:r>
              <a:r>
                <a:rPr lang="en-US" altLang="zh-CN" sz="1600" b="1" dirty="0" smtClean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, </a:t>
              </a:r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TAO </a:t>
              </a:r>
              <a:r>
                <a:rPr lang="en-US" altLang="zh-CN" sz="1600" b="1" dirty="0" smtClean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Ye, LI Ming</a:t>
              </a:r>
              <a:endParaRPr lang="zh-CN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531456" y="2783761"/>
            <a:ext cx="3888000" cy="584775"/>
            <a:chOff x="23448" y="4024630"/>
            <a:chExt cx="3888000" cy="584775"/>
          </a:xfrm>
        </p:grpSpPr>
        <p:sp>
          <p:nvSpPr>
            <p:cNvPr id="16" name="圆角矩形 15"/>
            <p:cNvSpPr/>
            <p:nvPr/>
          </p:nvSpPr>
          <p:spPr bwMode="auto">
            <a:xfrm>
              <a:off x="23448" y="4034240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23448" y="4024630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Platform of Advanced Photo Source</a:t>
              </a:r>
            </a:p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LIU </a:t>
              </a:r>
              <a:r>
                <a:rPr lang="en-US" altLang="zh-CN" sz="1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微软雅黑" pitchFamily="34" charset="-122"/>
                </a:rPr>
                <a:t>Peng</a:t>
              </a:r>
              <a:endParaRPr lang="zh-CN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531456" y="3963693"/>
            <a:ext cx="3888000" cy="584775"/>
            <a:chOff x="17585" y="4810072"/>
            <a:chExt cx="3888000" cy="584775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17585" y="4810072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19" name="TextBox 25"/>
            <p:cNvSpPr txBox="1">
              <a:spLocks noChangeArrowheads="1"/>
            </p:cNvSpPr>
            <p:nvPr/>
          </p:nvSpPr>
          <p:spPr bwMode="auto">
            <a:xfrm>
              <a:off x="17585" y="4810072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Nanomaterials</a:t>
              </a: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&amp;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Nanosafety</a:t>
              </a:r>
              <a:endParaRPr lang="en-US" altLang="zh-CN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GU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Zhanjun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531456" y="4553659"/>
            <a:ext cx="3888000" cy="584775"/>
            <a:chOff x="17586" y="5466561"/>
            <a:chExt cx="3888000" cy="584775"/>
          </a:xfrm>
        </p:grpSpPr>
        <p:sp>
          <p:nvSpPr>
            <p:cNvPr id="26" name="圆角矩形 25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Environmental Health &amp; Safety</a:t>
              </a:r>
            </a:p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ZHANG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Zhiyong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31456" y="5143625"/>
            <a:ext cx="3888000" cy="584775"/>
            <a:chOff x="17586" y="5466561"/>
            <a:chExt cx="3888000" cy="584775"/>
          </a:xfrm>
        </p:grpSpPr>
        <p:sp>
          <p:nvSpPr>
            <p:cNvPr id="36" name="圆角矩形 35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7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Protein Structure</a:t>
              </a:r>
            </a:p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DONG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Yuhui</a:t>
              </a: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531456" y="5733591"/>
            <a:ext cx="3888000" cy="584775"/>
            <a:chOff x="17586" y="5466561"/>
            <a:chExt cx="3888000" cy="584775"/>
          </a:xfrm>
        </p:grpSpPr>
        <p:sp>
          <p:nvSpPr>
            <p:cNvPr id="39" name="圆角矩形 38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0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Nuclear Energy Radiochemistry</a:t>
              </a:r>
            </a:p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CHAI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Zhifang</a:t>
              </a: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&amp; SHI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Weiqun</a:t>
              </a: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531456" y="3373727"/>
            <a:ext cx="3888000" cy="584775"/>
            <a:chOff x="17586" y="5466561"/>
            <a:chExt cx="3888000" cy="584775"/>
          </a:xfrm>
        </p:grpSpPr>
        <p:sp>
          <p:nvSpPr>
            <p:cNvPr id="42" name="圆角矩形 41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3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Positron Annihilation</a:t>
              </a:r>
            </a:p>
            <a:p>
              <a:pPr algn="ctr"/>
              <a:r>
                <a:rPr lang="en-US" altLang="zh-CN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CAO </a:t>
              </a:r>
              <a:r>
                <a:rPr lang="en-US" altLang="zh-CN" sz="16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Xingzhong</a:t>
              </a:r>
              <a:r>
                <a:rPr lang="en-US" altLang="zh-CN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531456" y="6323557"/>
            <a:ext cx="3888000" cy="584775"/>
            <a:chOff x="17586" y="5466561"/>
            <a:chExt cx="3888000" cy="584775"/>
          </a:xfrm>
        </p:grpSpPr>
        <p:sp>
          <p:nvSpPr>
            <p:cNvPr id="45" name="圆角矩形 44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6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Nuclear Archeology</a:t>
              </a:r>
            </a:p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FENG </a:t>
              </a:r>
              <a:r>
                <a:rPr lang="en-US" altLang="zh-CN" sz="1600" b="1" dirty="0" err="1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Xiangqian</a:t>
              </a: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itchFamily="34" charset="-122"/>
                </a:rPr>
                <a:t> </a:t>
              </a:r>
              <a:endParaRPr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sp>
        <p:nvSpPr>
          <p:cNvPr id="47" name="TextBox 15"/>
          <p:cNvSpPr txBox="1"/>
          <p:nvPr/>
        </p:nvSpPr>
        <p:spPr>
          <a:xfrm>
            <a:off x="9828020" y="13639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9" name="图表 48">
            <a:extLst>
              <a:ext uri="{FF2B5EF4-FFF2-40B4-BE49-F238E27FC236}">
                <a16:creationId xmlns:a16="http://schemas.microsoft.com/office/drawing/2014/main" id="{9E138112-7C69-4F20-A7BF-6554DE0A31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243375"/>
              </p:ext>
            </p:extLst>
          </p:nvPr>
        </p:nvGraphicFramePr>
        <p:xfrm>
          <a:off x="5651961" y="1633769"/>
          <a:ext cx="45720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7223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CB45230-A5D8-41F9-8CEF-B5FD37652E10}"/>
              </a:ext>
            </a:extLst>
          </p:cNvPr>
          <p:cNvSpPr txBox="1"/>
          <p:nvPr/>
        </p:nvSpPr>
        <p:spPr>
          <a:xfrm>
            <a:off x="351668" y="108353"/>
            <a:ext cx="7847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defRPr>
            </a:lvl1pPr>
          </a:lstStyle>
          <a:p>
            <a:pPr algn="l">
              <a:spcBef>
                <a:spcPct val="0"/>
              </a:spcBef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j-cs"/>
              </a:rPr>
              <a:t>Multilayer devices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j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0C198A-5CEE-4D2F-8616-947F781049D4}"/>
              </a:ext>
            </a:extLst>
          </p:cNvPr>
          <p:cNvSpPr txBox="1"/>
          <p:nvPr/>
        </p:nvSpPr>
        <p:spPr>
          <a:xfrm>
            <a:off x="8452011" y="811881"/>
            <a:ext cx="2770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Gradient multilayer mirror</a:t>
            </a:r>
            <a:endParaRPr lang="zh-CN" altLang="en-US" sz="15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D77359-CFC2-4A89-AAA2-DB8A3D993C95}"/>
              </a:ext>
            </a:extLst>
          </p:cNvPr>
          <p:cNvSpPr txBox="1"/>
          <p:nvPr/>
        </p:nvSpPr>
        <p:spPr>
          <a:xfrm>
            <a:off x="4963816" y="799828"/>
            <a:ext cx="22888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Multilayer mono.</a:t>
            </a:r>
            <a:endParaRPr lang="zh-CN" altLang="en-US" sz="15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757003-9EFF-4404-B550-38613F7D39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276" y="793288"/>
            <a:ext cx="2318792" cy="3090749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42D6420A-9790-48CA-92F0-220ECA00B85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72453" y="3468588"/>
          <a:ext cx="3272790" cy="232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14" imgW="4276320" imgH="3023609" progId="Origin50.Graph">
                  <p:embed/>
                </p:oleObj>
              </mc:Choice>
              <mc:Fallback>
                <p:oleObj r:id="rId14" imgW="4276320" imgH="3023609" progId="Origin50.Graph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42D6420A-9790-48CA-92F0-220ECA00B8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2453" y="3468588"/>
                        <a:ext cx="3272790" cy="2327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1FBD13BF-BF41-43D3-A1E2-83996053B1DF}"/>
              </a:ext>
            </a:extLst>
          </p:cNvPr>
          <p:cNvSpPr txBox="1"/>
          <p:nvPr/>
        </p:nvSpPr>
        <p:spPr>
          <a:xfrm>
            <a:off x="5028043" y="5910537"/>
            <a:ext cx="2438040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Energy resolution: 4.1%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Reflectivity: 75%</a:t>
            </a:r>
          </a:p>
        </p:txBody>
      </p:sp>
      <p:pic>
        <p:nvPicPr>
          <p:cNvPr id="17" name="图片 16" descr="af252cfa745f49534e014ba8450586a">
            <a:extLst>
              <a:ext uri="{FF2B5EF4-FFF2-40B4-BE49-F238E27FC236}">
                <a16:creationId xmlns:a16="http://schemas.microsoft.com/office/drawing/2014/main" id="{7191C8DE-44E7-4DCB-BC7F-845B578545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rcRect l="31388" t="37688" b="11190"/>
          <a:stretch>
            <a:fillRect/>
          </a:stretch>
        </p:blipFill>
        <p:spPr>
          <a:xfrm>
            <a:off x="358598" y="1193173"/>
            <a:ext cx="4124748" cy="2304884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679B00DE-04C1-4153-ADAA-883AE13BF49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25580" y="6001025"/>
            <a:ext cx="2898458" cy="646331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Thickness error 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±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0.35%(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pv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Precision: 6.5pm(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rms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charset="-122"/>
              </a:rPr>
              <a:t>)</a:t>
            </a:r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F5AAA0B6-4842-48E7-AE54-95B0D2D4DDE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32209" y="3312797"/>
          <a:ext cx="3337149" cy="266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17" imgW="4154443" imgH="2901376" progId="Origin50.Graph">
                  <p:embed/>
                </p:oleObj>
              </mc:Choice>
              <mc:Fallback>
                <p:oleObj r:id="rId17" imgW="4154443" imgH="2901376" progId="Origin50.Graph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F5AAA0B6-4842-48E7-AE54-95B0D2D4DD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209" y="3312797"/>
                        <a:ext cx="3337149" cy="26689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ACFF2308-7AD8-43BC-86A0-11A00A306B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32211" y="1191320"/>
          <a:ext cx="3337148" cy="249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r:id="rId19" imgW="4131824" imgH="2901376" progId="Origin50.Graph">
                  <p:embed/>
                </p:oleObj>
              </mc:Choice>
              <mc:Fallback>
                <p:oleObj r:id="rId19" imgW="4131824" imgH="2901376" progId="Origin50.Graph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ACFF2308-7AD8-43BC-86A0-11A00A306B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211" y="1191320"/>
                        <a:ext cx="3337148" cy="24958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2462D49E-2F9A-4105-8731-14D5FCB1639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67701" y="2417923"/>
            <a:ext cx="69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Linear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AE5CDD9-D1C8-4FFD-BCC7-D8BDAB171C4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77225" y="4764332"/>
            <a:ext cx="108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High order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左弧形箭头 100">
            <a:extLst>
              <a:ext uri="{FF2B5EF4-FFF2-40B4-BE49-F238E27FC236}">
                <a16:creationId xmlns:a16="http://schemas.microsoft.com/office/drawing/2014/main" id="{D1111FA6-6340-4FCF-B14D-75E8DF0CC7A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25582" y="2526031"/>
            <a:ext cx="406241" cy="237458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2" name="组合 32">
            <a:extLst>
              <a:ext uri="{FF2B5EF4-FFF2-40B4-BE49-F238E27FC236}">
                <a16:creationId xmlns:a16="http://schemas.microsoft.com/office/drawing/2014/main" id="{58B430AC-4638-4DED-8E3D-BA371D3A7C51}"/>
              </a:ext>
            </a:extLst>
          </p:cNvPr>
          <p:cNvGrpSpPr/>
          <p:nvPr/>
        </p:nvGrpSpPr>
        <p:grpSpPr>
          <a:xfrm>
            <a:off x="482545" y="3618705"/>
            <a:ext cx="3854324" cy="2585027"/>
            <a:chOff x="358" y="3127"/>
            <a:chExt cx="5906" cy="313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754BC4C-C9A2-4720-9A58-2A0D4AD8BF2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517" y="3127"/>
              <a:ext cx="5587" cy="1594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B582FF97-4E86-42CB-8072-7F928BBA514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358" y="4606"/>
              <a:ext cx="5906" cy="1651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6395B57-B3A0-4F61-AA2C-104572AA037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600" y="5461"/>
              <a:ext cx="1108" cy="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>
                  <a:latin typeface="微软雅黑" panose="020B0503020204020204" charset="-122"/>
                  <a:ea typeface="微软雅黑" panose="020B0503020204020204" charset="-122"/>
                </a:rPr>
                <a:t>BB</a:t>
              </a:r>
              <a:endParaRPr lang="zh-CN" altLang="en-US" sz="9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F428A224-F0B8-46A4-9F78-AD9E1CC3098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487" y="3150"/>
              <a:ext cx="1323" cy="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>
                  <a:latin typeface="微软雅黑" panose="020B0503020204020204" charset="-122"/>
                  <a:ea typeface="微软雅黑" panose="020B0503020204020204" charset="-122"/>
                </a:rPr>
                <a:t>BD</a:t>
              </a:r>
              <a:endParaRPr lang="zh-CN" altLang="en-US" sz="9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B5B15ECA-B699-46A9-B918-3A150EC1AF3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47202" y="6203733"/>
            <a:ext cx="2034083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Coating: Pt, 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</a:rPr>
              <a:t>Ni, B4C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235700A-4098-4C25-95D3-65E92BB56428}"/>
              </a:ext>
            </a:extLst>
          </p:cNvPr>
          <p:cNvSpPr txBox="1"/>
          <p:nvPr/>
        </p:nvSpPr>
        <p:spPr>
          <a:xfrm>
            <a:off x="1345323" y="838062"/>
            <a:ext cx="22888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Coating on mirrors</a:t>
            </a:r>
            <a:endParaRPr lang="zh-CN" altLang="en-US" sz="15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226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930040-4758-40A8-BEE4-69946D5A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22" y="43781"/>
            <a:ext cx="8227558" cy="663575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</a:rPr>
              <a:t>Reflective lens</a:t>
            </a:r>
            <a:endParaRPr lang="zh-CN" altLang="en-US" sz="3000" dirty="0">
              <a:latin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3DEE5A-1842-4E87-8535-74167C5F9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63" y="1675869"/>
            <a:ext cx="2734731" cy="20510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C8CB65-7638-46C7-97DC-3A322CC42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6" y="4176821"/>
            <a:ext cx="2829798" cy="2122349"/>
          </a:xfrm>
          <a:prstGeom prst="rect">
            <a:avLst/>
          </a:prstGeom>
        </p:spPr>
      </p:pic>
      <p:grpSp>
        <p:nvGrpSpPr>
          <p:cNvPr id="2" name="组合 16">
            <a:extLst>
              <a:ext uri="{FF2B5EF4-FFF2-40B4-BE49-F238E27FC236}">
                <a16:creationId xmlns:a16="http://schemas.microsoft.com/office/drawing/2014/main" id="{92F98F29-9E10-4453-B451-18BAB8C1EC20}"/>
              </a:ext>
            </a:extLst>
          </p:cNvPr>
          <p:cNvGrpSpPr>
            <a:grpSpLocks noChangeAspect="1"/>
          </p:cNvGrpSpPr>
          <p:nvPr/>
        </p:nvGrpSpPr>
        <p:grpSpPr>
          <a:xfrm>
            <a:off x="3304562" y="4058076"/>
            <a:ext cx="3251713" cy="2441427"/>
            <a:chOff x="2843808" y="3861048"/>
            <a:chExt cx="2592000" cy="194610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8CFA649-9952-4432-A341-BB586CFA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3808" y="3861048"/>
              <a:ext cx="2592000" cy="1946105"/>
            </a:xfrm>
            <a:prstGeom prst="rect">
              <a:avLst/>
            </a:prstGeom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26F359FD-C0E5-4A73-992C-0399D1329582}"/>
                </a:ext>
              </a:extLst>
            </p:cNvPr>
            <p:cNvCxnSpPr/>
            <p:nvPr/>
          </p:nvCxnSpPr>
          <p:spPr bwMode="auto">
            <a:xfrm>
              <a:off x="3501390" y="4906109"/>
              <a:ext cx="360040" cy="0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B38310A6-13D7-44A5-8392-8A409A58F9D9}"/>
                </a:ext>
              </a:extLst>
            </p:cNvPr>
            <p:cNvCxnSpPr/>
            <p:nvPr/>
          </p:nvCxnSpPr>
          <p:spPr bwMode="auto">
            <a:xfrm flipH="1">
              <a:off x="4293478" y="4906109"/>
              <a:ext cx="324000" cy="0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8812F19-7778-4BAA-AB3A-FCF40DE5E0B2}"/>
                </a:ext>
              </a:extLst>
            </p:cNvPr>
            <p:cNvSpPr txBox="1"/>
            <p:nvPr/>
          </p:nvSpPr>
          <p:spPr>
            <a:xfrm>
              <a:off x="4196529" y="4624891"/>
              <a:ext cx="1071821" cy="248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/>
                <a:t>FWHM=3.95</a:t>
              </a:r>
              <a:r>
                <a:rPr lang="en-US" altLang="zh-CN" sz="900" dirty="0">
                  <a:sym typeface="Symbol" panose="05050102010706020507" pitchFamily="18" charset="2"/>
                </a:rPr>
                <a:t></a:t>
              </a:r>
              <a:r>
                <a:rPr lang="en-US" altLang="zh-CN" sz="900" dirty="0"/>
                <a:t>m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80E4B54-11B2-4DED-B957-1D68BB9F2DCB}"/>
              </a:ext>
            </a:extLst>
          </p:cNvPr>
          <p:cNvSpPr txBox="1"/>
          <p:nvPr/>
        </p:nvSpPr>
        <p:spPr>
          <a:xfrm>
            <a:off x="2027391" y="6518299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>
                <a:solidFill>
                  <a:srgbClr val="002060"/>
                </a:solidFill>
              </a:rPr>
              <a:t>Ni-based</a:t>
            </a:r>
            <a:r>
              <a:rPr lang="zh-CN" altLang="en-US" sz="1400" b="1" i="1" dirty="0">
                <a:solidFill>
                  <a:srgbClr val="002060"/>
                </a:solidFill>
              </a:rPr>
              <a:t> </a:t>
            </a:r>
            <a:r>
              <a:rPr lang="en-US" altLang="zh-CN" sz="1400" b="1" i="1" dirty="0" err="1">
                <a:solidFill>
                  <a:srgbClr val="002060"/>
                </a:solidFill>
              </a:rPr>
              <a:t>kinoform</a:t>
            </a:r>
            <a:endParaRPr lang="zh-CN" altLang="en-US" sz="1400" b="1" i="1" dirty="0">
              <a:solidFill>
                <a:srgbClr val="00206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F7C13DA-7734-4373-8217-75F7094B4F56}"/>
              </a:ext>
            </a:extLst>
          </p:cNvPr>
          <p:cNvSpPr txBox="1"/>
          <p:nvPr/>
        </p:nvSpPr>
        <p:spPr>
          <a:xfrm>
            <a:off x="4538491" y="6479113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>
                <a:solidFill>
                  <a:srgbClr val="002060"/>
                </a:solidFill>
              </a:rPr>
              <a:t>Focusing</a:t>
            </a:r>
            <a:endParaRPr lang="zh-CN" altLang="en-US" sz="1400" b="1" i="1" dirty="0">
              <a:solidFill>
                <a:srgbClr val="002060"/>
              </a:solidFill>
            </a:endParaRPr>
          </a:p>
        </p:txBody>
      </p:sp>
      <p:sp>
        <p:nvSpPr>
          <p:cNvPr id="34" name="内容占位符 1">
            <a:extLst>
              <a:ext uri="{FF2B5EF4-FFF2-40B4-BE49-F238E27FC236}">
                <a16:creationId xmlns:a16="http://schemas.microsoft.com/office/drawing/2014/main" id="{22A13457-2FE4-4179-8805-2A3126EC9613}"/>
              </a:ext>
            </a:extLst>
          </p:cNvPr>
          <p:cNvSpPr txBox="1">
            <a:spLocks/>
          </p:cNvSpPr>
          <p:nvPr/>
        </p:nvSpPr>
        <p:spPr>
          <a:xfrm>
            <a:off x="526831" y="872030"/>
            <a:ext cx="5112568" cy="72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>Ni-based </a:t>
            </a:r>
            <a:r>
              <a:rPr lang="en-US" altLang="zh-CN" sz="18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>kinoform</a:t>
            </a: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/>
            </a:r>
            <a:b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</a:b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>Tested in PETRA III, focus spot 4</a:t>
            </a:r>
            <a:r>
              <a:rPr lang="el-GR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</a:rPr>
              <a:t>m@87keV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sz="2000" dirty="0">
              <a:solidFill>
                <a:srgbClr val="FF0000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81E302F-F2DE-45DE-9B5A-89B06AB31FA5}"/>
              </a:ext>
            </a:extLst>
          </p:cNvPr>
          <p:cNvSpPr txBox="1"/>
          <p:nvPr/>
        </p:nvSpPr>
        <p:spPr>
          <a:xfrm>
            <a:off x="606558" y="1456995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Used in HEPS B1</a:t>
            </a:r>
            <a:endParaRPr lang="zh-CN" alt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8E28B3C6-9C80-49F2-87D9-CA89D1854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0" y="1838774"/>
            <a:ext cx="2483063" cy="196309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F14D954E-E747-471E-9CF6-C63E01DDA8C2}"/>
              </a:ext>
            </a:extLst>
          </p:cNvPr>
          <p:cNvSpPr txBox="1"/>
          <p:nvPr/>
        </p:nvSpPr>
        <p:spPr>
          <a:xfrm>
            <a:off x="3789866" y="3782439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>
                <a:solidFill>
                  <a:srgbClr val="002060"/>
                </a:solidFill>
              </a:rPr>
              <a:t>Ni-based</a:t>
            </a:r>
            <a:r>
              <a:rPr lang="zh-CN" altLang="en-US" sz="1400" b="1" i="1" dirty="0">
                <a:solidFill>
                  <a:srgbClr val="002060"/>
                </a:solidFill>
              </a:rPr>
              <a:t> </a:t>
            </a:r>
            <a:r>
              <a:rPr lang="en-US" altLang="zh-CN" sz="1400" b="1" i="1" dirty="0" err="1">
                <a:solidFill>
                  <a:srgbClr val="002060"/>
                </a:solidFill>
              </a:rPr>
              <a:t>kinoform</a:t>
            </a:r>
            <a:endParaRPr lang="zh-CN" altLang="en-US" sz="1400" b="1" i="1" dirty="0">
              <a:solidFill>
                <a:srgbClr val="00206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F52E567-AF5A-49AC-93D1-48FF8207B614}"/>
              </a:ext>
            </a:extLst>
          </p:cNvPr>
          <p:cNvSpPr txBox="1"/>
          <p:nvPr/>
        </p:nvSpPr>
        <p:spPr>
          <a:xfrm>
            <a:off x="1409855" y="3915036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>
                <a:solidFill>
                  <a:srgbClr val="002060"/>
                </a:solidFill>
              </a:rPr>
              <a:t>Design</a:t>
            </a:r>
            <a:endParaRPr lang="zh-CN" altLang="en-US" sz="1400" b="1" i="1" dirty="0">
              <a:solidFill>
                <a:srgbClr val="002060"/>
              </a:solidFill>
            </a:endParaRPr>
          </a:p>
        </p:txBody>
      </p: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0FEB7A5F-8B8F-46F5-AA87-9D7C23B0361B}"/>
              </a:ext>
            </a:extLst>
          </p:cNvPr>
          <p:cNvSpPr txBox="1">
            <a:spLocks/>
          </p:cNvSpPr>
          <p:nvPr/>
        </p:nvSpPr>
        <p:spPr>
          <a:xfrm>
            <a:off x="6400637" y="883708"/>
            <a:ext cx="3493640" cy="335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1D SU8-based CRL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6A6463C-F704-48D5-81F1-C291CBDCE2AC}"/>
              </a:ext>
            </a:extLst>
          </p:cNvPr>
          <p:cNvSpPr txBox="1"/>
          <p:nvPr/>
        </p:nvSpPr>
        <p:spPr>
          <a:xfrm>
            <a:off x="7462931" y="6406257"/>
            <a:ext cx="315971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Shape profile error</a:t>
            </a:r>
            <a:r>
              <a:rPr lang="zh-CN" alt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0.75μm RMS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id="{D30BD3E2-8AE2-4D91-922B-62DCB0A2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44" y="1247945"/>
            <a:ext cx="3282534" cy="24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9690275-9C51-4664-815B-F1391D398F4B}"/>
              </a:ext>
            </a:extLst>
          </p:cNvPr>
          <p:cNvGrpSpPr/>
          <p:nvPr/>
        </p:nvGrpSpPr>
        <p:grpSpPr>
          <a:xfrm>
            <a:off x="6452131" y="3726917"/>
            <a:ext cx="4673340" cy="1445012"/>
            <a:chOff x="6452131" y="3726917"/>
            <a:chExt cx="4673340" cy="1445012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E0FC0FF4-2466-48AE-A418-3CF8372C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131" y="3785783"/>
              <a:ext cx="4673340" cy="1324779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581C158-A342-42DC-8BE2-5BB8DD3697D2}"/>
                </a:ext>
              </a:extLst>
            </p:cNvPr>
            <p:cNvSpPr txBox="1"/>
            <p:nvPr/>
          </p:nvSpPr>
          <p:spPr>
            <a:xfrm>
              <a:off x="8587860" y="3726917"/>
              <a:ext cx="635724" cy="18466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CRL profile</a:t>
              </a:r>
              <a:endParaRPr lang="zh-CN" altLang="en-US" sz="6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FF3318B-8909-41E5-A61F-741ED1BB9742}"/>
                </a:ext>
              </a:extLst>
            </p:cNvPr>
            <p:cNvSpPr txBox="1"/>
            <p:nvPr/>
          </p:nvSpPr>
          <p:spPr>
            <a:xfrm rot="16200000">
              <a:off x="6418743" y="4355838"/>
              <a:ext cx="720307" cy="18466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CRL profile </a:t>
              </a:r>
              <a:r>
                <a:rPr lang="el-GR" altLang="zh-CN" sz="600" dirty="0"/>
                <a:t>μ</a:t>
              </a:r>
              <a:r>
                <a:rPr lang="en-US" altLang="zh-CN" sz="600" dirty="0"/>
                <a:t>m</a:t>
              </a:r>
              <a:endParaRPr lang="zh-CN" altLang="en-US" sz="6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9D25DBF-19B4-4BF6-9E0B-DAB8AD84585B}"/>
                </a:ext>
              </a:extLst>
            </p:cNvPr>
            <p:cNvSpPr txBox="1"/>
            <p:nvPr/>
          </p:nvSpPr>
          <p:spPr>
            <a:xfrm>
              <a:off x="8552092" y="4987263"/>
              <a:ext cx="635724" cy="18466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Position </a:t>
              </a:r>
              <a:r>
                <a:rPr lang="el-GR" altLang="zh-CN" sz="600" dirty="0"/>
                <a:t>μ</a:t>
              </a:r>
              <a:r>
                <a:rPr lang="en-US" altLang="zh-CN" sz="600" dirty="0"/>
                <a:t>m</a:t>
              </a:r>
              <a:endParaRPr lang="zh-CN" altLang="en-US" sz="6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F2EFEF8-8BB7-4B9E-9A3E-374BFE61D554}"/>
              </a:ext>
            </a:extLst>
          </p:cNvPr>
          <p:cNvGrpSpPr/>
          <p:nvPr/>
        </p:nvGrpSpPr>
        <p:grpSpPr>
          <a:xfrm>
            <a:off x="6423300" y="5171927"/>
            <a:ext cx="4680171" cy="1377250"/>
            <a:chOff x="6423300" y="5171927"/>
            <a:chExt cx="4680171" cy="137725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801E9E51-C851-4A9F-A320-E8D30BCE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3300" y="5171929"/>
              <a:ext cx="4680171" cy="1333383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FF5B000-7C60-4DDE-AD9E-01887E6B5991}"/>
                </a:ext>
              </a:extLst>
            </p:cNvPr>
            <p:cNvSpPr txBox="1"/>
            <p:nvPr/>
          </p:nvSpPr>
          <p:spPr>
            <a:xfrm>
              <a:off x="8552092" y="6364511"/>
              <a:ext cx="635724" cy="18466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Position </a:t>
              </a:r>
              <a:r>
                <a:rPr lang="el-GR" altLang="zh-CN" sz="600" dirty="0"/>
                <a:t>μ</a:t>
              </a:r>
              <a:r>
                <a:rPr lang="en-US" altLang="zh-CN" sz="600" dirty="0"/>
                <a:t>m</a:t>
              </a:r>
              <a:endParaRPr lang="zh-CN" altLang="en-US" sz="6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3CCBF7-2952-4472-8F51-F851163FB68F}"/>
                </a:ext>
              </a:extLst>
            </p:cNvPr>
            <p:cNvSpPr txBox="1"/>
            <p:nvPr/>
          </p:nvSpPr>
          <p:spPr>
            <a:xfrm rot="16200000">
              <a:off x="6391544" y="5559281"/>
              <a:ext cx="959373" cy="18466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CRL profile error </a:t>
              </a:r>
              <a:r>
                <a:rPr lang="el-GR" altLang="zh-CN" sz="600" dirty="0"/>
                <a:t>μ</a:t>
              </a:r>
              <a:r>
                <a:rPr lang="en-US" altLang="zh-CN" sz="600" dirty="0"/>
                <a:t>m</a:t>
              </a:r>
              <a:endParaRPr lang="zh-CN" altLang="en-US" sz="600" dirty="0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CDD00640-3ACC-440A-AB02-71663F563D64}"/>
              </a:ext>
            </a:extLst>
          </p:cNvPr>
          <p:cNvSpPr txBox="1"/>
          <p:nvPr/>
        </p:nvSpPr>
        <p:spPr>
          <a:xfrm>
            <a:off x="8475734" y="5111008"/>
            <a:ext cx="786213" cy="1846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/>
              <a:t>CRL profile error</a:t>
            </a:r>
            <a:endParaRPr lang="zh-CN" altLang="en-US" sz="600" dirty="0"/>
          </a:p>
        </p:txBody>
      </p:sp>
    </p:spTree>
    <p:extLst>
      <p:ext uri="{BB962C8B-B14F-4D97-AF65-F5344CB8AC3E}">
        <p14:creationId xmlns:p14="http://schemas.microsoft.com/office/powerpoint/2010/main" val="3380132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94CEF70-1C7C-4D3E-A87B-A75E484C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6" y="108589"/>
            <a:ext cx="10540846" cy="56222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Monochromator for high stability and less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deformation</a:t>
            </a:r>
            <a:endParaRPr lang="zh-CN" altLang="en-US" sz="28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5to2.5bar">
            <a:extLst>
              <a:ext uri="{FF2B5EF4-FFF2-40B4-BE49-F238E27FC236}">
                <a16:creationId xmlns:a16="http://schemas.microsoft.com/office/drawing/2014/main" id="{311CB85C-A361-4B61-9BF9-B558E79D6A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1193" y="3737713"/>
            <a:ext cx="2053159" cy="1730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96120C-A5BA-4D97-8A59-25CCE720A2A1}"/>
              </a:ext>
            </a:extLst>
          </p:cNvPr>
          <p:cNvSpPr/>
          <p:nvPr/>
        </p:nvSpPr>
        <p:spPr>
          <a:xfrm>
            <a:off x="8819366" y="5778088"/>
            <a:ext cx="1959428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Deformation of crystals during clamping</a:t>
            </a:r>
          </a:p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＜</a:t>
            </a:r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0.1μrad RMS</a:t>
            </a:r>
            <a:endParaRPr lang="zh-CN" altLang="en-US" sz="16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34F2EED1-0F33-4CDF-A614-F44140EB7E0D}"/>
              </a:ext>
            </a:extLst>
          </p:cNvPr>
          <p:cNvSpPr/>
          <p:nvPr/>
        </p:nvSpPr>
        <p:spPr>
          <a:xfrm>
            <a:off x="4153353" y="5904896"/>
            <a:ext cx="126031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Stability of HDCM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&lt;20nrad</a:t>
            </a:r>
            <a:endParaRPr lang="zh-CN" altLang="en-US" sz="16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856BCD4A-EB9A-47A4-AF3F-59936D92A29D}"/>
              </a:ext>
            </a:extLst>
          </p:cNvPr>
          <p:cNvSpPr/>
          <p:nvPr/>
        </p:nvSpPr>
        <p:spPr>
          <a:xfrm>
            <a:off x="1571501" y="5904896"/>
            <a:ext cx="171004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Stability of VDCM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&lt;10nrad RMS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Under cooling</a:t>
            </a:r>
            <a:endParaRPr lang="zh-CN" altLang="en-US" sz="16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ABF51D2-85E7-48C5-9FAB-3F92675E5BD2}"/>
              </a:ext>
            </a:extLst>
          </p:cNvPr>
          <p:cNvSpPr txBox="1"/>
          <p:nvPr/>
        </p:nvSpPr>
        <p:spPr>
          <a:xfrm>
            <a:off x="1570267" y="3211659"/>
            <a:ext cx="179439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VDCM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65DE141-ACEC-480F-AE66-EF83E1A5DFC3}"/>
              </a:ext>
            </a:extLst>
          </p:cNvPr>
          <p:cNvSpPr/>
          <p:nvPr/>
        </p:nvSpPr>
        <p:spPr>
          <a:xfrm>
            <a:off x="6117377" y="5901200"/>
            <a:ext cx="23176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Fast-scan DCM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100 XAFS spectra /s @0.6°</a:t>
            </a:r>
            <a:endParaRPr lang="zh-CN" altLang="en-US" sz="16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34125A-77A8-4E20-ACA4-01084457B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076" y="1011552"/>
            <a:ext cx="1935815" cy="209216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4BE9CB0-ECAF-4B7A-88DA-EAE2B89E78CA}"/>
              </a:ext>
            </a:extLst>
          </p:cNvPr>
          <p:cNvSpPr txBox="1"/>
          <p:nvPr/>
        </p:nvSpPr>
        <p:spPr>
          <a:xfrm>
            <a:off x="6777309" y="3211658"/>
            <a:ext cx="141463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Fast-scan DCM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624FAF-45BB-42E6-BFC4-4B0D84D5F835}"/>
              </a:ext>
            </a:extLst>
          </p:cNvPr>
          <p:cNvSpPr txBox="1"/>
          <p:nvPr/>
        </p:nvSpPr>
        <p:spPr>
          <a:xfrm>
            <a:off x="4278616" y="3211659"/>
            <a:ext cx="158473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HDCM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BD856A-1061-4667-9AC3-2BB8457FB007}"/>
              </a:ext>
            </a:extLst>
          </p:cNvPr>
          <p:cNvSpPr txBox="1"/>
          <p:nvPr/>
        </p:nvSpPr>
        <p:spPr>
          <a:xfrm>
            <a:off x="9105903" y="3211659"/>
            <a:ext cx="145542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HR-DCM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00C86B7-BA85-A266-A5D3-8A0483A6A2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7648" y="1030906"/>
            <a:ext cx="2336294" cy="20728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78E9AD-BCDA-2C41-56CB-7C08AB1577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27648" y="3704201"/>
            <a:ext cx="2146780" cy="234194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913AEE5-1C07-1066-9CC5-8E734373B8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2098" y="1011552"/>
            <a:ext cx="1871295" cy="213433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CD44655-249B-BE5D-3DD1-1B69C5901E2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19" y="3737713"/>
            <a:ext cx="1797614" cy="197562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584D4F-724D-90E9-62F5-72DEE80738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5747" r="8425" b="1357"/>
          <a:stretch/>
        </p:blipFill>
        <p:spPr>
          <a:xfrm>
            <a:off x="3948766" y="3779389"/>
            <a:ext cx="2038473" cy="193394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76BAAD0-280E-511F-FEAF-FE60D9B7B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13996" r="16762"/>
          <a:stretch/>
        </p:blipFill>
        <p:spPr>
          <a:xfrm>
            <a:off x="8911193" y="1021228"/>
            <a:ext cx="1775775" cy="20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50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77582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Detector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68C0382-F4F6-4BBA-8DDB-EEF0DCA639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56185" y="792488"/>
          <a:ext cx="7386878" cy="5938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302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951964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2745612">
                  <a:extLst>
                    <a:ext uri="{9D8B030D-6E8A-4147-A177-3AD203B41FA5}">
                      <a16:colId xmlns:a16="http://schemas.microsoft.com/office/drawing/2014/main" val="657738564"/>
                    </a:ext>
                  </a:extLst>
                </a:gridCol>
              </a:tblGrid>
              <a:tr h="487673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Parameters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altLang="zh-CN" sz="1800" baseline="300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altLang="zh-CN" sz="18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generation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800" baseline="300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altLang="zh-CN" sz="18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generation </a:t>
                      </a:r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–new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643789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Sensor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320um silicon PIN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320-500μm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Pixel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size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150umX150um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140umX140um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81384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Pixel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array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1248X1728 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(single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module </a:t>
                      </a: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208X288,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4X6</a:t>
                      </a:r>
                      <a:r>
                        <a:rPr lang="zh-CN" altLang="en-US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modules)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Single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module </a:t>
                      </a: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256×576</a:t>
                      </a:r>
                      <a:r>
                        <a:rPr lang="zh-CN" altLang="en-US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pixels</a:t>
                      </a:r>
                      <a:endParaRPr lang="en-US" altLang="zh-CN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(3.6cm×8cm)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Counting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rate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1Mcps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&gt;1Mcps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Dynamic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range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20bit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20bit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643789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Flame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rate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1KHz</a:t>
                      </a:r>
                      <a:r>
                        <a:rPr lang="zh-CN" altLang="en-US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(design</a:t>
                      </a: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continuous read-out </a:t>
                      </a: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100Hz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1KHz</a:t>
                      </a:r>
                      <a:r>
                        <a:rPr lang="zh-CN" altLang="en-US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continuous read-out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71809198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Energy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range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8-20keV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&gt;6keV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6861863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Threshold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single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Double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2294043"/>
                  </a:ext>
                </a:extLst>
              </a:tr>
              <a:tr h="643789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Death</a:t>
                      </a:r>
                      <a:r>
                        <a:rPr lang="en-US" altLang="zh-CN" sz="1800" b="1" kern="1200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point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&lt;1‰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&lt;1‰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0343877"/>
                  </a:ext>
                </a:extLst>
              </a:tr>
              <a:tr h="43798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Gap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1.6mmX2.5mm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1.2mm×2.8mm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250858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D5F95BA6-EC29-4505-AF3F-19F1593FC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700997"/>
            <a:ext cx="2341680" cy="29521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A9A2AB-37B3-4C28-8DDE-D55B03391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52" y="5781820"/>
            <a:ext cx="2215599" cy="10549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EB28DB-865D-4F1F-9E33-FB0355A8D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52" y="809136"/>
            <a:ext cx="2275328" cy="17064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63AEF7F-80F8-467E-A103-5DA3A54FC9E9}"/>
              </a:ext>
            </a:extLst>
          </p:cNvPr>
          <p:cNvSpPr txBox="1"/>
          <p:nvPr/>
        </p:nvSpPr>
        <p:spPr>
          <a:xfrm>
            <a:off x="1617600" y="1798525"/>
            <a:ext cx="21661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  <a:latin typeface="Calibri" panose="020F0502020204030204" pitchFamily="34" charset="0"/>
              </a:rPr>
              <a:t>Single module of the PAD used in HEPS</a:t>
            </a:r>
          </a:p>
          <a:p>
            <a:r>
              <a:rPr lang="en-US" altLang="zh-CN" sz="1350" b="1" dirty="0">
                <a:solidFill>
                  <a:srgbClr val="FF0000"/>
                </a:solidFill>
                <a:latin typeface="Calibri" panose="020F0502020204030204" pitchFamily="34" charset="0"/>
              </a:rPr>
              <a:t>Mass production</a:t>
            </a:r>
            <a:endParaRPr lang="zh-CN" altLang="en-US" sz="135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52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16771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Data management and analysis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7372" r="35073" b="9595"/>
          <a:stretch/>
        </p:blipFill>
        <p:spPr>
          <a:xfrm>
            <a:off x="378823" y="786712"/>
            <a:ext cx="6764985" cy="4757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4BBD10-C999-8675-3C3E-A60082C2E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273" y="772644"/>
            <a:ext cx="4533588" cy="3041709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A1CB7D49-061A-D572-7A58-776AEDA14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30247" y="3844681"/>
            <a:ext cx="4518613" cy="1677428"/>
          </a:xfrm>
          <a:prstGeom prst="rect">
            <a:avLst/>
          </a:prstGeom>
          <a:ln w="31750" cap="rnd">
            <a:solidFill>
              <a:srgbClr val="0070C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916981" y="5763740"/>
            <a:ext cx="6586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Data acquisition and beamline/end-station control: MAMBA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Data management: DOMAS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Data analysis: DAISY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58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F666A33-B7CE-4CA0-82F7-137FDB0E9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640" y="779339"/>
            <a:ext cx="10646664" cy="5739819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200" dirty="0">
                <a:solidFill>
                  <a:schemeClr val="accent6"/>
                </a:solidFill>
                <a:latin typeface="Calibri" panose="020F0502020204030204" pitchFamily="34" charset="0"/>
              </a:rPr>
              <a:t>&gt;  2/3 contracts signed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altLang="zh-CN" dirty="0">
                <a:latin typeface="Calibri" panose="020F0502020204030204" pitchFamily="34" charset="0"/>
              </a:rPr>
              <a:t>Front ends for 15 beamlines delivered by October 2023. </a:t>
            </a:r>
          </a:p>
          <a:p>
            <a:r>
              <a:rPr lang="en-US" altLang="zh-CN" dirty="0">
                <a:latin typeface="Calibri" panose="020F0502020204030204" pitchFamily="34" charset="0"/>
              </a:rPr>
              <a:t>Enclosures, utilities and safety interlock system delivered 50%</a:t>
            </a:r>
          </a:p>
          <a:p>
            <a:r>
              <a:rPr lang="en-US" altLang="zh-CN" dirty="0" smtClean="0">
                <a:latin typeface="Calibri" panose="020F0502020204030204" pitchFamily="34" charset="0"/>
              </a:rPr>
              <a:t>Optics</a:t>
            </a:r>
            <a:endParaRPr lang="en-US" altLang="zh-CN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</a:rPr>
              <a:t>    75% mirrors delivered by July 2023. </a:t>
            </a: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</a:rPr>
              <a:t>    </a:t>
            </a:r>
            <a:r>
              <a:rPr lang="en-US" altLang="zh-CN" dirty="0" smtClean="0">
                <a:latin typeface="Calibri" panose="020F0502020204030204" pitchFamily="34" charset="0"/>
              </a:rPr>
              <a:t>First batch of the </a:t>
            </a:r>
            <a:r>
              <a:rPr lang="en-US" altLang="zh-CN" dirty="0">
                <a:latin typeface="Calibri" panose="020F0502020204030204" pitchFamily="34" charset="0"/>
              </a:rPr>
              <a:t>diamond CRL </a:t>
            </a:r>
            <a:r>
              <a:rPr lang="en-US" altLang="zh-CN" dirty="0" smtClean="0">
                <a:latin typeface="Calibri" panose="020F0502020204030204" pitchFamily="34" charset="0"/>
              </a:rPr>
              <a:t>delivered</a:t>
            </a:r>
            <a:r>
              <a:rPr lang="en-US" altLang="zh-CN" dirty="0">
                <a:latin typeface="Calibri" panose="020F0502020204030204" pitchFamily="34" charset="0"/>
              </a:rPr>
              <a:t>. </a:t>
            </a:r>
          </a:p>
          <a:p>
            <a:r>
              <a:rPr lang="en-US" altLang="zh-CN" dirty="0">
                <a:latin typeface="Calibri" panose="020F0502020204030204" pitchFamily="34" charset="0"/>
              </a:rPr>
              <a:t>Opto-mechanics</a:t>
            </a: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</a:rPr>
              <a:t>   All mirror vessel systems for </a:t>
            </a:r>
            <a:r>
              <a:rPr lang="en-US" altLang="zh-CN" dirty="0" smtClean="0">
                <a:latin typeface="Calibri" panose="020F0502020204030204" pitchFamily="34" charset="0"/>
              </a:rPr>
              <a:t>group #1 </a:t>
            </a:r>
            <a:r>
              <a:rPr lang="en-US" altLang="zh-CN" dirty="0">
                <a:latin typeface="Calibri" panose="020F0502020204030204" pitchFamily="34" charset="0"/>
              </a:rPr>
              <a:t>beamline </a:t>
            </a:r>
            <a:r>
              <a:rPr lang="en-US" altLang="zh-CN" dirty="0" smtClean="0">
                <a:latin typeface="Calibri" panose="020F0502020204030204" pitchFamily="34" charset="0"/>
              </a:rPr>
              <a:t>(Beamlines from BM and in-air insertion devices) delivered.</a:t>
            </a:r>
            <a:endParaRPr lang="en-US" altLang="zh-CN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</a:rPr>
              <a:t>  4 </a:t>
            </a:r>
            <a:r>
              <a:rPr lang="en-US" altLang="zh-CN" dirty="0" err="1" smtClean="0">
                <a:latin typeface="Calibri" panose="020F0502020204030204" pitchFamily="34" charset="0"/>
              </a:rPr>
              <a:t>monochromators</a:t>
            </a:r>
            <a:r>
              <a:rPr lang="en-US" altLang="zh-CN" dirty="0" smtClean="0">
                <a:latin typeface="Calibri" panose="020F0502020204030204" pitchFamily="34" charset="0"/>
              </a:rPr>
              <a:t> delivered.</a:t>
            </a:r>
            <a:endParaRPr lang="en-US" altLang="zh-CN" dirty="0">
              <a:latin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</a:rPr>
              <a:t>Detectors</a:t>
            </a:r>
            <a:r>
              <a:rPr lang="zh-CN" altLang="en-US" dirty="0">
                <a:latin typeface="Calibri" panose="020F0502020204030204" pitchFamily="34" charset="0"/>
              </a:rPr>
              <a:t>：</a:t>
            </a:r>
            <a:r>
              <a:rPr lang="en-US" altLang="zh-CN" dirty="0">
                <a:latin typeface="Calibri" panose="020F0502020204030204" pitchFamily="34" charset="0"/>
              </a:rPr>
              <a:t>Advanced pixel array detectors package ordered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AC71239-BF24-4D66-A52D-5D31BDF8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Procurement and Delivery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03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Test and installation-</a:t>
            </a:r>
            <a:r>
              <a:rPr lang="en-US" altLang="zh-CN" dirty="0">
                <a:latin typeface="Calibri" panose="020F0502020204030204" pitchFamily="34" charset="0"/>
              </a:rPr>
              <a:t> Front ends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2" descr="http://www.ihep.cas.cn/dkxzz/HEPS/xwdt/2022/202212/W020221219558300061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3" y="2080877"/>
            <a:ext cx="4531822" cy="432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471678" y="814213"/>
            <a:ext cx="7834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14 of 17</a:t>
            </a:r>
            <a:r>
              <a:rPr lang="zh-CN" alt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front-ends </a:t>
            </a:r>
            <a:r>
              <a:rPr lang="en-US" altLang="zh-CN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delivered</a:t>
            </a:r>
            <a:endParaRPr lang="en-US" altLang="zh-CN" sz="24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05EA1E-7DFC-462B-AE4D-06C7CFF3D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33" y="2077874"/>
            <a:ext cx="5769315" cy="43286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7A6B470-3C96-4A8A-8E48-1EA16219E336}"/>
              </a:ext>
            </a:extLst>
          </p:cNvPr>
          <p:cNvSpPr/>
          <p:nvPr/>
        </p:nvSpPr>
        <p:spPr>
          <a:xfrm>
            <a:off x="1497683" y="1601534"/>
            <a:ext cx="20110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Factory acceptance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7486AF-611D-4B4D-A5AE-9F6B99F5C9F4}"/>
              </a:ext>
            </a:extLst>
          </p:cNvPr>
          <p:cNvSpPr/>
          <p:nvPr/>
        </p:nvSpPr>
        <p:spPr>
          <a:xfrm>
            <a:off x="7339142" y="1601534"/>
            <a:ext cx="17518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Installation start</a:t>
            </a:r>
          </a:p>
        </p:txBody>
      </p:sp>
    </p:spTree>
    <p:extLst>
      <p:ext uri="{BB962C8B-B14F-4D97-AF65-F5344CB8AC3E}">
        <p14:creationId xmlns:p14="http://schemas.microsoft.com/office/powerpoint/2010/main" val="2824861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Test and </a:t>
            </a:r>
            <a:r>
              <a:rPr lang="en-US" altLang="zh-CN" dirty="0" smtClean="0">
                <a:latin typeface="Calibri" panose="020F0502020204030204" pitchFamily="34" charset="0"/>
                <a:ea typeface="微软雅黑" pitchFamily="34" charset="-122"/>
              </a:rPr>
              <a:t>installation -</a:t>
            </a:r>
            <a:r>
              <a:rPr lang="en-US" altLang="zh-CN" dirty="0" smtClean="0">
                <a:latin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</a:rPr>
              <a:t>X-ray Mirror systems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2" descr="W0202306123296257422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7" y="2564617"/>
            <a:ext cx="4599829" cy="403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288143" y="877422"/>
            <a:ext cx="7419481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Focusing, collimating mirrors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38/40 are designed by HEPS teams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047C3EB-DB8E-4566-AD36-9CDF47607889}"/>
              </a:ext>
            </a:extLst>
          </p:cNvPr>
          <p:cNvSpPr/>
          <p:nvPr/>
        </p:nvSpPr>
        <p:spPr>
          <a:xfrm>
            <a:off x="1601290" y="2105709"/>
            <a:ext cx="201106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Factory acceptance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0420CFF-F659-466C-BAF0-8F48AF37F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5" b="8035"/>
          <a:stretch/>
        </p:blipFill>
        <p:spPr>
          <a:xfrm>
            <a:off x="5030939" y="2553668"/>
            <a:ext cx="7057721" cy="403669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8338F16-5291-48A4-93EB-8F6DF6C95F58}"/>
              </a:ext>
            </a:extLst>
          </p:cNvPr>
          <p:cNvSpPr/>
          <p:nvPr/>
        </p:nvSpPr>
        <p:spPr>
          <a:xfrm>
            <a:off x="6777443" y="2053618"/>
            <a:ext cx="327820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Test measurement after delivery</a:t>
            </a:r>
          </a:p>
        </p:txBody>
      </p:sp>
    </p:spTree>
    <p:extLst>
      <p:ext uri="{BB962C8B-B14F-4D97-AF65-F5344CB8AC3E}">
        <p14:creationId xmlns:p14="http://schemas.microsoft.com/office/powerpoint/2010/main" val="3591681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94CEF70-1C7C-4D3E-A87B-A75E484C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6" y="108589"/>
            <a:ext cx="8229600" cy="56222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ea typeface="微软雅黑" pitchFamily="34" charset="-122"/>
              </a:rPr>
              <a:t>Test and installation-Monochromators</a:t>
            </a:r>
            <a:endParaRPr lang="zh-CN" altLang="en-US" sz="2800" dirty="0"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ABF51D2-85E7-48C5-9FAB-3F92675E5BD2}"/>
              </a:ext>
            </a:extLst>
          </p:cNvPr>
          <p:cNvSpPr txBox="1"/>
          <p:nvPr/>
        </p:nvSpPr>
        <p:spPr>
          <a:xfrm>
            <a:off x="1570267" y="3211659"/>
            <a:ext cx="179439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VDCM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34125A-77A8-4E20-ACA4-01084457B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076" y="1011552"/>
            <a:ext cx="1935815" cy="209216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4BE9CB0-ECAF-4B7A-88DA-EAE2B89E78CA}"/>
              </a:ext>
            </a:extLst>
          </p:cNvPr>
          <p:cNvSpPr txBox="1"/>
          <p:nvPr/>
        </p:nvSpPr>
        <p:spPr>
          <a:xfrm>
            <a:off x="6777309" y="3211658"/>
            <a:ext cx="141463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Fast-scan DCM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624FAF-45BB-42E6-BFC4-4B0D84D5F835}"/>
              </a:ext>
            </a:extLst>
          </p:cNvPr>
          <p:cNvSpPr txBox="1"/>
          <p:nvPr/>
        </p:nvSpPr>
        <p:spPr>
          <a:xfrm>
            <a:off x="4278616" y="3211659"/>
            <a:ext cx="158473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HDCM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BD856A-1061-4667-9AC3-2BB8457FB007}"/>
              </a:ext>
            </a:extLst>
          </p:cNvPr>
          <p:cNvSpPr txBox="1"/>
          <p:nvPr/>
        </p:nvSpPr>
        <p:spPr>
          <a:xfrm>
            <a:off x="9105903" y="3211659"/>
            <a:ext cx="145542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HR-DCM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00C86B7-BA85-A266-A5D3-8A0483A6A2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7648" y="1030906"/>
            <a:ext cx="2336294" cy="20728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913AEE5-1C07-1066-9CC5-8E734373B8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2098" y="1011552"/>
            <a:ext cx="1871295" cy="21343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76BAAD0-280E-511F-FEAF-FE60D9B7B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996" r="16762"/>
          <a:stretch/>
        </p:blipFill>
        <p:spPr>
          <a:xfrm>
            <a:off x="8911193" y="1021228"/>
            <a:ext cx="1775775" cy="207281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A4972FB-4D92-4F77-ABCF-27593FB605D1}"/>
              </a:ext>
            </a:extLst>
          </p:cNvPr>
          <p:cNvSpPr/>
          <p:nvPr/>
        </p:nvSpPr>
        <p:spPr>
          <a:xfrm>
            <a:off x="6862351" y="4635635"/>
            <a:ext cx="2659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First Double Crystal Monochromator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 installed at 2023/7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1E8811F-4DF2-43D4-A01E-9F3C0145377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b="6338"/>
          <a:stretch/>
        </p:blipFill>
        <p:spPr>
          <a:xfrm>
            <a:off x="2146889" y="3949827"/>
            <a:ext cx="4630420" cy="24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92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F242CF5C-EE51-4CB5-962C-CB931E59D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38104" r="38376" b="13472"/>
          <a:stretch/>
        </p:blipFill>
        <p:spPr>
          <a:xfrm>
            <a:off x="5961468" y="3723894"/>
            <a:ext cx="4103916" cy="303422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BD61093-A0E0-4FC9-8B99-2F13229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Test and installation- Enclosures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4755640E-1F3C-40B9-B41F-DBA4C4BDCB77}"/>
              </a:ext>
            </a:extLst>
          </p:cNvPr>
          <p:cNvGrpSpPr/>
          <p:nvPr/>
        </p:nvGrpSpPr>
        <p:grpSpPr>
          <a:xfrm>
            <a:off x="1474485" y="813075"/>
            <a:ext cx="4172456" cy="2684553"/>
            <a:chOff x="35496" y="411510"/>
            <a:chExt cx="5760640" cy="20134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2D86EE4-229C-4AF4-987C-2C309D24B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11510"/>
              <a:ext cx="5760640" cy="2013415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1A82240-D0AB-4425-A97D-A0D111F74DF9}"/>
                </a:ext>
              </a:extLst>
            </p:cNvPr>
            <p:cNvSpPr/>
            <p:nvPr/>
          </p:nvSpPr>
          <p:spPr>
            <a:xfrm>
              <a:off x="59142" y="2120373"/>
              <a:ext cx="11866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itchFamily="34" charset="-122"/>
                </a:rPr>
                <a:t>B8 XAS</a:t>
              </a:r>
              <a:endPara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7" name="组合 5">
            <a:extLst>
              <a:ext uri="{FF2B5EF4-FFF2-40B4-BE49-F238E27FC236}">
                <a16:creationId xmlns:a16="http://schemas.microsoft.com/office/drawing/2014/main" id="{94875DB2-9BF1-4A96-BDEE-3F407C344EB0}"/>
              </a:ext>
            </a:extLst>
          </p:cNvPr>
          <p:cNvGrpSpPr/>
          <p:nvPr/>
        </p:nvGrpSpPr>
        <p:grpSpPr>
          <a:xfrm>
            <a:off x="6051168" y="813075"/>
            <a:ext cx="4014216" cy="2857255"/>
            <a:chOff x="5642395" y="-2632818"/>
            <a:chExt cx="4944450" cy="2298736"/>
          </a:xfrm>
        </p:grpSpPr>
        <p:pic>
          <p:nvPicPr>
            <p:cNvPr id="8" name="Picture 2" descr="W020221021623271126194.png">
              <a:extLst>
                <a:ext uri="{FF2B5EF4-FFF2-40B4-BE49-F238E27FC236}">
                  <a16:creationId xmlns:a16="http://schemas.microsoft.com/office/drawing/2014/main" id="{EACA8F1A-C240-4061-A5E1-85BD08DE7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395" y="-2632818"/>
              <a:ext cx="4944450" cy="2298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E93ECA6-ADE0-431E-B17F-B7B761409D08}"/>
                </a:ext>
              </a:extLst>
            </p:cNvPr>
            <p:cNvSpPr/>
            <p:nvPr/>
          </p:nvSpPr>
          <p:spPr>
            <a:xfrm>
              <a:off x="6536399" y="-827138"/>
              <a:ext cx="1135717" cy="297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itchFamily="34" charset="-122"/>
                </a:rPr>
                <a:t>BE TXM</a:t>
              </a:r>
              <a:endPara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10" name="组合 10">
            <a:extLst>
              <a:ext uri="{FF2B5EF4-FFF2-40B4-BE49-F238E27FC236}">
                <a16:creationId xmlns:a16="http://schemas.microsoft.com/office/drawing/2014/main" id="{58F87557-FEA7-4895-834E-89DFC075DA0D}"/>
              </a:ext>
            </a:extLst>
          </p:cNvPr>
          <p:cNvGrpSpPr/>
          <p:nvPr/>
        </p:nvGrpSpPr>
        <p:grpSpPr>
          <a:xfrm>
            <a:off x="1599509" y="3603675"/>
            <a:ext cx="3922408" cy="3072239"/>
            <a:chOff x="57399" y="2643758"/>
            <a:chExt cx="3922408" cy="208014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6C7E052-D946-4BDA-AD32-51C0932EC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9" y="2643758"/>
              <a:ext cx="3922408" cy="208014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1BC0D6-1D17-41F6-AFDE-DDB725AA1AD0}"/>
                </a:ext>
              </a:extLst>
            </p:cNvPr>
            <p:cNvSpPr/>
            <p:nvPr/>
          </p:nvSpPr>
          <p:spPr>
            <a:xfrm>
              <a:off x="60257" y="4456165"/>
              <a:ext cx="749629" cy="250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itchFamily="34" charset="-122"/>
                </a:rPr>
                <a:t>BA PX</a:t>
              </a:r>
              <a:endPara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D39F752-2202-4C05-96BE-C919EA75CD46}"/>
              </a:ext>
            </a:extLst>
          </p:cNvPr>
          <p:cNvSpPr/>
          <p:nvPr/>
        </p:nvSpPr>
        <p:spPr>
          <a:xfrm>
            <a:off x="6842120" y="6287414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B7 Imaging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080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Manpower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542333"/>
              </p:ext>
            </p:extLst>
          </p:nvPr>
        </p:nvGraphicFramePr>
        <p:xfrm>
          <a:off x="365761" y="1010142"/>
          <a:ext cx="11260182" cy="440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0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5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2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117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Project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Prof.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AP&amp; SE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AR&amp; Eng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TE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Total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alibri" panose="020F0502020204030204" pitchFamily="34" charset="0"/>
                        </a:rPr>
                        <a:t>Students&amp; </a:t>
                      </a:r>
                      <a:r>
                        <a:rPr lang="en-US" altLang="zh-CN" sz="2800" dirty="0" err="1" smtClean="0">
                          <a:latin typeface="Calibri" panose="020F0502020204030204" pitchFamily="34" charset="0"/>
                        </a:rPr>
                        <a:t>Postdocs</a:t>
                      </a:r>
                      <a:endParaRPr lang="zh-CN" alt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BSRF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6.7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16.41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7.33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0.1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30.54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73.33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HEPS</a:t>
                      </a:r>
                    </a:p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(PAPS)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15.5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38.99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47.57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23.9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125.96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23.87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In-house</a:t>
                      </a:r>
                    </a:p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Research</a:t>
                      </a:r>
                      <a:endParaRPr lang="en-US" sz="28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22.8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35.6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3.1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61.5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191.8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Support</a:t>
                      </a:r>
                      <a:endParaRPr lang="en-US" sz="28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altLang="zh-CN" sz="28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45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93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60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25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223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71F65"/>
                          </a:solidFill>
                          <a:latin typeface="Calibri" pitchFamily="34" charset="0"/>
                          <a:ea typeface="等线"/>
                          <a:cs typeface="Times New Roman"/>
                        </a:rPr>
                        <a:t>289</a:t>
                      </a:r>
                      <a:endParaRPr lang="zh-CN" sz="2400" b="1" kern="100" dirty="0">
                        <a:solidFill>
                          <a:srgbClr val="071F65"/>
                        </a:solidFill>
                        <a:latin typeface="Calibri" pitchFamily="34" charset="0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15"/>
          <p:cNvSpPr txBox="1"/>
          <p:nvPr/>
        </p:nvSpPr>
        <p:spPr>
          <a:xfrm>
            <a:off x="9828020" y="13639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1" y="5751934"/>
            <a:ext cx="10197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Most manpower is allocated to the facility projects (BSRF, HEPS, PAPS)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In-house research teams are carefully selected</a:t>
            </a:r>
            <a:endParaRPr lang="zh-CN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91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BD61093-A0E0-4FC9-8B99-2F13229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Test and installation- </a:t>
            </a:r>
            <a:r>
              <a:rPr lang="en-US" altLang="zh-CN" dirty="0" err="1">
                <a:latin typeface="Calibri" panose="020F0502020204030204" pitchFamily="34" charset="0"/>
                <a:ea typeface="微软雅黑" pitchFamily="34" charset="-122"/>
              </a:rPr>
              <a:t>endstation</a:t>
            </a:r>
            <a:r>
              <a:rPr lang="en-US" altLang="zh-CN" dirty="0">
                <a:latin typeface="Calibri" panose="020F0502020204030204" pitchFamily="34" charset="0"/>
                <a:ea typeface="微软雅黑" pitchFamily="34" charset="-122"/>
              </a:rPr>
              <a:t> instrumentation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D82DF15-8E37-4AB9-944C-FE54D4F69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30" y="2045656"/>
            <a:ext cx="2990934" cy="30337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48648C0-3541-4101-9026-1F4C36487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0" y="2148797"/>
            <a:ext cx="2831512" cy="301149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39EBDDA-9F8C-4041-B0FB-283B1E9D3DD5}"/>
              </a:ext>
            </a:extLst>
          </p:cNvPr>
          <p:cNvSpPr/>
          <p:nvPr/>
        </p:nvSpPr>
        <p:spPr>
          <a:xfrm>
            <a:off x="732196" y="1440881"/>
            <a:ext cx="10103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</a:rPr>
              <a:t>X-ray Raman spectrometer prototype module  tested at BSRF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grpSp>
        <p:nvGrpSpPr>
          <p:cNvPr id="21" name="组合 17">
            <a:extLst>
              <a:ext uri="{FF2B5EF4-FFF2-40B4-BE49-F238E27FC236}">
                <a16:creationId xmlns:a16="http://schemas.microsoft.com/office/drawing/2014/main" id="{F6F11988-72CA-49ED-AF17-4D4F9CCEE3AC}"/>
              </a:ext>
            </a:extLst>
          </p:cNvPr>
          <p:cNvGrpSpPr/>
          <p:nvPr/>
        </p:nvGrpSpPr>
        <p:grpSpPr>
          <a:xfrm>
            <a:off x="732196" y="2241842"/>
            <a:ext cx="3609614" cy="2837531"/>
            <a:chOff x="149269" y="2907421"/>
            <a:chExt cx="3145067" cy="1944216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CE1231DC-64E9-4EA7-8215-E81EC0E99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69" y="2907421"/>
              <a:ext cx="2593285" cy="194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140F843-079D-4D8D-9BF7-3CA2CDBA8C05}"/>
                </a:ext>
              </a:extLst>
            </p:cNvPr>
            <p:cNvSpPr/>
            <p:nvPr/>
          </p:nvSpPr>
          <p:spPr>
            <a:xfrm>
              <a:off x="1445912" y="3219821"/>
              <a:ext cx="215526" cy="786617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3A58432-FAB5-456D-8A4A-C41E4CEDC80E}"/>
                </a:ext>
              </a:extLst>
            </p:cNvPr>
            <p:cNvCxnSpPr/>
            <p:nvPr/>
          </p:nvCxnSpPr>
          <p:spPr>
            <a:xfrm>
              <a:off x="1661438" y="3613129"/>
              <a:ext cx="1632898" cy="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49B7330-373C-4E07-A4CE-B92697F5FA33}"/>
              </a:ext>
            </a:extLst>
          </p:cNvPr>
          <p:cNvSpPr/>
          <p:nvPr/>
        </p:nvSpPr>
        <p:spPr>
          <a:xfrm>
            <a:off x="4202109" y="5262641"/>
            <a:ext cx="286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宋体" pitchFamily="2" charset="-122"/>
              </a:rPr>
              <a:t>15 analyzer crystals/module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C5CDE23-E39D-4EB7-B6D1-DA020ACECE72}"/>
              </a:ext>
            </a:extLst>
          </p:cNvPr>
          <p:cNvCxnSpPr/>
          <p:nvPr/>
        </p:nvCxnSpPr>
        <p:spPr>
          <a:xfrm>
            <a:off x="6951266" y="3429000"/>
            <a:ext cx="1874088" cy="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553EE9C4-DB25-47D2-98A1-652433079C93}"/>
              </a:ext>
            </a:extLst>
          </p:cNvPr>
          <p:cNvSpPr/>
          <p:nvPr/>
        </p:nvSpPr>
        <p:spPr>
          <a:xfrm>
            <a:off x="1067930" y="5262641"/>
            <a:ext cx="192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宋体" pitchFamily="2" charset="-122"/>
              </a:rPr>
              <a:t>Prototype module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7ED9EE4-2520-4559-8265-2472C5586525}"/>
              </a:ext>
            </a:extLst>
          </p:cNvPr>
          <p:cNvSpPr/>
          <p:nvPr/>
        </p:nvSpPr>
        <p:spPr>
          <a:xfrm>
            <a:off x="8486539" y="5242030"/>
            <a:ext cx="209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宋体" pitchFamily="2" charset="-122"/>
              </a:rPr>
              <a:t>X-ray Raman signals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800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62500" y="75211"/>
            <a:ext cx="7859456" cy="582619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Calibri" panose="020F0502020204030204" pitchFamily="34" charset="0"/>
              </a:rPr>
              <a:t>Schedule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29842" y="836712"/>
            <a:ext cx="980753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Group 1 beamline, </a:t>
            </a:r>
          </a:p>
          <a:p>
            <a:pPr marL="0" indent="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Test finish in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the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first half of 2024</a:t>
            </a:r>
          </a:p>
          <a:p>
            <a:pPr marL="0" indent="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Commissioning in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the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second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half of 2024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Group 2 beamline</a:t>
            </a:r>
          </a:p>
          <a:p>
            <a:pPr marL="0" indent="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Test finish in the first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half of 2025</a:t>
            </a:r>
          </a:p>
          <a:p>
            <a:pPr marL="0" indent="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Commissioning in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the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first</a:t>
            </a:r>
            <a:r>
              <a:rPr lang="zh-CN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0066"/>
                </a:solidFill>
                <a:latin typeface="Calibri" panose="020F0502020204030204" pitchFamily="34" charset="0"/>
              </a:rPr>
              <a:t>half of 2025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</a:pPr>
            <a:endParaRPr lang="en-US" altLang="zh-CN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46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03708"/>
            <a:ext cx="10479275" cy="582619"/>
          </a:xfrm>
        </p:spPr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Performance: In-house </a:t>
            </a:r>
            <a:r>
              <a:rPr lang="en-US" altLang="zh-CN" dirty="0">
                <a:latin typeface="Calibri" panose="020F0502020204030204" pitchFamily="34" charset="0"/>
              </a:rPr>
              <a:t>R</a:t>
            </a:r>
            <a:r>
              <a:rPr lang="en-US" altLang="zh-CN" dirty="0" smtClean="0">
                <a:latin typeface="Calibri" panose="020F0502020204030204" pitchFamily="34" charset="0"/>
              </a:rPr>
              <a:t>esearch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235131" y="774119"/>
            <a:ext cx="11142618" cy="5887939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</a:rPr>
              <a:t>Positron </a:t>
            </a:r>
            <a:r>
              <a:rPr lang="en-US" altLang="zh-CN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annihilation (+SR, material research)</a:t>
            </a:r>
            <a:endParaRPr lang="en-US" altLang="zh-CN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Biomedical Effects of Nanomaterials and </a:t>
            </a:r>
            <a:r>
              <a:rPr lang="en-US" altLang="zh-CN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Nanosafety</a:t>
            </a: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(Reported by Prof. GU </a:t>
            </a:r>
            <a:r>
              <a:rPr lang="en-US" altLang="zh-CN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Zhanjun</a:t>
            </a: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Environment and Health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Protein Structures and Functions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Nuclear Chemistry (Reported by Prof. SHI </a:t>
            </a:r>
            <a:r>
              <a:rPr lang="en-US" altLang="zh-CN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Weiqqun</a:t>
            </a: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altLang="zh-CN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Development of techniques, SR-based research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Funding: NSFC, MOST, CAS</a:t>
            </a:r>
            <a:r>
              <a:rPr lang="en-US" altLang="zh-CN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Beijing Municipal</a:t>
            </a:r>
            <a:endParaRPr lang="en-US" altLang="zh-CN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~100M </a:t>
            </a:r>
            <a:r>
              <a:rPr lang="en-US" altLang="zh-CN" dirty="0" smtClean="0">
                <a:solidFill>
                  <a:srgbClr val="002060"/>
                </a:solidFill>
                <a:latin typeface="Calibri" panose="020F0502020204030204" pitchFamily="34" charset="0"/>
              </a:rPr>
              <a:t>CNY</a:t>
            </a:r>
            <a:r>
              <a:rPr lang="en-US" altLang="zh-CN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per year</a:t>
            </a:r>
          </a:p>
          <a:p>
            <a:r>
              <a:rPr lang="en-US" altLang="zh-CN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“</a:t>
            </a:r>
            <a:r>
              <a:rPr lang="en-US" altLang="zh-CN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Institutionalization Research</a:t>
            </a:r>
            <a:r>
              <a:rPr lang="en-US" altLang="zh-CN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”: Facility + in-house research teams + other institutes of CAS. Focusing on basic scientific issues in one field. Developing new experimental method, innovative analysis and knowledge-finding tools, directing to the industrial production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5264330" y="1282818"/>
            <a:ext cx="65575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68BC5"/>
              </a:buClr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In-situ and dynamic analysis of protein corona on the surfaces  of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nano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-particles</a:t>
            </a:r>
          </a:p>
          <a:p>
            <a:pPr marL="0" marR="0" lvl="1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68BC5"/>
              </a:buClr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  <a:sym typeface="+mn-ea"/>
              </a:rPr>
              <a:t>Poly-peptide lead compound finding</a:t>
            </a:r>
          </a:p>
          <a:p>
            <a:pPr marL="0" marR="0" lvl="1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68BC5"/>
              </a:buClr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Standardization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protocals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 in production</a:t>
            </a:r>
          </a:p>
          <a:p>
            <a:pPr marL="0" marR="0" lvl="1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68BC5"/>
              </a:buClr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Clinical trials</a:t>
            </a:r>
          </a:p>
        </p:txBody>
      </p:sp>
      <p:grpSp>
        <p:nvGrpSpPr>
          <p:cNvPr id="5" name="组合 110"/>
          <p:cNvGrpSpPr/>
          <p:nvPr/>
        </p:nvGrpSpPr>
        <p:grpSpPr>
          <a:xfrm>
            <a:off x="235131" y="108198"/>
            <a:ext cx="11299372" cy="1095527"/>
            <a:chOff x="124991" y="108197"/>
            <a:chExt cx="12460477" cy="675351"/>
          </a:xfrm>
        </p:grpSpPr>
        <p:grpSp>
          <p:nvGrpSpPr>
            <p:cNvPr id="6" name="组合 111"/>
            <p:cNvGrpSpPr/>
            <p:nvPr/>
          </p:nvGrpSpPr>
          <p:grpSpPr>
            <a:xfrm>
              <a:off x="124991" y="108197"/>
              <a:ext cx="10636142" cy="675351"/>
              <a:chOff x="149929" y="449020"/>
              <a:chExt cx="10636142" cy="675351"/>
            </a:xfrm>
          </p:grpSpPr>
          <p:sp>
            <p:nvSpPr>
              <p:cNvPr id="114" name="Freeform 1031"/>
              <p:cNvSpPr/>
              <p:nvPr/>
            </p:nvSpPr>
            <p:spPr bwMode="auto">
              <a:xfrm>
                <a:off x="253025" y="579757"/>
                <a:ext cx="402673" cy="526684"/>
              </a:xfrm>
              <a:custGeom>
                <a:avLst/>
                <a:gdLst>
                  <a:gd name="T0" fmla="*/ 162 w 539"/>
                  <a:gd name="T1" fmla="*/ 705 h 705"/>
                  <a:gd name="T2" fmla="*/ 0 w 539"/>
                  <a:gd name="T3" fmla="*/ 705 h 705"/>
                  <a:gd name="T4" fmla="*/ 375 w 539"/>
                  <a:gd name="T5" fmla="*/ 0 h 705"/>
                  <a:gd name="T6" fmla="*/ 539 w 539"/>
                  <a:gd name="T7" fmla="*/ 0 h 705"/>
                  <a:gd name="T8" fmla="*/ 162 w 539"/>
                  <a:gd name="T9" fmla="*/ 70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705">
                    <a:moveTo>
                      <a:pt x="162" y="705"/>
                    </a:moveTo>
                    <a:lnTo>
                      <a:pt x="0" y="705"/>
                    </a:lnTo>
                    <a:lnTo>
                      <a:pt x="375" y="0"/>
                    </a:lnTo>
                    <a:lnTo>
                      <a:pt x="539" y="0"/>
                    </a:lnTo>
                    <a:lnTo>
                      <a:pt x="162" y="7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68BC5">
                      <a:alpha val="0"/>
                    </a:srgbClr>
                  </a:gs>
                  <a:gs pos="100000">
                    <a:srgbClr val="268BC5">
                      <a:alpha val="26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5" name="Freeform 1034"/>
              <p:cNvSpPr/>
              <p:nvPr/>
            </p:nvSpPr>
            <p:spPr bwMode="auto">
              <a:xfrm>
                <a:off x="149929" y="636533"/>
                <a:ext cx="252509" cy="330205"/>
              </a:xfrm>
              <a:custGeom>
                <a:avLst/>
                <a:gdLst>
                  <a:gd name="T0" fmla="*/ 102 w 338"/>
                  <a:gd name="T1" fmla="*/ 442 h 442"/>
                  <a:gd name="T2" fmla="*/ 0 w 338"/>
                  <a:gd name="T3" fmla="*/ 442 h 442"/>
                  <a:gd name="T4" fmla="*/ 235 w 338"/>
                  <a:gd name="T5" fmla="*/ 0 h 442"/>
                  <a:gd name="T6" fmla="*/ 338 w 338"/>
                  <a:gd name="T7" fmla="*/ 0 h 442"/>
                  <a:gd name="T8" fmla="*/ 102 w 33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442">
                    <a:moveTo>
                      <a:pt x="102" y="442"/>
                    </a:moveTo>
                    <a:lnTo>
                      <a:pt x="0" y="442"/>
                    </a:lnTo>
                    <a:lnTo>
                      <a:pt x="235" y="0"/>
                    </a:lnTo>
                    <a:lnTo>
                      <a:pt x="338" y="0"/>
                    </a:lnTo>
                    <a:lnTo>
                      <a:pt x="102" y="4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68BC5">
                      <a:alpha val="0"/>
                    </a:srgbClr>
                  </a:gs>
                  <a:gs pos="100000">
                    <a:srgbClr val="268BC5">
                      <a:alpha val="26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6" name="Freeform 1032"/>
              <p:cNvSpPr/>
              <p:nvPr/>
            </p:nvSpPr>
            <p:spPr bwMode="auto">
              <a:xfrm>
                <a:off x="503902" y="793418"/>
                <a:ext cx="252509" cy="330953"/>
              </a:xfrm>
              <a:custGeom>
                <a:avLst/>
                <a:gdLst>
                  <a:gd name="T0" fmla="*/ 102 w 338"/>
                  <a:gd name="T1" fmla="*/ 443 h 443"/>
                  <a:gd name="T2" fmla="*/ 0 w 338"/>
                  <a:gd name="T3" fmla="*/ 443 h 443"/>
                  <a:gd name="T4" fmla="*/ 235 w 338"/>
                  <a:gd name="T5" fmla="*/ 0 h 443"/>
                  <a:gd name="T6" fmla="*/ 338 w 338"/>
                  <a:gd name="T7" fmla="*/ 0 h 443"/>
                  <a:gd name="T8" fmla="*/ 102 w 338"/>
                  <a:gd name="T9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443">
                    <a:moveTo>
                      <a:pt x="102" y="443"/>
                    </a:moveTo>
                    <a:lnTo>
                      <a:pt x="0" y="443"/>
                    </a:lnTo>
                    <a:lnTo>
                      <a:pt x="235" y="0"/>
                    </a:lnTo>
                    <a:lnTo>
                      <a:pt x="338" y="0"/>
                    </a:lnTo>
                    <a:lnTo>
                      <a:pt x="102" y="4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68BC5">
                      <a:alpha val="0"/>
                    </a:srgbClr>
                  </a:gs>
                  <a:gs pos="100000">
                    <a:srgbClr val="268BC5">
                      <a:alpha val="26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7" name="Freeform 1033"/>
              <p:cNvSpPr/>
              <p:nvPr/>
            </p:nvSpPr>
            <p:spPr bwMode="auto">
              <a:xfrm>
                <a:off x="297102" y="449020"/>
                <a:ext cx="252509" cy="330205"/>
              </a:xfrm>
              <a:custGeom>
                <a:avLst/>
                <a:gdLst>
                  <a:gd name="T0" fmla="*/ 103 w 338"/>
                  <a:gd name="T1" fmla="*/ 442 h 442"/>
                  <a:gd name="T2" fmla="*/ 0 w 338"/>
                  <a:gd name="T3" fmla="*/ 442 h 442"/>
                  <a:gd name="T4" fmla="*/ 236 w 338"/>
                  <a:gd name="T5" fmla="*/ 0 h 442"/>
                  <a:gd name="T6" fmla="*/ 338 w 338"/>
                  <a:gd name="T7" fmla="*/ 0 h 442"/>
                  <a:gd name="T8" fmla="*/ 103 w 33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442">
                    <a:moveTo>
                      <a:pt x="103" y="442"/>
                    </a:moveTo>
                    <a:lnTo>
                      <a:pt x="0" y="442"/>
                    </a:lnTo>
                    <a:lnTo>
                      <a:pt x="236" y="0"/>
                    </a:lnTo>
                    <a:lnTo>
                      <a:pt x="338" y="0"/>
                    </a:lnTo>
                    <a:lnTo>
                      <a:pt x="103" y="442"/>
                    </a:lnTo>
                    <a:close/>
                  </a:path>
                </a:pathLst>
              </a:custGeom>
              <a:solidFill>
                <a:srgbClr val="268BC5">
                  <a:alpha val="73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8" name="Freeform 1029"/>
              <p:cNvSpPr/>
              <p:nvPr/>
            </p:nvSpPr>
            <p:spPr bwMode="auto">
              <a:xfrm>
                <a:off x="366865" y="460220"/>
                <a:ext cx="10419206" cy="598750"/>
              </a:xfrm>
              <a:prstGeom prst="parallelogram">
                <a:avLst>
                  <a:gd name="adj" fmla="val 53329"/>
                </a:avLst>
              </a:prstGeom>
              <a:gradFill flip="none" rotWithShape="1">
                <a:gsLst>
                  <a:gs pos="0">
                    <a:srgbClr val="268BC5">
                      <a:alpha val="30000"/>
                    </a:srgbClr>
                  </a:gs>
                  <a:gs pos="100000">
                    <a:srgbClr val="268BC5">
                      <a:alpha val="0"/>
                    </a:srgbClr>
                  </a:gs>
                </a:gsLst>
                <a:lin ang="24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9" name="Freeform 1030"/>
              <p:cNvSpPr/>
              <p:nvPr/>
            </p:nvSpPr>
            <p:spPr bwMode="auto">
              <a:xfrm>
                <a:off x="353431" y="460220"/>
                <a:ext cx="457769" cy="598750"/>
              </a:xfrm>
              <a:custGeom>
                <a:avLst/>
                <a:gdLst>
                  <a:gd name="T0" fmla="*/ 161 w 539"/>
                  <a:gd name="T1" fmla="*/ 705 h 705"/>
                  <a:gd name="T2" fmla="*/ 0 w 539"/>
                  <a:gd name="T3" fmla="*/ 705 h 705"/>
                  <a:gd name="T4" fmla="*/ 377 w 539"/>
                  <a:gd name="T5" fmla="*/ 0 h 705"/>
                  <a:gd name="T6" fmla="*/ 539 w 539"/>
                  <a:gd name="T7" fmla="*/ 0 h 705"/>
                  <a:gd name="T8" fmla="*/ 161 w 539"/>
                  <a:gd name="T9" fmla="*/ 70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705">
                    <a:moveTo>
                      <a:pt x="161" y="705"/>
                    </a:moveTo>
                    <a:lnTo>
                      <a:pt x="0" y="705"/>
                    </a:lnTo>
                    <a:lnTo>
                      <a:pt x="377" y="0"/>
                    </a:lnTo>
                    <a:lnTo>
                      <a:pt x="539" y="0"/>
                    </a:lnTo>
                    <a:lnTo>
                      <a:pt x="161" y="705"/>
                    </a:lnTo>
                    <a:close/>
                  </a:path>
                </a:pathLst>
              </a:custGeom>
              <a:gradFill flip="none" rotWithShape="1">
                <a:gsLst>
                  <a:gs pos="26000">
                    <a:srgbClr val="268BC5"/>
                  </a:gs>
                  <a:gs pos="100000">
                    <a:srgbClr val="268BC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13" name="标题 1"/>
            <p:cNvSpPr txBox="1"/>
            <p:nvPr/>
          </p:nvSpPr>
          <p:spPr>
            <a:xfrm>
              <a:off x="799695" y="128329"/>
              <a:ext cx="11785773" cy="54032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+mj-cs"/>
                </a:rPr>
                <a:t>Institutionalization Research Project: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+mj-cs"/>
                </a:rPr>
                <a:t>Nano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+mj-cs"/>
                </a:rPr>
                <a:t>-medicine for breast cancer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j-cs"/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368590" y="1525142"/>
            <a:ext cx="4895740" cy="156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268BC5"/>
              </a:buClr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The National Center for Nanoscience and 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Technology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(Prof. ZHAO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Yuliang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)</a:t>
            </a:r>
          </a:p>
          <a:p>
            <a:pPr marL="0" marR="0" lvl="1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268BC5"/>
              </a:buClr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IHEP (Prof. DONG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Yuhui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  <a:t>)</a:t>
            </a:r>
          </a:p>
        </p:txBody>
      </p:sp>
      <p:grpSp>
        <p:nvGrpSpPr>
          <p:cNvPr id="10" name="组合 36"/>
          <p:cNvGrpSpPr/>
          <p:nvPr/>
        </p:nvGrpSpPr>
        <p:grpSpPr>
          <a:xfrm>
            <a:off x="464110" y="4883481"/>
            <a:ext cx="2462380" cy="1226439"/>
            <a:chOff x="11033675" y="5444180"/>
            <a:chExt cx="2896109" cy="80267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29" r="1821" b="7374"/>
            <a:stretch>
              <a:fillRect/>
            </a:stretch>
          </p:blipFill>
          <p:spPr>
            <a:xfrm>
              <a:off x="12041016" y="5458317"/>
              <a:ext cx="1888768" cy="748106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/>
            <a:srcRect t="18711"/>
            <a:stretch>
              <a:fillRect/>
            </a:stretch>
          </p:blipFill>
          <p:spPr>
            <a:xfrm>
              <a:off x="11033675" y="5444180"/>
              <a:ext cx="994059" cy="802679"/>
            </a:xfrm>
            <a:prstGeom prst="rect">
              <a:avLst/>
            </a:prstGeom>
          </p:spPr>
        </p:pic>
      </p:grpSp>
      <p:pic>
        <p:nvPicPr>
          <p:cNvPr id="41" name="Picture 3" descr="C:\Users\n\Desktop\微信图片_20221021100231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11196" r="14543" b="4974"/>
          <a:stretch>
            <a:fillRect/>
          </a:stretch>
        </p:blipFill>
        <p:spPr bwMode="auto">
          <a:xfrm>
            <a:off x="3032358" y="4904616"/>
            <a:ext cx="523251" cy="11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18"/>
          <a:stretch/>
        </p:blipFill>
        <p:spPr>
          <a:xfrm>
            <a:off x="3946848" y="4355759"/>
            <a:ext cx="8131458" cy="24664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" b="69465"/>
          <a:stretch/>
        </p:blipFill>
        <p:spPr>
          <a:xfrm>
            <a:off x="0" y="3374395"/>
            <a:ext cx="5349525" cy="13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9546" y="90645"/>
            <a:ext cx="8042229" cy="58261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</a:rPr>
              <a:t>Future Plans: HEPS follow-up </a:t>
            </a:r>
            <a:r>
              <a:rPr lang="en-US" altLang="zh-CN" sz="2800" dirty="0" err="1">
                <a:latin typeface="Calibri" panose="020F0502020204030204" pitchFamily="34" charset="0"/>
              </a:rPr>
              <a:t>beamlines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" y="911009"/>
            <a:ext cx="1077685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Criteria for HEPS beamline selection: </a:t>
            </a:r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Scientific and Industrial questions as well as </a:t>
            </a:r>
            <a:r>
              <a:rPr lang="en-US" altLang="zh-CN" sz="24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cutting-edge </a:t>
            </a:r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experimental methods motivated in 4GSR.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Upon schedule of insertion installation, without impeding the operation of existing BLs, 4-5 ID installed per year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32 </a:t>
            </a: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bls has been </a:t>
            </a: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planned</a:t>
            </a:r>
            <a:endParaRPr lang="zh-CN" altLang="en-US" sz="2400" b="1" dirty="0">
              <a:solidFill>
                <a:srgbClr val="002060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10049"/>
              </p:ext>
            </p:extLst>
          </p:nvPr>
        </p:nvGraphicFramePr>
        <p:xfrm>
          <a:off x="349546" y="2984827"/>
          <a:ext cx="11589095" cy="1768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1">
                  <a:extLst>
                    <a:ext uri="{9D8B030D-6E8A-4147-A177-3AD203B41FA5}">
                      <a16:colId xmlns:a16="http://schemas.microsoft.com/office/drawing/2014/main" val="2321756543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1233541309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266743347"/>
                    </a:ext>
                  </a:extLst>
                </a:gridCol>
                <a:gridCol w="1486027">
                  <a:extLst>
                    <a:ext uri="{9D8B030D-6E8A-4147-A177-3AD203B41FA5}">
                      <a16:colId xmlns:a16="http://schemas.microsoft.com/office/drawing/2014/main" val="1511461784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2610396875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3333939506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401905097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185721358"/>
                    </a:ext>
                  </a:extLst>
                </a:gridCol>
                <a:gridCol w="1317021">
                  <a:extLst>
                    <a:ext uri="{9D8B030D-6E8A-4147-A177-3AD203B41FA5}">
                      <a16:colId xmlns:a16="http://schemas.microsoft.com/office/drawing/2014/main" val="2547884122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Fields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Material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Physics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Chemistry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err="1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Envir</a:t>
                      </a:r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.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Energy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Industry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Bio.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Meth.</a:t>
                      </a:r>
                      <a:endParaRPr lang="zh-CN" altLang="en-US" sz="2400" b="1" dirty="0"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extLst>
                  <a:ext uri="{0D108BD9-81ED-4DB2-BD59-A6C34878D82A}">
                    <a16:rowId xmlns:a16="http://schemas.microsoft.com/office/drawing/2014/main" val="511031456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BL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3 ID,</a:t>
                      </a:r>
                    </a:p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3 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5 ID, 1BM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1 ID,</a:t>
                      </a:r>
                    </a:p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5 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2 ID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2 ID,</a:t>
                      </a:r>
                    </a:p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1 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1 ID,</a:t>
                      </a:r>
                    </a:p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4 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2 BM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rPr>
                        <a:t>2 ID</a:t>
                      </a:r>
                      <a:endParaRPr lang="zh-CN" altLang="en-US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45729" marB="45729"/>
                </a:tc>
                <a:extLst>
                  <a:ext uri="{0D108BD9-81ED-4DB2-BD59-A6C34878D82A}">
                    <a16:rowId xmlns:a16="http://schemas.microsoft.com/office/drawing/2014/main" val="1848105084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274319" y="4986631"/>
            <a:ext cx="107768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Organizing institutionalization research teams/projects based on HEPS</a:t>
            </a:r>
            <a:endParaRPr lang="en-US" altLang="zh-CN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Materials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Chemistry (Dynamic properties of catalysis)</a:t>
            </a:r>
            <a:endParaRPr lang="en-US" altLang="zh-CN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94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3973" y="785726"/>
            <a:ext cx="10762336" cy="586445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“The future HEPS will strengthen the multi-disciplinary activities of IHEP.”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“limited resources”, “A lack of technical manpower – engineers, technicians, software experts, detector development experts.”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A clear strategy, as for the BSRF should be defined.</a:t>
            </a:r>
          </a:p>
          <a:p>
            <a:pPr>
              <a:lnSpc>
                <a:spcPct val="100000"/>
              </a:lnSpc>
            </a:pPr>
            <a:endParaRPr lang="en-US" altLang="zh-CN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Young staffs recruitments: 84 new members in HEPS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28 Post-docs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Big X-ray optics and mechanical teams: All devices in the BLs and end-stations are developed by the whole team. Every device is in charge by a member.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BSRF provides the testing platform for HEPS devices, and complementary in experimental method, energy range with HEPS.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Recruiting new member for in-house research, very closely connecting with HEPS.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>
                <a:latin typeface="Calibri" panose="020F0502020204030204" pitchFamily="34" charset="0"/>
              </a:rPr>
              <a:t>Institutionalization Research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90645"/>
            <a:ext cx="10479275" cy="582619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latin typeface="Calibri" panose="020F0502020204030204" pitchFamily="34" charset="0"/>
                <a:ea typeface="微软雅黑" pitchFamily="34" charset="-122"/>
                <a:cs typeface="Tahoma" pitchFamily="34" charset="0"/>
                <a:sym typeface="Symbol" pitchFamily="18" charset="2"/>
              </a:rPr>
              <a:t>Assessment Result in 2018</a:t>
            </a:r>
            <a:endParaRPr lang="zh-CN" alt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3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80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48193" y="783742"/>
            <a:ext cx="11639007" cy="59566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 smtClean="0">
                <a:latin typeface="Calibri" panose="020F0502020204030204" pitchFamily="34" charset="0"/>
              </a:rPr>
              <a:t>The </a:t>
            </a:r>
            <a:r>
              <a:rPr lang="en-US" altLang="zh-CN" dirty="0">
                <a:latin typeface="Calibri" panose="020F0502020204030204" pitchFamily="34" charset="0"/>
              </a:rPr>
              <a:t>present list of beamlines does not contain the sciences which unavoidably request such ultra-low emittance. Serious development of science cases is highly needed.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>
                <a:latin typeface="Calibri" panose="020F0502020204030204" pitchFamily="34" charset="0"/>
              </a:rPr>
              <a:t>HEPS has 44 straight sections available for the insertion devices, and more than 40 </a:t>
            </a:r>
            <a:r>
              <a:rPr lang="en-US" altLang="zh-CN" dirty="0" err="1">
                <a:latin typeface="Calibri" panose="020F0502020204030204" pitchFamily="34" charset="0"/>
              </a:rPr>
              <a:t>beamlines</a:t>
            </a:r>
            <a:r>
              <a:rPr lang="en-US" altLang="zh-CN" dirty="0">
                <a:latin typeface="Calibri" panose="020F0502020204030204" pitchFamily="34" charset="0"/>
              </a:rPr>
              <a:t> from bending magnets. However, too many bending </a:t>
            </a:r>
            <a:r>
              <a:rPr lang="en-US" altLang="zh-CN" dirty="0" err="1">
                <a:latin typeface="Calibri" panose="020F0502020204030204" pitchFamily="34" charset="0"/>
              </a:rPr>
              <a:t>beamlines</a:t>
            </a:r>
            <a:r>
              <a:rPr lang="en-US" altLang="zh-CN" dirty="0">
                <a:latin typeface="Calibri" panose="020F0502020204030204" pitchFamily="34" charset="0"/>
              </a:rPr>
              <a:t> make the space of each </a:t>
            </a:r>
            <a:r>
              <a:rPr lang="en-US" altLang="zh-CN" dirty="0" err="1">
                <a:latin typeface="Calibri" panose="020F0502020204030204" pitchFamily="34" charset="0"/>
              </a:rPr>
              <a:t>beamline</a:t>
            </a:r>
            <a:r>
              <a:rPr lang="en-US" altLang="zh-CN" dirty="0">
                <a:latin typeface="Calibri" panose="020F0502020204030204" pitchFamily="34" charset="0"/>
              </a:rPr>
              <a:t> smaller.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>
                <a:latin typeface="Calibri" panose="020F0502020204030204" pitchFamily="34" charset="0"/>
              </a:rPr>
              <a:t>Therefore, there will be unavoidable overlaps for the </a:t>
            </a:r>
            <a:r>
              <a:rPr lang="en-US" altLang="zh-CN" dirty="0" err="1">
                <a:latin typeface="Calibri" panose="020F0502020204030204" pitchFamily="34" charset="0"/>
              </a:rPr>
              <a:t>beamline</a:t>
            </a:r>
            <a:r>
              <a:rPr lang="en-US" altLang="zh-CN" dirty="0">
                <a:latin typeface="Calibri" panose="020F0502020204030204" pitchFamily="34" charset="0"/>
              </a:rPr>
              <a:t> list of HEPS with those of other facilities.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altLang="zh-CN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>
                <a:latin typeface="Calibri" panose="020F0502020204030204" pitchFamily="34" charset="0"/>
              </a:rPr>
              <a:t>The phase I BLs have been re-designed (almost) in 2018-2019, following the instruction of IAC and discussing within international panels. Follow-up BLs are organized by scientific cases and research fields</a:t>
            </a:r>
            <a:r>
              <a:rPr lang="en-US" altLang="zh-CN" dirty="0" smtClean="0">
                <a:latin typeface="Calibri" panose="020F0502020204030204" pitchFamily="34" charset="0"/>
              </a:rPr>
              <a:t>. The new design of BM BLs can solve the problem of space.</a:t>
            </a:r>
            <a:endParaRPr lang="en-US" altLang="zh-CN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>
                <a:latin typeface="Calibri" panose="020F0502020204030204" pitchFamily="34" charset="0"/>
              </a:rPr>
              <a:t>The installation of BLs has started. The designs and the techniques have been verified.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dirty="0">
                <a:latin typeface="Calibri" panose="020F0502020204030204" pitchFamily="34" charset="0"/>
              </a:rPr>
              <a:t>Should thinking about the possibilities and managements of user beamlines, as well as </a:t>
            </a:r>
            <a:r>
              <a:rPr lang="en-US" altLang="zh-CN" dirty="0" smtClean="0">
                <a:latin typeface="Calibri" panose="020F0502020204030204" pitchFamily="34" charset="0"/>
              </a:rPr>
              <a:t>industrial </a:t>
            </a:r>
            <a:r>
              <a:rPr lang="en-US" altLang="zh-CN" dirty="0">
                <a:latin typeface="Calibri" panose="020F0502020204030204" pitchFamily="34" charset="0"/>
              </a:rPr>
              <a:t>beamlines.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6112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3973" y="779190"/>
            <a:ext cx="10866838" cy="60788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Engaging and cultivating external scientific leaders in the broad communities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Beamline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 Advisory Committee (BAC) for every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beamline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Beamline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 Technique Advisory Committee (BTAC). 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Recruit future research staff and leaders (ongoing)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Young staff: ZHANG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Xingxing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, DONG Kang, JIA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Xun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, REN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Zhe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, ZHOU </a:t>
            </a:r>
            <a:r>
              <a:rPr lang="en-US" altLang="zh-CN" dirty="0" err="1">
                <a:solidFill>
                  <a:srgbClr val="FF0000"/>
                </a:solidFill>
                <a:latin typeface="Calibri" panose="020F0502020204030204" pitchFamily="34" charset="0"/>
              </a:rPr>
              <a:t>Tiankun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 from APS, SPring-8, DESY, BNL, Diamond.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~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50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engineers in X-ray optics and machinery. Most of the BL and end-station devices are home-designed and verified.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Organization of engineer teams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X-ray optics, precision machinery, general machinery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All components and devices are design and manufacturing by whole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team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In-house research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Carefully selected fields, SR-based research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Cooperation with user team on scientific issues: Institutionalization Research Project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03708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Tahoma" pitchFamily="34" charset="0"/>
                <a:sym typeface="Symbol" pitchFamily="18" charset="2"/>
              </a:rPr>
              <a:t>Improvements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3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6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8823" y="887059"/>
            <a:ext cx="10920548" cy="5450812"/>
          </a:xfrm>
        </p:spPr>
        <p:txBody>
          <a:bodyPr>
            <a:normAutofit fontScale="92500"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Multi-Disciplinary Research Division builds and operates light source (BSRF/HEPS), develops innovative techniques and methods (PAPS), carries on frontier research (Institutionalization Research Project), to provides a world-class, large-scale, comprehensive, multidisciplinary research base.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BSRF is an important experimental  platform for much scientific research, especially in the north of China.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The new HEPS facility will bring world-class synchrotron science and applications to China.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Technical research is essential for the development of the facilities.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</a:rPr>
              <a:t>In-house research connects the user and facility teams, and is also very important for operation and development.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3973" y="116771"/>
            <a:ext cx="10479275" cy="582619"/>
          </a:xfrm>
        </p:spPr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Summary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4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8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1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71100" y="356088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HEPS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4623" y="3947196"/>
            <a:ext cx="725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PAPS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286915" y="160471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UCAS</a:t>
            </a:r>
            <a:endParaRPr lang="zh-CN" altLang="en-US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715" y="5240141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ea typeface="黑体" panose="02010609060101010101" pitchFamily="49" charset="-122"/>
              </a:rPr>
              <a:t>Medicine Imaging facility</a:t>
            </a:r>
          </a:p>
          <a:p>
            <a:r>
              <a:rPr lang="en-US" altLang="zh-CN" sz="1600" b="1" dirty="0">
                <a:solidFill>
                  <a:srgbClr val="FF0000"/>
                </a:solidFill>
                <a:ea typeface="黑体" panose="02010609060101010101" pitchFamily="49" charset="-122"/>
              </a:rPr>
              <a:t>(PKU &amp; IBP-CAS)</a:t>
            </a:r>
            <a:endParaRPr lang="zh-CN" altLang="en-US" sz="16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1919537" y="3285080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SECUF</a:t>
            </a:r>
          </a:p>
          <a:p>
            <a:r>
              <a:rPr lang="en-US" altLang="zh-CN" sz="16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(IOP-CAS)</a:t>
            </a:r>
            <a:endParaRPr lang="zh-CN" altLang="en-US" sz="16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773519" y="5977303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600" b="1" dirty="0" err="1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Earthlab</a:t>
            </a:r>
            <a:endParaRPr lang="en-US" altLang="zh-CN" sz="16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(IAP-CAS)</a:t>
            </a:r>
            <a:endParaRPr lang="zh-CN" altLang="en-US" sz="16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2D0D4F5-10C8-4025-9733-68A92EA49136}"/>
              </a:ext>
            </a:extLst>
          </p:cNvPr>
          <p:cNvSpPr txBox="1"/>
          <p:nvPr/>
        </p:nvSpPr>
        <p:spPr>
          <a:xfrm>
            <a:off x="9172823" y="4350384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rgbClr val="FFFF00"/>
                </a:solidFill>
                <a:ea typeface="黑体" panose="02010609060101010101" pitchFamily="49" charset="-122"/>
              </a:rPr>
              <a:t>Nano</a:t>
            </a:r>
            <a:r>
              <a:rPr lang="en-US" altLang="zh-CN" sz="1400" b="1" dirty="0">
                <a:solidFill>
                  <a:srgbClr val="FFFF00"/>
                </a:solidFill>
                <a:ea typeface="黑体" panose="02010609060101010101" pitchFamily="49" charset="-122"/>
              </a:rPr>
              <a:t>-probe</a:t>
            </a:r>
            <a:endParaRPr lang="zh-CN" altLang="en-US" sz="1400" b="1" dirty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2C3DAC3D-9D80-4269-96B4-FB91AF2DFDD8}"/>
              </a:ext>
            </a:extLst>
          </p:cNvPr>
          <p:cNvSpPr txBox="1"/>
          <p:nvPr/>
        </p:nvSpPr>
        <p:spPr>
          <a:xfrm>
            <a:off x="10297465" y="4109469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  <a:ea typeface="黑体" panose="02010609060101010101" pitchFamily="49" charset="-122"/>
              </a:rPr>
              <a:t>Hard X-ray imaging</a:t>
            </a:r>
            <a:endParaRPr lang="zh-CN" altLang="en-US" sz="1400" b="1" dirty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96F92D4-AA89-42E2-AF94-A3229B854062}"/>
              </a:ext>
            </a:extLst>
          </p:cNvPr>
          <p:cNvSpPr txBox="1"/>
          <p:nvPr/>
        </p:nvSpPr>
        <p:spPr>
          <a:xfrm>
            <a:off x="9352892" y="3641542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  <a:ea typeface="黑体" panose="02010609060101010101" pitchFamily="49" charset="-122"/>
              </a:rPr>
              <a:t>Dynamic structure</a:t>
            </a:r>
            <a:endParaRPr lang="zh-CN" altLang="en-US" sz="1400" b="1" dirty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1980590" y="132882"/>
            <a:ext cx="8229600" cy="850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Calibri" pitchFamily="34" charset="0"/>
                <a:ea typeface="+mj-ea"/>
                <a:cs typeface="Times New Roman" pitchFamily="18" charset="0"/>
              </a:rPr>
              <a:t>Thank you for your attention!</a:t>
            </a:r>
            <a:endParaRPr lang="zh-CN" altLang="en-US" sz="4800" b="1" dirty="0">
              <a:solidFill>
                <a:srgbClr val="FF0000"/>
              </a:solidFill>
              <a:latin typeface="Calibri" pitchFamily="34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43153" y="108346"/>
            <a:ext cx="8252436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Research Funding: 2018-2022 (MCNY)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0849" y="626043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Blue: competitive</a:t>
            </a:r>
            <a:r>
              <a:rPr lang="en-US" altLang="zh-CN" sz="1600" b="1" dirty="0">
                <a:latin typeface="Calibri" panose="020F0502020204030204" pitchFamily="34" charset="0"/>
              </a:rPr>
              <a:t> </a:t>
            </a:r>
          </a:p>
          <a:p>
            <a:pPr algn="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Red: construction &amp; development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568" y="5584639"/>
            <a:ext cx="10251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00B050"/>
                </a:solidFill>
                <a:latin typeface="Calibri" panose="020F0502020204030204" pitchFamily="34" charset="0"/>
              </a:rPr>
              <a:t>The PAPS project was completed and HEPS started in 2019.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00B050"/>
                </a:solidFill>
                <a:latin typeface="Calibri" panose="020F0502020204030204" pitchFamily="34" charset="0"/>
              </a:rPr>
              <a:t>The competitive funding is mainly from MOST, NSFC and CAS, part from Beijing Municipal.</a:t>
            </a:r>
            <a:endParaRPr lang="zh-CN" altLang="en-US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67946"/>
              </p:ext>
            </p:extLst>
          </p:nvPr>
        </p:nvGraphicFramePr>
        <p:xfrm>
          <a:off x="326568" y="788778"/>
          <a:ext cx="10802988" cy="475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0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5810"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MOST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11.24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7.45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4.42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47.94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13.14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NSFC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10.28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18.26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13.27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18.50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14.19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CAS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24.23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29.01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59.71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4.12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47.47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IHEP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3.33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2.80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2.43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7.17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1.58</a:t>
                      </a:r>
                      <a:endParaRPr lang="en-US" altLang="zh-CN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others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1.75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5.20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5.81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41.20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23.96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Competitive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50.83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62.72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85.64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118.93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100.33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HEPS</a:t>
                      </a:r>
                      <a:endParaRPr lang="zh-CN" altLang="en-US" sz="20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49.99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3.27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5.45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61.54</a:t>
                      </a:r>
                      <a:endParaRPr lang="en-US" altLang="zh-CN" sz="20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277.33</a:t>
                      </a:r>
                      <a:endParaRPr lang="en-US" altLang="zh-CN" sz="20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PAPS</a:t>
                      </a:r>
                      <a:endParaRPr lang="zh-CN" altLang="en-US" sz="20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36.10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26.06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Total</a:t>
                      </a:r>
                      <a:endParaRPr lang="zh-CN" altLang="en-US" sz="2000" b="1" i="0" u="none" strike="noStrike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136.92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92.05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91.10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180.47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377.66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8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82442" y="75211"/>
            <a:ext cx="7859456" cy="582619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Papers </a:t>
            </a:r>
            <a:r>
              <a:rPr lang="en-US" altLang="zh-CN" dirty="0" smtClean="0">
                <a:latin typeface="Calibri" panose="020F0502020204030204" pitchFamily="34" charset="0"/>
              </a:rPr>
              <a:t>Published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581478"/>
              </p:ext>
            </p:extLst>
          </p:nvPr>
        </p:nvGraphicFramePr>
        <p:xfrm>
          <a:off x="1058091" y="1260707"/>
          <a:ext cx="1007146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85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8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Year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2018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2019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2020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2021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2022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Total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MRD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2736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IHEP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1560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1632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1867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1893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8518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%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32.1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290" y="773725"/>
            <a:ext cx="4740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Papers by MRD members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7947" y="4154895"/>
            <a:ext cx="5306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Including the papers of SR methodological research and technology developments, as well as in-house research.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Many papers collaborated </a:t>
            </a:r>
            <a:r>
              <a:rPr lang="en-US" altLang="zh-CN" b="1" dirty="0">
                <a:solidFill>
                  <a:srgbClr val="00B050"/>
                </a:solidFill>
                <a:latin typeface="Calibri" panose="020F0502020204030204" pitchFamily="34" charset="0"/>
              </a:rPr>
              <a:t>with other institutions and universities due to methodological and technological developments</a:t>
            </a:r>
            <a:r>
              <a:rPr lang="en-US" altLang="zh-CN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.</a:t>
            </a:r>
            <a:endParaRPr lang="en-US" altLang="zh-CN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ED60318-37C9-4D92-955B-2254F785C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473043"/>
              </p:ext>
            </p:extLst>
          </p:nvPr>
        </p:nvGraphicFramePr>
        <p:xfrm>
          <a:off x="640081" y="3089507"/>
          <a:ext cx="5741736" cy="3707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67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3343" y="155960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Performance: BSRF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93343" y="814759"/>
            <a:ext cx="517188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5 wigglers, 4 bending magnets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14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itchFamily="34" charset="0"/>
              </a:rPr>
              <a:t>beamlines</a:t>
            </a:r>
            <a:endParaRPr lang="en-US" altLang="zh-CN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14 end-stations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Dedicated mode: 2.5 GeV/200 mA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Parasitic mode: depending on HEP</a:t>
            </a:r>
          </a:p>
          <a:p>
            <a:endParaRPr lang="en-US" altLang="zh-CN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altLang="zh-CN" sz="2400" b="1" dirty="0" err="1">
                <a:solidFill>
                  <a:srgbClr val="002060"/>
                </a:solidFill>
                <a:latin typeface="Calibri" pitchFamily="34" charset="0"/>
              </a:rPr>
              <a:t>Beamtime</a:t>
            </a:r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: ~1400 hrs/year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Proposals: ~650(dedicated)+220(parasitic)/year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Users: ~1800/year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Papers: ~1000/year</a:t>
            </a:r>
            <a:endParaRPr lang="zh-CN" alt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31966" y="5219946"/>
            <a:ext cx="10162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An important experimental platform in northern China.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Typical 1GSR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User support + methodological development +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itchFamily="34" charset="0"/>
              </a:rPr>
              <a:t>beamline</a:t>
            </a:r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 R&amp;D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Calibri" pitchFamily="34" charset="0"/>
              </a:rPr>
              <a:t>The machine will be upgraded to BII-U. No dedicated mode in future.</a:t>
            </a:r>
            <a:endParaRPr lang="zh-CN" alt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" name="图片 8" descr="BSR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2602" y="804416"/>
            <a:ext cx="6335321" cy="4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54154" y="155960"/>
            <a:ext cx="10479275" cy="58261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</a:rPr>
              <a:t>Papers by BSRF users, 2012-2022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9876148" y="182087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134617"/>
              </p:ext>
            </p:extLst>
          </p:nvPr>
        </p:nvGraphicFramePr>
        <p:xfrm>
          <a:off x="522515" y="789102"/>
          <a:ext cx="10620100" cy="181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85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55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Year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2012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2013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2014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2015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2016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2017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2018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2019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2020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2021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2022</a:t>
                      </a:r>
                      <a:endParaRPr lang="zh-CN" altLang="en-US" sz="20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JCR-An1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23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42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38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84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113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150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184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279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408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526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647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Total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194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249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340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381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390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450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491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627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735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924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1080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3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%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11.9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16.9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11.2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21.0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29.0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33.33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37.47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44.5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55.5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56.9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微软雅黑" pitchFamily="34" charset="-122"/>
                          <a:cs typeface="Times New Roman" pitchFamily="18" charset="0"/>
                        </a:rPr>
                        <a:t>59.9</a:t>
                      </a:r>
                      <a:endParaRPr lang="zh-CN" alt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79" marR="68579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43402" y="6427211"/>
            <a:ext cx="8113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JCR-AN1: Top 5% impact factors by JCR (Journal Citation Report)</a:t>
            </a:r>
            <a:endParaRPr lang="zh-CN" altLang="en-US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5237" y="6082933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微软雅黑" pitchFamily="34" charset="-122"/>
              </a:rPr>
              <a:t>Only 2 months of dedicated operating time per year.</a:t>
            </a:r>
            <a:endParaRPr lang="zh-CN" altLang="en-US" sz="2000" b="1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graphicFrame>
        <p:nvGraphicFramePr>
          <p:cNvPr id="10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813965"/>
              </p:ext>
            </p:extLst>
          </p:nvPr>
        </p:nvGraphicFramePr>
        <p:xfrm>
          <a:off x="484785" y="2705679"/>
          <a:ext cx="5488468" cy="3377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737938"/>
              </p:ext>
            </p:extLst>
          </p:nvPr>
        </p:nvGraphicFramePr>
        <p:xfrm>
          <a:off x="6405300" y="2705679"/>
          <a:ext cx="4763444" cy="329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7368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06,&quot;width&quot;:8780}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85,&quot;width&quot;:15720}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2712bc9-a034-4435-826a-2624af82827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b845fbc-2cb4-4c6e-83ae-48f1524f9195}"/>
  <p:tag name="TABLE_ENDDRAG_ORIGIN_RECT" val="231*201"/>
  <p:tag name="TABLE_ENDDRAG_RECT" val="24*55*231*2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1817</TotalTime>
  <Words>4306</Words>
  <Application>Microsoft Office PowerPoint</Application>
  <PresentationFormat>宽屏</PresentationFormat>
  <Paragraphs>854</Paragraphs>
  <Slides>59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8" baseType="lpstr">
      <vt:lpstr>Arial Unicode MS</vt:lpstr>
      <vt:lpstr>等线</vt:lpstr>
      <vt:lpstr>仿宋_GB2312</vt:lpstr>
      <vt:lpstr>黑体</vt:lpstr>
      <vt:lpstr>华文楷体</vt:lpstr>
      <vt:lpstr>楷体_GB2312</vt:lpstr>
      <vt:lpstr>隶书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Tahoma</vt:lpstr>
      <vt:lpstr>Times New Roman</vt:lpstr>
      <vt:lpstr>Wingdings</vt:lpstr>
      <vt:lpstr>6_Office 主题​​</vt:lpstr>
      <vt:lpstr>Origin50.Graph</vt:lpstr>
      <vt:lpstr>PowerPoint 演示文稿</vt:lpstr>
      <vt:lpstr>Outline</vt:lpstr>
      <vt:lpstr>Vision &amp; Mission</vt:lpstr>
      <vt:lpstr>Structure</vt:lpstr>
      <vt:lpstr>Manpower</vt:lpstr>
      <vt:lpstr>Research Funding: 2018-2022 (MCNY)</vt:lpstr>
      <vt:lpstr>Papers Published</vt:lpstr>
      <vt:lpstr>Performance: BSRF</vt:lpstr>
      <vt:lpstr>Papers by BSRF users, 2012-2022</vt:lpstr>
      <vt:lpstr>The users and proposals @BSRF</vt:lpstr>
      <vt:lpstr>BSRF Research Highlight: Materials</vt:lpstr>
      <vt:lpstr>BSRF Research Highlights: Electronic</vt:lpstr>
      <vt:lpstr>BSRF Research Highlight: Chemistry</vt:lpstr>
      <vt:lpstr>BSRF Research Highlights: Condensed matter physics</vt:lpstr>
      <vt:lpstr>BSRF Research Highlights: Methodology</vt:lpstr>
      <vt:lpstr>PowerPoint 演示文稿</vt:lpstr>
      <vt:lpstr>BEPC II-U beamlines</vt:lpstr>
      <vt:lpstr>Layout of HEPS Phase I Beamlines</vt:lpstr>
      <vt:lpstr>HEPS Phase I Beamlines list</vt:lpstr>
      <vt:lpstr>Phase I Beamlines list (cont.)</vt:lpstr>
      <vt:lpstr>Status of HEPS Beamline</vt:lpstr>
      <vt:lpstr>Design - Refining the design of beamline and endstation</vt:lpstr>
      <vt:lpstr>Refining the design of beamline and endstation</vt:lpstr>
      <vt:lpstr>IAC suggestions</vt:lpstr>
      <vt:lpstr>Key technologies</vt:lpstr>
      <vt:lpstr>PowerPoint 演示文稿</vt:lpstr>
      <vt:lpstr>PowerPoint 演示文稿</vt:lpstr>
      <vt:lpstr>Developing the theories of bending mirrors </vt:lpstr>
      <vt:lpstr>1m ellipitical bending mirror</vt:lpstr>
      <vt:lpstr>Thermal management</vt:lpstr>
      <vt:lpstr>Optical metrology (Flag LTP)</vt:lpstr>
      <vt:lpstr>Precision of measurement for flat/curve mirror</vt:lpstr>
      <vt:lpstr>PowerPoint 演示文稿</vt:lpstr>
      <vt:lpstr>PowerPoint 演示文稿</vt:lpstr>
      <vt:lpstr>Online wavefront measurement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Reflective lens</vt:lpstr>
      <vt:lpstr>Monochromator for high stability and less deformation</vt:lpstr>
      <vt:lpstr>Detector</vt:lpstr>
      <vt:lpstr>Data management and analysis</vt:lpstr>
      <vt:lpstr>Procurement and Delivery</vt:lpstr>
      <vt:lpstr>Test and installation- Front ends</vt:lpstr>
      <vt:lpstr>Test and installation - X-ray Mirror systems</vt:lpstr>
      <vt:lpstr>Test and installation-Monochromators</vt:lpstr>
      <vt:lpstr>Test and installation- Enclosures</vt:lpstr>
      <vt:lpstr>Test and installation- endstation instrumentation</vt:lpstr>
      <vt:lpstr>Schedule</vt:lpstr>
      <vt:lpstr>Performance: In-house Research</vt:lpstr>
      <vt:lpstr>PowerPoint 演示文稿</vt:lpstr>
      <vt:lpstr>Future Plans: HEPS follow-up beamlines</vt:lpstr>
      <vt:lpstr>Assessment Result in 2018</vt:lpstr>
      <vt:lpstr>PowerPoint 演示文稿</vt:lpstr>
      <vt:lpstr>Improvements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Cao</dc:creator>
  <cp:lastModifiedBy>bsrf</cp:lastModifiedBy>
  <cp:revision>107</cp:revision>
  <dcterms:created xsi:type="dcterms:W3CDTF">2023-01-01T14:23:30Z</dcterms:created>
  <dcterms:modified xsi:type="dcterms:W3CDTF">2023-09-17T07:37:37Z</dcterms:modified>
</cp:coreProperties>
</file>