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28.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80" r:id="rId2"/>
    <p:sldMasterId id="2147483693" r:id="rId3"/>
  </p:sldMasterIdLst>
  <p:notesMasterIdLst>
    <p:notesMasterId r:id="rId46"/>
  </p:notesMasterIdLst>
  <p:handoutMasterIdLst>
    <p:handoutMasterId r:id="rId47"/>
  </p:handoutMasterIdLst>
  <p:sldIdLst>
    <p:sldId id="258" r:id="rId4"/>
    <p:sldId id="256" r:id="rId5"/>
    <p:sldId id="262" r:id="rId6"/>
    <p:sldId id="504" r:id="rId7"/>
    <p:sldId id="344" r:id="rId8"/>
    <p:sldId id="347" r:id="rId9"/>
    <p:sldId id="494" r:id="rId10"/>
    <p:sldId id="352" r:id="rId11"/>
    <p:sldId id="351" r:id="rId12"/>
    <p:sldId id="527" r:id="rId13"/>
    <p:sldId id="561" r:id="rId14"/>
    <p:sldId id="562" r:id="rId15"/>
    <p:sldId id="563" r:id="rId16"/>
    <p:sldId id="569" r:id="rId17"/>
    <p:sldId id="570" r:id="rId18"/>
    <p:sldId id="571" r:id="rId19"/>
    <p:sldId id="530" r:id="rId20"/>
    <p:sldId id="512" r:id="rId21"/>
    <p:sldId id="513" r:id="rId22"/>
    <p:sldId id="455" r:id="rId23"/>
    <p:sldId id="515" r:id="rId24"/>
    <p:sldId id="564" r:id="rId25"/>
    <p:sldId id="531" r:id="rId26"/>
    <p:sldId id="565" r:id="rId27"/>
    <p:sldId id="566" r:id="rId28"/>
    <p:sldId id="567" r:id="rId29"/>
    <p:sldId id="568" r:id="rId30"/>
    <p:sldId id="575" r:id="rId31"/>
    <p:sldId id="452" r:id="rId32"/>
    <p:sldId id="576" r:id="rId33"/>
    <p:sldId id="358" r:id="rId34"/>
    <p:sldId id="573" r:id="rId35"/>
    <p:sldId id="574" r:id="rId36"/>
    <p:sldId id="549" r:id="rId37"/>
    <p:sldId id="572" r:id="rId38"/>
    <p:sldId id="366" r:id="rId39"/>
    <p:sldId id="499" r:id="rId40"/>
    <p:sldId id="359" r:id="rId41"/>
    <p:sldId id="272" r:id="rId42"/>
    <p:sldId id="360" r:id="rId43"/>
    <p:sldId id="273" r:id="rId44"/>
    <p:sldId id="281" r:id="rId45"/>
  </p:sldIdLst>
  <p:sldSz cx="12192000" cy="6858000"/>
  <p:notesSz cx="6858000" cy="9144000"/>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FFFFBF"/>
    <a:srgbClr val="000099"/>
    <a:srgbClr val="005DA2"/>
    <a:srgbClr val="0099FF"/>
    <a:srgbClr val="00FF00"/>
    <a:srgbClr val="3E449C"/>
    <a:srgbClr val="FFFFFF"/>
    <a:srgbClr val="E85E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11" autoAdjust="0"/>
    <p:restoredTop sz="82463" autoAdjust="0"/>
  </p:normalViewPr>
  <p:slideViewPr>
    <p:cSldViewPr snapToGrid="0">
      <p:cViewPr varScale="1">
        <p:scale>
          <a:sx n="87" d="100"/>
          <a:sy n="87" d="100"/>
        </p:scale>
        <p:origin x="1284" y="78"/>
      </p:cViewPr>
      <p:guideLst>
        <p:guide orient="horz" pos="2183"/>
        <p:guide pos="3840"/>
      </p:guideLst>
    </p:cSldViewPr>
  </p:slideViewPr>
  <p:notesTextViewPr>
    <p:cViewPr>
      <p:scale>
        <a:sx n="1" d="1"/>
        <a:sy n="1" d="1"/>
      </p:scale>
      <p:origin x="0" y="0"/>
    </p:cViewPr>
  </p:notesTextViewPr>
  <p:sorterViewPr>
    <p:cViewPr>
      <p:scale>
        <a:sx n="97" d="100"/>
        <a:sy n="97" d="100"/>
      </p:scale>
      <p:origin x="0" y="-4464"/>
    </p:cViewPr>
  </p:sorterViewPr>
  <p:notesViewPr>
    <p:cSldViewPr>
      <p:cViewPr>
        <p:scale>
          <a:sx n="66" d="100"/>
          <a:sy n="66" d="100"/>
        </p:scale>
        <p:origin x="2364" y="-4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5BFC5CC6-7803-4F73-8B5A-FB22E008CD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6D7CF69F-2DDE-4DE5-B9BF-A574470FCE2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7DE646-E188-4E28-A480-4B27CD2A2EA8}" type="datetimeFigureOut">
              <a:rPr lang="zh-CN" altLang="en-US" smtClean="0"/>
              <a:pPr/>
              <a:t>2023/9/17</a:t>
            </a:fld>
            <a:endParaRPr lang="zh-CN" altLang="en-US"/>
          </a:p>
        </p:txBody>
      </p:sp>
      <p:sp>
        <p:nvSpPr>
          <p:cNvPr id="4" name="页脚占位符 3">
            <a:extLst>
              <a:ext uri="{FF2B5EF4-FFF2-40B4-BE49-F238E27FC236}">
                <a16:creationId xmlns:a16="http://schemas.microsoft.com/office/drawing/2014/main" id="{A1BE37B6-622D-4B1C-B033-2764D543D6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D6E4B2BE-0619-46B1-8B7A-D28FD17508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202B84-1396-44CB-9BFE-FC88943CB5E4}" type="slidenum">
              <a:rPr lang="zh-CN" altLang="en-US" smtClean="0"/>
              <a:pPr/>
              <a:t>‹#›</a:t>
            </a:fld>
            <a:endParaRPr lang="zh-CN" altLang="en-US"/>
          </a:p>
        </p:txBody>
      </p:sp>
    </p:spTree>
    <p:extLst>
      <p:ext uri="{BB962C8B-B14F-4D97-AF65-F5344CB8AC3E}">
        <p14:creationId xmlns:p14="http://schemas.microsoft.com/office/powerpoint/2010/main" val="2942943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28C73-F6C4-4435-BBC8-09E19484A016}" type="datetimeFigureOut">
              <a:rPr lang="zh-CN" altLang="en-US" smtClean="0"/>
              <a:pPr/>
              <a:t>2023/9/17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EA1CAF-F3E5-4995-B5A9-F6F823E8D197}" type="slidenum">
              <a:rPr lang="zh-CN" altLang="en-US" smtClean="0"/>
              <a:pPr/>
              <a:t>‹#›</a:t>
            </a:fld>
            <a:endParaRPr lang="zh-CN" altLang="en-US"/>
          </a:p>
        </p:txBody>
      </p:sp>
    </p:spTree>
    <p:extLst>
      <p:ext uri="{BB962C8B-B14F-4D97-AF65-F5344CB8AC3E}">
        <p14:creationId xmlns:p14="http://schemas.microsoft.com/office/powerpoint/2010/main" val="2773626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Good</a:t>
            </a:r>
            <a:r>
              <a:rPr lang="en-US" altLang="zh-CN" baseline="0" dirty="0"/>
              <a:t> afternoon everybody</a:t>
            </a:r>
            <a:r>
              <a:rPr lang="zh-CN" altLang="en-US" dirty="0"/>
              <a:t>，</a:t>
            </a:r>
            <a:r>
              <a:rPr lang="en-US" altLang="zh-CN" dirty="0"/>
              <a:t>I will report </a:t>
            </a:r>
            <a:r>
              <a:rPr lang="en-US" altLang="zh-CN" dirty="0">
                <a:solidFill>
                  <a:schemeClr val="bg2"/>
                </a:solidFill>
                <a:cs typeface="Arial" panose="020B0604020202020204" pitchFamily="34" charset="0"/>
                <a:sym typeface="+mn-ea"/>
              </a:rPr>
              <a:t>Division of Nuclear Technology and Applications</a:t>
            </a:r>
            <a:r>
              <a:rPr lang="en-US" altLang="zh-CN" baseline="0" dirty="0">
                <a:solidFill>
                  <a:schemeClr val="bg2"/>
                </a:solidFill>
                <a:cs typeface="Arial" panose="020B0604020202020204" pitchFamily="34" charset="0"/>
                <a:sym typeface="+mn-ea"/>
              </a:rPr>
              <a:t> and</a:t>
            </a:r>
            <a:r>
              <a:rPr lang="en-US" altLang="zh-CN" dirty="0">
                <a:solidFill>
                  <a:schemeClr val="bg2"/>
                </a:solidFill>
                <a:cs typeface="Arial" panose="020B0604020202020204" pitchFamily="34" charset="0"/>
                <a:sym typeface="+mn-ea"/>
              </a:rPr>
              <a:t> Jinan Branch.</a:t>
            </a:r>
            <a:endParaRPr lang="en-US" altLang="zh-CN" dirty="0"/>
          </a:p>
          <a:p>
            <a:endParaRPr lang="zh-CN" altLang="en-US" dirty="0"/>
          </a:p>
        </p:txBody>
      </p:sp>
      <p:sp>
        <p:nvSpPr>
          <p:cNvPr id="4" name="Slide Number Placeholder 3"/>
          <p:cNvSpPr>
            <a:spLocks noGrp="1"/>
          </p:cNvSpPr>
          <p:nvPr>
            <p:ph type="sldNum" sz="quarter" idx="10"/>
          </p:nvPr>
        </p:nvSpPr>
        <p:spPr/>
        <p:txBody>
          <a:bodyPr/>
          <a:lstStyle/>
          <a:p>
            <a:fld id="{34EA1CAF-F3E5-4995-B5A9-F6F823E8D197}" type="slidenum">
              <a:rPr lang="zh-CN" altLang="en-US" smtClean="0"/>
              <a:pPr/>
              <a:t>1</a:t>
            </a:fld>
            <a:endParaRPr lang="zh-CN" altLang="en-US"/>
          </a:p>
        </p:txBody>
      </p:sp>
    </p:spTree>
    <p:extLst>
      <p:ext uri="{BB962C8B-B14F-4D97-AF65-F5344CB8AC3E}">
        <p14:creationId xmlns:p14="http://schemas.microsoft.com/office/powerpoint/2010/main" val="2720399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For</a:t>
            </a:r>
            <a:r>
              <a:rPr lang="en-US" altLang="zh-CN" baseline="0" dirty="0"/>
              <a:t> nuclear medical imaging.</a:t>
            </a:r>
            <a:endParaRPr lang="zh-CN" altLang="en-US" dirty="0"/>
          </a:p>
        </p:txBody>
      </p:sp>
      <p:sp>
        <p:nvSpPr>
          <p:cNvPr id="4" name="Slide Number Placeholder 3"/>
          <p:cNvSpPr>
            <a:spLocks noGrp="1"/>
          </p:cNvSpPr>
          <p:nvPr>
            <p:ph type="sldNum" sz="quarter" idx="10"/>
          </p:nvPr>
        </p:nvSpPr>
        <p:spPr/>
        <p:txBody>
          <a:bodyPr/>
          <a:lstStyle/>
          <a:p>
            <a:fld id="{34EA1CAF-F3E5-4995-B5A9-F6F823E8D197}" type="slidenum">
              <a:rPr lang="zh-CN" altLang="en-US" smtClean="0"/>
              <a:pPr/>
              <a:t>10</a:t>
            </a:fld>
            <a:endParaRPr lang="zh-CN" altLang="en-US"/>
          </a:p>
        </p:txBody>
      </p:sp>
    </p:spTree>
    <p:extLst>
      <p:ext uri="{BB962C8B-B14F-4D97-AF65-F5344CB8AC3E}">
        <p14:creationId xmlns:p14="http://schemas.microsoft.com/office/powerpoint/2010/main" val="1410911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kern="0" dirty="0">
                <a:solidFill>
                  <a:srgbClr val="000000"/>
                </a:solidFill>
                <a:latin typeface="Arial" panose="020B0604020202020204" pitchFamily="34" charset="0"/>
                <a:ea typeface="黑体" panose="02010609060101010101" pitchFamily="49" charset="-122"/>
                <a:cs typeface="Arial" panose="020B0604020202020204" pitchFamily="34" charset="0"/>
              </a:rPr>
              <a:t>IHEP is the earliest institution engaged in PET imaging technology research in China</a:t>
            </a:r>
            <a:r>
              <a:rPr lang="en-US" altLang="zh-CN" sz="1200" b="0" kern="0" dirty="0">
                <a:solidFill>
                  <a:srgbClr val="000000"/>
                </a:solidFill>
                <a:ea typeface="黑体" panose="02010609060101010101" pitchFamily="49" charset="-122"/>
                <a:cs typeface="Arial" panose="020B0604020202020204" pitchFamily="34" charset="0"/>
              </a:rPr>
              <a:t>.</a:t>
            </a:r>
            <a:r>
              <a:rPr lang="zh-CN" altLang="en-US" sz="1200" b="0" kern="0" dirty="0">
                <a:solidFill>
                  <a:srgbClr val="000000"/>
                </a:solidFill>
                <a:ea typeface="黑体" panose="02010609060101010101" pitchFamily="49" charset="-122"/>
                <a:cs typeface="Arial" panose="020B0604020202020204" pitchFamily="34" charset="0"/>
              </a:rPr>
              <a:t> </a:t>
            </a:r>
            <a:r>
              <a:rPr lang="en-US" altLang="zh-CN" sz="1200" b="0" kern="0" dirty="0">
                <a:solidFill>
                  <a:srgbClr val="000000"/>
                </a:solidFill>
                <a:ea typeface="黑体" panose="02010609060101010101" pitchFamily="49" charset="-122"/>
                <a:cs typeface="Arial" panose="020B0604020202020204" pitchFamily="34" charset="0"/>
              </a:rPr>
              <a:t>In recent years, </a:t>
            </a:r>
            <a:r>
              <a:rPr lang="en-US" altLang="zh-CN" b="0" dirty="0"/>
              <a:t>We </a:t>
            </a:r>
            <a:r>
              <a:rPr lang="en-US" altLang="zh-CN" sz="1200" b="0" dirty="0">
                <a:latin typeface="+mn-lt"/>
              </a:rPr>
              <a:t>Focused on the R&amp;D of high-performance animal PET imaging systems and developed a number of advanced preclinical PET, CT and PET/CT systems.</a:t>
            </a:r>
          </a:p>
          <a:p>
            <a:endParaRPr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charset="0"/>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charset="0"/>
              <a:ea typeface="宋体" panose="02010600030101010101" pitchFamily="2" charset="-122"/>
              <a:cs typeface="Arial"/>
            </a:endParaRPr>
          </a:p>
        </p:txBody>
      </p:sp>
    </p:spTree>
    <p:extLst>
      <p:ext uri="{BB962C8B-B14F-4D97-AF65-F5344CB8AC3E}">
        <p14:creationId xmlns:p14="http://schemas.microsoft.com/office/powerpoint/2010/main" val="1538733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0" dirty="0"/>
              <a:t>In 2022, we developed </a:t>
            </a:r>
            <a:r>
              <a:rPr lang="en-US" altLang="zh-CN" b="0" baseline="0" dirty="0"/>
              <a:t>a total body animal PET/CT system. The PET subsystem have the</a:t>
            </a:r>
            <a:r>
              <a:rPr lang="en-US" altLang="zh-CN" sz="1200" b="0" dirty="0">
                <a:solidFill>
                  <a:srgbClr val="FF0000"/>
                </a:solidFill>
                <a:latin typeface="+mn-lt"/>
              </a:rPr>
              <a:t> longest axial field of view so far as we know. </a:t>
            </a:r>
            <a:r>
              <a:rPr lang="en-US" altLang="zh-CN" b="0" baseline="0" dirty="0"/>
              <a:t>Benefit from this, it will be </a:t>
            </a:r>
            <a:r>
              <a:rPr kumimoji="0" lang="en-US" altLang="zh-CN" sz="1200" b="0" i="0" u="none" strike="noStrike" kern="1200" cap="none" spc="0" normalizeH="0" baseline="0" noProof="0" dirty="0">
                <a:ln>
                  <a:noFill/>
                </a:ln>
                <a:solidFill>
                  <a:srgbClr val="005DA2"/>
                </a:solidFill>
                <a:effectLst/>
                <a:uLnTx/>
                <a:uFillTx/>
                <a:latin typeface="Arial"/>
                <a:ea typeface="微软雅黑"/>
                <a:cs typeface="+mn-cs"/>
              </a:rPr>
              <a:t>one of the most sensitive commercial PET systems for </a:t>
            </a:r>
            <a:r>
              <a:rPr lang="en-US" altLang="zh-CN" b="0" dirty="0">
                <a:latin typeface="Arial"/>
                <a:ea typeface="微软雅黑"/>
              </a:rPr>
              <a:t>small animals in the world</a:t>
            </a:r>
            <a:r>
              <a:rPr lang="en-US" altLang="zh-CN" b="0" baseline="0" dirty="0"/>
              <a:t>. In addition it also obtains a large radial FOV and high spatial resolution better than 1mm.</a:t>
            </a:r>
            <a:endParaRPr lang="zh-CN" alt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charset="0"/>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charset="0"/>
              <a:ea typeface="宋体" panose="02010600030101010101" pitchFamily="2" charset="-122"/>
              <a:cs typeface="Arial"/>
            </a:endParaRPr>
          </a:p>
        </p:txBody>
      </p:sp>
    </p:spTree>
    <p:extLst>
      <p:ext uri="{BB962C8B-B14F-4D97-AF65-F5344CB8AC3E}">
        <p14:creationId xmlns:p14="http://schemas.microsoft.com/office/powerpoint/2010/main" val="3126400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t>These are some </a:t>
            </a:r>
            <a:r>
              <a:rPr lang="en-US" altLang="zh-CN" sz="1200" b="0" dirty="0">
                <a:latin typeface="+mn-lt"/>
              </a:rPr>
              <a:t>imaging applications on our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solidFill>
                  <a:srgbClr val="005DA2"/>
                </a:solidFill>
                <a:latin typeface="Arial"/>
                <a:ea typeface="微软雅黑"/>
              </a:rPr>
              <a:t>Benefit from characteristics as f</a:t>
            </a:r>
            <a:r>
              <a:rPr kumimoji="0" lang="en-US" altLang="zh-CN" sz="1200" b="0" i="0" u="none" strike="noStrike" kern="1200" cap="none" spc="0" normalizeH="0" baseline="0" noProof="0" dirty="0" err="1">
                <a:ln>
                  <a:noFill/>
                </a:ln>
                <a:solidFill>
                  <a:srgbClr val="005DA2"/>
                </a:solidFill>
                <a:effectLst/>
                <a:uLnTx/>
                <a:uFillTx/>
                <a:latin typeface="Arial"/>
                <a:ea typeface="微软雅黑"/>
                <a:cs typeface="+mn-cs"/>
              </a:rPr>
              <a:t>ull</a:t>
            </a:r>
            <a:r>
              <a:rPr kumimoji="0" lang="en-US" altLang="zh-CN" sz="1200" b="0" i="0" u="none" strike="noStrike" kern="1200" cap="none" spc="0" normalizeH="0" baseline="0" noProof="0" dirty="0">
                <a:ln>
                  <a:noFill/>
                </a:ln>
                <a:solidFill>
                  <a:srgbClr val="005DA2"/>
                </a:solidFill>
                <a:effectLst/>
                <a:uLnTx/>
                <a:uFillTx/>
                <a:latin typeface="Arial"/>
                <a:ea typeface="微软雅黑"/>
                <a:cs typeface="+mn-cs"/>
              </a:rPr>
              <a:t> field, high sensitivity and fusion with Spectral CT</a:t>
            </a:r>
            <a:r>
              <a:rPr lang="en-US" altLang="zh-CN" sz="1200" b="0" dirty="0">
                <a:solidFill>
                  <a:srgbClr val="005DA2"/>
                </a:solidFill>
                <a:latin typeface="Arial"/>
                <a:ea typeface="微软雅黑"/>
              </a:rPr>
              <a:t>,</a:t>
            </a:r>
            <a:r>
              <a:rPr lang="zh-CN" altLang="en-US" sz="1200" b="0" dirty="0">
                <a:solidFill>
                  <a:srgbClr val="005DA2"/>
                </a:solidFill>
                <a:latin typeface="Arial"/>
                <a:ea typeface="微软雅黑"/>
              </a:rPr>
              <a:t> </a:t>
            </a:r>
            <a:r>
              <a:rPr lang="en-US" altLang="zh-CN" sz="1200" b="0" dirty="0">
                <a:solidFill>
                  <a:srgbClr val="005DA2"/>
                </a:solidFill>
                <a:latin typeface="Arial"/>
                <a:ea typeface="微软雅黑"/>
              </a:rPr>
              <a:t>the system can realize total body </a:t>
            </a:r>
            <a:r>
              <a:rPr kumimoji="0" lang="en-US" altLang="zh-CN" sz="1200" b="0" i="0" u="none" strike="noStrike" kern="1200" cap="none" spc="0" normalizeH="0" baseline="0" noProof="0" dirty="0">
                <a:ln>
                  <a:noFill/>
                </a:ln>
                <a:solidFill>
                  <a:srgbClr val="000000"/>
                </a:solidFill>
                <a:effectLst/>
                <a:uLnTx/>
                <a:uFillTx/>
                <a:latin typeface="Arial"/>
                <a:ea typeface="微软雅黑"/>
                <a:cs typeface="+mn-cs"/>
              </a:rPr>
              <a:t>dynamic imaging with 0.2s</a:t>
            </a:r>
            <a:r>
              <a:rPr lang="en-US" altLang="zh-CN" dirty="0">
                <a:solidFill>
                  <a:srgbClr val="000000"/>
                </a:solidFill>
                <a:latin typeface="Arial"/>
                <a:ea typeface="微软雅黑"/>
              </a:rPr>
              <a:t>/</a:t>
            </a:r>
            <a:r>
              <a:rPr kumimoji="0" lang="en-US" altLang="zh-CN" sz="1200" b="0" i="0" u="none" strike="noStrike" kern="1200" cap="none" spc="0" normalizeH="0" baseline="0" noProof="0" dirty="0">
                <a:ln>
                  <a:noFill/>
                </a:ln>
                <a:solidFill>
                  <a:srgbClr val="000000"/>
                </a:solidFill>
                <a:effectLst/>
                <a:uLnTx/>
                <a:uFillTx/>
                <a:latin typeface="Arial"/>
                <a:ea typeface="微软雅黑"/>
                <a:cs typeface="+mn-cs"/>
              </a:rPr>
              <a:t>frame so that we can </a:t>
            </a:r>
            <a:r>
              <a:rPr lang="en-US" altLang="zh-CN" sz="1200" b="0" dirty="0">
                <a:solidFill>
                  <a:srgbClr val="005DA2"/>
                </a:solidFill>
                <a:latin typeface="Arial"/>
                <a:ea typeface="微软雅黑"/>
              </a:rPr>
              <a:t>observe the initial process of nuclide metabolism after injection</a:t>
            </a:r>
            <a:r>
              <a:rPr kumimoji="0" lang="en-US" altLang="zh-CN" sz="1200" b="0" i="0" u="none" strike="noStrike" kern="1200" cap="none" spc="0" normalizeH="0" baseline="0" noProof="0" dirty="0">
                <a:ln>
                  <a:noFill/>
                </a:ln>
                <a:solidFill>
                  <a:srgbClr val="005DA2"/>
                </a:solidFill>
                <a:effectLst/>
                <a:uLnTx/>
                <a:uFillTx/>
                <a:latin typeface="Arial"/>
                <a:ea typeface="微软雅黑"/>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5DA2"/>
                </a:solidFill>
                <a:effectLst/>
                <a:uLnTx/>
                <a:uFillTx/>
                <a:latin typeface="Arial"/>
                <a:ea typeface="微软雅黑"/>
                <a:cs typeface="+mn-cs"/>
              </a:rPr>
              <a:t>Besides this, we can also achieve PET images with high spatial resolution in conventional static imaging mode.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charset="0"/>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charset="0"/>
              <a:ea typeface="宋体" panose="02010600030101010101" pitchFamily="2" charset="-122"/>
              <a:cs typeface="Arial"/>
            </a:endParaRPr>
          </a:p>
        </p:txBody>
      </p:sp>
    </p:spTree>
    <p:extLst>
      <p:ext uri="{BB962C8B-B14F-4D97-AF65-F5344CB8AC3E}">
        <p14:creationId xmlns:p14="http://schemas.microsoft.com/office/powerpoint/2010/main" val="2017615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0" dirty="0"/>
              <a:t>In 2021, we developed </a:t>
            </a:r>
            <a:r>
              <a:rPr lang="en-US" altLang="zh-CN" b="0" baseline="0" dirty="0"/>
              <a:t>a </a:t>
            </a:r>
            <a:r>
              <a:rPr lang="en-US" altLang="zh-CN" sz="1200" dirty="0">
                <a:latin typeface="+mn-lt"/>
              </a:rPr>
              <a:t>Animal Spectral Micro-CT </a:t>
            </a:r>
            <a:r>
              <a:rPr lang="en-US" altLang="zh-CN" sz="1200" b="0" kern="1200" baseline="0" dirty="0">
                <a:solidFill>
                  <a:schemeClr val="tx1"/>
                </a:solidFill>
                <a:latin typeface="+mn-lt"/>
                <a:ea typeface="+mn-ea"/>
                <a:cs typeface="+mn-cs"/>
              </a:rPr>
              <a:t>system. Which is </a:t>
            </a:r>
            <a:r>
              <a:rPr lang="en-US" altLang="zh-CN" sz="1200" b="0" kern="1200" baseline="0" noProof="0" dirty="0">
                <a:solidFill>
                  <a:schemeClr val="tx1"/>
                </a:solidFill>
                <a:latin typeface="+mn-lt"/>
                <a:ea typeface="+mn-ea"/>
                <a:cs typeface="+mn-cs"/>
              </a:rPr>
              <a:t>the first product in its category in China and the highest </a:t>
            </a:r>
            <a:r>
              <a:rPr lang="en-US" altLang="zh-CN" sz="1200" dirty="0">
                <a:latin typeface="+mn-lt"/>
              </a:rPr>
              <a:t>spatial resolution of animal Spectral CT in the world</a:t>
            </a:r>
            <a:r>
              <a:rPr lang="en-US" altLang="zh-CN" sz="1200" b="0" kern="1200" baseline="0" noProof="0" dirty="0">
                <a:solidFill>
                  <a:schemeClr val="tx1"/>
                </a:solidFill>
                <a:latin typeface="+mn-lt"/>
                <a:ea typeface="+mn-ea"/>
                <a:cs typeface="+mn-cs"/>
              </a:rPr>
              <a:t>. This system is a New Generation of Photon Counting Spectral CT Technology,</a:t>
            </a:r>
            <a:r>
              <a:rPr lang="en-US" altLang="zh-CN" b="0" baseline="0" dirty="0"/>
              <a:t> Benefit from this, it will be High Spatial Resolution and SNR, and new imaging capabilities of </a:t>
            </a:r>
            <a:r>
              <a:rPr lang="en-US" altLang="zh-CN" b="0" baseline="0" dirty="0" err="1"/>
              <a:t>Muti</a:t>
            </a:r>
            <a:r>
              <a:rPr lang="en-US" altLang="zh-CN" b="0" baseline="0" dirty="0"/>
              <a:t>-Material Decomposition, </a:t>
            </a:r>
            <a:r>
              <a:rPr lang="en-US" altLang="zh-CN" sz="1200" dirty="0">
                <a:solidFill>
                  <a:srgbClr val="0000FF"/>
                </a:solidFill>
                <a:latin typeface="+mn-lt"/>
              </a:rPr>
              <a:t>High sensitivity K-edge Imaging</a:t>
            </a:r>
            <a:endParaRPr lang="en-US" altLang="zh-CN" sz="1200" b="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charset="0"/>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charset="0"/>
              <a:ea typeface="宋体" panose="02010600030101010101" pitchFamily="2" charset="-122"/>
              <a:cs typeface="Arial"/>
            </a:endParaRPr>
          </a:p>
        </p:txBody>
      </p:sp>
    </p:spTree>
    <p:extLst>
      <p:ext uri="{BB962C8B-B14F-4D97-AF65-F5344CB8AC3E}">
        <p14:creationId xmlns:p14="http://schemas.microsoft.com/office/powerpoint/2010/main" val="2020653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Conventional CT </a:t>
            </a:r>
            <a:r>
              <a:rPr lang="zh-CN" altLang="en-US" dirty="0"/>
              <a:t>对比度分辨能力不足，影响了对于动物体内微小特征的识别。利用本系统的</a:t>
            </a:r>
            <a:r>
              <a:rPr lang="en-US" altLang="zh-CN" dirty="0"/>
              <a:t>Multi-Energy Weight Imaging Technique</a:t>
            </a:r>
            <a:r>
              <a:rPr lang="zh-CN" altLang="en-US" dirty="0"/>
              <a:t>，可以将融合多能谱的数据加权成像，能够有效提升密度接近组的的成像区分能力，更有利于发现不同器官中的微小特征</a:t>
            </a:r>
            <a:endParaRPr lang="en-US" altLang="zh-C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charset="0"/>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charset="0"/>
              <a:ea typeface="宋体" panose="02010600030101010101" pitchFamily="2" charset="-122"/>
              <a:cs typeface="Arial"/>
            </a:endParaRPr>
          </a:p>
        </p:txBody>
      </p:sp>
    </p:spTree>
    <p:extLst>
      <p:ext uri="{BB962C8B-B14F-4D97-AF65-F5344CB8AC3E}">
        <p14:creationId xmlns:p14="http://schemas.microsoft.com/office/powerpoint/2010/main" val="2075545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Conventional CT</a:t>
            </a:r>
            <a:r>
              <a:rPr lang="zh-CN" altLang="en-US" dirty="0"/>
              <a:t>技术仅能获得动物体内的三维结构信息</a:t>
            </a:r>
            <a:r>
              <a:rPr lang="en-US" altLang="zh-CN" dirty="0"/>
              <a:t>,</a:t>
            </a:r>
            <a:r>
              <a:rPr lang="zh-CN" altLang="en-US" dirty="0"/>
              <a:t>缺乏元素的识别能力。利用本系统的</a:t>
            </a:r>
            <a:r>
              <a:rPr lang="en-US" altLang="zh-CN" dirty="0"/>
              <a:t>High Sensitivity K-edge Imaging Technique</a:t>
            </a:r>
            <a:r>
              <a:rPr lang="zh-CN" altLang="en-US" dirty="0"/>
              <a:t>，对小鼠钆造影剂成像，可以分别对小鼠体内的骨组织、软组织、钆元素识别及单独成像，获得不同物质及元素在体内的分布和定量信息，为发展</a:t>
            </a:r>
            <a:r>
              <a:rPr lang="en-US" altLang="zh-CN" dirty="0"/>
              <a:t>CT</a:t>
            </a:r>
            <a:r>
              <a:rPr lang="zh-CN" altLang="en-US" dirty="0"/>
              <a:t>探针提供有效工具。</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FF0000"/>
                </a:solidFill>
                <a:latin typeface="+mn-lt"/>
                <a:ea typeface="微软雅黑" panose="020B0503020204020204" pitchFamily="34" charset="-122"/>
                <a:cs typeface="Times New Roman" panose="02020603050405020304" pitchFamily="18" charset="0"/>
              </a:rPr>
              <a:t>.</a:t>
            </a:r>
            <a:endParaRPr lang="en-US" altLang="zh-CN" sz="1200" kern="0" dirty="0">
              <a:latin typeface="+mn-lt"/>
              <a:ea typeface="微软雅黑" panose="020B0503020204020204" pitchFamily="34" charset="-122"/>
              <a:cs typeface="Times New Roman" panose="02020603050405020304" pitchFamily="18" charset="0"/>
            </a:endParaRPr>
          </a:p>
          <a:p>
            <a:endParaRPr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charset="0"/>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charset="0"/>
              <a:ea typeface="宋体" panose="02010600030101010101" pitchFamily="2" charset="-122"/>
              <a:cs typeface="Arial"/>
            </a:endParaRPr>
          </a:p>
        </p:txBody>
      </p:sp>
    </p:spTree>
    <p:extLst>
      <p:ext uri="{BB962C8B-B14F-4D97-AF65-F5344CB8AC3E}">
        <p14:creationId xmlns:p14="http://schemas.microsoft.com/office/powerpoint/2010/main" val="2373060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For</a:t>
            </a:r>
            <a:r>
              <a:rPr lang="en-US" altLang="zh-CN" baseline="0" dirty="0"/>
              <a:t> </a:t>
            </a:r>
            <a:r>
              <a:rPr kumimoji="0" lang="en-US" altLang="zh-CN" sz="1200" b="1"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Precision detection</a:t>
            </a:r>
            <a:endParaRPr lang="zh-CN" altLang="en-US" dirty="0"/>
          </a:p>
        </p:txBody>
      </p:sp>
      <p:sp>
        <p:nvSpPr>
          <p:cNvPr id="4" name="Slide Number Placeholder 3"/>
          <p:cNvSpPr>
            <a:spLocks noGrp="1"/>
          </p:cNvSpPr>
          <p:nvPr>
            <p:ph type="sldNum" sz="quarter" idx="10"/>
          </p:nvPr>
        </p:nvSpPr>
        <p:spPr/>
        <p:txBody>
          <a:bodyPr/>
          <a:lstStyle/>
          <a:p>
            <a:fld id="{34EA1CAF-F3E5-4995-B5A9-F6F823E8D197}" type="slidenum">
              <a:rPr lang="zh-CN" altLang="en-US" smtClean="0"/>
              <a:pPr/>
              <a:t>17</a:t>
            </a:fld>
            <a:endParaRPr lang="zh-CN" altLang="en-US"/>
          </a:p>
        </p:txBody>
      </p:sp>
    </p:spTree>
    <p:extLst>
      <p:ext uri="{BB962C8B-B14F-4D97-AF65-F5344CB8AC3E}">
        <p14:creationId xmlns:p14="http://schemas.microsoft.com/office/powerpoint/2010/main" val="3462907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在精密检测技术方面，我们致力于研发了一系列通用型</a:t>
            </a:r>
            <a:r>
              <a:rPr lang="en-US" altLang="zh-CN" dirty="0"/>
              <a:t>CT</a:t>
            </a:r>
            <a:r>
              <a:rPr lang="zh-CN" altLang="en-US" dirty="0"/>
              <a:t>无损检测设备，在此基础上，近</a:t>
            </a:r>
            <a:r>
              <a:rPr lang="en-US" altLang="zh-CN" dirty="0"/>
              <a:t>5</a:t>
            </a:r>
            <a:r>
              <a:rPr lang="zh-CN" altLang="en-US" dirty="0"/>
              <a:t>年来，针对生物医学成像、植物原位成像、半导体检测等领域的最新应用需求，发展了多能谱</a:t>
            </a:r>
            <a:r>
              <a:rPr lang="en-US" altLang="zh-CN" dirty="0"/>
              <a:t>CT</a:t>
            </a:r>
            <a:r>
              <a:rPr lang="zh-CN" altLang="en-US" dirty="0"/>
              <a:t>成像技术、机械臂多自由度成、</a:t>
            </a:r>
            <a:r>
              <a:rPr lang="en-US" altLang="zh-CN" dirty="0"/>
              <a:t>IGBT</a:t>
            </a:r>
            <a:r>
              <a:rPr lang="zh-CN" altLang="en-US" dirty="0"/>
              <a:t>在线检测</a:t>
            </a:r>
            <a:r>
              <a:rPr lang="en-US" altLang="zh-CN" dirty="0"/>
              <a:t>CL</a:t>
            </a:r>
            <a:r>
              <a:rPr lang="zh-CN" altLang="en-US" dirty="0"/>
              <a:t>技术像技术等，形成了一批新型的、特色化的高端</a:t>
            </a:r>
            <a:r>
              <a:rPr lang="en-US" altLang="zh-CN" dirty="0"/>
              <a:t>CT</a:t>
            </a:r>
            <a:r>
              <a:rPr lang="zh-CN" altLang="en-US" dirty="0"/>
              <a:t>科学仪器，性能表现突出，具有国际竞争力。</a:t>
            </a:r>
          </a:p>
        </p:txBody>
      </p:sp>
      <p:sp>
        <p:nvSpPr>
          <p:cNvPr id="4" name="Slide Number Placeholder 3"/>
          <p:cNvSpPr>
            <a:spLocks noGrp="1"/>
          </p:cNvSpPr>
          <p:nvPr>
            <p:ph type="sldNum" sz="quarter" idx="10"/>
          </p:nvPr>
        </p:nvSpPr>
        <p:spPr/>
        <p:txBody>
          <a:bodyPr/>
          <a:lstStyle/>
          <a:p>
            <a:fld id="{34EA1CAF-F3E5-4995-B5A9-F6F823E8D197}" type="slidenum">
              <a:rPr lang="zh-CN" altLang="en-US" smtClean="0"/>
              <a:pPr/>
              <a:t>18</a:t>
            </a:fld>
            <a:endParaRPr lang="zh-CN" altLang="en-US"/>
          </a:p>
        </p:txBody>
      </p:sp>
    </p:spTree>
    <p:extLst>
      <p:ext uri="{BB962C8B-B14F-4D97-AF65-F5344CB8AC3E}">
        <p14:creationId xmlns:p14="http://schemas.microsoft.com/office/powerpoint/2010/main" val="241700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This</a:t>
            </a:r>
            <a:r>
              <a:rPr lang="en-US" altLang="zh-CN" baseline="0" dirty="0"/>
              <a:t> is Micro-Computed </a:t>
            </a:r>
            <a:r>
              <a:rPr lang="en-US" altLang="zh-CN" baseline="0" dirty="0" err="1"/>
              <a:t>Laminography</a:t>
            </a:r>
            <a:r>
              <a:rPr lang="en-US" altLang="zh-CN" baseline="0" dirty="0"/>
              <a:t>. Our system was </a:t>
            </a:r>
            <a:r>
              <a:rPr kumimoji="0" lang="en-US" altLang="zh-CN" sz="1200" b="1" i="0" u="none" strike="noStrike" kern="0" cap="none" spc="0" normalizeH="0" baseline="0" noProof="0" dirty="0">
                <a:ln>
                  <a:noFill/>
                </a:ln>
                <a:solidFill>
                  <a:prstClr val="black"/>
                </a:solidFill>
                <a:effectLst/>
                <a:uLnTx/>
                <a:uFillTx/>
                <a:latin typeface="Arial"/>
                <a:ea typeface="微软雅黑"/>
                <a:cs typeface="+mn-cs"/>
              </a:rPr>
              <a:t>originally developed for planar fossil scanning. Now it finds new applications in electronic device and battery examinations.</a:t>
            </a:r>
            <a:endParaRPr lang="zh-CN" altLang="en-US" dirty="0"/>
          </a:p>
        </p:txBody>
      </p:sp>
      <p:sp>
        <p:nvSpPr>
          <p:cNvPr id="4" name="Slide Number Placeholder 3"/>
          <p:cNvSpPr>
            <a:spLocks noGrp="1"/>
          </p:cNvSpPr>
          <p:nvPr>
            <p:ph type="sldNum" sz="quarter" idx="10"/>
          </p:nvPr>
        </p:nvSpPr>
        <p:spPr/>
        <p:txBody>
          <a:bodyPr/>
          <a:lstStyle/>
          <a:p>
            <a:fld id="{34EA1CAF-F3E5-4995-B5A9-F6F823E8D197}" type="slidenum">
              <a:rPr lang="zh-CN" altLang="en-US" smtClean="0"/>
              <a:pPr/>
              <a:t>19</a:t>
            </a:fld>
            <a:endParaRPr lang="zh-CN" altLang="en-US"/>
          </a:p>
        </p:txBody>
      </p:sp>
    </p:spTree>
    <p:extLst>
      <p:ext uri="{BB962C8B-B14F-4D97-AF65-F5344CB8AC3E}">
        <p14:creationId xmlns:p14="http://schemas.microsoft.com/office/powerpoint/2010/main" val="3857976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My report include five parts: first, overview</a:t>
            </a:r>
            <a:r>
              <a:rPr lang="zh-CN" altLang="en-US" baseline="0" dirty="0"/>
              <a:t> </a:t>
            </a:r>
            <a:r>
              <a:rPr lang="en-US" altLang="zh-CN" baseline="0" dirty="0"/>
              <a:t>of our group.</a:t>
            </a:r>
            <a:endParaRPr lang="zh-CN" altLang="en-US" dirty="0"/>
          </a:p>
        </p:txBody>
      </p:sp>
      <p:sp>
        <p:nvSpPr>
          <p:cNvPr id="4" name="Slide Number Placeholder 3"/>
          <p:cNvSpPr>
            <a:spLocks noGrp="1"/>
          </p:cNvSpPr>
          <p:nvPr>
            <p:ph type="sldNum" sz="quarter" idx="10"/>
          </p:nvPr>
        </p:nvSpPr>
        <p:spPr/>
        <p:txBody>
          <a:bodyPr/>
          <a:lstStyle/>
          <a:p>
            <a:fld id="{34EA1CAF-F3E5-4995-B5A9-F6F823E8D197}" type="slidenum">
              <a:rPr lang="zh-CN" altLang="en-US" smtClean="0"/>
              <a:pPr/>
              <a:t>2</a:t>
            </a:fld>
            <a:endParaRPr lang="zh-CN" altLang="en-US"/>
          </a:p>
        </p:txBody>
      </p:sp>
    </p:spTree>
    <p:extLst>
      <p:ext uri="{BB962C8B-B14F-4D97-AF65-F5344CB8AC3E}">
        <p14:creationId xmlns:p14="http://schemas.microsoft.com/office/powerpoint/2010/main" val="507799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ea typeface="微软雅黑"/>
                <a:cs typeface="+mn-cs"/>
                <a:sym typeface="+mn-ea"/>
              </a:rPr>
              <a:t>IGBT is a widely used electronic and electrical component. </a:t>
            </a:r>
            <a:r>
              <a:rPr kumimoji="0" lang="en-US" altLang="zh-CN" sz="1200" b="1" i="0" u="none" strike="noStrike" kern="1200" cap="none" spc="0" normalizeH="0" baseline="0" noProof="0" dirty="0">
                <a:ln>
                  <a:noFill/>
                </a:ln>
                <a:solidFill>
                  <a:srgbClr val="FF0000"/>
                </a:solidFill>
                <a:effectLst/>
                <a:uLnTx/>
                <a:uFillTx/>
                <a:ea typeface="微软雅黑"/>
                <a:cs typeface="+mn-cs"/>
                <a:sym typeface="+mn-ea"/>
              </a:rPr>
              <a:t>The X-ray </a:t>
            </a:r>
            <a:r>
              <a:rPr kumimoji="0" lang="en-US" altLang="zh-CN" sz="1200" b="1" i="0" u="none" strike="noStrike" kern="1200" cap="none" spc="0" normalizeH="0" baseline="0" noProof="0" dirty="0" err="1">
                <a:ln>
                  <a:noFill/>
                </a:ln>
                <a:solidFill>
                  <a:srgbClr val="FF0000"/>
                </a:solidFill>
                <a:effectLst/>
                <a:uLnTx/>
                <a:uFillTx/>
                <a:ea typeface="微软雅黑"/>
                <a:cs typeface="+mn-cs"/>
                <a:sym typeface="+mn-ea"/>
              </a:rPr>
              <a:t>laminography</a:t>
            </a:r>
            <a:r>
              <a:rPr kumimoji="0" lang="en-US" altLang="zh-CN" sz="1200" b="1" i="0" u="none" strike="noStrike" kern="1200" cap="none" spc="0" normalizeH="0" baseline="0" noProof="0" dirty="0">
                <a:ln>
                  <a:noFill/>
                </a:ln>
                <a:solidFill>
                  <a:srgbClr val="FF0000"/>
                </a:solidFill>
                <a:effectLst/>
                <a:uLnTx/>
                <a:uFillTx/>
                <a:ea typeface="微软雅黑"/>
                <a:cs typeface="+mn-cs"/>
                <a:sym typeface="+mn-ea"/>
              </a:rPr>
              <a:t> examination for IGBT welding defect plays an essential role in the industry and is carried out automatically, digitally and intelligently.</a:t>
            </a:r>
            <a:endParaRPr kumimoji="0" lang="zh-CN" altLang="en-US" sz="1200" b="1" i="0" u="none" strike="noStrike" kern="1200" cap="none" spc="0" normalizeH="0" baseline="0" noProof="0" dirty="0">
              <a:ln>
                <a:noFill/>
              </a:ln>
              <a:solidFill>
                <a:srgbClr val="FF0000"/>
              </a:solidFill>
              <a:effectLst/>
              <a:uLnTx/>
              <a:uFillTx/>
              <a:ea typeface="微软雅黑"/>
              <a:cs typeface="+mn-cs"/>
              <a:sym typeface="+mn-ea"/>
            </a:endParaRPr>
          </a:p>
          <a:p>
            <a:endParaRPr lang="zh-CN" altLang="en-US" dirty="0"/>
          </a:p>
        </p:txBody>
      </p:sp>
      <p:sp>
        <p:nvSpPr>
          <p:cNvPr id="4" name="Slide Number Placeholder 3"/>
          <p:cNvSpPr>
            <a:spLocks noGrp="1"/>
          </p:cNvSpPr>
          <p:nvPr>
            <p:ph type="sldNum" sz="quarter" idx="10"/>
          </p:nvPr>
        </p:nvSpPr>
        <p:spPr/>
        <p:txBody>
          <a:bodyPr/>
          <a:lstStyle/>
          <a:p>
            <a:fld id="{34EA1CAF-F3E5-4995-B5A9-F6F823E8D197}" type="slidenum">
              <a:rPr lang="zh-CN" altLang="en-US" smtClean="0"/>
              <a:pPr/>
              <a:t>20</a:t>
            </a:fld>
            <a:endParaRPr lang="zh-CN" altLang="en-US"/>
          </a:p>
        </p:txBody>
      </p:sp>
    </p:spTree>
    <p:extLst>
      <p:ext uri="{BB962C8B-B14F-4D97-AF65-F5344CB8AC3E}">
        <p14:creationId xmlns:p14="http://schemas.microsoft.com/office/powerpoint/2010/main" val="1624357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This is a Flexible X-ray imaging system. </a:t>
            </a:r>
            <a:r>
              <a:rPr kumimoji="0" lang="en-US" altLang="zh-CN" sz="1200" b="1" i="0" u="none" strike="noStrike" kern="0" cap="none" spc="0" normalizeH="0" baseline="0" noProof="0" dirty="0">
                <a:ln>
                  <a:noFill/>
                </a:ln>
                <a:solidFill>
                  <a:srgbClr val="FFFFFF"/>
                </a:solidFill>
                <a:effectLst/>
                <a:uLnTx/>
                <a:uFillTx/>
                <a:latin typeface="Arial"/>
                <a:ea typeface="微软雅黑" panose="020B0503020204020204" pitchFamily="34" charset="-122"/>
              </a:rPr>
              <a:t>Our robotic</a:t>
            </a:r>
            <a:r>
              <a:rPr kumimoji="0" lang="zh-CN" altLang="en-US" sz="1200" b="1" i="0" u="none" strike="noStrike" kern="0" cap="none" spc="0" normalizeH="0" baseline="0" noProof="0" dirty="0">
                <a:ln>
                  <a:noFill/>
                </a:ln>
                <a:solidFill>
                  <a:srgbClr val="FFFFFF"/>
                </a:solidFill>
                <a:effectLst/>
                <a:uLnTx/>
                <a:uFillTx/>
                <a:latin typeface="Arial"/>
                <a:ea typeface="微软雅黑" panose="020B0503020204020204" pitchFamily="34" charset="-122"/>
              </a:rPr>
              <a:t> </a:t>
            </a:r>
            <a:r>
              <a:rPr kumimoji="0" lang="en-US" altLang="zh-CN" sz="1200" b="1" i="0" u="none" strike="noStrike" kern="0" cap="none" spc="0" normalizeH="0" baseline="0" noProof="0" dirty="0">
                <a:ln>
                  <a:noFill/>
                </a:ln>
                <a:solidFill>
                  <a:srgbClr val="FFFFFF"/>
                </a:solidFill>
                <a:effectLst/>
                <a:uLnTx/>
                <a:uFillTx/>
                <a:latin typeface="Arial"/>
                <a:ea typeface="微软雅黑" panose="020B0503020204020204" pitchFamily="34" charset="-122"/>
              </a:rPr>
              <a:t>CT</a:t>
            </a:r>
            <a:r>
              <a:rPr kumimoji="0" lang="zh-CN" altLang="en-US" sz="1200" b="1" i="0" u="none" strike="noStrike" kern="0" cap="none" spc="0" normalizeH="0" baseline="0" noProof="0" dirty="0">
                <a:ln>
                  <a:noFill/>
                </a:ln>
                <a:solidFill>
                  <a:srgbClr val="FFFFFF"/>
                </a:solidFill>
                <a:effectLst/>
                <a:uLnTx/>
                <a:uFillTx/>
                <a:latin typeface="Arial"/>
                <a:ea typeface="微软雅黑" panose="020B0503020204020204" pitchFamily="34" charset="-122"/>
              </a:rPr>
              <a:t> </a:t>
            </a:r>
            <a:r>
              <a:rPr kumimoji="0" lang="en-US" altLang="zh-CN" sz="1200" b="1" i="0" u="none" strike="noStrike" kern="0" cap="none" spc="0" normalizeH="0" baseline="0" noProof="0" dirty="0">
                <a:ln>
                  <a:noFill/>
                </a:ln>
                <a:solidFill>
                  <a:srgbClr val="FFFFFF"/>
                </a:solidFill>
                <a:effectLst/>
                <a:uLnTx/>
                <a:uFillTx/>
                <a:latin typeface="Arial"/>
                <a:ea typeface="微软雅黑" panose="020B0503020204020204" pitchFamily="34" charset="-122"/>
              </a:rPr>
              <a:t>is</a:t>
            </a:r>
            <a:r>
              <a:rPr kumimoji="0" lang="zh-CN" altLang="en-US" sz="1200" b="1" i="0" u="none" strike="noStrike" kern="0" cap="none" spc="0" normalizeH="0" baseline="0" noProof="0" dirty="0">
                <a:ln>
                  <a:noFill/>
                </a:ln>
                <a:solidFill>
                  <a:srgbClr val="FFFFFF"/>
                </a:solidFill>
                <a:effectLst/>
                <a:uLnTx/>
                <a:uFillTx/>
                <a:latin typeface="Arial"/>
                <a:ea typeface="微软雅黑" panose="020B0503020204020204" pitchFamily="34" charset="-122"/>
              </a:rPr>
              <a:t> </a:t>
            </a:r>
            <a:r>
              <a:rPr kumimoji="0" lang="en-US" altLang="zh-CN" sz="1200" b="1" i="0" u="none" strike="noStrike" kern="0" cap="none" spc="0" normalizeH="0" baseline="0" noProof="0" dirty="0">
                <a:ln>
                  <a:noFill/>
                </a:ln>
                <a:solidFill>
                  <a:srgbClr val="FFFFFF"/>
                </a:solidFill>
                <a:effectLst/>
                <a:uLnTx/>
                <a:uFillTx/>
                <a:latin typeface="Arial"/>
                <a:ea typeface="微软雅黑" panose="020B0503020204020204" pitchFamily="34" charset="-122"/>
              </a:rPr>
              <a:t>an intelligent, automatic and customized X-ray imaging system, which can be used in medical examination, scientific study and industrial NDT.</a:t>
            </a:r>
            <a:r>
              <a:rPr kumimoji="0" lang="zh-CN" altLang="en-US" sz="1200" b="1" i="0" u="none" strike="noStrike" kern="0" cap="none" spc="0" normalizeH="0" baseline="0" noProof="0" dirty="0">
                <a:ln>
                  <a:noFill/>
                </a:ln>
                <a:solidFill>
                  <a:srgbClr val="FFFFFF"/>
                </a:solidFill>
                <a:effectLst/>
                <a:uLnTx/>
                <a:uFillTx/>
                <a:latin typeface="Arial"/>
                <a:ea typeface="微软雅黑" panose="020B0503020204020204" pitchFamily="34" charset="-122"/>
              </a:rPr>
              <a:t> </a:t>
            </a:r>
            <a:r>
              <a:rPr kumimoji="0" lang="en-US" altLang="zh-CN" sz="1200" b="1" i="0" u="none" strike="noStrike" kern="0" cap="none" spc="0" normalizeH="0" baseline="0" noProof="0" dirty="0">
                <a:ln>
                  <a:noFill/>
                </a:ln>
                <a:solidFill>
                  <a:srgbClr val="FFFFFF"/>
                </a:solidFill>
                <a:effectLst/>
                <a:uLnTx/>
                <a:uFillTx/>
                <a:latin typeface="Arial"/>
                <a:ea typeface="微软雅黑" panose="020B0503020204020204" pitchFamily="34" charset="-122"/>
              </a:rPr>
              <a:t>Its high degree of freedom, flexibility and diversity make it an efficient solution in different areas.</a:t>
            </a:r>
            <a:endParaRPr kumimoji="0" lang="zh-CN" altLang="zh-CN" sz="1200" b="1" i="0" u="none" strike="noStrike" kern="0" cap="none" spc="0" normalizeH="0" baseline="0" noProof="0" dirty="0">
              <a:ln>
                <a:noFill/>
              </a:ln>
              <a:solidFill>
                <a:srgbClr val="FFFFFF"/>
              </a:solidFill>
              <a:effectLst/>
              <a:uLnTx/>
              <a:uFillTx/>
              <a:latin typeface="Arial"/>
              <a:ea typeface="微软雅黑" panose="020B0503020204020204" pitchFamily="34" charset="-122"/>
            </a:endParaRPr>
          </a:p>
          <a:p>
            <a:endParaRPr lang="zh-CN" altLang="en-US" dirty="0"/>
          </a:p>
        </p:txBody>
      </p:sp>
      <p:sp>
        <p:nvSpPr>
          <p:cNvPr id="4" name="Slide Number Placeholder 3"/>
          <p:cNvSpPr>
            <a:spLocks noGrp="1"/>
          </p:cNvSpPr>
          <p:nvPr>
            <p:ph type="sldNum" sz="quarter" idx="10"/>
          </p:nvPr>
        </p:nvSpPr>
        <p:spPr/>
        <p:txBody>
          <a:bodyPr/>
          <a:lstStyle/>
          <a:p>
            <a:fld id="{34EA1CAF-F3E5-4995-B5A9-F6F823E8D197}" type="slidenum">
              <a:rPr lang="zh-CN" altLang="en-US" smtClean="0"/>
              <a:pPr/>
              <a:t>21</a:t>
            </a:fld>
            <a:endParaRPr lang="zh-CN" altLang="en-US"/>
          </a:p>
        </p:txBody>
      </p:sp>
    </p:spTree>
    <p:extLst>
      <p:ext uri="{BB962C8B-B14F-4D97-AF65-F5344CB8AC3E}">
        <p14:creationId xmlns:p14="http://schemas.microsoft.com/office/powerpoint/2010/main" val="2079189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t>This</a:t>
            </a:r>
            <a:r>
              <a:rPr lang="en-US" altLang="zh-CN" b="0" baseline="0" dirty="0"/>
              <a:t> is a </a:t>
            </a:r>
            <a:r>
              <a:rPr lang="en-US" altLang="zh-CN" b="0"/>
              <a:t>flexible micro x-ray </a:t>
            </a:r>
            <a:r>
              <a:rPr lang="en-US" altLang="zh-CN" b="0" dirty="0"/>
              <a:t>florescence imaging system.</a:t>
            </a:r>
            <a:r>
              <a:rPr lang="en-US" altLang="zh-CN" b="0" baseline="0" dirty="0"/>
              <a:t> </a:t>
            </a:r>
            <a:r>
              <a:rPr kumimoji="0" lang="en-US" altLang="zh-CN" sz="1200" b="0" i="0" u="none" strike="noStrike" kern="1200" cap="none" spc="0" normalizeH="0" baseline="0" noProof="0" dirty="0">
                <a:ln>
                  <a:noFill/>
                </a:ln>
                <a:solidFill>
                  <a:prstClr val="black"/>
                </a:solidFill>
                <a:effectLst/>
                <a:uLnTx/>
                <a:uFillTx/>
                <a:latin typeface="Arial"/>
                <a:ea typeface="微软雅黑" panose="020B0503020204020204" pitchFamily="34" charset="-122"/>
              </a:rPr>
              <a:t>By incorporating a 3D camera, the sample outline can be detected and used to guide the robot in the element scanning. </a:t>
            </a:r>
            <a:r>
              <a:rPr kumimoji="0" lang="en-US" altLang="zh-CN" sz="1200" b="0" i="0" u="none" strike="noStrike" kern="0" cap="none" spc="0" normalizeH="0" baseline="0" noProof="0" dirty="0">
                <a:ln>
                  <a:noFill/>
                </a:ln>
                <a:solidFill>
                  <a:srgbClr val="FF0000"/>
                </a:solidFill>
                <a:effectLst/>
                <a:uLnTx/>
                <a:uFillTx/>
                <a:latin typeface="Arial"/>
                <a:ea typeface="微软雅黑" panose="020B0503020204020204" pitchFamily="34" charset="-122"/>
              </a:rPr>
              <a:t>This device solves the problem of accurate element detection and imaging on curved or uneven surface.</a:t>
            </a:r>
            <a:endParaRPr lang="zh-CN" alt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charset="0"/>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charset="0"/>
              <a:ea typeface="宋体" panose="02010600030101010101" pitchFamily="2" charset="-122"/>
              <a:cs typeface="Arial"/>
            </a:endParaRPr>
          </a:p>
        </p:txBody>
      </p:sp>
    </p:spTree>
    <p:extLst>
      <p:ext uri="{BB962C8B-B14F-4D97-AF65-F5344CB8AC3E}">
        <p14:creationId xmlns:p14="http://schemas.microsoft.com/office/powerpoint/2010/main" val="348274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For</a:t>
            </a:r>
            <a:r>
              <a:rPr lang="en-US" altLang="zh-CN" baseline="0" dirty="0"/>
              <a:t> </a:t>
            </a:r>
            <a:r>
              <a:rPr kumimoji="0" lang="en-US" altLang="zh-CN" sz="1200" b="1" i="0" u="none" strike="noStrike" kern="1200" cap="none" spc="0" normalizeH="0" baseline="0" noProof="0" dirty="0">
                <a:ln>
                  <a:noFill/>
                </a:ln>
                <a:solidFill>
                  <a:srgbClr val="FF0000"/>
                </a:solidFill>
                <a:effectLst/>
                <a:uLnTx/>
                <a:uFillTx/>
                <a:latin typeface="Arial"/>
                <a:ea typeface="等线" panose="02010600030101010101" pitchFamily="2" charset="-122"/>
                <a:cs typeface="Arial" panose="020B0604020202020204" pitchFamily="34" charset="0"/>
              </a:rPr>
              <a:t>Radiation safety monitoring </a:t>
            </a:r>
            <a:endParaRPr lang="zh-CN" altLang="en-US" dirty="0"/>
          </a:p>
        </p:txBody>
      </p:sp>
      <p:sp>
        <p:nvSpPr>
          <p:cNvPr id="4" name="Slide Number Placeholder 3"/>
          <p:cNvSpPr>
            <a:spLocks noGrp="1"/>
          </p:cNvSpPr>
          <p:nvPr>
            <p:ph type="sldNum" sz="quarter" idx="10"/>
          </p:nvPr>
        </p:nvSpPr>
        <p:spPr/>
        <p:txBody>
          <a:bodyPr/>
          <a:lstStyle/>
          <a:p>
            <a:fld id="{34EA1CAF-F3E5-4995-B5A9-F6F823E8D197}" type="slidenum">
              <a:rPr lang="zh-CN" altLang="en-US" smtClean="0"/>
              <a:pPr/>
              <a:t>23</a:t>
            </a:fld>
            <a:endParaRPr lang="zh-CN" altLang="en-US"/>
          </a:p>
        </p:txBody>
      </p:sp>
    </p:spTree>
    <p:extLst>
      <p:ext uri="{BB962C8B-B14F-4D97-AF65-F5344CB8AC3E}">
        <p14:creationId xmlns:p14="http://schemas.microsoft.com/office/powerpoint/2010/main" val="33407246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have developed a serials of radiation</a:t>
            </a:r>
            <a:r>
              <a:rPr lang="en-US" altLang="zh-CN" baseline="0" dirty="0"/>
              <a:t> monitor and radiation imager for environmental use.</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39432-8D3B-4C3C-9052-D01B3ED0FECA}" type="slidenum">
              <a:rPr kumimoji="0" lang="en-US" altLang="zh-CN" sz="1200" b="0" i="0" u="none" strike="noStrike" kern="1200" cap="none" spc="0" normalizeH="0" baseline="0" noProof="0" smtClean="0">
                <a:ln>
                  <a:noFill/>
                </a:ln>
                <a:solidFill>
                  <a:prstClr val="black"/>
                </a:solidFill>
                <a:effectLst/>
                <a:uLnTx/>
                <a:uFillTx/>
                <a:latin typeface="Calibri" charset="0"/>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zh-CN" sz="1200" b="0" i="0" u="none" strike="noStrike" kern="1200" cap="none" spc="0" normalizeH="0" baseline="0" noProof="0">
              <a:ln>
                <a:noFill/>
              </a:ln>
              <a:solidFill>
                <a:prstClr val="black"/>
              </a:solidFill>
              <a:effectLst/>
              <a:uLnTx/>
              <a:uFillTx/>
              <a:latin typeface="Calibri" charset="0"/>
              <a:ea typeface="宋体" panose="02010600030101010101" pitchFamily="2" charset="-122"/>
              <a:cs typeface="Arial"/>
            </a:endParaRPr>
          </a:p>
        </p:txBody>
      </p:sp>
    </p:spTree>
    <p:extLst>
      <p:ext uri="{BB962C8B-B14F-4D97-AF65-F5344CB8AC3E}">
        <p14:creationId xmlns:p14="http://schemas.microsoft.com/office/powerpoint/2010/main" val="1517608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70000"/>
              </a:lnSpc>
              <a:buFont typeface="Arial" pitchFamily="34" charset="0"/>
              <a:buChar char="–"/>
              <a:defRPr/>
            </a:pPr>
            <a:r>
              <a:rPr kumimoji="0" lang="zh-CN" altLang="en-US" sz="2000" b="1"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有源法</a:t>
            </a:r>
            <a:r>
              <a:rPr kumimoji="0" lang="en-US" altLang="zh-CN" sz="2000" b="1" i="0" u="none" strike="noStrike" kern="0" cap="none" spc="0" normalizeH="0" baseline="3000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252</a:t>
            </a:r>
            <a:r>
              <a:rPr kumimoji="0" lang="en-US" altLang="zh-CN" sz="2000" b="1" i="0" u="none" strike="noStrike" kern="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Cf</a:t>
            </a:r>
            <a:r>
              <a:rPr kumimoji="0" lang="zh-CN" altLang="en-US" sz="2000" b="1" i="0" u="none" strike="noStrike" kern="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卡脖子</a:t>
            </a:r>
            <a:r>
              <a:rPr lang="en-US" altLang="zh-CN" sz="2000" b="1" baseline="30000" dirty="0">
                <a:latin typeface="微软雅黑" pitchFamily="34" charset="-122"/>
                <a:ea typeface="微软雅黑" pitchFamily="34" charset="-122"/>
                <a:cs typeface="Tahoma" pitchFamily="34" charset="0"/>
              </a:rPr>
              <a:t>252</a:t>
            </a:r>
            <a:r>
              <a:rPr lang="en-US" altLang="zh-CN" sz="2000" b="1" dirty="0">
                <a:latin typeface="微软雅黑" pitchFamily="34" charset="-122"/>
                <a:ea typeface="微软雅黑" pitchFamily="34" charset="-122"/>
                <a:cs typeface="Tahoma" pitchFamily="34" charset="0"/>
              </a:rPr>
              <a:t>Cf </a:t>
            </a:r>
            <a:r>
              <a:rPr lang="zh-CN" altLang="en-US" sz="2000" b="1" dirty="0">
                <a:latin typeface="微软雅黑" pitchFamily="34" charset="-122"/>
                <a:ea typeface="微软雅黑" pitchFamily="34" charset="-122"/>
                <a:cs typeface="Tahoma" pitchFamily="34" charset="0"/>
              </a:rPr>
              <a:t>源半衰期短（</a:t>
            </a:r>
            <a:r>
              <a:rPr lang="en-US" altLang="zh-CN" sz="2000" b="1" dirty="0">
                <a:latin typeface="微软雅黑" pitchFamily="34" charset="-122"/>
                <a:ea typeface="微软雅黑" pitchFamily="34" charset="-122"/>
                <a:cs typeface="Tahoma" pitchFamily="34" charset="0"/>
              </a:rPr>
              <a:t>2</a:t>
            </a:r>
            <a:r>
              <a:rPr lang="en-US" altLang="zh-CN" sz="2000" dirty="0"/>
              <a:t>.6</a:t>
            </a:r>
            <a:r>
              <a:rPr lang="zh-CN" altLang="en-US" sz="2000" dirty="0"/>
              <a:t>年</a:t>
            </a:r>
            <a:r>
              <a:rPr lang="zh-CN" altLang="en-US" sz="2000" b="1" dirty="0">
                <a:latin typeface="微软雅黑" pitchFamily="34" charset="-122"/>
                <a:ea typeface="微软雅黑" pitchFamily="34" charset="-122"/>
                <a:cs typeface="Tahoma" pitchFamily="34" charset="0"/>
              </a:rPr>
              <a:t>），检测成本高，废源处置难</a:t>
            </a:r>
            <a:endParaRPr lang="en-US" altLang="zh-CN" sz="2000" b="1" dirty="0">
              <a:latin typeface="微软雅黑" pitchFamily="34" charset="-122"/>
              <a:ea typeface="微软雅黑" pitchFamily="34" charset="-122"/>
              <a:cs typeface="Tahoma" pitchFamily="34" charset="0"/>
            </a:endParaRPr>
          </a:p>
          <a:p>
            <a:pPr lvl="1">
              <a:lnSpc>
                <a:spcPct val="170000"/>
              </a:lnSpc>
              <a:buFont typeface="Arial" pitchFamily="34" charset="0"/>
              <a:buChar char="–"/>
              <a:defRPr/>
            </a:pPr>
            <a:r>
              <a:rPr lang="zh-CN" altLang="en-US" sz="2000" b="1" dirty="0">
                <a:latin typeface="微软雅黑" pitchFamily="34" charset="-122"/>
                <a:ea typeface="微软雅黑" pitchFamily="34" charset="-122"/>
                <a:cs typeface="Tahoma" pitchFamily="34" charset="0"/>
              </a:rPr>
              <a:t>装置复杂，体积大，场所剂量率高，人员存在剂量照射风险</a:t>
            </a:r>
            <a:endParaRPr lang="en-US" altLang="zh-CN" sz="2000" b="1" dirty="0">
              <a:latin typeface="微软雅黑" pitchFamily="34" charset="-122"/>
              <a:ea typeface="微软雅黑" pitchFamily="34" charset="-122"/>
              <a:cs typeface="Tahoma" pitchFamily="34" charset="0"/>
            </a:endParaRPr>
          </a:p>
          <a:p>
            <a:pPr lvl="1">
              <a:lnSpc>
                <a:spcPct val="170000"/>
              </a:lnSpc>
              <a:buFont typeface="Arial" pitchFamily="34" charset="0"/>
              <a:buChar char="–"/>
              <a:defRPr/>
            </a:pPr>
            <a:r>
              <a:rPr lang="zh-CN" altLang="en-US" sz="2000" b="1" dirty="0">
                <a:latin typeface="微软雅黑" pitchFamily="34" charset="-122"/>
                <a:ea typeface="微软雅黑" pitchFamily="34" charset="-122"/>
                <a:cs typeface="Tahoma" pitchFamily="34" charset="0"/>
              </a:rPr>
              <a:t>经</a:t>
            </a:r>
            <a:r>
              <a:rPr lang="zh-CN" altLang="zh-CN" sz="2000" b="1" dirty="0">
                <a:latin typeface="微软雅黑" pitchFamily="34" charset="-122"/>
                <a:ea typeface="微软雅黑" pitchFamily="34" charset="-122"/>
                <a:cs typeface="Tahoma" pitchFamily="34" charset="0"/>
              </a:rPr>
              <a:t>中子活化后</a:t>
            </a:r>
            <a:r>
              <a:rPr lang="zh-CN" altLang="en-US" sz="2000" b="1" dirty="0">
                <a:latin typeface="微软雅黑" pitchFamily="34" charset="-122"/>
                <a:ea typeface="微软雅黑" pitchFamily="34" charset="-122"/>
                <a:cs typeface="Tahoma" pitchFamily="34" charset="0"/>
              </a:rPr>
              <a:t>的</a:t>
            </a:r>
            <a:r>
              <a:rPr lang="zh-CN" altLang="zh-CN" sz="2000" b="1" dirty="0">
                <a:latin typeface="微软雅黑" pitchFamily="34" charset="-122"/>
                <a:ea typeface="微软雅黑" pitchFamily="34" charset="-122"/>
                <a:cs typeface="Tahoma" pitchFamily="34" charset="0"/>
              </a:rPr>
              <a:t>燃料棒放射性强</a:t>
            </a:r>
            <a:r>
              <a:rPr lang="zh-CN" altLang="en-US" sz="2000" b="1" dirty="0">
                <a:latin typeface="微软雅黑" pitchFamily="34" charset="-122"/>
                <a:ea typeface="微软雅黑" pitchFamily="34" charset="-122"/>
                <a:cs typeface="Tahoma" pitchFamily="34" charset="0"/>
              </a:rPr>
              <a:t>，需要一定时间冷却</a:t>
            </a:r>
            <a:endParaRPr lang="en-US" altLang="zh-CN" sz="2000" b="1" dirty="0">
              <a:latin typeface="微软雅黑" pitchFamily="34" charset="-122"/>
              <a:ea typeface="微软雅黑" pitchFamily="34" charset="-122"/>
              <a:cs typeface="Tahoma"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charset="0"/>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charset="0"/>
              <a:ea typeface="宋体" panose="02010600030101010101" pitchFamily="2" charset="-122"/>
              <a:cs typeface="Arial"/>
            </a:endParaRPr>
          </a:p>
        </p:txBody>
      </p:sp>
    </p:spTree>
    <p:extLst>
      <p:ext uri="{BB962C8B-B14F-4D97-AF65-F5344CB8AC3E}">
        <p14:creationId xmlns:p14="http://schemas.microsoft.com/office/powerpoint/2010/main" val="4009114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70000"/>
              </a:lnSpc>
              <a:buFont typeface="Arial" pitchFamily="34" charset="0"/>
              <a:buChar char="–"/>
              <a:defRPr/>
            </a:pPr>
            <a:r>
              <a:rPr kumimoji="0" lang="zh-CN" altLang="en-US" sz="2000" b="1"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有源法</a:t>
            </a:r>
            <a:r>
              <a:rPr kumimoji="0" lang="en-US" altLang="zh-CN" sz="2000" b="1" i="0" u="none" strike="noStrike" kern="0" cap="none" spc="0" normalizeH="0" baseline="3000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252</a:t>
            </a:r>
            <a:r>
              <a:rPr kumimoji="0" lang="en-US" altLang="zh-CN" sz="2000" b="1" i="0" u="none" strike="noStrike" kern="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Cf</a:t>
            </a:r>
            <a:r>
              <a:rPr kumimoji="0" lang="zh-CN" altLang="en-US" sz="2000" b="1" i="0" u="none" strike="noStrike" kern="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卡脖子</a:t>
            </a:r>
            <a:r>
              <a:rPr lang="en-US" altLang="zh-CN" sz="2000" b="1" baseline="30000" dirty="0">
                <a:latin typeface="微软雅黑" pitchFamily="34" charset="-122"/>
                <a:ea typeface="微软雅黑" pitchFamily="34" charset="-122"/>
                <a:cs typeface="Tahoma" pitchFamily="34" charset="0"/>
              </a:rPr>
              <a:t>252</a:t>
            </a:r>
            <a:r>
              <a:rPr lang="en-US" altLang="zh-CN" sz="2000" b="1" dirty="0">
                <a:latin typeface="微软雅黑" pitchFamily="34" charset="-122"/>
                <a:ea typeface="微软雅黑" pitchFamily="34" charset="-122"/>
                <a:cs typeface="Tahoma" pitchFamily="34" charset="0"/>
              </a:rPr>
              <a:t>Cf </a:t>
            </a:r>
            <a:r>
              <a:rPr lang="zh-CN" altLang="en-US" sz="2000" b="1" dirty="0">
                <a:latin typeface="微软雅黑" pitchFamily="34" charset="-122"/>
                <a:ea typeface="微软雅黑" pitchFamily="34" charset="-122"/>
                <a:cs typeface="Tahoma" pitchFamily="34" charset="0"/>
              </a:rPr>
              <a:t>源半衰期短（</a:t>
            </a:r>
            <a:r>
              <a:rPr lang="en-US" altLang="zh-CN" sz="2000" b="1" dirty="0">
                <a:latin typeface="微软雅黑" pitchFamily="34" charset="-122"/>
                <a:ea typeface="微软雅黑" pitchFamily="34" charset="-122"/>
                <a:cs typeface="Tahoma" pitchFamily="34" charset="0"/>
              </a:rPr>
              <a:t>2</a:t>
            </a:r>
            <a:r>
              <a:rPr lang="en-US" altLang="zh-CN" sz="2000" dirty="0"/>
              <a:t>.6</a:t>
            </a:r>
            <a:r>
              <a:rPr lang="zh-CN" altLang="en-US" sz="2000" dirty="0"/>
              <a:t>年</a:t>
            </a:r>
            <a:r>
              <a:rPr lang="zh-CN" altLang="en-US" sz="2000" b="1" dirty="0">
                <a:latin typeface="微软雅黑" pitchFamily="34" charset="-122"/>
                <a:ea typeface="微软雅黑" pitchFamily="34" charset="-122"/>
                <a:cs typeface="Tahoma" pitchFamily="34" charset="0"/>
              </a:rPr>
              <a:t>），检测成本高，废源处置难</a:t>
            </a:r>
            <a:endParaRPr lang="en-US" altLang="zh-CN" sz="2000" b="1" dirty="0">
              <a:latin typeface="微软雅黑" pitchFamily="34" charset="-122"/>
              <a:ea typeface="微软雅黑" pitchFamily="34" charset="-122"/>
              <a:cs typeface="Tahoma" pitchFamily="34" charset="0"/>
            </a:endParaRPr>
          </a:p>
          <a:p>
            <a:pPr lvl="1">
              <a:lnSpc>
                <a:spcPct val="170000"/>
              </a:lnSpc>
              <a:buFont typeface="Arial" pitchFamily="34" charset="0"/>
              <a:buChar char="–"/>
              <a:defRPr/>
            </a:pPr>
            <a:r>
              <a:rPr lang="zh-CN" altLang="en-US" sz="2000" b="1" dirty="0">
                <a:latin typeface="微软雅黑" pitchFamily="34" charset="-122"/>
                <a:ea typeface="微软雅黑" pitchFamily="34" charset="-122"/>
                <a:cs typeface="Tahoma" pitchFamily="34" charset="0"/>
              </a:rPr>
              <a:t>装置复杂，体积大，场所剂量率高，人员存在剂量照射风险</a:t>
            </a:r>
            <a:endParaRPr lang="en-US" altLang="zh-CN" sz="2000" b="1" dirty="0">
              <a:latin typeface="微软雅黑" pitchFamily="34" charset="-122"/>
              <a:ea typeface="微软雅黑" pitchFamily="34" charset="-122"/>
              <a:cs typeface="Tahoma" pitchFamily="34" charset="0"/>
            </a:endParaRPr>
          </a:p>
          <a:p>
            <a:pPr lvl="1">
              <a:lnSpc>
                <a:spcPct val="170000"/>
              </a:lnSpc>
              <a:buFont typeface="Arial" pitchFamily="34" charset="0"/>
              <a:buChar char="–"/>
              <a:defRPr/>
            </a:pPr>
            <a:r>
              <a:rPr lang="zh-CN" altLang="en-US" sz="2000" b="1" dirty="0">
                <a:latin typeface="微软雅黑" pitchFamily="34" charset="-122"/>
                <a:ea typeface="微软雅黑" pitchFamily="34" charset="-122"/>
                <a:cs typeface="Tahoma" pitchFamily="34" charset="0"/>
              </a:rPr>
              <a:t>经</a:t>
            </a:r>
            <a:r>
              <a:rPr lang="zh-CN" altLang="zh-CN" sz="2000" b="1" dirty="0">
                <a:latin typeface="微软雅黑" pitchFamily="34" charset="-122"/>
                <a:ea typeface="微软雅黑" pitchFamily="34" charset="-122"/>
                <a:cs typeface="Tahoma" pitchFamily="34" charset="0"/>
              </a:rPr>
              <a:t>中子活化后</a:t>
            </a:r>
            <a:r>
              <a:rPr lang="zh-CN" altLang="en-US" sz="2000" b="1" dirty="0">
                <a:latin typeface="微软雅黑" pitchFamily="34" charset="-122"/>
                <a:ea typeface="微软雅黑" pitchFamily="34" charset="-122"/>
                <a:cs typeface="Tahoma" pitchFamily="34" charset="0"/>
              </a:rPr>
              <a:t>的</a:t>
            </a:r>
            <a:r>
              <a:rPr lang="zh-CN" altLang="zh-CN" sz="2000" b="1" dirty="0">
                <a:latin typeface="微软雅黑" pitchFamily="34" charset="-122"/>
                <a:ea typeface="微软雅黑" pitchFamily="34" charset="-122"/>
                <a:cs typeface="Tahoma" pitchFamily="34" charset="0"/>
              </a:rPr>
              <a:t>燃料棒放射性强</a:t>
            </a:r>
            <a:r>
              <a:rPr lang="zh-CN" altLang="en-US" sz="2000" b="1" dirty="0">
                <a:latin typeface="微软雅黑" pitchFamily="34" charset="-122"/>
                <a:ea typeface="微软雅黑" pitchFamily="34" charset="-122"/>
                <a:cs typeface="Tahoma" pitchFamily="34" charset="0"/>
              </a:rPr>
              <a:t>，需要一定时间冷却</a:t>
            </a:r>
            <a:endParaRPr lang="en-US" altLang="zh-CN" sz="2000" b="1" dirty="0">
              <a:latin typeface="微软雅黑" pitchFamily="34" charset="-122"/>
              <a:ea typeface="微软雅黑" pitchFamily="34" charset="-122"/>
              <a:cs typeface="Tahoma"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charset="0"/>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charset="0"/>
              <a:ea typeface="宋体" panose="02010600030101010101" pitchFamily="2" charset="-122"/>
              <a:cs typeface="Arial"/>
            </a:endParaRPr>
          </a:p>
        </p:txBody>
      </p:sp>
    </p:spTree>
    <p:extLst>
      <p:ext uri="{BB962C8B-B14F-4D97-AF65-F5344CB8AC3E}">
        <p14:creationId xmlns:p14="http://schemas.microsoft.com/office/powerpoint/2010/main" val="30923733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altLang="zh-CN" sz="1200" b="1" i="0" u="none" strike="noStrike" kern="1200" cap="none" spc="0" normalizeH="0" baseline="0" noProof="0" dirty="0">
                <a:ln>
                  <a:noFill/>
                </a:ln>
                <a:solidFill>
                  <a:srgbClr val="0000FF"/>
                </a:solidFill>
                <a:effectLst/>
                <a:uLnTx/>
                <a:uFillTx/>
                <a:ea typeface="微软雅黑"/>
                <a:cs typeface="+mn-cs"/>
              </a:rPr>
              <a:t>Real-time locating is a critical technique </a:t>
            </a:r>
            <a:r>
              <a:rPr lang="en-US" altLang="zh-CN" sz="1200" b="1" dirty="0">
                <a:solidFill>
                  <a:srgbClr val="0000FF"/>
                </a:solidFill>
                <a:ea typeface="微软雅黑"/>
              </a:rPr>
              <a:t>in radiation</a:t>
            </a:r>
            <a:r>
              <a:rPr kumimoji="0" lang="en-US" altLang="zh-CN" sz="1200" b="1" i="0" u="none" strike="noStrike" kern="1200" cap="none" spc="0" normalizeH="0" baseline="0" noProof="0" dirty="0">
                <a:ln>
                  <a:noFill/>
                </a:ln>
                <a:solidFill>
                  <a:srgbClr val="0000FF"/>
                </a:solidFill>
                <a:effectLst/>
                <a:uLnTx/>
                <a:uFillTx/>
                <a:ea typeface="微软雅黑"/>
                <a:cs typeface="+mn-cs"/>
              </a:rPr>
              <a:t> monitoring. We </a:t>
            </a:r>
            <a:r>
              <a:rPr kumimoji="0" lang="en-US" altLang="zh-CN" sz="1200" b="1" i="0" u="none" strike="noStrike" kern="1200" cap="none" spc="0" normalizeH="0" baseline="0" noProof="0" dirty="0">
                <a:ln>
                  <a:noFill/>
                </a:ln>
                <a:solidFill>
                  <a:prstClr val="black"/>
                </a:solidFill>
                <a:effectLst/>
                <a:uLnTx/>
                <a:uFillTx/>
                <a:ea typeface="微软雅黑"/>
                <a:cs typeface="+mn-cs"/>
              </a:rPr>
              <a:t>proposes a multi-mode image sequence merging strategy to solve d</a:t>
            </a:r>
            <a:r>
              <a:rPr lang="en-US" altLang="zh-CN" sz="1200" b="1" dirty="0" err="1">
                <a:solidFill>
                  <a:prstClr val="black"/>
                </a:solidFill>
              </a:rPr>
              <a:t>ynamic</a:t>
            </a:r>
            <a:r>
              <a:rPr lang="en-US" altLang="zh-CN" sz="1200" b="1" dirty="0">
                <a:solidFill>
                  <a:prstClr val="black"/>
                </a:solidFill>
              </a:rPr>
              <a:t> imaging </a:t>
            </a:r>
            <a:r>
              <a:rPr kumimoji="0" lang="en-US" altLang="zh-CN" sz="1200" b="1" i="0" u="none" strike="noStrike" kern="1200" cap="none" spc="0" normalizeH="0" baseline="0" noProof="0" dirty="0">
                <a:ln>
                  <a:noFill/>
                </a:ln>
                <a:solidFill>
                  <a:prstClr val="black"/>
                </a:solidFill>
                <a:effectLst/>
                <a:uLnTx/>
                <a:uFillTx/>
                <a:ea typeface="微软雅黑"/>
                <a:cs typeface="+mn-cs"/>
              </a:rPr>
              <a:t>problem.</a:t>
            </a:r>
            <a:endParaRPr kumimoji="0" lang="en-US" altLang="zh-CN" sz="1200" b="1" i="0" u="none" strike="noStrike" kern="1200" cap="none" spc="0" normalizeH="0" baseline="0" noProof="0" dirty="0">
              <a:ln>
                <a:noFill/>
              </a:ln>
              <a:solidFill>
                <a:srgbClr val="0000FF"/>
              </a:solidFill>
              <a:effectLst/>
              <a:uLnTx/>
              <a:uFillTx/>
              <a:ea typeface="微软雅黑"/>
              <a:cs typeface="+mn-cs"/>
            </a:endParaRPr>
          </a:p>
          <a:p>
            <a:endParaRPr lang="zh-CN" altLang="en-US" dirty="0"/>
          </a:p>
        </p:txBody>
      </p:sp>
      <p:sp>
        <p:nvSpPr>
          <p:cNvPr id="4" name="Slide Number Placeholder 3"/>
          <p:cNvSpPr>
            <a:spLocks noGrp="1"/>
          </p:cNvSpPr>
          <p:nvPr>
            <p:ph type="sldNum" sz="quarter" idx="10"/>
          </p:nvPr>
        </p:nvSpPr>
        <p:spPr/>
        <p:txBody>
          <a:bodyPr/>
          <a:lstStyle/>
          <a:p>
            <a:fld id="{34EA1CAF-F3E5-4995-B5A9-F6F823E8D197}" type="slidenum">
              <a:rPr lang="zh-CN" altLang="en-US" smtClean="0"/>
              <a:pPr/>
              <a:t>28</a:t>
            </a:fld>
            <a:endParaRPr lang="zh-CN" altLang="en-US"/>
          </a:p>
        </p:txBody>
      </p:sp>
    </p:spTree>
    <p:extLst>
      <p:ext uri="{BB962C8B-B14F-4D97-AF65-F5344CB8AC3E}">
        <p14:creationId xmlns:p14="http://schemas.microsoft.com/office/powerpoint/2010/main" val="2988671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integrated the </a:t>
            </a:r>
            <a:r>
              <a:rPr lang="en-US" altLang="zh-CN" sz="1200" b="1" dirty="0"/>
              <a:t>algorithm in a high</a:t>
            </a:r>
            <a:r>
              <a:rPr lang="en-US" altLang="zh-CN" sz="1200" b="1" baseline="0" dirty="0"/>
              <a:t> sensitivity γ camera in Vehicle platform. </a:t>
            </a:r>
            <a:r>
              <a:rPr lang="en-US" altLang="zh-CN" dirty="0"/>
              <a:t>And applied </a:t>
            </a:r>
            <a:r>
              <a:rPr kumimoji="0" lang="en-US" altLang="zh-CN" sz="1200" b="1" i="0" u="none" strike="noStrike" kern="1200" cap="none" spc="0" normalizeH="0" baseline="0" noProof="0" dirty="0">
                <a:ln>
                  <a:noFill/>
                </a:ln>
                <a:solidFill>
                  <a:prstClr val="black"/>
                </a:solidFill>
                <a:effectLst/>
                <a:uLnTx/>
                <a:uFillTx/>
                <a:ea typeface="微软雅黑"/>
                <a:cs typeface="+mn-cs"/>
              </a:rPr>
              <a:t>d</a:t>
            </a:r>
            <a:r>
              <a:rPr lang="en-US" altLang="zh-CN" sz="1200" b="1" dirty="0" err="1">
                <a:solidFill>
                  <a:prstClr val="black"/>
                </a:solidFill>
              </a:rPr>
              <a:t>ynamic</a:t>
            </a:r>
            <a:r>
              <a:rPr lang="en-US" altLang="zh-CN" sz="1200" b="1" dirty="0">
                <a:solidFill>
                  <a:prstClr val="black"/>
                </a:solidFill>
              </a:rPr>
              <a:t> </a:t>
            </a:r>
            <a:r>
              <a:rPr kumimoji="0" lang="en-US" altLang="zh-CN" sz="1200" b="1" i="0" u="none" strike="noStrike" kern="1200" cap="none" spc="0" normalizeH="0" baseline="0" noProof="0" dirty="0">
                <a:ln>
                  <a:noFill/>
                </a:ln>
                <a:solidFill>
                  <a:prstClr val="black"/>
                </a:solidFill>
                <a:effectLst/>
                <a:uLnTx/>
                <a:uFillTx/>
                <a:ea typeface="微软雅黑"/>
                <a:cs typeface="+mn-cs"/>
              </a:rPr>
              <a:t>Radiation Monitoring in Shandong Tumor Hospital</a:t>
            </a:r>
            <a:r>
              <a:rPr kumimoji="0" lang="en-US" altLang="zh-CN" sz="1200" b="0" i="0" u="none" strike="noStrike" kern="1200" cap="none" spc="0" normalizeH="0" baseline="0" noProof="0" dirty="0">
                <a:ln>
                  <a:noFill/>
                </a:ln>
                <a:solidFill>
                  <a:schemeClr val="tx1"/>
                </a:solidFill>
                <a:effectLst/>
                <a:uLnTx/>
                <a:uFillTx/>
                <a:ea typeface="+mn-ea"/>
                <a:cs typeface="+mn-cs"/>
              </a:rPr>
              <a:t>. The hot spot can tracking the volunteer in real time.</a:t>
            </a:r>
            <a:endParaRPr kumimoji="0" lang="zh-CN" altLang="en-US" sz="1200" b="0" i="0" u="none" strike="noStrike" kern="1200" cap="none" spc="0" normalizeH="0" baseline="0" noProof="0" dirty="0">
              <a:ln>
                <a:noFill/>
              </a:ln>
              <a:solidFill>
                <a:prstClr val="black"/>
              </a:solidFill>
              <a:effectLst/>
              <a:uLnTx/>
              <a:uFillTx/>
              <a:ea typeface="微软雅黑"/>
              <a:cs typeface="+mn-cs"/>
            </a:endParaRPr>
          </a:p>
        </p:txBody>
      </p:sp>
      <p:sp>
        <p:nvSpPr>
          <p:cNvPr id="4" name="Slide Number Placeholder 3"/>
          <p:cNvSpPr>
            <a:spLocks noGrp="1"/>
          </p:cNvSpPr>
          <p:nvPr>
            <p:ph type="sldNum" sz="quarter" idx="10"/>
          </p:nvPr>
        </p:nvSpPr>
        <p:spPr/>
        <p:txBody>
          <a:bodyPr/>
          <a:lstStyle/>
          <a:p>
            <a:fld id="{34EA1CAF-F3E5-4995-B5A9-F6F823E8D197}" type="slidenum">
              <a:rPr lang="zh-CN" altLang="en-US" smtClean="0"/>
              <a:pPr/>
              <a:t>29</a:t>
            </a:fld>
            <a:endParaRPr lang="zh-CN" altLang="en-US"/>
          </a:p>
        </p:txBody>
      </p:sp>
    </p:spTree>
    <p:extLst>
      <p:ext uri="{BB962C8B-B14F-4D97-AF65-F5344CB8AC3E}">
        <p14:creationId xmlns:p14="http://schemas.microsoft.com/office/powerpoint/2010/main" val="1813887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 </a:t>
            </a:r>
            <a:r>
              <a:rPr lang="en-US" altLang="zh-CN" sz="1200" b="1" dirty="0"/>
              <a:t>algorithm also Suitable for </a:t>
            </a:r>
            <a:r>
              <a:rPr lang="en-US" altLang="zh-CN" dirty="0"/>
              <a:t>Motion Platform. When</a:t>
            </a:r>
            <a:r>
              <a:rPr lang="en-US" altLang="zh-CN" baseline="0" dirty="0"/>
              <a:t> the equipment was moving at a speed of 36km/h, it can locate hotspot on the ground dynamically.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If we put this sensitivity in another way. There was one radioactive source Ir-192 (</a:t>
            </a:r>
            <a:r>
              <a:rPr lang="en-US" altLang="zh-CN" b="1" i="0" dirty="0">
                <a:solidFill>
                  <a:srgbClr val="333333"/>
                </a:solidFill>
                <a:effectLst/>
                <a:latin typeface="AvertaStd-semibold"/>
              </a:rPr>
              <a:t>iridium</a:t>
            </a:r>
            <a:r>
              <a:rPr lang="en-US" altLang="zh-CN" baseline="0" dirty="0"/>
              <a:t>) for industrial uses with an activity of 1 Ci(curie), it could be dynamically imaged at a distance of 200 m with a speed up to 140 km/h</a:t>
            </a:r>
          </a:p>
          <a:p>
            <a:endParaRPr lang="zh-CN" altLang="en-US" dirty="0"/>
          </a:p>
        </p:txBody>
      </p:sp>
      <p:sp>
        <p:nvSpPr>
          <p:cNvPr id="4" name="Slide Number Placeholder 3"/>
          <p:cNvSpPr>
            <a:spLocks noGrp="1"/>
          </p:cNvSpPr>
          <p:nvPr>
            <p:ph type="sldNum" sz="quarter" idx="10"/>
          </p:nvPr>
        </p:nvSpPr>
        <p:spPr/>
        <p:txBody>
          <a:bodyPr/>
          <a:lstStyle/>
          <a:p>
            <a:fld id="{34EA1CAF-F3E5-4995-B5A9-F6F823E8D197}" type="slidenum">
              <a:rPr lang="zh-CN" altLang="en-US" smtClean="0"/>
              <a:pPr/>
              <a:t>30</a:t>
            </a:fld>
            <a:endParaRPr lang="zh-CN" altLang="en-US"/>
          </a:p>
        </p:txBody>
      </p:sp>
    </p:spTree>
    <p:extLst>
      <p:ext uri="{BB962C8B-B14F-4D97-AF65-F5344CB8AC3E}">
        <p14:creationId xmlns:p14="http://schemas.microsoft.com/office/powerpoint/2010/main" val="676125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dirty="0">
                <a:latin typeface="+mn-lt"/>
              </a:rPr>
              <a:t>DNTA is restructured in 2012, </a:t>
            </a:r>
            <a:r>
              <a:rPr lang="en-US" altLang="zh-CN" dirty="0"/>
              <a:t>Our</a:t>
            </a:r>
            <a:r>
              <a:rPr lang="en-US" altLang="zh-CN" baseline="0" dirty="0"/>
              <a:t> mission is </a:t>
            </a:r>
            <a:r>
              <a:rPr lang="en-US" altLang="zh-CN" sz="1200" dirty="0">
                <a:solidFill>
                  <a:srgbClr val="0070C0"/>
                </a:solidFill>
                <a:latin typeface="+mn-lt"/>
                <a:cs typeface="Tahoma" panose="020B0604030504040204" pitchFamily="34" charset="0"/>
              </a:rPr>
              <a:t>Carry out key technology and key component research and</a:t>
            </a:r>
            <a:r>
              <a:rPr lang="en-US" altLang="zh-CN" sz="1200" baseline="0" dirty="0">
                <a:solidFill>
                  <a:srgbClr val="0070C0"/>
                </a:solidFill>
                <a:latin typeface="+mn-lt"/>
                <a:cs typeface="Tahoma" panose="020B0604030504040204" pitchFamily="34" charset="0"/>
              </a:rPr>
              <a:t> </a:t>
            </a:r>
            <a:r>
              <a:rPr lang="en-US" altLang="zh-CN" sz="1200" dirty="0">
                <a:solidFill>
                  <a:srgbClr val="0070C0"/>
                </a:solidFill>
                <a:latin typeface="+mn-lt"/>
                <a:cs typeface="Tahoma" panose="020B0604030504040204" pitchFamily="34" charset="0"/>
              </a:rPr>
              <a:t>Focus on advanced technology integration, advanced application instruments, equipment and systems development. The</a:t>
            </a:r>
            <a:r>
              <a:rPr lang="en-US" altLang="zh-CN" sz="1200" baseline="0" dirty="0">
                <a:solidFill>
                  <a:srgbClr val="0070C0"/>
                </a:solidFill>
                <a:latin typeface="+mn-lt"/>
                <a:cs typeface="Tahoma" panose="020B0604030504040204" pitchFamily="34" charset="0"/>
              </a:rPr>
              <a:t> research areas include </a:t>
            </a:r>
            <a:r>
              <a:rPr lang="en-US" altLang="zh-CN" sz="1200" dirty="0">
                <a:latin typeface="+mn-lt"/>
                <a:cs typeface="Tahoma" panose="020B0604030504040204" pitchFamily="34" charset="0"/>
              </a:rPr>
              <a:t>Nuclear medical imaging, Precision detection, Radiation safety monitoring </a:t>
            </a:r>
            <a:endParaRPr lang="zh-CN" altLang="en-US" dirty="0"/>
          </a:p>
        </p:txBody>
      </p:sp>
      <p:sp>
        <p:nvSpPr>
          <p:cNvPr id="4" name="Slide Number Placeholder 3"/>
          <p:cNvSpPr>
            <a:spLocks noGrp="1"/>
          </p:cNvSpPr>
          <p:nvPr>
            <p:ph type="sldNum" sz="quarter" idx="10"/>
          </p:nvPr>
        </p:nvSpPr>
        <p:spPr/>
        <p:txBody>
          <a:bodyPr/>
          <a:lstStyle/>
          <a:p>
            <a:fld id="{34EA1CAF-F3E5-4995-B5A9-F6F823E8D197}" type="slidenum">
              <a:rPr lang="zh-CN" altLang="en-US" smtClean="0"/>
              <a:pPr/>
              <a:t>3</a:t>
            </a:fld>
            <a:endParaRPr lang="zh-CN" altLang="en-US"/>
          </a:p>
        </p:txBody>
      </p:sp>
    </p:spTree>
    <p:extLst>
      <p:ext uri="{BB962C8B-B14F-4D97-AF65-F5344CB8AC3E}">
        <p14:creationId xmlns:p14="http://schemas.microsoft.com/office/powerpoint/2010/main" val="41027864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For</a:t>
            </a:r>
            <a:r>
              <a:rPr lang="en-US" altLang="zh-CN" baseline="0" dirty="0"/>
              <a:t> spin off</a:t>
            </a:r>
            <a:endParaRPr lang="zh-CN" altLang="en-US" dirty="0"/>
          </a:p>
        </p:txBody>
      </p:sp>
      <p:sp>
        <p:nvSpPr>
          <p:cNvPr id="4" name="Slide Number Placeholder 3"/>
          <p:cNvSpPr>
            <a:spLocks noGrp="1"/>
          </p:cNvSpPr>
          <p:nvPr>
            <p:ph type="sldNum" sz="quarter" idx="10"/>
          </p:nvPr>
        </p:nvSpPr>
        <p:spPr/>
        <p:txBody>
          <a:bodyPr/>
          <a:lstStyle/>
          <a:p>
            <a:fld id="{34EA1CAF-F3E5-4995-B5A9-F6F823E8D197}" type="slidenum">
              <a:rPr lang="zh-CN" altLang="en-US" smtClean="0"/>
              <a:pPr/>
              <a:t>31</a:t>
            </a:fld>
            <a:endParaRPr lang="zh-CN" altLang="en-US"/>
          </a:p>
        </p:txBody>
      </p:sp>
    </p:spTree>
    <p:extLst>
      <p:ext uri="{BB962C8B-B14F-4D97-AF65-F5344CB8AC3E}">
        <p14:creationId xmlns:p14="http://schemas.microsoft.com/office/powerpoint/2010/main" val="3123399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For</a:t>
            </a:r>
            <a:r>
              <a:rPr lang="en-US" altLang="zh-CN" baseline="0" dirty="0"/>
              <a:t> NDT, we established </a:t>
            </a:r>
            <a:r>
              <a:rPr lang="en-US" altLang="zh-CN" dirty="0"/>
              <a:t>Ray Image Testing Technology Co.,</a:t>
            </a:r>
            <a:r>
              <a:rPr lang="en-US" altLang="zh-CN" baseline="0" dirty="0"/>
              <a:t> </a:t>
            </a:r>
            <a:r>
              <a:rPr lang="en-US" altLang="zh-CN" sz="1200" b="1" kern="100" dirty="0">
                <a:solidFill>
                  <a:prstClr val="black"/>
                </a:solidFill>
                <a:ea typeface="等线" panose="02010600030101010101" charset="-122"/>
                <a:cs typeface="Arial" panose="020B0604020202020204" pitchFamily="34" charset="0"/>
              </a:rPr>
              <a:t>focuses on the research and development, manufacturing, sales and leasing of X-ray precision nondestructive testing equipment.</a:t>
            </a:r>
            <a:endParaRPr lang="zh-CN" altLang="en-US" dirty="0"/>
          </a:p>
        </p:txBody>
      </p:sp>
      <p:sp>
        <p:nvSpPr>
          <p:cNvPr id="4" name="Slide Number Placeholder 3"/>
          <p:cNvSpPr>
            <a:spLocks noGrp="1"/>
          </p:cNvSpPr>
          <p:nvPr>
            <p:ph type="sldNum" sz="quarter" idx="10"/>
          </p:nvPr>
        </p:nvSpPr>
        <p:spPr/>
        <p:txBody>
          <a:bodyPr/>
          <a:lstStyle/>
          <a:p>
            <a:fld id="{34EA1CAF-F3E5-4995-B5A9-F6F823E8D197}" type="slidenum">
              <a:rPr lang="zh-CN" altLang="en-US" smtClean="0"/>
              <a:pPr/>
              <a:t>32</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For</a:t>
            </a:r>
            <a:r>
              <a:rPr lang="en-US" altLang="zh-CN" baseline="0" dirty="0"/>
              <a:t> NDT, we established </a:t>
            </a:r>
            <a:r>
              <a:rPr lang="en-US" altLang="zh-CN" dirty="0"/>
              <a:t>Ray Image Testing Technology Co.,</a:t>
            </a:r>
            <a:r>
              <a:rPr lang="en-US" altLang="zh-CN" baseline="0" dirty="0"/>
              <a:t> </a:t>
            </a:r>
            <a:r>
              <a:rPr lang="en-US" altLang="zh-CN" sz="1200" b="1" kern="100" dirty="0">
                <a:solidFill>
                  <a:prstClr val="black"/>
                </a:solidFill>
                <a:ea typeface="等线" panose="02010600030101010101" charset="-122"/>
                <a:cs typeface="Arial" panose="020B0604020202020204" pitchFamily="34" charset="0"/>
              </a:rPr>
              <a:t>focuses on the research and development, manufacturing, sales and leasing of X-ray precision nondestructive testing equipment.</a:t>
            </a:r>
            <a:endParaRPr lang="zh-CN" altLang="en-US" dirty="0"/>
          </a:p>
        </p:txBody>
      </p:sp>
      <p:sp>
        <p:nvSpPr>
          <p:cNvPr id="4" name="Slide Number Placeholder 3"/>
          <p:cNvSpPr>
            <a:spLocks noGrp="1"/>
          </p:cNvSpPr>
          <p:nvPr>
            <p:ph type="sldNum" sz="quarter" idx="10"/>
          </p:nvPr>
        </p:nvSpPr>
        <p:spPr/>
        <p:txBody>
          <a:bodyPr/>
          <a:lstStyle/>
          <a:p>
            <a:fld id="{34EA1CAF-F3E5-4995-B5A9-F6F823E8D197}" type="slidenum">
              <a:rPr lang="zh-CN" altLang="en-US" smtClean="0"/>
              <a:pPr/>
              <a:t>33</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In radiation safety monitoring instrumentation. </a:t>
            </a:r>
            <a:r>
              <a:rPr lang="en-US" altLang="zh-CN" dirty="0"/>
              <a:t>We</a:t>
            </a:r>
            <a:r>
              <a:rPr lang="en-US" altLang="zh-CN" baseline="0" dirty="0"/>
              <a:t> dedicated in </a:t>
            </a:r>
            <a:r>
              <a:rPr lang="en-US" altLang="zh-CN" sz="1200" b="1" kern="0" dirty="0">
                <a:solidFill>
                  <a:srgbClr val="0000FF"/>
                </a:solidFill>
                <a:ea typeface="微软雅黑"/>
                <a:sym typeface="+mn-ea"/>
              </a:rPr>
              <a:t>Mass-production of</a:t>
            </a:r>
            <a:r>
              <a:rPr kumimoji="0" lang="en-US" altLang="zh-CN" sz="1200" b="1" i="0" u="none" strike="noStrike" kern="0" cap="none" spc="0" normalizeH="0" baseline="0" noProof="0" dirty="0">
                <a:ln>
                  <a:noFill/>
                </a:ln>
                <a:solidFill>
                  <a:srgbClr val="0000FF"/>
                </a:solidFill>
                <a:uLnTx/>
                <a:uFillTx/>
                <a:ea typeface="微软雅黑"/>
                <a:cs typeface="+mn-cs"/>
                <a:sym typeface="+mn-ea"/>
              </a:rPr>
              <a:t> advanced, high-quality radiation instruments and meters.</a:t>
            </a:r>
          </a:p>
          <a:p>
            <a:endParaRPr lang="zh-CN" altLang="en-US" dirty="0"/>
          </a:p>
        </p:txBody>
      </p:sp>
      <p:sp>
        <p:nvSpPr>
          <p:cNvPr id="4" name="Slide Number Placeholder 3"/>
          <p:cNvSpPr>
            <a:spLocks noGrp="1"/>
          </p:cNvSpPr>
          <p:nvPr>
            <p:ph type="sldNum" sz="quarter" idx="10"/>
          </p:nvPr>
        </p:nvSpPr>
        <p:spPr/>
        <p:txBody>
          <a:bodyPr/>
          <a:lstStyle/>
          <a:p>
            <a:fld id="{34EA1CAF-F3E5-4995-B5A9-F6F823E8D197}" type="slidenum">
              <a:rPr lang="zh-CN" altLang="en-US" smtClean="0"/>
              <a:pPr/>
              <a:t>34</a:t>
            </a:fld>
            <a:endParaRPr lang="zh-CN" altLang="en-US"/>
          </a:p>
        </p:txBody>
      </p:sp>
    </p:spTree>
    <p:extLst>
      <p:ext uri="{BB962C8B-B14F-4D97-AF65-F5344CB8AC3E}">
        <p14:creationId xmlns:p14="http://schemas.microsoft.com/office/powerpoint/2010/main" val="4983690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In radiation safety monitoring instrumentation. </a:t>
            </a:r>
            <a:r>
              <a:rPr lang="en-US" altLang="zh-CN" dirty="0"/>
              <a:t>We</a:t>
            </a:r>
            <a:r>
              <a:rPr lang="en-US" altLang="zh-CN" baseline="0" dirty="0"/>
              <a:t> dedicated in </a:t>
            </a:r>
            <a:r>
              <a:rPr lang="en-US" altLang="zh-CN" sz="1200" b="1" kern="0" dirty="0">
                <a:solidFill>
                  <a:srgbClr val="0000FF"/>
                </a:solidFill>
                <a:ea typeface="微软雅黑"/>
                <a:sym typeface="+mn-ea"/>
              </a:rPr>
              <a:t>Mass-production of</a:t>
            </a:r>
            <a:r>
              <a:rPr kumimoji="0" lang="en-US" altLang="zh-CN" sz="1200" b="1" i="0" u="none" strike="noStrike" kern="0" cap="none" spc="0" normalizeH="0" baseline="0" noProof="0" dirty="0">
                <a:ln>
                  <a:noFill/>
                </a:ln>
                <a:solidFill>
                  <a:srgbClr val="0000FF"/>
                </a:solidFill>
                <a:uLnTx/>
                <a:uFillTx/>
                <a:ea typeface="微软雅黑"/>
                <a:cs typeface="+mn-cs"/>
                <a:sym typeface="+mn-ea"/>
              </a:rPr>
              <a:t> advanced, high-quality radiation instruments and meters.</a:t>
            </a:r>
          </a:p>
          <a:p>
            <a:endParaRPr lang="zh-CN" altLang="en-US" dirty="0"/>
          </a:p>
        </p:txBody>
      </p:sp>
      <p:sp>
        <p:nvSpPr>
          <p:cNvPr id="4" name="Slide Number Placeholder 3"/>
          <p:cNvSpPr>
            <a:spLocks noGrp="1"/>
          </p:cNvSpPr>
          <p:nvPr>
            <p:ph type="sldNum" sz="quarter" idx="10"/>
          </p:nvPr>
        </p:nvSpPr>
        <p:spPr/>
        <p:txBody>
          <a:bodyPr/>
          <a:lstStyle/>
          <a:p>
            <a:fld id="{34EA1CAF-F3E5-4995-B5A9-F6F823E8D197}" type="slidenum">
              <a:rPr lang="zh-CN" altLang="en-US" smtClean="0"/>
              <a:pPr/>
              <a:t>35</a:t>
            </a:fld>
            <a:endParaRPr lang="zh-CN" altLang="en-US"/>
          </a:p>
        </p:txBody>
      </p:sp>
    </p:spTree>
    <p:extLst>
      <p:ext uri="{BB962C8B-B14F-4D97-AF65-F5344CB8AC3E}">
        <p14:creationId xmlns:p14="http://schemas.microsoft.com/office/powerpoint/2010/main" val="4983690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Also</a:t>
            </a:r>
            <a:r>
              <a:rPr lang="en-US" altLang="zh-CN" baseline="0" dirty="0"/>
              <a:t> we developed </a:t>
            </a:r>
            <a:r>
              <a:rPr lang="en-US" altLang="zh-CN" dirty="0"/>
              <a:t>Digitizer as products,</a:t>
            </a:r>
            <a:r>
              <a:rPr lang="en-US" altLang="zh-CN" baseline="0" dirty="0"/>
              <a:t> which as </a:t>
            </a:r>
            <a:r>
              <a:rPr lang="en-US" altLang="zh-CN" b="1" dirty="0">
                <a:solidFill>
                  <a:prstClr val="black"/>
                </a:solidFill>
                <a:cs typeface="Times New Roman" pitchFamily="18" charset="0"/>
              </a:rPr>
              <a:t>8 channels</a:t>
            </a:r>
            <a:r>
              <a:rPr lang="zh-CN" altLang="en-US" b="1" dirty="0">
                <a:solidFill>
                  <a:prstClr val="black"/>
                </a:solidFill>
                <a:cs typeface="Times New Roman" pitchFamily="18" charset="0"/>
              </a:rPr>
              <a:t>、</a:t>
            </a:r>
            <a:r>
              <a:rPr lang="en-US" altLang="zh-CN" b="1" dirty="0">
                <a:solidFill>
                  <a:prstClr val="black"/>
                </a:solidFill>
                <a:cs typeface="Times New Roman" pitchFamily="18" charset="0"/>
              </a:rPr>
              <a:t>14-bit and 250Msps.it can works</a:t>
            </a:r>
            <a:r>
              <a:rPr lang="en-US" altLang="zh-CN" b="1" baseline="0" dirty="0">
                <a:solidFill>
                  <a:prstClr val="black"/>
                </a:solidFill>
                <a:cs typeface="Times New Roman" pitchFamily="18" charset="0"/>
              </a:rPr>
              <a:t> in </a:t>
            </a:r>
            <a:r>
              <a:rPr lang="en-US" altLang="zh-CN" b="1" baseline="0" dirty="0" err="1">
                <a:solidFill>
                  <a:prstClr val="black"/>
                </a:solidFill>
                <a:cs typeface="Times New Roman" pitchFamily="18" charset="0"/>
              </a:rPr>
              <a:t>mutipl</a:t>
            </a:r>
            <a:r>
              <a:rPr lang="en-US" altLang="zh-CN" b="1" baseline="0" dirty="0">
                <a:solidFill>
                  <a:prstClr val="black"/>
                </a:solidFill>
                <a:cs typeface="Times New Roman" pitchFamily="18" charset="0"/>
              </a:rPr>
              <a:t> modes.</a:t>
            </a:r>
            <a:endParaRPr lang="zh-CN" altLang="en-US" dirty="0"/>
          </a:p>
        </p:txBody>
      </p:sp>
      <p:sp>
        <p:nvSpPr>
          <p:cNvPr id="4" name="Slide Number Placeholder 3"/>
          <p:cNvSpPr>
            <a:spLocks noGrp="1"/>
          </p:cNvSpPr>
          <p:nvPr>
            <p:ph type="sldNum" sz="quarter" idx="10"/>
          </p:nvPr>
        </p:nvSpPr>
        <p:spPr/>
        <p:txBody>
          <a:bodyPr/>
          <a:lstStyle/>
          <a:p>
            <a:fld id="{34EA1CAF-F3E5-4995-B5A9-F6F823E8D197}" type="slidenum">
              <a:rPr lang="zh-CN" altLang="en-US" smtClean="0"/>
              <a:pPr/>
              <a:t>36</a:t>
            </a:fld>
            <a:endParaRPr lang="zh-CN" altLang="en-US"/>
          </a:p>
        </p:txBody>
      </p:sp>
    </p:spTree>
    <p:extLst>
      <p:ext uri="{BB962C8B-B14F-4D97-AF65-F5344CB8AC3E}">
        <p14:creationId xmlns:p14="http://schemas.microsoft.com/office/powerpoint/2010/main" val="1033586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CN" b="1" noProof="0" dirty="0">
                <a:solidFill>
                  <a:prstClr val="black"/>
                </a:solidFill>
                <a:ea typeface="微软雅黑"/>
              </a:rPr>
              <a:t>Our custom</a:t>
            </a:r>
            <a:r>
              <a:rPr kumimoji="0" lang="en-US" altLang="zh-CN" sz="1200" b="1" i="0" u="none" strike="noStrike" kern="1200" cap="none" spc="0" normalizeH="0" baseline="0" noProof="0" dirty="0">
                <a:ln>
                  <a:noFill/>
                </a:ln>
                <a:solidFill>
                  <a:prstClr val="black"/>
                </a:solidFill>
                <a:effectLst/>
                <a:uLnTx/>
                <a:uFillTx/>
                <a:ea typeface="微软雅黑"/>
                <a:cs typeface="+mn-cs"/>
              </a:rPr>
              <a:t>s include environmental protection department, scientific research institutes, nuclear industry, customs, medical treatment, industrial testing,</a:t>
            </a:r>
            <a:r>
              <a:rPr kumimoji="0" lang="zh-CN" altLang="en-US" sz="1200" b="1" i="0" u="none" strike="noStrike" kern="1200" cap="none" spc="0" normalizeH="0" baseline="0" noProof="0" dirty="0">
                <a:ln>
                  <a:noFill/>
                </a:ln>
                <a:solidFill>
                  <a:prstClr val="black"/>
                </a:solidFill>
                <a:effectLst/>
                <a:uLnTx/>
                <a:uFillTx/>
                <a:ea typeface="微软雅黑"/>
                <a:cs typeface="+mn-cs"/>
              </a:rPr>
              <a:t> </a:t>
            </a:r>
            <a:r>
              <a:rPr kumimoji="0" lang="en-US" altLang="zh-CN" sz="1200" b="1" i="0" u="none" strike="noStrike" kern="1200" cap="none" spc="0" normalizeH="0" baseline="0" noProof="0" dirty="0">
                <a:ln>
                  <a:noFill/>
                </a:ln>
                <a:solidFill>
                  <a:prstClr val="black"/>
                </a:solidFill>
                <a:effectLst/>
                <a:uLnTx/>
                <a:uFillTx/>
                <a:ea typeface="微软雅黑"/>
                <a:cs typeface="+mn-cs"/>
              </a:rPr>
              <a:t>and so on.</a:t>
            </a:r>
          </a:p>
        </p:txBody>
      </p:sp>
      <p:sp>
        <p:nvSpPr>
          <p:cNvPr id="4" name="Slide Number Placeholder 3"/>
          <p:cNvSpPr>
            <a:spLocks noGrp="1"/>
          </p:cNvSpPr>
          <p:nvPr>
            <p:ph type="sldNum" sz="quarter" idx="10"/>
          </p:nvPr>
        </p:nvSpPr>
        <p:spPr/>
        <p:txBody>
          <a:bodyPr/>
          <a:lstStyle/>
          <a:p>
            <a:fld id="{34EA1CAF-F3E5-4995-B5A9-F6F823E8D197}" type="slidenum">
              <a:rPr lang="zh-CN" altLang="en-US" smtClean="0"/>
              <a:pPr/>
              <a:t>37</a:t>
            </a:fld>
            <a:endParaRPr lang="zh-CN" altLang="en-US"/>
          </a:p>
        </p:txBody>
      </p:sp>
    </p:spTree>
    <p:extLst>
      <p:ext uri="{BB962C8B-B14F-4D97-AF65-F5344CB8AC3E}">
        <p14:creationId xmlns:p14="http://schemas.microsoft.com/office/powerpoint/2010/main" val="1861593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127 people works in DNTA in total, </a:t>
            </a:r>
            <a:r>
              <a:rPr lang="en-US" altLang="zh-CN" sz="1200" dirty="0">
                <a:solidFill>
                  <a:srgbClr val="000000"/>
                </a:solidFill>
                <a:latin typeface="+mn-lt"/>
              </a:rPr>
              <a:t>for </a:t>
            </a:r>
            <a:r>
              <a:rPr lang="en-US" altLang="zh-CN" dirty="0"/>
              <a:t>58 staffs, </a:t>
            </a:r>
            <a:r>
              <a:rPr lang="en-US" altLang="zh-CN" sz="1200" dirty="0">
                <a:solidFill>
                  <a:srgbClr val="000000"/>
                </a:solidFill>
                <a:latin typeface="+mn-lt"/>
              </a:rPr>
              <a:t>79% of them are doctors,</a:t>
            </a:r>
            <a:r>
              <a:rPr lang="en-US" altLang="zh-CN" sz="1200" baseline="0" dirty="0">
                <a:solidFill>
                  <a:srgbClr val="000000"/>
                </a:solidFill>
                <a:latin typeface="+mn-lt"/>
              </a:rPr>
              <a:t> and </a:t>
            </a:r>
            <a:r>
              <a:rPr lang="en-US" altLang="zh-CN" sz="1200" dirty="0">
                <a:solidFill>
                  <a:srgbClr val="000000"/>
                </a:solidFill>
                <a:latin typeface="+mn-lt"/>
              </a:rPr>
              <a:t>80% of them are with senior professional titles</a:t>
            </a:r>
            <a:endParaRPr lang="zh-CN" altLang="en-US" dirty="0"/>
          </a:p>
        </p:txBody>
      </p:sp>
      <p:sp>
        <p:nvSpPr>
          <p:cNvPr id="4" name="Slide Number Placeholder 3"/>
          <p:cNvSpPr>
            <a:spLocks noGrp="1"/>
          </p:cNvSpPr>
          <p:nvPr>
            <p:ph type="sldNum" sz="quarter" idx="10"/>
          </p:nvPr>
        </p:nvSpPr>
        <p:spPr/>
        <p:txBody>
          <a:bodyPr/>
          <a:lstStyle/>
          <a:p>
            <a:fld id="{34EA1CAF-F3E5-4995-B5A9-F6F823E8D197}" type="slidenum">
              <a:rPr lang="zh-CN" altLang="en-US" smtClean="0"/>
              <a:pPr/>
              <a:t>4</a:t>
            </a:fld>
            <a:endParaRPr lang="zh-CN" altLang="en-US"/>
          </a:p>
        </p:txBody>
      </p:sp>
    </p:spTree>
    <p:extLst>
      <p:ext uri="{BB962C8B-B14F-4D97-AF65-F5344CB8AC3E}">
        <p14:creationId xmlns:p14="http://schemas.microsoft.com/office/powerpoint/2010/main" val="3960595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Jinan branch</a:t>
            </a:r>
            <a:r>
              <a:rPr lang="en-US" altLang="zh-CN" baseline="0" dirty="0"/>
              <a:t> is established in 2020 as a new spin-off platform in order to research on cutting-edge technology, core technology and engineering development.</a:t>
            </a:r>
            <a:endParaRPr lang="zh-CN" altLang="en-US" dirty="0"/>
          </a:p>
        </p:txBody>
      </p:sp>
      <p:sp>
        <p:nvSpPr>
          <p:cNvPr id="4" name="Slide Number Placeholder 3"/>
          <p:cNvSpPr>
            <a:spLocks noGrp="1"/>
          </p:cNvSpPr>
          <p:nvPr>
            <p:ph type="sldNum" sz="quarter" idx="10"/>
          </p:nvPr>
        </p:nvSpPr>
        <p:spPr/>
        <p:txBody>
          <a:bodyPr/>
          <a:lstStyle/>
          <a:p>
            <a:fld id="{34EA1CAF-F3E5-4995-B5A9-F6F823E8D197}" type="slidenum">
              <a:rPr lang="zh-CN" altLang="en-US" smtClean="0"/>
              <a:pPr/>
              <a:t>5</a:t>
            </a:fld>
            <a:endParaRPr lang="zh-CN" altLang="en-US"/>
          </a:p>
        </p:txBody>
      </p:sp>
    </p:spTree>
    <p:extLst>
      <p:ext uri="{BB962C8B-B14F-4D97-AF65-F5344CB8AC3E}">
        <p14:creationId xmlns:p14="http://schemas.microsoft.com/office/powerpoint/2010/main" val="3477522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We have</a:t>
            </a:r>
            <a:r>
              <a:rPr lang="en-US" altLang="zh-CN" baseline="0" dirty="0"/>
              <a:t> over 30000 square meters area laboratory and equipment with a total value of more than 100 million.</a:t>
            </a:r>
            <a:endParaRPr lang="zh-CN" altLang="en-US" dirty="0"/>
          </a:p>
        </p:txBody>
      </p:sp>
      <p:sp>
        <p:nvSpPr>
          <p:cNvPr id="4" name="Slide Number Placeholder 3"/>
          <p:cNvSpPr>
            <a:spLocks noGrp="1"/>
          </p:cNvSpPr>
          <p:nvPr>
            <p:ph type="sldNum" sz="quarter" idx="10"/>
          </p:nvPr>
        </p:nvSpPr>
        <p:spPr/>
        <p:txBody>
          <a:bodyPr/>
          <a:lstStyle/>
          <a:p>
            <a:fld id="{34EA1CAF-F3E5-4995-B5A9-F6F823E8D197}" type="slidenum">
              <a:rPr lang="zh-CN" altLang="en-US" smtClean="0"/>
              <a:pPr/>
              <a:t>6</a:t>
            </a:fld>
            <a:endParaRPr lang="zh-CN" altLang="en-US"/>
          </a:p>
        </p:txBody>
      </p:sp>
    </p:spTree>
    <p:extLst>
      <p:ext uri="{BB962C8B-B14F-4D97-AF65-F5344CB8AC3E}">
        <p14:creationId xmlns:p14="http://schemas.microsoft.com/office/powerpoint/2010/main" val="2364227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 Jinan branch, we constructed Pilot</a:t>
            </a:r>
            <a:r>
              <a:rPr lang="en-US" altLang="zh-CN" baseline="0" dirty="0"/>
              <a:t> </a:t>
            </a:r>
            <a:r>
              <a:rPr lang="en-US" altLang="zh-CN" baseline="0" dirty="0" err="1"/>
              <a:t>labortatory</a:t>
            </a:r>
            <a:r>
              <a:rPr lang="en-US" altLang="zh-CN" baseline="0" dirty="0"/>
              <a:t>, X-ray Laboratory, and Nuclear Medicine Laboratory</a:t>
            </a:r>
            <a:endParaRPr lang="zh-CN" altLang="en-US" dirty="0"/>
          </a:p>
        </p:txBody>
      </p:sp>
      <p:sp>
        <p:nvSpPr>
          <p:cNvPr id="4" name="Slide Number Placeholder 3"/>
          <p:cNvSpPr>
            <a:spLocks noGrp="1"/>
          </p:cNvSpPr>
          <p:nvPr>
            <p:ph type="sldNum" sz="quarter" idx="10"/>
          </p:nvPr>
        </p:nvSpPr>
        <p:spPr/>
        <p:txBody>
          <a:bodyPr/>
          <a:lstStyle/>
          <a:p>
            <a:fld id="{34EA1CAF-F3E5-4995-B5A9-F6F823E8D197}" type="slidenum">
              <a:rPr lang="zh-CN" altLang="en-US" smtClean="0"/>
              <a:pPr/>
              <a:t>7</a:t>
            </a:fld>
            <a:endParaRPr lang="zh-CN" altLang="en-US"/>
          </a:p>
        </p:txBody>
      </p:sp>
    </p:spTree>
    <p:extLst>
      <p:ext uri="{BB962C8B-B14F-4D97-AF65-F5344CB8AC3E}">
        <p14:creationId xmlns:p14="http://schemas.microsoft.com/office/powerpoint/2010/main" val="3472317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As a </a:t>
            </a:r>
            <a:r>
              <a:rPr lang="en-US" altLang="zh-CN" sz="1200" b="0" i="0" kern="1200" dirty="0">
                <a:solidFill>
                  <a:schemeClr val="tx1"/>
                </a:solidFill>
                <a:effectLst/>
                <a:latin typeface="+mn-lt"/>
                <a:ea typeface="+mn-ea"/>
                <a:cs typeface="+mn-cs"/>
              </a:rPr>
              <a:t>example, in Nuclear</a:t>
            </a:r>
            <a:r>
              <a:rPr lang="en-US" altLang="zh-CN" sz="1200" b="0" i="0" kern="1200" baseline="0" dirty="0">
                <a:solidFill>
                  <a:schemeClr val="tx1"/>
                </a:solidFill>
                <a:effectLst/>
                <a:latin typeface="+mn-lt"/>
                <a:ea typeface="+mn-ea"/>
                <a:cs typeface="+mn-cs"/>
              </a:rPr>
              <a:t> medicine laboratory, we assembled </a:t>
            </a:r>
            <a:r>
              <a:rPr lang="en-US" altLang="zh-CN" b="0" kern="0" dirty="0">
                <a:solidFill>
                  <a:srgbClr val="FFFF00"/>
                </a:solidFill>
              </a:rPr>
              <a:t>A</a:t>
            </a:r>
            <a:r>
              <a:rPr lang="en-US" altLang="zh-CN" b="0" kern="0" noProof="0" dirty="0" err="1">
                <a:solidFill>
                  <a:srgbClr val="FFFF00"/>
                </a:solidFill>
              </a:rPr>
              <a:t>ccelerator</a:t>
            </a:r>
            <a:r>
              <a:rPr lang="en-US" altLang="zh-CN" b="0" kern="0" noProof="0" dirty="0">
                <a:solidFill>
                  <a:srgbClr val="FFFF00"/>
                </a:solidFill>
              </a:rPr>
              <a:t> and hot cell for production of Radiopharmaceutical.</a:t>
            </a:r>
            <a:r>
              <a:rPr lang="en-US" altLang="zh-CN" b="0" kern="0" baseline="0" noProof="0" dirty="0">
                <a:solidFill>
                  <a:srgbClr val="FFFF00"/>
                </a:solidFill>
              </a:rPr>
              <a:t> And Medical imaging equipments developed in our team are applied in image room.</a:t>
            </a:r>
            <a:endParaRPr lang="en-US" altLang="zh-CN"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EA1CAF-F3E5-4995-B5A9-F6F823E8D197}" type="slidenum">
              <a:rPr lang="zh-CN" altLang="en-US" smtClean="0"/>
              <a:pPr/>
              <a:t>8</a:t>
            </a:fld>
            <a:endParaRPr lang="zh-CN" altLang="en-US"/>
          </a:p>
        </p:txBody>
      </p:sp>
    </p:spTree>
    <p:extLst>
      <p:ext uri="{BB962C8B-B14F-4D97-AF65-F5344CB8AC3E}">
        <p14:creationId xmlns:p14="http://schemas.microsoft.com/office/powerpoint/2010/main" val="471655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Second, research of</a:t>
            </a:r>
            <a:r>
              <a:rPr lang="en-US" altLang="zh-CN" baseline="0" dirty="0"/>
              <a:t> DNTA. </a:t>
            </a:r>
            <a:endParaRPr lang="zh-CN" altLang="en-US" dirty="0"/>
          </a:p>
        </p:txBody>
      </p:sp>
      <p:sp>
        <p:nvSpPr>
          <p:cNvPr id="4" name="Slide Number Placeholder 3"/>
          <p:cNvSpPr>
            <a:spLocks noGrp="1"/>
          </p:cNvSpPr>
          <p:nvPr>
            <p:ph type="sldNum" sz="quarter" idx="10"/>
          </p:nvPr>
        </p:nvSpPr>
        <p:spPr/>
        <p:txBody>
          <a:bodyPr/>
          <a:lstStyle/>
          <a:p>
            <a:fld id="{34EA1CAF-F3E5-4995-B5A9-F6F823E8D197}" type="slidenum">
              <a:rPr lang="zh-CN" altLang="en-US" smtClean="0"/>
              <a:pPr/>
              <a:t>9</a:t>
            </a:fld>
            <a:endParaRPr lang="zh-CN" altLang="en-US"/>
          </a:p>
        </p:txBody>
      </p:sp>
    </p:spTree>
    <p:extLst>
      <p:ext uri="{BB962C8B-B14F-4D97-AF65-F5344CB8AC3E}">
        <p14:creationId xmlns:p14="http://schemas.microsoft.com/office/powerpoint/2010/main" val="2731764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107500" y="92058"/>
            <a:ext cx="10510125" cy="659643"/>
          </a:xfrm>
          <a:prstGeom prst="rect">
            <a:avLst/>
          </a:prstGeom>
        </p:spPr>
        <p:txBody>
          <a:bodyPr lIns="91418" tIns="45709" rIns="91418" bIns="45709"/>
          <a:lstStyle>
            <a:lvl1pPr algn="l">
              <a:defRPr sz="4000" b="1" baseline="0">
                <a:solidFill>
                  <a:srgbClr val="005DA2"/>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5" name="灯片编号占位符 4"/>
          <p:cNvSpPr>
            <a:spLocks noGrp="1"/>
          </p:cNvSpPr>
          <p:nvPr>
            <p:ph type="sldNum" sz="quarter" idx="12"/>
          </p:nvPr>
        </p:nvSpPr>
        <p:spPr>
          <a:xfrm>
            <a:off x="10800000" y="360000"/>
            <a:ext cx="1080000" cy="360000"/>
          </a:xfrm>
          <a:prstGeom prst="rect">
            <a:avLst/>
          </a:prstGeom>
        </p:spPr>
        <p:txBody>
          <a:bodyPr lIns="91418" tIns="45709" rIns="91418" bIns="45709"/>
          <a:lstStyle>
            <a:lvl1pPr algn="r">
              <a:defRPr/>
            </a:lvl1pPr>
          </a:lstStyle>
          <a:p>
            <a:fld id="{E077DA78-E013-4A8C-AD75-63A150561B10}" type="slidenum">
              <a:rPr lang="zh-CN" altLang="en-US" smtClean="0">
                <a:solidFill>
                  <a:prstClr val="black">
                    <a:tint val="75000"/>
                  </a:prstClr>
                </a:solidFill>
              </a:rPr>
              <a:pPr/>
              <a:t>‹#›</a:t>
            </a:fld>
            <a:endParaRPr lang="zh-CN" altLang="en-US" dirty="0">
              <a:solidFill>
                <a:prstClr val="black">
                  <a:tint val="75000"/>
                </a:prstClr>
              </a:solidFill>
            </a:endParaRPr>
          </a:p>
        </p:txBody>
      </p:sp>
      <p:cxnSp>
        <p:nvCxnSpPr>
          <p:cNvPr id="9" name="直接连接符 8"/>
          <p:cNvCxnSpPr/>
          <p:nvPr userDrawn="1"/>
        </p:nvCxnSpPr>
        <p:spPr>
          <a:xfrm>
            <a:off x="1054457" y="811417"/>
            <a:ext cx="11132828" cy="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文本占位符 2">
            <a:extLst>
              <a:ext uri="{FF2B5EF4-FFF2-40B4-BE49-F238E27FC236}">
                <a16:creationId xmlns:a16="http://schemas.microsoft.com/office/drawing/2014/main" id="{7918572F-142C-4521-A20F-057039961475}"/>
              </a:ext>
            </a:extLst>
          </p:cNvPr>
          <p:cNvSpPr>
            <a:spLocks noGrp="1"/>
          </p:cNvSpPr>
          <p:nvPr>
            <p:ph idx="1"/>
            <p:custDataLst>
              <p:tags r:id="rId1"/>
            </p:custDataLst>
          </p:nvPr>
        </p:nvSpPr>
        <p:spPr>
          <a:xfrm>
            <a:off x="338360" y="961398"/>
            <a:ext cx="11279266" cy="5388907"/>
          </a:xfrm>
          <a:prstGeom prst="rect">
            <a:avLst/>
          </a:prstGeom>
        </p:spPr>
        <p:txBody>
          <a:bodyPr vert="horz" wrap="square" lIns="90170" tIns="46990" rIns="90170" bIns="46990" rtlCol="0">
            <a:normAutofit/>
          </a:bodyPr>
          <a:lstStyle>
            <a:lvl1pPr marL="288000" indent="-288000">
              <a:lnSpc>
                <a:spcPct val="100000"/>
              </a:lnSpc>
              <a:spcBef>
                <a:spcPts val="600"/>
              </a:spcBef>
              <a:spcAft>
                <a:spcPts val="0"/>
              </a:spcAft>
              <a:buSzPct val="70000"/>
              <a:buFont typeface="Wingdings" panose="05000000000000000000" pitchFamily="2" charset="2"/>
              <a:buChar char="l"/>
              <a:defRPr sz="2400" b="1" baseline="0">
                <a:solidFill>
                  <a:srgbClr val="005DA2"/>
                </a:solidFill>
                <a:latin typeface="Times New Roman" panose="02020603050405020304" pitchFamily="18" charset="0"/>
                <a:ea typeface="微软雅黑" panose="020B0503020204020204" pitchFamily="34" charset="-122"/>
              </a:defRPr>
            </a:lvl1pPr>
            <a:lvl2pPr marL="720000" indent="-288000">
              <a:lnSpc>
                <a:spcPct val="100000"/>
              </a:lnSpc>
              <a:spcBef>
                <a:spcPts val="600"/>
              </a:spcBef>
              <a:spcAft>
                <a:spcPts val="0"/>
              </a:spcAft>
              <a:buFont typeface="Arial" panose="020B0604020202020204" pitchFamily="34" charset="0"/>
              <a:buChar char="•"/>
              <a:defRPr sz="2000" baseline="0">
                <a:latin typeface="Times New Roman" panose="02020603050405020304" pitchFamily="18" charset="0"/>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编辑母版文本样式</a:t>
            </a:r>
          </a:p>
          <a:p>
            <a:pPr lvl="1"/>
            <a:r>
              <a:rPr lang="zh-CN" altLang="en-US" dirty="0"/>
              <a:t>第二级</a:t>
            </a:r>
          </a:p>
        </p:txBody>
      </p:sp>
      <p:pic>
        <p:nvPicPr>
          <p:cNvPr id="8" name="图片 7">
            <a:extLst>
              <a:ext uri="{FF2B5EF4-FFF2-40B4-BE49-F238E27FC236}">
                <a16:creationId xmlns:a16="http://schemas.microsoft.com/office/drawing/2014/main" id="{C6756B70-116A-4138-99A8-711A909F95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75" y="122350"/>
            <a:ext cx="975500" cy="659545"/>
          </a:xfrm>
          <a:prstGeom prst="rect">
            <a:avLst/>
          </a:prstGeom>
        </p:spPr>
      </p:pic>
    </p:spTree>
    <p:extLst>
      <p:ext uri="{BB962C8B-B14F-4D97-AF65-F5344CB8AC3E}">
        <p14:creationId xmlns:p14="http://schemas.microsoft.com/office/powerpoint/2010/main" val="2078805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153AA2-5CD9-4940-ABDE-958906D092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ADA6701-A165-4E23-9CAA-5AF064DBD5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8B00E25-D39F-4E24-9213-51EC3407DC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13132CE-379E-44E2-AC89-D5951CCB9AD1}"/>
              </a:ext>
            </a:extLst>
          </p:cNvPr>
          <p:cNvSpPr>
            <a:spLocks noGrp="1"/>
          </p:cNvSpPr>
          <p:nvPr>
            <p:ph type="dt" sz="half" idx="10"/>
          </p:nvPr>
        </p:nvSpPr>
        <p:spPr/>
        <p:txBody>
          <a:bodyPr/>
          <a:lstStyle/>
          <a:p>
            <a:fld id="{8000784C-8A39-44BD-AF90-C7B29B169994}" type="datetimeFigureOut">
              <a:rPr lang="zh-CN" altLang="en-US" smtClean="0"/>
              <a:pPr/>
              <a:t>2023/9/17</a:t>
            </a:fld>
            <a:endParaRPr lang="zh-CN" altLang="en-US"/>
          </a:p>
        </p:txBody>
      </p:sp>
      <p:sp>
        <p:nvSpPr>
          <p:cNvPr id="6" name="页脚占位符 5">
            <a:extLst>
              <a:ext uri="{FF2B5EF4-FFF2-40B4-BE49-F238E27FC236}">
                <a16:creationId xmlns:a16="http://schemas.microsoft.com/office/drawing/2014/main" id="{02E0D334-1ED5-4FE5-89BE-AB4F2BD19DD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FF8ED80-36F2-44BB-AA25-87D672D58141}"/>
              </a:ext>
            </a:extLst>
          </p:cNvPr>
          <p:cNvSpPr>
            <a:spLocks noGrp="1"/>
          </p:cNvSpPr>
          <p:nvPr>
            <p:ph type="sldNum" sz="quarter" idx="12"/>
          </p:nvPr>
        </p:nvSpPr>
        <p:spPr/>
        <p:txBody>
          <a:bodyPr/>
          <a:lstStyle/>
          <a:p>
            <a:fld id="{0DA1A267-EE3C-4B67-86BC-9A80D258C97E}" type="slidenum">
              <a:rPr lang="zh-CN" altLang="en-US" smtClean="0"/>
              <a:pPr/>
              <a:t>‹#›</a:t>
            </a:fld>
            <a:endParaRPr lang="zh-CN" altLang="en-US"/>
          </a:p>
        </p:txBody>
      </p:sp>
    </p:spTree>
    <p:extLst>
      <p:ext uri="{BB962C8B-B14F-4D97-AF65-F5344CB8AC3E}">
        <p14:creationId xmlns:p14="http://schemas.microsoft.com/office/powerpoint/2010/main" val="3398430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AC2748-0C5B-4334-8CEA-8A910660C91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D467FE6-2082-4968-890A-F66739B984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D7535D5-71DB-46CF-8A15-6A01418F17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29034B3-19CC-4F7B-BBD0-BF22F4E3781D}"/>
              </a:ext>
            </a:extLst>
          </p:cNvPr>
          <p:cNvSpPr>
            <a:spLocks noGrp="1"/>
          </p:cNvSpPr>
          <p:nvPr>
            <p:ph type="dt" sz="half" idx="10"/>
          </p:nvPr>
        </p:nvSpPr>
        <p:spPr/>
        <p:txBody>
          <a:bodyPr/>
          <a:lstStyle/>
          <a:p>
            <a:fld id="{8000784C-8A39-44BD-AF90-C7B29B169994}" type="datetimeFigureOut">
              <a:rPr lang="zh-CN" altLang="en-US" smtClean="0"/>
              <a:pPr/>
              <a:t>2023/9/17</a:t>
            </a:fld>
            <a:endParaRPr lang="zh-CN" altLang="en-US"/>
          </a:p>
        </p:txBody>
      </p:sp>
      <p:sp>
        <p:nvSpPr>
          <p:cNvPr id="6" name="页脚占位符 5">
            <a:extLst>
              <a:ext uri="{FF2B5EF4-FFF2-40B4-BE49-F238E27FC236}">
                <a16:creationId xmlns:a16="http://schemas.microsoft.com/office/drawing/2014/main" id="{08B8522B-D322-4255-B6C9-4012D447433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43E288D-349A-4174-BF16-D1CAFADEFB70}"/>
              </a:ext>
            </a:extLst>
          </p:cNvPr>
          <p:cNvSpPr>
            <a:spLocks noGrp="1"/>
          </p:cNvSpPr>
          <p:nvPr>
            <p:ph type="sldNum" sz="quarter" idx="12"/>
          </p:nvPr>
        </p:nvSpPr>
        <p:spPr/>
        <p:txBody>
          <a:bodyPr/>
          <a:lstStyle/>
          <a:p>
            <a:fld id="{0DA1A267-EE3C-4B67-86BC-9A80D258C97E}" type="slidenum">
              <a:rPr lang="zh-CN" altLang="en-US" smtClean="0"/>
              <a:pPr/>
              <a:t>‹#›</a:t>
            </a:fld>
            <a:endParaRPr lang="zh-CN" altLang="en-US"/>
          </a:p>
        </p:txBody>
      </p:sp>
    </p:spTree>
    <p:extLst>
      <p:ext uri="{BB962C8B-B14F-4D97-AF65-F5344CB8AC3E}">
        <p14:creationId xmlns:p14="http://schemas.microsoft.com/office/powerpoint/2010/main" val="769620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52C6A2-FFB0-4444-8F34-91729F54141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E0B9FD1-807D-4B63-8420-287F994A6B1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26DBE-C6CD-469E-ABFD-B5DECD4E9CE5}"/>
              </a:ext>
            </a:extLst>
          </p:cNvPr>
          <p:cNvSpPr>
            <a:spLocks noGrp="1"/>
          </p:cNvSpPr>
          <p:nvPr>
            <p:ph type="dt" sz="half" idx="10"/>
          </p:nvPr>
        </p:nvSpPr>
        <p:spPr/>
        <p:txBody>
          <a:bodyPr/>
          <a:lstStyle/>
          <a:p>
            <a:fld id="{8000784C-8A39-44BD-AF90-C7B29B169994}" type="datetimeFigureOut">
              <a:rPr lang="zh-CN" altLang="en-US" smtClean="0"/>
              <a:pPr/>
              <a:t>2023/9/17</a:t>
            </a:fld>
            <a:endParaRPr lang="zh-CN" altLang="en-US"/>
          </a:p>
        </p:txBody>
      </p:sp>
      <p:sp>
        <p:nvSpPr>
          <p:cNvPr id="5" name="页脚占位符 4">
            <a:extLst>
              <a:ext uri="{FF2B5EF4-FFF2-40B4-BE49-F238E27FC236}">
                <a16:creationId xmlns:a16="http://schemas.microsoft.com/office/drawing/2014/main" id="{C2BD38D2-1CE6-4325-BAAC-0AF5AE01A2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F01019B-CC57-4601-B1DB-3EC4F1EA25A0}"/>
              </a:ext>
            </a:extLst>
          </p:cNvPr>
          <p:cNvSpPr>
            <a:spLocks noGrp="1"/>
          </p:cNvSpPr>
          <p:nvPr>
            <p:ph type="sldNum" sz="quarter" idx="12"/>
          </p:nvPr>
        </p:nvSpPr>
        <p:spPr/>
        <p:txBody>
          <a:bodyPr/>
          <a:lstStyle/>
          <a:p>
            <a:fld id="{0DA1A267-EE3C-4B67-86BC-9A80D258C97E}" type="slidenum">
              <a:rPr lang="zh-CN" altLang="en-US" smtClean="0"/>
              <a:pPr/>
              <a:t>‹#›</a:t>
            </a:fld>
            <a:endParaRPr lang="zh-CN" altLang="en-US"/>
          </a:p>
        </p:txBody>
      </p:sp>
    </p:spTree>
    <p:extLst>
      <p:ext uri="{BB962C8B-B14F-4D97-AF65-F5344CB8AC3E}">
        <p14:creationId xmlns:p14="http://schemas.microsoft.com/office/powerpoint/2010/main" val="2555063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91BA4BC-240A-4E87-9EE6-BCC91D77DB9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D2DD907-4432-4B2C-9B81-31353D32E59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702EF6-0E0E-42E1-AFC0-E7A2907BA76C}"/>
              </a:ext>
            </a:extLst>
          </p:cNvPr>
          <p:cNvSpPr>
            <a:spLocks noGrp="1"/>
          </p:cNvSpPr>
          <p:nvPr>
            <p:ph type="dt" sz="half" idx="10"/>
          </p:nvPr>
        </p:nvSpPr>
        <p:spPr/>
        <p:txBody>
          <a:bodyPr/>
          <a:lstStyle/>
          <a:p>
            <a:fld id="{8000784C-8A39-44BD-AF90-C7B29B169994}" type="datetimeFigureOut">
              <a:rPr lang="zh-CN" altLang="en-US" smtClean="0"/>
              <a:pPr/>
              <a:t>2023/9/17</a:t>
            </a:fld>
            <a:endParaRPr lang="zh-CN" altLang="en-US"/>
          </a:p>
        </p:txBody>
      </p:sp>
      <p:sp>
        <p:nvSpPr>
          <p:cNvPr id="5" name="页脚占位符 4">
            <a:extLst>
              <a:ext uri="{FF2B5EF4-FFF2-40B4-BE49-F238E27FC236}">
                <a16:creationId xmlns:a16="http://schemas.microsoft.com/office/drawing/2014/main" id="{5C0186F0-60D0-4A7A-9EA3-8BEF8808EF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CE0E417-633A-475F-B518-AA98881854A2}"/>
              </a:ext>
            </a:extLst>
          </p:cNvPr>
          <p:cNvSpPr>
            <a:spLocks noGrp="1"/>
          </p:cNvSpPr>
          <p:nvPr>
            <p:ph type="sldNum" sz="quarter" idx="12"/>
          </p:nvPr>
        </p:nvSpPr>
        <p:spPr/>
        <p:txBody>
          <a:bodyPr/>
          <a:lstStyle/>
          <a:p>
            <a:fld id="{0DA1A267-EE3C-4B67-86BC-9A80D258C97E}" type="slidenum">
              <a:rPr lang="zh-CN" altLang="en-US" smtClean="0"/>
              <a:pPr/>
              <a:t>‹#›</a:t>
            </a:fld>
            <a:endParaRPr lang="zh-CN" altLang="en-US"/>
          </a:p>
        </p:txBody>
      </p:sp>
    </p:spTree>
    <p:extLst>
      <p:ext uri="{BB962C8B-B14F-4D97-AF65-F5344CB8AC3E}">
        <p14:creationId xmlns:p14="http://schemas.microsoft.com/office/powerpoint/2010/main" val="1361835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107500" y="92058"/>
            <a:ext cx="10510125" cy="659643"/>
          </a:xfrm>
          <a:prstGeom prst="rect">
            <a:avLst/>
          </a:prstGeom>
        </p:spPr>
        <p:txBody>
          <a:bodyPr lIns="91418" tIns="45709" rIns="91418" bIns="45709"/>
          <a:lstStyle>
            <a:lvl1pPr algn="l">
              <a:defRPr sz="4000" b="1" baseline="0">
                <a:solidFill>
                  <a:srgbClr val="005DA2"/>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5" name="灯片编号占位符 4"/>
          <p:cNvSpPr>
            <a:spLocks noGrp="1"/>
          </p:cNvSpPr>
          <p:nvPr>
            <p:ph type="sldNum" sz="quarter" idx="12"/>
          </p:nvPr>
        </p:nvSpPr>
        <p:spPr>
          <a:xfrm>
            <a:off x="10800000" y="360000"/>
            <a:ext cx="1080000" cy="360000"/>
          </a:xfrm>
          <a:prstGeom prst="rect">
            <a:avLst/>
          </a:prstGeom>
        </p:spPr>
        <p:txBody>
          <a:bodyPr lIns="91418" tIns="45709" rIns="91418" bIns="45709"/>
          <a:lstStyle>
            <a:lvl1pPr algn="r">
              <a:defRPr/>
            </a:lvl1pPr>
          </a:lstStyle>
          <a:p>
            <a:fld id="{E077DA78-E013-4A8C-AD75-63A150561B10}" type="slidenum">
              <a:rPr lang="zh-CN" altLang="en-US" smtClean="0">
                <a:solidFill>
                  <a:prstClr val="black">
                    <a:tint val="75000"/>
                  </a:prstClr>
                </a:solidFill>
              </a:rPr>
              <a:pPr/>
              <a:t>‹#›</a:t>
            </a:fld>
            <a:endParaRPr lang="zh-CN" altLang="en-US" dirty="0">
              <a:solidFill>
                <a:prstClr val="black">
                  <a:tint val="75000"/>
                </a:prstClr>
              </a:solidFill>
            </a:endParaRPr>
          </a:p>
        </p:txBody>
      </p:sp>
      <p:cxnSp>
        <p:nvCxnSpPr>
          <p:cNvPr id="9" name="直接连接符 8"/>
          <p:cNvCxnSpPr/>
          <p:nvPr userDrawn="1"/>
        </p:nvCxnSpPr>
        <p:spPr>
          <a:xfrm>
            <a:off x="1054457" y="811417"/>
            <a:ext cx="11132828" cy="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文本占位符 2">
            <a:extLst>
              <a:ext uri="{FF2B5EF4-FFF2-40B4-BE49-F238E27FC236}">
                <a16:creationId xmlns:a16="http://schemas.microsoft.com/office/drawing/2014/main" id="{7918572F-142C-4521-A20F-057039961475}"/>
              </a:ext>
            </a:extLst>
          </p:cNvPr>
          <p:cNvSpPr>
            <a:spLocks noGrp="1"/>
          </p:cNvSpPr>
          <p:nvPr>
            <p:ph idx="1"/>
            <p:custDataLst>
              <p:tags r:id="rId1"/>
            </p:custDataLst>
          </p:nvPr>
        </p:nvSpPr>
        <p:spPr>
          <a:xfrm>
            <a:off x="338360" y="961398"/>
            <a:ext cx="11279266" cy="5388907"/>
          </a:xfrm>
          <a:prstGeom prst="rect">
            <a:avLst/>
          </a:prstGeom>
        </p:spPr>
        <p:txBody>
          <a:bodyPr vert="horz" wrap="square" lIns="90170" tIns="46990" rIns="90170" bIns="46990" rtlCol="0">
            <a:normAutofit/>
          </a:bodyPr>
          <a:lstStyle>
            <a:lvl1pPr marL="288000" indent="-288000">
              <a:lnSpc>
                <a:spcPct val="100000"/>
              </a:lnSpc>
              <a:spcBef>
                <a:spcPts val="600"/>
              </a:spcBef>
              <a:spcAft>
                <a:spcPts val="0"/>
              </a:spcAft>
              <a:buSzPct val="70000"/>
              <a:buFont typeface="Wingdings" panose="05000000000000000000" pitchFamily="2" charset="2"/>
              <a:buChar char="l"/>
              <a:defRPr sz="2400" b="1" baseline="0">
                <a:solidFill>
                  <a:srgbClr val="005DA2"/>
                </a:solidFill>
                <a:latin typeface="Times New Roman" panose="02020603050405020304" pitchFamily="18" charset="0"/>
                <a:ea typeface="微软雅黑" panose="020B0503020204020204" pitchFamily="34" charset="-122"/>
              </a:defRPr>
            </a:lvl1pPr>
            <a:lvl2pPr marL="720000" indent="-288000">
              <a:lnSpc>
                <a:spcPct val="100000"/>
              </a:lnSpc>
              <a:spcBef>
                <a:spcPts val="600"/>
              </a:spcBef>
              <a:spcAft>
                <a:spcPts val="0"/>
              </a:spcAft>
              <a:buFont typeface="Arial" panose="020B0604020202020204" pitchFamily="34" charset="0"/>
              <a:buChar char="•"/>
              <a:defRPr sz="2000" baseline="0">
                <a:latin typeface="Times New Roman" panose="02020603050405020304" pitchFamily="18" charset="0"/>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编辑母版文本样式</a:t>
            </a:r>
          </a:p>
          <a:p>
            <a:pPr lvl="1"/>
            <a:r>
              <a:rPr lang="zh-CN" altLang="en-US" dirty="0"/>
              <a:t>第二级</a:t>
            </a:r>
          </a:p>
        </p:txBody>
      </p:sp>
      <p:pic>
        <p:nvPicPr>
          <p:cNvPr id="8" name="图片 7">
            <a:extLst>
              <a:ext uri="{FF2B5EF4-FFF2-40B4-BE49-F238E27FC236}">
                <a16:creationId xmlns:a16="http://schemas.microsoft.com/office/drawing/2014/main" id="{C6756B70-116A-4138-99A8-711A909F95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75" y="122350"/>
            <a:ext cx="975500" cy="659545"/>
          </a:xfrm>
          <a:prstGeom prst="rect">
            <a:avLst/>
          </a:prstGeom>
        </p:spPr>
      </p:pic>
    </p:spTree>
    <p:extLst>
      <p:ext uri="{BB962C8B-B14F-4D97-AF65-F5344CB8AC3E}">
        <p14:creationId xmlns:p14="http://schemas.microsoft.com/office/powerpoint/2010/main" val="1888840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542273"/>
            <a:ext cx="10363200" cy="646331"/>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7"/>
          <p:cNvSpPr>
            <a:spLocks noGrp="1" noChangeArrowheads="1"/>
          </p:cNvSpPr>
          <p:nvPr>
            <p:ph type="sldNum" sz="quarter" idx="10"/>
          </p:nvPr>
        </p:nvSpPr>
        <p:spPr>
          <a:ln/>
        </p:spPr>
        <p:txBody>
          <a:bodyPr/>
          <a:lstStyle>
            <a:lvl1pPr>
              <a:defRPr/>
            </a:lvl1pPr>
          </a:lstStyle>
          <a:p>
            <a:fld id="{B4914F0D-38F3-408C-84EA-3F3780BBAD8D}" type="slidenum">
              <a:rPr lang="zh-CN" altLang="en-US"/>
              <a:pPr/>
              <a:t>‹#›</a:t>
            </a:fld>
            <a:endParaRPr lang="en-US" altLang="zh-CN"/>
          </a:p>
        </p:txBody>
      </p:sp>
    </p:spTree>
    <p:extLst>
      <p:ext uri="{BB962C8B-B14F-4D97-AF65-F5344CB8AC3E}">
        <p14:creationId xmlns:p14="http://schemas.microsoft.com/office/powerpoint/2010/main" val="202498758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7"/>
          <p:cNvSpPr>
            <a:spLocks noGrp="1" noChangeArrowheads="1"/>
          </p:cNvSpPr>
          <p:nvPr>
            <p:ph type="sldNum" sz="quarter" idx="10"/>
          </p:nvPr>
        </p:nvSpPr>
        <p:spPr>
          <a:ln/>
        </p:spPr>
        <p:txBody>
          <a:bodyPr/>
          <a:lstStyle>
            <a:lvl1pPr>
              <a:defRPr/>
            </a:lvl1pPr>
          </a:lstStyle>
          <a:p>
            <a:fld id="{690A26DE-D0D7-47D0-9967-A8EE8E414A85}" type="slidenum">
              <a:rPr lang="zh-CN" altLang="en-US"/>
              <a:pPr/>
              <a:t>‹#›</a:t>
            </a:fld>
            <a:endParaRPr lang="en-US" altLang="zh-CN"/>
          </a:p>
        </p:txBody>
      </p:sp>
    </p:spTree>
    <p:extLst>
      <p:ext uri="{BB962C8B-B14F-4D97-AF65-F5344CB8AC3E}">
        <p14:creationId xmlns:p14="http://schemas.microsoft.com/office/powerpoint/2010/main" val="117777337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70788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7"/>
          <p:cNvSpPr>
            <a:spLocks noGrp="1" noChangeArrowheads="1"/>
          </p:cNvSpPr>
          <p:nvPr>
            <p:ph type="sldNum" sz="quarter" idx="10"/>
          </p:nvPr>
        </p:nvSpPr>
        <p:spPr>
          <a:ln/>
        </p:spPr>
        <p:txBody>
          <a:bodyPr/>
          <a:lstStyle>
            <a:lvl1pPr>
              <a:defRPr/>
            </a:lvl1pPr>
          </a:lstStyle>
          <a:p>
            <a:fld id="{5F62FF76-BA8E-4782-9799-6710468CF7E5}" type="slidenum">
              <a:rPr lang="zh-CN" altLang="en-US"/>
              <a:pPr/>
              <a:t>‹#›</a:t>
            </a:fld>
            <a:endParaRPr lang="en-US" altLang="zh-CN"/>
          </a:p>
        </p:txBody>
      </p:sp>
    </p:spTree>
    <p:extLst>
      <p:ext uri="{BB962C8B-B14F-4D97-AF65-F5344CB8AC3E}">
        <p14:creationId xmlns:p14="http://schemas.microsoft.com/office/powerpoint/2010/main" val="394267495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4417" y="162877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212417" y="162877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7"/>
          <p:cNvSpPr>
            <a:spLocks noGrp="1" noChangeArrowheads="1"/>
          </p:cNvSpPr>
          <p:nvPr>
            <p:ph type="sldNum" sz="quarter" idx="10"/>
          </p:nvPr>
        </p:nvSpPr>
        <p:spPr>
          <a:ln/>
        </p:spPr>
        <p:txBody>
          <a:bodyPr/>
          <a:lstStyle>
            <a:lvl1pPr>
              <a:defRPr/>
            </a:lvl1pPr>
          </a:lstStyle>
          <a:p>
            <a:fld id="{98A77AB3-4376-4066-A3B5-F5CFE8B9872F}" type="slidenum">
              <a:rPr lang="zh-CN" altLang="en-US"/>
              <a:pPr/>
              <a:t>‹#›</a:t>
            </a:fld>
            <a:endParaRPr lang="en-US" altLang="zh-CN"/>
          </a:p>
        </p:txBody>
      </p:sp>
    </p:spTree>
    <p:extLst>
      <p:ext uri="{BB962C8B-B14F-4D97-AF65-F5344CB8AC3E}">
        <p14:creationId xmlns:p14="http://schemas.microsoft.com/office/powerpoint/2010/main" val="224730225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522972"/>
            <a:ext cx="10972800" cy="646331"/>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7"/>
          <p:cNvSpPr>
            <a:spLocks noGrp="1" noChangeArrowheads="1"/>
          </p:cNvSpPr>
          <p:nvPr>
            <p:ph type="sldNum" sz="quarter" idx="10"/>
          </p:nvPr>
        </p:nvSpPr>
        <p:spPr>
          <a:ln/>
        </p:spPr>
        <p:txBody>
          <a:bodyPr/>
          <a:lstStyle>
            <a:lvl1pPr>
              <a:defRPr/>
            </a:lvl1pPr>
          </a:lstStyle>
          <a:p>
            <a:fld id="{65751E59-EDD3-4A12-93B5-021B906BBFF9}" type="slidenum">
              <a:rPr lang="zh-CN" altLang="en-US"/>
              <a:pPr/>
              <a:t>‹#›</a:t>
            </a:fld>
            <a:endParaRPr lang="en-US" altLang="zh-CN"/>
          </a:p>
        </p:txBody>
      </p:sp>
    </p:spTree>
    <p:extLst>
      <p:ext uri="{BB962C8B-B14F-4D97-AF65-F5344CB8AC3E}">
        <p14:creationId xmlns:p14="http://schemas.microsoft.com/office/powerpoint/2010/main" val="198785752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514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7"/>
          <p:cNvSpPr>
            <a:spLocks noGrp="1" noChangeArrowheads="1"/>
          </p:cNvSpPr>
          <p:nvPr>
            <p:ph type="sldNum" sz="quarter" idx="10"/>
          </p:nvPr>
        </p:nvSpPr>
        <p:spPr>
          <a:ln/>
        </p:spPr>
        <p:txBody>
          <a:bodyPr/>
          <a:lstStyle>
            <a:lvl1pPr>
              <a:defRPr/>
            </a:lvl1pPr>
          </a:lstStyle>
          <a:p>
            <a:fld id="{5473D597-9C95-4A4F-908B-907D9A0E7BEA}" type="slidenum">
              <a:rPr lang="zh-CN" altLang="en-US"/>
              <a:pPr/>
              <a:t>‹#›</a:t>
            </a:fld>
            <a:endParaRPr lang="en-US" altLang="zh-CN"/>
          </a:p>
        </p:txBody>
      </p:sp>
    </p:spTree>
    <p:extLst>
      <p:ext uri="{BB962C8B-B14F-4D97-AF65-F5344CB8AC3E}">
        <p14:creationId xmlns:p14="http://schemas.microsoft.com/office/powerpoint/2010/main" val="2167944609"/>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fld id="{75714944-8C7D-492A-9EFD-AB8E876E4C7E}" type="slidenum">
              <a:rPr lang="zh-CN" altLang="en-US"/>
              <a:pPr/>
              <a:t>‹#›</a:t>
            </a:fld>
            <a:endParaRPr lang="en-US" altLang="zh-CN"/>
          </a:p>
        </p:txBody>
      </p:sp>
    </p:spTree>
    <p:extLst>
      <p:ext uri="{BB962C8B-B14F-4D97-AF65-F5344CB8AC3E}">
        <p14:creationId xmlns:p14="http://schemas.microsoft.com/office/powerpoint/2010/main" val="96549557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1034990"/>
            <a:ext cx="4011084" cy="40011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7"/>
          <p:cNvSpPr>
            <a:spLocks noGrp="1" noChangeArrowheads="1"/>
          </p:cNvSpPr>
          <p:nvPr>
            <p:ph type="sldNum" sz="quarter" idx="10"/>
          </p:nvPr>
        </p:nvSpPr>
        <p:spPr>
          <a:ln/>
        </p:spPr>
        <p:txBody>
          <a:bodyPr/>
          <a:lstStyle>
            <a:lvl1pPr>
              <a:defRPr/>
            </a:lvl1pPr>
          </a:lstStyle>
          <a:p>
            <a:fld id="{3EB5FC67-BDEB-4CAA-818F-4F5A245CB82A}" type="slidenum">
              <a:rPr lang="zh-CN" altLang="en-US"/>
              <a:pPr/>
              <a:t>‹#›</a:t>
            </a:fld>
            <a:endParaRPr lang="en-US" altLang="zh-CN"/>
          </a:p>
        </p:txBody>
      </p:sp>
    </p:spTree>
    <p:extLst>
      <p:ext uri="{BB962C8B-B14F-4D97-AF65-F5344CB8AC3E}">
        <p14:creationId xmlns:p14="http://schemas.microsoft.com/office/powerpoint/2010/main" val="215984333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967228"/>
            <a:ext cx="7315200" cy="400110"/>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7"/>
          <p:cNvSpPr>
            <a:spLocks noGrp="1" noChangeArrowheads="1"/>
          </p:cNvSpPr>
          <p:nvPr>
            <p:ph type="sldNum" sz="quarter" idx="10"/>
          </p:nvPr>
        </p:nvSpPr>
        <p:spPr>
          <a:ln/>
        </p:spPr>
        <p:txBody>
          <a:bodyPr/>
          <a:lstStyle>
            <a:lvl1pPr>
              <a:defRPr/>
            </a:lvl1pPr>
          </a:lstStyle>
          <a:p>
            <a:fld id="{726DA01D-1321-4B73-91F9-DA2A95DB77ED}" type="slidenum">
              <a:rPr lang="zh-CN" altLang="en-US"/>
              <a:pPr/>
              <a:t>‹#›</a:t>
            </a:fld>
            <a:endParaRPr lang="en-US" altLang="zh-CN"/>
          </a:p>
        </p:txBody>
      </p:sp>
    </p:spTree>
    <p:extLst>
      <p:ext uri="{BB962C8B-B14F-4D97-AF65-F5344CB8AC3E}">
        <p14:creationId xmlns:p14="http://schemas.microsoft.com/office/powerpoint/2010/main" val="180206955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7"/>
          <p:cNvSpPr>
            <a:spLocks noGrp="1" noChangeArrowheads="1"/>
          </p:cNvSpPr>
          <p:nvPr>
            <p:ph type="sldNum" sz="quarter" idx="10"/>
          </p:nvPr>
        </p:nvSpPr>
        <p:spPr>
          <a:ln/>
        </p:spPr>
        <p:txBody>
          <a:bodyPr/>
          <a:lstStyle>
            <a:lvl1pPr>
              <a:defRPr/>
            </a:lvl1pPr>
          </a:lstStyle>
          <a:p>
            <a:fld id="{E6F3B45A-237A-4056-99B8-118AB5EB86EE}" type="slidenum">
              <a:rPr lang="zh-CN" altLang="en-US"/>
              <a:pPr/>
              <a:t>‹#›</a:t>
            </a:fld>
            <a:endParaRPr lang="en-US" altLang="zh-CN"/>
          </a:p>
        </p:txBody>
      </p:sp>
    </p:spTree>
    <p:extLst>
      <p:ext uri="{BB962C8B-B14F-4D97-AF65-F5344CB8AC3E}">
        <p14:creationId xmlns:p14="http://schemas.microsoft.com/office/powerpoint/2010/main" val="126796950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119810" y="549276"/>
            <a:ext cx="738664" cy="560546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39184" y="549276"/>
            <a:ext cx="8583083" cy="560546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7"/>
          <p:cNvSpPr>
            <a:spLocks noGrp="1" noChangeArrowheads="1"/>
          </p:cNvSpPr>
          <p:nvPr>
            <p:ph type="sldNum" sz="quarter" idx="10"/>
          </p:nvPr>
        </p:nvSpPr>
        <p:spPr>
          <a:ln/>
        </p:spPr>
        <p:txBody>
          <a:bodyPr/>
          <a:lstStyle>
            <a:lvl1pPr>
              <a:defRPr/>
            </a:lvl1pPr>
          </a:lstStyle>
          <a:p>
            <a:fld id="{A11C1160-74F7-4A53-A5A3-99E3521E939A}" type="slidenum">
              <a:rPr lang="zh-CN" altLang="en-US"/>
              <a:pPr/>
              <a:t>‹#›</a:t>
            </a:fld>
            <a:endParaRPr lang="en-US" altLang="zh-CN"/>
          </a:p>
        </p:txBody>
      </p:sp>
    </p:spTree>
    <p:extLst>
      <p:ext uri="{BB962C8B-B14F-4D97-AF65-F5344CB8AC3E}">
        <p14:creationId xmlns:p14="http://schemas.microsoft.com/office/powerpoint/2010/main" val="427848376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239185" y="549276"/>
            <a:ext cx="11713633" cy="56054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Rectangle 7"/>
          <p:cNvSpPr>
            <a:spLocks noGrp="1" noChangeArrowheads="1"/>
          </p:cNvSpPr>
          <p:nvPr>
            <p:ph type="sldNum" sz="quarter" idx="10"/>
          </p:nvPr>
        </p:nvSpPr>
        <p:spPr>
          <a:ln/>
        </p:spPr>
        <p:txBody>
          <a:bodyPr/>
          <a:lstStyle>
            <a:lvl1pPr>
              <a:defRPr/>
            </a:lvl1pPr>
          </a:lstStyle>
          <a:p>
            <a:fld id="{21AB6C1C-3AB3-41FB-8951-98365C2DE9B3}" type="slidenum">
              <a:rPr lang="zh-CN" altLang="en-US"/>
              <a:pPr/>
              <a:t>‹#›</a:t>
            </a:fld>
            <a:endParaRPr lang="en-US" altLang="zh-CN"/>
          </a:p>
        </p:txBody>
      </p:sp>
    </p:spTree>
    <p:extLst>
      <p:ext uri="{BB962C8B-B14F-4D97-AF65-F5344CB8AC3E}">
        <p14:creationId xmlns:p14="http://schemas.microsoft.com/office/powerpoint/2010/main" val="335294828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239185" y="549275"/>
            <a:ext cx="11713633" cy="641350"/>
          </a:xfrm>
        </p:spPr>
        <p:txBody>
          <a:bodyPr/>
          <a:lstStyle/>
          <a:p>
            <a:r>
              <a:rPr lang="zh-CN" altLang="en-US"/>
              <a:t>单击此处编辑母版标题样式</a:t>
            </a:r>
          </a:p>
        </p:txBody>
      </p:sp>
      <p:sp>
        <p:nvSpPr>
          <p:cNvPr id="3" name="内容占位符 2"/>
          <p:cNvSpPr>
            <a:spLocks noGrp="1"/>
          </p:cNvSpPr>
          <p:nvPr>
            <p:ph sz="quarter" idx="1"/>
          </p:nvPr>
        </p:nvSpPr>
        <p:spPr>
          <a:xfrm>
            <a:off x="624417" y="1628775"/>
            <a:ext cx="5384800" cy="21859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212417" y="1628775"/>
            <a:ext cx="5384800" cy="21859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24417" y="3967164"/>
            <a:ext cx="5384800" cy="21875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内容占位符 5"/>
          <p:cNvSpPr>
            <a:spLocks noGrp="1"/>
          </p:cNvSpPr>
          <p:nvPr>
            <p:ph sz="quarter" idx="4"/>
          </p:nvPr>
        </p:nvSpPr>
        <p:spPr>
          <a:xfrm>
            <a:off x="6212417" y="3967164"/>
            <a:ext cx="5384800" cy="21875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7"/>
          <p:cNvSpPr>
            <a:spLocks noGrp="1" noChangeArrowheads="1"/>
          </p:cNvSpPr>
          <p:nvPr>
            <p:ph type="sldNum" sz="quarter" idx="10"/>
          </p:nvPr>
        </p:nvSpPr>
        <p:spPr>
          <a:ln/>
        </p:spPr>
        <p:txBody>
          <a:bodyPr/>
          <a:lstStyle>
            <a:lvl1pPr>
              <a:defRPr/>
            </a:lvl1pPr>
          </a:lstStyle>
          <a:p>
            <a:fld id="{FF8FBB0D-A4BA-4283-B9F2-E7A6CC452BE6}" type="slidenum">
              <a:rPr lang="zh-CN" altLang="en-US"/>
              <a:pPr/>
              <a:t>‹#›</a:t>
            </a:fld>
            <a:endParaRPr lang="en-US" altLang="zh-CN"/>
          </a:p>
        </p:txBody>
      </p:sp>
    </p:spTree>
    <p:extLst>
      <p:ext uri="{BB962C8B-B14F-4D97-AF65-F5344CB8AC3E}">
        <p14:creationId xmlns:p14="http://schemas.microsoft.com/office/powerpoint/2010/main" val="266412902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7C1CD1-B624-4EAB-BA0C-B4E1EC95CCE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1AA6828-C0E7-4B3A-A027-FA74925169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E76378A-A643-4877-8975-CDEC518D7580}"/>
              </a:ext>
            </a:extLst>
          </p:cNvPr>
          <p:cNvSpPr>
            <a:spLocks noGrp="1"/>
          </p:cNvSpPr>
          <p:nvPr>
            <p:ph type="dt" sz="half" idx="10"/>
          </p:nvPr>
        </p:nvSpPr>
        <p:spPr/>
        <p:txBody>
          <a:bodyPr/>
          <a:lstStyle/>
          <a:p>
            <a:fld id="{8000784C-8A39-44BD-AF90-C7B29B169994}" type="datetimeFigureOut">
              <a:rPr lang="zh-CN" altLang="en-US" smtClean="0"/>
              <a:pPr/>
              <a:t>2023/9/17</a:t>
            </a:fld>
            <a:endParaRPr lang="zh-CN" altLang="en-US"/>
          </a:p>
        </p:txBody>
      </p:sp>
      <p:sp>
        <p:nvSpPr>
          <p:cNvPr id="5" name="页脚占位符 4">
            <a:extLst>
              <a:ext uri="{FF2B5EF4-FFF2-40B4-BE49-F238E27FC236}">
                <a16:creationId xmlns:a16="http://schemas.microsoft.com/office/drawing/2014/main" id="{3103D3E6-C99F-4665-9405-A0474F4688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7218C14-F1AA-49F5-B872-A5F12EEFF02C}"/>
              </a:ext>
            </a:extLst>
          </p:cNvPr>
          <p:cNvSpPr>
            <a:spLocks noGrp="1"/>
          </p:cNvSpPr>
          <p:nvPr>
            <p:ph type="sldNum" sz="quarter" idx="12"/>
          </p:nvPr>
        </p:nvSpPr>
        <p:spPr/>
        <p:txBody>
          <a:bodyPr/>
          <a:lstStyle/>
          <a:p>
            <a:fld id="{0DA1A267-EE3C-4B67-86BC-9A80D258C97E}" type="slidenum">
              <a:rPr lang="zh-CN" altLang="en-US" smtClean="0"/>
              <a:pPr/>
              <a:t>‹#›</a:t>
            </a:fld>
            <a:endParaRPr lang="zh-CN" altLang="en-US"/>
          </a:p>
        </p:txBody>
      </p:sp>
    </p:spTree>
    <p:extLst>
      <p:ext uri="{BB962C8B-B14F-4D97-AF65-F5344CB8AC3E}">
        <p14:creationId xmlns:p14="http://schemas.microsoft.com/office/powerpoint/2010/main" val="59875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CFB08A-DBA2-43BD-BA29-45FF97C4BA5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444A1CF-7BE5-4C91-A7F1-4889FFE60FC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5EDB39-F5E2-4A74-840B-10A1F33AF839}"/>
              </a:ext>
            </a:extLst>
          </p:cNvPr>
          <p:cNvSpPr>
            <a:spLocks noGrp="1"/>
          </p:cNvSpPr>
          <p:nvPr>
            <p:ph type="dt" sz="half" idx="10"/>
          </p:nvPr>
        </p:nvSpPr>
        <p:spPr/>
        <p:txBody>
          <a:bodyPr/>
          <a:lstStyle/>
          <a:p>
            <a:fld id="{8000784C-8A39-44BD-AF90-C7B29B169994}" type="datetimeFigureOut">
              <a:rPr lang="zh-CN" altLang="en-US" smtClean="0"/>
              <a:pPr/>
              <a:t>2023/9/17</a:t>
            </a:fld>
            <a:endParaRPr lang="zh-CN" altLang="en-US"/>
          </a:p>
        </p:txBody>
      </p:sp>
      <p:sp>
        <p:nvSpPr>
          <p:cNvPr id="5" name="页脚占位符 4">
            <a:extLst>
              <a:ext uri="{FF2B5EF4-FFF2-40B4-BE49-F238E27FC236}">
                <a16:creationId xmlns:a16="http://schemas.microsoft.com/office/drawing/2014/main" id="{5F2DFC4E-94E6-4615-BF4A-5F06079272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EB69C94-8757-43E7-9823-F84589245E23}"/>
              </a:ext>
            </a:extLst>
          </p:cNvPr>
          <p:cNvSpPr>
            <a:spLocks noGrp="1"/>
          </p:cNvSpPr>
          <p:nvPr>
            <p:ph type="sldNum" sz="quarter" idx="12"/>
          </p:nvPr>
        </p:nvSpPr>
        <p:spPr/>
        <p:txBody>
          <a:bodyPr/>
          <a:lstStyle/>
          <a:p>
            <a:fld id="{0DA1A267-EE3C-4B67-86BC-9A80D258C97E}" type="slidenum">
              <a:rPr lang="zh-CN" altLang="en-US" smtClean="0"/>
              <a:pPr/>
              <a:t>‹#›</a:t>
            </a:fld>
            <a:endParaRPr lang="zh-CN" altLang="en-US"/>
          </a:p>
        </p:txBody>
      </p:sp>
    </p:spTree>
    <p:extLst>
      <p:ext uri="{BB962C8B-B14F-4D97-AF65-F5344CB8AC3E}">
        <p14:creationId xmlns:p14="http://schemas.microsoft.com/office/powerpoint/2010/main" val="263670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334F72-B621-4F21-B5C7-3727A6B1CEC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74D0192-2464-461B-AC85-F2FDE9547F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95785A-7BA7-4F57-80F5-3AD99E3F733E}"/>
              </a:ext>
            </a:extLst>
          </p:cNvPr>
          <p:cNvSpPr>
            <a:spLocks noGrp="1"/>
          </p:cNvSpPr>
          <p:nvPr>
            <p:ph type="dt" sz="half" idx="10"/>
          </p:nvPr>
        </p:nvSpPr>
        <p:spPr/>
        <p:txBody>
          <a:bodyPr/>
          <a:lstStyle/>
          <a:p>
            <a:fld id="{8000784C-8A39-44BD-AF90-C7B29B169994}" type="datetimeFigureOut">
              <a:rPr lang="zh-CN" altLang="en-US" smtClean="0"/>
              <a:pPr/>
              <a:t>2023/9/17</a:t>
            </a:fld>
            <a:endParaRPr lang="zh-CN" altLang="en-US"/>
          </a:p>
        </p:txBody>
      </p:sp>
      <p:sp>
        <p:nvSpPr>
          <p:cNvPr id="5" name="页脚占位符 4">
            <a:extLst>
              <a:ext uri="{FF2B5EF4-FFF2-40B4-BE49-F238E27FC236}">
                <a16:creationId xmlns:a16="http://schemas.microsoft.com/office/drawing/2014/main" id="{19CD62ED-A47F-416B-BD6F-8797A3992E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49E6C7D-3C9F-4D9C-ADE3-5832D0407F60}"/>
              </a:ext>
            </a:extLst>
          </p:cNvPr>
          <p:cNvSpPr>
            <a:spLocks noGrp="1"/>
          </p:cNvSpPr>
          <p:nvPr>
            <p:ph type="sldNum" sz="quarter" idx="12"/>
          </p:nvPr>
        </p:nvSpPr>
        <p:spPr/>
        <p:txBody>
          <a:bodyPr/>
          <a:lstStyle/>
          <a:p>
            <a:fld id="{0DA1A267-EE3C-4B67-86BC-9A80D258C97E}" type="slidenum">
              <a:rPr lang="zh-CN" altLang="en-US" smtClean="0"/>
              <a:pPr/>
              <a:t>‹#›</a:t>
            </a:fld>
            <a:endParaRPr lang="zh-CN" altLang="en-US"/>
          </a:p>
        </p:txBody>
      </p:sp>
    </p:spTree>
    <p:extLst>
      <p:ext uri="{BB962C8B-B14F-4D97-AF65-F5344CB8AC3E}">
        <p14:creationId xmlns:p14="http://schemas.microsoft.com/office/powerpoint/2010/main" val="3388155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67D54-46AB-4A80-9BCD-616A8F276B0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912624-15BF-44B8-A393-89BEF591158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55FB4E1-4F33-429D-83AD-0DB219A1239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967351F-3CB2-46AB-80E0-3821D6BB77E8}"/>
              </a:ext>
            </a:extLst>
          </p:cNvPr>
          <p:cNvSpPr>
            <a:spLocks noGrp="1"/>
          </p:cNvSpPr>
          <p:nvPr>
            <p:ph type="dt" sz="half" idx="10"/>
          </p:nvPr>
        </p:nvSpPr>
        <p:spPr/>
        <p:txBody>
          <a:bodyPr/>
          <a:lstStyle/>
          <a:p>
            <a:fld id="{8000784C-8A39-44BD-AF90-C7B29B169994}" type="datetimeFigureOut">
              <a:rPr lang="zh-CN" altLang="en-US" smtClean="0"/>
              <a:pPr/>
              <a:t>2023/9/17</a:t>
            </a:fld>
            <a:endParaRPr lang="zh-CN" altLang="en-US"/>
          </a:p>
        </p:txBody>
      </p:sp>
      <p:sp>
        <p:nvSpPr>
          <p:cNvPr id="6" name="页脚占位符 5">
            <a:extLst>
              <a:ext uri="{FF2B5EF4-FFF2-40B4-BE49-F238E27FC236}">
                <a16:creationId xmlns:a16="http://schemas.microsoft.com/office/drawing/2014/main" id="{2BCFEB63-274E-43AD-9CB8-7BA25614FBA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F9560B-4440-4551-BDEB-F96957870900}"/>
              </a:ext>
            </a:extLst>
          </p:cNvPr>
          <p:cNvSpPr>
            <a:spLocks noGrp="1"/>
          </p:cNvSpPr>
          <p:nvPr>
            <p:ph type="sldNum" sz="quarter" idx="12"/>
          </p:nvPr>
        </p:nvSpPr>
        <p:spPr/>
        <p:txBody>
          <a:bodyPr/>
          <a:lstStyle/>
          <a:p>
            <a:fld id="{0DA1A267-EE3C-4B67-86BC-9A80D258C97E}" type="slidenum">
              <a:rPr lang="zh-CN" altLang="en-US" smtClean="0"/>
              <a:pPr/>
              <a:t>‹#›</a:t>
            </a:fld>
            <a:endParaRPr lang="zh-CN" altLang="en-US"/>
          </a:p>
        </p:txBody>
      </p:sp>
    </p:spTree>
    <p:extLst>
      <p:ext uri="{BB962C8B-B14F-4D97-AF65-F5344CB8AC3E}">
        <p14:creationId xmlns:p14="http://schemas.microsoft.com/office/powerpoint/2010/main" val="3955730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621BC0-DDD3-4D3F-ACB3-85298CDACDC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FCC4E3E-3700-4F66-8A19-6BE742662C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9B235EE-BC85-4456-9BDD-B2347628220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58FA6F8-EB2B-48E6-A88E-D79CB54FEE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B246298-8BD6-47C9-B840-2845731CEDD4}"/>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8F78EDC-8665-4447-8284-11E8901456CF}"/>
              </a:ext>
            </a:extLst>
          </p:cNvPr>
          <p:cNvSpPr>
            <a:spLocks noGrp="1"/>
          </p:cNvSpPr>
          <p:nvPr>
            <p:ph type="dt" sz="half" idx="10"/>
          </p:nvPr>
        </p:nvSpPr>
        <p:spPr/>
        <p:txBody>
          <a:bodyPr/>
          <a:lstStyle/>
          <a:p>
            <a:fld id="{8000784C-8A39-44BD-AF90-C7B29B169994}" type="datetimeFigureOut">
              <a:rPr lang="zh-CN" altLang="en-US" smtClean="0"/>
              <a:pPr/>
              <a:t>2023/9/17</a:t>
            </a:fld>
            <a:endParaRPr lang="zh-CN" altLang="en-US"/>
          </a:p>
        </p:txBody>
      </p:sp>
      <p:sp>
        <p:nvSpPr>
          <p:cNvPr id="8" name="页脚占位符 7">
            <a:extLst>
              <a:ext uri="{FF2B5EF4-FFF2-40B4-BE49-F238E27FC236}">
                <a16:creationId xmlns:a16="http://schemas.microsoft.com/office/drawing/2014/main" id="{912143EC-996F-462B-B4F2-EAAD2E959BB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4677841-07C4-4412-8EED-1124F7A42264}"/>
              </a:ext>
            </a:extLst>
          </p:cNvPr>
          <p:cNvSpPr>
            <a:spLocks noGrp="1"/>
          </p:cNvSpPr>
          <p:nvPr>
            <p:ph type="sldNum" sz="quarter" idx="12"/>
          </p:nvPr>
        </p:nvSpPr>
        <p:spPr/>
        <p:txBody>
          <a:bodyPr/>
          <a:lstStyle/>
          <a:p>
            <a:fld id="{0DA1A267-EE3C-4B67-86BC-9A80D258C97E}" type="slidenum">
              <a:rPr lang="zh-CN" altLang="en-US" smtClean="0"/>
              <a:pPr/>
              <a:t>‹#›</a:t>
            </a:fld>
            <a:endParaRPr lang="zh-CN" altLang="en-US"/>
          </a:p>
        </p:txBody>
      </p:sp>
    </p:spTree>
    <p:extLst>
      <p:ext uri="{BB962C8B-B14F-4D97-AF65-F5344CB8AC3E}">
        <p14:creationId xmlns:p14="http://schemas.microsoft.com/office/powerpoint/2010/main" val="1522325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2F84AE-08D0-41EF-8452-230DB0AC2FB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9D2FCB-96C7-453D-AA05-B142326DAC20}"/>
              </a:ext>
            </a:extLst>
          </p:cNvPr>
          <p:cNvSpPr>
            <a:spLocks noGrp="1"/>
          </p:cNvSpPr>
          <p:nvPr>
            <p:ph type="dt" sz="half" idx="10"/>
          </p:nvPr>
        </p:nvSpPr>
        <p:spPr/>
        <p:txBody>
          <a:bodyPr/>
          <a:lstStyle/>
          <a:p>
            <a:fld id="{8000784C-8A39-44BD-AF90-C7B29B169994}" type="datetimeFigureOut">
              <a:rPr lang="zh-CN" altLang="en-US" smtClean="0"/>
              <a:pPr/>
              <a:t>2023/9/17</a:t>
            </a:fld>
            <a:endParaRPr lang="zh-CN" altLang="en-US"/>
          </a:p>
        </p:txBody>
      </p:sp>
      <p:sp>
        <p:nvSpPr>
          <p:cNvPr id="4" name="页脚占位符 3">
            <a:extLst>
              <a:ext uri="{FF2B5EF4-FFF2-40B4-BE49-F238E27FC236}">
                <a16:creationId xmlns:a16="http://schemas.microsoft.com/office/drawing/2014/main" id="{20513C0F-7B4E-4725-91D8-58730499CFF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129B06F-85F6-429B-8020-00172CEEEEE0}"/>
              </a:ext>
            </a:extLst>
          </p:cNvPr>
          <p:cNvSpPr>
            <a:spLocks noGrp="1"/>
          </p:cNvSpPr>
          <p:nvPr>
            <p:ph type="sldNum" sz="quarter" idx="12"/>
          </p:nvPr>
        </p:nvSpPr>
        <p:spPr/>
        <p:txBody>
          <a:bodyPr/>
          <a:lstStyle/>
          <a:p>
            <a:fld id="{0DA1A267-EE3C-4B67-86BC-9A80D258C97E}" type="slidenum">
              <a:rPr lang="zh-CN" altLang="en-US" smtClean="0"/>
              <a:pPr/>
              <a:t>‹#›</a:t>
            </a:fld>
            <a:endParaRPr lang="zh-CN" altLang="en-US"/>
          </a:p>
        </p:txBody>
      </p:sp>
    </p:spTree>
    <p:extLst>
      <p:ext uri="{BB962C8B-B14F-4D97-AF65-F5344CB8AC3E}">
        <p14:creationId xmlns:p14="http://schemas.microsoft.com/office/powerpoint/2010/main" val="3906168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988C44E-11E9-4406-91F1-B664CEFDBE8F}"/>
              </a:ext>
            </a:extLst>
          </p:cNvPr>
          <p:cNvSpPr>
            <a:spLocks noGrp="1"/>
          </p:cNvSpPr>
          <p:nvPr>
            <p:ph type="dt" sz="half" idx="10"/>
          </p:nvPr>
        </p:nvSpPr>
        <p:spPr/>
        <p:txBody>
          <a:bodyPr/>
          <a:lstStyle/>
          <a:p>
            <a:fld id="{8000784C-8A39-44BD-AF90-C7B29B169994}" type="datetimeFigureOut">
              <a:rPr lang="zh-CN" altLang="en-US" smtClean="0"/>
              <a:pPr/>
              <a:t>2023/9/17</a:t>
            </a:fld>
            <a:endParaRPr lang="zh-CN" altLang="en-US"/>
          </a:p>
        </p:txBody>
      </p:sp>
      <p:sp>
        <p:nvSpPr>
          <p:cNvPr id="3" name="页脚占位符 2">
            <a:extLst>
              <a:ext uri="{FF2B5EF4-FFF2-40B4-BE49-F238E27FC236}">
                <a16:creationId xmlns:a16="http://schemas.microsoft.com/office/drawing/2014/main" id="{22C9F91E-A31F-475E-8611-F2F84BA89FA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2F95700-4AC3-4849-AA52-0E226736BF89}"/>
              </a:ext>
            </a:extLst>
          </p:cNvPr>
          <p:cNvSpPr>
            <a:spLocks noGrp="1"/>
          </p:cNvSpPr>
          <p:nvPr>
            <p:ph type="sldNum" sz="quarter" idx="12"/>
          </p:nvPr>
        </p:nvSpPr>
        <p:spPr/>
        <p:txBody>
          <a:bodyPr/>
          <a:lstStyle/>
          <a:p>
            <a:fld id="{0DA1A267-EE3C-4B67-86BC-9A80D258C97E}" type="slidenum">
              <a:rPr lang="zh-CN" altLang="en-US" smtClean="0"/>
              <a:pPr/>
              <a:t>‹#›</a:t>
            </a:fld>
            <a:endParaRPr lang="zh-CN" altLang="en-US"/>
          </a:p>
        </p:txBody>
      </p:sp>
    </p:spTree>
    <p:extLst>
      <p:ext uri="{BB962C8B-B14F-4D97-AF65-F5344CB8AC3E}">
        <p14:creationId xmlns:p14="http://schemas.microsoft.com/office/powerpoint/2010/main" val="35537882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KSO_TEMPLATE" hidden="1"/>
          <p:cNvSpPr/>
          <p:nvPr>
            <p:custDataLst>
              <p:tags r:id="rId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114571555"/>
      </p:ext>
    </p:extLst>
  </p:cSld>
  <p:clrMap bg1="lt1" tx1="dk1" bg2="lt2" tx2="dk2" accent1="accent1" accent2="accent2" accent3="accent3" accent4="accent4" accent5="accent5" accent6="accent6" hlink="hlink" folHlink="folHlink"/>
  <p:sldLayoutIdLst>
    <p:sldLayoutId id="2147483678" r:id="rId1"/>
    <p:sldLayoutId id="2147483679" r:id="rId2"/>
  </p:sldLayoutIdLst>
  <p:hf hdr="0" ftr="0" dt="0"/>
  <p:txStyles>
    <p:titleStyle>
      <a:lvl1pPr algn="l" defTabSz="914400" rtl="0" eaLnBrk="1" fontAlgn="auto" latinLnBrk="0" hangingPunct="1">
        <a:lnSpc>
          <a:spcPct val="100000"/>
        </a:lnSpc>
        <a:spcBef>
          <a:spcPct val="0"/>
        </a:spcBef>
        <a:buNone/>
        <a:defRPr lang="zh-CN" altLang="en-US" sz="4000" b="1" u="none" strike="noStrike" kern="0" cap="none" spc="0" normalizeH="0" baseline="0" dirty="0">
          <a:solidFill>
            <a:srgbClr val="005DA2"/>
          </a:solidFill>
          <a:uFillTx/>
          <a:latin typeface="Arial" panose="020B0604020202020204" pitchFamily="34" charset="0"/>
          <a:ea typeface="微软雅黑" panose="020B0503020204020204" charset="-122"/>
          <a:cs typeface="+mj-cs"/>
        </a:defRPr>
      </a:lvl1pPr>
    </p:titleStyle>
    <p:bodyStyle>
      <a:lvl1pPr marL="342900" indent="-342900" algn="l" defTabSz="914400" rtl="0" eaLnBrk="1" fontAlgn="auto" latinLnBrk="0" hangingPunct="1">
        <a:lnSpc>
          <a:spcPct val="130000"/>
        </a:lnSpc>
        <a:spcBef>
          <a:spcPts val="0"/>
        </a:spcBef>
        <a:spcAft>
          <a:spcPts val="1000"/>
        </a:spcAft>
        <a:buFont typeface="Arial" panose="020B0604020202020204" pitchFamily="34" charset="0"/>
        <a:buChar char="•"/>
        <a:defRPr lang="zh-CN" altLang="en-US" sz="2400" b="1" u="none" strike="noStrike" kern="0" cap="none" spc="0" normalizeH="0" baseline="0" dirty="0">
          <a:solidFill>
            <a:srgbClr val="005DA2"/>
          </a:solidFill>
          <a:uFillTx/>
          <a:latin typeface="Times New Roman" panose="02020603050405020304" pitchFamily="18" charset="0"/>
          <a:ea typeface="微软雅黑" panose="020B0503020204020204" pitchFamily="34" charset="-122"/>
          <a:cs typeface="+mn-cs"/>
        </a:defRPr>
      </a:lvl1pPr>
      <a:lvl2pPr marL="774900" indent="-3429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lang="zh-CN" altLang="en-US" sz="2000" u="none" strike="noStrike" kern="0" cap="none" spc="0" normalizeH="0" baseline="0" dirty="0">
          <a:solidFill>
            <a:schemeClr val="tx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EA0F91A-6329-4E67-8945-45FE5CC3D8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EEB7B0B-B68A-4D02-85D8-1C00502359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F6A5BF-9A70-493E-B127-10FB7E908F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00784C-8A39-44BD-AF90-C7B29B169994}" type="datetimeFigureOut">
              <a:rPr lang="zh-CN" altLang="en-US" smtClean="0"/>
              <a:pPr/>
              <a:t>2023/9/17</a:t>
            </a:fld>
            <a:endParaRPr lang="zh-CN" altLang="en-US"/>
          </a:p>
        </p:txBody>
      </p:sp>
      <p:sp>
        <p:nvSpPr>
          <p:cNvPr id="5" name="页脚占位符 4">
            <a:extLst>
              <a:ext uri="{FF2B5EF4-FFF2-40B4-BE49-F238E27FC236}">
                <a16:creationId xmlns:a16="http://schemas.microsoft.com/office/drawing/2014/main" id="{A72BCFD3-A304-488A-AFFB-A06F8F73E1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BA6A8AD-5A90-4ED7-B79A-8154E78431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A1A267-EE3C-4B67-86BC-9A80D258C97E}" type="slidenum">
              <a:rPr lang="zh-CN" altLang="en-US" smtClean="0"/>
              <a:pPr/>
              <a:t>‹#›</a:t>
            </a:fld>
            <a:endParaRPr lang="zh-CN" altLang="en-US"/>
          </a:p>
        </p:txBody>
      </p:sp>
    </p:spTree>
    <p:extLst>
      <p:ext uri="{BB962C8B-B14F-4D97-AF65-F5344CB8AC3E}">
        <p14:creationId xmlns:p14="http://schemas.microsoft.com/office/powerpoint/2010/main" val="65569466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12192000" cy="476250"/>
          </a:xfrm>
          <a:prstGeom prst="rect">
            <a:avLst/>
          </a:prstGeom>
          <a:solidFill>
            <a:srgbClr val="3399FF"/>
          </a:solidFill>
          <a:ln w="9525">
            <a:solidFill>
              <a:srgbClr val="3399FF"/>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90000"/>
              </a:lnSpc>
              <a:spcBef>
                <a:spcPct val="20000"/>
              </a:spcBef>
              <a:defRPr/>
            </a:pPr>
            <a:endParaRPr kumimoji="1" lang="zh-CN" altLang="en-US" sz="2800">
              <a:solidFill>
                <a:srgbClr val="FF5050"/>
              </a:solidFill>
              <a:latin typeface="Times New Roman" panose="02020603050405020304" pitchFamily="18" charset="0"/>
            </a:endParaRPr>
          </a:p>
        </p:txBody>
      </p:sp>
      <p:sp>
        <p:nvSpPr>
          <p:cNvPr id="1027" name="Rectangle 3"/>
          <p:cNvSpPr>
            <a:spLocks noGrp="1" noChangeArrowheads="1"/>
          </p:cNvSpPr>
          <p:nvPr>
            <p:ph type="title"/>
          </p:nvPr>
        </p:nvSpPr>
        <p:spPr bwMode="auto">
          <a:xfrm>
            <a:off x="239713" y="549275"/>
            <a:ext cx="117125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zh-CN" altLang="en-US"/>
              <a:t>单击此处编辑母版标题样式</a:t>
            </a:r>
          </a:p>
        </p:txBody>
      </p:sp>
      <p:sp>
        <p:nvSpPr>
          <p:cNvPr id="1028" name="Rectangle 4"/>
          <p:cNvSpPr>
            <a:spLocks noGrp="1" noChangeArrowheads="1"/>
          </p:cNvSpPr>
          <p:nvPr>
            <p:ph type="body" idx="1"/>
          </p:nvPr>
        </p:nvSpPr>
        <p:spPr bwMode="auto">
          <a:xfrm>
            <a:off x="623888" y="162877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253959" name="Rectangle 7"/>
          <p:cNvSpPr>
            <a:spLocks noGrp="1" noChangeArrowheads="1"/>
          </p:cNvSpPr>
          <p:nvPr>
            <p:ph type="sldNum" sz="quarter" idx="4"/>
          </p:nvPr>
        </p:nvSpPr>
        <p:spPr bwMode="auto">
          <a:xfrm>
            <a:off x="9169400" y="6453188"/>
            <a:ext cx="2844800" cy="207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1">
                <a:solidFill>
                  <a:srgbClr val="0000FF"/>
                </a:solidFill>
              </a:defRPr>
            </a:lvl1pPr>
          </a:lstStyle>
          <a:p>
            <a:fld id="{3C43970B-EB5A-4299-92C2-D8725736F1C9}" type="slidenum">
              <a:rPr lang="zh-CN" altLang="en-US"/>
              <a:pPr/>
              <a:t>‹#›</a:t>
            </a:fld>
            <a:endParaRPr lang="en-US" altLang="zh-CN"/>
          </a:p>
        </p:txBody>
      </p:sp>
      <p:sp>
        <p:nvSpPr>
          <p:cNvPr id="1030" name="Rectangle 8"/>
          <p:cNvSpPr>
            <a:spLocks noChangeArrowheads="1"/>
          </p:cNvSpPr>
          <p:nvPr/>
        </p:nvSpPr>
        <p:spPr bwMode="auto">
          <a:xfrm>
            <a:off x="0" y="6742113"/>
            <a:ext cx="12192000" cy="115887"/>
          </a:xfrm>
          <a:prstGeom prst="rect">
            <a:avLst/>
          </a:prstGeom>
          <a:solidFill>
            <a:srgbClr val="3399FF"/>
          </a:solidFill>
          <a:ln w="9525">
            <a:solidFill>
              <a:srgbClr val="3399FF"/>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90000"/>
              </a:lnSpc>
              <a:spcBef>
                <a:spcPct val="20000"/>
              </a:spcBef>
              <a:defRPr/>
            </a:pPr>
            <a:endParaRPr kumimoji="1" lang="zh-CN" altLang="en-US" sz="2800">
              <a:solidFill>
                <a:srgbClr val="FF5050"/>
              </a:solidFill>
              <a:latin typeface="Times New Roman" panose="02020603050405020304" pitchFamily="18" charset="0"/>
            </a:endParaRPr>
          </a:p>
        </p:txBody>
      </p:sp>
      <p:pic>
        <p:nvPicPr>
          <p:cNvPr id="1031" name="Picture 9" descr="输出向导-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038" y="44450"/>
            <a:ext cx="34575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05003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ransition spd="med"/>
  <p:hf hdr="0" ftr="0" dt="0"/>
  <p:txStyles>
    <p:titleStyle>
      <a:lvl1pPr algn="ctr" rtl="0" eaLnBrk="0" fontAlgn="base" hangingPunct="0">
        <a:spcBef>
          <a:spcPct val="0"/>
        </a:spcBef>
        <a:spcAft>
          <a:spcPct val="0"/>
        </a:spcAft>
        <a:defRPr sz="3600" b="1">
          <a:solidFill>
            <a:srgbClr val="FF0000"/>
          </a:solidFill>
          <a:latin typeface="+mj-lt"/>
          <a:ea typeface="+mj-ea"/>
          <a:cs typeface="+mj-cs"/>
        </a:defRPr>
      </a:lvl1pPr>
      <a:lvl2pPr algn="ctr" rtl="0" eaLnBrk="0" fontAlgn="base" hangingPunct="0">
        <a:spcBef>
          <a:spcPct val="0"/>
        </a:spcBef>
        <a:spcAft>
          <a:spcPct val="0"/>
        </a:spcAft>
        <a:defRPr sz="3600" b="1">
          <a:solidFill>
            <a:srgbClr val="FF0000"/>
          </a:solidFill>
          <a:latin typeface="Tahoma" pitchFamily="34" charset="0"/>
          <a:ea typeface="黑体" pitchFamily="2" charset="-122"/>
          <a:cs typeface="宋体" pitchFamily="2" charset="-122"/>
        </a:defRPr>
      </a:lvl2pPr>
      <a:lvl3pPr algn="ctr" rtl="0" eaLnBrk="0" fontAlgn="base" hangingPunct="0">
        <a:spcBef>
          <a:spcPct val="0"/>
        </a:spcBef>
        <a:spcAft>
          <a:spcPct val="0"/>
        </a:spcAft>
        <a:defRPr sz="3600" b="1">
          <a:solidFill>
            <a:srgbClr val="FF0000"/>
          </a:solidFill>
          <a:latin typeface="Tahoma" pitchFamily="34" charset="0"/>
          <a:ea typeface="黑体" pitchFamily="2" charset="-122"/>
          <a:cs typeface="宋体" pitchFamily="2" charset="-122"/>
        </a:defRPr>
      </a:lvl3pPr>
      <a:lvl4pPr algn="ctr" rtl="0" eaLnBrk="0" fontAlgn="base" hangingPunct="0">
        <a:spcBef>
          <a:spcPct val="0"/>
        </a:spcBef>
        <a:spcAft>
          <a:spcPct val="0"/>
        </a:spcAft>
        <a:defRPr sz="3600" b="1">
          <a:solidFill>
            <a:srgbClr val="FF0000"/>
          </a:solidFill>
          <a:latin typeface="Tahoma" pitchFamily="34" charset="0"/>
          <a:ea typeface="黑体" pitchFamily="2" charset="-122"/>
          <a:cs typeface="宋体" pitchFamily="2" charset="-122"/>
        </a:defRPr>
      </a:lvl4pPr>
      <a:lvl5pPr algn="ctr" rtl="0" eaLnBrk="0" fontAlgn="base" hangingPunct="0">
        <a:spcBef>
          <a:spcPct val="0"/>
        </a:spcBef>
        <a:spcAft>
          <a:spcPct val="0"/>
        </a:spcAft>
        <a:defRPr sz="3600" b="1">
          <a:solidFill>
            <a:srgbClr val="FF0000"/>
          </a:solidFill>
          <a:latin typeface="Tahoma" pitchFamily="34" charset="0"/>
          <a:ea typeface="黑体" pitchFamily="2" charset="-122"/>
          <a:cs typeface="宋体" pitchFamily="2" charset="-122"/>
        </a:defRPr>
      </a:lvl5pPr>
      <a:lvl6pPr marL="457200" algn="ctr" rtl="0" fontAlgn="base">
        <a:spcBef>
          <a:spcPct val="0"/>
        </a:spcBef>
        <a:spcAft>
          <a:spcPct val="0"/>
        </a:spcAft>
        <a:defRPr sz="3600" b="1">
          <a:solidFill>
            <a:srgbClr val="FF0000"/>
          </a:solidFill>
          <a:latin typeface="Tahoma" pitchFamily="34" charset="0"/>
          <a:ea typeface="黑体" pitchFamily="2" charset="-122"/>
          <a:cs typeface="宋体" pitchFamily="2" charset="-122"/>
        </a:defRPr>
      </a:lvl6pPr>
      <a:lvl7pPr marL="914400" algn="ctr" rtl="0" fontAlgn="base">
        <a:spcBef>
          <a:spcPct val="0"/>
        </a:spcBef>
        <a:spcAft>
          <a:spcPct val="0"/>
        </a:spcAft>
        <a:defRPr sz="3600" b="1">
          <a:solidFill>
            <a:srgbClr val="FF0000"/>
          </a:solidFill>
          <a:latin typeface="Tahoma" pitchFamily="34" charset="0"/>
          <a:ea typeface="黑体" pitchFamily="2" charset="-122"/>
          <a:cs typeface="宋体" pitchFamily="2" charset="-122"/>
        </a:defRPr>
      </a:lvl7pPr>
      <a:lvl8pPr marL="1371600" algn="ctr" rtl="0" fontAlgn="base">
        <a:spcBef>
          <a:spcPct val="0"/>
        </a:spcBef>
        <a:spcAft>
          <a:spcPct val="0"/>
        </a:spcAft>
        <a:defRPr sz="3600" b="1">
          <a:solidFill>
            <a:srgbClr val="FF0000"/>
          </a:solidFill>
          <a:latin typeface="Tahoma" pitchFamily="34" charset="0"/>
          <a:ea typeface="黑体" pitchFamily="2" charset="-122"/>
          <a:cs typeface="宋体" pitchFamily="2" charset="-122"/>
        </a:defRPr>
      </a:lvl8pPr>
      <a:lvl9pPr marL="1828800" algn="ctr" rtl="0" fontAlgn="base">
        <a:spcBef>
          <a:spcPct val="0"/>
        </a:spcBef>
        <a:spcAft>
          <a:spcPct val="0"/>
        </a:spcAft>
        <a:defRPr sz="3600" b="1">
          <a:solidFill>
            <a:srgbClr val="FF0000"/>
          </a:solidFill>
          <a:latin typeface="Tahoma" pitchFamily="34" charset="0"/>
          <a:ea typeface="黑体" pitchFamily="2" charset="-122"/>
          <a:cs typeface="宋体" pitchFamily="2" charset="-122"/>
        </a:defRPr>
      </a:lvl9pPr>
    </p:titleStyle>
    <p:bodyStyle>
      <a:lvl1pPr marL="342900" indent="-342900" algn="l" rtl="0" eaLnBrk="0" fontAlgn="base" hangingPunct="0">
        <a:spcBef>
          <a:spcPct val="10000"/>
        </a:spcBef>
        <a:spcAft>
          <a:spcPct val="3000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1">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b="1">
          <a:solidFill>
            <a:schemeClr val="tx1"/>
          </a:solidFill>
          <a:latin typeface="+mn-lt"/>
          <a:ea typeface="+mn-ea"/>
          <a:cs typeface="+mn-cs"/>
        </a:defRPr>
      </a:lvl5pPr>
      <a:lvl6pPr marL="2514600" indent="-228600" algn="l" rtl="0" fontAlgn="base">
        <a:spcBef>
          <a:spcPct val="20000"/>
        </a:spcBef>
        <a:spcAft>
          <a:spcPct val="0"/>
        </a:spcAft>
        <a:buChar char="»"/>
        <a:defRPr sz="2000" b="1">
          <a:solidFill>
            <a:schemeClr val="tx1"/>
          </a:solidFill>
          <a:latin typeface="+mn-lt"/>
          <a:ea typeface="+mn-ea"/>
          <a:cs typeface="+mn-cs"/>
        </a:defRPr>
      </a:lvl6pPr>
      <a:lvl7pPr marL="2971800" indent="-228600" algn="l" rtl="0" fontAlgn="base">
        <a:spcBef>
          <a:spcPct val="20000"/>
        </a:spcBef>
        <a:spcAft>
          <a:spcPct val="0"/>
        </a:spcAft>
        <a:buChar char="»"/>
        <a:defRPr sz="2000" b="1">
          <a:solidFill>
            <a:schemeClr val="tx1"/>
          </a:solidFill>
          <a:latin typeface="+mn-lt"/>
          <a:ea typeface="+mn-ea"/>
          <a:cs typeface="+mn-cs"/>
        </a:defRPr>
      </a:lvl7pPr>
      <a:lvl8pPr marL="3429000" indent="-228600" algn="l" rtl="0" fontAlgn="base">
        <a:spcBef>
          <a:spcPct val="20000"/>
        </a:spcBef>
        <a:spcAft>
          <a:spcPct val="0"/>
        </a:spcAft>
        <a:buChar char="»"/>
        <a:defRPr sz="2000" b="1">
          <a:solidFill>
            <a:schemeClr val="tx1"/>
          </a:solidFill>
          <a:latin typeface="+mn-lt"/>
          <a:ea typeface="+mn-ea"/>
          <a:cs typeface="+mn-cs"/>
        </a:defRPr>
      </a:lvl8pPr>
      <a:lvl9pPr marL="3886200" indent="-228600" algn="l" rtl="0" fontAlgn="base">
        <a:spcBef>
          <a:spcPct val="20000"/>
        </a:spcBef>
        <a:spcAft>
          <a:spcPct val="0"/>
        </a:spcAft>
        <a:buChar char="»"/>
        <a:defRPr sz="2000" b="1">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gif"/><Relationship Id="rId7"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26.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63.png"/><Relationship Id="rId2" Type="http://schemas.openxmlformats.org/officeDocument/2006/relationships/notesSlide" Target="../notesSlides/notesSlide18.xml"/><Relationship Id="rId16" Type="http://schemas.openxmlformats.org/officeDocument/2006/relationships/image" Target="../media/image67.jpeg"/><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jpe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gif"/><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video" Target="../media/media2.mp4"/><Relationship Id="rId13" Type="http://schemas.openxmlformats.org/officeDocument/2006/relationships/image" Target="../media/image82.png"/><Relationship Id="rId3" Type="http://schemas.openxmlformats.org/officeDocument/2006/relationships/tags" Target="../tags/tag29.xml"/><Relationship Id="rId7" Type="http://schemas.microsoft.com/office/2007/relationships/media" Target="../media/media2.mp4"/><Relationship Id="rId12" Type="http://schemas.openxmlformats.org/officeDocument/2006/relationships/image" Target="../media/image81.png"/><Relationship Id="rId2" Type="http://schemas.openxmlformats.org/officeDocument/2006/relationships/tags" Target="../tags/tag28.xml"/><Relationship Id="rId16" Type="http://schemas.openxmlformats.org/officeDocument/2006/relationships/image" Target="../media/image85.png"/><Relationship Id="rId1" Type="http://schemas.openxmlformats.org/officeDocument/2006/relationships/tags" Target="../tags/tag27.xml"/><Relationship Id="rId6" Type="http://schemas.openxmlformats.org/officeDocument/2006/relationships/video" Target="../media/media1.mp4"/><Relationship Id="rId11" Type="http://schemas.openxmlformats.org/officeDocument/2006/relationships/image" Target="../media/image80.png"/><Relationship Id="rId5" Type="http://schemas.microsoft.com/office/2007/relationships/media" Target="../media/media1.mp4"/><Relationship Id="rId15" Type="http://schemas.openxmlformats.org/officeDocument/2006/relationships/image" Target="../media/image84.png"/><Relationship Id="rId10" Type="http://schemas.openxmlformats.org/officeDocument/2006/relationships/notesSlide" Target="../notesSlides/notesSlide22.xml"/><Relationship Id="rId4" Type="http://schemas.openxmlformats.org/officeDocument/2006/relationships/tags" Target="../tags/tag30.xml"/><Relationship Id="rId9" Type="http://schemas.openxmlformats.org/officeDocument/2006/relationships/slideLayout" Target="../slideLayouts/slideLayout1.xml"/><Relationship Id="rId14" Type="http://schemas.openxmlformats.org/officeDocument/2006/relationships/image" Target="../media/image8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3" Type="http://schemas.openxmlformats.org/officeDocument/2006/relationships/image" Target="../media/image96.png"/><Relationship Id="rId18" Type="http://schemas.openxmlformats.org/officeDocument/2006/relationships/image" Target="../media/image101.png"/><Relationship Id="rId26" Type="http://schemas.openxmlformats.org/officeDocument/2006/relationships/image" Target="../media/image109.png"/><Relationship Id="rId21" Type="http://schemas.openxmlformats.org/officeDocument/2006/relationships/image" Target="../media/image104.jpeg"/><Relationship Id="rId34" Type="http://schemas.openxmlformats.org/officeDocument/2006/relationships/image" Target="../media/image117.png"/><Relationship Id="rId7" Type="http://schemas.openxmlformats.org/officeDocument/2006/relationships/image" Target="../media/image90.jpeg"/><Relationship Id="rId12" Type="http://schemas.openxmlformats.org/officeDocument/2006/relationships/image" Target="../media/image95.png"/><Relationship Id="rId17" Type="http://schemas.openxmlformats.org/officeDocument/2006/relationships/image" Target="../media/image100.png"/><Relationship Id="rId25" Type="http://schemas.openxmlformats.org/officeDocument/2006/relationships/image" Target="../media/image108.jpeg"/><Relationship Id="rId33" Type="http://schemas.openxmlformats.org/officeDocument/2006/relationships/image" Target="../media/image116.png"/><Relationship Id="rId2" Type="http://schemas.openxmlformats.org/officeDocument/2006/relationships/notesSlide" Target="../notesSlides/notesSlide24.xml"/><Relationship Id="rId16" Type="http://schemas.openxmlformats.org/officeDocument/2006/relationships/image" Target="../media/image99.jpeg"/><Relationship Id="rId20" Type="http://schemas.openxmlformats.org/officeDocument/2006/relationships/image" Target="../media/image103.png"/><Relationship Id="rId29" Type="http://schemas.openxmlformats.org/officeDocument/2006/relationships/image" Target="../media/image112.jpeg"/><Relationship Id="rId1" Type="http://schemas.openxmlformats.org/officeDocument/2006/relationships/slideLayout" Target="../slideLayouts/slideLayout1.xml"/><Relationship Id="rId6" Type="http://schemas.openxmlformats.org/officeDocument/2006/relationships/image" Target="../media/image89.jpeg"/><Relationship Id="rId11" Type="http://schemas.openxmlformats.org/officeDocument/2006/relationships/image" Target="../media/image94.jpeg"/><Relationship Id="rId24" Type="http://schemas.openxmlformats.org/officeDocument/2006/relationships/image" Target="../media/image107.png"/><Relationship Id="rId32" Type="http://schemas.openxmlformats.org/officeDocument/2006/relationships/image" Target="../media/image115.png"/><Relationship Id="rId37" Type="http://schemas.openxmlformats.org/officeDocument/2006/relationships/image" Target="../media/image120.jpeg"/><Relationship Id="rId5" Type="http://schemas.openxmlformats.org/officeDocument/2006/relationships/image" Target="../media/image88.png"/><Relationship Id="rId15" Type="http://schemas.openxmlformats.org/officeDocument/2006/relationships/image" Target="../media/image98.png"/><Relationship Id="rId23" Type="http://schemas.openxmlformats.org/officeDocument/2006/relationships/image" Target="../media/image106.png"/><Relationship Id="rId28" Type="http://schemas.openxmlformats.org/officeDocument/2006/relationships/image" Target="../media/image111.png"/><Relationship Id="rId36" Type="http://schemas.openxmlformats.org/officeDocument/2006/relationships/image" Target="../media/image119.png"/><Relationship Id="rId10" Type="http://schemas.openxmlformats.org/officeDocument/2006/relationships/image" Target="../media/image93.png"/><Relationship Id="rId19" Type="http://schemas.openxmlformats.org/officeDocument/2006/relationships/image" Target="../media/image102.png"/><Relationship Id="rId31" Type="http://schemas.openxmlformats.org/officeDocument/2006/relationships/image" Target="../media/image114.png"/><Relationship Id="rId4" Type="http://schemas.openxmlformats.org/officeDocument/2006/relationships/image" Target="../media/image87.jpeg"/><Relationship Id="rId9" Type="http://schemas.openxmlformats.org/officeDocument/2006/relationships/image" Target="../media/image92.png"/><Relationship Id="rId14" Type="http://schemas.openxmlformats.org/officeDocument/2006/relationships/image" Target="../media/image97.png"/><Relationship Id="rId22" Type="http://schemas.openxmlformats.org/officeDocument/2006/relationships/image" Target="../media/image105.png"/><Relationship Id="rId27" Type="http://schemas.openxmlformats.org/officeDocument/2006/relationships/image" Target="../media/image110.png"/><Relationship Id="rId30" Type="http://schemas.openxmlformats.org/officeDocument/2006/relationships/image" Target="../media/image113.jpeg"/><Relationship Id="rId35" Type="http://schemas.openxmlformats.org/officeDocument/2006/relationships/image" Target="../media/image118.png"/><Relationship Id="rId8" Type="http://schemas.openxmlformats.org/officeDocument/2006/relationships/image" Target="../media/image91.jpeg"/><Relationship Id="rId3" Type="http://schemas.openxmlformats.org/officeDocument/2006/relationships/image" Target="../media/image86.jpeg"/></Relationships>
</file>

<file path=ppt/slides/_rels/slide2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26.xml.rels><?xml version="1.0" encoding="UTF-8" standalone="yes"?>
<Relationships xmlns="http://schemas.openxmlformats.org/package/2006/relationships"><Relationship Id="rId8" Type="http://schemas.openxmlformats.org/officeDocument/2006/relationships/image" Target="../media/image130.tiff"/><Relationship Id="rId3" Type="http://schemas.openxmlformats.org/officeDocument/2006/relationships/image" Target="../media/image125.jpeg"/><Relationship Id="rId7" Type="http://schemas.openxmlformats.org/officeDocument/2006/relationships/image" Target="../media/image129.tiff"/><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128.tiff"/><Relationship Id="rId5" Type="http://schemas.openxmlformats.org/officeDocument/2006/relationships/image" Target="../media/image127.jpeg"/><Relationship Id="rId4" Type="http://schemas.openxmlformats.org/officeDocument/2006/relationships/image" Target="../media/image126.jpeg"/><Relationship Id="rId9" Type="http://schemas.openxmlformats.org/officeDocument/2006/relationships/image" Target="../media/image131.tiff"/></Relationships>
</file>

<file path=ppt/slides/_rels/slide2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34.jpeg"/><Relationship Id="rId5" Type="http://schemas.openxmlformats.org/officeDocument/2006/relationships/image" Target="../media/image133.gif"/><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37.gif"/><Relationship Id="rId3" Type="http://schemas.openxmlformats.org/officeDocument/2006/relationships/tags" Target="../tags/tag35.xml"/><Relationship Id="rId7" Type="http://schemas.openxmlformats.org/officeDocument/2006/relationships/image" Target="../media/image136.jpe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135.png"/><Relationship Id="rId5" Type="http://schemas.openxmlformats.org/officeDocument/2006/relationships/notesSlide" Target="../notesSlides/notesSlide29.xml"/><Relationship Id="rId4"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39.jpeg"/></Relationships>
</file>

<file path=ppt/slides/_rels/slide3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143.png"/><Relationship Id="rId4" Type="http://schemas.openxmlformats.org/officeDocument/2006/relationships/image" Target="../media/image142.jpeg"/></Relationships>
</file>

<file path=ppt/slides/_rels/slide35.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notesSlide" Target="../notesSlides/notesSlide34.xml"/><Relationship Id="rId7" Type="http://schemas.openxmlformats.org/officeDocument/2006/relationships/image" Target="../media/image147.png"/><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146.png"/><Relationship Id="rId5" Type="http://schemas.openxmlformats.org/officeDocument/2006/relationships/image" Target="../media/image145.jpeg"/><Relationship Id="rId4" Type="http://schemas.openxmlformats.org/officeDocument/2006/relationships/image" Target="../media/image144.png"/><Relationship Id="rId9" Type="http://schemas.openxmlformats.org/officeDocument/2006/relationships/image" Target="../media/image149.jpeg"/></Relationships>
</file>

<file path=ppt/slides/_rels/slide3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png"/></Relationships>
</file>

<file path=ppt/slides/_rels/slide37.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tags" Target="../tags/tag49.xml"/><Relationship Id="rId18" Type="http://schemas.openxmlformats.org/officeDocument/2006/relationships/notesSlide" Target="../notesSlides/notesSlide36.xml"/><Relationship Id="rId26" Type="http://schemas.openxmlformats.org/officeDocument/2006/relationships/image" Target="../media/image161.jpeg"/><Relationship Id="rId3" Type="http://schemas.openxmlformats.org/officeDocument/2006/relationships/tags" Target="../tags/tag39.xml"/><Relationship Id="rId21" Type="http://schemas.openxmlformats.org/officeDocument/2006/relationships/image" Target="../media/image156.png"/><Relationship Id="rId7" Type="http://schemas.openxmlformats.org/officeDocument/2006/relationships/tags" Target="../tags/tag43.xml"/><Relationship Id="rId12" Type="http://schemas.openxmlformats.org/officeDocument/2006/relationships/tags" Target="../tags/tag48.xml"/><Relationship Id="rId17" Type="http://schemas.openxmlformats.org/officeDocument/2006/relationships/slideLayout" Target="../slideLayouts/slideLayout1.xml"/><Relationship Id="rId25" Type="http://schemas.openxmlformats.org/officeDocument/2006/relationships/image" Target="../media/image160.jpeg"/><Relationship Id="rId2" Type="http://schemas.openxmlformats.org/officeDocument/2006/relationships/tags" Target="../tags/tag38.xml"/><Relationship Id="rId16" Type="http://schemas.openxmlformats.org/officeDocument/2006/relationships/tags" Target="../tags/tag52.xml"/><Relationship Id="rId20" Type="http://schemas.openxmlformats.org/officeDocument/2006/relationships/image" Target="../media/image155.png"/><Relationship Id="rId29" Type="http://schemas.openxmlformats.org/officeDocument/2006/relationships/image" Target="../media/image164.png"/><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tags" Target="../tags/tag47.xml"/><Relationship Id="rId24" Type="http://schemas.openxmlformats.org/officeDocument/2006/relationships/image" Target="../media/image159.jpeg"/><Relationship Id="rId5" Type="http://schemas.openxmlformats.org/officeDocument/2006/relationships/tags" Target="../tags/tag41.xml"/><Relationship Id="rId15" Type="http://schemas.openxmlformats.org/officeDocument/2006/relationships/tags" Target="../tags/tag51.xml"/><Relationship Id="rId23" Type="http://schemas.openxmlformats.org/officeDocument/2006/relationships/image" Target="../media/image158.jpeg"/><Relationship Id="rId28" Type="http://schemas.openxmlformats.org/officeDocument/2006/relationships/image" Target="../media/image163.jpeg"/><Relationship Id="rId10" Type="http://schemas.openxmlformats.org/officeDocument/2006/relationships/tags" Target="../tags/tag46.xml"/><Relationship Id="rId19" Type="http://schemas.openxmlformats.org/officeDocument/2006/relationships/image" Target="../media/image154.png"/><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tags" Target="../tags/tag50.xml"/><Relationship Id="rId22" Type="http://schemas.openxmlformats.org/officeDocument/2006/relationships/image" Target="../media/image157.png"/><Relationship Id="rId27" Type="http://schemas.openxmlformats.org/officeDocument/2006/relationships/image" Target="../media/image16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7.xml"/><Relationship Id="rId7" Type="http://schemas.openxmlformats.org/officeDocument/2006/relationships/notesSlide" Target="../notesSlides/notesSlide4.xml"/><Relationship Id="rId12" Type="http://schemas.openxmlformats.org/officeDocument/2006/relationships/image" Target="../media/image7.jpe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1.xml"/><Relationship Id="rId11" Type="http://schemas.openxmlformats.org/officeDocument/2006/relationships/image" Target="../media/image6.png"/><Relationship Id="rId5" Type="http://schemas.openxmlformats.org/officeDocument/2006/relationships/tags" Target="../tags/tag9.xml"/><Relationship Id="rId10" Type="http://schemas.openxmlformats.org/officeDocument/2006/relationships/image" Target="../media/image5.jpeg"/><Relationship Id="rId4" Type="http://schemas.openxmlformats.org/officeDocument/2006/relationships/tags" Target="../tags/tag8.xml"/><Relationship Id="rId9"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tags" Target="../tags/tag24.xml"/><Relationship Id="rId18" Type="http://schemas.openxmlformats.org/officeDocument/2006/relationships/image" Target="../media/image13.jpeg"/><Relationship Id="rId26" Type="http://schemas.openxmlformats.org/officeDocument/2006/relationships/image" Target="../media/image21.jpeg"/><Relationship Id="rId3" Type="http://schemas.openxmlformats.org/officeDocument/2006/relationships/tags" Target="../tags/tag14.xml"/><Relationship Id="rId21" Type="http://schemas.openxmlformats.org/officeDocument/2006/relationships/image" Target="../media/image16.jpeg"/><Relationship Id="rId7" Type="http://schemas.openxmlformats.org/officeDocument/2006/relationships/tags" Target="../tags/tag18.xml"/><Relationship Id="rId12" Type="http://schemas.openxmlformats.org/officeDocument/2006/relationships/tags" Target="../tags/tag23.xml"/><Relationship Id="rId17" Type="http://schemas.openxmlformats.org/officeDocument/2006/relationships/image" Target="../media/image12.png"/><Relationship Id="rId25" Type="http://schemas.openxmlformats.org/officeDocument/2006/relationships/image" Target="../media/image20.jpeg"/><Relationship Id="rId2" Type="http://schemas.openxmlformats.org/officeDocument/2006/relationships/tags" Target="../tags/tag13.xml"/><Relationship Id="rId16" Type="http://schemas.openxmlformats.org/officeDocument/2006/relationships/notesSlide" Target="../notesSlides/notesSlide8.xml"/><Relationship Id="rId20" Type="http://schemas.openxmlformats.org/officeDocument/2006/relationships/image" Target="../media/image15.jpeg"/><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tags" Target="../tags/tag22.xml"/><Relationship Id="rId24" Type="http://schemas.openxmlformats.org/officeDocument/2006/relationships/image" Target="../media/image19.jpeg"/><Relationship Id="rId5" Type="http://schemas.openxmlformats.org/officeDocument/2006/relationships/tags" Target="../tags/tag16.xml"/><Relationship Id="rId15" Type="http://schemas.openxmlformats.org/officeDocument/2006/relationships/slideLayout" Target="../slideLayouts/slideLayout1.xml"/><Relationship Id="rId23" Type="http://schemas.openxmlformats.org/officeDocument/2006/relationships/image" Target="../media/image18.jpeg"/><Relationship Id="rId10" Type="http://schemas.openxmlformats.org/officeDocument/2006/relationships/tags" Target="../tags/tag21.xml"/><Relationship Id="rId19" Type="http://schemas.openxmlformats.org/officeDocument/2006/relationships/image" Target="../media/image14.jpeg"/><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tags" Target="../tags/tag25.xml"/><Relationship Id="rId22"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C0B53E9C-977C-4020-A2A5-065F97EAE11C}"/>
              </a:ext>
            </a:extLst>
          </p:cNvPr>
          <p:cNvSpPr/>
          <p:nvPr/>
        </p:nvSpPr>
        <p:spPr>
          <a:xfrm>
            <a:off x="0" y="1395665"/>
            <a:ext cx="12192000" cy="3802006"/>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6D265"/>
              </a:solidFill>
            </a:endParaRPr>
          </a:p>
        </p:txBody>
      </p:sp>
      <p:sp>
        <p:nvSpPr>
          <p:cNvPr id="6" name="矩形 5">
            <a:extLst>
              <a:ext uri="{FF2B5EF4-FFF2-40B4-BE49-F238E27FC236}">
                <a16:creationId xmlns:a16="http://schemas.microsoft.com/office/drawing/2014/main" id="{B2242F4D-57A2-4217-870C-5EA482837C7A}"/>
              </a:ext>
            </a:extLst>
          </p:cNvPr>
          <p:cNvSpPr/>
          <p:nvPr/>
        </p:nvSpPr>
        <p:spPr>
          <a:xfrm>
            <a:off x="186813" y="1905106"/>
            <a:ext cx="11739716" cy="256387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标题 3">
            <a:extLst>
              <a:ext uri="{FF2B5EF4-FFF2-40B4-BE49-F238E27FC236}">
                <a16:creationId xmlns:a16="http://schemas.microsoft.com/office/drawing/2014/main" id="{F1DFEE65-8503-4FF8-AB13-FC0DFB301151}"/>
              </a:ext>
            </a:extLst>
          </p:cNvPr>
          <p:cNvSpPr txBox="1">
            <a:spLocks/>
          </p:cNvSpPr>
          <p:nvPr/>
        </p:nvSpPr>
        <p:spPr>
          <a:xfrm>
            <a:off x="186813" y="1972991"/>
            <a:ext cx="11739716" cy="983241"/>
          </a:xfrm>
          <a:prstGeom prst="rect">
            <a:avLst/>
          </a:prstGeom>
        </p:spPr>
        <p:txBody>
          <a:bodyPr/>
          <a:lstStyle>
            <a:lvl1pPr algn="l" defTabSz="914400" rtl="0" eaLnBrk="1" fontAlgn="auto" latinLnBrk="0" hangingPunct="1">
              <a:lnSpc>
                <a:spcPct val="100000"/>
              </a:lnSpc>
              <a:spcBef>
                <a:spcPct val="0"/>
              </a:spcBef>
              <a:buNone/>
              <a:defRPr lang="zh-CN" altLang="en-US" sz="4000" b="1" u="none" strike="noStrike" kern="0" cap="none" spc="0" normalizeH="0" baseline="0" dirty="0">
                <a:solidFill>
                  <a:srgbClr val="005DA2"/>
                </a:solidFill>
                <a:uFillTx/>
                <a:latin typeface="Arial" panose="020B0604020202020204" pitchFamily="34" charset="0"/>
                <a:ea typeface="微软雅黑" panose="020B0503020204020204" charset="-122"/>
                <a:cs typeface="+mj-cs"/>
              </a:defRPr>
            </a:lvl1pPr>
          </a:lstStyle>
          <a:p>
            <a:pPr algn="ctr"/>
            <a:r>
              <a:rPr lang="en-US" altLang="zh-CN" dirty="0">
                <a:solidFill>
                  <a:schemeClr val="bg2"/>
                </a:solidFill>
                <a:cs typeface="Arial" panose="020B0604020202020204" pitchFamily="34" charset="0"/>
              </a:rPr>
              <a:t>Division of Nuclear Technology </a:t>
            </a:r>
            <a:br>
              <a:rPr lang="en-US" altLang="zh-CN" dirty="0">
                <a:solidFill>
                  <a:schemeClr val="bg2"/>
                </a:solidFill>
                <a:cs typeface="Arial" panose="020B0604020202020204" pitchFamily="34" charset="0"/>
              </a:rPr>
            </a:br>
            <a:r>
              <a:rPr lang="en-US" altLang="zh-CN" dirty="0">
                <a:solidFill>
                  <a:schemeClr val="bg2"/>
                </a:solidFill>
                <a:cs typeface="Arial" panose="020B0604020202020204" pitchFamily="34" charset="0"/>
              </a:rPr>
              <a:t>and Applications &amp; Jinan Branch</a:t>
            </a:r>
            <a:endParaRPr lang="en-US" dirty="0">
              <a:solidFill>
                <a:schemeClr val="bg2"/>
              </a:solidFill>
              <a:cs typeface="Arial" panose="020B0604020202020204" pitchFamily="34" charset="0"/>
            </a:endParaRPr>
          </a:p>
        </p:txBody>
      </p:sp>
      <p:sp>
        <p:nvSpPr>
          <p:cNvPr id="3" name="Rectangle 2"/>
          <p:cNvSpPr/>
          <p:nvPr/>
        </p:nvSpPr>
        <p:spPr>
          <a:xfrm>
            <a:off x="4154052" y="5448300"/>
            <a:ext cx="3805238"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rPr>
              <a:t>Lei </a:t>
            </a:r>
            <a:r>
              <a:rPr lang="en-US" altLang="zh-CN" sz="2800" b="1" dirty="0" err="1">
                <a:solidFill>
                  <a:schemeClr val="tx1"/>
                </a:solidFill>
              </a:rPr>
              <a:t>Shuai</a:t>
            </a:r>
            <a:endParaRPr lang="en-US" altLang="zh-CN" sz="2800" b="1" dirty="0">
              <a:solidFill>
                <a:schemeClr val="tx1"/>
              </a:solidFill>
            </a:endParaRPr>
          </a:p>
          <a:p>
            <a:pPr algn="ctr"/>
            <a:r>
              <a:rPr lang="en-US" altLang="zh-CN" sz="2800" b="1" dirty="0">
                <a:solidFill>
                  <a:schemeClr val="tx1"/>
                </a:solidFill>
              </a:rPr>
              <a:t>September 21, 2023</a:t>
            </a:r>
            <a:endParaRPr lang="zh-CN" altLang="en-US" sz="2800" b="1" dirty="0">
              <a:solidFill>
                <a:schemeClr val="tx1"/>
              </a:solidFill>
            </a:endParaRPr>
          </a:p>
        </p:txBody>
      </p:sp>
    </p:spTree>
    <p:extLst>
      <p:ext uri="{BB962C8B-B14F-4D97-AF65-F5344CB8AC3E}">
        <p14:creationId xmlns:p14="http://schemas.microsoft.com/office/powerpoint/2010/main" val="2782746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Contents</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流程图: 离页连接符 5"/>
          <p:cNvSpPr/>
          <p:nvPr/>
        </p:nvSpPr>
        <p:spPr>
          <a:xfrm>
            <a:off x="2741833" y="1868142"/>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latin typeface="Arial"/>
                <a:ea typeface="微软雅黑"/>
                <a:cs typeface="+mn-cs"/>
              </a:rPr>
              <a:t>2</a:t>
            </a:r>
            <a:endParaRPr kumimoji="0" lang="zh-CN" altLang="en-US" sz="3600" b="1" i="0" u="none" strike="noStrike" kern="0" cap="none" spc="0" normalizeH="0" baseline="0" noProof="0" dirty="0">
              <a:ln>
                <a:noFill/>
              </a:ln>
              <a:solidFill>
                <a:prstClr val="white"/>
              </a:solidFill>
              <a:effectLst/>
              <a:uLnTx/>
              <a:uFillTx/>
              <a:latin typeface="Arial"/>
              <a:ea typeface="微软雅黑"/>
              <a:cs typeface="+mn-cs"/>
            </a:endParaRPr>
          </a:p>
        </p:txBody>
      </p:sp>
      <p:cxnSp>
        <p:nvCxnSpPr>
          <p:cNvPr id="7" name="直接连接符 6"/>
          <p:cNvCxnSpPr/>
          <p:nvPr/>
        </p:nvCxnSpPr>
        <p:spPr>
          <a:xfrm>
            <a:off x="3651016" y="2448596"/>
            <a:ext cx="5707731" cy="0"/>
          </a:xfrm>
          <a:prstGeom prst="line">
            <a:avLst/>
          </a:prstGeom>
          <a:noFill/>
          <a:ln w="12700" cap="flat" cmpd="sng" algn="ctr">
            <a:solidFill>
              <a:srgbClr val="314371"/>
            </a:solidFill>
            <a:prstDash val="solid"/>
            <a:miter lim="800000"/>
          </a:ln>
          <a:effectLst/>
        </p:spPr>
      </p:cxnSp>
      <p:sp>
        <p:nvSpPr>
          <p:cNvPr id="8" name="文本框 43"/>
          <p:cNvSpPr txBox="1"/>
          <p:nvPr/>
        </p:nvSpPr>
        <p:spPr>
          <a:xfrm>
            <a:off x="3824477" y="1925376"/>
            <a:ext cx="7059546" cy="523220"/>
          </a:xfrm>
          <a:prstGeom prst="rect">
            <a:avLst/>
          </a:prstGeom>
          <a:noFill/>
        </p:spPr>
        <p:txBody>
          <a:bodyPr wrap="square" rtlCol="0">
            <a:spAutoFit/>
          </a:bodyPr>
          <a:lstStyle/>
          <a:p>
            <a:pPr lvl="0" defTabSz="457200">
              <a:defRPr/>
            </a:pPr>
            <a:r>
              <a:rPr lang="en-US" altLang="zh-CN" sz="2800" dirty="0">
                <a:solidFill>
                  <a:prstClr val="black"/>
                </a:solidFill>
                <a:latin typeface="Arial Black" panose="020B0A04020102020204" pitchFamily="34" charset="0"/>
              </a:rPr>
              <a:t>R&amp;D Achievements </a:t>
            </a:r>
          </a:p>
        </p:txBody>
      </p:sp>
      <p:sp>
        <p:nvSpPr>
          <p:cNvPr id="9" name="内容占位符 2"/>
          <p:cNvSpPr txBox="1">
            <a:spLocks/>
          </p:cNvSpPr>
          <p:nvPr/>
        </p:nvSpPr>
        <p:spPr>
          <a:xfrm>
            <a:off x="2741833" y="2714360"/>
            <a:ext cx="6616914" cy="31416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50000"/>
              </a:lnSpc>
              <a:buFont typeface="Wingdings" panose="05000000000000000000" pitchFamily="2" charset="2"/>
              <a:buChar char="Ø"/>
              <a:defRPr/>
            </a:pPr>
            <a:r>
              <a:rPr lang="en-US" altLang="zh-CN" sz="2400" b="1" dirty="0">
                <a:solidFill>
                  <a:srgbClr val="FF0000"/>
                </a:solidFill>
                <a:ea typeface="等线" panose="02010600030101010101" pitchFamily="2" charset="-122"/>
              </a:rPr>
              <a:t> Nuclear medical imaging</a:t>
            </a:r>
            <a:endParaRPr kumimoji="0" lang="zh-CN" altLang="en-US" sz="2400" b="1" i="0" u="none" strike="noStrike" kern="1200" cap="none" spc="0" normalizeH="0" baseline="0" noProof="0" dirty="0">
              <a:ln>
                <a:noFill/>
              </a:ln>
              <a:solidFill>
                <a:srgbClr val="FF0000"/>
              </a:solidFill>
              <a:effectLst/>
              <a:uLnTx/>
              <a:uFillTx/>
              <a:ea typeface="等线" panose="02010600030101010101" pitchFamily="2" charset="-122"/>
            </a:endParaRPr>
          </a:p>
          <a:p>
            <a:pPr lvl="0">
              <a:lnSpc>
                <a:spcPct val="150000"/>
              </a:lnSpc>
              <a:buFont typeface="Wingdings" panose="05000000000000000000" pitchFamily="2" charset="2"/>
              <a:buChar char="Ø"/>
              <a:defRPr/>
            </a:pPr>
            <a:r>
              <a:rPr lang="en-US" altLang="zh-CN" sz="2400" b="1" dirty="0">
                <a:ea typeface="等线" panose="02010600030101010101" pitchFamily="2" charset="-122"/>
              </a:rPr>
              <a:t> Non-destructive testing</a:t>
            </a:r>
            <a:endParaRPr kumimoji="0" lang="en-US" altLang="zh-CN" sz="2400" b="1"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endParaRPr>
          </a:p>
          <a:p>
            <a:pPr lvl="0">
              <a:lnSpc>
                <a:spcPct val="150000"/>
              </a:lnSpc>
              <a:spcBef>
                <a:spcPts val="0"/>
              </a:spcBef>
              <a:buFont typeface="Wingdings" panose="05000000000000000000" pitchFamily="2" charset="2"/>
              <a:buChar char="Ø"/>
              <a:defRPr/>
            </a:pPr>
            <a:r>
              <a:rPr lang="en-US" altLang="zh-CN" sz="2400" b="1" dirty="0">
                <a:solidFill>
                  <a:srgbClr val="000000"/>
                </a:solidFill>
                <a:latin typeface="Arial"/>
                <a:ea typeface="等线" panose="02010600030101010101" pitchFamily="2" charset="-122"/>
              </a:rPr>
              <a:t> Radiation safety monitoring</a:t>
            </a:r>
          </a:p>
        </p:txBody>
      </p:sp>
    </p:spTree>
    <p:extLst>
      <p:ext uri="{BB962C8B-B14F-4D97-AF65-F5344CB8AC3E}">
        <p14:creationId xmlns:p14="http://schemas.microsoft.com/office/powerpoint/2010/main" val="1624788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a:xfrm>
            <a:off x="1107500" y="92058"/>
            <a:ext cx="11011914" cy="659643"/>
          </a:xfrm>
        </p:spPr>
        <p:txBody>
          <a:bodyPr/>
          <a:lstStyle/>
          <a:p>
            <a:r>
              <a:rPr lang="en-US" altLang="zh-CN" dirty="0"/>
              <a:t>R&amp;D of Nuclear Medical Imaging Systems</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24" name="内容占位符 3">
            <a:extLst>
              <a:ext uri="{FF2B5EF4-FFF2-40B4-BE49-F238E27FC236}">
                <a16:creationId xmlns:a16="http://schemas.microsoft.com/office/drawing/2014/main" id="{8F586279-92DF-4FD5-A76C-0C12770A2DA7}"/>
              </a:ext>
            </a:extLst>
          </p:cNvPr>
          <p:cNvSpPr>
            <a:spLocks noGrp="1"/>
          </p:cNvSpPr>
          <p:nvPr>
            <p:ph idx="1"/>
          </p:nvPr>
        </p:nvSpPr>
        <p:spPr>
          <a:xfrm>
            <a:off x="1" y="810567"/>
            <a:ext cx="12188426" cy="927375"/>
          </a:xfrm>
        </p:spPr>
        <p:txBody>
          <a:bodyPr>
            <a:normAutofit fontScale="92500" lnSpcReduction="20000"/>
          </a:bodyPr>
          <a:lstStyle/>
          <a:p>
            <a:pPr>
              <a:lnSpc>
                <a:spcPct val="150000"/>
              </a:lnSpc>
            </a:pPr>
            <a:r>
              <a:rPr lang="en-US" altLang="zh-CN" sz="2000" dirty="0">
                <a:latin typeface="+mn-lt"/>
              </a:rPr>
              <a:t>Focusing on the R&amp;D of high-performance animal PET imaging systems</a:t>
            </a:r>
          </a:p>
          <a:p>
            <a:pPr>
              <a:lnSpc>
                <a:spcPct val="150000"/>
              </a:lnSpc>
            </a:pPr>
            <a:r>
              <a:rPr lang="en-US" altLang="zh-CN" sz="2000" dirty="0">
                <a:latin typeface="+mn-lt"/>
              </a:rPr>
              <a:t>Developed a number of  advanced preclinical PET,</a:t>
            </a:r>
            <a:r>
              <a:rPr lang="zh-CN" altLang="en-US" sz="2000" dirty="0">
                <a:latin typeface="+mn-lt"/>
              </a:rPr>
              <a:t> </a:t>
            </a:r>
            <a:r>
              <a:rPr lang="en-US" altLang="zh-CN" sz="2000" dirty="0">
                <a:latin typeface="+mn-lt"/>
              </a:rPr>
              <a:t>CT and PET/CT systems</a:t>
            </a:r>
          </a:p>
        </p:txBody>
      </p:sp>
      <p:sp>
        <p:nvSpPr>
          <p:cNvPr id="28" name="任意多边形: 形状 49">
            <a:extLst>
              <a:ext uri="{FF2B5EF4-FFF2-40B4-BE49-F238E27FC236}">
                <a16:creationId xmlns:a16="http://schemas.microsoft.com/office/drawing/2014/main" id="{CF2D5613-07A9-4E41-AAEB-8FBEB5FBB7B2}"/>
              </a:ext>
            </a:extLst>
          </p:cNvPr>
          <p:cNvSpPr/>
          <p:nvPr/>
        </p:nvSpPr>
        <p:spPr>
          <a:xfrm>
            <a:off x="6737082" y="1912069"/>
            <a:ext cx="5448169" cy="481455"/>
          </a:xfrm>
          <a:custGeom>
            <a:avLst/>
            <a:gdLst>
              <a:gd name="connsiteX0" fmla="*/ 0 w 4351734"/>
              <a:gd name="connsiteY0" fmla="*/ 0 h 481455"/>
              <a:gd name="connsiteX1" fmla="*/ 4111007 w 4351734"/>
              <a:gd name="connsiteY1" fmla="*/ 0 h 481455"/>
              <a:gd name="connsiteX2" fmla="*/ 4351734 w 4351734"/>
              <a:gd name="connsiteY2" fmla="*/ 240728 h 481455"/>
              <a:gd name="connsiteX3" fmla="*/ 4111007 w 4351734"/>
              <a:gd name="connsiteY3" fmla="*/ 481455 h 481455"/>
              <a:gd name="connsiteX4" fmla="*/ 0 w 4351734"/>
              <a:gd name="connsiteY4" fmla="*/ 481455 h 481455"/>
              <a:gd name="connsiteX5" fmla="*/ 240728 w 4351734"/>
              <a:gd name="connsiteY5" fmla="*/ 240728 h 481455"/>
              <a:gd name="connsiteX6" fmla="*/ 0 w 4351734"/>
              <a:gd name="connsiteY6" fmla="*/ 0 h 4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734" h="481455">
                <a:moveTo>
                  <a:pt x="0" y="0"/>
                </a:moveTo>
                <a:lnTo>
                  <a:pt x="4111007" y="0"/>
                </a:lnTo>
                <a:lnTo>
                  <a:pt x="4351734" y="240728"/>
                </a:lnTo>
                <a:lnTo>
                  <a:pt x="4111007" y="481455"/>
                </a:lnTo>
                <a:lnTo>
                  <a:pt x="0" y="481455"/>
                </a:lnTo>
                <a:lnTo>
                  <a:pt x="240728" y="240728"/>
                </a:lnTo>
                <a:lnTo>
                  <a:pt x="0" y="0"/>
                </a:lnTo>
                <a:close/>
              </a:path>
            </a:pathLst>
          </a:custGeom>
          <a:solidFill>
            <a:srgbClr val="FF0000"/>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360743" tIns="40005" rIns="280732" bIns="40005"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a:ea typeface="微软雅黑"/>
                <a:cs typeface="+mn-cs"/>
              </a:rPr>
              <a:t>2018~2023</a:t>
            </a:r>
            <a:endParaRPr kumimoji="0" lang="zh-CN" altLang="en-US" sz="20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9" name="任意多边形: 形状 50">
            <a:extLst>
              <a:ext uri="{FF2B5EF4-FFF2-40B4-BE49-F238E27FC236}">
                <a16:creationId xmlns:a16="http://schemas.microsoft.com/office/drawing/2014/main" id="{57E28059-65DF-4094-8AD5-2EBB1E8F7E1B}"/>
              </a:ext>
            </a:extLst>
          </p:cNvPr>
          <p:cNvSpPr/>
          <p:nvPr/>
        </p:nvSpPr>
        <p:spPr>
          <a:xfrm>
            <a:off x="-15570" y="1913086"/>
            <a:ext cx="6522124" cy="481455"/>
          </a:xfrm>
          <a:custGeom>
            <a:avLst/>
            <a:gdLst>
              <a:gd name="connsiteX0" fmla="*/ 0 w 4351734"/>
              <a:gd name="connsiteY0" fmla="*/ 0 h 481455"/>
              <a:gd name="connsiteX1" fmla="*/ 4111007 w 4351734"/>
              <a:gd name="connsiteY1" fmla="*/ 0 h 481455"/>
              <a:gd name="connsiteX2" fmla="*/ 4351734 w 4351734"/>
              <a:gd name="connsiteY2" fmla="*/ 240728 h 481455"/>
              <a:gd name="connsiteX3" fmla="*/ 4111007 w 4351734"/>
              <a:gd name="connsiteY3" fmla="*/ 481455 h 481455"/>
              <a:gd name="connsiteX4" fmla="*/ 0 w 4351734"/>
              <a:gd name="connsiteY4" fmla="*/ 481455 h 481455"/>
              <a:gd name="connsiteX5" fmla="*/ 240728 w 4351734"/>
              <a:gd name="connsiteY5" fmla="*/ 240728 h 481455"/>
              <a:gd name="connsiteX6" fmla="*/ 0 w 4351734"/>
              <a:gd name="connsiteY6" fmla="*/ 0 h 4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734" h="481455">
                <a:moveTo>
                  <a:pt x="0" y="0"/>
                </a:moveTo>
                <a:lnTo>
                  <a:pt x="4111007" y="0"/>
                </a:lnTo>
                <a:lnTo>
                  <a:pt x="4351734" y="240728"/>
                </a:lnTo>
                <a:lnTo>
                  <a:pt x="4111007" y="481455"/>
                </a:lnTo>
                <a:lnTo>
                  <a:pt x="0" y="481455"/>
                </a:lnTo>
                <a:lnTo>
                  <a:pt x="240728" y="240728"/>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360743" tIns="40005" rIns="280732" bIns="40005"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a:ea typeface="微软雅黑"/>
                <a:cs typeface="+mn-cs"/>
              </a:rPr>
              <a:t>~2018</a:t>
            </a:r>
            <a:endParaRPr kumimoji="0" lang="zh-CN" altLang="en-US" sz="20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4" name="组合 3">
            <a:extLst>
              <a:ext uri="{FF2B5EF4-FFF2-40B4-BE49-F238E27FC236}">
                <a16:creationId xmlns:a16="http://schemas.microsoft.com/office/drawing/2014/main" id="{DEB04675-11E3-4C46-B834-F5070EC04CBE}"/>
              </a:ext>
            </a:extLst>
          </p:cNvPr>
          <p:cNvGrpSpPr/>
          <p:nvPr/>
        </p:nvGrpSpPr>
        <p:grpSpPr>
          <a:xfrm>
            <a:off x="72586" y="2393524"/>
            <a:ext cx="12046828" cy="4494464"/>
            <a:chOff x="-22828" y="2372802"/>
            <a:chExt cx="12046828" cy="4494464"/>
          </a:xfrm>
        </p:grpSpPr>
        <p:sp>
          <p:nvSpPr>
            <p:cNvPr id="25" name="Line 252">
              <a:extLst>
                <a:ext uri="{FF2B5EF4-FFF2-40B4-BE49-F238E27FC236}">
                  <a16:creationId xmlns:a16="http://schemas.microsoft.com/office/drawing/2014/main" id="{2C9D26F8-A331-4A23-8B69-EEF711FCCB09}"/>
                </a:ext>
              </a:extLst>
            </p:cNvPr>
            <p:cNvSpPr>
              <a:spLocks noChangeShapeType="1"/>
            </p:cNvSpPr>
            <p:nvPr/>
          </p:nvSpPr>
          <p:spPr bwMode="auto">
            <a:xfrm flipV="1">
              <a:off x="0" y="4736011"/>
              <a:ext cx="12024000" cy="19219"/>
            </a:xfrm>
            <a:prstGeom prst="line">
              <a:avLst/>
            </a:prstGeom>
            <a:noFill/>
            <a:ln w="76200">
              <a:solidFill>
                <a:srgbClr val="FFC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mn-cs"/>
              </a:endParaRPr>
            </a:p>
          </p:txBody>
        </p:sp>
        <p:cxnSp>
          <p:nvCxnSpPr>
            <p:cNvPr id="26" name="直接连接符 25">
              <a:extLst>
                <a:ext uri="{FF2B5EF4-FFF2-40B4-BE49-F238E27FC236}">
                  <a16:creationId xmlns:a16="http://schemas.microsoft.com/office/drawing/2014/main" id="{3CF2044B-C3D9-42D8-B9B8-B415A201F196}"/>
                </a:ext>
              </a:extLst>
            </p:cNvPr>
            <p:cNvCxnSpPr>
              <a:cxnSpLocks/>
            </p:cNvCxnSpPr>
            <p:nvPr/>
          </p:nvCxnSpPr>
          <p:spPr>
            <a:xfrm flipH="1">
              <a:off x="310412" y="4277953"/>
              <a:ext cx="1588" cy="428625"/>
            </a:xfrm>
            <a:prstGeom prst="line">
              <a:avLst/>
            </a:prstGeom>
            <a:noFill/>
            <a:ln w="19050" cap="flat" cmpd="sng" algn="ctr">
              <a:solidFill>
                <a:srgbClr val="FF0000"/>
              </a:solidFill>
              <a:prstDash val="solid"/>
            </a:ln>
            <a:effectLst/>
          </p:spPr>
        </p:cxnSp>
        <p:sp>
          <p:nvSpPr>
            <p:cNvPr id="27" name="文本框 40">
              <a:extLst>
                <a:ext uri="{FF2B5EF4-FFF2-40B4-BE49-F238E27FC236}">
                  <a16:creationId xmlns:a16="http://schemas.microsoft.com/office/drawing/2014/main" id="{CC47C393-230C-4639-B27B-1794423706D0}"/>
                </a:ext>
              </a:extLst>
            </p:cNvPr>
            <p:cNvSpPr txBox="1">
              <a:spLocks noChangeArrowheads="1"/>
            </p:cNvSpPr>
            <p:nvPr/>
          </p:nvSpPr>
          <p:spPr bwMode="auto">
            <a:xfrm>
              <a:off x="11044788" y="4453201"/>
              <a:ext cx="6553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a:ea typeface="微软雅黑" panose="020B0503020204020204" pitchFamily="34" charset="-122"/>
                </a:rPr>
                <a:t>2023</a:t>
              </a:r>
              <a:endParaRPr kumimoji="0" lang="zh-CN" altLang="en-US" sz="1600" b="1" i="0" u="none" strike="noStrike" kern="1200" cap="none" spc="0" normalizeH="0" baseline="0" noProof="0" dirty="0">
                <a:ln>
                  <a:noFill/>
                </a:ln>
                <a:solidFill>
                  <a:srgbClr val="FF0000"/>
                </a:solidFill>
                <a:effectLst/>
                <a:uLnTx/>
                <a:uFillTx/>
                <a:latin typeface="Arial"/>
                <a:ea typeface="微软雅黑" panose="020B0503020204020204" pitchFamily="34" charset="-122"/>
              </a:endParaRPr>
            </a:p>
          </p:txBody>
        </p:sp>
        <p:cxnSp>
          <p:nvCxnSpPr>
            <p:cNvPr id="30" name="直接连接符 29">
              <a:extLst>
                <a:ext uri="{FF2B5EF4-FFF2-40B4-BE49-F238E27FC236}">
                  <a16:creationId xmlns:a16="http://schemas.microsoft.com/office/drawing/2014/main" id="{D74ECB5A-D954-4D8B-B334-3C51A36B0079}"/>
                </a:ext>
              </a:extLst>
            </p:cNvPr>
            <p:cNvCxnSpPr>
              <a:cxnSpLocks/>
            </p:cNvCxnSpPr>
            <p:nvPr/>
          </p:nvCxnSpPr>
          <p:spPr>
            <a:xfrm flipH="1">
              <a:off x="1116392" y="4787002"/>
              <a:ext cx="1588" cy="428625"/>
            </a:xfrm>
            <a:prstGeom prst="line">
              <a:avLst/>
            </a:prstGeom>
            <a:noFill/>
            <a:ln w="19050" cap="flat" cmpd="sng" algn="ctr">
              <a:solidFill>
                <a:srgbClr val="FF0000"/>
              </a:solidFill>
              <a:prstDash val="solid"/>
            </a:ln>
            <a:effectLst/>
          </p:spPr>
        </p:cxnSp>
        <p:cxnSp>
          <p:nvCxnSpPr>
            <p:cNvPr id="31" name="直接连接符 30">
              <a:extLst>
                <a:ext uri="{FF2B5EF4-FFF2-40B4-BE49-F238E27FC236}">
                  <a16:creationId xmlns:a16="http://schemas.microsoft.com/office/drawing/2014/main" id="{FB694777-3B57-49A0-BF6B-29A61021F07A}"/>
                </a:ext>
              </a:extLst>
            </p:cNvPr>
            <p:cNvCxnSpPr>
              <a:cxnSpLocks/>
            </p:cNvCxnSpPr>
            <p:nvPr/>
          </p:nvCxnSpPr>
          <p:spPr>
            <a:xfrm flipH="1">
              <a:off x="2718619" y="4277953"/>
              <a:ext cx="1588" cy="428625"/>
            </a:xfrm>
            <a:prstGeom prst="line">
              <a:avLst/>
            </a:prstGeom>
            <a:noFill/>
            <a:ln w="19050" cap="flat" cmpd="sng" algn="ctr">
              <a:solidFill>
                <a:srgbClr val="FF0000"/>
              </a:solidFill>
              <a:prstDash val="solid"/>
            </a:ln>
            <a:effectLst/>
          </p:spPr>
        </p:cxnSp>
        <p:cxnSp>
          <p:nvCxnSpPr>
            <p:cNvPr id="32" name="直接连接符 31">
              <a:extLst>
                <a:ext uri="{FF2B5EF4-FFF2-40B4-BE49-F238E27FC236}">
                  <a16:creationId xmlns:a16="http://schemas.microsoft.com/office/drawing/2014/main" id="{173B022C-971E-42E5-ACDF-C7294AFBADD1}"/>
                </a:ext>
              </a:extLst>
            </p:cNvPr>
            <p:cNvCxnSpPr>
              <a:cxnSpLocks/>
            </p:cNvCxnSpPr>
            <p:nvPr/>
          </p:nvCxnSpPr>
          <p:spPr>
            <a:xfrm flipH="1">
              <a:off x="3470136" y="4787002"/>
              <a:ext cx="1588" cy="428625"/>
            </a:xfrm>
            <a:prstGeom prst="line">
              <a:avLst/>
            </a:prstGeom>
            <a:noFill/>
            <a:ln w="19050" cap="flat" cmpd="sng" algn="ctr">
              <a:solidFill>
                <a:srgbClr val="FF0000"/>
              </a:solidFill>
              <a:prstDash val="solid"/>
            </a:ln>
            <a:effectLst/>
          </p:spPr>
        </p:cxnSp>
        <p:cxnSp>
          <p:nvCxnSpPr>
            <p:cNvPr id="33" name="直接连接符 32">
              <a:extLst>
                <a:ext uri="{FF2B5EF4-FFF2-40B4-BE49-F238E27FC236}">
                  <a16:creationId xmlns:a16="http://schemas.microsoft.com/office/drawing/2014/main" id="{18BEF204-1632-4E23-8B8A-9D7133844750}"/>
                </a:ext>
              </a:extLst>
            </p:cNvPr>
            <p:cNvCxnSpPr>
              <a:cxnSpLocks/>
            </p:cNvCxnSpPr>
            <p:nvPr/>
          </p:nvCxnSpPr>
          <p:spPr>
            <a:xfrm flipH="1">
              <a:off x="4842963" y="4277953"/>
              <a:ext cx="1588" cy="428625"/>
            </a:xfrm>
            <a:prstGeom prst="line">
              <a:avLst/>
            </a:prstGeom>
            <a:noFill/>
            <a:ln w="19050" cap="flat" cmpd="sng" algn="ctr">
              <a:solidFill>
                <a:srgbClr val="FF0000"/>
              </a:solidFill>
              <a:prstDash val="solid"/>
            </a:ln>
            <a:effectLst/>
          </p:spPr>
        </p:cxnSp>
        <p:cxnSp>
          <p:nvCxnSpPr>
            <p:cNvPr id="34" name="直接连接符 33">
              <a:extLst>
                <a:ext uri="{FF2B5EF4-FFF2-40B4-BE49-F238E27FC236}">
                  <a16:creationId xmlns:a16="http://schemas.microsoft.com/office/drawing/2014/main" id="{1C0A482A-A3B7-4F83-99C5-367ABD555914}"/>
                </a:ext>
              </a:extLst>
            </p:cNvPr>
            <p:cNvCxnSpPr>
              <a:cxnSpLocks/>
            </p:cNvCxnSpPr>
            <p:nvPr/>
          </p:nvCxnSpPr>
          <p:spPr>
            <a:xfrm flipH="1">
              <a:off x="5836213" y="4264043"/>
              <a:ext cx="1588" cy="428625"/>
            </a:xfrm>
            <a:prstGeom prst="line">
              <a:avLst/>
            </a:prstGeom>
            <a:noFill/>
            <a:ln w="19050" cap="flat" cmpd="sng" algn="ctr">
              <a:solidFill>
                <a:srgbClr val="FF0000"/>
              </a:solidFill>
              <a:prstDash val="solid"/>
            </a:ln>
            <a:effectLst/>
          </p:spPr>
        </p:cxnSp>
        <p:cxnSp>
          <p:nvCxnSpPr>
            <p:cNvPr id="35" name="直接连接符 34">
              <a:extLst>
                <a:ext uri="{FF2B5EF4-FFF2-40B4-BE49-F238E27FC236}">
                  <a16:creationId xmlns:a16="http://schemas.microsoft.com/office/drawing/2014/main" id="{3FA8DD26-BEBA-48E8-9917-CE44BEE51F43}"/>
                </a:ext>
              </a:extLst>
            </p:cNvPr>
            <p:cNvCxnSpPr>
              <a:cxnSpLocks/>
            </p:cNvCxnSpPr>
            <p:nvPr/>
          </p:nvCxnSpPr>
          <p:spPr>
            <a:xfrm flipH="1">
              <a:off x="7588219" y="4277953"/>
              <a:ext cx="1588" cy="428625"/>
            </a:xfrm>
            <a:prstGeom prst="line">
              <a:avLst/>
            </a:prstGeom>
            <a:noFill/>
            <a:ln w="19050" cap="flat" cmpd="sng" algn="ctr">
              <a:solidFill>
                <a:srgbClr val="FF0000"/>
              </a:solidFill>
              <a:prstDash val="solid"/>
            </a:ln>
            <a:effectLst/>
          </p:spPr>
        </p:cxnSp>
        <p:sp>
          <p:nvSpPr>
            <p:cNvPr id="36" name="文本框 40">
              <a:extLst>
                <a:ext uri="{FF2B5EF4-FFF2-40B4-BE49-F238E27FC236}">
                  <a16:creationId xmlns:a16="http://schemas.microsoft.com/office/drawing/2014/main" id="{2F0C18AC-0DAA-4867-B3CA-599567B3BB1D}"/>
                </a:ext>
              </a:extLst>
            </p:cNvPr>
            <p:cNvSpPr txBox="1">
              <a:spLocks noChangeArrowheads="1"/>
            </p:cNvSpPr>
            <p:nvPr/>
          </p:nvSpPr>
          <p:spPr bwMode="auto">
            <a:xfrm>
              <a:off x="-22828" y="4720176"/>
              <a:ext cx="6553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a:ea typeface="微软雅黑" panose="020B0503020204020204" pitchFamily="34" charset="-122"/>
                </a:rPr>
                <a:t>2005</a:t>
              </a:r>
              <a:endParaRPr kumimoji="0" lang="zh-CN" altLang="en-US" sz="1600" b="1" i="0" u="none" strike="noStrike" kern="1200" cap="none" spc="0" normalizeH="0" baseline="0" noProof="0" dirty="0">
                <a:ln>
                  <a:noFill/>
                </a:ln>
                <a:solidFill>
                  <a:srgbClr val="0000FF"/>
                </a:solidFill>
                <a:effectLst/>
                <a:uLnTx/>
                <a:uFillTx/>
                <a:latin typeface="Arial"/>
                <a:ea typeface="微软雅黑" panose="020B0503020204020204" pitchFamily="34" charset="-122"/>
              </a:endParaRPr>
            </a:p>
          </p:txBody>
        </p:sp>
        <p:pic>
          <p:nvPicPr>
            <p:cNvPr id="37" name="Picture 6" descr="PIC02055">
              <a:extLst>
                <a:ext uri="{FF2B5EF4-FFF2-40B4-BE49-F238E27FC236}">
                  <a16:creationId xmlns:a16="http://schemas.microsoft.com/office/drawing/2014/main" id="{7F9F557E-AA17-4964-AD3D-8286151761B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59" r="7021"/>
            <a:stretch/>
          </p:blipFill>
          <p:spPr bwMode="auto">
            <a:xfrm>
              <a:off x="-8454" y="2864658"/>
              <a:ext cx="1560212" cy="142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文本框 40">
              <a:extLst>
                <a:ext uri="{FF2B5EF4-FFF2-40B4-BE49-F238E27FC236}">
                  <a16:creationId xmlns:a16="http://schemas.microsoft.com/office/drawing/2014/main" id="{814AE683-AD70-4F75-AB3A-61A7250C3C6D}"/>
                </a:ext>
              </a:extLst>
            </p:cNvPr>
            <p:cNvSpPr txBox="1">
              <a:spLocks noChangeArrowheads="1"/>
            </p:cNvSpPr>
            <p:nvPr/>
          </p:nvSpPr>
          <p:spPr bwMode="auto">
            <a:xfrm>
              <a:off x="789503" y="4453201"/>
              <a:ext cx="6553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a:ea typeface="微软雅黑" panose="020B0503020204020204" pitchFamily="34" charset="-122"/>
                </a:rPr>
                <a:t>2008</a:t>
              </a:r>
              <a:endParaRPr kumimoji="0" lang="zh-CN" altLang="en-US" sz="1600" b="1" i="0" u="none" strike="noStrike" kern="1200" cap="none" spc="0" normalizeH="0" baseline="0" noProof="0" dirty="0">
                <a:ln>
                  <a:noFill/>
                </a:ln>
                <a:solidFill>
                  <a:srgbClr val="0000FF"/>
                </a:solidFill>
                <a:effectLst/>
                <a:uLnTx/>
                <a:uFillTx/>
                <a:latin typeface="Arial"/>
                <a:ea typeface="微软雅黑" panose="020B0503020204020204" pitchFamily="34" charset="-122"/>
              </a:endParaRPr>
            </a:p>
          </p:txBody>
        </p:sp>
        <p:pic>
          <p:nvPicPr>
            <p:cNvPr id="39" name="图片 27">
              <a:extLst>
                <a:ext uri="{FF2B5EF4-FFF2-40B4-BE49-F238E27FC236}">
                  <a16:creationId xmlns:a16="http://schemas.microsoft.com/office/drawing/2014/main" id="{9C666E35-EF10-420A-9E06-B3CA82CC4B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4" y="5233122"/>
              <a:ext cx="2558871" cy="1212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文本框 40">
              <a:extLst>
                <a:ext uri="{FF2B5EF4-FFF2-40B4-BE49-F238E27FC236}">
                  <a16:creationId xmlns:a16="http://schemas.microsoft.com/office/drawing/2014/main" id="{98C77E9B-90E1-42A3-908B-E084EB782014}"/>
                </a:ext>
              </a:extLst>
            </p:cNvPr>
            <p:cNvSpPr txBox="1">
              <a:spLocks noChangeArrowheads="1"/>
            </p:cNvSpPr>
            <p:nvPr/>
          </p:nvSpPr>
          <p:spPr bwMode="auto">
            <a:xfrm>
              <a:off x="2373661" y="4720441"/>
              <a:ext cx="6553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a:ea typeface="微软雅黑" panose="020B0503020204020204" pitchFamily="34" charset="-122"/>
                </a:rPr>
                <a:t>2011</a:t>
              </a:r>
              <a:endParaRPr kumimoji="0" lang="zh-CN" altLang="en-US" sz="1600" b="1" i="0" u="none" strike="noStrike" kern="1200" cap="none" spc="0" normalizeH="0" baseline="0" noProof="0" dirty="0">
                <a:ln>
                  <a:noFill/>
                </a:ln>
                <a:solidFill>
                  <a:srgbClr val="0000FF"/>
                </a:solidFill>
                <a:effectLst/>
                <a:uLnTx/>
                <a:uFillTx/>
                <a:latin typeface="Arial"/>
                <a:ea typeface="微软雅黑" panose="020B0503020204020204" pitchFamily="34" charset="-122"/>
              </a:endParaRPr>
            </a:p>
          </p:txBody>
        </p:sp>
        <p:pic>
          <p:nvPicPr>
            <p:cNvPr id="41" name="Picture 3" descr="G:\project\PET_CT(2010ThreeMicroPETCT)\Resources_MicroPETCT\20121227设备整机照片\DSC_0185.JPG">
              <a:extLst>
                <a:ext uri="{FF2B5EF4-FFF2-40B4-BE49-F238E27FC236}">
                  <a16:creationId xmlns:a16="http://schemas.microsoft.com/office/drawing/2014/main" id="{7374E1C7-6C89-4EAD-BDF9-CB50F942E6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827" y="2864658"/>
              <a:ext cx="1155667" cy="142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矩形 41">
              <a:extLst>
                <a:ext uri="{FF2B5EF4-FFF2-40B4-BE49-F238E27FC236}">
                  <a16:creationId xmlns:a16="http://schemas.microsoft.com/office/drawing/2014/main" id="{C1BFAB33-B629-4550-8961-659D27981245}"/>
                </a:ext>
              </a:extLst>
            </p:cNvPr>
            <p:cNvSpPr/>
            <p:nvPr/>
          </p:nvSpPr>
          <p:spPr>
            <a:xfrm>
              <a:off x="116" y="2405120"/>
              <a:ext cx="154849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a:ea typeface="微软雅黑"/>
                  <a:cs typeface="Calibri" panose="020F0502020204030204" pitchFamily="34" charset="0"/>
                </a:rPr>
                <a:t>China's first small animal PET</a:t>
              </a:r>
              <a:endParaRPr kumimoji="0" lang="zh-CN" altLang="en-US" sz="1200" b="1" i="0" u="none" strike="noStrike" kern="1200" cap="none" spc="0" normalizeH="0" baseline="0" noProof="0" dirty="0">
                <a:ln>
                  <a:noFill/>
                </a:ln>
                <a:solidFill>
                  <a:prstClr val="black"/>
                </a:solidFill>
                <a:effectLst/>
                <a:uLnTx/>
                <a:uFillTx/>
                <a:latin typeface="Arial"/>
                <a:ea typeface="微软雅黑"/>
                <a:cs typeface="Calibri" panose="020F0502020204030204" pitchFamily="34" charset="0"/>
              </a:endParaRPr>
            </a:p>
          </p:txBody>
        </p:sp>
        <p:sp>
          <p:nvSpPr>
            <p:cNvPr id="43" name="矩形 42">
              <a:extLst>
                <a:ext uri="{FF2B5EF4-FFF2-40B4-BE49-F238E27FC236}">
                  <a16:creationId xmlns:a16="http://schemas.microsoft.com/office/drawing/2014/main" id="{F2330109-7F5A-447F-8118-817C8A7F3E62}"/>
                </a:ext>
              </a:extLst>
            </p:cNvPr>
            <p:cNvSpPr/>
            <p:nvPr/>
          </p:nvSpPr>
          <p:spPr>
            <a:xfrm>
              <a:off x="-8454" y="6396335"/>
              <a:ext cx="2893424"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a:ea typeface="微软雅黑"/>
                  <a:cs typeface="Calibri" panose="020F0502020204030204" pitchFamily="34" charset="0"/>
                </a:rPr>
                <a:t>China's first breast specific PET(PEM)</a:t>
              </a:r>
              <a:endParaRPr kumimoji="0" lang="zh-CN" altLang="en-US" sz="1200" b="1" i="0" u="none" strike="noStrike" kern="1200" cap="none" spc="0" normalizeH="0" baseline="0" noProof="0" dirty="0">
                <a:ln>
                  <a:noFill/>
                </a:ln>
                <a:solidFill>
                  <a:prstClr val="black"/>
                </a:solidFill>
                <a:effectLst/>
                <a:uLnTx/>
                <a:uFillTx/>
                <a:latin typeface="Arial"/>
                <a:ea typeface="微软雅黑"/>
                <a:cs typeface="Calibri" panose="020F0502020204030204" pitchFamily="34" charset="0"/>
              </a:endParaRPr>
            </a:p>
          </p:txBody>
        </p:sp>
        <p:sp>
          <p:nvSpPr>
            <p:cNvPr id="44" name="矩形 43">
              <a:extLst>
                <a:ext uri="{FF2B5EF4-FFF2-40B4-BE49-F238E27FC236}">
                  <a16:creationId xmlns:a16="http://schemas.microsoft.com/office/drawing/2014/main" id="{C7FCBA0E-2119-4229-A762-295E0C3B5CA3}"/>
                </a:ext>
              </a:extLst>
            </p:cNvPr>
            <p:cNvSpPr/>
            <p:nvPr/>
          </p:nvSpPr>
          <p:spPr>
            <a:xfrm>
              <a:off x="1570388" y="2405601"/>
              <a:ext cx="154849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a:ea typeface="微软雅黑"/>
                  <a:cs typeface="Calibri" panose="020F0502020204030204" pitchFamily="34" charset="0"/>
                </a:rPr>
                <a:t>small animal PET/CT</a:t>
              </a:r>
              <a:endParaRPr kumimoji="0" lang="zh-CN" altLang="en-US" sz="1200" b="1" i="0" u="none" strike="noStrike" kern="1200" cap="none" spc="0" normalizeH="0" baseline="0" noProof="0" dirty="0">
                <a:ln>
                  <a:noFill/>
                </a:ln>
                <a:solidFill>
                  <a:prstClr val="black"/>
                </a:solidFill>
                <a:effectLst/>
                <a:uLnTx/>
                <a:uFillTx/>
                <a:latin typeface="Arial"/>
                <a:ea typeface="微软雅黑"/>
                <a:cs typeface="Calibri" panose="020F0502020204030204" pitchFamily="34" charset="0"/>
              </a:endParaRPr>
            </a:p>
          </p:txBody>
        </p:sp>
        <p:sp>
          <p:nvSpPr>
            <p:cNvPr id="45" name="文本框 40">
              <a:extLst>
                <a:ext uri="{FF2B5EF4-FFF2-40B4-BE49-F238E27FC236}">
                  <a16:creationId xmlns:a16="http://schemas.microsoft.com/office/drawing/2014/main" id="{FE7A6576-0758-4C2A-A29D-364245A8A04C}"/>
                </a:ext>
              </a:extLst>
            </p:cNvPr>
            <p:cNvSpPr txBox="1">
              <a:spLocks noChangeArrowheads="1"/>
            </p:cNvSpPr>
            <p:nvPr/>
          </p:nvSpPr>
          <p:spPr bwMode="auto">
            <a:xfrm>
              <a:off x="3146333" y="4453201"/>
              <a:ext cx="6553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a:ea typeface="微软雅黑" panose="020B0503020204020204" pitchFamily="34" charset="-122"/>
                </a:rPr>
                <a:t>2012</a:t>
              </a:r>
              <a:endParaRPr kumimoji="0" lang="zh-CN" altLang="en-US" sz="1600" b="1" i="0" u="none" strike="noStrike" kern="1200" cap="none" spc="0" normalizeH="0" baseline="0" noProof="0" dirty="0">
                <a:ln>
                  <a:noFill/>
                </a:ln>
                <a:solidFill>
                  <a:srgbClr val="0000FF"/>
                </a:solidFill>
                <a:effectLst/>
                <a:uLnTx/>
                <a:uFillTx/>
                <a:latin typeface="Arial"/>
                <a:ea typeface="微软雅黑" panose="020B0503020204020204" pitchFamily="34" charset="-122"/>
              </a:endParaRPr>
            </a:p>
          </p:txBody>
        </p:sp>
        <p:pic>
          <p:nvPicPr>
            <p:cNvPr id="46" name="图片 4">
              <a:extLst>
                <a:ext uri="{FF2B5EF4-FFF2-40B4-BE49-F238E27FC236}">
                  <a16:creationId xmlns:a16="http://schemas.microsoft.com/office/drawing/2014/main" id="{642D58A6-8D00-49F1-A96F-F114B0F32D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445" r="14052"/>
            <a:stretch>
              <a:fillRect/>
            </a:stretch>
          </p:blipFill>
          <p:spPr bwMode="auto">
            <a:xfrm>
              <a:off x="2810194" y="5231059"/>
              <a:ext cx="1420771" cy="121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矩形 46">
              <a:extLst>
                <a:ext uri="{FF2B5EF4-FFF2-40B4-BE49-F238E27FC236}">
                  <a16:creationId xmlns:a16="http://schemas.microsoft.com/office/drawing/2014/main" id="{BB02AF9B-0AA5-4AD5-96E2-1BEF31189A71}"/>
                </a:ext>
              </a:extLst>
            </p:cNvPr>
            <p:cNvSpPr/>
            <p:nvPr/>
          </p:nvSpPr>
          <p:spPr>
            <a:xfrm>
              <a:off x="2810194" y="6396335"/>
              <a:ext cx="1420771"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a:ea typeface="微软雅黑"/>
                  <a:cs typeface="Calibri" panose="020F0502020204030204" pitchFamily="34" charset="0"/>
                </a:rPr>
                <a:t>Clinical PET</a:t>
              </a:r>
              <a:endParaRPr kumimoji="0" lang="zh-CN" altLang="en-US" sz="1200" b="1" i="0" u="none" strike="noStrike" kern="1200" cap="none" spc="0" normalizeH="0" baseline="0" noProof="0" dirty="0">
                <a:ln>
                  <a:noFill/>
                </a:ln>
                <a:solidFill>
                  <a:prstClr val="black"/>
                </a:solidFill>
                <a:effectLst/>
                <a:uLnTx/>
                <a:uFillTx/>
                <a:latin typeface="Arial"/>
                <a:ea typeface="微软雅黑"/>
                <a:cs typeface="Calibri" panose="020F0502020204030204" pitchFamily="34" charset="0"/>
              </a:endParaRPr>
            </a:p>
          </p:txBody>
        </p:sp>
        <p:pic>
          <p:nvPicPr>
            <p:cNvPr id="48" name="图片 18">
              <a:extLst>
                <a:ext uri="{FF2B5EF4-FFF2-40B4-BE49-F238E27FC236}">
                  <a16:creationId xmlns:a16="http://schemas.microsoft.com/office/drawing/2014/main" id="{E7A55A1B-93DA-466F-98FB-998D399700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302" t="18753" r="31743" b="32805"/>
            <a:stretch/>
          </p:blipFill>
          <p:spPr bwMode="auto">
            <a:xfrm>
              <a:off x="3678972" y="2831858"/>
              <a:ext cx="1416322" cy="1425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文本框 40">
              <a:extLst>
                <a:ext uri="{FF2B5EF4-FFF2-40B4-BE49-F238E27FC236}">
                  <a16:creationId xmlns:a16="http://schemas.microsoft.com/office/drawing/2014/main" id="{063E8F7A-7927-471C-92BE-DB673B591274}"/>
                </a:ext>
              </a:extLst>
            </p:cNvPr>
            <p:cNvSpPr txBox="1">
              <a:spLocks noChangeArrowheads="1"/>
            </p:cNvSpPr>
            <p:nvPr/>
          </p:nvSpPr>
          <p:spPr bwMode="auto">
            <a:xfrm>
              <a:off x="4233177" y="4399763"/>
              <a:ext cx="6553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a:ea typeface="微软雅黑" panose="020B0503020204020204" pitchFamily="34" charset="-122"/>
                </a:rPr>
                <a:t>2015</a:t>
              </a:r>
              <a:endParaRPr kumimoji="0" lang="zh-CN" altLang="en-US" sz="1600" b="1" i="0" u="none" strike="noStrike" kern="1200" cap="none" spc="0" normalizeH="0" baseline="0" noProof="0" dirty="0">
                <a:ln>
                  <a:noFill/>
                </a:ln>
                <a:solidFill>
                  <a:srgbClr val="0000FF"/>
                </a:solidFill>
                <a:effectLst/>
                <a:uLnTx/>
                <a:uFillTx/>
                <a:latin typeface="Arial"/>
                <a:ea typeface="微软雅黑" panose="020B0503020204020204" pitchFamily="34" charset="-122"/>
              </a:endParaRPr>
            </a:p>
          </p:txBody>
        </p:sp>
        <p:sp>
          <p:nvSpPr>
            <p:cNvPr id="50" name="矩形 49">
              <a:extLst>
                <a:ext uri="{FF2B5EF4-FFF2-40B4-BE49-F238E27FC236}">
                  <a16:creationId xmlns:a16="http://schemas.microsoft.com/office/drawing/2014/main" id="{2D683C67-F7C8-4840-B156-4BB3FBBD6F6B}"/>
                </a:ext>
              </a:extLst>
            </p:cNvPr>
            <p:cNvSpPr/>
            <p:nvPr/>
          </p:nvSpPr>
          <p:spPr>
            <a:xfrm>
              <a:off x="4005545" y="2372802"/>
              <a:ext cx="1414734"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a:ea typeface="微软雅黑"/>
                  <a:cs typeface="Calibri" panose="020F0502020204030204" pitchFamily="34" charset="0"/>
                </a:rPr>
                <a:t>Primates animal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a:ea typeface="微软雅黑"/>
                  <a:cs typeface="Calibri" panose="020F0502020204030204" pitchFamily="34" charset="0"/>
                </a:rPr>
                <a:t>PET</a:t>
              </a:r>
            </a:p>
          </p:txBody>
        </p:sp>
        <p:sp>
          <p:nvSpPr>
            <p:cNvPr id="51" name="文本框 40">
              <a:extLst>
                <a:ext uri="{FF2B5EF4-FFF2-40B4-BE49-F238E27FC236}">
                  <a16:creationId xmlns:a16="http://schemas.microsoft.com/office/drawing/2014/main" id="{1C7D707D-0B1F-4526-920A-C7B16A6C51C4}"/>
                </a:ext>
              </a:extLst>
            </p:cNvPr>
            <p:cNvSpPr txBox="1">
              <a:spLocks noChangeArrowheads="1"/>
            </p:cNvSpPr>
            <p:nvPr/>
          </p:nvSpPr>
          <p:spPr bwMode="auto">
            <a:xfrm>
              <a:off x="5509324" y="4720441"/>
              <a:ext cx="6553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a:ea typeface="微软雅黑" panose="020B0503020204020204" pitchFamily="34" charset="-122"/>
                </a:rPr>
                <a:t>2018</a:t>
              </a:r>
              <a:endParaRPr kumimoji="0" lang="zh-CN" altLang="en-US" sz="1600" b="1" i="0" u="none" strike="noStrike" kern="1200" cap="none" spc="0" normalizeH="0" baseline="0" noProof="0" dirty="0">
                <a:ln>
                  <a:noFill/>
                </a:ln>
                <a:solidFill>
                  <a:srgbClr val="0000FF"/>
                </a:solidFill>
                <a:effectLst/>
                <a:uLnTx/>
                <a:uFillTx/>
                <a:latin typeface="Arial"/>
                <a:ea typeface="微软雅黑" panose="020B0503020204020204" pitchFamily="34" charset="-122"/>
              </a:endParaRPr>
            </a:p>
          </p:txBody>
        </p:sp>
        <p:pic>
          <p:nvPicPr>
            <p:cNvPr id="52" name="图片 51">
              <a:extLst>
                <a:ext uri="{FF2B5EF4-FFF2-40B4-BE49-F238E27FC236}">
                  <a16:creationId xmlns:a16="http://schemas.microsoft.com/office/drawing/2014/main" id="{CEAB7026-034D-4F5C-BF25-EB5EF3A0CB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220" r="4915"/>
            <a:stretch/>
          </p:blipFill>
          <p:spPr>
            <a:xfrm>
              <a:off x="5386880" y="2864657"/>
              <a:ext cx="900254" cy="1431258"/>
            </a:xfrm>
            <a:prstGeom prst="rect">
              <a:avLst/>
            </a:prstGeom>
          </p:spPr>
        </p:pic>
        <p:sp>
          <p:nvSpPr>
            <p:cNvPr id="56" name="矩形 55">
              <a:extLst>
                <a:ext uri="{FF2B5EF4-FFF2-40B4-BE49-F238E27FC236}">
                  <a16:creationId xmlns:a16="http://schemas.microsoft.com/office/drawing/2014/main" id="{35609743-8F26-48A4-BB89-32066093C679}"/>
                </a:ext>
              </a:extLst>
            </p:cNvPr>
            <p:cNvSpPr/>
            <p:nvPr/>
          </p:nvSpPr>
          <p:spPr>
            <a:xfrm>
              <a:off x="5126622" y="2405601"/>
              <a:ext cx="1420771"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a:ea typeface="微软雅黑"/>
                  <a:cs typeface="Calibri" panose="020F0502020204030204" pitchFamily="34" charset="0"/>
                </a:rPr>
                <a:t>Flat PET</a:t>
              </a:r>
              <a:endParaRPr kumimoji="0" lang="zh-CN" altLang="en-US" sz="1200" b="1" i="0" u="none" strike="noStrike" kern="1200" cap="none" spc="0" normalizeH="0" baseline="0" noProof="0" dirty="0">
                <a:ln>
                  <a:noFill/>
                </a:ln>
                <a:solidFill>
                  <a:prstClr val="black"/>
                </a:solidFill>
                <a:effectLst/>
                <a:uLnTx/>
                <a:uFillTx/>
                <a:latin typeface="Arial"/>
                <a:ea typeface="微软雅黑"/>
                <a:cs typeface="Calibri" panose="020F0502020204030204" pitchFamily="34" charset="0"/>
              </a:endParaRPr>
            </a:p>
          </p:txBody>
        </p:sp>
        <p:pic>
          <p:nvPicPr>
            <p:cNvPr id="58" name="图片 43">
              <a:extLst>
                <a:ext uri="{FF2B5EF4-FFF2-40B4-BE49-F238E27FC236}">
                  <a16:creationId xmlns:a16="http://schemas.microsoft.com/office/drawing/2014/main" id="{241F4082-315E-4658-85BD-A7FFB6BB15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6599" t="10101" r="9401" b="2756"/>
            <a:stretch>
              <a:fillRect/>
            </a:stretch>
          </p:blipFill>
          <p:spPr bwMode="auto">
            <a:xfrm>
              <a:off x="6965003" y="2864657"/>
              <a:ext cx="1080913" cy="141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文本框 40">
              <a:extLst>
                <a:ext uri="{FF2B5EF4-FFF2-40B4-BE49-F238E27FC236}">
                  <a16:creationId xmlns:a16="http://schemas.microsoft.com/office/drawing/2014/main" id="{8FE416F8-3CD6-45E4-8FA4-8EC75C4F6767}"/>
                </a:ext>
              </a:extLst>
            </p:cNvPr>
            <p:cNvSpPr txBox="1">
              <a:spLocks noChangeArrowheads="1"/>
            </p:cNvSpPr>
            <p:nvPr/>
          </p:nvSpPr>
          <p:spPr bwMode="auto">
            <a:xfrm>
              <a:off x="7173937" y="4720176"/>
              <a:ext cx="8268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a:ea typeface="微软雅黑" panose="020B0503020204020204" pitchFamily="34" charset="-122"/>
                </a:rPr>
                <a:t>2020</a:t>
              </a:r>
              <a:endParaRPr kumimoji="0" lang="zh-CN" altLang="en-US" sz="1600" b="1" i="0" u="none" strike="noStrike" kern="1200" cap="none" spc="0" normalizeH="0" baseline="0" noProof="0" dirty="0">
                <a:ln>
                  <a:noFill/>
                </a:ln>
                <a:solidFill>
                  <a:srgbClr val="FF0000"/>
                </a:solidFill>
                <a:effectLst/>
                <a:uLnTx/>
                <a:uFillTx/>
                <a:latin typeface="Arial"/>
                <a:ea typeface="微软雅黑" panose="020B0503020204020204" pitchFamily="34" charset="-122"/>
              </a:endParaRPr>
            </a:p>
          </p:txBody>
        </p:sp>
        <p:sp>
          <p:nvSpPr>
            <p:cNvPr id="67" name="矩形 66">
              <a:extLst>
                <a:ext uri="{FF2B5EF4-FFF2-40B4-BE49-F238E27FC236}">
                  <a16:creationId xmlns:a16="http://schemas.microsoft.com/office/drawing/2014/main" id="{E6D4420E-164C-4260-957F-F98C76F27EE2}"/>
                </a:ext>
              </a:extLst>
            </p:cNvPr>
            <p:cNvSpPr/>
            <p:nvPr/>
          </p:nvSpPr>
          <p:spPr>
            <a:xfrm>
              <a:off x="6965003" y="2405601"/>
              <a:ext cx="1080914"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a:ea typeface="微软雅黑"/>
                  <a:cs typeface="Calibri" panose="020F0502020204030204" pitchFamily="34" charset="0"/>
                </a:rPr>
                <a:t>Spectral Micro-CT</a:t>
              </a:r>
            </a:p>
          </p:txBody>
        </p:sp>
        <p:pic>
          <p:nvPicPr>
            <p:cNvPr id="74" name="图片 73">
              <a:extLst>
                <a:ext uri="{FF2B5EF4-FFF2-40B4-BE49-F238E27FC236}">
                  <a16:creationId xmlns:a16="http://schemas.microsoft.com/office/drawing/2014/main" id="{58788AA6-21A9-475F-8004-5304FBC3911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6538" t="43596" r="12627" b="19334"/>
            <a:stretch/>
          </p:blipFill>
          <p:spPr>
            <a:xfrm>
              <a:off x="9141930" y="2872738"/>
              <a:ext cx="1678471" cy="1412359"/>
            </a:xfrm>
            <a:prstGeom prst="rect">
              <a:avLst/>
            </a:prstGeom>
          </p:spPr>
        </p:pic>
        <p:sp>
          <p:nvSpPr>
            <p:cNvPr id="75" name="文本框 74">
              <a:extLst>
                <a:ext uri="{FF2B5EF4-FFF2-40B4-BE49-F238E27FC236}">
                  <a16:creationId xmlns:a16="http://schemas.microsoft.com/office/drawing/2014/main" id="{D56F09CB-054D-4E9B-8288-0F0F35119083}"/>
                </a:ext>
              </a:extLst>
            </p:cNvPr>
            <p:cNvSpPr txBox="1"/>
            <p:nvPr/>
          </p:nvSpPr>
          <p:spPr>
            <a:xfrm>
              <a:off x="9141929" y="2405601"/>
              <a:ext cx="1671723" cy="461665"/>
            </a:xfrm>
            <a:prstGeom prst="rect">
              <a:avLst/>
            </a:prstGeom>
          </p:spPr>
          <p:txBody>
            <a:bodyPr wrap="square">
              <a:spAutoFit/>
            </a:bodyPr>
            <a:lstStyle>
              <a:defPPr>
                <a:defRPr lang="zh-CN"/>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prstClr val="black"/>
                  </a:solidFill>
                  <a:effectLst/>
                  <a:uLnTx/>
                  <a:uFillTx/>
                  <a:ea typeface="微软雅黑"/>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a:ea typeface="微软雅黑"/>
                </a:rPr>
                <a:t>Total body animal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a:ea typeface="微软雅黑"/>
                </a:rPr>
                <a:t>PET/CT</a:t>
              </a:r>
              <a:endParaRPr kumimoji="0" lang="zh-CN" altLang="en-US" sz="1200" b="1" i="0" u="none" strike="noStrike" kern="1200" cap="none" spc="0" normalizeH="0" baseline="0" noProof="0" dirty="0">
                <a:ln>
                  <a:noFill/>
                </a:ln>
                <a:solidFill>
                  <a:prstClr val="black"/>
                </a:solidFill>
                <a:effectLst/>
                <a:uLnTx/>
                <a:uFillTx/>
                <a:latin typeface="Arial"/>
                <a:ea typeface="微软雅黑"/>
              </a:endParaRPr>
            </a:p>
          </p:txBody>
        </p:sp>
        <p:cxnSp>
          <p:nvCxnSpPr>
            <p:cNvPr id="76" name="直接连接符 75">
              <a:extLst>
                <a:ext uri="{FF2B5EF4-FFF2-40B4-BE49-F238E27FC236}">
                  <a16:creationId xmlns:a16="http://schemas.microsoft.com/office/drawing/2014/main" id="{15A5A3B0-8870-4D4A-A1B0-CB0BDA88CE2E}"/>
                </a:ext>
              </a:extLst>
            </p:cNvPr>
            <p:cNvCxnSpPr>
              <a:cxnSpLocks/>
            </p:cNvCxnSpPr>
            <p:nvPr/>
          </p:nvCxnSpPr>
          <p:spPr>
            <a:xfrm flipH="1">
              <a:off x="4842963" y="4754203"/>
              <a:ext cx="1588" cy="428625"/>
            </a:xfrm>
            <a:prstGeom prst="line">
              <a:avLst/>
            </a:prstGeom>
            <a:noFill/>
            <a:ln w="19050" cap="flat" cmpd="sng" algn="ctr">
              <a:solidFill>
                <a:srgbClr val="FF0000"/>
              </a:solidFill>
              <a:prstDash val="solid"/>
            </a:ln>
            <a:effectLst/>
          </p:spPr>
        </p:cxnSp>
        <p:sp>
          <p:nvSpPr>
            <p:cNvPr id="77" name="文本框 76">
              <a:extLst>
                <a:ext uri="{FF2B5EF4-FFF2-40B4-BE49-F238E27FC236}">
                  <a16:creationId xmlns:a16="http://schemas.microsoft.com/office/drawing/2014/main" id="{5CFAF17E-7ACF-44DF-BBB8-42783473DE12}"/>
                </a:ext>
              </a:extLst>
            </p:cNvPr>
            <p:cNvSpPr txBox="1"/>
            <p:nvPr/>
          </p:nvSpPr>
          <p:spPr>
            <a:xfrm>
              <a:off x="4322994" y="6396335"/>
              <a:ext cx="2088145" cy="276999"/>
            </a:xfrm>
            <a:prstGeom prst="rect">
              <a:avLst/>
            </a:prstGeom>
          </p:spPr>
          <p:txBody>
            <a:bodyPr wrap="square">
              <a:spAutoFit/>
            </a:bodyPr>
            <a:lstStyle>
              <a:defPPr>
                <a:defRPr lang="zh-CN"/>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prstClr val="black"/>
                  </a:solidFill>
                  <a:effectLst/>
                  <a:uLnTx/>
                  <a:uFillTx/>
                  <a:ea typeface="微软雅黑"/>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a:ea typeface="微软雅黑"/>
                </a:rPr>
                <a:t>CFDA registration of PEM</a:t>
              </a:r>
              <a:endParaRPr kumimoji="0" lang="zh-CN" altLang="en-US" sz="1200" b="1" i="0" u="none" strike="noStrike" kern="1200" cap="none" spc="0" normalizeH="0" baseline="0" noProof="0" dirty="0">
                <a:ln>
                  <a:noFill/>
                </a:ln>
                <a:solidFill>
                  <a:prstClr val="black"/>
                </a:solidFill>
                <a:effectLst/>
                <a:uLnTx/>
                <a:uFillTx/>
                <a:latin typeface="Arial"/>
                <a:ea typeface="微软雅黑"/>
              </a:endParaRPr>
            </a:p>
          </p:txBody>
        </p:sp>
        <p:pic>
          <p:nvPicPr>
            <p:cNvPr id="78" name="图片 6">
              <a:extLst>
                <a:ext uri="{FF2B5EF4-FFF2-40B4-BE49-F238E27FC236}">
                  <a16:creationId xmlns:a16="http://schemas.microsoft.com/office/drawing/2014/main" id="{E463A196-D883-40DA-8575-202C704FAD17}"/>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402495" y="5231059"/>
              <a:ext cx="871057" cy="122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9" name="直接连接符 78">
              <a:extLst>
                <a:ext uri="{FF2B5EF4-FFF2-40B4-BE49-F238E27FC236}">
                  <a16:creationId xmlns:a16="http://schemas.microsoft.com/office/drawing/2014/main" id="{42D1FAE9-DD6C-4934-A37B-D7E558B098AC}"/>
                </a:ext>
              </a:extLst>
            </p:cNvPr>
            <p:cNvCxnSpPr>
              <a:cxnSpLocks/>
            </p:cNvCxnSpPr>
            <p:nvPr/>
          </p:nvCxnSpPr>
          <p:spPr>
            <a:xfrm flipH="1">
              <a:off x="11365193" y="4790751"/>
              <a:ext cx="1588" cy="428625"/>
            </a:xfrm>
            <a:prstGeom prst="line">
              <a:avLst/>
            </a:prstGeom>
            <a:noFill/>
            <a:ln w="19050" cap="flat" cmpd="sng" algn="ctr">
              <a:solidFill>
                <a:srgbClr val="FF0000"/>
              </a:solidFill>
              <a:prstDash val="solid"/>
            </a:ln>
            <a:effectLst/>
          </p:spPr>
        </p:cxnSp>
        <p:sp>
          <p:nvSpPr>
            <p:cNvPr id="80" name="文本框 79">
              <a:extLst>
                <a:ext uri="{FF2B5EF4-FFF2-40B4-BE49-F238E27FC236}">
                  <a16:creationId xmlns:a16="http://schemas.microsoft.com/office/drawing/2014/main" id="{1B0310DB-771B-4B1E-B80D-5C1987A9BDA0}"/>
                </a:ext>
              </a:extLst>
            </p:cNvPr>
            <p:cNvSpPr txBox="1"/>
            <p:nvPr/>
          </p:nvSpPr>
          <p:spPr>
            <a:xfrm>
              <a:off x="9438785" y="6405601"/>
              <a:ext cx="2241583" cy="461665"/>
            </a:xfrm>
            <a:prstGeom prst="rect">
              <a:avLst/>
            </a:prstGeom>
          </p:spPr>
          <p:txBody>
            <a:bodyPr wrap="square">
              <a:spAutoFit/>
            </a:bodyPr>
            <a:lstStyle>
              <a:defPPr>
                <a:defRPr lang="zh-CN"/>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prstClr val="black"/>
                  </a:solidFill>
                  <a:effectLst/>
                  <a:uLnTx/>
                  <a:uFillTx/>
                  <a:ea typeface="微软雅黑"/>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a:ea typeface="微软雅黑"/>
                </a:rPr>
                <a:t>Ongoing—Higher sensitivity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a:ea typeface="微软雅黑"/>
                </a:rPr>
                <a:t>small animal PET</a:t>
              </a:r>
              <a:endParaRPr kumimoji="0" lang="zh-CN" altLang="en-US" sz="1200" b="1" i="0" u="none" strike="noStrike" kern="1200" cap="none" spc="0" normalizeH="0" baseline="0" noProof="0" dirty="0">
                <a:ln>
                  <a:noFill/>
                </a:ln>
                <a:solidFill>
                  <a:prstClr val="black"/>
                </a:solidFill>
                <a:effectLst/>
                <a:uLnTx/>
                <a:uFillTx/>
                <a:latin typeface="Arial"/>
                <a:ea typeface="微软雅黑"/>
              </a:endParaRPr>
            </a:p>
          </p:txBody>
        </p:sp>
        <p:pic>
          <p:nvPicPr>
            <p:cNvPr id="81" name="图片 80">
              <a:extLst>
                <a:ext uri="{FF2B5EF4-FFF2-40B4-BE49-F238E27FC236}">
                  <a16:creationId xmlns:a16="http://schemas.microsoft.com/office/drawing/2014/main" id="{65568A1C-8876-4C12-A077-67E56F2F1B0E}"/>
                </a:ext>
              </a:extLst>
            </p:cNvPr>
            <p:cNvPicPr/>
            <p:nvPr/>
          </p:nvPicPr>
          <p:blipFill rotWithShape="1">
            <a:blip r:embed="rId12" cstate="print"/>
            <a:srcRect l="10752" t="3796" r="11329"/>
            <a:stretch/>
          </p:blipFill>
          <p:spPr>
            <a:xfrm>
              <a:off x="10521293" y="5215227"/>
              <a:ext cx="1159076" cy="1226568"/>
            </a:xfrm>
            <a:prstGeom prst="rect">
              <a:avLst/>
            </a:prstGeom>
          </p:spPr>
        </p:pic>
        <p:cxnSp>
          <p:nvCxnSpPr>
            <p:cNvPr id="82" name="直接连接符 81">
              <a:extLst>
                <a:ext uri="{FF2B5EF4-FFF2-40B4-BE49-F238E27FC236}">
                  <a16:creationId xmlns:a16="http://schemas.microsoft.com/office/drawing/2014/main" id="{166AF7C1-B707-4AE5-80D3-28ACA287D9C9}"/>
                </a:ext>
              </a:extLst>
            </p:cNvPr>
            <p:cNvCxnSpPr>
              <a:cxnSpLocks/>
            </p:cNvCxnSpPr>
            <p:nvPr/>
          </p:nvCxnSpPr>
          <p:spPr>
            <a:xfrm flipH="1">
              <a:off x="9864148" y="4277953"/>
              <a:ext cx="1588" cy="428625"/>
            </a:xfrm>
            <a:prstGeom prst="line">
              <a:avLst/>
            </a:prstGeom>
            <a:noFill/>
            <a:ln w="19050" cap="flat" cmpd="sng" algn="ctr">
              <a:solidFill>
                <a:srgbClr val="FF0000"/>
              </a:solidFill>
              <a:prstDash val="solid"/>
            </a:ln>
            <a:effectLst/>
          </p:spPr>
        </p:cxnSp>
        <p:sp>
          <p:nvSpPr>
            <p:cNvPr id="83" name="文本框 40">
              <a:extLst>
                <a:ext uri="{FF2B5EF4-FFF2-40B4-BE49-F238E27FC236}">
                  <a16:creationId xmlns:a16="http://schemas.microsoft.com/office/drawing/2014/main" id="{AF00E9E6-A588-4090-A58A-12FC5CF285EF}"/>
                </a:ext>
              </a:extLst>
            </p:cNvPr>
            <p:cNvSpPr txBox="1">
              <a:spLocks noChangeArrowheads="1"/>
            </p:cNvSpPr>
            <p:nvPr/>
          </p:nvSpPr>
          <p:spPr bwMode="auto">
            <a:xfrm>
              <a:off x="9543548" y="4720176"/>
              <a:ext cx="6553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a:ea typeface="微软雅黑" panose="020B0503020204020204" pitchFamily="34" charset="-122"/>
                </a:rPr>
                <a:t>2022</a:t>
              </a:r>
              <a:endParaRPr kumimoji="0" lang="zh-CN" altLang="en-US" sz="1600" b="1" i="0" u="none" strike="noStrike" kern="1200" cap="none" spc="0" normalizeH="0" baseline="0" noProof="0" dirty="0">
                <a:ln>
                  <a:noFill/>
                </a:ln>
                <a:solidFill>
                  <a:srgbClr val="FF0000"/>
                </a:solidFill>
                <a:effectLst/>
                <a:uLnTx/>
                <a:uFillTx/>
                <a:latin typeface="Arial"/>
                <a:ea typeface="微软雅黑" panose="020B0503020204020204" pitchFamily="34" charset="-122"/>
              </a:endParaRPr>
            </a:p>
          </p:txBody>
        </p:sp>
        <p:sp>
          <p:nvSpPr>
            <p:cNvPr id="53" name="文本框 40">
              <a:extLst>
                <a:ext uri="{FF2B5EF4-FFF2-40B4-BE49-F238E27FC236}">
                  <a16:creationId xmlns:a16="http://schemas.microsoft.com/office/drawing/2014/main" id="{FDD0913F-8B1A-4224-926B-CAC273630384}"/>
                </a:ext>
              </a:extLst>
            </p:cNvPr>
            <p:cNvSpPr txBox="1">
              <a:spLocks noChangeArrowheads="1"/>
            </p:cNvSpPr>
            <p:nvPr/>
          </p:nvSpPr>
          <p:spPr bwMode="auto">
            <a:xfrm>
              <a:off x="8324506" y="4432562"/>
              <a:ext cx="8268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a:ea typeface="微软雅黑" panose="020B0503020204020204" pitchFamily="34" charset="-122"/>
                </a:rPr>
                <a:t>2021</a:t>
              </a:r>
              <a:endParaRPr kumimoji="0" lang="zh-CN" altLang="en-US" sz="1600" b="1" i="0" u="none" strike="noStrike" kern="1200" cap="none" spc="0" normalizeH="0" baseline="0" noProof="0" dirty="0">
                <a:ln>
                  <a:noFill/>
                </a:ln>
                <a:solidFill>
                  <a:srgbClr val="FF0000"/>
                </a:solidFill>
                <a:effectLst/>
                <a:uLnTx/>
                <a:uFillTx/>
                <a:latin typeface="Arial"/>
                <a:ea typeface="微软雅黑" panose="020B0503020204020204" pitchFamily="34" charset="-122"/>
              </a:endParaRPr>
            </a:p>
          </p:txBody>
        </p:sp>
        <p:cxnSp>
          <p:nvCxnSpPr>
            <p:cNvPr id="54" name="直接连接符 53">
              <a:extLst>
                <a:ext uri="{FF2B5EF4-FFF2-40B4-BE49-F238E27FC236}">
                  <a16:creationId xmlns:a16="http://schemas.microsoft.com/office/drawing/2014/main" id="{A42B1770-DE46-4F48-90E7-4544FD2B8255}"/>
                </a:ext>
              </a:extLst>
            </p:cNvPr>
            <p:cNvCxnSpPr>
              <a:cxnSpLocks/>
            </p:cNvCxnSpPr>
            <p:nvPr/>
          </p:nvCxnSpPr>
          <p:spPr>
            <a:xfrm flipH="1">
              <a:off x="8751257" y="4787002"/>
              <a:ext cx="1588" cy="428625"/>
            </a:xfrm>
            <a:prstGeom prst="line">
              <a:avLst/>
            </a:prstGeom>
            <a:noFill/>
            <a:ln w="19050" cap="flat" cmpd="sng" algn="ctr">
              <a:solidFill>
                <a:srgbClr val="FF0000"/>
              </a:solidFill>
              <a:prstDash val="solid"/>
            </a:ln>
            <a:effectLst/>
          </p:spPr>
        </p:cxnSp>
        <p:pic>
          <p:nvPicPr>
            <p:cNvPr id="55" name="图片 54">
              <a:extLst>
                <a:ext uri="{FF2B5EF4-FFF2-40B4-BE49-F238E27FC236}">
                  <a16:creationId xmlns:a16="http://schemas.microsoft.com/office/drawing/2014/main" id="{DD865D38-049E-453E-991A-13340E36935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8749" t="37655" r="28948" b="27832"/>
            <a:stretch/>
          </p:blipFill>
          <p:spPr>
            <a:xfrm>
              <a:off x="7865207" y="5230422"/>
              <a:ext cx="1127550" cy="1226569"/>
            </a:xfrm>
            <a:prstGeom prst="rect">
              <a:avLst/>
            </a:prstGeom>
          </p:spPr>
        </p:pic>
        <p:sp>
          <p:nvSpPr>
            <p:cNvPr id="57" name="文本框 56">
              <a:extLst>
                <a:ext uri="{FF2B5EF4-FFF2-40B4-BE49-F238E27FC236}">
                  <a16:creationId xmlns:a16="http://schemas.microsoft.com/office/drawing/2014/main" id="{9CE529D0-6E5C-478E-B6E0-2DC5F9BD050B}"/>
                </a:ext>
              </a:extLst>
            </p:cNvPr>
            <p:cNvSpPr txBox="1"/>
            <p:nvPr/>
          </p:nvSpPr>
          <p:spPr>
            <a:xfrm>
              <a:off x="7384910" y="6393662"/>
              <a:ext cx="2088145" cy="461665"/>
            </a:xfrm>
            <a:prstGeom prst="rect">
              <a:avLst/>
            </a:prstGeom>
          </p:spPr>
          <p:txBody>
            <a:bodyPr wrap="square">
              <a:spAutoFit/>
            </a:bodyPr>
            <a:lstStyle>
              <a:defPPr>
                <a:defRPr lang="zh-CN"/>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prstClr val="black"/>
                  </a:solidFill>
                  <a:effectLst/>
                  <a:uLnTx/>
                  <a:uFillTx/>
                  <a:ea typeface="微软雅黑"/>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a:ea typeface="微软雅黑"/>
                </a:rPr>
                <a:t>Delivery of  a small animal PET</a:t>
              </a:r>
              <a:endParaRPr kumimoji="0" lang="zh-CN" altLang="en-US" sz="1200" b="1" i="0" u="none" strike="noStrike" kern="1200" cap="none" spc="0" normalizeH="0" baseline="0" noProof="0" dirty="0">
                <a:ln>
                  <a:noFill/>
                </a:ln>
                <a:solidFill>
                  <a:prstClr val="black"/>
                </a:solidFill>
                <a:effectLst/>
                <a:uLnTx/>
                <a:uFillTx/>
                <a:latin typeface="Arial"/>
                <a:ea typeface="微软雅黑"/>
              </a:endParaRPr>
            </a:p>
          </p:txBody>
        </p:sp>
      </p:grpSp>
      <p:cxnSp>
        <p:nvCxnSpPr>
          <p:cNvPr id="59" name="直接连接符 58">
            <a:extLst>
              <a:ext uri="{FF2B5EF4-FFF2-40B4-BE49-F238E27FC236}">
                <a16:creationId xmlns:a16="http://schemas.microsoft.com/office/drawing/2014/main" id="{C2232DC5-535D-491F-BABB-3E1EA84ED7AC}"/>
              </a:ext>
            </a:extLst>
          </p:cNvPr>
          <p:cNvCxnSpPr>
            <a:cxnSpLocks/>
          </p:cNvCxnSpPr>
          <p:nvPr/>
        </p:nvCxnSpPr>
        <p:spPr>
          <a:xfrm>
            <a:off x="6583254" y="1941892"/>
            <a:ext cx="0" cy="4824000"/>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05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1. R&amp;D of total body animal PET/CT</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11" name="内容占位符 3">
            <a:extLst>
              <a:ext uri="{FF2B5EF4-FFF2-40B4-BE49-F238E27FC236}">
                <a16:creationId xmlns:a16="http://schemas.microsoft.com/office/drawing/2014/main" id="{8F586279-92DF-4FD5-A76C-0C12770A2DA7}"/>
              </a:ext>
            </a:extLst>
          </p:cNvPr>
          <p:cNvSpPr>
            <a:spLocks noGrp="1"/>
          </p:cNvSpPr>
          <p:nvPr>
            <p:ph idx="1"/>
          </p:nvPr>
        </p:nvSpPr>
        <p:spPr>
          <a:xfrm>
            <a:off x="1" y="810567"/>
            <a:ext cx="12188426" cy="5388907"/>
          </a:xfrm>
        </p:spPr>
        <p:txBody>
          <a:bodyPr>
            <a:normAutofit/>
          </a:bodyPr>
          <a:lstStyle/>
          <a:p>
            <a:pPr>
              <a:lnSpc>
                <a:spcPct val="150000"/>
              </a:lnSpc>
            </a:pPr>
            <a:r>
              <a:rPr lang="en-US" altLang="zh-CN" sz="2000" dirty="0">
                <a:latin typeface="+mn-lt"/>
              </a:rPr>
              <a:t>Total body animal PET/CT</a:t>
            </a:r>
            <a:r>
              <a:rPr lang="zh-CN" altLang="en-US" sz="2000" dirty="0">
                <a:latin typeface="+mn-lt"/>
              </a:rPr>
              <a:t>（</a:t>
            </a:r>
            <a:r>
              <a:rPr lang="en-US" altLang="zh-CN" sz="2000" dirty="0">
                <a:latin typeface="+mn-lt"/>
              </a:rPr>
              <a:t>2022</a:t>
            </a:r>
            <a:r>
              <a:rPr lang="zh-CN" altLang="en-US" sz="2000" dirty="0">
                <a:latin typeface="+mn-lt"/>
              </a:rPr>
              <a:t>）</a:t>
            </a:r>
            <a:endParaRPr lang="en-US" altLang="zh-CN" sz="2000" dirty="0">
              <a:latin typeface="+mn-lt"/>
            </a:endParaRPr>
          </a:p>
          <a:p>
            <a:pPr lvl="1">
              <a:lnSpc>
                <a:spcPct val="150000"/>
              </a:lnSpc>
            </a:pPr>
            <a:r>
              <a:rPr lang="en-US" altLang="zh-CN" sz="1800" dirty="0">
                <a:latin typeface="+mn-lt"/>
              </a:rPr>
              <a:t>System characteristics</a:t>
            </a:r>
            <a:r>
              <a:rPr lang="zh-CN" altLang="en-US" sz="1800" dirty="0">
                <a:latin typeface="+mn-lt"/>
              </a:rPr>
              <a:t>：</a:t>
            </a:r>
            <a:r>
              <a:rPr lang="en-US" altLang="zh-CN" sz="1800" dirty="0">
                <a:solidFill>
                  <a:srgbClr val="FF0000"/>
                </a:solidFill>
                <a:latin typeface="+mn-lt"/>
              </a:rPr>
              <a:t>the longest(200mm axial FOV) </a:t>
            </a:r>
            <a:r>
              <a:rPr lang="en-US" altLang="zh-CN" sz="1800" dirty="0">
                <a:latin typeface="+mn-lt"/>
              </a:rPr>
              <a:t>small animal PET </a:t>
            </a:r>
            <a:r>
              <a:rPr lang="en-US" altLang="zh-CN" sz="1800" dirty="0">
                <a:solidFill>
                  <a:srgbClr val="FF0000"/>
                </a:solidFill>
                <a:latin typeface="+mn-lt"/>
              </a:rPr>
              <a:t>so far as we know</a:t>
            </a:r>
            <a:r>
              <a:rPr lang="en-US" altLang="zh-CN" sz="1800" dirty="0">
                <a:latin typeface="+mn-lt"/>
              </a:rPr>
              <a:t>, the whole body dynamic imaging of rats can be completed with single bed scan</a:t>
            </a:r>
          </a:p>
          <a:p>
            <a:pPr lvl="1">
              <a:lnSpc>
                <a:spcPct val="150000"/>
              </a:lnSpc>
            </a:pPr>
            <a:r>
              <a:rPr lang="en-US" altLang="zh-CN" sz="1800" dirty="0">
                <a:latin typeface="+mn-lt"/>
              </a:rPr>
              <a:t>System performances</a:t>
            </a:r>
            <a:r>
              <a:rPr lang="zh-CN" altLang="en-US" sz="1800" dirty="0">
                <a:latin typeface="+mn-lt"/>
              </a:rPr>
              <a:t>：</a:t>
            </a:r>
            <a:r>
              <a:rPr lang="en-US" altLang="zh-CN" sz="1800" dirty="0">
                <a:latin typeface="+mn-lt"/>
              </a:rPr>
              <a:t>the spatial resolution reaches 0.8mm,</a:t>
            </a:r>
            <a:r>
              <a:rPr lang="zh-CN" altLang="en-US" sz="1800" dirty="0">
                <a:latin typeface="+mn-lt"/>
              </a:rPr>
              <a:t> </a:t>
            </a:r>
            <a:r>
              <a:rPr lang="en-US" altLang="zh-CN" sz="1800" dirty="0">
                <a:latin typeface="+mn-lt"/>
              </a:rPr>
              <a:t>the sensitivity reaches 12.1%@150~750keV</a:t>
            </a:r>
            <a:endParaRPr lang="en-US" altLang="zh-CN" sz="1600" dirty="0">
              <a:latin typeface="+mn-lt"/>
            </a:endParaRPr>
          </a:p>
        </p:txBody>
      </p:sp>
      <p:graphicFrame>
        <p:nvGraphicFramePr>
          <p:cNvPr id="14" name="表格 13">
            <a:extLst>
              <a:ext uri="{FF2B5EF4-FFF2-40B4-BE49-F238E27FC236}">
                <a16:creationId xmlns:a16="http://schemas.microsoft.com/office/drawing/2014/main" id="{6085CAC8-7DC3-402F-AFC1-1EB1927AD73F}"/>
              </a:ext>
            </a:extLst>
          </p:cNvPr>
          <p:cNvGraphicFramePr>
            <a:graphicFrameLocks noGrp="1"/>
          </p:cNvGraphicFramePr>
          <p:nvPr/>
        </p:nvGraphicFramePr>
        <p:xfrm>
          <a:off x="4116533" y="2851006"/>
          <a:ext cx="7986567" cy="2768147"/>
        </p:xfrm>
        <a:graphic>
          <a:graphicData uri="http://schemas.openxmlformats.org/drawingml/2006/table">
            <a:tbl>
              <a:tblPr firstRow="1" bandRow="1">
                <a:tableStyleId>{5940675A-B579-460E-94D1-54222C63F5DA}</a:tableStyleId>
              </a:tblPr>
              <a:tblGrid>
                <a:gridCol w="1585767">
                  <a:extLst>
                    <a:ext uri="{9D8B030D-6E8A-4147-A177-3AD203B41FA5}">
                      <a16:colId xmlns:a16="http://schemas.microsoft.com/office/drawing/2014/main" val="860938380"/>
                    </a:ext>
                  </a:extLst>
                </a:gridCol>
                <a:gridCol w="558800">
                  <a:extLst>
                    <a:ext uri="{9D8B030D-6E8A-4147-A177-3AD203B41FA5}">
                      <a16:colId xmlns:a16="http://schemas.microsoft.com/office/drawing/2014/main" val="4194620587"/>
                    </a:ext>
                  </a:extLst>
                </a:gridCol>
                <a:gridCol w="1206500">
                  <a:extLst>
                    <a:ext uri="{9D8B030D-6E8A-4147-A177-3AD203B41FA5}">
                      <a16:colId xmlns:a16="http://schemas.microsoft.com/office/drawing/2014/main" val="44192456"/>
                    </a:ext>
                  </a:extLst>
                </a:gridCol>
                <a:gridCol w="1308100">
                  <a:extLst>
                    <a:ext uri="{9D8B030D-6E8A-4147-A177-3AD203B41FA5}">
                      <a16:colId xmlns:a16="http://schemas.microsoft.com/office/drawing/2014/main" val="2751642935"/>
                    </a:ext>
                  </a:extLst>
                </a:gridCol>
                <a:gridCol w="1689100">
                  <a:extLst>
                    <a:ext uri="{9D8B030D-6E8A-4147-A177-3AD203B41FA5}">
                      <a16:colId xmlns:a16="http://schemas.microsoft.com/office/drawing/2014/main" val="3784571252"/>
                    </a:ext>
                  </a:extLst>
                </a:gridCol>
                <a:gridCol w="1638300">
                  <a:extLst>
                    <a:ext uri="{9D8B030D-6E8A-4147-A177-3AD203B41FA5}">
                      <a16:colId xmlns:a16="http://schemas.microsoft.com/office/drawing/2014/main" val="1725766230"/>
                    </a:ext>
                  </a:extLst>
                </a:gridCol>
              </a:tblGrid>
              <a:tr h="296651">
                <a:tc>
                  <a:txBody>
                    <a:bodyPr/>
                    <a:lstStyle/>
                    <a:p>
                      <a:pPr marL="0" algn="ctr" defTabSz="1130718" rtl="0" eaLnBrk="1" latinLnBrk="0" hangingPunct="1">
                        <a:lnSpc>
                          <a:spcPct val="100000"/>
                        </a:lnSpc>
                      </a:pPr>
                      <a:r>
                        <a:rPr lang="en-US" altLang="zh-CN" sz="1200" kern="1200" dirty="0">
                          <a:solidFill>
                            <a:schemeClr val="tx1"/>
                          </a:solidFill>
                          <a:latin typeface="+mn-lt"/>
                          <a:ea typeface="+mn-ea"/>
                          <a:cs typeface="+mn-cs"/>
                        </a:rPr>
                        <a:t>Type</a:t>
                      </a:r>
                      <a:endParaRPr lang="zh-CN" altLang="en-US" sz="1200" kern="1200" dirty="0">
                        <a:solidFill>
                          <a:schemeClr val="tx1"/>
                        </a:solidFill>
                        <a:latin typeface="+mn-lt"/>
                        <a:ea typeface="+mn-ea"/>
                        <a:cs typeface="+mn-cs"/>
                      </a:endParaRPr>
                    </a:p>
                  </a:txBody>
                  <a:tcPr anchor="ctr"/>
                </a:tc>
                <a:tc>
                  <a:txBody>
                    <a:bodyPr/>
                    <a:lstStyle/>
                    <a:p>
                      <a:pPr marL="0" algn="ctr" defTabSz="1130718" rtl="0" eaLnBrk="1" latinLnBrk="0" hangingPunct="1">
                        <a:lnSpc>
                          <a:spcPct val="100000"/>
                        </a:lnSpc>
                      </a:pPr>
                      <a:r>
                        <a:rPr lang="en-US" altLang="zh-CN" sz="1200" kern="1200" dirty="0">
                          <a:solidFill>
                            <a:schemeClr val="tx1"/>
                          </a:solidFill>
                          <a:latin typeface="+mn-lt"/>
                          <a:ea typeface="+mn-ea"/>
                          <a:cs typeface="+mn-cs"/>
                        </a:rPr>
                        <a:t>Year</a:t>
                      </a:r>
                      <a:endParaRPr lang="zh-CN" altLang="en-US" sz="1200" kern="1200" dirty="0">
                        <a:solidFill>
                          <a:schemeClr val="tx1"/>
                        </a:solidFill>
                        <a:latin typeface="+mn-lt"/>
                        <a:ea typeface="+mn-ea"/>
                        <a:cs typeface="+mn-cs"/>
                      </a:endParaRPr>
                    </a:p>
                  </a:txBody>
                  <a:tcPr anchor="ctr"/>
                </a:tc>
                <a:tc>
                  <a:txBody>
                    <a:bodyPr/>
                    <a:lstStyle/>
                    <a:p>
                      <a:pPr marL="0" algn="ctr" defTabSz="1130718" rtl="0" eaLnBrk="1" latinLnBrk="0" hangingPunct="1">
                        <a:lnSpc>
                          <a:spcPct val="100000"/>
                        </a:lnSpc>
                      </a:pPr>
                      <a:r>
                        <a:rPr lang="en-US" altLang="zh-CN" sz="1200" kern="1200" dirty="0">
                          <a:solidFill>
                            <a:schemeClr val="tx1"/>
                          </a:solidFill>
                          <a:latin typeface="+mn-lt"/>
                          <a:ea typeface="+mn-ea"/>
                          <a:cs typeface="+mn-cs"/>
                        </a:rPr>
                        <a:t>Axial FOV(mm)</a:t>
                      </a:r>
                      <a:endParaRPr lang="zh-CN" altLang="en-US" sz="1200" kern="1200" dirty="0">
                        <a:solidFill>
                          <a:schemeClr val="tx1"/>
                        </a:solidFill>
                        <a:latin typeface="+mn-lt"/>
                        <a:ea typeface="+mn-ea"/>
                        <a:cs typeface="+mn-cs"/>
                      </a:endParaRPr>
                    </a:p>
                  </a:txBody>
                  <a:tcPr anchor="ctr"/>
                </a:tc>
                <a:tc>
                  <a:txBody>
                    <a:bodyPr/>
                    <a:lstStyle/>
                    <a:p>
                      <a:pPr marL="0" algn="ctr" defTabSz="1130718" rtl="0" eaLnBrk="1" latinLnBrk="0" hangingPunct="1">
                        <a:lnSpc>
                          <a:spcPct val="100000"/>
                        </a:lnSpc>
                      </a:pPr>
                      <a:r>
                        <a:rPr lang="en-US" altLang="zh-CN" sz="1200" kern="1200" dirty="0">
                          <a:solidFill>
                            <a:schemeClr val="tx1"/>
                          </a:solidFill>
                          <a:latin typeface="+mn-lt"/>
                          <a:ea typeface="+mn-ea"/>
                          <a:cs typeface="+mn-cs"/>
                        </a:rPr>
                        <a:t>Radial FOV(mm)</a:t>
                      </a:r>
                      <a:endParaRPr lang="zh-CN" altLang="en-US" sz="1200" kern="1200" dirty="0">
                        <a:solidFill>
                          <a:schemeClr val="tx1"/>
                        </a:solidFill>
                        <a:latin typeface="+mn-lt"/>
                        <a:ea typeface="+mn-ea"/>
                        <a:cs typeface="+mn-cs"/>
                      </a:endParaRPr>
                    </a:p>
                  </a:txBody>
                  <a:tcPr anchor="ctr"/>
                </a:tc>
                <a:tc>
                  <a:txBody>
                    <a:bodyPr/>
                    <a:lstStyle/>
                    <a:p>
                      <a:pPr marL="0" algn="ctr" defTabSz="1130718" rtl="0" eaLnBrk="1" latinLnBrk="0" hangingPunct="1">
                        <a:lnSpc>
                          <a:spcPct val="100000"/>
                        </a:lnSpc>
                      </a:pPr>
                      <a:r>
                        <a:rPr lang="en-US" altLang="zh-CN" sz="1200" kern="1200" dirty="0">
                          <a:solidFill>
                            <a:schemeClr val="tx1"/>
                          </a:solidFill>
                          <a:latin typeface="+mn-lt"/>
                          <a:ea typeface="+mn-ea"/>
                          <a:cs typeface="+mn-cs"/>
                        </a:rPr>
                        <a:t>Spatial resolution(mm)</a:t>
                      </a:r>
                      <a:endParaRPr lang="zh-CN" altLang="en-US" sz="1200" kern="1200" dirty="0">
                        <a:solidFill>
                          <a:schemeClr val="tx1"/>
                        </a:solidFill>
                        <a:latin typeface="+mn-lt"/>
                        <a:ea typeface="+mn-ea"/>
                        <a:cs typeface="+mn-cs"/>
                      </a:endParaRPr>
                    </a:p>
                  </a:txBody>
                  <a:tcPr anchor="ctr"/>
                </a:tc>
                <a:tc>
                  <a:txBody>
                    <a:bodyPr/>
                    <a:lstStyle/>
                    <a:p>
                      <a:pPr marL="0" algn="ctr" defTabSz="1130718" rtl="0" eaLnBrk="1" latinLnBrk="0" hangingPunct="1">
                        <a:lnSpc>
                          <a:spcPct val="100000"/>
                        </a:lnSpc>
                      </a:pPr>
                      <a:r>
                        <a:rPr lang="en-US" altLang="zh-CN" sz="1200" kern="1200" dirty="0">
                          <a:solidFill>
                            <a:schemeClr val="tx1"/>
                          </a:solidFill>
                          <a:latin typeface="+mn-lt"/>
                          <a:ea typeface="+mn-ea"/>
                          <a:cs typeface="+mn-cs"/>
                        </a:rPr>
                        <a:t>Sensitivity</a:t>
                      </a:r>
                      <a:endParaRPr lang="zh-CN" altLang="en-US" sz="1200" kern="1200" dirty="0">
                        <a:solidFill>
                          <a:schemeClr val="tx1"/>
                        </a:solidFill>
                        <a:latin typeface="+mn-lt"/>
                        <a:ea typeface="+mn-ea"/>
                        <a:cs typeface="+mn-cs"/>
                      </a:endParaRPr>
                    </a:p>
                  </a:txBody>
                  <a:tcPr anchor="ctr"/>
                </a:tc>
                <a:extLst>
                  <a:ext uri="{0D108BD9-81ED-4DB2-BD59-A6C34878D82A}">
                    <a16:rowId xmlns:a16="http://schemas.microsoft.com/office/drawing/2014/main" val="3895716910"/>
                  </a:ext>
                </a:extLst>
              </a:tr>
              <a:tr h="471247">
                <a:tc>
                  <a:txBody>
                    <a:bodyPr/>
                    <a:lstStyle/>
                    <a:p>
                      <a:pPr marL="0" algn="ctr" defTabSz="1130718" rtl="0" eaLnBrk="1" latinLnBrk="0" hangingPunct="1">
                        <a:lnSpc>
                          <a:spcPct val="100000"/>
                        </a:lnSpc>
                      </a:pPr>
                      <a:r>
                        <a:rPr lang="en-US" altLang="zh-CN" sz="1200" kern="1200" dirty="0" err="1">
                          <a:solidFill>
                            <a:schemeClr val="tx1"/>
                          </a:solidFill>
                          <a:latin typeface="+mn-lt"/>
                          <a:ea typeface="+mn-ea"/>
                          <a:cs typeface="+mn-cs"/>
                        </a:rPr>
                        <a:t>Inviscan</a:t>
                      </a:r>
                      <a:r>
                        <a:rPr lang="en-US" altLang="zh-CN" sz="1200" kern="1200" dirty="0">
                          <a:solidFill>
                            <a:schemeClr val="tx1"/>
                          </a:solidFill>
                          <a:latin typeface="+mn-lt"/>
                          <a:ea typeface="+mn-ea"/>
                          <a:cs typeface="+mn-cs"/>
                        </a:rPr>
                        <a:t> IRIS</a:t>
                      </a:r>
                    </a:p>
                    <a:p>
                      <a:pPr marL="0" algn="ctr" defTabSz="1130718" rtl="0" eaLnBrk="1" latinLnBrk="0" hangingPunct="1">
                        <a:lnSpc>
                          <a:spcPct val="100000"/>
                        </a:lnSpc>
                      </a:pPr>
                      <a:r>
                        <a:rPr lang="zh-CN" altLang="en-US" sz="1200" kern="1200" dirty="0">
                          <a:solidFill>
                            <a:schemeClr val="tx1"/>
                          </a:solidFill>
                          <a:latin typeface="+mn-lt"/>
                          <a:ea typeface="+mn-ea"/>
                          <a:cs typeface="+mn-cs"/>
                        </a:rPr>
                        <a:t>（</a:t>
                      </a:r>
                      <a:r>
                        <a:rPr lang="en-US" altLang="zh-CN" sz="1200" kern="1200" dirty="0">
                          <a:solidFill>
                            <a:schemeClr val="tx1"/>
                          </a:solidFill>
                          <a:latin typeface="+mn-lt"/>
                          <a:ea typeface="+mn-ea"/>
                          <a:cs typeface="+mn-cs"/>
                        </a:rPr>
                        <a:t>France</a:t>
                      </a:r>
                      <a:r>
                        <a:rPr lang="zh-CN" altLang="en-US" sz="1200" kern="1200" dirty="0">
                          <a:solidFill>
                            <a:schemeClr val="tx1"/>
                          </a:solidFill>
                          <a:latin typeface="+mn-lt"/>
                          <a:ea typeface="+mn-ea"/>
                          <a:cs typeface="+mn-cs"/>
                        </a:rPr>
                        <a:t>）</a:t>
                      </a:r>
                    </a:p>
                  </a:txBody>
                  <a:tcPr anchor="ctr"/>
                </a:tc>
                <a:tc>
                  <a:txBody>
                    <a:bodyPr/>
                    <a:lstStyle/>
                    <a:p>
                      <a:pPr marL="0" algn="ctr" defTabSz="1130718" rtl="0" eaLnBrk="1" latinLnBrk="0" hangingPunct="1">
                        <a:lnSpc>
                          <a:spcPct val="100000"/>
                        </a:lnSpc>
                      </a:pPr>
                      <a:r>
                        <a:rPr lang="en-US" altLang="zh-CN" sz="1200" kern="1200" dirty="0">
                          <a:solidFill>
                            <a:schemeClr val="tx1"/>
                          </a:solidFill>
                          <a:latin typeface="+mn-lt"/>
                          <a:ea typeface="+mn-ea"/>
                          <a:cs typeface="+mn-cs"/>
                        </a:rPr>
                        <a:t>2016</a:t>
                      </a:r>
                      <a:endParaRPr lang="zh-CN" altLang="en-US" sz="1200" kern="1200" dirty="0">
                        <a:solidFill>
                          <a:schemeClr val="tx1"/>
                        </a:solidFill>
                        <a:latin typeface="+mn-lt"/>
                        <a:ea typeface="+mn-ea"/>
                        <a:cs typeface="+mn-cs"/>
                      </a:endParaRPr>
                    </a:p>
                  </a:txBody>
                  <a:tcPr anchor="ctr"/>
                </a:tc>
                <a:tc>
                  <a:txBody>
                    <a:bodyPr/>
                    <a:lstStyle/>
                    <a:p>
                      <a:pPr marL="0" algn="ctr" defTabSz="1130718" rtl="0" eaLnBrk="1" latinLnBrk="0" hangingPunct="1">
                        <a:lnSpc>
                          <a:spcPct val="100000"/>
                        </a:lnSpc>
                      </a:pPr>
                      <a:r>
                        <a:rPr lang="en-US" altLang="zh-CN" sz="1200" kern="1200" dirty="0">
                          <a:solidFill>
                            <a:schemeClr val="tx1"/>
                          </a:solidFill>
                          <a:latin typeface="+mn-lt"/>
                          <a:ea typeface="+mn-ea"/>
                          <a:cs typeface="+mn-cs"/>
                        </a:rPr>
                        <a:t>95</a:t>
                      </a:r>
                      <a:endParaRPr lang="zh-CN" altLang="en-US" sz="1200" kern="1200" dirty="0">
                        <a:solidFill>
                          <a:schemeClr val="tx1"/>
                        </a:solidFill>
                        <a:latin typeface="+mn-lt"/>
                        <a:ea typeface="+mn-ea"/>
                        <a:cs typeface="+mn-cs"/>
                      </a:endParaRPr>
                    </a:p>
                  </a:txBody>
                  <a:tcPr anchor="ctr"/>
                </a:tc>
                <a:tc>
                  <a:txBody>
                    <a:bodyPr/>
                    <a:lstStyle/>
                    <a:p>
                      <a:pPr marL="0" marR="0" lvl="0" indent="0" algn="ctr" defTabSz="1130718"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latin typeface="+mn-lt"/>
                          <a:ea typeface="+mn-ea"/>
                          <a:cs typeface="+mn-cs"/>
                        </a:rPr>
                        <a:t>80</a:t>
                      </a:r>
                      <a:endParaRPr lang="zh-CN" altLang="en-US" sz="1200" kern="1200" dirty="0">
                        <a:solidFill>
                          <a:schemeClr val="tx1"/>
                        </a:solidFill>
                        <a:latin typeface="+mn-lt"/>
                        <a:ea typeface="+mn-ea"/>
                        <a:cs typeface="+mn-cs"/>
                      </a:endParaRPr>
                    </a:p>
                  </a:txBody>
                  <a:tcPr anchor="ctr"/>
                </a:tc>
                <a:tc>
                  <a:txBody>
                    <a:bodyPr/>
                    <a:lstStyle/>
                    <a:p>
                      <a:pPr marL="0" algn="ctr" defTabSz="1130718" rtl="0" eaLnBrk="1" latinLnBrk="0" hangingPunct="1">
                        <a:lnSpc>
                          <a:spcPct val="100000"/>
                        </a:lnSpc>
                      </a:pPr>
                      <a:r>
                        <a:rPr lang="en-US" altLang="zh-CN" sz="1200" kern="1200" dirty="0">
                          <a:solidFill>
                            <a:schemeClr val="tx1"/>
                          </a:solidFill>
                          <a:latin typeface="+mn-lt"/>
                          <a:ea typeface="+mn-ea"/>
                          <a:cs typeface="+mn-cs"/>
                        </a:rPr>
                        <a:t>1.1</a:t>
                      </a:r>
                      <a:endParaRPr lang="zh-CN" altLang="en-US" sz="1200" kern="1200" dirty="0">
                        <a:solidFill>
                          <a:schemeClr val="tx1"/>
                        </a:solidFill>
                        <a:latin typeface="+mn-lt"/>
                        <a:ea typeface="+mn-ea"/>
                        <a:cs typeface="+mn-cs"/>
                      </a:endParaRPr>
                    </a:p>
                  </a:txBody>
                  <a:tcPr anchor="ctr"/>
                </a:tc>
                <a:tc>
                  <a:txBody>
                    <a:bodyPr/>
                    <a:lstStyle/>
                    <a:p>
                      <a:pPr marL="0" algn="ctr" defTabSz="1130718" rtl="0" eaLnBrk="1" latinLnBrk="0" hangingPunct="1">
                        <a:lnSpc>
                          <a:spcPct val="100000"/>
                        </a:lnSpc>
                      </a:pPr>
                      <a:r>
                        <a:rPr lang="en-US" altLang="zh-CN" sz="1200" kern="1200" dirty="0">
                          <a:solidFill>
                            <a:schemeClr val="tx1"/>
                          </a:solidFill>
                          <a:latin typeface="+mn-lt"/>
                          <a:ea typeface="+mn-ea"/>
                          <a:cs typeface="+mn-cs"/>
                        </a:rPr>
                        <a:t>8% @250-750keV</a:t>
                      </a:r>
                    </a:p>
                  </a:txBody>
                  <a:tcPr anchor="ctr"/>
                </a:tc>
                <a:extLst>
                  <a:ext uri="{0D108BD9-81ED-4DB2-BD59-A6C34878D82A}">
                    <a16:rowId xmlns:a16="http://schemas.microsoft.com/office/drawing/2014/main" val="2813698134"/>
                  </a:ext>
                </a:extLst>
              </a:tr>
              <a:tr h="471247">
                <a:tc>
                  <a:txBody>
                    <a:bodyPr/>
                    <a:lstStyle/>
                    <a:p>
                      <a:pPr marL="0" algn="ctr" defTabSz="1130718" rtl="0" eaLnBrk="1" latinLnBrk="0" hangingPunct="1">
                        <a:lnSpc>
                          <a:spcPct val="100000"/>
                        </a:lnSpc>
                      </a:pPr>
                      <a:r>
                        <a:rPr lang="en-US" altLang="zh-CN" sz="1200" kern="1200" dirty="0" err="1">
                          <a:solidFill>
                            <a:schemeClr val="tx1"/>
                          </a:solidFill>
                          <a:latin typeface="+mn-lt"/>
                          <a:ea typeface="+mn-ea"/>
                          <a:cs typeface="+mn-cs"/>
                        </a:rPr>
                        <a:t>Mediso</a:t>
                      </a:r>
                      <a:r>
                        <a:rPr lang="en-US" altLang="zh-CN" sz="1200" kern="1200" dirty="0">
                          <a:solidFill>
                            <a:schemeClr val="tx1"/>
                          </a:solidFill>
                          <a:latin typeface="+mn-lt"/>
                          <a:ea typeface="+mn-ea"/>
                          <a:cs typeface="+mn-cs"/>
                        </a:rPr>
                        <a:t> </a:t>
                      </a:r>
                      <a:r>
                        <a:rPr lang="en-US" altLang="zh-CN" sz="1200" kern="1200" dirty="0" err="1">
                          <a:solidFill>
                            <a:schemeClr val="tx1"/>
                          </a:solidFill>
                          <a:latin typeface="+mn-lt"/>
                          <a:ea typeface="+mn-ea"/>
                          <a:cs typeface="+mn-cs"/>
                        </a:rPr>
                        <a:t>NanoScan</a:t>
                      </a:r>
                      <a:endParaRPr lang="en-US" altLang="zh-CN" sz="1200" kern="1200" dirty="0">
                        <a:solidFill>
                          <a:schemeClr val="tx1"/>
                        </a:solidFill>
                        <a:latin typeface="+mn-lt"/>
                        <a:ea typeface="+mn-ea"/>
                        <a:cs typeface="+mn-cs"/>
                      </a:endParaRPr>
                    </a:p>
                    <a:p>
                      <a:pPr marL="0" algn="ctr" defTabSz="1130718" rtl="0" eaLnBrk="1" latinLnBrk="0" hangingPunct="1">
                        <a:lnSpc>
                          <a:spcPct val="100000"/>
                        </a:lnSpc>
                      </a:pPr>
                      <a:r>
                        <a:rPr lang="zh-CN" altLang="en-US" sz="1200" kern="1200" dirty="0">
                          <a:solidFill>
                            <a:schemeClr val="tx1"/>
                          </a:solidFill>
                          <a:latin typeface="+mn-lt"/>
                          <a:ea typeface="+mn-ea"/>
                          <a:cs typeface="+mn-cs"/>
                        </a:rPr>
                        <a:t>（</a:t>
                      </a:r>
                      <a:r>
                        <a:rPr lang="en-US" altLang="zh-CN" sz="1200" kern="1200" dirty="0">
                          <a:solidFill>
                            <a:schemeClr val="tx1"/>
                          </a:solidFill>
                          <a:latin typeface="+mn-lt"/>
                          <a:ea typeface="+mn-ea"/>
                          <a:cs typeface="+mn-cs"/>
                        </a:rPr>
                        <a:t>Hungary</a:t>
                      </a:r>
                      <a:r>
                        <a:rPr lang="zh-CN" altLang="en-US" sz="1200" kern="1200" dirty="0">
                          <a:solidFill>
                            <a:schemeClr val="tx1"/>
                          </a:solidFill>
                          <a:latin typeface="+mn-lt"/>
                          <a:ea typeface="+mn-ea"/>
                          <a:cs typeface="+mn-cs"/>
                        </a:rPr>
                        <a:t>）</a:t>
                      </a:r>
                    </a:p>
                  </a:txBody>
                  <a:tcPr anchor="ctr"/>
                </a:tc>
                <a:tc>
                  <a:txBody>
                    <a:bodyPr/>
                    <a:lstStyle/>
                    <a:p>
                      <a:pPr marL="0" algn="ctr" defTabSz="1130718" rtl="0" eaLnBrk="1" latinLnBrk="0" hangingPunct="1">
                        <a:lnSpc>
                          <a:spcPct val="100000"/>
                        </a:lnSpc>
                      </a:pPr>
                      <a:r>
                        <a:rPr lang="en-US" altLang="zh-CN" sz="1200" kern="1200" dirty="0">
                          <a:solidFill>
                            <a:schemeClr val="tx1"/>
                          </a:solidFill>
                          <a:latin typeface="+mn-lt"/>
                          <a:ea typeface="+mn-ea"/>
                          <a:cs typeface="+mn-cs"/>
                        </a:rPr>
                        <a:t>2017</a:t>
                      </a:r>
                      <a:endParaRPr lang="zh-CN" altLang="en-US" sz="1200" kern="1200" dirty="0">
                        <a:solidFill>
                          <a:schemeClr val="tx1"/>
                        </a:solidFill>
                        <a:latin typeface="+mn-lt"/>
                        <a:ea typeface="+mn-ea"/>
                        <a:cs typeface="+mn-cs"/>
                      </a:endParaRPr>
                    </a:p>
                  </a:txBody>
                  <a:tcPr anchor="ctr"/>
                </a:tc>
                <a:tc>
                  <a:txBody>
                    <a:bodyPr/>
                    <a:lstStyle/>
                    <a:p>
                      <a:pPr marL="0" algn="ctr" defTabSz="1130718" rtl="0" eaLnBrk="1" latinLnBrk="0" hangingPunct="1">
                        <a:lnSpc>
                          <a:spcPct val="100000"/>
                        </a:lnSpc>
                      </a:pPr>
                      <a:r>
                        <a:rPr lang="en-US" altLang="zh-CN" sz="1200" kern="1200" dirty="0">
                          <a:solidFill>
                            <a:schemeClr val="tx1"/>
                          </a:solidFill>
                          <a:latin typeface="+mn-lt"/>
                          <a:ea typeface="+mn-ea"/>
                          <a:cs typeface="+mn-cs"/>
                        </a:rPr>
                        <a:t>100</a:t>
                      </a:r>
                      <a:endParaRPr lang="zh-CN" altLang="en-US" sz="1200" kern="1200" dirty="0">
                        <a:solidFill>
                          <a:schemeClr val="tx1"/>
                        </a:solidFill>
                        <a:latin typeface="+mn-lt"/>
                        <a:ea typeface="+mn-ea"/>
                        <a:cs typeface="+mn-cs"/>
                      </a:endParaRPr>
                    </a:p>
                  </a:txBody>
                  <a:tcPr anchor="ctr"/>
                </a:tc>
                <a:tc>
                  <a:txBody>
                    <a:bodyPr/>
                    <a:lstStyle/>
                    <a:p>
                      <a:pPr marL="0" algn="ctr" defTabSz="1130718" rtl="0" eaLnBrk="1" latinLnBrk="0" hangingPunct="1">
                        <a:lnSpc>
                          <a:spcPct val="100000"/>
                        </a:lnSpc>
                      </a:pPr>
                      <a:r>
                        <a:rPr lang="en-US" altLang="zh-CN" sz="1200" kern="1200" dirty="0">
                          <a:solidFill>
                            <a:schemeClr val="tx1"/>
                          </a:solidFill>
                          <a:latin typeface="+mn-lt"/>
                          <a:ea typeface="+mn-ea"/>
                          <a:cs typeface="+mn-cs"/>
                        </a:rPr>
                        <a:t>80</a:t>
                      </a:r>
                    </a:p>
                  </a:txBody>
                  <a:tcPr anchor="ctr"/>
                </a:tc>
                <a:tc>
                  <a:txBody>
                    <a:bodyPr/>
                    <a:lstStyle/>
                    <a:p>
                      <a:pPr marL="0" algn="ctr" defTabSz="1130718" rtl="0" eaLnBrk="1" latinLnBrk="0" hangingPunct="1">
                        <a:lnSpc>
                          <a:spcPct val="100000"/>
                        </a:lnSpc>
                      </a:pPr>
                      <a:r>
                        <a:rPr lang="en-US" altLang="zh-CN" sz="1200" kern="1200" dirty="0">
                          <a:solidFill>
                            <a:schemeClr val="tx1"/>
                          </a:solidFill>
                          <a:latin typeface="+mn-lt"/>
                          <a:ea typeface="+mn-ea"/>
                          <a:cs typeface="+mn-cs"/>
                        </a:rPr>
                        <a:t>0.9</a:t>
                      </a:r>
                      <a:endParaRPr lang="zh-CN" altLang="en-US" sz="1200" kern="1200" dirty="0">
                        <a:solidFill>
                          <a:schemeClr val="tx1"/>
                        </a:solidFill>
                        <a:latin typeface="+mn-lt"/>
                        <a:ea typeface="+mn-ea"/>
                        <a:cs typeface="+mn-cs"/>
                      </a:endParaRPr>
                    </a:p>
                  </a:txBody>
                  <a:tcPr anchor="ctr"/>
                </a:tc>
                <a:tc>
                  <a:txBody>
                    <a:bodyPr/>
                    <a:lstStyle/>
                    <a:p>
                      <a:pPr marL="0" algn="ctr" defTabSz="1130718" rtl="0" eaLnBrk="1" latinLnBrk="0" hangingPunct="1">
                        <a:lnSpc>
                          <a:spcPct val="100000"/>
                        </a:lnSpc>
                      </a:pPr>
                      <a:r>
                        <a:rPr lang="en-US" altLang="zh-CN" sz="1200" kern="1200" dirty="0">
                          <a:solidFill>
                            <a:schemeClr val="tx1"/>
                          </a:solidFill>
                          <a:latin typeface="+mn-lt"/>
                          <a:ea typeface="+mn-ea"/>
                          <a:cs typeface="+mn-cs"/>
                        </a:rPr>
                        <a:t>7% @250-750keV</a:t>
                      </a:r>
                      <a:endParaRPr lang="zh-CN" altLang="en-US" sz="1200" kern="1200" dirty="0">
                        <a:solidFill>
                          <a:schemeClr val="tx1"/>
                        </a:solidFill>
                        <a:latin typeface="+mn-lt"/>
                        <a:ea typeface="+mn-ea"/>
                        <a:cs typeface="+mn-cs"/>
                      </a:endParaRPr>
                    </a:p>
                  </a:txBody>
                  <a:tcPr anchor="ctr"/>
                </a:tc>
                <a:extLst>
                  <a:ext uri="{0D108BD9-81ED-4DB2-BD59-A6C34878D82A}">
                    <a16:rowId xmlns:a16="http://schemas.microsoft.com/office/drawing/2014/main" val="2560906306"/>
                  </a:ext>
                </a:extLst>
              </a:tr>
              <a:tr h="471247">
                <a:tc>
                  <a:txBody>
                    <a:bodyPr/>
                    <a:lstStyle/>
                    <a:p>
                      <a:pPr marL="0" marR="0" lvl="0" indent="0" algn="ctr" defTabSz="1130718" rtl="0" eaLnBrk="1" fontAlgn="auto" latinLnBrk="0" hangingPunct="1">
                        <a:lnSpc>
                          <a:spcPct val="100000"/>
                        </a:lnSpc>
                        <a:spcBef>
                          <a:spcPts val="0"/>
                        </a:spcBef>
                        <a:spcAft>
                          <a:spcPts val="0"/>
                        </a:spcAft>
                        <a:buClrTx/>
                        <a:buSzTx/>
                        <a:buFontTx/>
                        <a:buNone/>
                        <a:tabLst/>
                        <a:defRPr/>
                      </a:pPr>
                      <a:r>
                        <a:rPr lang="en-US" altLang="zh-CN" sz="1200" kern="1200" dirty="0" err="1">
                          <a:solidFill>
                            <a:schemeClr val="tx1"/>
                          </a:solidFill>
                          <a:latin typeface="+mn-lt"/>
                          <a:ea typeface="+mn-ea"/>
                          <a:cs typeface="+mn-cs"/>
                        </a:rPr>
                        <a:t>Molecubes</a:t>
                      </a:r>
                      <a:r>
                        <a:rPr lang="en-US" altLang="zh-CN" sz="1200" kern="1200" dirty="0">
                          <a:solidFill>
                            <a:schemeClr val="tx1"/>
                          </a:solidFill>
                          <a:latin typeface="+mn-lt"/>
                          <a:ea typeface="+mn-ea"/>
                          <a:cs typeface="+mn-cs"/>
                        </a:rPr>
                        <a:t> </a:t>
                      </a:r>
                      <a:r>
                        <a:rPr lang="el-GR" altLang="zh-CN" sz="1200" kern="1200" dirty="0">
                          <a:solidFill>
                            <a:schemeClr val="tx1"/>
                          </a:solidFill>
                          <a:latin typeface="+mn-lt"/>
                          <a:ea typeface="+mn-ea"/>
                          <a:cs typeface="+mn-cs"/>
                        </a:rPr>
                        <a:t>β-</a:t>
                      </a:r>
                      <a:r>
                        <a:rPr lang="en-US" altLang="zh-CN" sz="1200" kern="1200" dirty="0">
                          <a:solidFill>
                            <a:schemeClr val="tx1"/>
                          </a:solidFill>
                          <a:latin typeface="+mn-lt"/>
                          <a:ea typeface="+mn-ea"/>
                          <a:cs typeface="+mn-cs"/>
                        </a:rPr>
                        <a:t>CUBE</a:t>
                      </a:r>
                    </a:p>
                    <a:p>
                      <a:pPr marL="0" marR="0" lvl="0" indent="0" algn="ctr" defTabSz="1130718"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mn-lt"/>
                          <a:ea typeface="+mn-ea"/>
                          <a:cs typeface="+mn-cs"/>
                        </a:rPr>
                        <a:t>（</a:t>
                      </a:r>
                      <a:r>
                        <a:rPr lang="en-US" altLang="zh-CN" sz="1200" kern="1200" dirty="0">
                          <a:solidFill>
                            <a:schemeClr val="tx1"/>
                          </a:solidFill>
                          <a:latin typeface="+mn-lt"/>
                          <a:ea typeface="+mn-ea"/>
                          <a:cs typeface="+mn-cs"/>
                        </a:rPr>
                        <a:t>Belgium</a:t>
                      </a:r>
                      <a:r>
                        <a:rPr lang="zh-CN" altLang="en-US" sz="1200" kern="1200" dirty="0">
                          <a:solidFill>
                            <a:schemeClr val="tx1"/>
                          </a:solidFill>
                          <a:latin typeface="+mn-lt"/>
                          <a:ea typeface="+mn-ea"/>
                          <a:cs typeface="+mn-cs"/>
                        </a:rPr>
                        <a:t>）</a:t>
                      </a:r>
                      <a:endParaRPr lang="en-US" altLang="zh-CN" sz="1200" kern="1200" dirty="0">
                        <a:solidFill>
                          <a:schemeClr val="tx1"/>
                        </a:solidFill>
                        <a:latin typeface="+mn-lt"/>
                        <a:ea typeface="+mn-ea"/>
                        <a:cs typeface="+mn-cs"/>
                      </a:endParaRPr>
                    </a:p>
                  </a:txBody>
                  <a:tcPr anchor="ctr"/>
                </a:tc>
                <a:tc>
                  <a:txBody>
                    <a:bodyPr/>
                    <a:lstStyle/>
                    <a:p>
                      <a:pPr marL="0" algn="ctr" defTabSz="1130718" rtl="0" eaLnBrk="1" latinLnBrk="0" hangingPunct="1">
                        <a:lnSpc>
                          <a:spcPct val="100000"/>
                        </a:lnSpc>
                      </a:pPr>
                      <a:r>
                        <a:rPr lang="en-US" altLang="zh-CN" sz="1200" kern="1200" dirty="0">
                          <a:solidFill>
                            <a:schemeClr val="tx1"/>
                          </a:solidFill>
                          <a:latin typeface="+mn-lt"/>
                          <a:ea typeface="+mn-ea"/>
                          <a:cs typeface="+mn-cs"/>
                        </a:rPr>
                        <a:t>2018</a:t>
                      </a:r>
                    </a:p>
                  </a:txBody>
                  <a:tcPr anchor="ctr"/>
                </a:tc>
                <a:tc>
                  <a:txBody>
                    <a:bodyPr/>
                    <a:lstStyle/>
                    <a:p>
                      <a:pPr marL="0" algn="ctr" defTabSz="1130718" rtl="0" eaLnBrk="1" latinLnBrk="0" hangingPunct="1">
                        <a:lnSpc>
                          <a:spcPct val="100000"/>
                        </a:lnSpc>
                      </a:pPr>
                      <a:r>
                        <a:rPr lang="en-US" altLang="zh-CN" sz="1200" kern="1200" dirty="0">
                          <a:solidFill>
                            <a:schemeClr val="tx1"/>
                          </a:solidFill>
                          <a:latin typeface="+mn-lt"/>
                          <a:ea typeface="+mn-ea"/>
                          <a:cs typeface="+mn-cs"/>
                        </a:rPr>
                        <a:t>130</a:t>
                      </a:r>
                      <a:endParaRPr lang="zh-CN" altLang="en-US" sz="1200" kern="1200" dirty="0">
                        <a:solidFill>
                          <a:schemeClr val="tx1"/>
                        </a:solidFill>
                        <a:latin typeface="+mn-lt"/>
                        <a:ea typeface="+mn-ea"/>
                        <a:cs typeface="+mn-cs"/>
                      </a:endParaRPr>
                    </a:p>
                  </a:txBody>
                  <a:tcPr anchor="ctr"/>
                </a:tc>
                <a:tc>
                  <a:txBody>
                    <a:bodyPr/>
                    <a:lstStyle/>
                    <a:p>
                      <a:pPr marL="0" algn="ctr" defTabSz="1130718" rtl="0" eaLnBrk="1" latinLnBrk="0" hangingPunct="1">
                        <a:lnSpc>
                          <a:spcPct val="100000"/>
                        </a:lnSpc>
                      </a:pPr>
                      <a:r>
                        <a:rPr lang="en-US" altLang="zh-CN" sz="1200" kern="1200" dirty="0">
                          <a:solidFill>
                            <a:schemeClr val="tx1"/>
                          </a:solidFill>
                          <a:latin typeface="+mn-lt"/>
                          <a:ea typeface="+mn-ea"/>
                          <a:cs typeface="+mn-cs"/>
                        </a:rPr>
                        <a:t>76</a:t>
                      </a:r>
                      <a:endParaRPr lang="zh-CN" altLang="en-US" sz="1200" kern="1200" dirty="0">
                        <a:solidFill>
                          <a:schemeClr val="tx1"/>
                        </a:solidFill>
                        <a:latin typeface="+mn-lt"/>
                        <a:ea typeface="+mn-ea"/>
                        <a:cs typeface="+mn-cs"/>
                      </a:endParaRPr>
                    </a:p>
                  </a:txBody>
                  <a:tcPr anchor="ctr"/>
                </a:tc>
                <a:tc>
                  <a:txBody>
                    <a:bodyPr/>
                    <a:lstStyle/>
                    <a:p>
                      <a:pPr marL="0" marR="0" lvl="0" indent="0" algn="ctr" defTabSz="1130718"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latin typeface="+mn-lt"/>
                          <a:ea typeface="+mn-ea"/>
                          <a:cs typeface="+mn-cs"/>
                        </a:rPr>
                        <a:t>0.97</a:t>
                      </a:r>
                      <a:endParaRPr lang="zh-CN" altLang="en-US" sz="1200" kern="1200" dirty="0">
                        <a:solidFill>
                          <a:schemeClr val="tx1"/>
                        </a:solidFill>
                        <a:latin typeface="+mn-lt"/>
                        <a:ea typeface="+mn-ea"/>
                        <a:cs typeface="+mn-cs"/>
                      </a:endParaRPr>
                    </a:p>
                  </a:txBody>
                  <a:tcPr anchor="ctr"/>
                </a:tc>
                <a:tc>
                  <a:txBody>
                    <a:bodyPr/>
                    <a:lstStyle/>
                    <a:p>
                      <a:pPr marL="0" marR="0" lvl="0" indent="0" algn="ctr" defTabSz="1130718"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latin typeface="+mn-lt"/>
                          <a:ea typeface="+mn-ea"/>
                          <a:cs typeface="+mn-cs"/>
                        </a:rPr>
                        <a:t>12%@255-765keV</a:t>
                      </a:r>
                      <a:endParaRPr lang="zh-CN" altLang="en-US" sz="1200" kern="1200" dirty="0">
                        <a:solidFill>
                          <a:schemeClr val="tx1"/>
                        </a:solidFill>
                        <a:latin typeface="+mn-lt"/>
                        <a:ea typeface="+mn-ea"/>
                        <a:cs typeface="+mn-cs"/>
                      </a:endParaRPr>
                    </a:p>
                  </a:txBody>
                  <a:tcPr anchor="ctr"/>
                </a:tc>
                <a:extLst>
                  <a:ext uri="{0D108BD9-81ED-4DB2-BD59-A6C34878D82A}">
                    <a16:rowId xmlns:a16="http://schemas.microsoft.com/office/drawing/2014/main" val="986851830"/>
                  </a:ext>
                </a:extLst>
              </a:tr>
              <a:tr h="452018">
                <a:tc>
                  <a:txBody>
                    <a:bodyPr/>
                    <a:lstStyle/>
                    <a:p>
                      <a:pPr marL="0" algn="ctr" defTabSz="1130718" rtl="0" eaLnBrk="1" latinLnBrk="0" hangingPunct="1">
                        <a:lnSpc>
                          <a:spcPct val="100000"/>
                        </a:lnSpc>
                      </a:pPr>
                      <a:r>
                        <a:rPr lang="en-US" altLang="zh-CN" sz="1200" kern="1200" dirty="0">
                          <a:solidFill>
                            <a:schemeClr val="tx1"/>
                          </a:solidFill>
                          <a:latin typeface="+mn-lt"/>
                          <a:ea typeface="+mn-ea"/>
                          <a:cs typeface="+mn-cs"/>
                        </a:rPr>
                        <a:t>Bruker </a:t>
                      </a:r>
                      <a:r>
                        <a:rPr lang="en-US" altLang="zh-CN" sz="1200" kern="1200" dirty="0" err="1">
                          <a:solidFill>
                            <a:schemeClr val="tx1"/>
                          </a:solidFill>
                          <a:latin typeface="+mn-lt"/>
                          <a:ea typeface="+mn-ea"/>
                          <a:cs typeface="+mn-cs"/>
                        </a:rPr>
                        <a:t>Albira</a:t>
                      </a:r>
                      <a:endParaRPr lang="en-US" altLang="zh-CN" sz="1200" kern="1200" dirty="0">
                        <a:solidFill>
                          <a:schemeClr val="tx1"/>
                        </a:solidFill>
                        <a:latin typeface="+mn-lt"/>
                        <a:ea typeface="+mn-ea"/>
                        <a:cs typeface="+mn-cs"/>
                      </a:endParaRPr>
                    </a:p>
                    <a:p>
                      <a:pPr marL="0" algn="ctr" defTabSz="1130718" rtl="0" eaLnBrk="1" latinLnBrk="0" hangingPunct="1">
                        <a:lnSpc>
                          <a:spcPct val="100000"/>
                        </a:lnSpc>
                      </a:pPr>
                      <a:r>
                        <a:rPr lang="zh-CN" altLang="en-US" sz="1200" kern="1200" dirty="0">
                          <a:solidFill>
                            <a:schemeClr val="tx1"/>
                          </a:solidFill>
                          <a:latin typeface="+mn-lt"/>
                          <a:ea typeface="+mn-ea"/>
                          <a:cs typeface="+mn-cs"/>
                        </a:rPr>
                        <a:t>（</a:t>
                      </a:r>
                      <a:r>
                        <a:rPr lang="en-US" altLang="zh-CN" sz="1200" kern="1200" dirty="0">
                          <a:solidFill>
                            <a:schemeClr val="tx1"/>
                          </a:solidFill>
                          <a:latin typeface="+mn-lt"/>
                          <a:ea typeface="+mn-ea"/>
                          <a:cs typeface="+mn-cs"/>
                        </a:rPr>
                        <a:t>Germany</a:t>
                      </a:r>
                      <a:r>
                        <a:rPr lang="zh-CN" altLang="en-US" sz="1200" kern="1200" dirty="0">
                          <a:solidFill>
                            <a:schemeClr val="tx1"/>
                          </a:solidFill>
                          <a:latin typeface="+mn-lt"/>
                          <a:ea typeface="+mn-ea"/>
                          <a:cs typeface="+mn-cs"/>
                        </a:rPr>
                        <a:t>）</a:t>
                      </a:r>
                    </a:p>
                  </a:txBody>
                  <a:tcPr anchor="ctr"/>
                </a:tc>
                <a:tc>
                  <a:txBody>
                    <a:bodyPr/>
                    <a:lstStyle/>
                    <a:p>
                      <a:pPr marL="0" algn="ctr" defTabSz="1130718" rtl="0" eaLnBrk="1" latinLnBrk="0" hangingPunct="1">
                        <a:lnSpc>
                          <a:spcPct val="100000"/>
                        </a:lnSpc>
                      </a:pPr>
                      <a:r>
                        <a:rPr lang="en-US" altLang="zh-CN" sz="1200" kern="1200" dirty="0">
                          <a:solidFill>
                            <a:schemeClr val="tx1"/>
                          </a:solidFill>
                          <a:latin typeface="+mn-lt"/>
                          <a:ea typeface="+mn-ea"/>
                          <a:cs typeface="+mn-cs"/>
                        </a:rPr>
                        <a:t>2020</a:t>
                      </a:r>
                      <a:endParaRPr lang="zh-CN" altLang="en-US" sz="1200" kern="1200" dirty="0">
                        <a:solidFill>
                          <a:schemeClr val="tx1"/>
                        </a:solidFill>
                        <a:latin typeface="+mn-lt"/>
                        <a:ea typeface="+mn-ea"/>
                        <a:cs typeface="+mn-cs"/>
                      </a:endParaRPr>
                    </a:p>
                  </a:txBody>
                  <a:tcPr anchor="ctr"/>
                </a:tc>
                <a:tc>
                  <a:txBody>
                    <a:bodyPr/>
                    <a:lstStyle/>
                    <a:p>
                      <a:pPr marL="0" algn="ctr" defTabSz="1130718" rtl="0" eaLnBrk="1" latinLnBrk="0" hangingPunct="1">
                        <a:lnSpc>
                          <a:spcPct val="100000"/>
                        </a:lnSpc>
                      </a:pPr>
                      <a:r>
                        <a:rPr lang="en-US" altLang="zh-CN" sz="1200" kern="1200" dirty="0">
                          <a:solidFill>
                            <a:schemeClr val="tx1"/>
                          </a:solidFill>
                          <a:latin typeface="+mn-lt"/>
                          <a:ea typeface="+mn-ea"/>
                          <a:cs typeface="+mn-cs"/>
                        </a:rPr>
                        <a:t>148</a:t>
                      </a:r>
                      <a:endParaRPr lang="zh-CN" altLang="en-US" sz="1200" kern="1200" dirty="0">
                        <a:solidFill>
                          <a:schemeClr val="tx1"/>
                        </a:solidFill>
                        <a:latin typeface="+mn-lt"/>
                        <a:ea typeface="+mn-ea"/>
                        <a:cs typeface="+mn-cs"/>
                      </a:endParaRPr>
                    </a:p>
                  </a:txBody>
                  <a:tcPr anchor="ctr"/>
                </a:tc>
                <a:tc>
                  <a:txBody>
                    <a:bodyPr/>
                    <a:lstStyle/>
                    <a:p>
                      <a:pPr marL="0" marR="0" lvl="0" indent="0" algn="ctr" defTabSz="1130718"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latin typeface="+mn-lt"/>
                          <a:ea typeface="+mn-ea"/>
                          <a:cs typeface="+mn-cs"/>
                        </a:rPr>
                        <a:t>80</a:t>
                      </a:r>
                      <a:endParaRPr lang="zh-CN" altLang="en-US" sz="1200" kern="1200" dirty="0">
                        <a:solidFill>
                          <a:schemeClr val="tx1"/>
                        </a:solidFill>
                        <a:latin typeface="+mn-lt"/>
                        <a:ea typeface="+mn-ea"/>
                        <a:cs typeface="+mn-cs"/>
                      </a:endParaRPr>
                    </a:p>
                  </a:txBody>
                  <a:tcPr anchor="ctr"/>
                </a:tc>
                <a:tc>
                  <a:txBody>
                    <a:bodyPr/>
                    <a:lstStyle/>
                    <a:p>
                      <a:pPr marL="0" algn="ctr" defTabSz="1130718" rtl="0" eaLnBrk="1" latinLnBrk="0" hangingPunct="1">
                        <a:lnSpc>
                          <a:spcPct val="100000"/>
                        </a:lnSpc>
                      </a:pPr>
                      <a:r>
                        <a:rPr lang="en-US" altLang="zh-CN" sz="1200" kern="1200" dirty="0">
                          <a:solidFill>
                            <a:schemeClr val="tx1"/>
                          </a:solidFill>
                          <a:latin typeface="+mn-lt"/>
                          <a:ea typeface="+mn-ea"/>
                          <a:cs typeface="+mn-cs"/>
                        </a:rPr>
                        <a:t>0.7</a:t>
                      </a:r>
                      <a:endParaRPr lang="zh-CN" altLang="en-US" sz="1200" kern="1200" dirty="0">
                        <a:solidFill>
                          <a:schemeClr val="tx1"/>
                        </a:solidFill>
                        <a:latin typeface="+mn-lt"/>
                        <a:ea typeface="+mn-ea"/>
                        <a:cs typeface="+mn-cs"/>
                      </a:endParaRPr>
                    </a:p>
                  </a:txBody>
                  <a:tcPr anchor="ctr"/>
                </a:tc>
                <a:tc>
                  <a:txBody>
                    <a:bodyPr/>
                    <a:lstStyle/>
                    <a:p>
                      <a:pPr marL="0" algn="ctr" defTabSz="1130718" rtl="0" eaLnBrk="1" latinLnBrk="0" hangingPunct="1">
                        <a:lnSpc>
                          <a:spcPct val="100000"/>
                        </a:lnSpc>
                      </a:pPr>
                      <a:r>
                        <a:rPr lang="en-US" altLang="zh-CN" sz="1200" kern="1200" dirty="0">
                          <a:solidFill>
                            <a:schemeClr val="tx1"/>
                          </a:solidFill>
                          <a:latin typeface="+mn-lt"/>
                          <a:ea typeface="+mn-ea"/>
                          <a:cs typeface="+mn-cs"/>
                        </a:rPr>
                        <a:t>9%@255-767 keV</a:t>
                      </a:r>
                      <a:endParaRPr lang="zh-CN" altLang="en-US" sz="1200" kern="1200" dirty="0">
                        <a:solidFill>
                          <a:schemeClr val="tx1"/>
                        </a:solidFill>
                        <a:latin typeface="+mn-lt"/>
                        <a:ea typeface="+mn-ea"/>
                        <a:cs typeface="+mn-cs"/>
                      </a:endParaRPr>
                    </a:p>
                  </a:txBody>
                  <a:tcPr anchor="ctr"/>
                </a:tc>
                <a:extLst>
                  <a:ext uri="{0D108BD9-81ED-4DB2-BD59-A6C34878D82A}">
                    <a16:rowId xmlns:a16="http://schemas.microsoft.com/office/drawing/2014/main" val="517667459"/>
                  </a:ext>
                </a:extLst>
              </a:tr>
              <a:tr h="600555">
                <a:tc>
                  <a:txBody>
                    <a:bodyPr/>
                    <a:lstStyle/>
                    <a:p>
                      <a:pPr algn="ctr">
                        <a:lnSpc>
                          <a:spcPct val="100000"/>
                        </a:lnSpc>
                      </a:pPr>
                      <a:r>
                        <a:rPr lang="en-US" altLang="zh-CN" sz="1200" b="1" dirty="0">
                          <a:solidFill>
                            <a:srgbClr val="FF0000"/>
                          </a:solidFill>
                        </a:rPr>
                        <a:t>Total body animal PET/CT</a:t>
                      </a:r>
                      <a:r>
                        <a:rPr lang="zh-CN" altLang="en-US" sz="1200" b="1" dirty="0">
                          <a:solidFill>
                            <a:srgbClr val="FF0000"/>
                          </a:solidFill>
                        </a:rPr>
                        <a:t>（</a:t>
                      </a:r>
                      <a:r>
                        <a:rPr lang="en-US" altLang="zh-CN" sz="1200" b="1" dirty="0">
                          <a:solidFill>
                            <a:srgbClr val="FF0000"/>
                          </a:solidFill>
                        </a:rPr>
                        <a:t>IHEP</a:t>
                      </a:r>
                      <a:r>
                        <a:rPr lang="zh-CN" altLang="en-US" sz="1200" b="1" dirty="0">
                          <a:solidFill>
                            <a:srgbClr val="FF0000"/>
                          </a:solidFill>
                        </a:rPr>
                        <a:t>）</a:t>
                      </a:r>
                    </a:p>
                  </a:txBody>
                  <a:tcPr anchor="ctr"/>
                </a:tc>
                <a:tc>
                  <a:txBody>
                    <a:bodyPr/>
                    <a:lstStyle/>
                    <a:p>
                      <a:pPr marL="0" algn="ctr" defTabSz="1130718" rtl="0" eaLnBrk="1" latinLnBrk="0" hangingPunct="1">
                        <a:lnSpc>
                          <a:spcPct val="100000"/>
                        </a:lnSpc>
                      </a:pPr>
                      <a:r>
                        <a:rPr lang="en-US" altLang="zh-CN" sz="1200" b="1" kern="1200" dirty="0">
                          <a:solidFill>
                            <a:srgbClr val="FF0000"/>
                          </a:solidFill>
                          <a:latin typeface="微软雅黑" panose="020B0503020204020204" pitchFamily="34" charset="-122"/>
                          <a:ea typeface="微软雅黑" panose="020B0503020204020204" pitchFamily="34" charset="-122"/>
                          <a:cs typeface="+mn-cs"/>
                        </a:rPr>
                        <a:t>2022</a:t>
                      </a:r>
                      <a:endParaRPr lang="zh-CN" altLang="en-US" sz="1200" b="1" kern="1200" dirty="0">
                        <a:solidFill>
                          <a:srgbClr val="FF0000"/>
                        </a:solidFill>
                        <a:latin typeface="微软雅黑" panose="020B0503020204020204" pitchFamily="34" charset="-122"/>
                        <a:ea typeface="微软雅黑" panose="020B0503020204020204" pitchFamily="34" charset="-122"/>
                        <a:cs typeface="+mn-cs"/>
                      </a:endParaRPr>
                    </a:p>
                  </a:txBody>
                  <a:tcPr anchor="ctr"/>
                </a:tc>
                <a:tc>
                  <a:txBody>
                    <a:bodyPr/>
                    <a:lstStyle/>
                    <a:p>
                      <a:pPr marL="0" algn="ctr" defTabSz="1130718" rtl="0" eaLnBrk="1" latinLnBrk="0" hangingPunct="1">
                        <a:lnSpc>
                          <a:spcPct val="100000"/>
                        </a:lnSpc>
                      </a:pPr>
                      <a:r>
                        <a:rPr lang="en-US" altLang="zh-CN" sz="1200" b="1" kern="1200" dirty="0">
                          <a:solidFill>
                            <a:srgbClr val="FF0000"/>
                          </a:solidFill>
                          <a:latin typeface="微软雅黑" panose="020B0503020204020204" pitchFamily="34" charset="-122"/>
                          <a:ea typeface="微软雅黑" panose="020B0503020204020204" pitchFamily="34" charset="-122"/>
                          <a:cs typeface="+mn-cs"/>
                        </a:rPr>
                        <a:t>200</a:t>
                      </a:r>
                      <a:endParaRPr lang="zh-CN" altLang="en-US" sz="1200" b="1" kern="1200" dirty="0">
                        <a:solidFill>
                          <a:srgbClr val="FF0000"/>
                        </a:solidFill>
                        <a:latin typeface="微软雅黑" panose="020B0503020204020204" pitchFamily="34" charset="-122"/>
                        <a:ea typeface="微软雅黑" panose="020B0503020204020204" pitchFamily="34" charset="-122"/>
                        <a:cs typeface="+mn-cs"/>
                      </a:endParaRPr>
                    </a:p>
                  </a:txBody>
                  <a:tcPr anchor="ctr"/>
                </a:tc>
                <a:tc>
                  <a:txBody>
                    <a:bodyPr/>
                    <a:lstStyle/>
                    <a:p>
                      <a:pPr marL="0" marR="0" lvl="0" indent="0" algn="ctr" defTabSz="1130718" rtl="0" eaLnBrk="1" fontAlgn="auto" latinLnBrk="0" hangingPunct="1">
                        <a:lnSpc>
                          <a:spcPct val="100000"/>
                        </a:lnSpc>
                        <a:spcBef>
                          <a:spcPts val="0"/>
                        </a:spcBef>
                        <a:spcAft>
                          <a:spcPts val="0"/>
                        </a:spcAft>
                        <a:buClrTx/>
                        <a:buSzTx/>
                        <a:buFontTx/>
                        <a:buNone/>
                        <a:tabLst/>
                        <a:defRPr/>
                      </a:pPr>
                      <a:r>
                        <a:rPr lang="en-US" altLang="zh-CN" sz="1200" b="1" kern="1200" dirty="0">
                          <a:solidFill>
                            <a:srgbClr val="FF0000"/>
                          </a:solidFill>
                          <a:latin typeface="微软雅黑" panose="020B0503020204020204" pitchFamily="34" charset="-122"/>
                          <a:ea typeface="微软雅黑" panose="020B0503020204020204" pitchFamily="34" charset="-122"/>
                          <a:cs typeface="+mn-cs"/>
                        </a:rPr>
                        <a:t>100</a:t>
                      </a:r>
                      <a:endParaRPr lang="zh-CN" altLang="en-US" sz="1200" b="1" kern="1200" dirty="0">
                        <a:solidFill>
                          <a:srgbClr val="FF0000"/>
                        </a:solidFill>
                        <a:latin typeface="微软雅黑" panose="020B0503020204020204" pitchFamily="34" charset="-122"/>
                        <a:ea typeface="微软雅黑" panose="020B0503020204020204" pitchFamily="34" charset="-122"/>
                        <a:cs typeface="+mn-cs"/>
                      </a:endParaRPr>
                    </a:p>
                  </a:txBody>
                  <a:tcPr anchor="ctr"/>
                </a:tc>
                <a:tc>
                  <a:txBody>
                    <a:bodyPr/>
                    <a:lstStyle/>
                    <a:p>
                      <a:pPr marL="0" algn="ctr" defTabSz="1130718" rtl="0" eaLnBrk="1" latinLnBrk="0" hangingPunct="1">
                        <a:lnSpc>
                          <a:spcPct val="100000"/>
                        </a:lnSpc>
                      </a:pPr>
                      <a:r>
                        <a:rPr lang="en-US" altLang="zh-CN" sz="1200" b="1" kern="1200" dirty="0">
                          <a:solidFill>
                            <a:srgbClr val="FF0000"/>
                          </a:solidFill>
                          <a:latin typeface="微软雅黑" panose="020B0503020204020204" pitchFamily="34" charset="-122"/>
                          <a:ea typeface="微软雅黑" panose="020B0503020204020204" pitchFamily="34" charset="-122"/>
                          <a:cs typeface="+mn-cs"/>
                        </a:rPr>
                        <a:t>0.8</a:t>
                      </a:r>
                      <a:endParaRPr lang="zh-CN" altLang="en-US" sz="1200" b="1" kern="1200" dirty="0">
                        <a:solidFill>
                          <a:srgbClr val="FF0000"/>
                        </a:solidFill>
                        <a:latin typeface="微软雅黑" panose="020B0503020204020204" pitchFamily="34" charset="-122"/>
                        <a:ea typeface="微软雅黑" panose="020B0503020204020204" pitchFamily="34" charset="-122"/>
                        <a:cs typeface="+mn-cs"/>
                      </a:endParaRPr>
                    </a:p>
                  </a:txBody>
                  <a:tcPr anchor="ctr"/>
                </a:tc>
                <a:tc>
                  <a:txBody>
                    <a:bodyPr/>
                    <a:lstStyle/>
                    <a:p>
                      <a:pPr marL="0" algn="ctr" defTabSz="1130718" rtl="0" eaLnBrk="1" latinLnBrk="0" hangingPunct="1">
                        <a:lnSpc>
                          <a:spcPct val="100000"/>
                        </a:lnSpc>
                      </a:pPr>
                      <a:r>
                        <a:rPr lang="en-US" altLang="zh-CN" sz="1200" b="1" kern="1200" dirty="0">
                          <a:solidFill>
                            <a:srgbClr val="FF0000"/>
                          </a:solidFill>
                          <a:latin typeface="微软雅黑" panose="020B0503020204020204" pitchFamily="34" charset="-122"/>
                          <a:ea typeface="微软雅黑" panose="020B0503020204020204" pitchFamily="34" charset="-122"/>
                          <a:cs typeface="+mn-cs"/>
                        </a:rPr>
                        <a:t>10%@250-750keV</a:t>
                      </a:r>
                    </a:p>
                    <a:p>
                      <a:pPr marL="0" algn="ctr" defTabSz="1130718" rtl="0" eaLnBrk="1" latinLnBrk="0" hangingPunct="1">
                        <a:lnSpc>
                          <a:spcPct val="100000"/>
                        </a:lnSpc>
                      </a:pPr>
                      <a:r>
                        <a:rPr lang="en-US" altLang="zh-CN" sz="1200" b="1" kern="1200" dirty="0">
                          <a:solidFill>
                            <a:srgbClr val="FF0000"/>
                          </a:solidFill>
                          <a:latin typeface="微软雅黑" panose="020B0503020204020204" pitchFamily="34" charset="-122"/>
                          <a:ea typeface="微软雅黑" panose="020B0503020204020204" pitchFamily="34" charset="-122"/>
                          <a:cs typeface="+mn-cs"/>
                        </a:rPr>
                        <a:t>12%@150-750keV</a:t>
                      </a:r>
                      <a:endParaRPr lang="zh-CN" altLang="en-US" sz="1200" b="1" kern="1200" dirty="0">
                        <a:solidFill>
                          <a:srgbClr val="FF0000"/>
                        </a:solidFill>
                        <a:latin typeface="微软雅黑" panose="020B0503020204020204" pitchFamily="34" charset="-122"/>
                        <a:ea typeface="微软雅黑" panose="020B0503020204020204" pitchFamily="34" charset="-122"/>
                        <a:cs typeface="+mn-cs"/>
                      </a:endParaRPr>
                    </a:p>
                  </a:txBody>
                  <a:tcPr anchor="ctr"/>
                </a:tc>
                <a:extLst>
                  <a:ext uri="{0D108BD9-81ED-4DB2-BD59-A6C34878D82A}">
                    <a16:rowId xmlns:a16="http://schemas.microsoft.com/office/drawing/2014/main" val="517491703"/>
                  </a:ext>
                </a:extLst>
              </a:tr>
            </a:tbl>
          </a:graphicData>
        </a:graphic>
      </p:graphicFrame>
      <p:pic>
        <p:nvPicPr>
          <p:cNvPr id="15" name="图片 14">
            <a:extLst>
              <a:ext uri="{FF2B5EF4-FFF2-40B4-BE49-F238E27FC236}">
                <a16:creationId xmlns:a16="http://schemas.microsoft.com/office/drawing/2014/main" id="{8A1EC406-1564-4CEF-9AD7-594F2C4C4A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538" t="43596" r="12627" b="19334"/>
          <a:stretch/>
        </p:blipFill>
        <p:spPr>
          <a:xfrm>
            <a:off x="76200" y="2851006"/>
            <a:ext cx="3878108" cy="2762965"/>
          </a:xfrm>
          <a:prstGeom prst="rect">
            <a:avLst/>
          </a:prstGeom>
        </p:spPr>
      </p:pic>
      <p:sp>
        <p:nvSpPr>
          <p:cNvPr id="16" name="文本框 15">
            <a:extLst>
              <a:ext uri="{FF2B5EF4-FFF2-40B4-BE49-F238E27FC236}">
                <a16:creationId xmlns:a16="http://schemas.microsoft.com/office/drawing/2014/main" id="{76A79F64-2440-435F-83A4-684307EAA84A}"/>
              </a:ext>
            </a:extLst>
          </p:cNvPr>
          <p:cNvSpPr txBox="1"/>
          <p:nvPr/>
        </p:nvSpPr>
        <p:spPr>
          <a:xfrm>
            <a:off x="4116533" y="5630223"/>
            <a:ext cx="7986567" cy="338554"/>
          </a:xfrm>
          <a:prstGeom prst="rect">
            <a:avLst/>
          </a:prstGeom>
        </p:spPr>
        <p:txBody>
          <a:bodyPr wrap="square">
            <a:spAutoFit/>
          </a:bodyPr>
          <a:lstStyle>
            <a:defPPr>
              <a:defRPr lang="zh-CN"/>
            </a:defPPr>
            <a:lvl1pPr algn="ctr" fontAlgn="auto">
              <a:spcBef>
                <a:spcPts val="0"/>
              </a:spcBef>
              <a:spcAft>
                <a:spcPts val="0"/>
              </a:spcAft>
              <a:defRPr kumimoji="0" sz="1600" b="1">
                <a:solidFill>
                  <a:prstClr val="black"/>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Arial"/>
                <a:ea typeface="微软雅黑"/>
              </a:rPr>
              <a:t>Performance comparison of similar systems</a:t>
            </a:r>
            <a:endParaRPr kumimoji="0" lang="zh-CN" altLang="en-US" sz="1600" b="1" i="0" u="none" strike="noStrike" kern="1200" cap="none" spc="0" normalizeH="0" baseline="0" noProof="0" dirty="0">
              <a:ln>
                <a:noFill/>
              </a:ln>
              <a:solidFill>
                <a:prstClr val="black"/>
              </a:solidFill>
              <a:effectLst/>
              <a:uLnTx/>
              <a:uFillTx/>
              <a:latin typeface="Arial"/>
              <a:ea typeface="微软雅黑"/>
            </a:endParaRPr>
          </a:p>
        </p:txBody>
      </p:sp>
      <p:sp>
        <p:nvSpPr>
          <p:cNvPr id="17" name="文本框 16">
            <a:extLst>
              <a:ext uri="{FF2B5EF4-FFF2-40B4-BE49-F238E27FC236}">
                <a16:creationId xmlns:a16="http://schemas.microsoft.com/office/drawing/2014/main" id="{9E0DDFA6-9696-4CFD-B6C9-2044ED629DFE}"/>
              </a:ext>
            </a:extLst>
          </p:cNvPr>
          <p:cNvSpPr txBox="1"/>
          <p:nvPr/>
        </p:nvSpPr>
        <p:spPr>
          <a:xfrm>
            <a:off x="76200" y="5630223"/>
            <a:ext cx="3878108" cy="338554"/>
          </a:xfrm>
          <a:prstGeom prst="rect">
            <a:avLst/>
          </a:prstGeom>
        </p:spPr>
        <p:txBody>
          <a:bodyPr wrap="square">
            <a:spAutoFit/>
          </a:bodyPr>
          <a:lstStyle>
            <a:defPPr>
              <a:defRPr lang="zh-CN"/>
            </a:defPPr>
            <a:lvl1pPr algn="ctr" fontAlgn="auto">
              <a:spcBef>
                <a:spcPts val="0"/>
              </a:spcBef>
              <a:spcAft>
                <a:spcPts val="0"/>
              </a:spcAft>
              <a:defRPr kumimoji="0" sz="1600" b="1">
                <a:solidFill>
                  <a:prstClr val="black"/>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Arial"/>
                <a:ea typeface="微软雅黑"/>
              </a:rPr>
              <a:t>Total body animal PET/CT</a:t>
            </a:r>
            <a:endParaRPr kumimoji="0" lang="zh-CN" altLang="en-US" sz="1600" b="1" i="0" u="none" strike="noStrike" kern="1200" cap="none" spc="0" normalizeH="0" baseline="0" noProof="0" dirty="0">
              <a:ln>
                <a:noFill/>
              </a:ln>
              <a:solidFill>
                <a:prstClr val="black"/>
              </a:solidFill>
              <a:effectLst/>
              <a:uLnTx/>
              <a:uFillTx/>
              <a:latin typeface="Arial"/>
              <a:ea typeface="微软雅黑"/>
            </a:endParaRPr>
          </a:p>
        </p:txBody>
      </p:sp>
      <p:sp>
        <p:nvSpPr>
          <p:cNvPr id="18" name="文本框 17">
            <a:extLst>
              <a:ext uri="{FF2B5EF4-FFF2-40B4-BE49-F238E27FC236}">
                <a16:creationId xmlns:a16="http://schemas.microsoft.com/office/drawing/2014/main" id="{60E399D0-10FF-40A2-8AE9-BC91EFA288F2}"/>
              </a:ext>
            </a:extLst>
          </p:cNvPr>
          <p:cNvSpPr txBox="1"/>
          <p:nvPr/>
        </p:nvSpPr>
        <p:spPr>
          <a:xfrm>
            <a:off x="0" y="6185593"/>
            <a:ext cx="12188426" cy="400110"/>
          </a:xfrm>
          <a:prstGeom prst="rect">
            <a:avLst/>
          </a:prstGeom>
          <a:noFill/>
          <a:ln>
            <a:solidFill>
              <a:srgbClr val="005DA2"/>
            </a:solidFill>
          </a:ln>
        </p:spPr>
        <p:txBody>
          <a:bodyPr wrap="square">
            <a:spAutoFit/>
          </a:bodyPr>
          <a:lstStyle>
            <a:defPPr>
              <a:defRPr lang="zh-CN"/>
            </a:defPPr>
            <a:lvl1pPr algn="ctr">
              <a:defRPr sz="2000" b="1">
                <a:solidFill>
                  <a:srgbClr val="005DA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5DA2"/>
                </a:solidFill>
                <a:effectLst/>
                <a:uLnTx/>
                <a:uFillTx/>
                <a:latin typeface="Arial"/>
                <a:ea typeface="微软雅黑"/>
                <a:cs typeface="+mn-cs"/>
              </a:rPr>
              <a:t>One of the most sensitive PET systems for small animals in the world</a:t>
            </a:r>
            <a:r>
              <a:rPr kumimoji="0" lang="zh-CN" altLang="en-US" sz="2000" b="1" i="0" u="none" strike="noStrike" kern="1200" cap="none" spc="0" normalizeH="0" baseline="0" noProof="0" dirty="0">
                <a:ln>
                  <a:noFill/>
                </a:ln>
                <a:solidFill>
                  <a:srgbClr val="005DA2"/>
                </a:solidFill>
                <a:effectLst/>
                <a:uLnTx/>
                <a:uFillTx/>
                <a:latin typeface="Arial"/>
                <a:ea typeface="微软雅黑"/>
                <a:cs typeface="+mn-cs"/>
              </a:rPr>
              <a:t>！</a:t>
            </a:r>
          </a:p>
        </p:txBody>
      </p:sp>
    </p:spTree>
    <p:extLst>
      <p:ext uri="{BB962C8B-B14F-4D97-AF65-F5344CB8AC3E}">
        <p14:creationId xmlns:p14="http://schemas.microsoft.com/office/powerpoint/2010/main" val="904943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BF97885-7239-419E-8D45-3F142A2DC57B}"/>
              </a:ext>
            </a:extLst>
          </p:cNvPr>
          <p:cNvPicPr>
            <a:picLocks noChangeAspect="1"/>
          </p:cNvPicPr>
          <p:nvPr/>
        </p:nvPicPr>
        <p:blipFill rotWithShape="1">
          <a:blip r:embed="rId3">
            <a:extLst>
              <a:ext uri="{28A0092B-C50C-407E-A947-70E740481C1C}">
                <a14:useLocalDpi xmlns:a14="http://schemas.microsoft.com/office/drawing/2010/main" val="0"/>
              </a:ext>
            </a:extLst>
          </a:blip>
          <a:srcRect l="38648" r="38464"/>
          <a:stretch/>
        </p:blipFill>
        <p:spPr>
          <a:xfrm rot="10800000">
            <a:off x="201517" y="1796142"/>
            <a:ext cx="1896667" cy="4262802"/>
          </a:xfrm>
          <a:prstGeom prst="rect">
            <a:avLst/>
          </a:prstGeom>
        </p:spPr>
      </p:pic>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lIns="91418" tIns="45709" rIns="91418" bIns="45709"/>
          <a:lstStyle/>
          <a:p>
            <a:r>
              <a:rPr lang="en-US" altLang="zh-CN" dirty="0"/>
              <a:t>1. R&amp;D of </a:t>
            </a:r>
            <a:r>
              <a:rPr lang="en-US" altLang="zh-CN" dirty="0">
                <a:latin typeface="+mn-lt"/>
              </a:rPr>
              <a:t>t</a:t>
            </a:r>
            <a:r>
              <a:rPr lang="en-US" altLang="zh-CN" sz="4000" dirty="0">
                <a:latin typeface="+mn-lt"/>
              </a:rPr>
              <a:t>otal body animal PET/CT</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21" name="文本框 20">
            <a:extLst>
              <a:ext uri="{FF2B5EF4-FFF2-40B4-BE49-F238E27FC236}">
                <a16:creationId xmlns:a16="http://schemas.microsoft.com/office/drawing/2014/main" id="{ECE4D89A-3CC6-4860-A4F5-322DBD3D2473}"/>
              </a:ext>
            </a:extLst>
          </p:cNvPr>
          <p:cNvSpPr txBox="1"/>
          <p:nvPr/>
        </p:nvSpPr>
        <p:spPr>
          <a:xfrm>
            <a:off x="67703" y="1410101"/>
            <a:ext cx="7888843" cy="369332"/>
          </a:xfrm>
          <a:prstGeom prst="rect">
            <a:avLst/>
          </a:prstGeom>
          <a:noFill/>
        </p:spPr>
        <p:txBody>
          <a:bodyPr wrap="square">
            <a:spAutoFit/>
          </a:bodyPr>
          <a:lstStyle>
            <a:defPPr>
              <a:defRPr lang="zh-CN"/>
            </a:defPPr>
            <a:lvl1pPr algn="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微软雅黑"/>
                <a:cs typeface="+mn-cs"/>
              </a:rPr>
              <a:t>dynamic imaging of rat with 0.2s/frame</a:t>
            </a:r>
            <a:r>
              <a:rPr kumimoji="0" lang="zh-CN" altLang="en-US" sz="1800" b="0" i="0" u="none" strike="noStrike" kern="1200" cap="none" spc="0" normalizeH="0" baseline="0" noProof="0" dirty="0">
                <a:ln>
                  <a:noFill/>
                </a:ln>
                <a:solidFill>
                  <a:srgbClr val="000000"/>
                </a:solidFill>
                <a:effectLst/>
                <a:uLnTx/>
                <a:uFillTx/>
                <a:latin typeface="Arial"/>
                <a:ea typeface="微软雅黑"/>
                <a:cs typeface="+mn-cs"/>
              </a:rPr>
              <a:t>（</a:t>
            </a:r>
            <a:r>
              <a:rPr kumimoji="0" lang="en-US" altLang="zh-CN" sz="1800" b="0" i="0" u="none" strike="noStrike" kern="1200" cap="none" spc="0" normalizeH="0" baseline="0" noProof="0" dirty="0">
                <a:ln>
                  <a:noFill/>
                </a:ln>
                <a:solidFill>
                  <a:srgbClr val="000000"/>
                </a:solidFill>
                <a:effectLst/>
                <a:uLnTx/>
                <a:uFillTx/>
                <a:latin typeface="Arial"/>
                <a:ea typeface="微软雅黑"/>
                <a:cs typeface="+mn-cs"/>
              </a:rPr>
              <a:t>fused with CT image)</a:t>
            </a:r>
            <a:endParaRPr kumimoji="0" lang="zh-CN" altLang="en-US"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23" name="文本框 22">
            <a:extLst>
              <a:ext uri="{FF2B5EF4-FFF2-40B4-BE49-F238E27FC236}">
                <a16:creationId xmlns:a16="http://schemas.microsoft.com/office/drawing/2014/main" id="{B0E38762-DF7A-4913-8A2B-18C1B706771A}"/>
              </a:ext>
            </a:extLst>
          </p:cNvPr>
          <p:cNvSpPr txBox="1"/>
          <p:nvPr/>
        </p:nvSpPr>
        <p:spPr>
          <a:xfrm>
            <a:off x="3573" y="6059779"/>
            <a:ext cx="12184854" cy="707886"/>
          </a:xfrm>
          <a:prstGeom prst="rect">
            <a:avLst/>
          </a:prstGeom>
          <a:noFill/>
          <a:ln>
            <a:solidFill>
              <a:srgbClr val="005DA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5DA2"/>
                </a:solidFill>
                <a:effectLst/>
                <a:uLnTx/>
                <a:uFillTx/>
                <a:latin typeface="Arial"/>
                <a:ea typeface="微软雅黑"/>
                <a:cs typeface="+mn-cs"/>
              </a:rPr>
              <a:t>Benefit from characteristics as f</a:t>
            </a:r>
            <a:r>
              <a:rPr kumimoji="0" lang="en-US" altLang="zh-CN" sz="2000" b="1" i="0" u="none" strike="noStrike" kern="1200" cap="none" spc="0" normalizeH="0" baseline="0" noProof="0" dirty="0" err="1">
                <a:ln>
                  <a:noFill/>
                </a:ln>
                <a:solidFill>
                  <a:srgbClr val="005DA2"/>
                </a:solidFill>
                <a:effectLst/>
                <a:uLnTx/>
                <a:uFillTx/>
                <a:latin typeface="Arial"/>
                <a:ea typeface="微软雅黑"/>
                <a:cs typeface="+mn-cs"/>
              </a:rPr>
              <a:t>ull</a:t>
            </a:r>
            <a:r>
              <a:rPr kumimoji="0" lang="en-US" altLang="zh-CN" sz="2000" b="1" i="0" u="none" strike="noStrike" kern="1200" cap="none" spc="0" normalizeH="0" baseline="0" noProof="0" dirty="0">
                <a:ln>
                  <a:noFill/>
                </a:ln>
                <a:solidFill>
                  <a:srgbClr val="005DA2"/>
                </a:solidFill>
                <a:effectLst/>
                <a:uLnTx/>
                <a:uFillTx/>
                <a:latin typeface="Arial"/>
                <a:ea typeface="微软雅黑"/>
                <a:cs typeface="+mn-cs"/>
              </a:rPr>
              <a:t> field, high sensitivity and fusion with Spectral CT,</a:t>
            </a:r>
            <a:r>
              <a:rPr kumimoji="0" lang="zh-CN" altLang="en-US" sz="2000" b="1" i="0" u="none" strike="noStrike" kern="1200" cap="none" spc="0" normalizeH="0" baseline="0" noProof="0" dirty="0">
                <a:ln>
                  <a:noFill/>
                </a:ln>
                <a:solidFill>
                  <a:srgbClr val="005DA2"/>
                </a:solidFill>
                <a:effectLst/>
                <a:uLnTx/>
                <a:uFillTx/>
                <a:latin typeface="Arial"/>
                <a:ea typeface="微软雅黑"/>
                <a:cs typeface="+mn-cs"/>
              </a:rPr>
              <a:t> </a:t>
            </a:r>
            <a:endParaRPr kumimoji="0" lang="en-US" altLang="zh-CN" sz="2000" b="1" i="0" u="none" strike="noStrike" kern="1200" cap="none" spc="0" normalizeH="0" baseline="0" noProof="0" dirty="0">
              <a:ln>
                <a:noFill/>
              </a:ln>
              <a:solidFill>
                <a:srgbClr val="005DA2"/>
              </a:solidFill>
              <a:effectLst/>
              <a:uLnTx/>
              <a:uFillTx/>
              <a:latin typeface="Arial"/>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5DA2"/>
                </a:solidFill>
                <a:effectLst/>
                <a:uLnTx/>
                <a:uFillTx/>
                <a:latin typeface="Arial"/>
                <a:ea typeface="微软雅黑"/>
                <a:cs typeface="+mn-cs"/>
              </a:rPr>
              <a:t>the system can observe the initial process of nuclide metabolism!</a:t>
            </a:r>
          </a:p>
        </p:txBody>
      </p:sp>
      <p:sp>
        <p:nvSpPr>
          <p:cNvPr id="14" name="内容占位符 3">
            <a:extLst>
              <a:ext uri="{FF2B5EF4-FFF2-40B4-BE49-F238E27FC236}">
                <a16:creationId xmlns:a16="http://schemas.microsoft.com/office/drawing/2014/main" id="{8F586279-92DF-4FD5-A76C-0C12770A2DA7}"/>
              </a:ext>
            </a:extLst>
          </p:cNvPr>
          <p:cNvSpPr>
            <a:spLocks noGrp="1"/>
          </p:cNvSpPr>
          <p:nvPr>
            <p:ph idx="1"/>
          </p:nvPr>
        </p:nvSpPr>
        <p:spPr>
          <a:xfrm>
            <a:off x="1" y="810567"/>
            <a:ext cx="12188426" cy="5388907"/>
          </a:xfrm>
        </p:spPr>
        <p:txBody>
          <a:bodyPr>
            <a:normAutofit/>
          </a:bodyPr>
          <a:lstStyle/>
          <a:p>
            <a:pPr>
              <a:lnSpc>
                <a:spcPct val="150000"/>
              </a:lnSpc>
            </a:pPr>
            <a:r>
              <a:rPr lang="en-US" altLang="zh-CN" sz="2000" dirty="0">
                <a:latin typeface="+mn-lt"/>
              </a:rPr>
              <a:t>PET imaging applications</a:t>
            </a:r>
          </a:p>
        </p:txBody>
      </p:sp>
      <p:pic>
        <p:nvPicPr>
          <p:cNvPr id="19" name="图片 18">
            <a:extLst>
              <a:ext uri="{FF2B5EF4-FFF2-40B4-BE49-F238E27FC236}">
                <a16:creationId xmlns:a16="http://schemas.microsoft.com/office/drawing/2014/main" id="{99A7D264-FB0E-4AE1-96C7-B5C68279B78F}"/>
              </a:ext>
            </a:extLst>
          </p:cNvPr>
          <p:cNvPicPr/>
          <p:nvPr/>
        </p:nvPicPr>
        <p:blipFill rotWithShape="1">
          <a:blip r:embed="rId4" cstate="print">
            <a:extLst>
              <a:ext uri="{28A0092B-C50C-407E-A947-70E740481C1C}">
                <a14:useLocalDpi xmlns:a14="http://schemas.microsoft.com/office/drawing/2010/main" val="0"/>
              </a:ext>
            </a:extLst>
          </a:blip>
          <a:srcRect l="44102" r="42116"/>
          <a:stretch/>
        </p:blipFill>
        <p:spPr bwMode="auto">
          <a:xfrm>
            <a:off x="2159001" y="1796142"/>
            <a:ext cx="1113390" cy="4262400"/>
          </a:xfrm>
          <a:prstGeom prst="rect">
            <a:avLst/>
          </a:prstGeom>
          <a:noFill/>
          <a:ln>
            <a:noFill/>
          </a:ln>
          <a:extLst>
            <a:ext uri="{53640926-AAD7-44D8-BBD7-CCE9431645EC}">
              <a14:shadowObscured xmlns:a14="http://schemas.microsoft.com/office/drawing/2010/main"/>
            </a:ext>
          </a:extLst>
        </p:spPr>
      </p:pic>
      <p:pic>
        <p:nvPicPr>
          <p:cNvPr id="20" name="图片 19">
            <a:extLst>
              <a:ext uri="{FF2B5EF4-FFF2-40B4-BE49-F238E27FC236}">
                <a16:creationId xmlns:a16="http://schemas.microsoft.com/office/drawing/2014/main" id="{1CC7119B-BB98-4BCD-A0F3-743CE6338E69}"/>
              </a:ext>
            </a:extLst>
          </p:cNvPr>
          <p:cNvPicPr/>
          <p:nvPr/>
        </p:nvPicPr>
        <p:blipFill rotWithShape="1">
          <a:blip r:embed="rId5" cstate="print">
            <a:extLst>
              <a:ext uri="{28A0092B-C50C-407E-A947-70E740481C1C}">
                <a14:useLocalDpi xmlns:a14="http://schemas.microsoft.com/office/drawing/2010/main" val="0"/>
              </a:ext>
            </a:extLst>
          </a:blip>
          <a:srcRect l="43661" r="41014"/>
          <a:stretch/>
        </p:blipFill>
        <p:spPr bwMode="auto">
          <a:xfrm>
            <a:off x="3333208" y="1796142"/>
            <a:ext cx="1113390" cy="4262400"/>
          </a:xfrm>
          <a:prstGeom prst="rect">
            <a:avLst/>
          </a:prstGeom>
          <a:noFill/>
          <a:ln>
            <a:noFill/>
          </a:ln>
          <a:extLst>
            <a:ext uri="{53640926-AAD7-44D8-BBD7-CCE9431645EC}">
              <a14:shadowObscured xmlns:a14="http://schemas.microsoft.com/office/drawing/2010/main"/>
            </a:ext>
          </a:extLst>
        </p:spPr>
      </p:pic>
      <p:pic>
        <p:nvPicPr>
          <p:cNvPr id="22" name="图片 21">
            <a:extLst>
              <a:ext uri="{FF2B5EF4-FFF2-40B4-BE49-F238E27FC236}">
                <a16:creationId xmlns:a16="http://schemas.microsoft.com/office/drawing/2014/main" id="{8516228B-4B43-4490-9DBE-9D9D2E17D5DA}"/>
              </a:ext>
            </a:extLst>
          </p:cNvPr>
          <p:cNvPicPr/>
          <p:nvPr/>
        </p:nvPicPr>
        <p:blipFill rotWithShape="1">
          <a:blip r:embed="rId6" cstate="print">
            <a:extLst>
              <a:ext uri="{28A0092B-C50C-407E-A947-70E740481C1C}">
                <a14:useLocalDpi xmlns:a14="http://schemas.microsoft.com/office/drawing/2010/main" val="0"/>
              </a:ext>
            </a:extLst>
          </a:blip>
          <a:srcRect l="43771" r="40794"/>
          <a:stretch/>
        </p:blipFill>
        <p:spPr bwMode="auto">
          <a:xfrm>
            <a:off x="4507415" y="1796142"/>
            <a:ext cx="1112400" cy="4262400"/>
          </a:xfrm>
          <a:prstGeom prst="rect">
            <a:avLst/>
          </a:prstGeom>
          <a:noFill/>
          <a:ln>
            <a:noFill/>
          </a:ln>
          <a:extLst>
            <a:ext uri="{53640926-AAD7-44D8-BBD7-CCE9431645EC}">
              <a14:shadowObscured xmlns:a14="http://schemas.microsoft.com/office/drawing/2010/main"/>
            </a:ext>
          </a:extLst>
        </p:spPr>
      </p:pic>
      <p:pic>
        <p:nvPicPr>
          <p:cNvPr id="24" name="图片 23">
            <a:extLst>
              <a:ext uri="{FF2B5EF4-FFF2-40B4-BE49-F238E27FC236}">
                <a16:creationId xmlns:a16="http://schemas.microsoft.com/office/drawing/2014/main" id="{124CA683-5772-411F-8691-035214235A47}"/>
              </a:ext>
            </a:extLst>
          </p:cNvPr>
          <p:cNvPicPr/>
          <p:nvPr/>
        </p:nvPicPr>
        <p:blipFill rotWithShape="1">
          <a:blip r:embed="rId7" cstate="print">
            <a:extLst>
              <a:ext uri="{28A0092B-C50C-407E-A947-70E740481C1C}">
                <a14:useLocalDpi xmlns:a14="http://schemas.microsoft.com/office/drawing/2010/main" val="0"/>
              </a:ext>
            </a:extLst>
          </a:blip>
          <a:srcRect l="44542" r="40133"/>
          <a:stretch/>
        </p:blipFill>
        <p:spPr bwMode="auto">
          <a:xfrm>
            <a:off x="5680632" y="1796142"/>
            <a:ext cx="1112400" cy="4262400"/>
          </a:xfrm>
          <a:prstGeom prst="rect">
            <a:avLst/>
          </a:prstGeom>
          <a:noFill/>
          <a:ln>
            <a:noFill/>
          </a:ln>
          <a:extLst>
            <a:ext uri="{53640926-AAD7-44D8-BBD7-CCE9431645EC}">
              <a14:shadowObscured xmlns:a14="http://schemas.microsoft.com/office/drawing/2010/main"/>
            </a:ext>
          </a:extLst>
        </p:spPr>
      </p:pic>
      <p:pic>
        <p:nvPicPr>
          <p:cNvPr id="25" name="图片 24">
            <a:extLst>
              <a:ext uri="{FF2B5EF4-FFF2-40B4-BE49-F238E27FC236}">
                <a16:creationId xmlns:a16="http://schemas.microsoft.com/office/drawing/2014/main" id="{FA7E79E0-8B4A-4C44-B6BC-36204E18BB76}"/>
              </a:ext>
            </a:extLst>
          </p:cNvPr>
          <p:cNvPicPr/>
          <p:nvPr/>
        </p:nvPicPr>
        <p:blipFill rotWithShape="1">
          <a:blip r:embed="rId8" cstate="print">
            <a:extLst>
              <a:ext uri="{28A0092B-C50C-407E-A947-70E740481C1C}">
                <a14:useLocalDpi xmlns:a14="http://schemas.microsoft.com/office/drawing/2010/main" val="0"/>
              </a:ext>
            </a:extLst>
          </a:blip>
          <a:srcRect l="43771" r="39912"/>
          <a:stretch/>
        </p:blipFill>
        <p:spPr bwMode="auto">
          <a:xfrm>
            <a:off x="6853847" y="1796142"/>
            <a:ext cx="1112400" cy="4262802"/>
          </a:xfrm>
          <a:prstGeom prst="rect">
            <a:avLst/>
          </a:prstGeom>
          <a:noFill/>
          <a:ln>
            <a:noFill/>
          </a:ln>
          <a:extLst>
            <a:ext uri="{53640926-AAD7-44D8-BBD7-CCE9431645EC}">
              <a14:shadowObscured xmlns:a14="http://schemas.microsoft.com/office/drawing/2010/main"/>
            </a:ext>
          </a:extLst>
        </p:spPr>
      </p:pic>
      <p:grpSp>
        <p:nvGrpSpPr>
          <p:cNvPr id="5" name="组合 4">
            <a:extLst>
              <a:ext uri="{FF2B5EF4-FFF2-40B4-BE49-F238E27FC236}">
                <a16:creationId xmlns:a16="http://schemas.microsoft.com/office/drawing/2014/main" id="{3357B8E6-270A-4F92-A4E4-533F2984ADF0}"/>
              </a:ext>
            </a:extLst>
          </p:cNvPr>
          <p:cNvGrpSpPr/>
          <p:nvPr/>
        </p:nvGrpSpPr>
        <p:grpSpPr>
          <a:xfrm>
            <a:off x="7798420" y="1410100"/>
            <a:ext cx="4393580" cy="4637333"/>
            <a:chOff x="7582830" y="1410100"/>
            <a:chExt cx="4393580" cy="4637333"/>
          </a:xfrm>
        </p:grpSpPr>
        <p:sp>
          <p:nvSpPr>
            <p:cNvPr id="18" name="文本框 17">
              <a:extLst>
                <a:ext uri="{FF2B5EF4-FFF2-40B4-BE49-F238E27FC236}">
                  <a16:creationId xmlns:a16="http://schemas.microsoft.com/office/drawing/2014/main" id="{FBAB2A77-CB6D-445D-8305-AFE90315CC88}"/>
                </a:ext>
              </a:extLst>
            </p:cNvPr>
            <p:cNvSpPr txBox="1"/>
            <p:nvPr/>
          </p:nvSpPr>
          <p:spPr>
            <a:xfrm>
              <a:off x="7582830" y="1410100"/>
              <a:ext cx="4393580" cy="369332"/>
            </a:xfrm>
            <a:prstGeom prst="rect">
              <a:avLst/>
            </a:prstGeom>
            <a:noFill/>
          </p:spPr>
          <p:txBody>
            <a:bodyPr wrap="square">
              <a:spAutoFit/>
            </a:bodyPr>
            <a:lstStyle>
              <a:defPPr>
                <a:defRPr lang="zh-CN"/>
              </a:defPPr>
              <a:lvl1pPr algn="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微软雅黑"/>
                  <a:cs typeface="+mn-cs"/>
                </a:rPr>
                <a:t>bone imaging with high spatial resolution </a:t>
              </a:r>
              <a:endParaRPr kumimoji="0" lang="zh-CN" altLang="en-US" sz="1800" b="0" i="0" u="none" strike="noStrike" kern="1200" cap="none" spc="0" normalizeH="0" baseline="0" noProof="0" dirty="0">
                <a:ln>
                  <a:noFill/>
                </a:ln>
                <a:solidFill>
                  <a:srgbClr val="000000"/>
                </a:solidFill>
                <a:effectLst/>
                <a:uLnTx/>
                <a:uFillTx/>
                <a:latin typeface="Arial"/>
                <a:ea typeface="微软雅黑"/>
                <a:cs typeface="+mn-cs"/>
              </a:endParaRPr>
            </a:p>
          </p:txBody>
        </p:sp>
        <p:grpSp>
          <p:nvGrpSpPr>
            <p:cNvPr id="4" name="组合 3">
              <a:extLst>
                <a:ext uri="{FF2B5EF4-FFF2-40B4-BE49-F238E27FC236}">
                  <a16:creationId xmlns:a16="http://schemas.microsoft.com/office/drawing/2014/main" id="{352EBFFF-EBB5-40FC-A34C-CFA6F91DC78C}"/>
                </a:ext>
              </a:extLst>
            </p:cNvPr>
            <p:cNvGrpSpPr/>
            <p:nvPr/>
          </p:nvGrpSpPr>
          <p:grpSpPr>
            <a:xfrm>
              <a:off x="8033590" y="1785033"/>
              <a:ext cx="3492060" cy="4262400"/>
              <a:chOff x="8274204" y="1785033"/>
              <a:chExt cx="3492060" cy="4262400"/>
            </a:xfrm>
          </p:grpSpPr>
          <p:pic>
            <p:nvPicPr>
              <p:cNvPr id="7" name="图片 6">
                <a:extLst>
                  <a:ext uri="{FF2B5EF4-FFF2-40B4-BE49-F238E27FC236}">
                    <a16:creationId xmlns:a16="http://schemas.microsoft.com/office/drawing/2014/main" id="{0D7EF629-2B3B-48E4-870D-A151DA6FE5AC}"/>
                  </a:ext>
                </a:extLst>
              </p:cNvPr>
              <p:cNvPicPr>
                <a:picLocks noChangeAspect="1"/>
              </p:cNvPicPr>
              <p:nvPr/>
            </p:nvPicPr>
            <p:blipFill rotWithShape="1">
              <a:blip r:embed="rId9">
                <a:extLst>
                  <a:ext uri="{28A0092B-C50C-407E-A947-70E740481C1C}">
                    <a14:useLocalDpi xmlns:a14="http://schemas.microsoft.com/office/drawing/2010/main" val="0"/>
                  </a:ext>
                </a:extLst>
              </a:blip>
              <a:srcRect l="8391" r="14387"/>
              <a:stretch/>
            </p:blipFill>
            <p:spPr>
              <a:xfrm>
                <a:off x="8274204" y="1785033"/>
                <a:ext cx="1720139" cy="4262400"/>
              </a:xfrm>
              <a:prstGeom prst="rect">
                <a:avLst/>
              </a:prstGeom>
            </p:spPr>
          </p:pic>
          <p:pic>
            <p:nvPicPr>
              <p:cNvPr id="26" name="图片 25">
                <a:extLst>
                  <a:ext uri="{FF2B5EF4-FFF2-40B4-BE49-F238E27FC236}">
                    <a16:creationId xmlns:a16="http://schemas.microsoft.com/office/drawing/2014/main" id="{F1AF32F6-47F3-4900-9673-566CE86AD2DC}"/>
                  </a:ext>
                </a:extLst>
              </p:cNvPr>
              <p:cNvPicPr>
                <a:picLocks noChangeAspect="1"/>
              </p:cNvPicPr>
              <p:nvPr/>
            </p:nvPicPr>
            <p:blipFill rotWithShape="1">
              <a:blip r:embed="rId10">
                <a:extLst>
                  <a:ext uri="{28A0092B-C50C-407E-A947-70E740481C1C}">
                    <a14:useLocalDpi xmlns:a14="http://schemas.microsoft.com/office/drawing/2010/main" val="0"/>
                  </a:ext>
                </a:extLst>
              </a:blip>
              <a:srcRect l="11725" r="13736"/>
              <a:stretch/>
            </p:blipFill>
            <p:spPr>
              <a:xfrm>
                <a:off x="10105854" y="1785033"/>
                <a:ext cx="1660410" cy="4262400"/>
              </a:xfrm>
              <a:prstGeom prst="rect">
                <a:avLst/>
              </a:prstGeom>
            </p:spPr>
          </p:pic>
        </p:grpSp>
      </p:grpSp>
    </p:spTree>
    <p:extLst>
      <p:ext uri="{BB962C8B-B14F-4D97-AF65-F5344CB8AC3E}">
        <p14:creationId xmlns:p14="http://schemas.microsoft.com/office/powerpoint/2010/main" val="3376042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2. R&amp;D of animal spectral </a:t>
            </a:r>
            <a:r>
              <a:rPr lang="en-US" altLang="zh-CN" dirty="0" err="1"/>
              <a:t>μCT</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11" name="内容占位符 3">
            <a:extLst>
              <a:ext uri="{FF2B5EF4-FFF2-40B4-BE49-F238E27FC236}">
                <a16:creationId xmlns:a16="http://schemas.microsoft.com/office/drawing/2014/main" id="{8F586279-92DF-4FD5-A76C-0C12770A2DA7}"/>
              </a:ext>
            </a:extLst>
          </p:cNvPr>
          <p:cNvSpPr>
            <a:spLocks noGrp="1"/>
          </p:cNvSpPr>
          <p:nvPr>
            <p:ph idx="1"/>
          </p:nvPr>
        </p:nvSpPr>
        <p:spPr>
          <a:xfrm>
            <a:off x="1" y="810567"/>
            <a:ext cx="12188426" cy="5388907"/>
          </a:xfrm>
        </p:spPr>
        <p:txBody>
          <a:bodyPr>
            <a:normAutofit/>
          </a:bodyPr>
          <a:lstStyle/>
          <a:p>
            <a:pPr>
              <a:lnSpc>
                <a:spcPct val="150000"/>
              </a:lnSpc>
            </a:pPr>
            <a:r>
              <a:rPr lang="en-US" altLang="zh-CN" sz="2000" dirty="0">
                <a:latin typeface="+mn-lt"/>
              </a:rPr>
              <a:t>Animal Spectral Micro-CT</a:t>
            </a:r>
            <a:r>
              <a:rPr lang="zh-CN" altLang="en-US" sz="2000" dirty="0">
                <a:latin typeface="+mn-lt"/>
              </a:rPr>
              <a:t>（</a:t>
            </a:r>
            <a:r>
              <a:rPr lang="en-US" altLang="zh-CN" sz="2000" dirty="0">
                <a:latin typeface="+mn-lt"/>
              </a:rPr>
              <a:t>2021</a:t>
            </a:r>
            <a:r>
              <a:rPr lang="zh-CN" altLang="en-US" sz="2000" dirty="0">
                <a:latin typeface="+mn-lt"/>
              </a:rPr>
              <a:t>）</a:t>
            </a:r>
            <a:endParaRPr lang="en-US" altLang="zh-CN" sz="2000" dirty="0">
              <a:latin typeface="+mn-lt"/>
            </a:endParaRPr>
          </a:p>
          <a:p>
            <a:pPr lvl="1">
              <a:lnSpc>
                <a:spcPct val="150000"/>
              </a:lnSpc>
            </a:pPr>
            <a:r>
              <a:rPr lang="en-US" altLang="zh-CN" sz="1800" dirty="0">
                <a:latin typeface="+mn-lt"/>
              </a:rPr>
              <a:t>System characteristics</a:t>
            </a:r>
            <a:r>
              <a:rPr lang="zh-CN" altLang="en-US" sz="1800" dirty="0">
                <a:latin typeface="+mn-lt"/>
              </a:rPr>
              <a:t>：</a:t>
            </a:r>
            <a:r>
              <a:rPr lang="en-US" altLang="zh-CN" sz="1800" dirty="0">
                <a:solidFill>
                  <a:srgbClr val="FF0000"/>
                </a:solidFill>
                <a:latin typeface="+mn-lt"/>
              </a:rPr>
              <a:t>New Generation of Photon Counting Spectral CT Technology</a:t>
            </a:r>
            <a:r>
              <a:rPr lang="en-US" altLang="zh-CN" sz="1800" dirty="0">
                <a:latin typeface="+mn-lt"/>
              </a:rPr>
              <a:t>,  </a:t>
            </a:r>
          </a:p>
          <a:p>
            <a:pPr marL="432000" lvl="1" indent="0">
              <a:lnSpc>
                <a:spcPct val="150000"/>
              </a:lnSpc>
              <a:buNone/>
            </a:pPr>
            <a:r>
              <a:rPr lang="en-US" altLang="zh-CN" sz="1800" dirty="0">
                <a:latin typeface="+mn-lt"/>
              </a:rPr>
              <a:t>     </a:t>
            </a:r>
            <a:r>
              <a:rPr lang="en-US" altLang="zh-CN" sz="1800" dirty="0">
                <a:solidFill>
                  <a:srgbClr val="0000FF"/>
                </a:solidFill>
                <a:latin typeface="+mn-lt"/>
              </a:rPr>
              <a:t>High Spatial Resolution and SNR</a:t>
            </a:r>
            <a:r>
              <a:rPr lang="zh-CN" altLang="en-US" sz="1800" dirty="0">
                <a:latin typeface="+mn-lt"/>
              </a:rPr>
              <a:t>，</a:t>
            </a:r>
            <a:r>
              <a:rPr lang="en-US" altLang="zh-CN" sz="1800" dirty="0" err="1">
                <a:solidFill>
                  <a:srgbClr val="0000FF"/>
                </a:solidFill>
                <a:latin typeface="+mn-lt"/>
              </a:rPr>
              <a:t>Muti</a:t>
            </a:r>
            <a:r>
              <a:rPr lang="en-US" altLang="zh-CN" sz="1800" dirty="0">
                <a:solidFill>
                  <a:srgbClr val="0000FF"/>
                </a:solidFill>
                <a:latin typeface="+mn-lt"/>
              </a:rPr>
              <a:t>-Material Decomposition</a:t>
            </a:r>
            <a:r>
              <a:rPr lang="en-US" altLang="zh-CN" sz="1800" dirty="0">
                <a:latin typeface="+mn-lt"/>
              </a:rPr>
              <a:t>, </a:t>
            </a:r>
            <a:r>
              <a:rPr lang="en-US" altLang="zh-CN" sz="1800" dirty="0">
                <a:solidFill>
                  <a:srgbClr val="0000FF"/>
                </a:solidFill>
                <a:latin typeface="+mn-lt"/>
              </a:rPr>
              <a:t>High sensitivity K-edge Imaging</a:t>
            </a:r>
            <a:r>
              <a:rPr lang="en-US" altLang="zh-CN" sz="1800" dirty="0">
                <a:latin typeface="+mn-lt"/>
              </a:rPr>
              <a:t>.</a:t>
            </a:r>
          </a:p>
          <a:p>
            <a:pPr lvl="1">
              <a:lnSpc>
                <a:spcPct val="150000"/>
              </a:lnSpc>
            </a:pPr>
            <a:r>
              <a:rPr lang="en-US" altLang="zh-CN" sz="1800" dirty="0">
                <a:latin typeface="+mn-lt"/>
              </a:rPr>
              <a:t>System performances</a:t>
            </a:r>
            <a:r>
              <a:rPr lang="zh-CN" altLang="en-US" sz="1800" dirty="0">
                <a:latin typeface="+mn-lt"/>
              </a:rPr>
              <a:t>：</a:t>
            </a:r>
            <a:r>
              <a:rPr lang="en-US" altLang="zh-CN" sz="1800" dirty="0">
                <a:latin typeface="+mn-lt"/>
              </a:rPr>
              <a:t>the spatial resolution reaches </a:t>
            </a:r>
            <a:r>
              <a:rPr lang="en-US" altLang="zh-CN" sz="1800" dirty="0">
                <a:solidFill>
                  <a:srgbClr val="FF0000"/>
                </a:solidFill>
                <a:latin typeface="+mn-lt"/>
              </a:rPr>
              <a:t>15um</a:t>
            </a:r>
            <a:r>
              <a:rPr lang="en-US" altLang="zh-CN" sz="1800" dirty="0">
                <a:latin typeface="+mn-lt"/>
              </a:rPr>
              <a:t>,</a:t>
            </a:r>
            <a:r>
              <a:rPr lang="zh-CN" altLang="en-US" sz="1800" dirty="0">
                <a:latin typeface="+mn-lt"/>
              </a:rPr>
              <a:t> </a:t>
            </a:r>
            <a:r>
              <a:rPr lang="en-US" altLang="zh-CN" sz="1800" dirty="0">
                <a:latin typeface="+mn-lt"/>
              </a:rPr>
              <a:t>the contrast resolution reaches </a:t>
            </a:r>
            <a:r>
              <a:rPr lang="en-US" altLang="zh-CN" sz="1800" dirty="0">
                <a:solidFill>
                  <a:srgbClr val="FF0000"/>
                </a:solidFill>
                <a:latin typeface="+mn-lt"/>
              </a:rPr>
              <a:t>5‰</a:t>
            </a:r>
            <a:endParaRPr lang="en-US" altLang="zh-CN" sz="1600" dirty="0">
              <a:solidFill>
                <a:srgbClr val="FF0000"/>
              </a:solidFill>
              <a:latin typeface="+mn-lt"/>
            </a:endParaRPr>
          </a:p>
        </p:txBody>
      </p:sp>
      <p:sp>
        <p:nvSpPr>
          <p:cNvPr id="16" name="文本框 15">
            <a:extLst>
              <a:ext uri="{FF2B5EF4-FFF2-40B4-BE49-F238E27FC236}">
                <a16:creationId xmlns:a16="http://schemas.microsoft.com/office/drawing/2014/main" id="{76A79F64-2440-435F-83A4-684307EAA84A}"/>
              </a:ext>
            </a:extLst>
          </p:cNvPr>
          <p:cNvSpPr txBox="1"/>
          <p:nvPr/>
        </p:nvSpPr>
        <p:spPr>
          <a:xfrm>
            <a:off x="4116533" y="5630223"/>
            <a:ext cx="7986567" cy="338554"/>
          </a:xfrm>
          <a:prstGeom prst="rect">
            <a:avLst/>
          </a:prstGeom>
        </p:spPr>
        <p:txBody>
          <a:bodyPr wrap="square">
            <a:spAutoFit/>
          </a:bodyPr>
          <a:lstStyle>
            <a:defPPr>
              <a:defRPr lang="zh-CN"/>
            </a:defPPr>
            <a:lvl1pPr algn="ctr" fontAlgn="auto">
              <a:spcBef>
                <a:spcPts val="0"/>
              </a:spcBef>
              <a:spcAft>
                <a:spcPts val="0"/>
              </a:spcAft>
              <a:defRPr kumimoji="0" sz="1600" b="1">
                <a:solidFill>
                  <a:prstClr val="black"/>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Arial"/>
                <a:ea typeface="微软雅黑"/>
              </a:rPr>
              <a:t>Performance comparison of similar systems</a:t>
            </a:r>
            <a:endParaRPr kumimoji="0" lang="zh-CN" altLang="en-US" sz="1600" b="1" i="0" u="none" strike="noStrike" kern="1200" cap="none" spc="0" normalizeH="0" baseline="0" noProof="0" dirty="0">
              <a:ln>
                <a:noFill/>
              </a:ln>
              <a:solidFill>
                <a:prstClr val="black"/>
              </a:solidFill>
              <a:effectLst/>
              <a:uLnTx/>
              <a:uFillTx/>
              <a:latin typeface="Arial"/>
              <a:ea typeface="微软雅黑"/>
            </a:endParaRPr>
          </a:p>
        </p:txBody>
      </p:sp>
      <p:sp>
        <p:nvSpPr>
          <p:cNvPr id="17" name="文本框 16">
            <a:extLst>
              <a:ext uri="{FF2B5EF4-FFF2-40B4-BE49-F238E27FC236}">
                <a16:creationId xmlns:a16="http://schemas.microsoft.com/office/drawing/2014/main" id="{9E0DDFA6-9696-4CFD-B6C9-2044ED629DFE}"/>
              </a:ext>
            </a:extLst>
          </p:cNvPr>
          <p:cNvSpPr txBox="1"/>
          <p:nvPr/>
        </p:nvSpPr>
        <p:spPr>
          <a:xfrm>
            <a:off x="88900" y="5491186"/>
            <a:ext cx="3878108" cy="338554"/>
          </a:xfrm>
          <a:prstGeom prst="rect">
            <a:avLst/>
          </a:prstGeom>
        </p:spPr>
        <p:txBody>
          <a:bodyPr wrap="square">
            <a:spAutoFit/>
          </a:bodyPr>
          <a:lstStyle>
            <a:defPPr>
              <a:defRPr lang="zh-CN"/>
            </a:defPPr>
            <a:lvl1pPr algn="ctr" fontAlgn="auto">
              <a:spcBef>
                <a:spcPts val="0"/>
              </a:spcBef>
              <a:spcAft>
                <a:spcPts val="0"/>
              </a:spcAft>
              <a:defRPr kumimoji="0" sz="1600" b="1">
                <a:solidFill>
                  <a:prstClr val="black"/>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Arial"/>
                <a:ea typeface="微软雅黑"/>
              </a:rPr>
              <a:t>Animal Spectral Micro-CT</a:t>
            </a:r>
            <a:endParaRPr kumimoji="0" lang="zh-CN" altLang="en-US" sz="1600" b="1" i="0" u="none" strike="noStrike" kern="1200" cap="none" spc="0" normalizeH="0" baseline="0" noProof="0" dirty="0">
              <a:ln>
                <a:noFill/>
              </a:ln>
              <a:solidFill>
                <a:prstClr val="black"/>
              </a:solidFill>
              <a:effectLst/>
              <a:uLnTx/>
              <a:uFillTx/>
              <a:latin typeface="Arial"/>
              <a:ea typeface="微软雅黑"/>
            </a:endParaRPr>
          </a:p>
        </p:txBody>
      </p:sp>
      <p:sp>
        <p:nvSpPr>
          <p:cNvPr id="18" name="文本框 17">
            <a:extLst>
              <a:ext uri="{FF2B5EF4-FFF2-40B4-BE49-F238E27FC236}">
                <a16:creationId xmlns:a16="http://schemas.microsoft.com/office/drawing/2014/main" id="{60E399D0-10FF-40A2-8AE9-BC91EFA288F2}"/>
              </a:ext>
            </a:extLst>
          </p:cNvPr>
          <p:cNvSpPr txBox="1"/>
          <p:nvPr/>
        </p:nvSpPr>
        <p:spPr>
          <a:xfrm>
            <a:off x="4449726" y="6158334"/>
            <a:ext cx="7167898" cy="400110"/>
          </a:xfrm>
          <a:prstGeom prst="rect">
            <a:avLst/>
          </a:prstGeom>
          <a:noFill/>
          <a:ln>
            <a:solidFill>
              <a:srgbClr val="005DA2"/>
            </a:solidFill>
          </a:ln>
        </p:spPr>
        <p:txBody>
          <a:bodyPr wrap="square">
            <a:spAutoFit/>
          </a:bodyPr>
          <a:lstStyle>
            <a:defPPr>
              <a:defRPr lang="zh-CN"/>
            </a:defPPr>
            <a:lvl1pPr algn="ctr">
              <a:defRPr sz="2000" b="1">
                <a:solidFill>
                  <a:srgbClr val="005DA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5DA2"/>
                </a:solidFill>
                <a:effectLst/>
                <a:uLnTx/>
                <a:uFillTx/>
                <a:latin typeface="Arial"/>
                <a:ea typeface="微软雅黑"/>
                <a:cs typeface="+mn-cs"/>
              </a:rPr>
              <a:t>The first product in its category in China</a:t>
            </a:r>
            <a:r>
              <a:rPr kumimoji="0" lang="zh-CN" altLang="en-US" sz="2000" b="1" i="0" u="none" strike="noStrike" kern="1200" cap="none" spc="0" normalizeH="0" baseline="0" noProof="0" dirty="0">
                <a:ln>
                  <a:noFill/>
                </a:ln>
                <a:solidFill>
                  <a:srgbClr val="005DA2"/>
                </a:solidFill>
                <a:effectLst/>
                <a:uLnTx/>
                <a:uFillTx/>
                <a:latin typeface="Arial"/>
                <a:ea typeface="微软雅黑"/>
                <a:cs typeface="+mn-cs"/>
              </a:rPr>
              <a:t>！</a:t>
            </a:r>
          </a:p>
        </p:txBody>
      </p:sp>
      <p:pic>
        <p:nvPicPr>
          <p:cNvPr id="10" name="图片 35">
            <a:extLst>
              <a:ext uri="{FF2B5EF4-FFF2-40B4-BE49-F238E27FC236}">
                <a16:creationId xmlns:a16="http://schemas.microsoft.com/office/drawing/2014/main" id="{228DC2E7-2586-4D51-9EC6-B8C4B49291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3306" t="11012" r="10294" b="10368"/>
          <a:stretch>
            <a:fillRect/>
          </a:stretch>
        </p:blipFill>
        <p:spPr bwMode="auto">
          <a:xfrm>
            <a:off x="722716" y="2455071"/>
            <a:ext cx="2848125" cy="30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D5C8032A-2C29-4985-88A0-2AAF4B033127}"/>
              </a:ext>
            </a:extLst>
          </p:cNvPr>
          <p:cNvGraphicFramePr>
            <a:graphicFrameLocks noGrp="1"/>
          </p:cNvGraphicFramePr>
          <p:nvPr>
            <p:custDataLst>
              <p:tags r:id="rId1"/>
            </p:custDataLst>
          </p:nvPr>
        </p:nvGraphicFramePr>
        <p:xfrm>
          <a:off x="4293556" y="2943424"/>
          <a:ext cx="7306565" cy="2527884"/>
        </p:xfrm>
        <a:graphic>
          <a:graphicData uri="http://schemas.openxmlformats.org/drawingml/2006/table">
            <a:tbl>
              <a:tblPr firstRow="1" firstCol="1" bandRow="1"/>
              <a:tblGrid>
                <a:gridCol w="2308844">
                  <a:extLst>
                    <a:ext uri="{9D8B030D-6E8A-4147-A177-3AD203B41FA5}">
                      <a16:colId xmlns:a16="http://schemas.microsoft.com/office/drawing/2014/main" val="20000"/>
                    </a:ext>
                  </a:extLst>
                </a:gridCol>
                <a:gridCol w="2472488">
                  <a:extLst>
                    <a:ext uri="{9D8B030D-6E8A-4147-A177-3AD203B41FA5}">
                      <a16:colId xmlns:a16="http://schemas.microsoft.com/office/drawing/2014/main" val="20001"/>
                    </a:ext>
                  </a:extLst>
                </a:gridCol>
                <a:gridCol w="2525233">
                  <a:extLst>
                    <a:ext uri="{9D8B030D-6E8A-4147-A177-3AD203B41FA5}">
                      <a16:colId xmlns:a16="http://schemas.microsoft.com/office/drawing/2014/main" val="20002"/>
                    </a:ext>
                  </a:extLst>
                </a:gridCol>
              </a:tblGrid>
              <a:tr h="695626">
                <a:tc>
                  <a:txBody>
                    <a:bodyPr/>
                    <a:lstStyle>
                      <a:lvl1pPr marL="0" algn="l" defTabSz="914400" rtl="0" eaLnBrk="1" latinLnBrk="0" hangingPunct="1">
                        <a:defRPr sz="1800" b="1" kern="1200">
                          <a:solidFill>
                            <a:schemeClr val="lt1"/>
                          </a:solidFill>
                          <a:latin typeface="Tahoma"/>
                          <a:ea typeface="黑体"/>
                          <a:cs typeface="宋体"/>
                        </a:defRPr>
                      </a:lvl1pPr>
                      <a:lvl2pPr marL="457200" algn="l" defTabSz="914400" rtl="0" eaLnBrk="1" latinLnBrk="0" hangingPunct="1">
                        <a:defRPr sz="1800" b="1" kern="1200">
                          <a:solidFill>
                            <a:schemeClr val="lt1"/>
                          </a:solidFill>
                          <a:latin typeface="Tahoma"/>
                          <a:ea typeface="黑体"/>
                          <a:cs typeface="宋体"/>
                        </a:defRPr>
                      </a:lvl2pPr>
                      <a:lvl3pPr marL="914400" algn="l" defTabSz="914400" rtl="0" eaLnBrk="1" latinLnBrk="0" hangingPunct="1">
                        <a:defRPr sz="1800" b="1" kern="1200">
                          <a:solidFill>
                            <a:schemeClr val="lt1"/>
                          </a:solidFill>
                          <a:latin typeface="Tahoma"/>
                          <a:ea typeface="黑体"/>
                          <a:cs typeface="宋体"/>
                        </a:defRPr>
                      </a:lvl3pPr>
                      <a:lvl4pPr marL="1371600" algn="l" defTabSz="914400" rtl="0" eaLnBrk="1" latinLnBrk="0" hangingPunct="1">
                        <a:defRPr sz="1800" b="1" kern="1200">
                          <a:solidFill>
                            <a:schemeClr val="lt1"/>
                          </a:solidFill>
                          <a:latin typeface="Tahoma"/>
                          <a:ea typeface="黑体"/>
                          <a:cs typeface="宋体"/>
                        </a:defRPr>
                      </a:lvl4pPr>
                      <a:lvl5pPr marL="1828800" algn="l" defTabSz="914400" rtl="0" eaLnBrk="1" latinLnBrk="0" hangingPunct="1">
                        <a:defRPr sz="1800" b="1" kern="1200">
                          <a:solidFill>
                            <a:schemeClr val="lt1"/>
                          </a:solidFill>
                          <a:latin typeface="Tahoma"/>
                          <a:ea typeface="黑体"/>
                          <a:cs typeface="宋体"/>
                        </a:defRPr>
                      </a:lvl5pPr>
                      <a:lvl6pPr marL="2286000" algn="l" defTabSz="914400" rtl="0" eaLnBrk="1" latinLnBrk="0" hangingPunct="1">
                        <a:defRPr sz="1800" b="1" kern="1200">
                          <a:solidFill>
                            <a:schemeClr val="lt1"/>
                          </a:solidFill>
                          <a:latin typeface="Tahoma"/>
                          <a:ea typeface="黑体"/>
                          <a:cs typeface="宋体"/>
                        </a:defRPr>
                      </a:lvl6pPr>
                      <a:lvl7pPr marL="2743200" algn="l" defTabSz="914400" rtl="0" eaLnBrk="1" latinLnBrk="0" hangingPunct="1">
                        <a:defRPr sz="1800" b="1" kern="1200">
                          <a:solidFill>
                            <a:schemeClr val="lt1"/>
                          </a:solidFill>
                          <a:latin typeface="Tahoma"/>
                          <a:ea typeface="黑体"/>
                          <a:cs typeface="宋体"/>
                        </a:defRPr>
                      </a:lvl7pPr>
                      <a:lvl8pPr marL="3200400" algn="l" defTabSz="914400" rtl="0" eaLnBrk="1" latinLnBrk="0" hangingPunct="1">
                        <a:defRPr sz="1800" b="1" kern="1200">
                          <a:solidFill>
                            <a:schemeClr val="lt1"/>
                          </a:solidFill>
                          <a:latin typeface="Tahoma"/>
                          <a:ea typeface="黑体"/>
                          <a:cs typeface="宋体"/>
                        </a:defRPr>
                      </a:lvl8pPr>
                      <a:lvl9pPr marL="3657600" algn="l" defTabSz="914400" rtl="0" eaLnBrk="1" latinLnBrk="0" hangingPunct="1">
                        <a:defRPr sz="1800" b="1" kern="1200">
                          <a:solidFill>
                            <a:schemeClr val="lt1"/>
                          </a:solidFill>
                          <a:latin typeface="Tahoma"/>
                          <a:ea typeface="黑体"/>
                          <a:cs typeface="宋体"/>
                        </a:defRPr>
                      </a:lvl9pPr>
                    </a:lstStyle>
                    <a:p>
                      <a:pPr marL="0" indent="266700" algn="ctr" defTabSz="914400" rtl="0" eaLnBrk="1" latinLnBrk="0" hangingPunct="1">
                        <a:lnSpc>
                          <a:spcPts val="2500"/>
                        </a:lnSpc>
                        <a:spcAft>
                          <a:spcPts val="0"/>
                        </a:spcAft>
                      </a:pPr>
                      <a:r>
                        <a:rPr lang="en-US" altLang="zh-CN" sz="1400" kern="100" dirty="0">
                          <a:solidFill>
                            <a:schemeClr val="tx1"/>
                          </a:solidFill>
                          <a:effectLst/>
                          <a:latin typeface="+mn-lt"/>
                          <a:ea typeface="微软雅黑" panose="020B0503020204020204" pitchFamily="34" charset="-122"/>
                          <a:cs typeface="Times New Roman" panose="02020603050405020304" pitchFamily="18" charset="0"/>
                        </a:rPr>
                        <a:t>System</a:t>
                      </a:r>
                    </a:p>
                  </a:txBody>
                  <a:tcPr marL="68579" marR="68579" marT="0" marB="0" anchor="ctr">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914400" rtl="0" eaLnBrk="1" latinLnBrk="0" hangingPunct="1">
                        <a:defRPr sz="1800" kern="1200">
                          <a:solidFill>
                            <a:schemeClr val="dk1"/>
                          </a:solidFill>
                          <a:latin typeface="Tahoma"/>
                          <a:ea typeface="黑体"/>
                          <a:cs typeface="宋体"/>
                        </a:defRPr>
                      </a:lvl1pPr>
                      <a:lvl2pPr marL="457200" algn="l" defTabSz="914400" rtl="0" eaLnBrk="1" latinLnBrk="0" hangingPunct="1">
                        <a:defRPr sz="1800" kern="1200">
                          <a:solidFill>
                            <a:schemeClr val="dk1"/>
                          </a:solidFill>
                          <a:latin typeface="Tahoma"/>
                          <a:ea typeface="黑体"/>
                          <a:cs typeface="宋体"/>
                        </a:defRPr>
                      </a:lvl2pPr>
                      <a:lvl3pPr marL="914400" algn="l" defTabSz="914400" rtl="0" eaLnBrk="1" latinLnBrk="0" hangingPunct="1">
                        <a:defRPr sz="1800" kern="1200">
                          <a:solidFill>
                            <a:schemeClr val="dk1"/>
                          </a:solidFill>
                          <a:latin typeface="Tahoma"/>
                          <a:ea typeface="黑体"/>
                          <a:cs typeface="宋体"/>
                        </a:defRPr>
                      </a:lvl3pPr>
                      <a:lvl4pPr marL="1371600" algn="l" defTabSz="914400" rtl="0" eaLnBrk="1" latinLnBrk="0" hangingPunct="1">
                        <a:defRPr sz="1800" kern="1200">
                          <a:solidFill>
                            <a:schemeClr val="dk1"/>
                          </a:solidFill>
                          <a:latin typeface="Tahoma"/>
                          <a:ea typeface="黑体"/>
                          <a:cs typeface="宋体"/>
                        </a:defRPr>
                      </a:lvl4pPr>
                      <a:lvl5pPr marL="1828800" algn="l" defTabSz="914400" rtl="0" eaLnBrk="1" latinLnBrk="0" hangingPunct="1">
                        <a:defRPr sz="1800" kern="1200">
                          <a:solidFill>
                            <a:schemeClr val="dk1"/>
                          </a:solidFill>
                          <a:latin typeface="Tahoma"/>
                          <a:ea typeface="黑体"/>
                          <a:cs typeface="宋体"/>
                        </a:defRPr>
                      </a:lvl5pPr>
                      <a:lvl6pPr marL="2286000" algn="l" defTabSz="914400" rtl="0" eaLnBrk="1" latinLnBrk="0" hangingPunct="1">
                        <a:defRPr sz="1800" kern="1200">
                          <a:solidFill>
                            <a:schemeClr val="dk1"/>
                          </a:solidFill>
                          <a:latin typeface="Tahoma"/>
                          <a:ea typeface="黑体"/>
                          <a:cs typeface="宋体"/>
                        </a:defRPr>
                      </a:lvl6pPr>
                      <a:lvl7pPr marL="2743200" algn="l" defTabSz="914400" rtl="0" eaLnBrk="1" latinLnBrk="0" hangingPunct="1">
                        <a:defRPr sz="1800" kern="1200">
                          <a:solidFill>
                            <a:schemeClr val="dk1"/>
                          </a:solidFill>
                          <a:latin typeface="Tahoma"/>
                          <a:ea typeface="黑体"/>
                          <a:cs typeface="宋体"/>
                        </a:defRPr>
                      </a:lvl7pPr>
                      <a:lvl8pPr marL="3200400" algn="l" defTabSz="914400" rtl="0" eaLnBrk="1" latinLnBrk="0" hangingPunct="1">
                        <a:defRPr sz="1800" kern="1200">
                          <a:solidFill>
                            <a:schemeClr val="dk1"/>
                          </a:solidFill>
                          <a:latin typeface="Tahoma"/>
                          <a:ea typeface="黑体"/>
                          <a:cs typeface="宋体"/>
                        </a:defRPr>
                      </a:lvl8pPr>
                      <a:lvl9pPr marL="3657600" algn="l" defTabSz="914400" rtl="0" eaLnBrk="1" latinLnBrk="0" hangingPunct="1">
                        <a:defRPr sz="1800" kern="1200">
                          <a:solidFill>
                            <a:schemeClr val="dk1"/>
                          </a:solidFill>
                          <a:latin typeface="Tahoma"/>
                          <a:ea typeface="黑体"/>
                          <a:cs typeface="宋体"/>
                        </a:defRPr>
                      </a:lvl9pPr>
                    </a:lstStyle>
                    <a:p>
                      <a:pPr marL="0" indent="0" algn="ctr" defTabSz="914400" rtl="0" eaLnBrk="1" latinLnBrk="0" hangingPunct="1">
                        <a:lnSpc>
                          <a:spcPts val="2500"/>
                        </a:lnSpc>
                        <a:spcAft>
                          <a:spcPts val="0"/>
                        </a:spcAft>
                      </a:pPr>
                      <a:r>
                        <a:rPr lang="en-US" altLang="zh-CN" sz="1400" b="1" kern="100" dirty="0">
                          <a:solidFill>
                            <a:schemeClr val="dk1"/>
                          </a:solidFill>
                          <a:latin typeface="+mn-lt"/>
                          <a:ea typeface="微软雅黑" panose="020B0503020204020204" pitchFamily="34" charset="-122"/>
                          <a:cs typeface="Times New Roman" panose="02020603050405020304" pitchFamily="18" charset="0"/>
                        </a:rPr>
                        <a:t>MARS-CT</a:t>
                      </a:r>
                    </a:p>
                    <a:p>
                      <a:pPr marL="0" indent="0" algn="ctr" defTabSz="914400" rtl="0" eaLnBrk="1" latinLnBrk="0" hangingPunct="1">
                        <a:lnSpc>
                          <a:spcPts val="2500"/>
                        </a:lnSpc>
                        <a:spcAft>
                          <a:spcPts val="0"/>
                        </a:spcAft>
                      </a:pPr>
                      <a:r>
                        <a:rPr lang="zh-CN" altLang="en-US" sz="1400" b="1" kern="100" dirty="0">
                          <a:solidFill>
                            <a:schemeClr val="dk1"/>
                          </a:solidFill>
                          <a:latin typeface="+mn-lt"/>
                          <a:ea typeface="微软雅黑" panose="020B0503020204020204" pitchFamily="34" charset="-122"/>
                          <a:cs typeface="Times New Roman" panose="02020603050405020304" pitchFamily="18" charset="0"/>
                        </a:rPr>
                        <a:t>（</a:t>
                      </a:r>
                      <a:r>
                        <a:rPr lang="en-US" altLang="zh-CN" sz="1400" b="1" kern="100" dirty="0">
                          <a:solidFill>
                            <a:schemeClr val="dk1"/>
                          </a:solidFill>
                          <a:latin typeface="+mn-lt"/>
                          <a:ea typeface="微软雅黑" panose="020B0503020204020204" pitchFamily="34" charset="-122"/>
                          <a:cs typeface="Times New Roman" panose="02020603050405020304" pitchFamily="18" charset="0"/>
                        </a:rPr>
                        <a:t>New Zealand, 2020</a:t>
                      </a:r>
                      <a:r>
                        <a:rPr lang="zh-CN" altLang="en-US" sz="1400" b="1" kern="100" dirty="0">
                          <a:solidFill>
                            <a:schemeClr val="dk1"/>
                          </a:solidFill>
                          <a:latin typeface="+mn-lt"/>
                          <a:ea typeface="微软雅黑" panose="020B0503020204020204" pitchFamily="34" charset="-122"/>
                          <a:cs typeface="Times New Roman" panose="02020603050405020304" pitchFamily="18" charset="0"/>
                        </a:rPr>
                        <a:t>）</a:t>
                      </a:r>
                      <a:endParaRPr lang="en-US" altLang="zh-CN" sz="1400" b="1" kern="100" dirty="0">
                        <a:solidFill>
                          <a:schemeClr val="dk1"/>
                        </a:solidFill>
                        <a:latin typeface="+mn-lt"/>
                        <a:ea typeface="微软雅黑" panose="020B0503020204020204" pitchFamily="34" charset="-122"/>
                        <a:cs typeface="Times New Roman" panose="02020603050405020304" pitchFamily="18" charset="0"/>
                      </a:endParaRPr>
                    </a:p>
                  </a:txBody>
                  <a:tcPr marL="68579" marR="6857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Tahoma"/>
                          <a:ea typeface="黑体"/>
                          <a:cs typeface="宋体"/>
                        </a:defRPr>
                      </a:lvl1pPr>
                      <a:lvl2pPr marL="457200" algn="l" defTabSz="914400" rtl="0" eaLnBrk="1" latinLnBrk="0" hangingPunct="1">
                        <a:defRPr sz="1800" kern="1200">
                          <a:solidFill>
                            <a:schemeClr val="dk1"/>
                          </a:solidFill>
                          <a:latin typeface="Tahoma"/>
                          <a:ea typeface="黑体"/>
                          <a:cs typeface="宋体"/>
                        </a:defRPr>
                      </a:lvl2pPr>
                      <a:lvl3pPr marL="914400" algn="l" defTabSz="914400" rtl="0" eaLnBrk="1" latinLnBrk="0" hangingPunct="1">
                        <a:defRPr sz="1800" kern="1200">
                          <a:solidFill>
                            <a:schemeClr val="dk1"/>
                          </a:solidFill>
                          <a:latin typeface="Tahoma"/>
                          <a:ea typeface="黑体"/>
                          <a:cs typeface="宋体"/>
                        </a:defRPr>
                      </a:lvl3pPr>
                      <a:lvl4pPr marL="1371600" algn="l" defTabSz="914400" rtl="0" eaLnBrk="1" latinLnBrk="0" hangingPunct="1">
                        <a:defRPr sz="1800" kern="1200">
                          <a:solidFill>
                            <a:schemeClr val="dk1"/>
                          </a:solidFill>
                          <a:latin typeface="Tahoma"/>
                          <a:ea typeface="黑体"/>
                          <a:cs typeface="宋体"/>
                        </a:defRPr>
                      </a:lvl4pPr>
                      <a:lvl5pPr marL="1828800" algn="l" defTabSz="914400" rtl="0" eaLnBrk="1" latinLnBrk="0" hangingPunct="1">
                        <a:defRPr sz="1800" kern="1200">
                          <a:solidFill>
                            <a:schemeClr val="dk1"/>
                          </a:solidFill>
                          <a:latin typeface="Tahoma"/>
                          <a:ea typeface="黑体"/>
                          <a:cs typeface="宋体"/>
                        </a:defRPr>
                      </a:lvl5pPr>
                      <a:lvl6pPr marL="2286000" algn="l" defTabSz="914400" rtl="0" eaLnBrk="1" latinLnBrk="0" hangingPunct="1">
                        <a:defRPr sz="1800" kern="1200">
                          <a:solidFill>
                            <a:schemeClr val="dk1"/>
                          </a:solidFill>
                          <a:latin typeface="Tahoma"/>
                          <a:ea typeface="黑体"/>
                          <a:cs typeface="宋体"/>
                        </a:defRPr>
                      </a:lvl6pPr>
                      <a:lvl7pPr marL="2743200" algn="l" defTabSz="914400" rtl="0" eaLnBrk="1" latinLnBrk="0" hangingPunct="1">
                        <a:defRPr sz="1800" kern="1200">
                          <a:solidFill>
                            <a:schemeClr val="dk1"/>
                          </a:solidFill>
                          <a:latin typeface="Tahoma"/>
                          <a:ea typeface="黑体"/>
                          <a:cs typeface="宋体"/>
                        </a:defRPr>
                      </a:lvl7pPr>
                      <a:lvl8pPr marL="3200400" algn="l" defTabSz="914400" rtl="0" eaLnBrk="1" latinLnBrk="0" hangingPunct="1">
                        <a:defRPr sz="1800" kern="1200">
                          <a:solidFill>
                            <a:schemeClr val="dk1"/>
                          </a:solidFill>
                          <a:latin typeface="Tahoma"/>
                          <a:ea typeface="黑体"/>
                          <a:cs typeface="宋体"/>
                        </a:defRPr>
                      </a:lvl8pPr>
                      <a:lvl9pPr marL="3657600" algn="l" defTabSz="914400" rtl="0" eaLnBrk="1" latinLnBrk="0" hangingPunct="1">
                        <a:defRPr sz="1800" kern="1200">
                          <a:solidFill>
                            <a:schemeClr val="dk1"/>
                          </a:solidFill>
                          <a:latin typeface="Tahoma"/>
                          <a:ea typeface="黑体"/>
                          <a:cs typeface="宋体"/>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Arial"/>
                          <a:ea typeface="微软雅黑"/>
                        </a:rPr>
                        <a:t>Animal Spectral Micro-CT</a:t>
                      </a:r>
                      <a:endParaRPr kumimoji="0" lang="zh-CN" altLang="en-US" sz="1400" b="1" i="0" u="none" strike="noStrike" kern="1200" cap="none" spc="0" normalizeH="0" baseline="0" noProof="0" dirty="0">
                        <a:ln>
                          <a:noFill/>
                        </a:ln>
                        <a:solidFill>
                          <a:srgbClr val="FF0000"/>
                        </a:solidFill>
                        <a:effectLst/>
                        <a:uLnTx/>
                        <a:uFillTx/>
                        <a:latin typeface="Arial"/>
                        <a:ea typeface="微软雅黑"/>
                      </a:endParaRPr>
                    </a:p>
                    <a:p>
                      <a:pPr marL="0" indent="0" algn="ctr" defTabSz="914400" rtl="0" eaLnBrk="1" latinLnBrk="0" hangingPunct="1">
                        <a:lnSpc>
                          <a:spcPts val="2500"/>
                        </a:lnSpc>
                        <a:spcAft>
                          <a:spcPts val="0"/>
                        </a:spcAft>
                      </a:pPr>
                      <a:r>
                        <a:rPr lang="en-US" altLang="zh-CN" sz="1400" b="1" kern="100" baseline="0" dirty="0">
                          <a:solidFill>
                            <a:srgbClr val="FF0000"/>
                          </a:solidFill>
                          <a:effectLst/>
                          <a:latin typeface="+mn-lt"/>
                          <a:ea typeface="微软雅黑" panose="020B0503020204020204" pitchFamily="34" charset="-122"/>
                          <a:cs typeface="Times New Roman" panose="02020603050405020304" pitchFamily="18" charset="0"/>
                        </a:rPr>
                        <a:t>( IHEP, 2021 )</a:t>
                      </a:r>
                      <a:endParaRPr lang="zh-CN" sz="1400" b="1" kern="100" dirty="0">
                        <a:solidFill>
                          <a:srgbClr val="FF0000"/>
                        </a:solidFill>
                        <a:effectLst/>
                        <a:latin typeface="+mn-lt"/>
                        <a:ea typeface="微软雅黑" panose="020B0503020204020204" pitchFamily="34" charset="-122"/>
                        <a:cs typeface="Times New Roman" panose="02020603050405020304" pitchFamily="18" charset="0"/>
                      </a:endParaRPr>
                    </a:p>
                  </a:txBody>
                  <a:tcPr marL="68579" marR="68579" marT="0" marB="0" anchor="ctr">
                    <a:lnL w="12700" cap="flat" cmpd="sng" algn="ctr">
                      <a:solidFill>
                        <a:srgbClr val="FFFFFF"/>
                      </a:solidFill>
                      <a:prstDash val="solid"/>
                      <a:round/>
                      <a:headEnd type="none" w="med" len="med"/>
                      <a:tailEnd type="none" w="med" len="med"/>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01"/>
                  </a:ext>
                </a:extLst>
              </a:tr>
              <a:tr h="396576">
                <a:tc>
                  <a:txBody>
                    <a:bodyPr/>
                    <a:lstStyle>
                      <a:lvl1pPr marL="0" algn="l" defTabSz="914400" rtl="0" eaLnBrk="1" latinLnBrk="0" hangingPunct="1">
                        <a:defRPr sz="1800" b="1" kern="1200">
                          <a:solidFill>
                            <a:schemeClr val="lt1"/>
                          </a:solidFill>
                          <a:latin typeface="Tahoma"/>
                          <a:ea typeface="黑体"/>
                          <a:cs typeface="宋体"/>
                        </a:defRPr>
                      </a:lvl1pPr>
                      <a:lvl2pPr marL="457200" algn="l" defTabSz="914400" rtl="0" eaLnBrk="1" latinLnBrk="0" hangingPunct="1">
                        <a:defRPr sz="1800" b="1" kern="1200">
                          <a:solidFill>
                            <a:schemeClr val="lt1"/>
                          </a:solidFill>
                          <a:latin typeface="Tahoma"/>
                          <a:ea typeface="黑体"/>
                          <a:cs typeface="宋体"/>
                        </a:defRPr>
                      </a:lvl2pPr>
                      <a:lvl3pPr marL="914400" algn="l" defTabSz="914400" rtl="0" eaLnBrk="1" latinLnBrk="0" hangingPunct="1">
                        <a:defRPr sz="1800" b="1" kern="1200">
                          <a:solidFill>
                            <a:schemeClr val="lt1"/>
                          </a:solidFill>
                          <a:latin typeface="Tahoma"/>
                          <a:ea typeface="黑体"/>
                          <a:cs typeface="宋体"/>
                        </a:defRPr>
                      </a:lvl3pPr>
                      <a:lvl4pPr marL="1371600" algn="l" defTabSz="914400" rtl="0" eaLnBrk="1" latinLnBrk="0" hangingPunct="1">
                        <a:defRPr sz="1800" b="1" kern="1200">
                          <a:solidFill>
                            <a:schemeClr val="lt1"/>
                          </a:solidFill>
                          <a:latin typeface="Tahoma"/>
                          <a:ea typeface="黑体"/>
                          <a:cs typeface="宋体"/>
                        </a:defRPr>
                      </a:lvl4pPr>
                      <a:lvl5pPr marL="1828800" algn="l" defTabSz="914400" rtl="0" eaLnBrk="1" latinLnBrk="0" hangingPunct="1">
                        <a:defRPr sz="1800" b="1" kern="1200">
                          <a:solidFill>
                            <a:schemeClr val="lt1"/>
                          </a:solidFill>
                          <a:latin typeface="Tahoma"/>
                          <a:ea typeface="黑体"/>
                          <a:cs typeface="宋体"/>
                        </a:defRPr>
                      </a:lvl5pPr>
                      <a:lvl6pPr marL="2286000" algn="l" defTabSz="914400" rtl="0" eaLnBrk="1" latinLnBrk="0" hangingPunct="1">
                        <a:defRPr sz="1800" b="1" kern="1200">
                          <a:solidFill>
                            <a:schemeClr val="lt1"/>
                          </a:solidFill>
                          <a:latin typeface="Tahoma"/>
                          <a:ea typeface="黑体"/>
                          <a:cs typeface="宋体"/>
                        </a:defRPr>
                      </a:lvl6pPr>
                      <a:lvl7pPr marL="2743200" algn="l" defTabSz="914400" rtl="0" eaLnBrk="1" latinLnBrk="0" hangingPunct="1">
                        <a:defRPr sz="1800" b="1" kern="1200">
                          <a:solidFill>
                            <a:schemeClr val="lt1"/>
                          </a:solidFill>
                          <a:latin typeface="Tahoma"/>
                          <a:ea typeface="黑体"/>
                          <a:cs typeface="宋体"/>
                        </a:defRPr>
                      </a:lvl7pPr>
                      <a:lvl8pPr marL="3200400" algn="l" defTabSz="914400" rtl="0" eaLnBrk="1" latinLnBrk="0" hangingPunct="1">
                        <a:defRPr sz="1800" b="1" kern="1200">
                          <a:solidFill>
                            <a:schemeClr val="lt1"/>
                          </a:solidFill>
                          <a:latin typeface="Tahoma"/>
                          <a:ea typeface="黑体"/>
                          <a:cs typeface="宋体"/>
                        </a:defRPr>
                      </a:lvl8pPr>
                      <a:lvl9pPr marL="3657600" algn="l" defTabSz="914400" rtl="0" eaLnBrk="1" latinLnBrk="0" hangingPunct="1">
                        <a:defRPr sz="1800" b="1" kern="1200">
                          <a:solidFill>
                            <a:schemeClr val="lt1"/>
                          </a:solidFill>
                          <a:latin typeface="Tahoma"/>
                          <a:ea typeface="黑体"/>
                          <a:cs typeface="宋体"/>
                        </a:defRPr>
                      </a:lvl9pPr>
                    </a:lstStyle>
                    <a:p>
                      <a:pPr marL="0" indent="0" algn="ctr" defTabSz="914400" rtl="0" eaLnBrk="1" latinLnBrk="0" hangingPunct="1">
                        <a:lnSpc>
                          <a:spcPts val="2500"/>
                        </a:lnSpc>
                        <a:spcAft>
                          <a:spcPts val="0"/>
                        </a:spcAft>
                      </a:pPr>
                      <a:r>
                        <a:rPr lang="en-US" altLang="zh-CN" sz="1400" kern="100" dirty="0">
                          <a:solidFill>
                            <a:schemeClr val="tx1"/>
                          </a:solidFill>
                          <a:effectLst/>
                          <a:latin typeface="+mn-lt"/>
                          <a:ea typeface="微软雅黑" panose="020B0503020204020204" pitchFamily="34" charset="-122"/>
                          <a:cs typeface="Times New Roman" panose="02020603050405020304" pitchFamily="18" charset="0"/>
                        </a:rPr>
                        <a:t>     X-ray</a:t>
                      </a:r>
                      <a:r>
                        <a:rPr lang="en-US" altLang="zh-CN" sz="1400" kern="100" baseline="0" dirty="0">
                          <a:solidFill>
                            <a:schemeClr val="tx1"/>
                          </a:solidFill>
                          <a:effectLst/>
                          <a:latin typeface="+mn-lt"/>
                          <a:ea typeface="微软雅黑" panose="020B0503020204020204" pitchFamily="34" charset="-122"/>
                          <a:cs typeface="Times New Roman" panose="02020603050405020304" pitchFamily="18" charset="0"/>
                        </a:rPr>
                        <a:t> source</a:t>
                      </a:r>
                      <a:endParaRPr lang="zh-CN" sz="1400" kern="100" dirty="0">
                        <a:solidFill>
                          <a:schemeClr val="tx1"/>
                        </a:solidFill>
                        <a:effectLst/>
                        <a:latin typeface="+mn-lt"/>
                        <a:ea typeface="微软雅黑" panose="020B0503020204020204" pitchFamily="34" charset="-122"/>
                        <a:cs typeface="Times New Roman" panose="02020603050405020304" pitchFamily="18" charset="0"/>
                      </a:endParaRPr>
                    </a:p>
                  </a:txBody>
                  <a:tcPr marL="68579" marR="68579"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914400" rtl="0" eaLnBrk="1" latinLnBrk="0" hangingPunct="1">
                        <a:defRPr sz="1800" kern="1200">
                          <a:solidFill>
                            <a:schemeClr val="dk1"/>
                          </a:solidFill>
                          <a:latin typeface="Tahoma"/>
                          <a:ea typeface="黑体"/>
                          <a:cs typeface="宋体"/>
                        </a:defRPr>
                      </a:lvl1pPr>
                      <a:lvl2pPr marL="457200" algn="l" defTabSz="914400" rtl="0" eaLnBrk="1" latinLnBrk="0" hangingPunct="1">
                        <a:defRPr sz="1800" kern="1200">
                          <a:solidFill>
                            <a:schemeClr val="dk1"/>
                          </a:solidFill>
                          <a:latin typeface="Tahoma"/>
                          <a:ea typeface="黑体"/>
                          <a:cs typeface="宋体"/>
                        </a:defRPr>
                      </a:lvl2pPr>
                      <a:lvl3pPr marL="914400" algn="l" defTabSz="914400" rtl="0" eaLnBrk="1" latinLnBrk="0" hangingPunct="1">
                        <a:defRPr sz="1800" kern="1200">
                          <a:solidFill>
                            <a:schemeClr val="dk1"/>
                          </a:solidFill>
                          <a:latin typeface="Tahoma"/>
                          <a:ea typeface="黑体"/>
                          <a:cs typeface="宋体"/>
                        </a:defRPr>
                      </a:lvl3pPr>
                      <a:lvl4pPr marL="1371600" algn="l" defTabSz="914400" rtl="0" eaLnBrk="1" latinLnBrk="0" hangingPunct="1">
                        <a:defRPr sz="1800" kern="1200">
                          <a:solidFill>
                            <a:schemeClr val="dk1"/>
                          </a:solidFill>
                          <a:latin typeface="Tahoma"/>
                          <a:ea typeface="黑体"/>
                          <a:cs typeface="宋体"/>
                        </a:defRPr>
                      </a:lvl4pPr>
                      <a:lvl5pPr marL="1828800" algn="l" defTabSz="914400" rtl="0" eaLnBrk="1" latinLnBrk="0" hangingPunct="1">
                        <a:defRPr sz="1800" kern="1200">
                          <a:solidFill>
                            <a:schemeClr val="dk1"/>
                          </a:solidFill>
                          <a:latin typeface="Tahoma"/>
                          <a:ea typeface="黑体"/>
                          <a:cs typeface="宋体"/>
                        </a:defRPr>
                      </a:lvl5pPr>
                      <a:lvl6pPr marL="2286000" algn="l" defTabSz="914400" rtl="0" eaLnBrk="1" latinLnBrk="0" hangingPunct="1">
                        <a:defRPr sz="1800" kern="1200">
                          <a:solidFill>
                            <a:schemeClr val="dk1"/>
                          </a:solidFill>
                          <a:latin typeface="Tahoma"/>
                          <a:ea typeface="黑体"/>
                          <a:cs typeface="宋体"/>
                        </a:defRPr>
                      </a:lvl6pPr>
                      <a:lvl7pPr marL="2743200" algn="l" defTabSz="914400" rtl="0" eaLnBrk="1" latinLnBrk="0" hangingPunct="1">
                        <a:defRPr sz="1800" kern="1200">
                          <a:solidFill>
                            <a:schemeClr val="dk1"/>
                          </a:solidFill>
                          <a:latin typeface="Tahoma"/>
                          <a:ea typeface="黑体"/>
                          <a:cs typeface="宋体"/>
                        </a:defRPr>
                      </a:lvl7pPr>
                      <a:lvl8pPr marL="3200400" algn="l" defTabSz="914400" rtl="0" eaLnBrk="1" latinLnBrk="0" hangingPunct="1">
                        <a:defRPr sz="1800" kern="1200">
                          <a:solidFill>
                            <a:schemeClr val="dk1"/>
                          </a:solidFill>
                          <a:latin typeface="Tahoma"/>
                          <a:ea typeface="黑体"/>
                          <a:cs typeface="宋体"/>
                        </a:defRPr>
                      </a:lvl8pPr>
                      <a:lvl9pPr marL="3657600" algn="l" defTabSz="914400" rtl="0" eaLnBrk="1" latinLnBrk="0" hangingPunct="1">
                        <a:defRPr sz="1800" kern="1200">
                          <a:solidFill>
                            <a:schemeClr val="dk1"/>
                          </a:solidFill>
                          <a:latin typeface="Tahoma"/>
                          <a:ea typeface="黑体"/>
                          <a:cs typeface="宋体"/>
                        </a:defRPr>
                      </a:lvl9pPr>
                    </a:lstStyle>
                    <a:p>
                      <a:pPr marL="0" marR="0" lvl="0" indent="266700" algn="ctr" defTabSz="914400" rtl="0" eaLnBrk="1" fontAlgn="auto" latinLnBrk="0" hangingPunct="1">
                        <a:lnSpc>
                          <a:spcPts val="2500"/>
                        </a:lnSpc>
                        <a:spcBef>
                          <a:spcPts val="0"/>
                        </a:spcBef>
                        <a:spcAft>
                          <a:spcPts val="0"/>
                        </a:spcAft>
                        <a:buClrTx/>
                        <a:buSzTx/>
                        <a:buFontTx/>
                        <a:buNone/>
                        <a:defRPr/>
                      </a:pPr>
                      <a:r>
                        <a:rPr lang="en-US" altLang="zh-CN" sz="1400" b="0" kern="100" dirty="0">
                          <a:solidFill>
                            <a:schemeClr val="tx1"/>
                          </a:solidFill>
                          <a:latin typeface="+mn-lt"/>
                          <a:ea typeface="微软雅黑" panose="020B0503020204020204" pitchFamily="34" charset="-122"/>
                          <a:cs typeface="Times New Roman" panose="02020603050405020304" pitchFamily="18" charset="0"/>
                        </a:rPr>
                        <a:t>120kVp</a:t>
                      </a:r>
                      <a:endParaRPr lang="zh-CN" sz="1400" b="0" kern="100" dirty="0">
                        <a:solidFill>
                          <a:schemeClr val="tx1"/>
                        </a:solidFill>
                        <a:effectLst/>
                        <a:latin typeface="+mn-lt"/>
                        <a:ea typeface="微软雅黑" panose="020B0503020204020204" pitchFamily="34" charset="-122"/>
                        <a:cs typeface="Times New Roman" panose="02020603050405020304" pitchFamily="18" charset="0"/>
                      </a:endParaRPr>
                    </a:p>
                  </a:txBody>
                  <a:tcPr marL="68579" marR="68579"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Tahoma"/>
                          <a:ea typeface="黑体"/>
                          <a:cs typeface="宋体"/>
                        </a:defRPr>
                      </a:lvl1pPr>
                      <a:lvl2pPr marL="457200" algn="l" defTabSz="914400" rtl="0" eaLnBrk="1" latinLnBrk="0" hangingPunct="1">
                        <a:defRPr sz="1800" kern="1200">
                          <a:solidFill>
                            <a:schemeClr val="dk1"/>
                          </a:solidFill>
                          <a:latin typeface="Tahoma"/>
                          <a:ea typeface="黑体"/>
                          <a:cs typeface="宋体"/>
                        </a:defRPr>
                      </a:lvl2pPr>
                      <a:lvl3pPr marL="914400" algn="l" defTabSz="914400" rtl="0" eaLnBrk="1" latinLnBrk="0" hangingPunct="1">
                        <a:defRPr sz="1800" kern="1200">
                          <a:solidFill>
                            <a:schemeClr val="dk1"/>
                          </a:solidFill>
                          <a:latin typeface="Tahoma"/>
                          <a:ea typeface="黑体"/>
                          <a:cs typeface="宋体"/>
                        </a:defRPr>
                      </a:lvl3pPr>
                      <a:lvl4pPr marL="1371600" algn="l" defTabSz="914400" rtl="0" eaLnBrk="1" latinLnBrk="0" hangingPunct="1">
                        <a:defRPr sz="1800" kern="1200">
                          <a:solidFill>
                            <a:schemeClr val="dk1"/>
                          </a:solidFill>
                          <a:latin typeface="Tahoma"/>
                          <a:ea typeface="黑体"/>
                          <a:cs typeface="宋体"/>
                        </a:defRPr>
                      </a:lvl4pPr>
                      <a:lvl5pPr marL="1828800" algn="l" defTabSz="914400" rtl="0" eaLnBrk="1" latinLnBrk="0" hangingPunct="1">
                        <a:defRPr sz="1800" kern="1200">
                          <a:solidFill>
                            <a:schemeClr val="dk1"/>
                          </a:solidFill>
                          <a:latin typeface="Tahoma"/>
                          <a:ea typeface="黑体"/>
                          <a:cs typeface="宋体"/>
                        </a:defRPr>
                      </a:lvl5pPr>
                      <a:lvl6pPr marL="2286000" algn="l" defTabSz="914400" rtl="0" eaLnBrk="1" latinLnBrk="0" hangingPunct="1">
                        <a:defRPr sz="1800" kern="1200">
                          <a:solidFill>
                            <a:schemeClr val="dk1"/>
                          </a:solidFill>
                          <a:latin typeface="Tahoma"/>
                          <a:ea typeface="黑体"/>
                          <a:cs typeface="宋体"/>
                        </a:defRPr>
                      </a:lvl6pPr>
                      <a:lvl7pPr marL="2743200" algn="l" defTabSz="914400" rtl="0" eaLnBrk="1" latinLnBrk="0" hangingPunct="1">
                        <a:defRPr sz="1800" kern="1200">
                          <a:solidFill>
                            <a:schemeClr val="dk1"/>
                          </a:solidFill>
                          <a:latin typeface="Tahoma"/>
                          <a:ea typeface="黑体"/>
                          <a:cs typeface="宋体"/>
                        </a:defRPr>
                      </a:lvl7pPr>
                      <a:lvl8pPr marL="3200400" algn="l" defTabSz="914400" rtl="0" eaLnBrk="1" latinLnBrk="0" hangingPunct="1">
                        <a:defRPr sz="1800" kern="1200">
                          <a:solidFill>
                            <a:schemeClr val="dk1"/>
                          </a:solidFill>
                          <a:latin typeface="Tahoma"/>
                          <a:ea typeface="黑体"/>
                          <a:cs typeface="宋体"/>
                        </a:defRPr>
                      </a:lvl8pPr>
                      <a:lvl9pPr marL="3657600" algn="l" defTabSz="914400" rtl="0" eaLnBrk="1" latinLnBrk="0" hangingPunct="1">
                        <a:defRPr sz="1800" kern="1200">
                          <a:solidFill>
                            <a:schemeClr val="dk1"/>
                          </a:solidFill>
                          <a:latin typeface="Tahoma"/>
                          <a:ea typeface="黑体"/>
                          <a:cs typeface="宋体"/>
                        </a:defRPr>
                      </a:lvl9pPr>
                    </a:lstStyle>
                    <a:p>
                      <a:pPr marL="0" marR="0" lvl="0" indent="182880" algn="ctr" defTabSz="914400" rtl="0" eaLnBrk="1" fontAlgn="auto" latinLnBrk="0" hangingPunct="1">
                        <a:lnSpc>
                          <a:spcPts val="2500"/>
                        </a:lnSpc>
                        <a:spcBef>
                          <a:spcPts val="0"/>
                        </a:spcBef>
                        <a:spcAft>
                          <a:spcPts val="0"/>
                        </a:spcAft>
                        <a:buClrTx/>
                        <a:buSzTx/>
                        <a:buFontTx/>
                        <a:buNone/>
                        <a:defRPr/>
                      </a:pPr>
                      <a:r>
                        <a:rPr lang="en-US" altLang="zh-CN" sz="1400" b="0" kern="100" dirty="0">
                          <a:solidFill>
                            <a:srgbClr val="FF0000"/>
                          </a:solidFill>
                          <a:latin typeface="+mn-lt"/>
                          <a:ea typeface="微软雅黑" panose="020B0503020204020204" pitchFamily="34" charset="-122"/>
                          <a:cs typeface="Times New Roman" panose="02020603050405020304" pitchFamily="18" charset="0"/>
                        </a:rPr>
                        <a:t>90kVp</a:t>
                      </a:r>
                      <a:endParaRPr lang="zh-CN" altLang="en-US" sz="1400" b="0" kern="100" dirty="0">
                        <a:solidFill>
                          <a:srgbClr val="FF0000"/>
                        </a:solidFill>
                        <a:latin typeface="+mn-lt"/>
                        <a:ea typeface="微软雅黑" panose="020B0503020204020204" pitchFamily="34" charset="-122"/>
                        <a:cs typeface="Times New Roman" panose="02020603050405020304" pitchFamily="18" charset="0"/>
                      </a:endParaRPr>
                    </a:p>
                  </a:txBody>
                  <a:tcPr marL="68579" marR="68579"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2"/>
                  </a:ext>
                </a:extLst>
              </a:tr>
              <a:tr h="409278">
                <a:tc>
                  <a:txBody>
                    <a:bodyPr/>
                    <a:lstStyle>
                      <a:lvl1pPr marL="0" algn="l" defTabSz="914400" rtl="0" eaLnBrk="1" latinLnBrk="0" hangingPunct="1">
                        <a:defRPr sz="1800" b="1" kern="1200">
                          <a:solidFill>
                            <a:schemeClr val="lt1"/>
                          </a:solidFill>
                          <a:latin typeface="Tahoma"/>
                          <a:ea typeface="黑体"/>
                          <a:cs typeface="宋体"/>
                        </a:defRPr>
                      </a:lvl1pPr>
                      <a:lvl2pPr marL="457200" algn="l" defTabSz="914400" rtl="0" eaLnBrk="1" latinLnBrk="0" hangingPunct="1">
                        <a:defRPr sz="1800" b="1" kern="1200">
                          <a:solidFill>
                            <a:schemeClr val="lt1"/>
                          </a:solidFill>
                          <a:latin typeface="Tahoma"/>
                          <a:ea typeface="黑体"/>
                          <a:cs typeface="宋体"/>
                        </a:defRPr>
                      </a:lvl2pPr>
                      <a:lvl3pPr marL="914400" algn="l" defTabSz="914400" rtl="0" eaLnBrk="1" latinLnBrk="0" hangingPunct="1">
                        <a:defRPr sz="1800" b="1" kern="1200">
                          <a:solidFill>
                            <a:schemeClr val="lt1"/>
                          </a:solidFill>
                          <a:latin typeface="Tahoma"/>
                          <a:ea typeface="黑体"/>
                          <a:cs typeface="宋体"/>
                        </a:defRPr>
                      </a:lvl3pPr>
                      <a:lvl4pPr marL="1371600" algn="l" defTabSz="914400" rtl="0" eaLnBrk="1" latinLnBrk="0" hangingPunct="1">
                        <a:defRPr sz="1800" b="1" kern="1200">
                          <a:solidFill>
                            <a:schemeClr val="lt1"/>
                          </a:solidFill>
                          <a:latin typeface="Tahoma"/>
                          <a:ea typeface="黑体"/>
                          <a:cs typeface="宋体"/>
                        </a:defRPr>
                      </a:lvl4pPr>
                      <a:lvl5pPr marL="1828800" algn="l" defTabSz="914400" rtl="0" eaLnBrk="1" latinLnBrk="0" hangingPunct="1">
                        <a:defRPr sz="1800" b="1" kern="1200">
                          <a:solidFill>
                            <a:schemeClr val="lt1"/>
                          </a:solidFill>
                          <a:latin typeface="Tahoma"/>
                          <a:ea typeface="黑体"/>
                          <a:cs typeface="宋体"/>
                        </a:defRPr>
                      </a:lvl5pPr>
                      <a:lvl6pPr marL="2286000" algn="l" defTabSz="914400" rtl="0" eaLnBrk="1" latinLnBrk="0" hangingPunct="1">
                        <a:defRPr sz="1800" b="1" kern="1200">
                          <a:solidFill>
                            <a:schemeClr val="lt1"/>
                          </a:solidFill>
                          <a:latin typeface="Tahoma"/>
                          <a:ea typeface="黑体"/>
                          <a:cs typeface="宋体"/>
                        </a:defRPr>
                      </a:lvl6pPr>
                      <a:lvl7pPr marL="2743200" algn="l" defTabSz="914400" rtl="0" eaLnBrk="1" latinLnBrk="0" hangingPunct="1">
                        <a:defRPr sz="1800" b="1" kern="1200">
                          <a:solidFill>
                            <a:schemeClr val="lt1"/>
                          </a:solidFill>
                          <a:latin typeface="Tahoma"/>
                          <a:ea typeface="黑体"/>
                          <a:cs typeface="宋体"/>
                        </a:defRPr>
                      </a:lvl7pPr>
                      <a:lvl8pPr marL="3200400" algn="l" defTabSz="914400" rtl="0" eaLnBrk="1" latinLnBrk="0" hangingPunct="1">
                        <a:defRPr sz="1800" b="1" kern="1200">
                          <a:solidFill>
                            <a:schemeClr val="lt1"/>
                          </a:solidFill>
                          <a:latin typeface="Tahoma"/>
                          <a:ea typeface="黑体"/>
                          <a:cs typeface="宋体"/>
                        </a:defRPr>
                      </a:lvl8pPr>
                      <a:lvl9pPr marL="3657600" algn="l" defTabSz="914400" rtl="0" eaLnBrk="1" latinLnBrk="0" hangingPunct="1">
                        <a:defRPr sz="1800" b="1" kern="1200">
                          <a:solidFill>
                            <a:schemeClr val="lt1"/>
                          </a:solidFill>
                          <a:latin typeface="Tahoma"/>
                          <a:ea typeface="黑体"/>
                          <a:cs typeface="宋体"/>
                        </a:defRPr>
                      </a:lvl9pPr>
                    </a:lstStyle>
                    <a:p>
                      <a:pPr marL="0" indent="266700" algn="ctr" defTabSz="914400" rtl="0" eaLnBrk="1" latinLnBrk="0" hangingPunct="1">
                        <a:lnSpc>
                          <a:spcPts val="2500"/>
                        </a:lnSpc>
                        <a:spcAft>
                          <a:spcPts val="0"/>
                        </a:spcAft>
                      </a:pPr>
                      <a:r>
                        <a:rPr lang="en-US" altLang="zh-CN" sz="1400" kern="100" dirty="0">
                          <a:solidFill>
                            <a:schemeClr val="tx1"/>
                          </a:solidFill>
                          <a:effectLst/>
                          <a:latin typeface="+mn-lt"/>
                          <a:ea typeface="微软雅黑" panose="020B0503020204020204" pitchFamily="34" charset="-122"/>
                          <a:cs typeface="Times New Roman" panose="02020603050405020304" pitchFamily="18" charset="0"/>
                        </a:rPr>
                        <a:t>Detector</a:t>
                      </a:r>
                      <a:endParaRPr lang="zh-CN" sz="1400" kern="100" dirty="0">
                        <a:solidFill>
                          <a:schemeClr val="tx1"/>
                        </a:solidFill>
                        <a:effectLst/>
                        <a:latin typeface="+mn-lt"/>
                        <a:ea typeface="微软雅黑" panose="020B0503020204020204" pitchFamily="34" charset="-122"/>
                        <a:cs typeface="Times New Roman" panose="02020603050405020304" pitchFamily="18" charset="0"/>
                      </a:endParaRPr>
                    </a:p>
                  </a:txBody>
                  <a:tcPr marL="68579" marR="68579"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914400" rtl="0" eaLnBrk="1" latinLnBrk="0" hangingPunct="1">
                        <a:defRPr sz="1800" kern="1200">
                          <a:solidFill>
                            <a:schemeClr val="dk1"/>
                          </a:solidFill>
                          <a:latin typeface="Tahoma"/>
                          <a:ea typeface="黑体"/>
                          <a:cs typeface="宋体"/>
                        </a:defRPr>
                      </a:lvl1pPr>
                      <a:lvl2pPr marL="457200" algn="l" defTabSz="914400" rtl="0" eaLnBrk="1" latinLnBrk="0" hangingPunct="1">
                        <a:defRPr sz="1800" kern="1200">
                          <a:solidFill>
                            <a:schemeClr val="dk1"/>
                          </a:solidFill>
                          <a:latin typeface="Tahoma"/>
                          <a:ea typeface="黑体"/>
                          <a:cs typeface="宋体"/>
                        </a:defRPr>
                      </a:lvl2pPr>
                      <a:lvl3pPr marL="914400" algn="l" defTabSz="914400" rtl="0" eaLnBrk="1" latinLnBrk="0" hangingPunct="1">
                        <a:defRPr sz="1800" kern="1200">
                          <a:solidFill>
                            <a:schemeClr val="dk1"/>
                          </a:solidFill>
                          <a:latin typeface="Tahoma"/>
                          <a:ea typeface="黑体"/>
                          <a:cs typeface="宋体"/>
                        </a:defRPr>
                      </a:lvl3pPr>
                      <a:lvl4pPr marL="1371600" algn="l" defTabSz="914400" rtl="0" eaLnBrk="1" latinLnBrk="0" hangingPunct="1">
                        <a:defRPr sz="1800" kern="1200">
                          <a:solidFill>
                            <a:schemeClr val="dk1"/>
                          </a:solidFill>
                          <a:latin typeface="Tahoma"/>
                          <a:ea typeface="黑体"/>
                          <a:cs typeface="宋体"/>
                        </a:defRPr>
                      </a:lvl4pPr>
                      <a:lvl5pPr marL="1828800" algn="l" defTabSz="914400" rtl="0" eaLnBrk="1" latinLnBrk="0" hangingPunct="1">
                        <a:defRPr sz="1800" kern="1200">
                          <a:solidFill>
                            <a:schemeClr val="dk1"/>
                          </a:solidFill>
                          <a:latin typeface="Tahoma"/>
                          <a:ea typeface="黑体"/>
                          <a:cs typeface="宋体"/>
                        </a:defRPr>
                      </a:lvl5pPr>
                      <a:lvl6pPr marL="2286000" algn="l" defTabSz="914400" rtl="0" eaLnBrk="1" latinLnBrk="0" hangingPunct="1">
                        <a:defRPr sz="1800" kern="1200">
                          <a:solidFill>
                            <a:schemeClr val="dk1"/>
                          </a:solidFill>
                          <a:latin typeface="Tahoma"/>
                          <a:ea typeface="黑体"/>
                          <a:cs typeface="宋体"/>
                        </a:defRPr>
                      </a:lvl6pPr>
                      <a:lvl7pPr marL="2743200" algn="l" defTabSz="914400" rtl="0" eaLnBrk="1" latinLnBrk="0" hangingPunct="1">
                        <a:defRPr sz="1800" kern="1200">
                          <a:solidFill>
                            <a:schemeClr val="dk1"/>
                          </a:solidFill>
                          <a:latin typeface="Tahoma"/>
                          <a:ea typeface="黑体"/>
                          <a:cs typeface="宋体"/>
                        </a:defRPr>
                      </a:lvl7pPr>
                      <a:lvl8pPr marL="3200400" algn="l" defTabSz="914400" rtl="0" eaLnBrk="1" latinLnBrk="0" hangingPunct="1">
                        <a:defRPr sz="1800" kern="1200">
                          <a:solidFill>
                            <a:schemeClr val="dk1"/>
                          </a:solidFill>
                          <a:latin typeface="Tahoma"/>
                          <a:ea typeface="黑体"/>
                          <a:cs typeface="宋体"/>
                        </a:defRPr>
                      </a:lvl8pPr>
                      <a:lvl9pPr marL="3657600" algn="l" defTabSz="914400" rtl="0" eaLnBrk="1" latinLnBrk="0" hangingPunct="1">
                        <a:defRPr sz="1800" kern="1200">
                          <a:solidFill>
                            <a:schemeClr val="dk1"/>
                          </a:solidFill>
                          <a:latin typeface="Tahoma"/>
                          <a:ea typeface="黑体"/>
                          <a:cs typeface="宋体"/>
                        </a:defRPr>
                      </a:lvl9pPr>
                    </a:lstStyle>
                    <a:p>
                      <a:pPr marL="0" indent="266700" algn="ctr" defTabSz="914400" rtl="0" eaLnBrk="1" latinLnBrk="0" hangingPunct="1">
                        <a:lnSpc>
                          <a:spcPts val="2500"/>
                        </a:lnSpc>
                        <a:spcAft>
                          <a:spcPts val="0"/>
                        </a:spcAft>
                      </a:pPr>
                      <a:r>
                        <a:rPr lang="en-US" altLang="zh-CN" sz="1400" b="0" kern="100" dirty="0">
                          <a:solidFill>
                            <a:schemeClr val="tx1"/>
                          </a:solidFill>
                          <a:effectLst/>
                          <a:latin typeface="+mn-lt"/>
                          <a:ea typeface="微软雅黑" panose="020B0503020204020204" pitchFamily="34" charset="-122"/>
                          <a:cs typeface="Times New Roman" panose="02020603050405020304" pitchFamily="18" charset="0"/>
                        </a:rPr>
                        <a:t>Photon</a:t>
                      </a:r>
                      <a:r>
                        <a:rPr lang="en-US" altLang="zh-CN" sz="1400" b="0" kern="100" baseline="0" dirty="0">
                          <a:solidFill>
                            <a:schemeClr val="tx1"/>
                          </a:solidFill>
                          <a:effectLst/>
                          <a:latin typeface="+mn-lt"/>
                          <a:ea typeface="微软雅黑" panose="020B0503020204020204" pitchFamily="34" charset="-122"/>
                          <a:cs typeface="Times New Roman" panose="02020603050405020304" pitchFamily="18" charset="0"/>
                        </a:rPr>
                        <a:t> Counting Detector</a:t>
                      </a:r>
                      <a:endParaRPr lang="zh-CN" sz="1400" b="0" kern="100" dirty="0">
                        <a:solidFill>
                          <a:schemeClr val="tx1"/>
                        </a:solidFill>
                        <a:effectLst/>
                        <a:latin typeface="+mn-lt"/>
                        <a:ea typeface="微软雅黑" panose="020B0503020204020204" pitchFamily="34" charset="-122"/>
                        <a:cs typeface="Times New Roman" panose="02020603050405020304" pitchFamily="18" charset="0"/>
                      </a:endParaRPr>
                    </a:p>
                  </a:txBody>
                  <a:tcPr marL="68579" marR="68579"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Tahoma"/>
                          <a:ea typeface="黑体"/>
                          <a:cs typeface="宋体"/>
                        </a:defRPr>
                      </a:lvl1pPr>
                      <a:lvl2pPr marL="457200" algn="l" defTabSz="914400" rtl="0" eaLnBrk="1" latinLnBrk="0" hangingPunct="1">
                        <a:defRPr sz="1800" kern="1200">
                          <a:solidFill>
                            <a:schemeClr val="dk1"/>
                          </a:solidFill>
                          <a:latin typeface="Tahoma"/>
                          <a:ea typeface="黑体"/>
                          <a:cs typeface="宋体"/>
                        </a:defRPr>
                      </a:lvl2pPr>
                      <a:lvl3pPr marL="914400" algn="l" defTabSz="914400" rtl="0" eaLnBrk="1" latinLnBrk="0" hangingPunct="1">
                        <a:defRPr sz="1800" kern="1200">
                          <a:solidFill>
                            <a:schemeClr val="dk1"/>
                          </a:solidFill>
                          <a:latin typeface="Tahoma"/>
                          <a:ea typeface="黑体"/>
                          <a:cs typeface="宋体"/>
                        </a:defRPr>
                      </a:lvl3pPr>
                      <a:lvl4pPr marL="1371600" algn="l" defTabSz="914400" rtl="0" eaLnBrk="1" latinLnBrk="0" hangingPunct="1">
                        <a:defRPr sz="1800" kern="1200">
                          <a:solidFill>
                            <a:schemeClr val="dk1"/>
                          </a:solidFill>
                          <a:latin typeface="Tahoma"/>
                          <a:ea typeface="黑体"/>
                          <a:cs typeface="宋体"/>
                        </a:defRPr>
                      </a:lvl4pPr>
                      <a:lvl5pPr marL="1828800" algn="l" defTabSz="914400" rtl="0" eaLnBrk="1" latinLnBrk="0" hangingPunct="1">
                        <a:defRPr sz="1800" kern="1200">
                          <a:solidFill>
                            <a:schemeClr val="dk1"/>
                          </a:solidFill>
                          <a:latin typeface="Tahoma"/>
                          <a:ea typeface="黑体"/>
                          <a:cs typeface="宋体"/>
                        </a:defRPr>
                      </a:lvl5pPr>
                      <a:lvl6pPr marL="2286000" algn="l" defTabSz="914400" rtl="0" eaLnBrk="1" latinLnBrk="0" hangingPunct="1">
                        <a:defRPr sz="1800" kern="1200">
                          <a:solidFill>
                            <a:schemeClr val="dk1"/>
                          </a:solidFill>
                          <a:latin typeface="Tahoma"/>
                          <a:ea typeface="黑体"/>
                          <a:cs typeface="宋体"/>
                        </a:defRPr>
                      </a:lvl6pPr>
                      <a:lvl7pPr marL="2743200" algn="l" defTabSz="914400" rtl="0" eaLnBrk="1" latinLnBrk="0" hangingPunct="1">
                        <a:defRPr sz="1800" kern="1200">
                          <a:solidFill>
                            <a:schemeClr val="dk1"/>
                          </a:solidFill>
                          <a:latin typeface="Tahoma"/>
                          <a:ea typeface="黑体"/>
                          <a:cs typeface="宋体"/>
                        </a:defRPr>
                      </a:lvl7pPr>
                      <a:lvl8pPr marL="3200400" algn="l" defTabSz="914400" rtl="0" eaLnBrk="1" latinLnBrk="0" hangingPunct="1">
                        <a:defRPr sz="1800" kern="1200">
                          <a:solidFill>
                            <a:schemeClr val="dk1"/>
                          </a:solidFill>
                          <a:latin typeface="Tahoma"/>
                          <a:ea typeface="黑体"/>
                          <a:cs typeface="宋体"/>
                        </a:defRPr>
                      </a:lvl8pPr>
                      <a:lvl9pPr marL="3657600" algn="l" defTabSz="914400" rtl="0" eaLnBrk="1" latinLnBrk="0" hangingPunct="1">
                        <a:defRPr sz="1800" kern="1200">
                          <a:solidFill>
                            <a:schemeClr val="dk1"/>
                          </a:solidFill>
                          <a:latin typeface="Tahoma"/>
                          <a:ea typeface="黑体"/>
                          <a:cs typeface="宋体"/>
                        </a:defRPr>
                      </a:lvl9pPr>
                    </a:lstStyle>
                    <a:p>
                      <a:pPr marL="0" indent="266700" algn="ctr" defTabSz="914400" rtl="0" eaLnBrk="1" latinLnBrk="0" hangingPunct="1">
                        <a:lnSpc>
                          <a:spcPts val="2500"/>
                        </a:lnSpc>
                        <a:spcAft>
                          <a:spcPts val="0"/>
                        </a:spcAft>
                      </a:pPr>
                      <a:r>
                        <a:rPr lang="en-US" altLang="zh-CN" sz="1400" b="0" kern="100" dirty="0">
                          <a:solidFill>
                            <a:srgbClr val="FF0000"/>
                          </a:solidFill>
                          <a:effectLst/>
                          <a:latin typeface="+mn-lt"/>
                          <a:ea typeface="微软雅黑" panose="020B0503020204020204" pitchFamily="34" charset="-122"/>
                          <a:cs typeface="Times New Roman" panose="02020603050405020304" pitchFamily="18" charset="0"/>
                        </a:rPr>
                        <a:t>Photon</a:t>
                      </a:r>
                      <a:r>
                        <a:rPr lang="en-US" altLang="zh-CN" sz="1400" b="0" kern="100" baseline="0" dirty="0">
                          <a:solidFill>
                            <a:srgbClr val="FF0000"/>
                          </a:solidFill>
                          <a:effectLst/>
                          <a:latin typeface="+mn-lt"/>
                          <a:ea typeface="微软雅黑" panose="020B0503020204020204" pitchFamily="34" charset="-122"/>
                          <a:cs typeface="Times New Roman" panose="02020603050405020304" pitchFamily="18" charset="0"/>
                        </a:rPr>
                        <a:t> Counting Detector</a:t>
                      </a:r>
                      <a:endParaRPr lang="zh-CN" sz="1400" b="0" kern="100" dirty="0">
                        <a:solidFill>
                          <a:srgbClr val="FF0000"/>
                        </a:solidFill>
                        <a:effectLst/>
                        <a:latin typeface="+mn-lt"/>
                        <a:ea typeface="微软雅黑" panose="020B0503020204020204" pitchFamily="34" charset="-122"/>
                        <a:cs typeface="Times New Roman" panose="02020603050405020304" pitchFamily="18" charset="0"/>
                      </a:endParaRPr>
                    </a:p>
                  </a:txBody>
                  <a:tcPr marL="68579" marR="68579"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03"/>
                  </a:ext>
                </a:extLst>
              </a:tr>
              <a:tr h="326646">
                <a:tc>
                  <a:txBody>
                    <a:bodyPr/>
                    <a:lstStyle>
                      <a:lvl1pPr marL="0" algn="l" defTabSz="914400" rtl="0" eaLnBrk="1" latinLnBrk="0" hangingPunct="1">
                        <a:defRPr sz="1800" b="1" kern="1200">
                          <a:solidFill>
                            <a:schemeClr val="lt1"/>
                          </a:solidFill>
                          <a:latin typeface="Tahoma"/>
                          <a:ea typeface="黑体"/>
                          <a:cs typeface="宋体"/>
                        </a:defRPr>
                      </a:lvl1pPr>
                      <a:lvl2pPr marL="457200" algn="l" defTabSz="914400" rtl="0" eaLnBrk="1" latinLnBrk="0" hangingPunct="1">
                        <a:defRPr sz="1800" b="1" kern="1200">
                          <a:solidFill>
                            <a:schemeClr val="lt1"/>
                          </a:solidFill>
                          <a:latin typeface="Tahoma"/>
                          <a:ea typeface="黑体"/>
                          <a:cs typeface="宋体"/>
                        </a:defRPr>
                      </a:lvl2pPr>
                      <a:lvl3pPr marL="914400" algn="l" defTabSz="914400" rtl="0" eaLnBrk="1" latinLnBrk="0" hangingPunct="1">
                        <a:defRPr sz="1800" b="1" kern="1200">
                          <a:solidFill>
                            <a:schemeClr val="lt1"/>
                          </a:solidFill>
                          <a:latin typeface="Tahoma"/>
                          <a:ea typeface="黑体"/>
                          <a:cs typeface="宋体"/>
                        </a:defRPr>
                      </a:lvl3pPr>
                      <a:lvl4pPr marL="1371600" algn="l" defTabSz="914400" rtl="0" eaLnBrk="1" latinLnBrk="0" hangingPunct="1">
                        <a:defRPr sz="1800" b="1" kern="1200">
                          <a:solidFill>
                            <a:schemeClr val="lt1"/>
                          </a:solidFill>
                          <a:latin typeface="Tahoma"/>
                          <a:ea typeface="黑体"/>
                          <a:cs typeface="宋体"/>
                        </a:defRPr>
                      </a:lvl4pPr>
                      <a:lvl5pPr marL="1828800" algn="l" defTabSz="914400" rtl="0" eaLnBrk="1" latinLnBrk="0" hangingPunct="1">
                        <a:defRPr sz="1800" b="1" kern="1200">
                          <a:solidFill>
                            <a:schemeClr val="lt1"/>
                          </a:solidFill>
                          <a:latin typeface="Tahoma"/>
                          <a:ea typeface="黑体"/>
                          <a:cs typeface="宋体"/>
                        </a:defRPr>
                      </a:lvl5pPr>
                      <a:lvl6pPr marL="2286000" algn="l" defTabSz="914400" rtl="0" eaLnBrk="1" latinLnBrk="0" hangingPunct="1">
                        <a:defRPr sz="1800" b="1" kern="1200">
                          <a:solidFill>
                            <a:schemeClr val="lt1"/>
                          </a:solidFill>
                          <a:latin typeface="Tahoma"/>
                          <a:ea typeface="黑体"/>
                          <a:cs typeface="宋体"/>
                        </a:defRPr>
                      </a:lvl6pPr>
                      <a:lvl7pPr marL="2743200" algn="l" defTabSz="914400" rtl="0" eaLnBrk="1" latinLnBrk="0" hangingPunct="1">
                        <a:defRPr sz="1800" b="1" kern="1200">
                          <a:solidFill>
                            <a:schemeClr val="lt1"/>
                          </a:solidFill>
                          <a:latin typeface="Tahoma"/>
                          <a:ea typeface="黑体"/>
                          <a:cs typeface="宋体"/>
                        </a:defRPr>
                      </a:lvl7pPr>
                      <a:lvl8pPr marL="3200400" algn="l" defTabSz="914400" rtl="0" eaLnBrk="1" latinLnBrk="0" hangingPunct="1">
                        <a:defRPr sz="1800" b="1" kern="1200">
                          <a:solidFill>
                            <a:schemeClr val="lt1"/>
                          </a:solidFill>
                          <a:latin typeface="Tahoma"/>
                          <a:ea typeface="黑体"/>
                          <a:cs typeface="宋体"/>
                        </a:defRPr>
                      </a:lvl8pPr>
                      <a:lvl9pPr marL="3657600" algn="l" defTabSz="914400" rtl="0" eaLnBrk="1" latinLnBrk="0" hangingPunct="1">
                        <a:defRPr sz="1800" b="1" kern="1200">
                          <a:solidFill>
                            <a:schemeClr val="lt1"/>
                          </a:solidFill>
                          <a:latin typeface="Tahoma"/>
                          <a:ea typeface="黑体"/>
                          <a:cs typeface="宋体"/>
                        </a:defRPr>
                      </a:lvl9pPr>
                    </a:lstStyle>
                    <a:p>
                      <a:pPr marL="0" indent="266700" algn="ctr" defTabSz="914400" rtl="0" eaLnBrk="1" latinLnBrk="0" hangingPunct="1">
                        <a:lnSpc>
                          <a:spcPts val="2500"/>
                        </a:lnSpc>
                        <a:spcAft>
                          <a:spcPts val="0"/>
                        </a:spcAft>
                      </a:pPr>
                      <a:r>
                        <a:rPr lang="en-US" altLang="zh-CN" sz="1400" kern="100" dirty="0">
                          <a:solidFill>
                            <a:schemeClr val="tx1"/>
                          </a:solidFill>
                          <a:effectLst/>
                          <a:latin typeface="+mn-lt"/>
                          <a:ea typeface="微软雅黑" panose="020B0503020204020204" pitchFamily="34" charset="-122"/>
                          <a:cs typeface="Times New Roman" panose="02020603050405020304" pitchFamily="18" charset="0"/>
                        </a:rPr>
                        <a:t>Energy</a:t>
                      </a:r>
                      <a:r>
                        <a:rPr lang="en-US" altLang="zh-CN" sz="1400" kern="100" baseline="0" dirty="0">
                          <a:solidFill>
                            <a:schemeClr val="tx1"/>
                          </a:solidFill>
                          <a:effectLst/>
                          <a:latin typeface="+mn-lt"/>
                          <a:ea typeface="微软雅黑" panose="020B0503020204020204" pitchFamily="34" charset="-122"/>
                          <a:cs typeface="Times New Roman" panose="02020603050405020304" pitchFamily="18" charset="0"/>
                        </a:rPr>
                        <a:t> thresholds</a:t>
                      </a:r>
                      <a:endParaRPr lang="zh-CN" sz="1400" kern="100" dirty="0">
                        <a:solidFill>
                          <a:schemeClr val="tx1"/>
                        </a:solidFill>
                        <a:effectLst/>
                        <a:latin typeface="+mn-lt"/>
                        <a:ea typeface="微软雅黑" panose="020B0503020204020204" pitchFamily="34" charset="-122"/>
                        <a:cs typeface="Times New Roman" panose="02020603050405020304" pitchFamily="18" charset="0"/>
                      </a:endParaRPr>
                    </a:p>
                  </a:txBody>
                  <a:tcPr marL="68579" marR="68579"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914400" rtl="0" eaLnBrk="1" latinLnBrk="0" hangingPunct="1">
                        <a:defRPr sz="1800" kern="1200">
                          <a:solidFill>
                            <a:schemeClr val="dk1"/>
                          </a:solidFill>
                          <a:latin typeface="Tahoma"/>
                          <a:ea typeface="黑体"/>
                          <a:cs typeface="宋体"/>
                        </a:defRPr>
                      </a:lvl1pPr>
                      <a:lvl2pPr marL="457200" algn="l" defTabSz="914400" rtl="0" eaLnBrk="1" latinLnBrk="0" hangingPunct="1">
                        <a:defRPr sz="1800" kern="1200">
                          <a:solidFill>
                            <a:schemeClr val="dk1"/>
                          </a:solidFill>
                          <a:latin typeface="Tahoma"/>
                          <a:ea typeface="黑体"/>
                          <a:cs typeface="宋体"/>
                        </a:defRPr>
                      </a:lvl2pPr>
                      <a:lvl3pPr marL="914400" algn="l" defTabSz="914400" rtl="0" eaLnBrk="1" latinLnBrk="0" hangingPunct="1">
                        <a:defRPr sz="1800" kern="1200">
                          <a:solidFill>
                            <a:schemeClr val="dk1"/>
                          </a:solidFill>
                          <a:latin typeface="Tahoma"/>
                          <a:ea typeface="黑体"/>
                          <a:cs typeface="宋体"/>
                        </a:defRPr>
                      </a:lvl3pPr>
                      <a:lvl4pPr marL="1371600" algn="l" defTabSz="914400" rtl="0" eaLnBrk="1" latinLnBrk="0" hangingPunct="1">
                        <a:defRPr sz="1800" kern="1200">
                          <a:solidFill>
                            <a:schemeClr val="dk1"/>
                          </a:solidFill>
                          <a:latin typeface="Tahoma"/>
                          <a:ea typeface="黑体"/>
                          <a:cs typeface="宋体"/>
                        </a:defRPr>
                      </a:lvl4pPr>
                      <a:lvl5pPr marL="1828800" algn="l" defTabSz="914400" rtl="0" eaLnBrk="1" latinLnBrk="0" hangingPunct="1">
                        <a:defRPr sz="1800" kern="1200">
                          <a:solidFill>
                            <a:schemeClr val="dk1"/>
                          </a:solidFill>
                          <a:latin typeface="Tahoma"/>
                          <a:ea typeface="黑体"/>
                          <a:cs typeface="宋体"/>
                        </a:defRPr>
                      </a:lvl5pPr>
                      <a:lvl6pPr marL="2286000" algn="l" defTabSz="914400" rtl="0" eaLnBrk="1" latinLnBrk="0" hangingPunct="1">
                        <a:defRPr sz="1800" kern="1200">
                          <a:solidFill>
                            <a:schemeClr val="dk1"/>
                          </a:solidFill>
                          <a:latin typeface="Tahoma"/>
                          <a:ea typeface="黑体"/>
                          <a:cs typeface="宋体"/>
                        </a:defRPr>
                      </a:lvl6pPr>
                      <a:lvl7pPr marL="2743200" algn="l" defTabSz="914400" rtl="0" eaLnBrk="1" latinLnBrk="0" hangingPunct="1">
                        <a:defRPr sz="1800" kern="1200">
                          <a:solidFill>
                            <a:schemeClr val="dk1"/>
                          </a:solidFill>
                          <a:latin typeface="Tahoma"/>
                          <a:ea typeface="黑体"/>
                          <a:cs typeface="宋体"/>
                        </a:defRPr>
                      </a:lvl7pPr>
                      <a:lvl8pPr marL="3200400" algn="l" defTabSz="914400" rtl="0" eaLnBrk="1" latinLnBrk="0" hangingPunct="1">
                        <a:defRPr sz="1800" kern="1200">
                          <a:solidFill>
                            <a:schemeClr val="dk1"/>
                          </a:solidFill>
                          <a:latin typeface="Tahoma"/>
                          <a:ea typeface="黑体"/>
                          <a:cs typeface="宋体"/>
                        </a:defRPr>
                      </a:lvl8pPr>
                      <a:lvl9pPr marL="3657600" algn="l" defTabSz="914400" rtl="0" eaLnBrk="1" latinLnBrk="0" hangingPunct="1">
                        <a:defRPr sz="1800" kern="1200">
                          <a:solidFill>
                            <a:schemeClr val="dk1"/>
                          </a:solidFill>
                          <a:latin typeface="Tahoma"/>
                          <a:ea typeface="黑体"/>
                          <a:cs typeface="宋体"/>
                        </a:defRPr>
                      </a:lvl9pPr>
                    </a:lstStyle>
                    <a:p>
                      <a:pPr marL="0" indent="266700" algn="ctr" defTabSz="914400" rtl="0" eaLnBrk="1" latinLnBrk="0" hangingPunct="1">
                        <a:lnSpc>
                          <a:spcPts val="2500"/>
                        </a:lnSpc>
                        <a:spcAft>
                          <a:spcPts val="0"/>
                        </a:spcAft>
                      </a:pPr>
                      <a:r>
                        <a:rPr lang="en-US" altLang="zh-CN" sz="1400" b="0" kern="100" dirty="0">
                          <a:solidFill>
                            <a:schemeClr val="tx1"/>
                          </a:solidFill>
                          <a:effectLst/>
                          <a:latin typeface="+mn-lt"/>
                          <a:ea typeface="微软雅黑" panose="020B0503020204020204" pitchFamily="34" charset="-122"/>
                          <a:cs typeface="Times New Roman" panose="02020603050405020304" pitchFamily="18" charset="0"/>
                        </a:rPr>
                        <a:t>2-8</a:t>
                      </a:r>
                      <a:endParaRPr lang="zh-CN" sz="1400" b="0" kern="100" dirty="0">
                        <a:solidFill>
                          <a:schemeClr val="tx1"/>
                        </a:solidFill>
                        <a:effectLst/>
                        <a:latin typeface="+mn-lt"/>
                        <a:ea typeface="微软雅黑" panose="020B0503020204020204" pitchFamily="34" charset="-122"/>
                        <a:cs typeface="Times New Roman" panose="02020603050405020304" pitchFamily="18" charset="0"/>
                      </a:endParaRPr>
                    </a:p>
                  </a:txBody>
                  <a:tcPr marL="68579" marR="68579"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Tahoma"/>
                          <a:ea typeface="黑体"/>
                          <a:cs typeface="宋体"/>
                        </a:defRPr>
                      </a:lvl1pPr>
                      <a:lvl2pPr marL="457200" algn="l" defTabSz="914400" rtl="0" eaLnBrk="1" latinLnBrk="0" hangingPunct="1">
                        <a:defRPr sz="1800" kern="1200">
                          <a:solidFill>
                            <a:schemeClr val="dk1"/>
                          </a:solidFill>
                          <a:latin typeface="Tahoma"/>
                          <a:ea typeface="黑体"/>
                          <a:cs typeface="宋体"/>
                        </a:defRPr>
                      </a:lvl2pPr>
                      <a:lvl3pPr marL="914400" algn="l" defTabSz="914400" rtl="0" eaLnBrk="1" latinLnBrk="0" hangingPunct="1">
                        <a:defRPr sz="1800" kern="1200">
                          <a:solidFill>
                            <a:schemeClr val="dk1"/>
                          </a:solidFill>
                          <a:latin typeface="Tahoma"/>
                          <a:ea typeface="黑体"/>
                          <a:cs typeface="宋体"/>
                        </a:defRPr>
                      </a:lvl3pPr>
                      <a:lvl4pPr marL="1371600" algn="l" defTabSz="914400" rtl="0" eaLnBrk="1" latinLnBrk="0" hangingPunct="1">
                        <a:defRPr sz="1800" kern="1200">
                          <a:solidFill>
                            <a:schemeClr val="dk1"/>
                          </a:solidFill>
                          <a:latin typeface="Tahoma"/>
                          <a:ea typeface="黑体"/>
                          <a:cs typeface="宋体"/>
                        </a:defRPr>
                      </a:lvl4pPr>
                      <a:lvl5pPr marL="1828800" algn="l" defTabSz="914400" rtl="0" eaLnBrk="1" latinLnBrk="0" hangingPunct="1">
                        <a:defRPr sz="1800" kern="1200">
                          <a:solidFill>
                            <a:schemeClr val="dk1"/>
                          </a:solidFill>
                          <a:latin typeface="Tahoma"/>
                          <a:ea typeface="黑体"/>
                          <a:cs typeface="宋体"/>
                        </a:defRPr>
                      </a:lvl5pPr>
                      <a:lvl6pPr marL="2286000" algn="l" defTabSz="914400" rtl="0" eaLnBrk="1" latinLnBrk="0" hangingPunct="1">
                        <a:defRPr sz="1800" kern="1200">
                          <a:solidFill>
                            <a:schemeClr val="dk1"/>
                          </a:solidFill>
                          <a:latin typeface="Tahoma"/>
                          <a:ea typeface="黑体"/>
                          <a:cs typeface="宋体"/>
                        </a:defRPr>
                      </a:lvl6pPr>
                      <a:lvl7pPr marL="2743200" algn="l" defTabSz="914400" rtl="0" eaLnBrk="1" latinLnBrk="0" hangingPunct="1">
                        <a:defRPr sz="1800" kern="1200">
                          <a:solidFill>
                            <a:schemeClr val="dk1"/>
                          </a:solidFill>
                          <a:latin typeface="Tahoma"/>
                          <a:ea typeface="黑体"/>
                          <a:cs typeface="宋体"/>
                        </a:defRPr>
                      </a:lvl7pPr>
                      <a:lvl8pPr marL="3200400" algn="l" defTabSz="914400" rtl="0" eaLnBrk="1" latinLnBrk="0" hangingPunct="1">
                        <a:defRPr sz="1800" kern="1200">
                          <a:solidFill>
                            <a:schemeClr val="dk1"/>
                          </a:solidFill>
                          <a:latin typeface="Tahoma"/>
                          <a:ea typeface="黑体"/>
                          <a:cs typeface="宋体"/>
                        </a:defRPr>
                      </a:lvl8pPr>
                      <a:lvl9pPr marL="3657600" algn="l" defTabSz="914400" rtl="0" eaLnBrk="1" latinLnBrk="0" hangingPunct="1">
                        <a:defRPr sz="1800" kern="1200">
                          <a:solidFill>
                            <a:schemeClr val="dk1"/>
                          </a:solidFill>
                          <a:latin typeface="Tahoma"/>
                          <a:ea typeface="黑体"/>
                          <a:cs typeface="宋体"/>
                        </a:defRPr>
                      </a:lvl9pPr>
                    </a:lstStyle>
                    <a:p>
                      <a:pPr marL="0" indent="266700" algn="ctr" defTabSz="914400" rtl="0" eaLnBrk="1" latinLnBrk="0" hangingPunct="1">
                        <a:lnSpc>
                          <a:spcPts val="2500"/>
                        </a:lnSpc>
                        <a:spcAft>
                          <a:spcPts val="0"/>
                        </a:spcAft>
                      </a:pPr>
                      <a:r>
                        <a:rPr lang="en-US" sz="1400" b="0" kern="100" dirty="0">
                          <a:solidFill>
                            <a:srgbClr val="FF0000"/>
                          </a:solidFill>
                          <a:effectLst/>
                          <a:latin typeface="+mn-lt"/>
                          <a:ea typeface="微软雅黑" panose="020B0503020204020204" pitchFamily="34" charset="-122"/>
                          <a:cs typeface="Times New Roman" panose="02020603050405020304" pitchFamily="18" charset="0"/>
                        </a:rPr>
                        <a:t>2</a:t>
                      </a:r>
                      <a:r>
                        <a:rPr lang="en-US" altLang="zh-CN" sz="1400" b="0" kern="100" dirty="0">
                          <a:solidFill>
                            <a:srgbClr val="FF0000"/>
                          </a:solidFill>
                          <a:effectLst/>
                          <a:latin typeface="+mn-lt"/>
                          <a:ea typeface="微软雅黑" panose="020B0503020204020204" pitchFamily="34" charset="-122"/>
                          <a:cs typeface="Times New Roman" panose="02020603050405020304" pitchFamily="18" charset="0"/>
                        </a:rPr>
                        <a:t>-8</a:t>
                      </a:r>
                      <a:endParaRPr lang="zh-CN" sz="1400" b="0" kern="100" dirty="0">
                        <a:solidFill>
                          <a:srgbClr val="FF0000"/>
                        </a:solidFill>
                        <a:effectLst/>
                        <a:latin typeface="+mn-lt"/>
                        <a:ea typeface="微软雅黑" panose="020B0503020204020204" pitchFamily="34" charset="-122"/>
                        <a:cs typeface="Times New Roman" panose="02020603050405020304" pitchFamily="18" charset="0"/>
                      </a:endParaRPr>
                    </a:p>
                  </a:txBody>
                  <a:tcPr marL="68579" marR="68579"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4"/>
                  </a:ext>
                </a:extLst>
              </a:tr>
              <a:tr h="326646">
                <a:tc>
                  <a:txBody>
                    <a:bodyPr/>
                    <a:lstStyle>
                      <a:lvl1pPr marL="0" algn="l" defTabSz="914400" rtl="0" eaLnBrk="1" latinLnBrk="0" hangingPunct="1">
                        <a:defRPr sz="1800" b="1" kern="1200">
                          <a:solidFill>
                            <a:schemeClr val="lt1"/>
                          </a:solidFill>
                          <a:latin typeface="Tahoma"/>
                          <a:ea typeface="黑体"/>
                          <a:cs typeface="宋体"/>
                        </a:defRPr>
                      </a:lvl1pPr>
                      <a:lvl2pPr marL="457200" algn="l" defTabSz="914400" rtl="0" eaLnBrk="1" latinLnBrk="0" hangingPunct="1">
                        <a:defRPr sz="1800" b="1" kern="1200">
                          <a:solidFill>
                            <a:schemeClr val="lt1"/>
                          </a:solidFill>
                          <a:latin typeface="Tahoma"/>
                          <a:ea typeface="黑体"/>
                          <a:cs typeface="宋体"/>
                        </a:defRPr>
                      </a:lvl2pPr>
                      <a:lvl3pPr marL="914400" algn="l" defTabSz="914400" rtl="0" eaLnBrk="1" latinLnBrk="0" hangingPunct="1">
                        <a:defRPr sz="1800" b="1" kern="1200">
                          <a:solidFill>
                            <a:schemeClr val="lt1"/>
                          </a:solidFill>
                          <a:latin typeface="Tahoma"/>
                          <a:ea typeface="黑体"/>
                          <a:cs typeface="宋体"/>
                        </a:defRPr>
                      </a:lvl3pPr>
                      <a:lvl4pPr marL="1371600" algn="l" defTabSz="914400" rtl="0" eaLnBrk="1" latinLnBrk="0" hangingPunct="1">
                        <a:defRPr sz="1800" b="1" kern="1200">
                          <a:solidFill>
                            <a:schemeClr val="lt1"/>
                          </a:solidFill>
                          <a:latin typeface="Tahoma"/>
                          <a:ea typeface="黑体"/>
                          <a:cs typeface="宋体"/>
                        </a:defRPr>
                      </a:lvl4pPr>
                      <a:lvl5pPr marL="1828800" algn="l" defTabSz="914400" rtl="0" eaLnBrk="1" latinLnBrk="0" hangingPunct="1">
                        <a:defRPr sz="1800" b="1" kern="1200">
                          <a:solidFill>
                            <a:schemeClr val="lt1"/>
                          </a:solidFill>
                          <a:latin typeface="Tahoma"/>
                          <a:ea typeface="黑体"/>
                          <a:cs typeface="宋体"/>
                        </a:defRPr>
                      </a:lvl5pPr>
                      <a:lvl6pPr marL="2286000" algn="l" defTabSz="914400" rtl="0" eaLnBrk="1" latinLnBrk="0" hangingPunct="1">
                        <a:defRPr sz="1800" b="1" kern="1200">
                          <a:solidFill>
                            <a:schemeClr val="lt1"/>
                          </a:solidFill>
                          <a:latin typeface="Tahoma"/>
                          <a:ea typeface="黑体"/>
                          <a:cs typeface="宋体"/>
                        </a:defRPr>
                      </a:lvl6pPr>
                      <a:lvl7pPr marL="2743200" algn="l" defTabSz="914400" rtl="0" eaLnBrk="1" latinLnBrk="0" hangingPunct="1">
                        <a:defRPr sz="1800" b="1" kern="1200">
                          <a:solidFill>
                            <a:schemeClr val="lt1"/>
                          </a:solidFill>
                          <a:latin typeface="Tahoma"/>
                          <a:ea typeface="黑体"/>
                          <a:cs typeface="宋体"/>
                        </a:defRPr>
                      </a:lvl7pPr>
                      <a:lvl8pPr marL="3200400" algn="l" defTabSz="914400" rtl="0" eaLnBrk="1" latinLnBrk="0" hangingPunct="1">
                        <a:defRPr sz="1800" b="1" kern="1200">
                          <a:solidFill>
                            <a:schemeClr val="lt1"/>
                          </a:solidFill>
                          <a:latin typeface="Tahoma"/>
                          <a:ea typeface="黑体"/>
                          <a:cs typeface="宋体"/>
                        </a:defRPr>
                      </a:lvl8pPr>
                      <a:lvl9pPr marL="3657600" algn="l" defTabSz="914400" rtl="0" eaLnBrk="1" latinLnBrk="0" hangingPunct="1">
                        <a:defRPr sz="1800" b="1" kern="1200">
                          <a:solidFill>
                            <a:schemeClr val="lt1"/>
                          </a:solidFill>
                          <a:latin typeface="Tahoma"/>
                          <a:ea typeface="黑体"/>
                          <a:cs typeface="宋体"/>
                        </a:defRPr>
                      </a:lvl9pPr>
                    </a:lstStyle>
                    <a:p>
                      <a:pPr marL="0" indent="266700" algn="ctr" defTabSz="914400" rtl="0" eaLnBrk="1" latinLnBrk="0" hangingPunct="1">
                        <a:lnSpc>
                          <a:spcPts val="2500"/>
                        </a:lnSpc>
                        <a:spcAft>
                          <a:spcPts val="0"/>
                        </a:spcAft>
                      </a:pPr>
                      <a:r>
                        <a:rPr lang="en-US" altLang="zh-CN" sz="1400" kern="100" dirty="0">
                          <a:solidFill>
                            <a:schemeClr val="tx1"/>
                          </a:solidFill>
                          <a:effectLst/>
                          <a:latin typeface="+mn-lt"/>
                          <a:ea typeface="微软雅黑" panose="020B0503020204020204" pitchFamily="34" charset="-122"/>
                          <a:cs typeface="Times New Roman" panose="02020603050405020304" pitchFamily="18" charset="0"/>
                        </a:rPr>
                        <a:t>DR</a:t>
                      </a:r>
                      <a:r>
                        <a:rPr lang="zh-CN" altLang="en-US" sz="1400" kern="100" baseline="0" dirty="0">
                          <a:solidFill>
                            <a:schemeClr val="tx1"/>
                          </a:solidFill>
                          <a:effectLst/>
                          <a:latin typeface="+mn-lt"/>
                          <a:ea typeface="微软雅黑" panose="020B0503020204020204" pitchFamily="34" charset="-122"/>
                          <a:cs typeface="Times New Roman" panose="02020603050405020304" pitchFamily="18" charset="0"/>
                        </a:rPr>
                        <a:t> </a:t>
                      </a:r>
                      <a:r>
                        <a:rPr lang="en-US" altLang="zh-CN" sz="1400" kern="100" dirty="0">
                          <a:solidFill>
                            <a:schemeClr val="tx1"/>
                          </a:solidFill>
                          <a:effectLst/>
                          <a:latin typeface="+mn-lt"/>
                          <a:ea typeface="微软雅黑" panose="020B0503020204020204" pitchFamily="34" charset="-122"/>
                          <a:cs typeface="Times New Roman" panose="02020603050405020304" pitchFamily="18" charset="0"/>
                        </a:rPr>
                        <a:t>spatial resolution</a:t>
                      </a:r>
                      <a:endParaRPr lang="zh-CN" sz="1400" kern="100" dirty="0">
                        <a:solidFill>
                          <a:schemeClr val="tx1"/>
                        </a:solidFill>
                        <a:effectLst/>
                        <a:latin typeface="+mn-lt"/>
                        <a:ea typeface="微软雅黑" panose="020B0503020204020204" pitchFamily="34" charset="-122"/>
                        <a:cs typeface="Times New Roman" panose="02020603050405020304" pitchFamily="18" charset="0"/>
                      </a:endParaRPr>
                    </a:p>
                  </a:txBody>
                  <a:tcPr marL="68579" marR="68579"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914400" rtl="0" eaLnBrk="1" latinLnBrk="0" hangingPunct="1">
                        <a:defRPr sz="1800" kern="1200">
                          <a:solidFill>
                            <a:schemeClr val="dk1"/>
                          </a:solidFill>
                          <a:latin typeface="Tahoma"/>
                          <a:ea typeface="黑体"/>
                          <a:cs typeface="宋体"/>
                        </a:defRPr>
                      </a:lvl1pPr>
                      <a:lvl2pPr marL="457200" algn="l" defTabSz="914400" rtl="0" eaLnBrk="1" latinLnBrk="0" hangingPunct="1">
                        <a:defRPr sz="1800" kern="1200">
                          <a:solidFill>
                            <a:schemeClr val="dk1"/>
                          </a:solidFill>
                          <a:latin typeface="Tahoma"/>
                          <a:ea typeface="黑体"/>
                          <a:cs typeface="宋体"/>
                        </a:defRPr>
                      </a:lvl2pPr>
                      <a:lvl3pPr marL="914400" algn="l" defTabSz="914400" rtl="0" eaLnBrk="1" latinLnBrk="0" hangingPunct="1">
                        <a:defRPr sz="1800" kern="1200">
                          <a:solidFill>
                            <a:schemeClr val="dk1"/>
                          </a:solidFill>
                          <a:latin typeface="Tahoma"/>
                          <a:ea typeface="黑体"/>
                          <a:cs typeface="宋体"/>
                        </a:defRPr>
                      </a:lvl3pPr>
                      <a:lvl4pPr marL="1371600" algn="l" defTabSz="914400" rtl="0" eaLnBrk="1" latinLnBrk="0" hangingPunct="1">
                        <a:defRPr sz="1800" kern="1200">
                          <a:solidFill>
                            <a:schemeClr val="dk1"/>
                          </a:solidFill>
                          <a:latin typeface="Tahoma"/>
                          <a:ea typeface="黑体"/>
                          <a:cs typeface="宋体"/>
                        </a:defRPr>
                      </a:lvl4pPr>
                      <a:lvl5pPr marL="1828800" algn="l" defTabSz="914400" rtl="0" eaLnBrk="1" latinLnBrk="0" hangingPunct="1">
                        <a:defRPr sz="1800" kern="1200">
                          <a:solidFill>
                            <a:schemeClr val="dk1"/>
                          </a:solidFill>
                          <a:latin typeface="Tahoma"/>
                          <a:ea typeface="黑体"/>
                          <a:cs typeface="宋体"/>
                        </a:defRPr>
                      </a:lvl5pPr>
                      <a:lvl6pPr marL="2286000" algn="l" defTabSz="914400" rtl="0" eaLnBrk="1" latinLnBrk="0" hangingPunct="1">
                        <a:defRPr sz="1800" kern="1200">
                          <a:solidFill>
                            <a:schemeClr val="dk1"/>
                          </a:solidFill>
                          <a:latin typeface="Tahoma"/>
                          <a:ea typeface="黑体"/>
                          <a:cs typeface="宋体"/>
                        </a:defRPr>
                      </a:lvl6pPr>
                      <a:lvl7pPr marL="2743200" algn="l" defTabSz="914400" rtl="0" eaLnBrk="1" latinLnBrk="0" hangingPunct="1">
                        <a:defRPr sz="1800" kern="1200">
                          <a:solidFill>
                            <a:schemeClr val="dk1"/>
                          </a:solidFill>
                          <a:latin typeface="Tahoma"/>
                          <a:ea typeface="黑体"/>
                          <a:cs typeface="宋体"/>
                        </a:defRPr>
                      </a:lvl7pPr>
                      <a:lvl8pPr marL="3200400" algn="l" defTabSz="914400" rtl="0" eaLnBrk="1" latinLnBrk="0" hangingPunct="1">
                        <a:defRPr sz="1800" kern="1200">
                          <a:solidFill>
                            <a:schemeClr val="dk1"/>
                          </a:solidFill>
                          <a:latin typeface="Tahoma"/>
                          <a:ea typeface="黑体"/>
                          <a:cs typeface="宋体"/>
                        </a:defRPr>
                      </a:lvl8pPr>
                      <a:lvl9pPr marL="3657600" algn="l" defTabSz="914400" rtl="0" eaLnBrk="1" latinLnBrk="0" hangingPunct="1">
                        <a:defRPr sz="1800" kern="1200">
                          <a:solidFill>
                            <a:schemeClr val="dk1"/>
                          </a:solidFill>
                          <a:latin typeface="Tahoma"/>
                          <a:ea typeface="黑体"/>
                          <a:cs typeface="宋体"/>
                        </a:defRPr>
                      </a:lvl9pPr>
                    </a:lstStyle>
                    <a:p>
                      <a:pPr marL="0" indent="266700" algn="ctr" defTabSz="914400" rtl="0" eaLnBrk="1" latinLnBrk="0" hangingPunct="1">
                        <a:lnSpc>
                          <a:spcPts val="2500"/>
                        </a:lnSpc>
                        <a:spcAft>
                          <a:spcPts val="0"/>
                        </a:spcAft>
                      </a:pPr>
                      <a:r>
                        <a:rPr lang="en-US" altLang="zh-CN" sz="1400" b="0" kern="100" dirty="0">
                          <a:solidFill>
                            <a:schemeClr val="tx1"/>
                          </a:solidFill>
                          <a:effectLst/>
                          <a:latin typeface="+mn-lt"/>
                          <a:ea typeface="微软雅黑" panose="020B0503020204020204" pitchFamily="34" charset="-122"/>
                          <a:cs typeface="Times New Roman" panose="02020603050405020304" pitchFamily="18" charset="0"/>
                        </a:rPr>
                        <a:t>——</a:t>
                      </a:r>
                      <a:endParaRPr lang="zh-CN" sz="1400" b="0" kern="100" dirty="0">
                        <a:solidFill>
                          <a:schemeClr val="tx1"/>
                        </a:solidFill>
                        <a:effectLst/>
                        <a:latin typeface="+mn-lt"/>
                        <a:ea typeface="微软雅黑" panose="020B0503020204020204" pitchFamily="34" charset="-122"/>
                        <a:cs typeface="Times New Roman" panose="02020603050405020304" pitchFamily="18" charset="0"/>
                      </a:endParaRPr>
                    </a:p>
                  </a:txBody>
                  <a:tcPr marL="68579" marR="68579"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Tahoma"/>
                          <a:ea typeface="黑体"/>
                          <a:cs typeface="宋体"/>
                        </a:defRPr>
                      </a:lvl1pPr>
                      <a:lvl2pPr marL="457200" algn="l" defTabSz="914400" rtl="0" eaLnBrk="1" latinLnBrk="0" hangingPunct="1">
                        <a:defRPr sz="1800" kern="1200">
                          <a:solidFill>
                            <a:schemeClr val="dk1"/>
                          </a:solidFill>
                          <a:latin typeface="Tahoma"/>
                          <a:ea typeface="黑体"/>
                          <a:cs typeface="宋体"/>
                        </a:defRPr>
                      </a:lvl2pPr>
                      <a:lvl3pPr marL="914400" algn="l" defTabSz="914400" rtl="0" eaLnBrk="1" latinLnBrk="0" hangingPunct="1">
                        <a:defRPr sz="1800" kern="1200">
                          <a:solidFill>
                            <a:schemeClr val="dk1"/>
                          </a:solidFill>
                          <a:latin typeface="Tahoma"/>
                          <a:ea typeface="黑体"/>
                          <a:cs typeface="宋体"/>
                        </a:defRPr>
                      </a:lvl3pPr>
                      <a:lvl4pPr marL="1371600" algn="l" defTabSz="914400" rtl="0" eaLnBrk="1" latinLnBrk="0" hangingPunct="1">
                        <a:defRPr sz="1800" kern="1200">
                          <a:solidFill>
                            <a:schemeClr val="dk1"/>
                          </a:solidFill>
                          <a:latin typeface="Tahoma"/>
                          <a:ea typeface="黑体"/>
                          <a:cs typeface="宋体"/>
                        </a:defRPr>
                      </a:lvl4pPr>
                      <a:lvl5pPr marL="1828800" algn="l" defTabSz="914400" rtl="0" eaLnBrk="1" latinLnBrk="0" hangingPunct="1">
                        <a:defRPr sz="1800" kern="1200">
                          <a:solidFill>
                            <a:schemeClr val="dk1"/>
                          </a:solidFill>
                          <a:latin typeface="Tahoma"/>
                          <a:ea typeface="黑体"/>
                          <a:cs typeface="宋体"/>
                        </a:defRPr>
                      </a:lvl5pPr>
                      <a:lvl6pPr marL="2286000" algn="l" defTabSz="914400" rtl="0" eaLnBrk="1" latinLnBrk="0" hangingPunct="1">
                        <a:defRPr sz="1800" kern="1200">
                          <a:solidFill>
                            <a:schemeClr val="dk1"/>
                          </a:solidFill>
                          <a:latin typeface="Tahoma"/>
                          <a:ea typeface="黑体"/>
                          <a:cs typeface="宋体"/>
                        </a:defRPr>
                      </a:lvl6pPr>
                      <a:lvl7pPr marL="2743200" algn="l" defTabSz="914400" rtl="0" eaLnBrk="1" latinLnBrk="0" hangingPunct="1">
                        <a:defRPr sz="1800" kern="1200">
                          <a:solidFill>
                            <a:schemeClr val="dk1"/>
                          </a:solidFill>
                          <a:latin typeface="Tahoma"/>
                          <a:ea typeface="黑体"/>
                          <a:cs typeface="宋体"/>
                        </a:defRPr>
                      </a:lvl7pPr>
                      <a:lvl8pPr marL="3200400" algn="l" defTabSz="914400" rtl="0" eaLnBrk="1" latinLnBrk="0" hangingPunct="1">
                        <a:defRPr sz="1800" kern="1200">
                          <a:solidFill>
                            <a:schemeClr val="dk1"/>
                          </a:solidFill>
                          <a:latin typeface="Tahoma"/>
                          <a:ea typeface="黑体"/>
                          <a:cs typeface="宋体"/>
                        </a:defRPr>
                      </a:lvl8pPr>
                      <a:lvl9pPr marL="3657600" algn="l" defTabSz="914400" rtl="0" eaLnBrk="1" latinLnBrk="0" hangingPunct="1">
                        <a:defRPr sz="1800" kern="1200">
                          <a:solidFill>
                            <a:schemeClr val="dk1"/>
                          </a:solidFill>
                          <a:latin typeface="Tahoma"/>
                          <a:ea typeface="黑体"/>
                          <a:cs typeface="宋体"/>
                        </a:defRPr>
                      </a:lvl9pPr>
                    </a:lstStyle>
                    <a:p>
                      <a:pPr marL="0" indent="266700" algn="ctr" defTabSz="914400" rtl="0" eaLnBrk="1" latinLnBrk="0" hangingPunct="1">
                        <a:lnSpc>
                          <a:spcPts val="2500"/>
                        </a:lnSpc>
                        <a:spcAft>
                          <a:spcPts val="0"/>
                        </a:spcAft>
                      </a:pPr>
                      <a:r>
                        <a:rPr lang="en-US" altLang="zh-CN" sz="1400" b="0" kern="100" dirty="0">
                          <a:solidFill>
                            <a:srgbClr val="FF0000"/>
                          </a:solidFill>
                          <a:effectLst/>
                          <a:latin typeface="+mn-lt"/>
                          <a:ea typeface="微软雅黑" panose="020B0503020204020204" pitchFamily="34" charset="-122"/>
                          <a:cs typeface="Times New Roman" panose="02020603050405020304" pitchFamily="18" charset="0"/>
                        </a:rPr>
                        <a:t>better</a:t>
                      </a:r>
                      <a:r>
                        <a:rPr lang="en-US" altLang="zh-CN" sz="1400" b="0" kern="100" baseline="0" dirty="0">
                          <a:solidFill>
                            <a:srgbClr val="FF0000"/>
                          </a:solidFill>
                          <a:effectLst/>
                          <a:latin typeface="+mn-lt"/>
                          <a:ea typeface="微软雅黑" panose="020B0503020204020204" pitchFamily="34" charset="-122"/>
                          <a:cs typeface="Times New Roman" panose="02020603050405020304" pitchFamily="18" charset="0"/>
                        </a:rPr>
                        <a:t> than </a:t>
                      </a:r>
                      <a:r>
                        <a:rPr lang="en-US" altLang="zh-CN" sz="1400" b="0" kern="100" dirty="0">
                          <a:solidFill>
                            <a:srgbClr val="FF0000"/>
                          </a:solidFill>
                          <a:effectLst/>
                          <a:latin typeface="+mn-lt"/>
                          <a:ea typeface="微软雅黑" panose="020B0503020204020204" pitchFamily="34" charset="-122"/>
                          <a:cs typeface="Times New Roman" panose="02020603050405020304" pitchFamily="18" charset="0"/>
                        </a:rPr>
                        <a:t>8 um</a:t>
                      </a:r>
                      <a:endParaRPr lang="zh-CN" sz="1400" b="0" kern="100" dirty="0">
                        <a:solidFill>
                          <a:srgbClr val="FF0000"/>
                        </a:solidFill>
                        <a:effectLst/>
                        <a:latin typeface="+mn-lt"/>
                        <a:ea typeface="微软雅黑" panose="020B0503020204020204" pitchFamily="34" charset="-122"/>
                        <a:cs typeface="Times New Roman" panose="02020603050405020304" pitchFamily="18" charset="0"/>
                      </a:endParaRPr>
                    </a:p>
                  </a:txBody>
                  <a:tcPr marL="68579" marR="68579"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05"/>
                  </a:ext>
                </a:extLst>
              </a:tr>
              <a:tr h="373112">
                <a:tc>
                  <a:txBody>
                    <a:bodyPr/>
                    <a:lstStyle>
                      <a:lvl1pPr marL="0" algn="l" defTabSz="914400" rtl="0" eaLnBrk="1" latinLnBrk="0" hangingPunct="1">
                        <a:defRPr sz="1800" b="1" kern="1200">
                          <a:solidFill>
                            <a:schemeClr val="lt1"/>
                          </a:solidFill>
                          <a:latin typeface="Tahoma"/>
                          <a:ea typeface="黑体"/>
                          <a:cs typeface="宋体"/>
                        </a:defRPr>
                      </a:lvl1pPr>
                      <a:lvl2pPr marL="457200" algn="l" defTabSz="914400" rtl="0" eaLnBrk="1" latinLnBrk="0" hangingPunct="1">
                        <a:defRPr sz="1800" b="1" kern="1200">
                          <a:solidFill>
                            <a:schemeClr val="lt1"/>
                          </a:solidFill>
                          <a:latin typeface="Tahoma"/>
                          <a:ea typeface="黑体"/>
                          <a:cs typeface="宋体"/>
                        </a:defRPr>
                      </a:lvl2pPr>
                      <a:lvl3pPr marL="914400" algn="l" defTabSz="914400" rtl="0" eaLnBrk="1" latinLnBrk="0" hangingPunct="1">
                        <a:defRPr sz="1800" b="1" kern="1200">
                          <a:solidFill>
                            <a:schemeClr val="lt1"/>
                          </a:solidFill>
                          <a:latin typeface="Tahoma"/>
                          <a:ea typeface="黑体"/>
                          <a:cs typeface="宋体"/>
                        </a:defRPr>
                      </a:lvl3pPr>
                      <a:lvl4pPr marL="1371600" algn="l" defTabSz="914400" rtl="0" eaLnBrk="1" latinLnBrk="0" hangingPunct="1">
                        <a:defRPr sz="1800" b="1" kern="1200">
                          <a:solidFill>
                            <a:schemeClr val="lt1"/>
                          </a:solidFill>
                          <a:latin typeface="Tahoma"/>
                          <a:ea typeface="黑体"/>
                          <a:cs typeface="宋体"/>
                        </a:defRPr>
                      </a:lvl4pPr>
                      <a:lvl5pPr marL="1828800" algn="l" defTabSz="914400" rtl="0" eaLnBrk="1" latinLnBrk="0" hangingPunct="1">
                        <a:defRPr sz="1800" b="1" kern="1200">
                          <a:solidFill>
                            <a:schemeClr val="lt1"/>
                          </a:solidFill>
                          <a:latin typeface="Tahoma"/>
                          <a:ea typeface="黑体"/>
                          <a:cs typeface="宋体"/>
                        </a:defRPr>
                      </a:lvl5pPr>
                      <a:lvl6pPr marL="2286000" algn="l" defTabSz="914400" rtl="0" eaLnBrk="1" latinLnBrk="0" hangingPunct="1">
                        <a:defRPr sz="1800" b="1" kern="1200">
                          <a:solidFill>
                            <a:schemeClr val="lt1"/>
                          </a:solidFill>
                          <a:latin typeface="Tahoma"/>
                          <a:ea typeface="黑体"/>
                          <a:cs typeface="宋体"/>
                        </a:defRPr>
                      </a:lvl6pPr>
                      <a:lvl7pPr marL="2743200" algn="l" defTabSz="914400" rtl="0" eaLnBrk="1" latinLnBrk="0" hangingPunct="1">
                        <a:defRPr sz="1800" b="1" kern="1200">
                          <a:solidFill>
                            <a:schemeClr val="lt1"/>
                          </a:solidFill>
                          <a:latin typeface="Tahoma"/>
                          <a:ea typeface="黑体"/>
                          <a:cs typeface="宋体"/>
                        </a:defRPr>
                      </a:lvl7pPr>
                      <a:lvl8pPr marL="3200400" algn="l" defTabSz="914400" rtl="0" eaLnBrk="1" latinLnBrk="0" hangingPunct="1">
                        <a:defRPr sz="1800" b="1" kern="1200">
                          <a:solidFill>
                            <a:schemeClr val="lt1"/>
                          </a:solidFill>
                          <a:latin typeface="Tahoma"/>
                          <a:ea typeface="黑体"/>
                          <a:cs typeface="宋体"/>
                        </a:defRPr>
                      </a:lvl8pPr>
                      <a:lvl9pPr marL="3657600" algn="l" defTabSz="914400" rtl="0" eaLnBrk="1" latinLnBrk="0" hangingPunct="1">
                        <a:defRPr sz="1800" b="1" kern="1200">
                          <a:solidFill>
                            <a:schemeClr val="lt1"/>
                          </a:solidFill>
                          <a:latin typeface="Tahoma"/>
                          <a:ea typeface="黑体"/>
                          <a:cs typeface="宋体"/>
                        </a:defRPr>
                      </a:lvl9pPr>
                    </a:lstStyle>
                    <a:p>
                      <a:pPr marL="0" indent="266700" algn="ctr" defTabSz="914400" rtl="0" eaLnBrk="1" latinLnBrk="0" hangingPunct="1">
                        <a:lnSpc>
                          <a:spcPts val="2500"/>
                        </a:lnSpc>
                        <a:spcAft>
                          <a:spcPts val="0"/>
                        </a:spcAft>
                      </a:pPr>
                      <a:r>
                        <a:rPr lang="en-US" altLang="zh-CN" sz="1400" kern="100" dirty="0">
                          <a:solidFill>
                            <a:schemeClr val="tx1"/>
                          </a:solidFill>
                          <a:effectLst/>
                          <a:latin typeface="+mn-lt"/>
                          <a:ea typeface="微软雅黑" panose="020B0503020204020204" pitchFamily="34" charset="-122"/>
                          <a:cs typeface="Times New Roman" panose="02020603050405020304" pitchFamily="18" charset="0"/>
                        </a:rPr>
                        <a:t>CT spatial resolution</a:t>
                      </a:r>
                      <a:endParaRPr lang="zh-CN" sz="1400" kern="100" dirty="0">
                        <a:solidFill>
                          <a:schemeClr val="tx1"/>
                        </a:solidFill>
                        <a:effectLst/>
                        <a:latin typeface="+mn-lt"/>
                        <a:ea typeface="微软雅黑" panose="020B0503020204020204" pitchFamily="34" charset="-122"/>
                        <a:cs typeface="Times New Roman" panose="02020603050405020304" pitchFamily="18" charset="0"/>
                      </a:endParaRPr>
                    </a:p>
                  </a:txBody>
                  <a:tcPr marL="68579" marR="68579"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914400" rtl="0" eaLnBrk="1" latinLnBrk="0" hangingPunct="1">
                        <a:defRPr sz="1800" kern="1200">
                          <a:solidFill>
                            <a:schemeClr val="dk1"/>
                          </a:solidFill>
                          <a:latin typeface="Tahoma"/>
                          <a:ea typeface="黑体"/>
                          <a:cs typeface="宋体"/>
                        </a:defRPr>
                      </a:lvl1pPr>
                      <a:lvl2pPr marL="457200" algn="l" defTabSz="914400" rtl="0" eaLnBrk="1" latinLnBrk="0" hangingPunct="1">
                        <a:defRPr sz="1800" kern="1200">
                          <a:solidFill>
                            <a:schemeClr val="dk1"/>
                          </a:solidFill>
                          <a:latin typeface="Tahoma"/>
                          <a:ea typeface="黑体"/>
                          <a:cs typeface="宋体"/>
                        </a:defRPr>
                      </a:lvl2pPr>
                      <a:lvl3pPr marL="914400" algn="l" defTabSz="914400" rtl="0" eaLnBrk="1" latinLnBrk="0" hangingPunct="1">
                        <a:defRPr sz="1800" kern="1200">
                          <a:solidFill>
                            <a:schemeClr val="dk1"/>
                          </a:solidFill>
                          <a:latin typeface="Tahoma"/>
                          <a:ea typeface="黑体"/>
                          <a:cs typeface="宋体"/>
                        </a:defRPr>
                      </a:lvl3pPr>
                      <a:lvl4pPr marL="1371600" algn="l" defTabSz="914400" rtl="0" eaLnBrk="1" latinLnBrk="0" hangingPunct="1">
                        <a:defRPr sz="1800" kern="1200">
                          <a:solidFill>
                            <a:schemeClr val="dk1"/>
                          </a:solidFill>
                          <a:latin typeface="Tahoma"/>
                          <a:ea typeface="黑体"/>
                          <a:cs typeface="宋体"/>
                        </a:defRPr>
                      </a:lvl4pPr>
                      <a:lvl5pPr marL="1828800" algn="l" defTabSz="914400" rtl="0" eaLnBrk="1" latinLnBrk="0" hangingPunct="1">
                        <a:defRPr sz="1800" kern="1200">
                          <a:solidFill>
                            <a:schemeClr val="dk1"/>
                          </a:solidFill>
                          <a:latin typeface="Tahoma"/>
                          <a:ea typeface="黑体"/>
                          <a:cs typeface="宋体"/>
                        </a:defRPr>
                      </a:lvl5pPr>
                      <a:lvl6pPr marL="2286000" algn="l" defTabSz="914400" rtl="0" eaLnBrk="1" latinLnBrk="0" hangingPunct="1">
                        <a:defRPr sz="1800" kern="1200">
                          <a:solidFill>
                            <a:schemeClr val="dk1"/>
                          </a:solidFill>
                          <a:latin typeface="Tahoma"/>
                          <a:ea typeface="黑体"/>
                          <a:cs typeface="宋体"/>
                        </a:defRPr>
                      </a:lvl6pPr>
                      <a:lvl7pPr marL="2743200" algn="l" defTabSz="914400" rtl="0" eaLnBrk="1" latinLnBrk="0" hangingPunct="1">
                        <a:defRPr sz="1800" kern="1200">
                          <a:solidFill>
                            <a:schemeClr val="dk1"/>
                          </a:solidFill>
                          <a:latin typeface="Tahoma"/>
                          <a:ea typeface="黑体"/>
                          <a:cs typeface="宋体"/>
                        </a:defRPr>
                      </a:lvl7pPr>
                      <a:lvl8pPr marL="3200400" algn="l" defTabSz="914400" rtl="0" eaLnBrk="1" latinLnBrk="0" hangingPunct="1">
                        <a:defRPr sz="1800" kern="1200">
                          <a:solidFill>
                            <a:schemeClr val="dk1"/>
                          </a:solidFill>
                          <a:latin typeface="Tahoma"/>
                          <a:ea typeface="黑体"/>
                          <a:cs typeface="宋体"/>
                        </a:defRPr>
                      </a:lvl8pPr>
                      <a:lvl9pPr marL="3657600" algn="l" defTabSz="914400" rtl="0" eaLnBrk="1" latinLnBrk="0" hangingPunct="1">
                        <a:defRPr sz="1800" kern="1200">
                          <a:solidFill>
                            <a:schemeClr val="dk1"/>
                          </a:solidFill>
                          <a:latin typeface="Tahoma"/>
                          <a:ea typeface="黑体"/>
                          <a:cs typeface="宋体"/>
                        </a:defRPr>
                      </a:lvl9pPr>
                    </a:lstStyle>
                    <a:p>
                      <a:pPr marL="0" marR="0" lvl="0" indent="266700" algn="ctr" defTabSz="914400" rtl="0" eaLnBrk="1" fontAlgn="auto" latinLnBrk="0" hangingPunct="1">
                        <a:lnSpc>
                          <a:spcPts val="2500"/>
                        </a:lnSpc>
                        <a:spcBef>
                          <a:spcPts val="0"/>
                        </a:spcBef>
                        <a:spcAft>
                          <a:spcPts val="0"/>
                        </a:spcAft>
                        <a:buClrTx/>
                        <a:buSzTx/>
                        <a:buFontTx/>
                        <a:buNone/>
                        <a:defRPr/>
                      </a:pPr>
                      <a:r>
                        <a:rPr lang="en-US" altLang="zh-CN" sz="1400" b="0" kern="100" dirty="0">
                          <a:solidFill>
                            <a:schemeClr val="tx1"/>
                          </a:solidFill>
                          <a:effectLst/>
                          <a:latin typeface="+mn-lt"/>
                          <a:ea typeface="微软雅黑" panose="020B0503020204020204" pitchFamily="34" charset="-122"/>
                          <a:cs typeface="Times New Roman" panose="02020603050405020304" pitchFamily="18" charset="0"/>
                        </a:rPr>
                        <a:t>~ 100 um</a:t>
                      </a:r>
                    </a:p>
                  </a:txBody>
                  <a:tcPr marL="68579" marR="68579"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Tahoma"/>
                          <a:ea typeface="黑体"/>
                          <a:cs typeface="宋体"/>
                        </a:defRPr>
                      </a:lvl1pPr>
                      <a:lvl2pPr marL="457200" algn="l" defTabSz="914400" rtl="0" eaLnBrk="1" latinLnBrk="0" hangingPunct="1">
                        <a:defRPr sz="1800" kern="1200">
                          <a:solidFill>
                            <a:schemeClr val="dk1"/>
                          </a:solidFill>
                          <a:latin typeface="Tahoma"/>
                          <a:ea typeface="黑体"/>
                          <a:cs typeface="宋体"/>
                        </a:defRPr>
                      </a:lvl2pPr>
                      <a:lvl3pPr marL="914400" algn="l" defTabSz="914400" rtl="0" eaLnBrk="1" latinLnBrk="0" hangingPunct="1">
                        <a:defRPr sz="1800" kern="1200">
                          <a:solidFill>
                            <a:schemeClr val="dk1"/>
                          </a:solidFill>
                          <a:latin typeface="Tahoma"/>
                          <a:ea typeface="黑体"/>
                          <a:cs typeface="宋体"/>
                        </a:defRPr>
                      </a:lvl3pPr>
                      <a:lvl4pPr marL="1371600" algn="l" defTabSz="914400" rtl="0" eaLnBrk="1" latinLnBrk="0" hangingPunct="1">
                        <a:defRPr sz="1800" kern="1200">
                          <a:solidFill>
                            <a:schemeClr val="dk1"/>
                          </a:solidFill>
                          <a:latin typeface="Tahoma"/>
                          <a:ea typeface="黑体"/>
                          <a:cs typeface="宋体"/>
                        </a:defRPr>
                      </a:lvl4pPr>
                      <a:lvl5pPr marL="1828800" algn="l" defTabSz="914400" rtl="0" eaLnBrk="1" latinLnBrk="0" hangingPunct="1">
                        <a:defRPr sz="1800" kern="1200">
                          <a:solidFill>
                            <a:schemeClr val="dk1"/>
                          </a:solidFill>
                          <a:latin typeface="Tahoma"/>
                          <a:ea typeface="黑体"/>
                          <a:cs typeface="宋体"/>
                        </a:defRPr>
                      </a:lvl5pPr>
                      <a:lvl6pPr marL="2286000" algn="l" defTabSz="914400" rtl="0" eaLnBrk="1" latinLnBrk="0" hangingPunct="1">
                        <a:defRPr sz="1800" kern="1200">
                          <a:solidFill>
                            <a:schemeClr val="dk1"/>
                          </a:solidFill>
                          <a:latin typeface="Tahoma"/>
                          <a:ea typeface="黑体"/>
                          <a:cs typeface="宋体"/>
                        </a:defRPr>
                      </a:lvl6pPr>
                      <a:lvl7pPr marL="2743200" algn="l" defTabSz="914400" rtl="0" eaLnBrk="1" latinLnBrk="0" hangingPunct="1">
                        <a:defRPr sz="1800" kern="1200">
                          <a:solidFill>
                            <a:schemeClr val="dk1"/>
                          </a:solidFill>
                          <a:latin typeface="Tahoma"/>
                          <a:ea typeface="黑体"/>
                          <a:cs typeface="宋体"/>
                        </a:defRPr>
                      </a:lvl7pPr>
                      <a:lvl8pPr marL="3200400" algn="l" defTabSz="914400" rtl="0" eaLnBrk="1" latinLnBrk="0" hangingPunct="1">
                        <a:defRPr sz="1800" kern="1200">
                          <a:solidFill>
                            <a:schemeClr val="dk1"/>
                          </a:solidFill>
                          <a:latin typeface="Tahoma"/>
                          <a:ea typeface="黑体"/>
                          <a:cs typeface="宋体"/>
                        </a:defRPr>
                      </a:lvl8pPr>
                      <a:lvl9pPr marL="3657600" algn="l" defTabSz="914400" rtl="0" eaLnBrk="1" latinLnBrk="0" hangingPunct="1">
                        <a:defRPr sz="1800" kern="1200">
                          <a:solidFill>
                            <a:schemeClr val="dk1"/>
                          </a:solidFill>
                          <a:latin typeface="Tahoma"/>
                          <a:ea typeface="黑体"/>
                          <a:cs typeface="宋体"/>
                        </a:defRPr>
                      </a:lvl9pPr>
                    </a:lstStyle>
                    <a:p>
                      <a:pPr marL="0" indent="266700" algn="ctr" defTabSz="914400" rtl="0" eaLnBrk="1" latinLnBrk="0" hangingPunct="1">
                        <a:lnSpc>
                          <a:spcPts val="2500"/>
                        </a:lnSpc>
                        <a:spcAft>
                          <a:spcPts val="0"/>
                        </a:spcAft>
                      </a:pPr>
                      <a:r>
                        <a:rPr lang="en-US" altLang="zh-CN" sz="1400" b="0" kern="100" dirty="0">
                          <a:solidFill>
                            <a:srgbClr val="FF0000"/>
                          </a:solidFill>
                          <a:effectLst/>
                          <a:latin typeface="+mn-lt"/>
                          <a:ea typeface="微软雅黑" panose="020B0503020204020204" pitchFamily="34" charset="-122"/>
                          <a:cs typeface="Times New Roman" panose="02020603050405020304" pitchFamily="18" charset="0"/>
                        </a:rPr>
                        <a:t>better</a:t>
                      </a:r>
                      <a:r>
                        <a:rPr lang="en-US" altLang="zh-CN" sz="1400" b="0" kern="100" baseline="0" dirty="0">
                          <a:solidFill>
                            <a:srgbClr val="FF0000"/>
                          </a:solidFill>
                          <a:effectLst/>
                          <a:latin typeface="+mn-lt"/>
                          <a:ea typeface="微软雅黑" panose="020B0503020204020204" pitchFamily="34" charset="-122"/>
                          <a:cs typeface="Times New Roman" panose="02020603050405020304" pitchFamily="18" charset="0"/>
                        </a:rPr>
                        <a:t> than</a:t>
                      </a:r>
                      <a:r>
                        <a:rPr lang="en-US" altLang="zh-CN" sz="1400" b="0" kern="100" dirty="0">
                          <a:solidFill>
                            <a:srgbClr val="FF0000"/>
                          </a:solidFill>
                          <a:effectLst/>
                          <a:latin typeface="+mn-lt"/>
                          <a:ea typeface="微软雅黑" panose="020B0503020204020204" pitchFamily="34" charset="-122"/>
                          <a:cs typeface="Times New Roman" panose="02020603050405020304" pitchFamily="18" charset="0"/>
                        </a:rPr>
                        <a:t>15 um</a:t>
                      </a:r>
                      <a:endParaRPr lang="zh-CN" sz="1400" b="0" kern="100" dirty="0">
                        <a:solidFill>
                          <a:srgbClr val="FF0000"/>
                        </a:solidFill>
                        <a:effectLst/>
                        <a:latin typeface="+mn-lt"/>
                        <a:ea typeface="微软雅黑" panose="020B0503020204020204" pitchFamily="34" charset="-122"/>
                        <a:cs typeface="Times New Roman" panose="02020603050405020304" pitchFamily="18" charset="0"/>
                      </a:endParaRPr>
                    </a:p>
                  </a:txBody>
                  <a:tcPr marL="68579" marR="68579"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6"/>
                  </a:ext>
                </a:extLst>
              </a:tr>
            </a:tbl>
          </a:graphicData>
        </a:graphic>
      </p:graphicFrame>
      <p:sp>
        <p:nvSpPr>
          <p:cNvPr id="13" name="文本框 12">
            <a:extLst>
              <a:ext uri="{FF2B5EF4-FFF2-40B4-BE49-F238E27FC236}">
                <a16:creationId xmlns:a16="http://schemas.microsoft.com/office/drawing/2014/main" id="{8404E6D5-7E91-4983-9F63-AE1A2426E769}"/>
              </a:ext>
            </a:extLst>
          </p:cNvPr>
          <p:cNvSpPr txBox="1"/>
          <p:nvPr/>
        </p:nvSpPr>
        <p:spPr>
          <a:xfrm>
            <a:off x="155807" y="5904108"/>
            <a:ext cx="4187594" cy="830997"/>
          </a:xfrm>
          <a:prstGeom prst="rect">
            <a:avLst/>
          </a:prstGeom>
          <a:solidFill>
            <a:schemeClr val="accent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The First Prize for Science and Technology Progress Award of the Chinese Society for Stereology (Feb. 2021)</a:t>
            </a:r>
            <a:endParaRPr kumimoji="0" lang="zh-CN" altLang="en-US" sz="1600" b="0" i="0" u="none" strike="noStrike" kern="1200" cap="none" spc="0" normalizeH="0" baseline="0" noProof="0" dirty="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3513748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2. R&amp;D of animal spectral </a:t>
            </a:r>
            <a:r>
              <a:rPr lang="en-US" altLang="zh-CN" dirty="0" err="1"/>
              <a:t>μCT</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8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4" name="标题 1"/>
          <p:cNvSpPr txBox="1">
            <a:spLocks noChangeArrowheads="1"/>
          </p:cNvSpPr>
          <p:nvPr/>
        </p:nvSpPr>
        <p:spPr bwMode="auto">
          <a:xfrm>
            <a:off x="239713" y="852987"/>
            <a:ext cx="117125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3600" b="1">
                <a:solidFill>
                  <a:srgbClr val="FF0000"/>
                </a:solidFill>
                <a:latin typeface="+mj-lt"/>
                <a:ea typeface="+mj-ea"/>
                <a:cs typeface="+mj-cs"/>
              </a:defRPr>
            </a:lvl1pPr>
            <a:lvl2pPr algn="ctr" rtl="0" eaLnBrk="0" fontAlgn="base" hangingPunct="0">
              <a:spcBef>
                <a:spcPct val="0"/>
              </a:spcBef>
              <a:spcAft>
                <a:spcPct val="0"/>
              </a:spcAft>
              <a:defRPr sz="3600" b="1">
                <a:solidFill>
                  <a:srgbClr val="FF0000"/>
                </a:solidFill>
                <a:latin typeface="Tahoma" pitchFamily="34" charset="0"/>
                <a:ea typeface="黑体" pitchFamily="2" charset="-122"/>
                <a:cs typeface="宋体" pitchFamily="2" charset="-122"/>
              </a:defRPr>
            </a:lvl2pPr>
            <a:lvl3pPr algn="ctr" rtl="0" eaLnBrk="0" fontAlgn="base" hangingPunct="0">
              <a:spcBef>
                <a:spcPct val="0"/>
              </a:spcBef>
              <a:spcAft>
                <a:spcPct val="0"/>
              </a:spcAft>
              <a:defRPr sz="3600" b="1">
                <a:solidFill>
                  <a:srgbClr val="FF0000"/>
                </a:solidFill>
                <a:latin typeface="Tahoma" pitchFamily="34" charset="0"/>
                <a:ea typeface="黑体" pitchFamily="2" charset="-122"/>
                <a:cs typeface="宋体" pitchFamily="2" charset="-122"/>
              </a:defRPr>
            </a:lvl3pPr>
            <a:lvl4pPr algn="ctr" rtl="0" eaLnBrk="0" fontAlgn="base" hangingPunct="0">
              <a:spcBef>
                <a:spcPct val="0"/>
              </a:spcBef>
              <a:spcAft>
                <a:spcPct val="0"/>
              </a:spcAft>
              <a:defRPr sz="3600" b="1">
                <a:solidFill>
                  <a:srgbClr val="FF0000"/>
                </a:solidFill>
                <a:latin typeface="Tahoma" pitchFamily="34" charset="0"/>
                <a:ea typeface="黑体" pitchFamily="2" charset="-122"/>
                <a:cs typeface="宋体" pitchFamily="2" charset="-122"/>
              </a:defRPr>
            </a:lvl4pPr>
            <a:lvl5pPr algn="ctr" rtl="0" eaLnBrk="0" fontAlgn="base" hangingPunct="0">
              <a:spcBef>
                <a:spcPct val="0"/>
              </a:spcBef>
              <a:spcAft>
                <a:spcPct val="0"/>
              </a:spcAft>
              <a:defRPr sz="3600" b="1">
                <a:solidFill>
                  <a:srgbClr val="FF0000"/>
                </a:solidFill>
                <a:latin typeface="Tahoma" pitchFamily="34" charset="0"/>
                <a:ea typeface="黑体" pitchFamily="2" charset="-122"/>
                <a:cs typeface="宋体" pitchFamily="2" charset="-122"/>
              </a:defRPr>
            </a:lvl5pPr>
            <a:lvl6pPr marL="457200" algn="ctr" rtl="0" fontAlgn="base">
              <a:spcBef>
                <a:spcPct val="0"/>
              </a:spcBef>
              <a:spcAft>
                <a:spcPct val="0"/>
              </a:spcAft>
              <a:defRPr sz="3600" b="1">
                <a:solidFill>
                  <a:srgbClr val="FF0000"/>
                </a:solidFill>
                <a:latin typeface="Tahoma" pitchFamily="34" charset="0"/>
                <a:ea typeface="黑体" pitchFamily="2" charset="-122"/>
                <a:cs typeface="宋体" pitchFamily="2" charset="-122"/>
              </a:defRPr>
            </a:lvl6pPr>
            <a:lvl7pPr marL="914400" algn="ctr" rtl="0" fontAlgn="base">
              <a:spcBef>
                <a:spcPct val="0"/>
              </a:spcBef>
              <a:spcAft>
                <a:spcPct val="0"/>
              </a:spcAft>
              <a:defRPr sz="3600" b="1">
                <a:solidFill>
                  <a:srgbClr val="FF0000"/>
                </a:solidFill>
                <a:latin typeface="Tahoma" pitchFamily="34" charset="0"/>
                <a:ea typeface="黑体" pitchFamily="2" charset="-122"/>
                <a:cs typeface="宋体" pitchFamily="2" charset="-122"/>
              </a:defRPr>
            </a:lvl7pPr>
            <a:lvl8pPr marL="1371600" algn="ctr" rtl="0" fontAlgn="base">
              <a:spcBef>
                <a:spcPct val="0"/>
              </a:spcBef>
              <a:spcAft>
                <a:spcPct val="0"/>
              </a:spcAft>
              <a:defRPr sz="3600" b="1">
                <a:solidFill>
                  <a:srgbClr val="FF0000"/>
                </a:solidFill>
                <a:latin typeface="Tahoma" pitchFamily="34" charset="0"/>
                <a:ea typeface="黑体" pitchFamily="2" charset="-122"/>
                <a:cs typeface="宋体" pitchFamily="2" charset="-122"/>
              </a:defRPr>
            </a:lvl8pPr>
            <a:lvl9pPr marL="1828800" algn="ctr" rtl="0" fontAlgn="base">
              <a:spcBef>
                <a:spcPct val="0"/>
              </a:spcBef>
              <a:spcAft>
                <a:spcPct val="0"/>
              </a:spcAft>
              <a:defRPr sz="3600" b="1">
                <a:solidFill>
                  <a:srgbClr val="FF0000"/>
                </a:solidFill>
                <a:latin typeface="Tahoma" pitchFamily="34" charset="0"/>
                <a:ea typeface="黑体" pitchFamily="2" charset="-122"/>
                <a:cs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srgbClr val="FF0000"/>
                </a:solidFill>
                <a:effectLst/>
                <a:uLnTx/>
                <a:uFillTx/>
                <a:latin typeface="Arial"/>
                <a:ea typeface="微软雅黑" panose="020B0503020204020204" pitchFamily="34" charset="-122"/>
                <a:cs typeface="+mj-cs"/>
              </a:rPr>
              <a:t>Multi-Energy Weight Imaging Technique</a:t>
            </a:r>
          </a:p>
        </p:txBody>
      </p:sp>
      <p:sp>
        <p:nvSpPr>
          <p:cNvPr id="5" name="矩形 24"/>
          <p:cNvSpPr>
            <a:spLocks noChangeArrowheads="1"/>
          </p:cNvSpPr>
          <p:nvPr/>
        </p:nvSpPr>
        <p:spPr bwMode="auto">
          <a:xfrm>
            <a:off x="-1" y="6311100"/>
            <a:ext cx="54917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Arial"/>
                <a:ea typeface="微软雅黑" panose="020B0503020204020204" pitchFamily="34" charset="-122"/>
              </a:rPr>
              <a:t>Multi-Energy Weight Imaging Technique Method</a:t>
            </a:r>
          </a:p>
        </p:txBody>
      </p:sp>
      <p:pic>
        <p:nvPicPr>
          <p:cNvPr id="6" name="图片 11"/>
          <p:cNvPicPr>
            <a:picLocks noChangeAspect="1" noChangeArrowheads="1"/>
          </p:cNvPicPr>
          <p:nvPr/>
        </p:nvPicPr>
        <p:blipFill>
          <a:blip r:embed="rId3">
            <a:extLst>
              <a:ext uri="{28A0092B-C50C-407E-A947-70E740481C1C}">
                <a14:useLocalDpi xmlns:a14="http://schemas.microsoft.com/office/drawing/2010/main" val="0"/>
              </a:ext>
            </a:extLst>
          </a:blip>
          <a:srcRect l="25278" t="21001" r="23973" b="26659"/>
          <a:stretch>
            <a:fillRect/>
          </a:stretch>
        </p:blipFill>
        <p:spPr bwMode="auto">
          <a:xfrm>
            <a:off x="6311900" y="1648613"/>
            <a:ext cx="181292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9"/>
          <p:cNvSpPr txBox="1">
            <a:spLocks noChangeArrowheads="1"/>
          </p:cNvSpPr>
          <p:nvPr/>
        </p:nvSpPr>
        <p:spPr bwMode="auto">
          <a:xfrm>
            <a:off x="5968367" y="3274266"/>
            <a:ext cx="29736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微软雅黑" panose="020B0503020204020204" pitchFamily="34" charset="-122"/>
                <a:cs typeface="Times New Roman" panose="02020603050405020304" pitchFamily="18" charset="0"/>
              </a:rPr>
              <a:t>Animal adipose tissue</a:t>
            </a:r>
          </a:p>
        </p:txBody>
      </p:sp>
      <p:grpSp>
        <p:nvGrpSpPr>
          <p:cNvPr id="8" name="组合 1"/>
          <p:cNvGrpSpPr>
            <a:grpSpLocks/>
          </p:cNvGrpSpPr>
          <p:nvPr/>
        </p:nvGrpSpPr>
        <p:grpSpPr bwMode="auto">
          <a:xfrm>
            <a:off x="8616950" y="1658138"/>
            <a:ext cx="1917700" cy="1685925"/>
            <a:chOff x="8509198" y="1298923"/>
            <a:chExt cx="2711450" cy="2406650"/>
          </a:xfrm>
        </p:grpSpPr>
        <p:pic>
          <p:nvPicPr>
            <p:cNvPr id="9" name="图片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9198" y="1298923"/>
              <a:ext cx="271145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8511443" y="2169124"/>
              <a:ext cx="980880" cy="956315"/>
            </a:xfrm>
            <a:prstGeom prst="rect">
              <a:avLst/>
            </a:prstGeom>
            <a:noFill/>
            <a:ln w="25400" cap="flat" cmpd="sng" algn="ctr">
              <a:solidFill>
                <a:srgbClr val="FF0000"/>
              </a:solid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黑体"/>
                <a:cs typeface="Times New Roman" panose="02020603050405020304" pitchFamily="18" charset="0"/>
              </a:endParaRPr>
            </a:p>
          </p:txBody>
        </p:sp>
      </p:grpSp>
      <p:sp>
        <p:nvSpPr>
          <p:cNvPr id="11" name="TextBox 19"/>
          <p:cNvSpPr txBox="1">
            <a:spLocks noChangeArrowheads="1"/>
          </p:cNvSpPr>
          <p:nvPr/>
        </p:nvSpPr>
        <p:spPr bwMode="auto">
          <a:xfrm>
            <a:off x="6212023" y="5360188"/>
            <a:ext cx="22236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微软雅黑" panose="020B0503020204020204" pitchFamily="34" charset="-122"/>
                <a:cs typeface="Times New Roman" panose="02020603050405020304" pitchFamily="18" charset="0"/>
              </a:rPr>
              <a:t>Conventional CT</a:t>
            </a:r>
          </a:p>
        </p:txBody>
      </p:sp>
      <p:sp>
        <p:nvSpPr>
          <p:cNvPr id="12" name="TextBox 20"/>
          <p:cNvSpPr txBox="1">
            <a:spLocks noChangeArrowheads="1"/>
          </p:cNvSpPr>
          <p:nvPr/>
        </p:nvSpPr>
        <p:spPr bwMode="auto">
          <a:xfrm>
            <a:off x="8829609" y="5360188"/>
            <a:ext cx="15937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Times New Roman" panose="02020603050405020304" pitchFamily="18" charset="0"/>
              </a:rPr>
              <a:t>Our system</a:t>
            </a:r>
            <a:endParaRPr kumimoji="0" lang="zh-CN" altLang="en-US" sz="20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Times New Roman" panose="02020603050405020304" pitchFamily="18" charset="0"/>
            </a:endParaRPr>
          </a:p>
        </p:txBody>
      </p:sp>
      <p:pic>
        <p:nvPicPr>
          <p:cNvPr id="13" name="图片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9963" y="3632988"/>
            <a:ext cx="191770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3488" y="3632988"/>
            <a:ext cx="1870075"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1"/>
          <p:cNvSpPr txBox="1">
            <a:spLocks noChangeArrowheads="1"/>
          </p:cNvSpPr>
          <p:nvPr/>
        </p:nvSpPr>
        <p:spPr bwMode="auto">
          <a:xfrm>
            <a:off x="5904650" y="5772621"/>
            <a:ext cx="59753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FF"/>
                </a:solidFill>
                <a:effectLst/>
                <a:uLnTx/>
                <a:uFillTx/>
                <a:latin typeface="Arial"/>
                <a:ea typeface="微软雅黑" panose="020B0503020204020204" pitchFamily="34" charset="-122"/>
                <a:cs typeface="Times New Roman" panose="02020603050405020304" pitchFamily="18" charset="0"/>
              </a:rPr>
              <a:t>The multi-energy weight imaging method was used to improve the contrast of CT imaging and find the microscopic features in animal tissues</a:t>
            </a:r>
          </a:p>
        </p:txBody>
      </p:sp>
      <p:pic>
        <p:nvPicPr>
          <p:cNvPr id="16" name="图片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1013" y="1627975"/>
            <a:ext cx="4652962"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9444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2. R&amp;D of animal spectral </a:t>
            </a:r>
            <a:r>
              <a:rPr lang="en-US" altLang="zh-CN" dirty="0" err="1"/>
              <a:t>μCT</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8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4" name="标题 1"/>
          <p:cNvSpPr txBox="1">
            <a:spLocks noChangeArrowheads="1"/>
          </p:cNvSpPr>
          <p:nvPr/>
        </p:nvSpPr>
        <p:spPr bwMode="auto">
          <a:xfrm>
            <a:off x="1434674" y="812044"/>
            <a:ext cx="98557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3600" b="1">
                <a:solidFill>
                  <a:srgbClr val="FF0000"/>
                </a:solidFill>
                <a:latin typeface="+mj-lt"/>
                <a:ea typeface="+mj-ea"/>
                <a:cs typeface="+mj-cs"/>
              </a:defRPr>
            </a:lvl1pPr>
            <a:lvl2pPr algn="ctr" rtl="0" eaLnBrk="0" fontAlgn="base" hangingPunct="0">
              <a:spcBef>
                <a:spcPct val="0"/>
              </a:spcBef>
              <a:spcAft>
                <a:spcPct val="0"/>
              </a:spcAft>
              <a:defRPr sz="3600" b="1">
                <a:solidFill>
                  <a:srgbClr val="FF0000"/>
                </a:solidFill>
                <a:latin typeface="Tahoma" pitchFamily="34" charset="0"/>
                <a:ea typeface="黑体" pitchFamily="2" charset="-122"/>
                <a:cs typeface="宋体" pitchFamily="2" charset="-122"/>
              </a:defRPr>
            </a:lvl2pPr>
            <a:lvl3pPr algn="ctr" rtl="0" eaLnBrk="0" fontAlgn="base" hangingPunct="0">
              <a:spcBef>
                <a:spcPct val="0"/>
              </a:spcBef>
              <a:spcAft>
                <a:spcPct val="0"/>
              </a:spcAft>
              <a:defRPr sz="3600" b="1">
                <a:solidFill>
                  <a:srgbClr val="FF0000"/>
                </a:solidFill>
                <a:latin typeface="Tahoma" pitchFamily="34" charset="0"/>
                <a:ea typeface="黑体" pitchFamily="2" charset="-122"/>
                <a:cs typeface="宋体" pitchFamily="2" charset="-122"/>
              </a:defRPr>
            </a:lvl3pPr>
            <a:lvl4pPr algn="ctr" rtl="0" eaLnBrk="0" fontAlgn="base" hangingPunct="0">
              <a:spcBef>
                <a:spcPct val="0"/>
              </a:spcBef>
              <a:spcAft>
                <a:spcPct val="0"/>
              </a:spcAft>
              <a:defRPr sz="3600" b="1">
                <a:solidFill>
                  <a:srgbClr val="FF0000"/>
                </a:solidFill>
                <a:latin typeface="Tahoma" pitchFamily="34" charset="0"/>
                <a:ea typeface="黑体" pitchFamily="2" charset="-122"/>
                <a:cs typeface="宋体" pitchFamily="2" charset="-122"/>
              </a:defRPr>
            </a:lvl4pPr>
            <a:lvl5pPr algn="ctr" rtl="0" eaLnBrk="0" fontAlgn="base" hangingPunct="0">
              <a:spcBef>
                <a:spcPct val="0"/>
              </a:spcBef>
              <a:spcAft>
                <a:spcPct val="0"/>
              </a:spcAft>
              <a:defRPr sz="3600" b="1">
                <a:solidFill>
                  <a:srgbClr val="FF0000"/>
                </a:solidFill>
                <a:latin typeface="Tahoma" pitchFamily="34" charset="0"/>
                <a:ea typeface="黑体" pitchFamily="2" charset="-122"/>
                <a:cs typeface="宋体" pitchFamily="2" charset="-122"/>
              </a:defRPr>
            </a:lvl5pPr>
            <a:lvl6pPr marL="457200" algn="ctr" rtl="0" fontAlgn="base">
              <a:spcBef>
                <a:spcPct val="0"/>
              </a:spcBef>
              <a:spcAft>
                <a:spcPct val="0"/>
              </a:spcAft>
              <a:defRPr sz="3600" b="1">
                <a:solidFill>
                  <a:srgbClr val="FF0000"/>
                </a:solidFill>
                <a:latin typeface="Tahoma" pitchFamily="34" charset="0"/>
                <a:ea typeface="黑体" pitchFamily="2" charset="-122"/>
                <a:cs typeface="宋体" pitchFamily="2" charset="-122"/>
              </a:defRPr>
            </a:lvl6pPr>
            <a:lvl7pPr marL="914400" algn="ctr" rtl="0" fontAlgn="base">
              <a:spcBef>
                <a:spcPct val="0"/>
              </a:spcBef>
              <a:spcAft>
                <a:spcPct val="0"/>
              </a:spcAft>
              <a:defRPr sz="3600" b="1">
                <a:solidFill>
                  <a:srgbClr val="FF0000"/>
                </a:solidFill>
                <a:latin typeface="Tahoma" pitchFamily="34" charset="0"/>
                <a:ea typeface="黑体" pitchFamily="2" charset="-122"/>
                <a:cs typeface="宋体" pitchFamily="2" charset="-122"/>
              </a:defRPr>
            </a:lvl7pPr>
            <a:lvl8pPr marL="1371600" algn="ctr" rtl="0" fontAlgn="base">
              <a:spcBef>
                <a:spcPct val="0"/>
              </a:spcBef>
              <a:spcAft>
                <a:spcPct val="0"/>
              </a:spcAft>
              <a:defRPr sz="3600" b="1">
                <a:solidFill>
                  <a:srgbClr val="FF0000"/>
                </a:solidFill>
                <a:latin typeface="Tahoma" pitchFamily="34" charset="0"/>
                <a:ea typeface="黑体" pitchFamily="2" charset="-122"/>
                <a:cs typeface="宋体" pitchFamily="2" charset="-122"/>
              </a:defRPr>
            </a:lvl8pPr>
            <a:lvl9pPr marL="1828800" algn="ctr" rtl="0" fontAlgn="base">
              <a:spcBef>
                <a:spcPct val="0"/>
              </a:spcBef>
              <a:spcAft>
                <a:spcPct val="0"/>
              </a:spcAft>
              <a:defRPr sz="3600" b="1">
                <a:solidFill>
                  <a:srgbClr val="FF0000"/>
                </a:solidFill>
                <a:latin typeface="Tahoma" pitchFamily="34" charset="0"/>
                <a:ea typeface="黑体" pitchFamily="2" charset="-122"/>
                <a:cs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srgbClr val="FF0000"/>
                </a:solidFill>
                <a:effectLst/>
                <a:uLnTx/>
                <a:uFillTx/>
                <a:latin typeface="Arial"/>
                <a:ea typeface="微软雅黑" panose="020B0503020204020204" pitchFamily="34" charset="-122"/>
                <a:cs typeface="Times New Roman" panose="02020603050405020304" pitchFamily="18" charset="0"/>
              </a:rPr>
              <a:t>High Sensitivity K-edge Imaging Technique</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7025" y="1564976"/>
            <a:ext cx="238125"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文本框 2"/>
          <p:cNvSpPr txBox="1">
            <a:spLocks noChangeArrowheads="1"/>
          </p:cNvSpPr>
          <p:nvPr/>
        </p:nvSpPr>
        <p:spPr bwMode="auto">
          <a:xfrm>
            <a:off x="9107250" y="3757195"/>
            <a:ext cx="20185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Arial"/>
                <a:ea typeface="微软雅黑" panose="020B0503020204020204" pitchFamily="34" charset="-122"/>
                <a:cs typeface="Times New Roman" panose="02020603050405020304" pitchFamily="18" charset="0"/>
              </a:rPr>
              <a:t>Conventional CT</a:t>
            </a:r>
            <a:endParaRPr kumimoji="0" lang="zh-CN" altLang="en-US" sz="1800" b="1" i="0" u="none" strike="noStrike" kern="1200" cap="none" spc="0" normalizeH="0" baseline="0" noProof="0" dirty="0">
              <a:ln>
                <a:noFill/>
              </a:ln>
              <a:solidFill>
                <a:srgbClr val="000000"/>
              </a:solidFill>
              <a:effectLst/>
              <a:uLnTx/>
              <a:uFillTx/>
              <a:latin typeface="Arial"/>
              <a:ea typeface="微软雅黑" panose="020B0503020204020204" pitchFamily="34" charset="-122"/>
              <a:cs typeface="Times New Roman" panose="02020603050405020304" pitchFamily="18" charset="0"/>
            </a:endParaRPr>
          </a:p>
        </p:txBody>
      </p:sp>
      <p:pic>
        <p:nvPicPr>
          <p:cNvPr id="7" name="图片 19"/>
          <p:cNvPicPr>
            <a:picLocks noChangeAspect="1" noChangeArrowheads="1"/>
          </p:cNvPicPr>
          <p:nvPr/>
        </p:nvPicPr>
        <p:blipFill>
          <a:blip r:embed="rId4" cstate="print">
            <a:extLst>
              <a:ext uri="{28A0092B-C50C-407E-A947-70E740481C1C}">
                <a14:useLocalDpi xmlns:a14="http://schemas.microsoft.com/office/drawing/2010/main" val="0"/>
              </a:ext>
            </a:extLst>
          </a:blip>
          <a:srcRect b="1491"/>
          <a:stretch>
            <a:fillRect/>
          </a:stretch>
        </p:blipFill>
        <p:spPr bwMode="auto">
          <a:xfrm>
            <a:off x="3657601" y="1620539"/>
            <a:ext cx="1573419"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21"/>
          <p:cNvSpPr txBox="1">
            <a:spLocks noChangeArrowheads="1"/>
          </p:cNvSpPr>
          <p:nvPr/>
        </p:nvSpPr>
        <p:spPr bwMode="auto">
          <a:xfrm>
            <a:off x="1267049" y="1273544"/>
            <a:ext cx="1519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微软雅黑" panose="020B0503020204020204" pitchFamily="34" charset="-122"/>
                <a:cs typeface="Times New Roman" panose="02020603050405020304" pitchFamily="18" charset="0"/>
              </a:rPr>
              <a:t>Bone image</a:t>
            </a:r>
          </a:p>
        </p:txBody>
      </p:sp>
      <p:sp>
        <p:nvSpPr>
          <p:cNvPr id="9" name="文本框 22"/>
          <p:cNvSpPr txBox="1">
            <a:spLocks noChangeArrowheads="1"/>
          </p:cNvSpPr>
          <p:nvPr/>
        </p:nvSpPr>
        <p:spPr bwMode="auto">
          <a:xfrm>
            <a:off x="3467119" y="1273544"/>
            <a:ext cx="19543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微软雅黑" panose="020B0503020204020204" pitchFamily="34" charset="-122"/>
                <a:cs typeface="Times New Roman" panose="02020603050405020304" pitchFamily="18" charset="0"/>
              </a:rPr>
              <a:t>Soft tissue image</a:t>
            </a:r>
          </a:p>
        </p:txBody>
      </p:sp>
      <p:sp>
        <p:nvSpPr>
          <p:cNvPr id="10" name="文本框 23"/>
          <p:cNvSpPr txBox="1">
            <a:spLocks noChangeArrowheads="1"/>
          </p:cNvSpPr>
          <p:nvPr/>
        </p:nvSpPr>
        <p:spPr bwMode="auto">
          <a:xfrm>
            <a:off x="5848719" y="1273544"/>
            <a:ext cx="20441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微软雅黑" panose="020B0503020204020204" pitchFamily="34" charset="-122"/>
                <a:cs typeface="Times New Roman" panose="02020603050405020304" pitchFamily="18" charset="0"/>
              </a:rPr>
              <a:t>Gadolinium image</a:t>
            </a:r>
          </a:p>
        </p:txBody>
      </p:sp>
      <p:pic>
        <p:nvPicPr>
          <p:cNvPr id="11" name="图片 17"/>
          <p:cNvPicPr>
            <a:picLocks noChangeAspect="1" noChangeArrowheads="1"/>
          </p:cNvPicPr>
          <p:nvPr/>
        </p:nvPicPr>
        <p:blipFill>
          <a:blip r:embed="rId5" cstate="print">
            <a:extLst>
              <a:ext uri="{28A0092B-C50C-407E-A947-70E740481C1C}">
                <a14:useLocalDpi xmlns:a14="http://schemas.microsoft.com/office/drawing/2010/main" val="0"/>
              </a:ext>
            </a:extLst>
          </a:blip>
          <a:srcRect l="5701" t="2492" r="7040"/>
          <a:stretch>
            <a:fillRect/>
          </a:stretch>
        </p:blipFill>
        <p:spPr bwMode="auto">
          <a:xfrm>
            <a:off x="1176338" y="1644351"/>
            <a:ext cx="1572414"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644351"/>
            <a:ext cx="1414937"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
          <p:cNvSpPr txBox="1">
            <a:spLocks noChangeArrowheads="1"/>
          </p:cNvSpPr>
          <p:nvPr/>
        </p:nvSpPr>
        <p:spPr bwMode="auto">
          <a:xfrm>
            <a:off x="7820702" y="4209059"/>
            <a:ext cx="433703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a:ea typeface="微软雅黑" panose="020B0503020204020204" pitchFamily="34" charset="-122"/>
                <a:cs typeface="Times New Roman" panose="02020603050405020304" pitchFamily="18" charset="0"/>
              </a:rPr>
              <a:t>Images of soft tissue, bone and gadolinium of animals can be obtained respectively to realize the separation of various substances, then the density and spatial distribution of different substances can be obtained</a:t>
            </a:r>
          </a:p>
        </p:txBody>
      </p:sp>
      <p:pic>
        <p:nvPicPr>
          <p:cNvPr id="14" name="图片 27"/>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4288" y="1471195"/>
            <a:ext cx="229393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2"/>
          <p:cNvSpPr txBox="1">
            <a:spLocks noChangeArrowheads="1"/>
          </p:cNvSpPr>
          <p:nvPr/>
        </p:nvSpPr>
        <p:spPr bwMode="auto">
          <a:xfrm>
            <a:off x="1597025" y="6502984"/>
            <a:ext cx="65190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Times New Roman" panose="02020603050405020304" pitchFamily="18" charset="0"/>
              </a:rPr>
              <a:t>Material decomposition imaging (gadolinium agent)</a:t>
            </a:r>
            <a:endParaRPr kumimoji="0" lang="zh-CN" altLang="en-US" sz="20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Times New Roman" panose="02020603050405020304" pitchFamily="18" charset="0"/>
            </a:endParaRPr>
          </a:p>
        </p:txBody>
      </p:sp>
      <p:pic>
        <p:nvPicPr>
          <p:cNvPr id="16" name="图片 1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92423" y="4300085"/>
            <a:ext cx="1677832"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右大括号 16"/>
          <p:cNvSpPr/>
          <p:nvPr/>
        </p:nvSpPr>
        <p:spPr>
          <a:xfrm rot="5400000">
            <a:off x="4408488" y="1629181"/>
            <a:ext cx="401637" cy="4846637"/>
          </a:xfrm>
          <a:prstGeom prst="rightBrace">
            <a:avLst/>
          </a:prstGeom>
          <a:noFill/>
          <a:ln w="38100" cap="flat" cmpd="sng" algn="ctr">
            <a:solidFill>
              <a:srgbClr val="00B050"/>
            </a:solid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Times New Roman" panose="02020603050405020304" pitchFamily="18" charset="0"/>
              <a:ea typeface="黑体"/>
              <a:cs typeface="Times New Roman" panose="02020603050405020304" pitchFamily="18" charset="0"/>
            </a:endParaRPr>
          </a:p>
        </p:txBody>
      </p:sp>
      <p:sp>
        <p:nvSpPr>
          <p:cNvPr id="18" name="文本框 25"/>
          <p:cNvSpPr txBox="1">
            <a:spLocks noChangeArrowheads="1"/>
          </p:cNvSpPr>
          <p:nvPr/>
        </p:nvSpPr>
        <p:spPr bwMode="auto">
          <a:xfrm>
            <a:off x="2792621" y="5056919"/>
            <a:ext cx="9412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微软雅黑" panose="020B0503020204020204" pitchFamily="34" charset="-122"/>
                <a:cs typeface="Times New Roman" panose="02020603050405020304" pitchFamily="18" charset="0"/>
              </a:rPr>
              <a:t>Color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微软雅黑" panose="020B0503020204020204" pitchFamily="34" charset="-122"/>
                <a:cs typeface="Times New Roman" panose="02020603050405020304" pitchFamily="18" charset="0"/>
              </a:rPr>
              <a:t> Fusion</a:t>
            </a:r>
            <a:endParaRPr kumimoji="0" lang="zh-CN" altLang="en-US" sz="1800" b="0" i="0" u="none" strike="noStrike" kern="1200" cap="none" spc="0" normalizeH="0" baseline="0" noProof="0" dirty="0">
              <a:ln>
                <a:noFill/>
              </a:ln>
              <a:solidFill>
                <a:srgbClr val="000000"/>
              </a:solidFill>
              <a:effectLst/>
              <a:uLnTx/>
              <a:uFillTx/>
              <a:latin typeface="Arial"/>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641746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Contents</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流程图: 离页连接符 5"/>
          <p:cNvSpPr/>
          <p:nvPr/>
        </p:nvSpPr>
        <p:spPr>
          <a:xfrm>
            <a:off x="2741833" y="1868142"/>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latin typeface="Arial"/>
                <a:ea typeface="微软雅黑"/>
                <a:cs typeface="+mn-cs"/>
              </a:rPr>
              <a:t>2</a:t>
            </a:r>
            <a:endParaRPr kumimoji="0" lang="zh-CN" altLang="en-US" sz="3600" b="1" i="0" u="none" strike="noStrike" kern="0" cap="none" spc="0" normalizeH="0" baseline="0" noProof="0" dirty="0">
              <a:ln>
                <a:noFill/>
              </a:ln>
              <a:solidFill>
                <a:prstClr val="white"/>
              </a:solidFill>
              <a:effectLst/>
              <a:uLnTx/>
              <a:uFillTx/>
              <a:latin typeface="Arial"/>
              <a:ea typeface="微软雅黑"/>
              <a:cs typeface="+mn-cs"/>
            </a:endParaRPr>
          </a:p>
        </p:txBody>
      </p:sp>
      <p:cxnSp>
        <p:nvCxnSpPr>
          <p:cNvPr id="7" name="直接连接符 6"/>
          <p:cNvCxnSpPr/>
          <p:nvPr/>
        </p:nvCxnSpPr>
        <p:spPr>
          <a:xfrm>
            <a:off x="3651016" y="2448596"/>
            <a:ext cx="5707731" cy="0"/>
          </a:xfrm>
          <a:prstGeom prst="line">
            <a:avLst/>
          </a:prstGeom>
          <a:noFill/>
          <a:ln w="12700" cap="flat" cmpd="sng" algn="ctr">
            <a:solidFill>
              <a:srgbClr val="314371"/>
            </a:solidFill>
            <a:prstDash val="solid"/>
            <a:miter lim="800000"/>
          </a:ln>
          <a:effectLst/>
        </p:spPr>
      </p:cxnSp>
      <p:sp>
        <p:nvSpPr>
          <p:cNvPr id="8" name="文本框 43"/>
          <p:cNvSpPr txBox="1"/>
          <p:nvPr/>
        </p:nvSpPr>
        <p:spPr>
          <a:xfrm>
            <a:off x="3824477" y="1925376"/>
            <a:ext cx="7059546" cy="523220"/>
          </a:xfrm>
          <a:prstGeom prst="rect">
            <a:avLst/>
          </a:prstGeom>
          <a:noFill/>
        </p:spPr>
        <p:txBody>
          <a:bodyPr wrap="square" rtlCol="0">
            <a:spAutoFit/>
          </a:bodyPr>
          <a:lstStyle/>
          <a:p>
            <a:pPr lvl="0" defTabSz="457200">
              <a:defRPr/>
            </a:pPr>
            <a:r>
              <a:rPr lang="en-US" altLang="zh-CN" sz="2800" dirty="0">
                <a:solidFill>
                  <a:prstClr val="black"/>
                </a:solidFill>
                <a:latin typeface="Arial Black" panose="020B0A04020102020204" pitchFamily="34" charset="0"/>
              </a:rPr>
              <a:t>R&amp;D Achievements </a:t>
            </a:r>
          </a:p>
        </p:txBody>
      </p:sp>
      <p:sp>
        <p:nvSpPr>
          <p:cNvPr id="9" name="内容占位符 2"/>
          <p:cNvSpPr txBox="1">
            <a:spLocks/>
          </p:cNvSpPr>
          <p:nvPr/>
        </p:nvSpPr>
        <p:spPr>
          <a:xfrm>
            <a:off x="2741833" y="2714361"/>
            <a:ext cx="6616914" cy="31416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50000"/>
              </a:lnSpc>
              <a:buFont typeface="Wingdings" panose="05000000000000000000" pitchFamily="2" charset="2"/>
              <a:buChar char="Ø"/>
              <a:defRPr/>
            </a:pPr>
            <a:r>
              <a:rPr lang="en-US" altLang="zh-CN" sz="2400" b="1" dirty="0">
                <a:ea typeface="等线" panose="02010600030101010101" pitchFamily="2" charset="-122"/>
              </a:rPr>
              <a:t> Nuclear medical imaging</a:t>
            </a:r>
          </a:p>
          <a:p>
            <a:pPr lvl="0">
              <a:lnSpc>
                <a:spcPct val="150000"/>
              </a:lnSpc>
              <a:buFont typeface="Wingdings" panose="05000000000000000000" pitchFamily="2" charset="2"/>
              <a:buChar char="Ø"/>
              <a:defRPr/>
            </a:pPr>
            <a:r>
              <a:rPr lang="en-US" altLang="zh-CN" sz="2400" b="1" dirty="0">
                <a:solidFill>
                  <a:srgbClr val="FF0000"/>
                </a:solidFill>
                <a:ea typeface="等线" panose="02010600030101010101" pitchFamily="2" charset="-122"/>
              </a:rPr>
              <a:t> Non-destructive testing</a:t>
            </a:r>
          </a:p>
          <a:p>
            <a:pPr lvl="0">
              <a:lnSpc>
                <a:spcPct val="150000"/>
              </a:lnSpc>
              <a:buFont typeface="Wingdings" panose="05000000000000000000" pitchFamily="2" charset="2"/>
              <a:buChar char="Ø"/>
              <a:defRPr/>
            </a:pPr>
            <a:r>
              <a:rPr lang="en-US" altLang="zh-CN" sz="2400" b="1" dirty="0">
                <a:ea typeface="等线" panose="02010600030101010101" pitchFamily="2" charset="-122"/>
              </a:rPr>
              <a:t> Radiation safety monitoring</a:t>
            </a:r>
          </a:p>
        </p:txBody>
      </p:sp>
    </p:spTree>
    <p:extLst>
      <p:ext uri="{BB962C8B-B14F-4D97-AF65-F5344CB8AC3E}">
        <p14:creationId xmlns:p14="http://schemas.microsoft.com/office/powerpoint/2010/main" val="2424758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Non-destructive testing</a:t>
            </a:r>
            <a:br>
              <a:rPr lang="en-US" altLang="zh-CN" dirty="0"/>
            </a:b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8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175" name="文本框 21">
            <a:extLst>
              <a:ext uri="{FF2B5EF4-FFF2-40B4-BE49-F238E27FC236}">
                <a16:creationId xmlns:a16="http://schemas.microsoft.com/office/drawing/2014/main" id="{8AA23DC8-7CAC-4751-BCD9-5365E404963A}"/>
              </a:ext>
            </a:extLst>
          </p:cNvPr>
          <p:cNvSpPr txBox="1">
            <a:spLocks noChangeArrowheads="1"/>
          </p:cNvSpPr>
          <p:nvPr/>
        </p:nvSpPr>
        <p:spPr bwMode="auto">
          <a:xfrm>
            <a:off x="2436064" y="4095901"/>
            <a:ext cx="67109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mn-lt"/>
                <a:ea typeface="微软雅黑" panose="020B0503020204020204" pitchFamily="34" charset="-122"/>
              </a:rPr>
              <a:t>2010</a:t>
            </a:r>
            <a:endParaRPr kumimoji="0" lang="zh-CN" altLang="en-US" sz="1600" b="1" i="0" u="none" strike="noStrike" kern="1200" cap="none" spc="0" normalizeH="0" baseline="0" noProof="0" dirty="0">
              <a:ln>
                <a:noFill/>
              </a:ln>
              <a:solidFill>
                <a:srgbClr val="0000FF"/>
              </a:solidFill>
              <a:effectLst/>
              <a:uLnTx/>
              <a:uFillTx/>
              <a:latin typeface="+mn-lt"/>
              <a:ea typeface="微软雅黑" panose="020B0503020204020204" pitchFamily="34" charset="-122"/>
            </a:endParaRPr>
          </a:p>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zh-CN" altLang="en-US" sz="1600" b="1" i="0" u="none" strike="noStrike" kern="1200" cap="none" spc="0" normalizeH="0" baseline="0" noProof="0" dirty="0">
              <a:ln>
                <a:noFill/>
              </a:ln>
              <a:solidFill>
                <a:srgbClr val="0000FF"/>
              </a:solidFill>
              <a:effectLst/>
              <a:uLnTx/>
              <a:uFillTx/>
              <a:latin typeface="+mn-lt"/>
              <a:ea typeface="微软雅黑" panose="020B0503020204020204" pitchFamily="34" charset="-122"/>
            </a:endParaRPr>
          </a:p>
        </p:txBody>
      </p:sp>
      <p:sp>
        <p:nvSpPr>
          <p:cNvPr id="178" name="Line 252">
            <a:extLst>
              <a:ext uri="{FF2B5EF4-FFF2-40B4-BE49-F238E27FC236}">
                <a16:creationId xmlns:a16="http://schemas.microsoft.com/office/drawing/2014/main" id="{33A5A7D2-C761-47FD-BBF7-592EAFDB2FA1}"/>
              </a:ext>
            </a:extLst>
          </p:cNvPr>
          <p:cNvSpPr>
            <a:spLocks noChangeShapeType="1"/>
          </p:cNvSpPr>
          <p:nvPr/>
        </p:nvSpPr>
        <p:spPr bwMode="auto">
          <a:xfrm flipV="1">
            <a:off x="79146" y="4459908"/>
            <a:ext cx="11350892" cy="19219"/>
          </a:xfrm>
          <a:prstGeom prst="line">
            <a:avLst/>
          </a:prstGeom>
          <a:noFill/>
          <a:ln w="76200">
            <a:solidFill>
              <a:srgbClr val="FFC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pic>
        <p:nvPicPr>
          <p:cNvPr id="179" name="Picture 4">
            <a:extLst>
              <a:ext uri="{FF2B5EF4-FFF2-40B4-BE49-F238E27FC236}">
                <a16:creationId xmlns:a16="http://schemas.microsoft.com/office/drawing/2014/main" id="{7635FB1E-3AD6-433B-8E6E-1553854CFCB8}"/>
              </a:ext>
            </a:extLst>
          </p:cNvPr>
          <p:cNvPicPr>
            <a:picLocks noChangeAspect="1"/>
          </p:cNvPicPr>
          <p:nvPr/>
        </p:nvPicPr>
        <p:blipFill>
          <a:blip r:embed="rId3">
            <a:lum bright="16000" contrast="6000"/>
            <a:extLst>
              <a:ext uri="{28A0092B-C50C-407E-A947-70E740481C1C}">
                <a14:useLocalDpi xmlns:a14="http://schemas.microsoft.com/office/drawing/2010/main" val="0"/>
              </a:ext>
            </a:extLst>
          </a:blip>
          <a:srcRect/>
          <a:stretch>
            <a:fillRect/>
          </a:stretch>
        </p:blipFill>
        <p:spPr bwMode="auto">
          <a:xfrm>
            <a:off x="434664" y="4977696"/>
            <a:ext cx="1268413" cy="885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0" name="图片 47">
            <a:extLst>
              <a:ext uri="{FF2B5EF4-FFF2-40B4-BE49-F238E27FC236}">
                <a16:creationId xmlns:a16="http://schemas.microsoft.com/office/drawing/2014/main" id="{8450E8DF-444B-439B-9F10-BD28A55CF8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3958" y="3032746"/>
            <a:ext cx="870361" cy="952139"/>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pic>
      <p:pic>
        <p:nvPicPr>
          <p:cNvPr id="181" name="图片 48">
            <a:extLst>
              <a:ext uri="{FF2B5EF4-FFF2-40B4-BE49-F238E27FC236}">
                <a16:creationId xmlns:a16="http://schemas.microsoft.com/office/drawing/2014/main" id="{3FADF7B7-4A95-4BFA-96C5-1DE29D79490D}"/>
              </a:ext>
            </a:extLst>
          </p:cNvPr>
          <p:cNvPicPr>
            <a:picLocks noChangeAspect="1"/>
          </p:cNvPicPr>
          <p:nvPr/>
        </p:nvPicPr>
        <p:blipFill rotWithShape="1">
          <a:blip r:embed="rId5">
            <a:extLst>
              <a:ext uri="{28A0092B-C50C-407E-A947-70E740481C1C}">
                <a14:useLocalDpi xmlns:a14="http://schemas.microsoft.com/office/drawing/2010/main" val="0"/>
              </a:ext>
            </a:extLst>
          </a:blip>
          <a:srcRect l="2506" t="4147" r="51334" b="17213"/>
          <a:stretch/>
        </p:blipFill>
        <p:spPr bwMode="auto">
          <a:xfrm>
            <a:off x="1130682" y="3029671"/>
            <a:ext cx="739567" cy="972935"/>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pic>
      <p:sp>
        <p:nvSpPr>
          <p:cNvPr id="182" name="文本框 10">
            <a:extLst>
              <a:ext uri="{FF2B5EF4-FFF2-40B4-BE49-F238E27FC236}">
                <a16:creationId xmlns:a16="http://schemas.microsoft.com/office/drawing/2014/main" id="{7016073F-594F-412C-8D25-D40EE909CB82}"/>
              </a:ext>
            </a:extLst>
          </p:cNvPr>
          <p:cNvSpPr txBox="1">
            <a:spLocks noChangeArrowheads="1"/>
          </p:cNvSpPr>
          <p:nvPr/>
        </p:nvSpPr>
        <p:spPr bwMode="auto">
          <a:xfrm>
            <a:off x="664647" y="4112246"/>
            <a:ext cx="749094"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mn-lt"/>
                <a:ea typeface="微软雅黑" panose="020B0503020204020204" pitchFamily="34" charset="-122"/>
              </a:rPr>
              <a:t>2006</a:t>
            </a:r>
            <a:r>
              <a:rPr kumimoji="0" lang="zh-CN" altLang="en-US" sz="1600" b="1" i="0" u="none" strike="noStrike" kern="1200" cap="none" spc="0" normalizeH="0" baseline="0" noProof="0" dirty="0">
                <a:ln>
                  <a:noFill/>
                </a:ln>
                <a:solidFill>
                  <a:srgbClr val="0000FF"/>
                </a:solidFill>
                <a:effectLst/>
                <a:uLnTx/>
                <a:uFillTx/>
                <a:latin typeface="+mn-lt"/>
                <a:ea typeface="微软雅黑" panose="020B0503020204020204" pitchFamily="34" charset="-122"/>
              </a:rPr>
              <a:t> </a:t>
            </a:r>
          </a:p>
        </p:txBody>
      </p:sp>
      <p:pic>
        <p:nvPicPr>
          <p:cNvPr id="183" name="图片 46">
            <a:extLst>
              <a:ext uri="{FF2B5EF4-FFF2-40B4-BE49-F238E27FC236}">
                <a16:creationId xmlns:a16="http://schemas.microsoft.com/office/drawing/2014/main" id="{D9746A5B-9A98-4915-B6E6-EE8EBF29B4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65455" y="3015141"/>
            <a:ext cx="976709" cy="97784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84" name="直接连接符 183">
            <a:extLst>
              <a:ext uri="{FF2B5EF4-FFF2-40B4-BE49-F238E27FC236}">
                <a16:creationId xmlns:a16="http://schemas.microsoft.com/office/drawing/2014/main" id="{D61FA8C3-09AE-4C17-8B37-1F4AEA891266}"/>
              </a:ext>
            </a:extLst>
          </p:cNvPr>
          <p:cNvCxnSpPr>
            <a:cxnSpLocks/>
            <a:stCxn id="180" idx="2"/>
          </p:cNvCxnSpPr>
          <p:nvPr/>
        </p:nvCxnSpPr>
        <p:spPr>
          <a:xfrm flipH="1">
            <a:off x="678933" y="3983658"/>
            <a:ext cx="1588" cy="428625"/>
          </a:xfrm>
          <a:prstGeom prst="line">
            <a:avLst/>
          </a:prstGeom>
          <a:noFill/>
          <a:ln w="19050" cap="flat" cmpd="sng" algn="ctr">
            <a:solidFill>
              <a:srgbClr val="FF0000"/>
            </a:solidFill>
            <a:prstDash val="solid"/>
          </a:ln>
          <a:effectLst/>
        </p:spPr>
      </p:cxnSp>
      <p:sp>
        <p:nvSpPr>
          <p:cNvPr id="185" name="文本框 184">
            <a:extLst>
              <a:ext uri="{FF2B5EF4-FFF2-40B4-BE49-F238E27FC236}">
                <a16:creationId xmlns:a16="http://schemas.microsoft.com/office/drawing/2014/main" id="{112BBCAA-4556-443C-AFBF-CC5774C41465}"/>
              </a:ext>
            </a:extLst>
          </p:cNvPr>
          <p:cNvSpPr txBox="1">
            <a:spLocks noChangeArrowheads="1"/>
          </p:cNvSpPr>
          <p:nvPr/>
        </p:nvSpPr>
        <p:spPr bwMode="auto">
          <a:xfrm>
            <a:off x="-63589" y="5898451"/>
            <a:ext cx="21875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mn-lt"/>
                <a:ea typeface="微软雅黑" panose="020B0503020204020204" pitchFamily="34" charset="-122"/>
              </a:rPr>
              <a:t>130 keV Micro-CT</a:t>
            </a:r>
            <a:endParaRPr kumimoji="0" lang="zh-CN" altLang="en-US" sz="1400" b="1" i="0" u="none" strike="noStrike" kern="1200" cap="none" spc="0" normalizeH="0" baseline="0" noProof="0" dirty="0">
              <a:ln>
                <a:noFill/>
              </a:ln>
              <a:solidFill>
                <a:srgbClr val="000000"/>
              </a:solidFill>
              <a:effectLst/>
              <a:uLnTx/>
              <a:uFillTx/>
              <a:latin typeface="+mn-lt"/>
              <a:ea typeface="微软雅黑" panose="020B0503020204020204" pitchFamily="34" charset="-122"/>
            </a:endParaRPr>
          </a:p>
        </p:txBody>
      </p:sp>
      <p:cxnSp>
        <p:nvCxnSpPr>
          <p:cNvPr id="186" name="直接连接符 185">
            <a:extLst>
              <a:ext uri="{FF2B5EF4-FFF2-40B4-BE49-F238E27FC236}">
                <a16:creationId xmlns:a16="http://schemas.microsoft.com/office/drawing/2014/main" id="{455DF739-E720-4158-B1B6-C1E972104E4F}"/>
              </a:ext>
            </a:extLst>
          </p:cNvPr>
          <p:cNvCxnSpPr/>
          <p:nvPr/>
        </p:nvCxnSpPr>
        <p:spPr>
          <a:xfrm>
            <a:off x="1009133" y="4509121"/>
            <a:ext cx="0" cy="439737"/>
          </a:xfrm>
          <a:prstGeom prst="line">
            <a:avLst/>
          </a:prstGeom>
          <a:noFill/>
          <a:ln w="19050" cap="flat" cmpd="sng" algn="ctr">
            <a:solidFill>
              <a:srgbClr val="FF0000"/>
            </a:solidFill>
            <a:prstDash val="solid"/>
          </a:ln>
          <a:effectLst/>
        </p:spPr>
      </p:cxnSp>
      <p:cxnSp>
        <p:nvCxnSpPr>
          <p:cNvPr id="187" name="直接连接符 186">
            <a:extLst>
              <a:ext uri="{FF2B5EF4-FFF2-40B4-BE49-F238E27FC236}">
                <a16:creationId xmlns:a16="http://schemas.microsoft.com/office/drawing/2014/main" id="{5850E70D-2011-4212-B7BC-551BD750AB5C}"/>
              </a:ext>
            </a:extLst>
          </p:cNvPr>
          <p:cNvCxnSpPr/>
          <p:nvPr/>
        </p:nvCxnSpPr>
        <p:spPr>
          <a:xfrm>
            <a:off x="2388389" y="4057670"/>
            <a:ext cx="4763" cy="401637"/>
          </a:xfrm>
          <a:prstGeom prst="line">
            <a:avLst/>
          </a:prstGeom>
          <a:noFill/>
          <a:ln w="19050" cap="flat" cmpd="sng" algn="ctr">
            <a:solidFill>
              <a:srgbClr val="FF0000"/>
            </a:solidFill>
            <a:prstDash val="solid"/>
          </a:ln>
          <a:effectLst/>
        </p:spPr>
      </p:cxnSp>
      <p:pic>
        <p:nvPicPr>
          <p:cNvPr id="188" name="内容占位符 6">
            <a:extLst>
              <a:ext uri="{FF2B5EF4-FFF2-40B4-BE49-F238E27FC236}">
                <a16:creationId xmlns:a16="http://schemas.microsoft.com/office/drawing/2014/main" id="{957AA61B-47A1-4B00-9134-EDDBB9E9336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75198" y="3019987"/>
            <a:ext cx="955675" cy="969963"/>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pic>
      <p:pic>
        <p:nvPicPr>
          <p:cNvPr id="189" name="图片 16">
            <a:extLst>
              <a:ext uri="{FF2B5EF4-FFF2-40B4-BE49-F238E27FC236}">
                <a16:creationId xmlns:a16="http://schemas.microsoft.com/office/drawing/2014/main" id="{1394C0C6-F936-4B5D-AE40-69D325E411A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47593" y="5022862"/>
            <a:ext cx="966872" cy="89218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0" name="图片 17">
            <a:extLst>
              <a:ext uri="{FF2B5EF4-FFF2-40B4-BE49-F238E27FC236}">
                <a16:creationId xmlns:a16="http://schemas.microsoft.com/office/drawing/2014/main" id="{8738A46F-77D1-400D-8523-0899463BC5F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1530" t="3245"/>
          <a:stretch/>
        </p:blipFill>
        <p:spPr bwMode="auto">
          <a:xfrm>
            <a:off x="4673979" y="2994168"/>
            <a:ext cx="848990" cy="99499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1" name="图片 18">
            <a:extLst>
              <a:ext uri="{FF2B5EF4-FFF2-40B4-BE49-F238E27FC236}">
                <a16:creationId xmlns:a16="http://schemas.microsoft.com/office/drawing/2014/main" id="{8D41A9A7-9DE8-4873-880B-10475BA266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13840" y="4873849"/>
            <a:ext cx="1127125"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 name="文本框 32">
            <a:extLst>
              <a:ext uri="{FF2B5EF4-FFF2-40B4-BE49-F238E27FC236}">
                <a16:creationId xmlns:a16="http://schemas.microsoft.com/office/drawing/2014/main" id="{9160996A-6AF5-4622-AFC5-A6F27078B21C}"/>
              </a:ext>
            </a:extLst>
          </p:cNvPr>
          <p:cNvSpPr txBox="1">
            <a:spLocks noChangeArrowheads="1"/>
          </p:cNvSpPr>
          <p:nvPr/>
        </p:nvSpPr>
        <p:spPr bwMode="auto">
          <a:xfrm>
            <a:off x="2757551" y="4586907"/>
            <a:ext cx="13620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mn-lt"/>
                <a:ea typeface="微软雅黑" panose="020B0503020204020204" pitchFamily="34" charset="-122"/>
              </a:rPr>
              <a:t>2012</a:t>
            </a:r>
            <a:endParaRPr kumimoji="0" lang="zh-CN" altLang="en-US" sz="1600" b="1" i="0" u="none" strike="noStrike" kern="1200" cap="none" spc="0" normalizeH="0" baseline="0" noProof="0" dirty="0">
              <a:ln>
                <a:noFill/>
              </a:ln>
              <a:solidFill>
                <a:srgbClr val="0000FF"/>
              </a:solidFill>
              <a:effectLst/>
              <a:uLnTx/>
              <a:uFillTx/>
              <a:latin typeface="+mn-lt"/>
              <a:ea typeface="微软雅黑" panose="020B0503020204020204" pitchFamily="34" charset="-122"/>
            </a:endParaRPr>
          </a:p>
        </p:txBody>
      </p:sp>
      <p:cxnSp>
        <p:nvCxnSpPr>
          <p:cNvPr id="193" name="直接连接符 192">
            <a:extLst>
              <a:ext uri="{FF2B5EF4-FFF2-40B4-BE49-F238E27FC236}">
                <a16:creationId xmlns:a16="http://schemas.microsoft.com/office/drawing/2014/main" id="{52693E8B-9450-4ECA-A879-215E961E838B}"/>
              </a:ext>
            </a:extLst>
          </p:cNvPr>
          <p:cNvCxnSpPr/>
          <p:nvPr/>
        </p:nvCxnSpPr>
        <p:spPr>
          <a:xfrm>
            <a:off x="2738153" y="4501724"/>
            <a:ext cx="3175" cy="401637"/>
          </a:xfrm>
          <a:prstGeom prst="line">
            <a:avLst/>
          </a:prstGeom>
          <a:noFill/>
          <a:ln w="19050" cap="flat" cmpd="sng" algn="ctr">
            <a:solidFill>
              <a:srgbClr val="FF0000"/>
            </a:solidFill>
            <a:prstDash val="solid"/>
          </a:ln>
          <a:effectLst/>
        </p:spPr>
      </p:cxnSp>
      <p:cxnSp>
        <p:nvCxnSpPr>
          <p:cNvPr id="194" name="直接连接符 193">
            <a:extLst>
              <a:ext uri="{FF2B5EF4-FFF2-40B4-BE49-F238E27FC236}">
                <a16:creationId xmlns:a16="http://schemas.microsoft.com/office/drawing/2014/main" id="{465A398C-D730-4EC1-AB5C-5CB1999E9D19}"/>
              </a:ext>
            </a:extLst>
          </p:cNvPr>
          <p:cNvCxnSpPr/>
          <p:nvPr/>
        </p:nvCxnSpPr>
        <p:spPr>
          <a:xfrm>
            <a:off x="3680566" y="4050089"/>
            <a:ext cx="4763" cy="401637"/>
          </a:xfrm>
          <a:prstGeom prst="line">
            <a:avLst/>
          </a:prstGeom>
          <a:noFill/>
          <a:ln w="19050" cap="flat" cmpd="sng" algn="ctr">
            <a:solidFill>
              <a:srgbClr val="FF0000"/>
            </a:solidFill>
            <a:prstDash val="solid"/>
          </a:ln>
          <a:effectLst/>
        </p:spPr>
      </p:cxnSp>
      <p:sp>
        <p:nvSpPr>
          <p:cNvPr id="195" name="文本框 35">
            <a:extLst>
              <a:ext uri="{FF2B5EF4-FFF2-40B4-BE49-F238E27FC236}">
                <a16:creationId xmlns:a16="http://schemas.microsoft.com/office/drawing/2014/main" id="{49909D8B-5C06-41E0-8721-3ADD5858771E}"/>
              </a:ext>
            </a:extLst>
          </p:cNvPr>
          <p:cNvSpPr txBox="1">
            <a:spLocks noChangeArrowheads="1"/>
          </p:cNvSpPr>
          <p:nvPr/>
        </p:nvSpPr>
        <p:spPr bwMode="auto">
          <a:xfrm>
            <a:off x="3673100" y="4097055"/>
            <a:ext cx="13620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mn-lt"/>
                <a:ea typeface="微软雅黑" panose="020B0503020204020204" pitchFamily="34" charset="-122"/>
              </a:rPr>
              <a:t>2014</a:t>
            </a:r>
            <a:endParaRPr kumimoji="0" lang="zh-CN" altLang="en-US" sz="1600" b="1" i="0" u="none" strike="noStrike" kern="1200" cap="none" spc="0" normalizeH="0" baseline="0" noProof="0" dirty="0">
              <a:ln>
                <a:noFill/>
              </a:ln>
              <a:solidFill>
                <a:srgbClr val="0000FF"/>
              </a:solidFill>
              <a:effectLst/>
              <a:uLnTx/>
              <a:uFillTx/>
              <a:latin typeface="+mn-lt"/>
              <a:ea typeface="微软雅黑" panose="020B0503020204020204" pitchFamily="34" charset="-122"/>
            </a:endParaRPr>
          </a:p>
        </p:txBody>
      </p:sp>
      <p:cxnSp>
        <p:nvCxnSpPr>
          <p:cNvPr id="196" name="直接连接符 195">
            <a:extLst>
              <a:ext uri="{FF2B5EF4-FFF2-40B4-BE49-F238E27FC236}">
                <a16:creationId xmlns:a16="http://schemas.microsoft.com/office/drawing/2014/main" id="{E730659F-D9ED-4F21-93E6-E690C27DBE49}"/>
              </a:ext>
            </a:extLst>
          </p:cNvPr>
          <p:cNvCxnSpPr/>
          <p:nvPr/>
        </p:nvCxnSpPr>
        <p:spPr>
          <a:xfrm>
            <a:off x="4878881" y="4032155"/>
            <a:ext cx="3175" cy="401637"/>
          </a:xfrm>
          <a:prstGeom prst="line">
            <a:avLst/>
          </a:prstGeom>
          <a:noFill/>
          <a:ln w="19050" cap="flat" cmpd="sng" algn="ctr">
            <a:solidFill>
              <a:srgbClr val="FF0000"/>
            </a:solidFill>
            <a:prstDash val="solid"/>
          </a:ln>
          <a:effectLst/>
        </p:spPr>
      </p:cxnSp>
      <p:sp>
        <p:nvSpPr>
          <p:cNvPr id="197" name="文本框 37">
            <a:extLst>
              <a:ext uri="{FF2B5EF4-FFF2-40B4-BE49-F238E27FC236}">
                <a16:creationId xmlns:a16="http://schemas.microsoft.com/office/drawing/2014/main" id="{11AF7399-4A1C-4555-AE30-1A02803FF955}"/>
              </a:ext>
            </a:extLst>
          </p:cNvPr>
          <p:cNvSpPr txBox="1">
            <a:spLocks noChangeArrowheads="1"/>
          </p:cNvSpPr>
          <p:nvPr/>
        </p:nvSpPr>
        <p:spPr bwMode="auto">
          <a:xfrm>
            <a:off x="4894621" y="4101629"/>
            <a:ext cx="13620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mn-lt"/>
                <a:ea typeface="微软雅黑" panose="020B0503020204020204" pitchFamily="34" charset="-122"/>
              </a:rPr>
              <a:t>2016</a:t>
            </a:r>
            <a:endParaRPr kumimoji="0" lang="zh-CN" altLang="en-US" sz="1600" b="1" i="0" u="none" strike="noStrike" kern="1200" cap="none" spc="0" normalizeH="0" baseline="0" noProof="0" dirty="0">
              <a:ln>
                <a:noFill/>
              </a:ln>
              <a:solidFill>
                <a:srgbClr val="0000FF"/>
              </a:solidFill>
              <a:effectLst/>
              <a:uLnTx/>
              <a:uFillTx/>
              <a:latin typeface="+mn-lt"/>
              <a:ea typeface="微软雅黑" panose="020B0503020204020204" pitchFamily="34" charset="-122"/>
            </a:endParaRPr>
          </a:p>
        </p:txBody>
      </p:sp>
      <p:sp>
        <p:nvSpPr>
          <p:cNvPr id="198" name="文本框 38">
            <a:extLst>
              <a:ext uri="{FF2B5EF4-FFF2-40B4-BE49-F238E27FC236}">
                <a16:creationId xmlns:a16="http://schemas.microsoft.com/office/drawing/2014/main" id="{9606A086-F915-421A-BD98-4705BECE4A45}"/>
              </a:ext>
            </a:extLst>
          </p:cNvPr>
          <p:cNvSpPr txBox="1">
            <a:spLocks noChangeArrowheads="1"/>
          </p:cNvSpPr>
          <p:nvPr/>
        </p:nvSpPr>
        <p:spPr bwMode="auto">
          <a:xfrm>
            <a:off x="5189412" y="4550779"/>
            <a:ext cx="16303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mn-lt"/>
                <a:ea typeface="微软雅黑" panose="020B0503020204020204" pitchFamily="34" charset="-122"/>
              </a:rPr>
              <a:t>2017</a:t>
            </a:r>
            <a:endParaRPr kumimoji="0" lang="zh-CN" altLang="en-US" sz="1600" b="1" i="0" u="none" strike="noStrike" kern="1200" cap="none" spc="0" normalizeH="0" baseline="0" noProof="0" dirty="0">
              <a:ln>
                <a:noFill/>
              </a:ln>
              <a:solidFill>
                <a:srgbClr val="0000FF"/>
              </a:solidFill>
              <a:effectLst/>
              <a:uLnTx/>
              <a:uFillTx/>
              <a:latin typeface="+mn-lt"/>
              <a:ea typeface="微软雅黑" panose="020B0503020204020204" pitchFamily="34" charset="-122"/>
            </a:endParaRPr>
          </a:p>
        </p:txBody>
      </p:sp>
      <p:cxnSp>
        <p:nvCxnSpPr>
          <p:cNvPr id="199" name="直接连接符 198">
            <a:extLst>
              <a:ext uri="{FF2B5EF4-FFF2-40B4-BE49-F238E27FC236}">
                <a16:creationId xmlns:a16="http://schemas.microsoft.com/office/drawing/2014/main" id="{DD128822-9966-4BC0-B4B0-085BCFA9184C}"/>
              </a:ext>
            </a:extLst>
          </p:cNvPr>
          <p:cNvCxnSpPr/>
          <p:nvPr/>
        </p:nvCxnSpPr>
        <p:spPr>
          <a:xfrm>
            <a:off x="5154596" y="4495261"/>
            <a:ext cx="3175" cy="401638"/>
          </a:xfrm>
          <a:prstGeom prst="line">
            <a:avLst/>
          </a:prstGeom>
          <a:noFill/>
          <a:ln w="19050" cap="flat" cmpd="sng" algn="ctr">
            <a:solidFill>
              <a:srgbClr val="FF0000"/>
            </a:solidFill>
            <a:prstDash val="solid"/>
          </a:ln>
          <a:effectLst/>
        </p:spPr>
      </p:cxnSp>
      <p:sp>
        <p:nvSpPr>
          <p:cNvPr id="200" name="文本框 40">
            <a:extLst>
              <a:ext uri="{FF2B5EF4-FFF2-40B4-BE49-F238E27FC236}">
                <a16:creationId xmlns:a16="http://schemas.microsoft.com/office/drawing/2014/main" id="{A709F442-2644-401D-9001-B9A46A262F20}"/>
              </a:ext>
            </a:extLst>
          </p:cNvPr>
          <p:cNvSpPr txBox="1">
            <a:spLocks noChangeArrowheads="1"/>
          </p:cNvSpPr>
          <p:nvPr/>
        </p:nvSpPr>
        <p:spPr bwMode="auto">
          <a:xfrm>
            <a:off x="6729786" y="4150601"/>
            <a:ext cx="1362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mn-lt"/>
                <a:ea typeface="微软雅黑" panose="020B0503020204020204" pitchFamily="34" charset="-122"/>
              </a:rPr>
              <a:t>2019</a:t>
            </a:r>
            <a:endParaRPr kumimoji="0" lang="zh-CN" altLang="en-US" sz="1600" b="1" i="0" u="none" strike="noStrike" kern="1200" cap="none" spc="0" normalizeH="0" baseline="0" noProof="0" dirty="0">
              <a:ln>
                <a:noFill/>
              </a:ln>
              <a:solidFill>
                <a:srgbClr val="FF0000"/>
              </a:solidFill>
              <a:effectLst/>
              <a:uLnTx/>
              <a:uFillTx/>
              <a:latin typeface="+mn-lt"/>
              <a:ea typeface="微软雅黑" panose="020B0503020204020204" pitchFamily="34" charset="-122"/>
            </a:endParaRPr>
          </a:p>
        </p:txBody>
      </p:sp>
      <p:cxnSp>
        <p:nvCxnSpPr>
          <p:cNvPr id="201" name="直接连接符 200">
            <a:extLst>
              <a:ext uri="{FF2B5EF4-FFF2-40B4-BE49-F238E27FC236}">
                <a16:creationId xmlns:a16="http://schemas.microsoft.com/office/drawing/2014/main" id="{3F38809F-26CD-4F95-B6D5-9CFEA92ECCA2}"/>
              </a:ext>
            </a:extLst>
          </p:cNvPr>
          <p:cNvCxnSpPr/>
          <p:nvPr/>
        </p:nvCxnSpPr>
        <p:spPr>
          <a:xfrm>
            <a:off x="6760802" y="4030097"/>
            <a:ext cx="3175" cy="401638"/>
          </a:xfrm>
          <a:prstGeom prst="line">
            <a:avLst/>
          </a:prstGeom>
          <a:noFill/>
          <a:ln w="19050" cap="flat" cmpd="sng" algn="ctr">
            <a:solidFill>
              <a:srgbClr val="FF0000"/>
            </a:solidFill>
            <a:prstDash val="solid"/>
          </a:ln>
          <a:effectLst/>
        </p:spPr>
      </p:cxnSp>
      <p:pic>
        <p:nvPicPr>
          <p:cNvPr id="202" name="图片 29">
            <a:extLst>
              <a:ext uri="{FF2B5EF4-FFF2-40B4-BE49-F238E27FC236}">
                <a16:creationId xmlns:a16="http://schemas.microsoft.com/office/drawing/2014/main" id="{ECB27591-41D0-4384-BBF6-8B5BC16743FC}"/>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34351" y="4993105"/>
            <a:ext cx="1215491" cy="910900"/>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pic>
      <p:cxnSp>
        <p:nvCxnSpPr>
          <p:cNvPr id="203" name="直接连接符 202">
            <a:extLst>
              <a:ext uri="{FF2B5EF4-FFF2-40B4-BE49-F238E27FC236}">
                <a16:creationId xmlns:a16="http://schemas.microsoft.com/office/drawing/2014/main" id="{CF1965B3-FECE-41C3-B6F4-638B3C1445A3}"/>
              </a:ext>
            </a:extLst>
          </p:cNvPr>
          <p:cNvCxnSpPr/>
          <p:nvPr/>
        </p:nvCxnSpPr>
        <p:spPr>
          <a:xfrm>
            <a:off x="3910147" y="4518045"/>
            <a:ext cx="3175" cy="401637"/>
          </a:xfrm>
          <a:prstGeom prst="line">
            <a:avLst/>
          </a:prstGeom>
          <a:noFill/>
          <a:ln w="19050" cap="flat" cmpd="sng" algn="ctr">
            <a:solidFill>
              <a:srgbClr val="FF0000"/>
            </a:solidFill>
            <a:prstDash val="solid"/>
          </a:ln>
          <a:effectLst/>
        </p:spPr>
      </p:cxnSp>
      <p:sp>
        <p:nvSpPr>
          <p:cNvPr id="204" name="文本框 47">
            <a:extLst>
              <a:ext uri="{FF2B5EF4-FFF2-40B4-BE49-F238E27FC236}">
                <a16:creationId xmlns:a16="http://schemas.microsoft.com/office/drawing/2014/main" id="{650F3861-B2C1-41EC-9787-741F0A0F41D6}"/>
              </a:ext>
            </a:extLst>
          </p:cNvPr>
          <p:cNvSpPr txBox="1">
            <a:spLocks noChangeArrowheads="1"/>
          </p:cNvSpPr>
          <p:nvPr/>
        </p:nvSpPr>
        <p:spPr bwMode="auto">
          <a:xfrm>
            <a:off x="3835013" y="4565280"/>
            <a:ext cx="72738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mn-lt"/>
                <a:ea typeface="微软雅黑" panose="020B0503020204020204" pitchFamily="34" charset="-122"/>
              </a:rPr>
              <a:t>2015</a:t>
            </a:r>
            <a:endParaRPr kumimoji="0" lang="zh-CN" altLang="en-US" sz="1600" b="1" i="0" u="none" strike="noStrike" kern="1200" cap="none" spc="0" normalizeH="0" baseline="0" noProof="0" dirty="0">
              <a:ln>
                <a:noFill/>
              </a:ln>
              <a:solidFill>
                <a:srgbClr val="0000FF"/>
              </a:solidFill>
              <a:effectLst/>
              <a:uLnTx/>
              <a:uFillTx/>
              <a:latin typeface="+mn-lt"/>
              <a:ea typeface="微软雅黑" panose="020B0503020204020204" pitchFamily="34" charset="-122"/>
            </a:endParaRPr>
          </a:p>
        </p:txBody>
      </p:sp>
      <p:sp>
        <p:nvSpPr>
          <p:cNvPr id="205" name="文本框 50">
            <a:extLst>
              <a:ext uri="{FF2B5EF4-FFF2-40B4-BE49-F238E27FC236}">
                <a16:creationId xmlns:a16="http://schemas.microsoft.com/office/drawing/2014/main" id="{FA059E11-A0D4-44FA-9932-009A9D7FD12E}"/>
              </a:ext>
            </a:extLst>
          </p:cNvPr>
          <p:cNvSpPr txBox="1">
            <a:spLocks noChangeArrowheads="1"/>
          </p:cNvSpPr>
          <p:nvPr/>
        </p:nvSpPr>
        <p:spPr bwMode="auto">
          <a:xfrm>
            <a:off x="984180" y="4618850"/>
            <a:ext cx="15875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mn-lt"/>
                <a:ea typeface="微软雅黑" panose="020B0503020204020204" pitchFamily="34" charset="-122"/>
              </a:rPr>
              <a:t>2008 </a:t>
            </a:r>
            <a:endParaRPr kumimoji="0" lang="zh-CN" altLang="en-US" sz="1600" b="1" i="0" u="none" strike="noStrike" kern="1200" cap="none" spc="0" normalizeH="0" baseline="0" noProof="0" dirty="0">
              <a:ln>
                <a:noFill/>
              </a:ln>
              <a:solidFill>
                <a:srgbClr val="0000FF"/>
              </a:solidFill>
              <a:effectLst/>
              <a:uLnTx/>
              <a:uFillTx/>
              <a:latin typeface="+mn-lt"/>
              <a:ea typeface="微软雅黑" panose="020B0503020204020204" pitchFamily="34" charset="-122"/>
            </a:endParaRPr>
          </a:p>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zh-CN" altLang="en-US" sz="1600" b="1" i="0" u="none" strike="noStrike" kern="1200" cap="none" spc="0" normalizeH="0" baseline="0" noProof="0" dirty="0">
              <a:ln>
                <a:noFill/>
              </a:ln>
              <a:solidFill>
                <a:srgbClr val="0000FF"/>
              </a:solidFill>
              <a:effectLst/>
              <a:uLnTx/>
              <a:uFillTx/>
              <a:latin typeface="+mn-lt"/>
              <a:ea typeface="微软雅黑" panose="020B0503020204020204" pitchFamily="34" charset="-122"/>
            </a:endParaRPr>
          </a:p>
        </p:txBody>
      </p:sp>
      <p:sp>
        <p:nvSpPr>
          <p:cNvPr id="206" name="矩形 36">
            <a:extLst>
              <a:ext uri="{FF2B5EF4-FFF2-40B4-BE49-F238E27FC236}">
                <a16:creationId xmlns:a16="http://schemas.microsoft.com/office/drawing/2014/main" id="{5CECF1AE-2FC7-400E-818A-6428DF865ED7}"/>
              </a:ext>
            </a:extLst>
          </p:cNvPr>
          <p:cNvSpPr>
            <a:spLocks noChangeArrowheads="1"/>
          </p:cNvSpPr>
          <p:nvPr/>
        </p:nvSpPr>
        <p:spPr bwMode="auto">
          <a:xfrm>
            <a:off x="204540" y="2712698"/>
            <a:ext cx="17876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mn-lt"/>
                <a:ea typeface="微软雅黑" panose="020B0503020204020204" pitchFamily="34" charset="-122"/>
              </a:rPr>
              <a:t>450keV &amp; 6MeV CT</a:t>
            </a:r>
            <a:endParaRPr kumimoji="0" lang="zh-CN" altLang="en-US" sz="1400" b="1" i="0" u="none" strike="noStrike" kern="1200" cap="none" spc="0" normalizeH="0" baseline="0" noProof="0" dirty="0">
              <a:ln>
                <a:noFill/>
              </a:ln>
              <a:solidFill>
                <a:srgbClr val="000000"/>
              </a:solidFill>
              <a:effectLst/>
              <a:uLnTx/>
              <a:uFillTx/>
              <a:latin typeface="+mn-lt"/>
              <a:ea typeface="微软雅黑" panose="020B0503020204020204" pitchFamily="34" charset="-122"/>
            </a:endParaRPr>
          </a:p>
        </p:txBody>
      </p:sp>
      <p:sp>
        <p:nvSpPr>
          <p:cNvPr id="207" name="文本框 51">
            <a:extLst>
              <a:ext uri="{FF2B5EF4-FFF2-40B4-BE49-F238E27FC236}">
                <a16:creationId xmlns:a16="http://schemas.microsoft.com/office/drawing/2014/main" id="{BCB4BF47-9145-411A-A48C-7D51FCB83A7A}"/>
              </a:ext>
            </a:extLst>
          </p:cNvPr>
          <p:cNvSpPr txBox="1">
            <a:spLocks noChangeArrowheads="1"/>
          </p:cNvSpPr>
          <p:nvPr/>
        </p:nvSpPr>
        <p:spPr bwMode="auto">
          <a:xfrm>
            <a:off x="1639084" y="2712697"/>
            <a:ext cx="20907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mn-lt"/>
                <a:ea typeface="微软雅黑" panose="020B0503020204020204" pitchFamily="34" charset="-122"/>
              </a:rPr>
              <a:t>fossil CT</a:t>
            </a:r>
            <a:endParaRPr kumimoji="0" lang="zh-CN" altLang="en-US" sz="1400" b="1" i="0" u="none" strike="noStrike" kern="1200" cap="none" spc="0" normalizeH="0" baseline="0" noProof="0" dirty="0">
              <a:ln>
                <a:noFill/>
              </a:ln>
              <a:solidFill>
                <a:srgbClr val="000000"/>
              </a:solidFill>
              <a:effectLst/>
              <a:uLnTx/>
              <a:uFillTx/>
              <a:latin typeface="+mn-lt"/>
              <a:ea typeface="微软雅黑" panose="020B0503020204020204" pitchFamily="34" charset="-122"/>
            </a:endParaRPr>
          </a:p>
        </p:txBody>
      </p:sp>
      <p:sp>
        <p:nvSpPr>
          <p:cNvPr id="208" name="文本框 52">
            <a:extLst>
              <a:ext uri="{FF2B5EF4-FFF2-40B4-BE49-F238E27FC236}">
                <a16:creationId xmlns:a16="http://schemas.microsoft.com/office/drawing/2014/main" id="{D61B8FC8-BDF5-499C-A571-ACB8C3D5C2E4}"/>
              </a:ext>
            </a:extLst>
          </p:cNvPr>
          <p:cNvSpPr txBox="1">
            <a:spLocks noChangeArrowheads="1"/>
          </p:cNvSpPr>
          <p:nvPr/>
        </p:nvSpPr>
        <p:spPr bwMode="auto">
          <a:xfrm>
            <a:off x="1634249" y="5891328"/>
            <a:ext cx="1982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mn-lt"/>
                <a:ea typeface="微软雅黑" panose="020B0503020204020204" pitchFamily="34" charset="-122"/>
              </a:rPr>
              <a:t>Mobile micro-CT</a:t>
            </a:r>
            <a:endParaRPr kumimoji="0" lang="zh-CN" altLang="en-US" sz="1400" b="1" i="0" u="none" strike="noStrike" kern="1200" cap="none" spc="0" normalizeH="0" baseline="0" noProof="0" dirty="0">
              <a:ln>
                <a:noFill/>
              </a:ln>
              <a:solidFill>
                <a:srgbClr val="000000"/>
              </a:solidFill>
              <a:effectLst/>
              <a:uLnTx/>
              <a:uFillTx/>
              <a:latin typeface="+mn-lt"/>
              <a:ea typeface="微软雅黑" panose="020B0503020204020204" pitchFamily="34" charset="-122"/>
            </a:endParaRPr>
          </a:p>
        </p:txBody>
      </p:sp>
      <p:sp>
        <p:nvSpPr>
          <p:cNvPr id="209" name="文本框 53">
            <a:extLst>
              <a:ext uri="{FF2B5EF4-FFF2-40B4-BE49-F238E27FC236}">
                <a16:creationId xmlns:a16="http://schemas.microsoft.com/office/drawing/2014/main" id="{BF1CF45D-08CB-4433-B8BB-3D8AD3A9E7F7}"/>
              </a:ext>
            </a:extLst>
          </p:cNvPr>
          <p:cNvSpPr txBox="1">
            <a:spLocks noChangeArrowheads="1"/>
          </p:cNvSpPr>
          <p:nvPr/>
        </p:nvSpPr>
        <p:spPr bwMode="auto">
          <a:xfrm>
            <a:off x="3183199" y="2691579"/>
            <a:ext cx="13350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lang="en-US" altLang="zh-CN" sz="1400" dirty="0">
                <a:solidFill>
                  <a:srgbClr val="000000"/>
                </a:solidFill>
                <a:latin typeface="+mn-lt"/>
                <a:ea typeface="微软雅黑" panose="020B0503020204020204" pitchFamily="34" charset="-122"/>
              </a:rPr>
              <a:t>Spiral</a:t>
            </a:r>
            <a:r>
              <a:rPr kumimoji="0" lang="en-US" altLang="zh-CN" sz="1400" b="1" i="0" u="none" strike="noStrike" kern="1200" cap="none" spc="0" normalizeH="0" baseline="0" noProof="0" dirty="0">
                <a:ln>
                  <a:noFill/>
                </a:ln>
                <a:solidFill>
                  <a:srgbClr val="000000"/>
                </a:solidFill>
                <a:effectLst/>
                <a:uLnTx/>
                <a:uFillTx/>
                <a:latin typeface="+mn-lt"/>
                <a:ea typeface="微软雅黑" panose="020B0503020204020204" pitchFamily="34" charset="-122"/>
              </a:rPr>
              <a:t> CT</a:t>
            </a:r>
            <a:endParaRPr kumimoji="0" lang="zh-CN" altLang="en-US" sz="1400" b="1" i="0" u="none" strike="noStrike" kern="1200" cap="none" spc="0" normalizeH="0" baseline="0" noProof="0" dirty="0">
              <a:ln>
                <a:noFill/>
              </a:ln>
              <a:solidFill>
                <a:srgbClr val="000000"/>
              </a:solidFill>
              <a:effectLst/>
              <a:uLnTx/>
              <a:uFillTx/>
              <a:latin typeface="+mn-lt"/>
              <a:ea typeface="微软雅黑" panose="020B0503020204020204" pitchFamily="34" charset="-122"/>
            </a:endParaRPr>
          </a:p>
        </p:txBody>
      </p:sp>
      <p:sp>
        <p:nvSpPr>
          <p:cNvPr id="210" name="文本框 54">
            <a:extLst>
              <a:ext uri="{FF2B5EF4-FFF2-40B4-BE49-F238E27FC236}">
                <a16:creationId xmlns:a16="http://schemas.microsoft.com/office/drawing/2014/main" id="{1B8D2FAF-1F92-428A-8D6D-DDAA2D5DBF49}"/>
              </a:ext>
            </a:extLst>
          </p:cNvPr>
          <p:cNvSpPr txBox="1">
            <a:spLocks noChangeArrowheads="1"/>
          </p:cNvSpPr>
          <p:nvPr/>
        </p:nvSpPr>
        <p:spPr bwMode="auto">
          <a:xfrm>
            <a:off x="4513141" y="2686391"/>
            <a:ext cx="12223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mn-lt"/>
                <a:ea typeface="微软雅黑" panose="020B0503020204020204" pitchFamily="34" charset="-122"/>
              </a:rPr>
              <a:t>Micro-CL</a:t>
            </a:r>
            <a:endParaRPr kumimoji="0" lang="zh-CN" altLang="en-US" sz="1400" b="1" i="0" u="none" strike="noStrike" kern="1200" cap="none" spc="0" normalizeH="0" baseline="0" noProof="0" dirty="0">
              <a:ln>
                <a:noFill/>
              </a:ln>
              <a:solidFill>
                <a:srgbClr val="000000"/>
              </a:solidFill>
              <a:effectLst/>
              <a:uLnTx/>
              <a:uFillTx/>
              <a:latin typeface="+mn-lt"/>
              <a:ea typeface="微软雅黑" panose="020B0503020204020204" pitchFamily="34" charset="-122"/>
            </a:endParaRPr>
          </a:p>
        </p:txBody>
      </p:sp>
      <p:sp>
        <p:nvSpPr>
          <p:cNvPr id="211" name="矩形 41">
            <a:extLst>
              <a:ext uri="{FF2B5EF4-FFF2-40B4-BE49-F238E27FC236}">
                <a16:creationId xmlns:a16="http://schemas.microsoft.com/office/drawing/2014/main" id="{3C55CDE9-1870-4AAF-B7D7-22285BB77EF1}"/>
              </a:ext>
            </a:extLst>
          </p:cNvPr>
          <p:cNvSpPr>
            <a:spLocks noChangeArrowheads="1"/>
          </p:cNvSpPr>
          <p:nvPr/>
        </p:nvSpPr>
        <p:spPr bwMode="auto">
          <a:xfrm>
            <a:off x="3289378" y="5917847"/>
            <a:ext cx="13001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mn-lt"/>
                <a:ea typeface="微软雅黑" panose="020B0503020204020204" pitchFamily="34" charset="-122"/>
              </a:rPr>
              <a:t>9 MeV CT</a:t>
            </a:r>
            <a:endParaRPr kumimoji="0" lang="zh-CN" altLang="en-US" sz="1400" b="1" i="0" u="none" strike="noStrike" kern="1200" cap="none" spc="0" normalizeH="0" baseline="0" noProof="0" dirty="0">
              <a:ln>
                <a:noFill/>
              </a:ln>
              <a:solidFill>
                <a:srgbClr val="000000"/>
              </a:solidFill>
              <a:effectLst/>
              <a:uLnTx/>
              <a:uFillTx/>
              <a:latin typeface="+mn-lt"/>
              <a:ea typeface="微软雅黑" panose="020B0503020204020204" pitchFamily="34" charset="-122"/>
            </a:endParaRPr>
          </a:p>
        </p:txBody>
      </p:sp>
      <p:sp>
        <p:nvSpPr>
          <p:cNvPr id="212" name="文本框 56">
            <a:extLst>
              <a:ext uri="{FF2B5EF4-FFF2-40B4-BE49-F238E27FC236}">
                <a16:creationId xmlns:a16="http://schemas.microsoft.com/office/drawing/2014/main" id="{5FCB7469-6ECD-460E-8C6B-8533E0160A6B}"/>
              </a:ext>
            </a:extLst>
          </p:cNvPr>
          <p:cNvSpPr txBox="1">
            <a:spLocks noChangeArrowheads="1"/>
          </p:cNvSpPr>
          <p:nvPr/>
        </p:nvSpPr>
        <p:spPr bwMode="auto">
          <a:xfrm>
            <a:off x="6226017" y="2667936"/>
            <a:ext cx="16398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mn-lt"/>
                <a:ea typeface="微软雅黑" panose="020B0503020204020204" pitchFamily="34" charset="-122"/>
              </a:rPr>
              <a:t>CL for IC test</a:t>
            </a:r>
            <a:endParaRPr kumimoji="0" lang="zh-CN" altLang="en-US" sz="1400" b="1" i="0" u="none" strike="noStrike" kern="1200" cap="none" spc="0" normalizeH="0" baseline="0" noProof="0" dirty="0">
              <a:ln>
                <a:noFill/>
              </a:ln>
              <a:solidFill>
                <a:prstClr val="black"/>
              </a:solidFill>
              <a:effectLst/>
              <a:uLnTx/>
              <a:uFillTx/>
              <a:latin typeface="+mn-lt"/>
              <a:ea typeface="微软雅黑" panose="020B0503020204020204" pitchFamily="34" charset="-122"/>
            </a:endParaRPr>
          </a:p>
        </p:txBody>
      </p:sp>
      <p:sp>
        <p:nvSpPr>
          <p:cNvPr id="213" name="矩形 43">
            <a:extLst>
              <a:ext uri="{FF2B5EF4-FFF2-40B4-BE49-F238E27FC236}">
                <a16:creationId xmlns:a16="http://schemas.microsoft.com/office/drawing/2014/main" id="{19B3F98C-3071-4C1F-A3A7-CE84BD850D14}"/>
              </a:ext>
            </a:extLst>
          </p:cNvPr>
          <p:cNvSpPr>
            <a:spLocks noChangeArrowheads="1"/>
          </p:cNvSpPr>
          <p:nvPr/>
        </p:nvSpPr>
        <p:spPr bwMode="auto">
          <a:xfrm>
            <a:off x="4391710" y="5915345"/>
            <a:ext cx="19007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algn="ctr">
              <a:spcBef>
                <a:spcPct val="0"/>
              </a:spcBef>
              <a:spcAft>
                <a:spcPct val="0"/>
              </a:spcAft>
              <a:buNone/>
              <a:defRPr/>
            </a:pPr>
            <a:r>
              <a:rPr lang="en-US" altLang="zh-CN" sz="1400" dirty="0">
                <a:latin typeface="+mn-lt"/>
              </a:rPr>
              <a:t>Rock mechanics </a:t>
            </a:r>
            <a:r>
              <a:rPr kumimoji="0" lang="en-US" altLang="zh-CN" sz="1400" b="1" i="0" u="none" strike="noStrike" kern="1200" cap="none" spc="0" normalizeH="0" baseline="0" noProof="0" dirty="0">
                <a:ln>
                  <a:noFill/>
                </a:ln>
                <a:solidFill>
                  <a:srgbClr val="000000"/>
                </a:solidFill>
                <a:effectLst/>
                <a:uLnTx/>
                <a:uFillTx/>
                <a:latin typeface="+mn-lt"/>
                <a:ea typeface="微软雅黑" panose="020B0503020204020204" pitchFamily="34" charset="-122"/>
              </a:rPr>
              <a:t>CT</a:t>
            </a:r>
            <a:endParaRPr kumimoji="0" lang="zh-CN" altLang="en-US" sz="1400" b="1" i="0" u="none" strike="noStrike" kern="1200" cap="none" spc="0" normalizeH="0" baseline="0" noProof="0" dirty="0">
              <a:ln>
                <a:noFill/>
              </a:ln>
              <a:solidFill>
                <a:srgbClr val="000000"/>
              </a:solidFill>
              <a:effectLst/>
              <a:uLnTx/>
              <a:uFillTx/>
              <a:latin typeface="+mn-lt"/>
              <a:ea typeface="微软雅黑" panose="020B0503020204020204" pitchFamily="34" charset="-122"/>
            </a:endParaRPr>
          </a:p>
        </p:txBody>
      </p:sp>
      <p:cxnSp>
        <p:nvCxnSpPr>
          <p:cNvPr id="214" name="直接连接符 213">
            <a:extLst>
              <a:ext uri="{FF2B5EF4-FFF2-40B4-BE49-F238E27FC236}">
                <a16:creationId xmlns:a16="http://schemas.microsoft.com/office/drawing/2014/main" id="{79BF4A25-FE00-4373-868E-671648C8FD10}"/>
              </a:ext>
            </a:extLst>
          </p:cNvPr>
          <p:cNvCxnSpPr/>
          <p:nvPr/>
        </p:nvCxnSpPr>
        <p:spPr>
          <a:xfrm>
            <a:off x="7306310" y="4540871"/>
            <a:ext cx="3175" cy="401637"/>
          </a:xfrm>
          <a:prstGeom prst="line">
            <a:avLst/>
          </a:prstGeom>
          <a:noFill/>
          <a:ln w="19050" cap="flat" cmpd="sng" algn="ctr">
            <a:solidFill>
              <a:srgbClr val="FF0000"/>
            </a:solidFill>
            <a:prstDash val="solid"/>
          </a:ln>
          <a:effectLst/>
        </p:spPr>
      </p:cxnSp>
      <p:sp>
        <p:nvSpPr>
          <p:cNvPr id="215" name="文本框 40">
            <a:extLst>
              <a:ext uri="{FF2B5EF4-FFF2-40B4-BE49-F238E27FC236}">
                <a16:creationId xmlns:a16="http://schemas.microsoft.com/office/drawing/2014/main" id="{23DE565A-A409-4678-B941-6242DC1C66C0}"/>
              </a:ext>
            </a:extLst>
          </p:cNvPr>
          <p:cNvSpPr txBox="1">
            <a:spLocks noChangeArrowheads="1"/>
          </p:cNvSpPr>
          <p:nvPr/>
        </p:nvSpPr>
        <p:spPr bwMode="auto">
          <a:xfrm>
            <a:off x="7285662" y="4587701"/>
            <a:ext cx="6944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mn-lt"/>
                <a:ea typeface="微软雅黑" panose="020B0503020204020204" pitchFamily="34" charset="-122"/>
              </a:rPr>
              <a:t>2020</a:t>
            </a:r>
            <a:endParaRPr kumimoji="0" lang="zh-CN" altLang="en-US" sz="1600" b="1" i="0" u="none" strike="noStrike" kern="1200" cap="none" spc="0" normalizeH="0" baseline="0" noProof="0" dirty="0">
              <a:ln>
                <a:noFill/>
              </a:ln>
              <a:solidFill>
                <a:srgbClr val="FF0000"/>
              </a:solidFill>
              <a:effectLst/>
              <a:uLnTx/>
              <a:uFillTx/>
              <a:latin typeface="+mn-lt"/>
              <a:ea typeface="微软雅黑" panose="020B0503020204020204" pitchFamily="34" charset="-122"/>
            </a:endParaRPr>
          </a:p>
        </p:txBody>
      </p:sp>
      <p:sp>
        <p:nvSpPr>
          <p:cNvPr id="216" name="矩形 43">
            <a:extLst>
              <a:ext uri="{FF2B5EF4-FFF2-40B4-BE49-F238E27FC236}">
                <a16:creationId xmlns:a16="http://schemas.microsoft.com/office/drawing/2014/main" id="{B9C383E3-9F85-468E-B95A-4381BF188E3D}"/>
              </a:ext>
            </a:extLst>
          </p:cNvPr>
          <p:cNvSpPr>
            <a:spLocks noChangeArrowheads="1"/>
          </p:cNvSpPr>
          <p:nvPr/>
        </p:nvSpPr>
        <p:spPr bwMode="auto">
          <a:xfrm>
            <a:off x="9055820" y="2643197"/>
            <a:ext cx="26234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mn-lt"/>
                <a:ea typeface="微软雅黑" panose="020B0503020204020204" pitchFamily="34" charset="-122"/>
              </a:rPr>
              <a:t>Spectral Micro-CT for NDT</a:t>
            </a:r>
            <a:endParaRPr kumimoji="0" lang="zh-CN" altLang="en-US" sz="1400" b="1" i="0" u="none" strike="noStrike" kern="1200" cap="none" spc="0" normalizeH="0" baseline="0" noProof="0" dirty="0">
              <a:ln>
                <a:noFill/>
              </a:ln>
              <a:solidFill>
                <a:srgbClr val="000000"/>
              </a:solidFill>
              <a:effectLst/>
              <a:uLnTx/>
              <a:uFillTx/>
              <a:latin typeface="+mn-lt"/>
              <a:ea typeface="微软雅黑" panose="020B0503020204020204" pitchFamily="34" charset="-122"/>
            </a:endParaRPr>
          </a:p>
        </p:txBody>
      </p:sp>
      <p:cxnSp>
        <p:nvCxnSpPr>
          <p:cNvPr id="217" name="直接连接符 216">
            <a:extLst>
              <a:ext uri="{FF2B5EF4-FFF2-40B4-BE49-F238E27FC236}">
                <a16:creationId xmlns:a16="http://schemas.microsoft.com/office/drawing/2014/main" id="{4163077D-BD8E-40A9-A3DA-D78FB84D5FF0}"/>
              </a:ext>
            </a:extLst>
          </p:cNvPr>
          <p:cNvCxnSpPr/>
          <p:nvPr/>
        </p:nvCxnSpPr>
        <p:spPr>
          <a:xfrm>
            <a:off x="8404250" y="4046841"/>
            <a:ext cx="3175" cy="401637"/>
          </a:xfrm>
          <a:prstGeom prst="line">
            <a:avLst/>
          </a:prstGeom>
          <a:noFill/>
          <a:ln w="19050" cap="flat" cmpd="sng" algn="ctr">
            <a:solidFill>
              <a:srgbClr val="FF0000"/>
            </a:solidFill>
            <a:prstDash val="solid"/>
          </a:ln>
          <a:effectLst/>
        </p:spPr>
      </p:cxnSp>
      <p:sp>
        <p:nvSpPr>
          <p:cNvPr id="218" name="文本框 40">
            <a:extLst>
              <a:ext uri="{FF2B5EF4-FFF2-40B4-BE49-F238E27FC236}">
                <a16:creationId xmlns:a16="http://schemas.microsoft.com/office/drawing/2014/main" id="{69BBAB7A-13B9-4112-AA3D-16EDDEE6ACDD}"/>
              </a:ext>
            </a:extLst>
          </p:cNvPr>
          <p:cNvSpPr txBox="1">
            <a:spLocks noChangeArrowheads="1"/>
          </p:cNvSpPr>
          <p:nvPr/>
        </p:nvSpPr>
        <p:spPr bwMode="auto">
          <a:xfrm>
            <a:off x="8404250" y="4131296"/>
            <a:ext cx="703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mn-lt"/>
                <a:ea typeface="微软雅黑" panose="020B0503020204020204" pitchFamily="34" charset="-122"/>
              </a:rPr>
              <a:t>2021</a:t>
            </a:r>
            <a:endParaRPr kumimoji="0" lang="zh-CN" altLang="en-US" sz="1600" b="1" i="0" u="none" strike="noStrike" kern="1200" cap="none" spc="0" normalizeH="0" baseline="0" noProof="0" dirty="0">
              <a:ln>
                <a:noFill/>
              </a:ln>
              <a:solidFill>
                <a:srgbClr val="FF0000"/>
              </a:solidFill>
              <a:effectLst/>
              <a:uLnTx/>
              <a:uFillTx/>
              <a:latin typeface="+mn-lt"/>
              <a:ea typeface="微软雅黑" panose="020B0503020204020204" pitchFamily="34" charset="-122"/>
            </a:endParaRPr>
          </a:p>
        </p:txBody>
      </p:sp>
      <p:pic>
        <p:nvPicPr>
          <p:cNvPr id="219" name="图片 1">
            <a:extLst>
              <a:ext uri="{FF2B5EF4-FFF2-40B4-BE49-F238E27FC236}">
                <a16:creationId xmlns:a16="http://schemas.microsoft.com/office/drawing/2014/main" id="{992D7FC9-CD33-43A9-BD9E-30E12BA6D4F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15990" r="21390"/>
          <a:stretch>
            <a:fillRect/>
          </a:stretch>
        </p:blipFill>
        <p:spPr bwMode="auto">
          <a:xfrm>
            <a:off x="9730969" y="2889289"/>
            <a:ext cx="130492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图片 6">
            <a:extLst>
              <a:ext uri="{FF2B5EF4-FFF2-40B4-BE49-F238E27FC236}">
                <a16:creationId xmlns:a16="http://schemas.microsoft.com/office/drawing/2014/main" id="{EDF455F4-2933-4B63-B49B-0CD753BF115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l="16145"/>
          <a:stretch>
            <a:fillRect/>
          </a:stretch>
        </p:blipFill>
        <p:spPr bwMode="auto">
          <a:xfrm>
            <a:off x="6429749" y="2828214"/>
            <a:ext cx="1185862"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 name="文本框 40">
            <a:extLst>
              <a:ext uri="{FF2B5EF4-FFF2-40B4-BE49-F238E27FC236}">
                <a16:creationId xmlns:a16="http://schemas.microsoft.com/office/drawing/2014/main" id="{04CF3B9E-7DDF-4999-AF27-9572D4C52CA5}"/>
              </a:ext>
            </a:extLst>
          </p:cNvPr>
          <p:cNvSpPr txBox="1">
            <a:spLocks noChangeArrowheads="1"/>
          </p:cNvSpPr>
          <p:nvPr/>
        </p:nvSpPr>
        <p:spPr bwMode="auto">
          <a:xfrm>
            <a:off x="9994856" y="4138328"/>
            <a:ext cx="7667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mn-lt"/>
                <a:ea typeface="微软雅黑" panose="020B0503020204020204" pitchFamily="34" charset="-122"/>
              </a:rPr>
              <a:t>2023</a:t>
            </a:r>
            <a:endParaRPr kumimoji="0" lang="zh-CN" altLang="en-US" sz="1600" b="1" i="0" u="none" strike="noStrike" kern="1200" cap="none" spc="0" normalizeH="0" baseline="0" noProof="0" dirty="0">
              <a:ln>
                <a:noFill/>
              </a:ln>
              <a:solidFill>
                <a:srgbClr val="FF0000"/>
              </a:solidFill>
              <a:effectLst/>
              <a:uLnTx/>
              <a:uFillTx/>
              <a:latin typeface="+mn-lt"/>
              <a:ea typeface="微软雅黑" panose="020B0503020204020204" pitchFamily="34" charset="-122"/>
            </a:endParaRPr>
          </a:p>
        </p:txBody>
      </p:sp>
      <p:cxnSp>
        <p:nvCxnSpPr>
          <p:cNvPr id="222" name="直接连接符 221">
            <a:extLst>
              <a:ext uri="{FF2B5EF4-FFF2-40B4-BE49-F238E27FC236}">
                <a16:creationId xmlns:a16="http://schemas.microsoft.com/office/drawing/2014/main" id="{607914C8-9FA1-4A9A-BE69-C3512CB9FD2E}"/>
              </a:ext>
            </a:extLst>
          </p:cNvPr>
          <p:cNvCxnSpPr/>
          <p:nvPr/>
        </p:nvCxnSpPr>
        <p:spPr>
          <a:xfrm>
            <a:off x="9511101" y="4527475"/>
            <a:ext cx="3175" cy="401637"/>
          </a:xfrm>
          <a:prstGeom prst="line">
            <a:avLst/>
          </a:prstGeom>
          <a:noFill/>
          <a:ln w="19050" cap="flat" cmpd="sng" algn="ctr">
            <a:solidFill>
              <a:srgbClr val="FF0000"/>
            </a:solidFill>
            <a:prstDash val="solid"/>
          </a:ln>
          <a:effectLst/>
        </p:spPr>
      </p:cxnSp>
      <p:pic>
        <p:nvPicPr>
          <p:cNvPr id="223" name="图片 43">
            <a:extLst>
              <a:ext uri="{FF2B5EF4-FFF2-40B4-BE49-F238E27FC236}">
                <a16:creationId xmlns:a16="http://schemas.microsoft.com/office/drawing/2014/main" id="{AC9B8382-313E-4192-A235-ADF17319117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l="6599" t="10101" r="9401" b="2756"/>
          <a:stretch>
            <a:fillRect/>
          </a:stretch>
        </p:blipFill>
        <p:spPr bwMode="auto">
          <a:xfrm>
            <a:off x="7022680" y="4952201"/>
            <a:ext cx="796925" cy="11001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4" name="矩形 46">
            <a:extLst>
              <a:ext uri="{FF2B5EF4-FFF2-40B4-BE49-F238E27FC236}">
                <a16:creationId xmlns:a16="http://schemas.microsoft.com/office/drawing/2014/main" id="{8E75E21A-ACC1-4D20-A2A6-25FDA3C55B83}"/>
              </a:ext>
            </a:extLst>
          </p:cNvPr>
          <p:cNvSpPr>
            <a:spLocks noChangeArrowheads="1"/>
          </p:cNvSpPr>
          <p:nvPr/>
        </p:nvSpPr>
        <p:spPr bwMode="auto">
          <a:xfrm>
            <a:off x="6389603" y="6078284"/>
            <a:ext cx="20344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mn-lt"/>
                <a:ea typeface="微软雅黑" panose="020B0503020204020204" pitchFamily="34" charset="-122"/>
              </a:rPr>
              <a:t>Spectral Micro-CT</a:t>
            </a:r>
          </a:p>
        </p:txBody>
      </p:sp>
      <p:sp>
        <p:nvSpPr>
          <p:cNvPr id="225" name="文本框 56">
            <a:extLst>
              <a:ext uri="{FF2B5EF4-FFF2-40B4-BE49-F238E27FC236}">
                <a16:creationId xmlns:a16="http://schemas.microsoft.com/office/drawing/2014/main" id="{EAC60A02-20AC-4E48-ACC5-53E98A3479F8}"/>
              </a:ext>
            </a:extLst>
          </p:cNvPr>
          <p:cNvSpPr txBox="1">
            <a:spLocks noChangeArrowheads="1"/>
          </p:cNvSpPr>
          <p:nvPr/>
        </p:nvSpPr>
        <p:spPr bwMode="auto">
          <a:xfrm>
            <a:off x="7730930" y="2650709"/>
            <a:ext cx="16398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mn-lt"/>
                <a:ea typeface="微软雅黑" panose="020B0503020204020204" pitchFamily="34" charset="-122"/>
              </a:rPr>
              <a:t>Robotic CT</a:t>
            </a:r>
            <a:endParaRPr kumimoji="0" lang="zh-CN" altLang="en-US" sz="1400" b="1" i="0" u="none" strike="noStrike" kern="1200" cap="none" spc="0" normalizeH="0" baseline="0" noProof="0" dirty="0">
              <a:ln>
                <a:noFill/>
              </a:ln>
              <a:solidFill>
                <a:prstClr val="black"/>
              </a:solidFill>
              <a:effectLst/>
              <a:uLnTx/>
              <a:uFillTx/>
              <a:latin typeface="+mn-lt"/>
              <a:ea typeface="微软雅黑" panose="020B0503020204020204" pitchFamily="34" charset="-122"/>
            </a:endParaRPr>
          </a:p>
        </p:txBody>
      </p:sp>
      <p:pic>
        <p:nvPicPr>
          <p:cNvPr id="226" name="图片 56">
            <a:extLst>
              <a:ext uri="{FF2B5EF4-FFF2-40B4-BE49-F238E27FC236}">
                <a16:creationId xmlns:a16="http://schemas.microsoft.com/office/drawing/2014/main" id="{9FDBA400-6B31-417B-B734-C822007A9A1D}"/>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59634" y="2947232"/>
            <a:ext cx="1382480" cy="1076284"/>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pic>
      <p:cxnSp>
        <p:nvCxnSpPr>
          <p:cNvPr id="227" name="直接连接符 226">
            <a:extLst>
              <a:ext uri="{FF2B5EF4-FFF2-40B4-BE49-F238E27FC236}">
                <a16:creationId xmlns:a16="http://schemas.microsoft.com/office/drawing/2014/main" id="{BCBCFCF8-C627-47CF-ACDF-F0C4395E55A5}"/>
              </a:ext>
            </a:extLst>
          </p:cNvPr>
          <p:cNvCxnSpPr>
            <a:cxnSpLocks/>
          </p:cNvCxnSpPr>
          <p:nvPr/>
        </p:nvCxnSpPr>
        <p:spPr>
          <a:xfrm>
            <a:off x="6255282" y="1864893"/>
            <a:ext cx="37644" cy="4888768"/>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pic>
        <p:nvPicPr>
          <p:cNvPr id="228" name="图片 227">
            <a:extLst>
              <a:ext uri="{FF2B5EF4-FFF2-40B4-BE49-F238E27FC236}">
                <a16:creationId xmlns:a16="http://schemas.microsoft.com/office/drawing/2014/main" id="{972CCF8D-006E-48D2-8367-94A6B07EFDD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9643" t="4458" r="22576" b="6482"/>
          <a:stretch>
            <a:fillRect/>
          </a:stretch>
        </p:blipFill>
        <p:spPr>
          <a:xfrm>
            <a:off x="8933676" y="4942482"/>
            <a:ext cx="1324311" cy="1084954"/>
          </a:xfrm>
          <a:prstGeom prst="rect">
            <a:avLst/>
          </a:prstGeom>
          <a:ln>
            <a:solidFill>
              <a:schemeClr val="tx1"/>
            </a:solidFill>
          </a:ln>
        </p:spPr>
      </p:pic>
      <p:sp>
        <p:nvSpPr>
          <p:cNvPr id="229" name="文本框 40">
            <a:extLst>
              <a:ext uri="{FF2B5EF4-FFF2-40B4-BE49-F238E27FC236}">
                <a16:creationId xmlns:a16="http://schemas.microsoft.com/office/drawing/2014/main" id="{0FF63DB8-9F77-410A-B5BD-E02DC4179451}"/>
              </a:ext>
            </a:extLst>
          </p:cNvPr>
          <p:cNvSpPr txBox="1">
            <a:spLocks noChangeArrowheads="1"/>
          </p:cNvSpPr>
          <p:nvPr/>
        </p:nvSpPr>
        <p:spPr bwMode="auto">
          <a:xfrm>
            <a:off x="9557188" y="4598103"/>
            <a:ext cx="703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mn-lt"/>
                <a:ea typeface="微软雅黑" panose="020B0503020204020204" pitchFamily="34" charset="-122"/>
              </a:rPr>
              <a:t>2022</a:t>
            </a:r>
            <a:endParaRPr kumimoji="0" lang="zh-CN" altLang="en-US" sz="1600" b="1" i="0" u="none" strike="noStrike" kern="1200" cap="none" spc="0" normalizeH="0" baseline="0" noProof="0" dirty="0">
              <a:ln>
                <a:noFill/>
              </a:ln>
              <a:solidFill>
                <a:srgbClr val="FF0000"/>
              </a:solidFill>
              <a:effectLst/>
              <a:uLnTx/>
              <a:uFillTx/>
              <a:latin typeface="+mn-lt"/>
              <a:ea typeface="微软雅黑" panose="020B0503020204020204" pitchFamily="34" charset="-122"/>
            </a:endParaRPr>
          </a:p>
        </p:txBody>
      </p:sp>
      <p:cxnSp>
        <p:nvCxnSpPr>
          <p:cNvPr id="230" name="直接连接符 229">
            <a:extLst>
              <a:ext uri="{FF2B5EF4-FFF2-40B4-BE49-F238E27FC236}">
                <a16:creationId xmlns:a16="http://schemas.microsoft.com/office/drawing/2014/main" id="{FD6873CA-ABE9-42C2-935C-C5C1D3C0532A}"/>
              </a:ext>
            </a:extLst>
          </p:cNvPr>
          <p:cNvCxnSpPr>
            <a:cxnSpLocks/>
          </p:cNvCxnSpPr>
          <p:nvPr/>
        </p:nvCxnSpPr>
        <p:spPr>
          <a:xfrm>
            <a:off x="9963757" y="4019352"/>
            <a:ext cx="0" cy="401638"/>
          </a:xfrm>
          <a:prstGeom prst="line">
            <a:avLst/>
          </a:prstGeom>
          <a:noFill/>
          <a:ln w="19050" cap="flat" cmpd="sng" algn="ctr">
            <a:solidFill>
              <a:srgbClr val="FF0000"/>
            </a:solidFill>
            <a:prstDash val="solid"/>
          </a:ln>
          <a:effectLst/>
        </p:spPr>
      </p:cxnSp>
      <p:sp>
        <p:nvSpPr>
          <p:cNvPr id="231" name="文本框 56">
            <a:extLst>
              <a:ext uri="{FF2B5EF4-FFF2-40B4-BE49-F238E27FC236}">
                <a16:creationId xmlns:a16="http://schemas.microsoft.com/office/drawing/2014/main" id="{72ECB5B2-3D3B-40C0-83A0-487F903E8ED7}"/>
              </a:ext>
            </a:extLst>
          </p:cNvPr>
          <p:cNvSpPr txBox="1">
            <a:spLocks noChangeArrowheads="1"/>
          </p:cNvSpPr>
          <p:nvPr/>
        </p:nvSpPr>
        <p:spPr bwMode="auto">
          <a:xfrm>
            <a:off x="8775887" y="6078284"/>
            <a:ext cx="16398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mn-lt"/>
                <a:ea typeface="微软雅黑" panose="020B0503020204020204" pitchFamily="34" charset="-122"/>
              </a:rPr>
              <a:t>CL for IGBT test</a:t>
            </a:r>
            <a:endParaRPr kumimoji="0" lang="zh-CN" altLang="en-US" sz="1400" b="1" i="0" u="none" strike="noStrike" kern="1200" cap="none" spc="0" normalizeH="0" baseline="0" noProof="0" dirty="0">
              <a:ln>
                <a:noFill/>
              </a:ln>
              <a:solidFill>
                <a:prstClr val="black"/>
              </a:solidFill>
              <a:effectLst/>
              <a:uLnTx/>
              <a:uFillTx/>
              <a:latin typeface="+mn-lt"/>
              <a:ea typeface="微软雅黑" panose="020B0503020204020204" pitchFamily="34" charset="-122"/>
            </a:endParaRPr>
          </a:p>
        </p:txBody>
      </p:sp>
      <p:sp>
        <p:nvSpPr>
          <p:cNvPr id="61" name="任意多边形: 形状 49">
            <a:extLst>
              <a:ext uri="{FF2B5EF4-FFF2-40B4-BE49-F238E27FC236}">
                <a16:creationId xmlns:a16="http://schemas.microsoft.com/office/drawing/2014/main" id="{CF2D5613-07A9-4E41-AAEB-8FBEB5FBB7B2}"/>
              </a:ext>
            </a:extLst>
          </p:cNvPr>
          <p:cNvSpPr/>
          <p:nvPr/>
        </p:nvSpPr>
        <p:spPr>
          <a:xfrm>
            <a:off x="6394046" y="1816071"/>
            <a:ext cx="5238266" cy="481455"/>
          </a:xfrm>
          <a:custGeom>
            <a:avLst/>
            <a:gdLst>
              <a:gd name="connsiteX0" fmla="*/ 0 w 4351734"/>
              <a:gd name="connsiteY0" fmla="*/ 0 h 481455"/>
              <a:gd name="connsiteX1" fmla="*/ 4111007 w 4351734"/>
              <a:gd name="connsiteY1" fmla="*/ 0 h 481455"/>
              <a:gd name="connsiteX2" fmla="*/ 4351734 w 4351734"/>
              <a:gd name="connsiteY2" fmla="*/ 240728 h 481455"/>
              <a:gd name="connsiteX3" fmla="*/ 4111007 w 4351734"/>
              <a:gd name="connsiteY3" fmla="*/ 481455 h 481455"/>
              <a:gd name="connsiteX4" fmla="*/ 0 w 4351734"/>
              <a:gd name="connsiteY4" fmla="*/ 481455 h 481455"/>
              <a:gd name="connsiteX5" fmla="*/ 240728 w 4351734"/>
              <a:gd name="connsiteY5" fmla="*/ 240728 h 481455"/>
              <a:gd name="connsiteX6" fmla="*/ 0 w 4351734"/>
              <a:gd name="connsiteY6" fmla="*/ 0 h 4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734" h="481455">
                <a:moveTo>
                  <a:pt x="0" y="0"/>
                </a:moveTo>
                <a:lnTo>
                  <a:pt x="4111007" y="0"/>
                </a:lnTo>
                <a:lnTo>
                  <a:pt x="4351734" y="240728"/>
                </a:lnTo>
                <a:lnTo>
                  <a:pt x="4111007" y="481455"/>
                </a:lnTo>
                <a:lnTo>
                  <a:pt x="0" y="481455"/>
                </a:lnTo>
                <a:lnTo>
                  <a:pt x="240728" y="240728"/>
                </a:lnTo>
                <a:lnTo>
                  <a:pt x="0" y="0"/>
                </a:lnTo>
                <a:close/>
              </a:path>
            </a:pathLst>
          </a:custGeom>
          <a:solidFill>
            <a:srgbClr val="FF0000"/>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360743" tIns="40005" rIns="280732" bIns="40005"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a:ea typeface="微软雅黑"/>
                <a:cs typeface="+mn-cs"/>
              </a:rPr>
              <a:t>2018~2023</a:t>
            </a:r>
            <a:endParaRPr kumimoji="0" lang="zh-CN" altLang="en-US" sz="20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2" name="任意多边形: 形状 50">
            <a:extLst>
              <a:ext uri="{FF2B5EF4-FFF2-40B4-BE49-F238E27FC236}">
                <a16:creationId xmlns:a16="http://schemas.microsoft.com/office/drawing/2014/main" id="{57E28059-65DF-4094-8AD5-2EBB1E8F7E1B}"/>
              </a:ext>
            </a:extLst>
          </p:cNvPr>
          <p:cNvSpPr/>
          <p:nvPr/>
        </p:nvSpPr>
        <p:spPr>
          <a:xfrm>
            <a:off x="28317" y="1818066"/>
            <a:ext cx="5921526" cy="481455"/>
          </a:xfrm>
          <a:custGeom>
            <a:avLst/>
            <a:gdLst>
              <a:gd name="connsiteX0" fmla="*/ 0 w 4351734"/>
              <a:gd name="connsiteY0" fmla="*/ 0 h 481455"/>
              <a:gd name="connsiteX1" fmla="*/ 4111007 w 4351734"/>
              <a:gd name="connsiteY1" fmla="*/ 0 h 481455"/>
              <a:gd name="connsiteX2" fmla="*/ 4351734 w 4351734"/>
              <a:gd name="connsiteY2" fmla="*/ 240728 h 481455"/>
              <a:gd name="connsiteX3" fmla="*/ 4111007 w 4351734"/>
              <a:gd name="connsiteY3" fmla="*/ 481455 h 481455"/>
              <a:gd name="connsiteX4" fmla="*/ 0 w 4351734"/>
              <a:gd name="connsiteY4" fmla="*/ 481455 h 481455"/>
              <a:gd name="connsiteX5" fmla="*/ 240728 w 4351734"/>
              <a:gd name="connsiteY5" fmla="*/ 240728 h 481455"/>
              <a:gd name="connsiteX6" fmla="*/ 0 w 4351734"/>
              <a:gd name="connsiteY6" fmla="*/ 0 h 4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734" h="481455">
                <a:moveTo>
                  <a:pt x="0" y="0"/>
                </a:moveTo>
                <a:lnTo>
                  <a:pt x="4111007" y="0"/>
                </a:lnTo>
                <a:lnTo>
                  <a:pt x="4351734" y="240728"/>
                </a:lnTo>
                <a:lnTo>
                  <a:pt x="4111007" y="481455"/>
                </a:lnTo>
                <a:lnTo>
                  <a:pt x="0" y="481455"/>
                </a:lnTo>
                <a:lnTo>
                  <a:pt x="240728" y="240728"/>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360743" tIns="40005" rIns="280732" bIns="40005"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a:ea typeface="微软雅黑"/>
                <a:cs typeface="+mn-cs"/>
              </a:rPr>
              <a:t>~2018</a:t>
            </a:r>
            <a:endParaRPr kumimoji="0" lang="zh-CN" altLang="en-US" sz="20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4" name="内容占位符 3">
            <a:extLst>
              <a:ext uri="{FF2B5EF4-FFF2-40B4-BE49-F238E27FC236}">
                <a16:creationId xmlns:a16="http://schemas.microsoft.com/office/drawing/2014/main" id="{8F586279-92DF-4FD5-A76C-0C12770A2DA7}"/>
              </a:ext>
            </a:extLst>
          </p:cNvPr>
          <p:cNvSpPr>
            <a:spLocks noGrp="1"/>
          </p:cNvSpPr>
          <p:nvPr/>
        </p:nvSpPr>
        <p:spPr>
          <a:xfrm>
            <a:off x="198193" y="800812"/>
            <a:ext cx="12188426" cy="927375"/>
          </a:xfrm>
          <a:prstGeom prst="rect">
            <a:avLst/>
          </a:prstGeom>
        </p:spPr>
        <p:txBody>
          <a:bodyPr vert="horz" wrap="square" lIns="90170" tIns="46990" rIns="90170" bIns="46990" rtlCol="0">
            <a:normAutofit fontScale="92500" lnSpcReduction="20000"/>
          </a:bodyPr>
          <a:lstStyle>
            <a:lvl1pPr marL="288000" indent="-288000" algn="l" defTabSz="914400" rtl="0" eaLnBrk="1" fontAlgn="auto" latinLnBrk="0" hangingPunct="1">
              <a:lnSpc>
                <a:spcPct val="100000"/>
              </a:lnSpc>
              <a:spcBef>
                <a:spcPts val="600"/>
              </a:spcBef>
              <a:spcAft>
                <a:spcPts val="0"/>
              </a:spcAft>
              <a:buSzPct val="70000"/>
              <a:buFont typeface="Wingdings" panose="05000000000000000000" pitchFamily="2" charset="2"/>
              <a:buChar char="l"/>
              <a:defRPr lang="zh-CN" altLang="en-US" sz="2400" b="1" u="none" strike="noStrike" kern="0" cap="none" spc="0" normalizeH="0" baseline="0">
                <a:solidFill>
                  <a:srgbClr val="005DA2"/>
                </a:solidFill>
                <a:uFillTx/>
                <a:latin typeface="Times New Roman" panose="02020603050405020304" pitchFamily="18" charset="0"/>
                <a:ea typeface="微软雅黑" panose="020B0503020204020204" pitchFamily="34" charset="-122"/>
                <a:cs typeface="+mn-cs"/>
              </a:defRPr>
            </a:lvl1pPr>
            <a:lvl2pPr marL="720000" indent="-288000" algn="l" defTabSz="914400" rtl="0" eaLnBrk="1" fontAlgn="auto" latinLnBrk="0" hangingPunct="1">
              <a:lnSpc>
                <a:spcPct val="100000"/>
              </a:lnSpc>
              <a:spcBef>
                <a:spcPts val="600"/>
              </a:spcBef>
              <a:spcAft>
                <a:spcPts val="0"/>
              </a:spcAft>
              <a:buFont typeface="Arial" panose="020B0604020202020204" pitchFamily="34" charset="0"/>
              <a:buChar char="•"/>
              <a:tabLst>
                <a:tab pos="1609725" algn="l"/>
              </a:tabLst>
              <a:defRPr lang="zh-CN" altLang="en-US" sz="2000" u="none" strike="noStrike" kern="0" cap="none" spc="0" normalizeH="0" baseline="0">
                <a:solidFill>
                  <a:schemeClr val="tx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zh-CN" sz="2000" dirty="0">
                <a:latin typeface="+mn-lt"/>
              </a:rPr>
              <a:t>Focusing on the R&amp;D of the high-end of the scientific equipment </a:t>
            </a:r>
          </a:p>
          <a:p>
            <a:pPr>
              <a:lnSpc>
                <a:spcPct val="150000"/>
              </a:lnSpc>
            </a:pPr>
            <a:r>
              <a:rPr lang="en-US" altLang="zh-CN" sz="2000" dirty="0">
                <a:latin typeface="+mn-lt"/>
              </a:rPr>
              <a:t>Developed a number of  serialized, various field of view, high resolution CT equipment for NDT</a:t>
            </a:r>
          </a:p>
        </p:txBody>
      </p:sp>
    </p:spTree>
    <p:extLst>
      <p:ext uri="{BB962C8B-B14F-4D97-AF65-F5344CB8AC3E}">
        <p14:creationId xmlns:p14="http://schemas.microsoft.com/office/powerpoint/2010/main" val="3355135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1. Micro-CL (Computed </a:t>
            </a:r>
            <a:r>
              <a:rPr lang="en-US" altLang="zh-CN" dirty="0" err="1"/>
              <a:t>Laminography</a:t>
            </a:r>
            <a:r>
              <a:rPr lang="en-US" altLang="zh-CN" dirty="0"/>
              <a:t>)</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18" name="内容占位符 2">
            <a:extLst>
              <a:ext uri="{FF2B5EF4-FFF2-40B4-BE49-F238E27FC236}">
                <a16:creationId xmlns:a16="http://schemas.microsoft.com/office/drawing/2014/main" id="{F52EE6DA-35E8-4E5C-AEBC-F74AC053896C}"/>
              </a:ext>
            </a:extLst>
          </p:cNvPr>
          <p:cNvSpPr txBox="1">
            <a:spLocks/>
          </p:cNvSpPr>
          <p:nvPr/>
        </p:nvSpPr>
        <p:spPr>
          <a:xfrm>
            <a:off x="561974" y="1479801"/>
            <a:ext cx="10972800" cy="1289654"/>
          </a:xfrm>
          <a:prstGeom prst="rect">
            <a:avLst/>
          </a:prstGeom>
        </p:spPr>
        <p:txBody>
          <a:bodyPr vert="horz" lIns="91440" tIns="45720" rIns="91440" bIns="45720" rtlCol="0">
            <a:noAutofit/>
          </a:bodyPr>
          <a:lstStyle>
            <a:lvl1pPr marL="457189" indent="-457189" algn="l" defTabSz="1219170" rtl="0" eaLnBrk="1" latinLnBrk="0" hangingPunct="1">
              <a:lnSpc>
                <a:spcPct val="150000"/>
              </a:lnSpc>
              <a:spcBef>
                <a:spcPts val="0"/>
              </a:spcBef>
              <a:spcAft>
                <a:spcPts val="0"/>
              </a:spcAft>
              <a:buClr>
                <a:schemeClr val="tx1"/>
              </a:buClr>
              <a:buSzPct val="80000"/>
              <a:buFont typeface="Wingdings" panose="05000000000000000000" pitchFamily="2" charset="2"/>
              <a:buChar char="n"/>
              <a:defRPr sz="3200" b="1" kern="1200" baseline="0">
                <a:solidFill>
                  <a:schemeClr val="tx1"/>
                </a:solidFill>
                <a:latin typeface="Arial" panose="020B0604020202020204" pitchFamily="34" charset="0"/>
                <a:ea typeface="微软雅黑" pitchFamily="34" charset="-122"/>
                <a:cs typeface="+mn-cs"/>
              </a:defRPr>
            </a:lvl1pPr>
            <a:lvl2pPr marL="990575" indent="-380990" algn="l" defTabSz="1219170" rtl="0" eaLnBrk="1" latinLnBrk="0" hangingPunct="1">
              <a:lnSpc>
                <a:spcPct val="150000"/>
              </a:lnSpc>
              <a:spcBef>
                <a:spcPct val="20000"/>
              </a:spcBef>
              <a:buFont typeface="Wingdings" panose="05000000000000000000" pitchFamily="2" charset="2"/>
              <a:buChar char="n"/>
              <a:defRPr sz="2400" b="1" kern="1200" baseline="0">
                <a:solidFill>
                  <a:schemeClr val="tx1"/>
                </a:solidFill>
                <a:latin typeface="Arial" panose="020B0604020202020204" pitchFamily="34" charset="0"/>
                <a:ea typeface="微软雅黑" pitchFamily="34" charset="-122"/>
                <a:cs typeface="+mn-cs"/>
              </a:defRPr>
            </a:lvl2pPr>
            <a:lvl3pPr marL="1523962" indent="-304792" algn="l" defTabSz="1219170" rtl="0" eaLnBrk="1" latinLnBrk="0" hangingPunct="1">
              <a:spcBef>
                <a:spcPct val="20000"/>
              </a:spcBef>
              <a:buFont typeface="Wingdings" panose="05000000000000000000" pitchFamily="2" charset="2"/>
              <a:buChar char="n"/>
              <a:defRPr sz="3200" b="1" kern="1200" baseline="0">
                <a:solidFill>
                  <a:schemeClr val="tx1"/>
                </a:solidFill>
                <a:latin typeface="微软雅黑" panose="020B0503020204020204" pitchFamily="34" charset="-122"/>
                <a:ea typeface="微软雅黑" panose="020B0503020204020204" pitchFamily="34" charset="-122"/>
                <a:cs typeface="+mn-cs"/>
              </a:defRPr>
            </a:lvl3pPr>
            <a:lvl4pPr marL="2133547" indent="-304792" algn="l" defTabSz="1219170" rtl="0" eaLnBrk="1" latinLnBrk="0" hangingPunct="1">
              <a:spcBef>
                <a:spcPct val="20000"/>
              </a:spcBef>
              <a:buFont typeface="Wingdings" panose="05000000000000000000" pitchFamily="2" charset="2"/>
              <a:buChar char="n"/>
              <a:defRPr sz="2667" b="1" kern="1200" baseline="0">
                <a:solidFill>
                  <a:schemeClr val="tx1"/>
                </a:solidFill>
                <a:latin typeface="微软雅黑" panose="020B0503020204020204" pitchFamily="34" charset="-122"/>
                <a:ea typeface="微软雅黑" panose="020B0503020204020204" pitchFamily="34" charset="-122"/>
                <a:cs typeface="+mn-cs"/>
              </a:defRPr>
            </a:lvl4pPr>
            <a:lvl5pPr marL="2743131" indent="-304792" algn="l" defTabSz="1219170" rtl="0" eaLnBrk="1" latinLnBrk="0" hangingPunct="1">
              <a:spcBef>
                <a:spcPct val="20000"/>
              </a:spcBef>
              <a:buFont typeface="Wingdings" panose="05000000000000000000" pitchFamily="2" charset="2"/>
              <a:buChar char="n"/>
              <a:defRPr sz="2667" b="1" kern="1200" baseline="0">
                <a:solidFill>
                  <a:schemeClr val="tx1"/>
                </a:solidFill>
                <a:latin typeface="微软雅黑" panose="020B0503020204020204" pitchFamily="34" charset="-122"/>
                <a:ea typeface="微软雅黑" panose="020B0503020204020204" pitchFamily="34" charset="-122"/>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189" marR="0" lvl="0" indent="-457189" algn="l" defTabSz="1219170" rtl="0" eaLnBrk="1" fontAlgn="auto" latinLnBrk="0" hangingPunct="1">
              <a:lnSpc>
                <a:spcPct val="125000"/>
              </a:lnSpc>
              <a:spcBef>
                <a:spcPts val="1800"/>
              </a:spcBef>
              <a:spcAft>
                <a:spcPts val="0"/>
              </a:spcAft>
              <a:buClr>
                <a:srgbClr val="1C4885"/>
              </a:buClr>
              <a:buSzPct val="80000"/>
              <a:buFont typeface="Wingdings" panose="05000000000000000000" pitchFamily="2" charset="2"/>
              <a:buChar char="Ø"/>
              <a:tabLst/>
              <a:defRPr/>
            </a:pPr>
            <a:r>
              <a:rPr kumimoji="0" lang="en-US" altLang="zh-CN" sz="2000" b="1" i="0" u="none" strike="noStrike" kern="1200" cap="none" spc="0" normalizeH="0" baseline="0" noProof="0" dirty="0">
                <a:ln>
                  <a:noFill/>
                </a:ln>
                <a:solidFill>
                  <a:srgbClr val="000000"/>
                </a:solidFill>
                <a:effectLst/>
                <a:uLnTx/>
                <a:uFillTx/>
                <a:latin typeface="Arial"/>
                <a:ea typeface="微软雅黑" pitchFamily="34" charset="-122"/>
                <a:cs typeface="+mn-cs"/>
              </a:rPr>
              <a:t>Being </a:t>
            </a:r>
            <a:r>
              <a:rPr lang="en-US" altLang="zh-CN" sz="2000" dirty="0">
                <a:solidFill>
                  <a:srgbClr val="000000"/>
                </a:solidFill>
                <a:latin typeface="Arial"/>
              </a:rPr>
              <a:t>able</a:t>
            </a:r>
            <a:r>
              <a:rPr kumimoji="0" lang="en-US" altLang="zh-CN" sz="2000" b="1" i="0" u="none" strike="noStrike" kern="1200" cap="none" spc="0" normalizeH="0" baseline="0" noProof="0" dirty="0">
                <a:ln>
                  <a:noFill/>
                </a:ln>
                <a:solidFill>
                  <a:srgbClr val="000000"/>
                </a:solidFill>
                <a:effectLst/>
                <a:uLnTx/>
                <a:uFillTx/>
                <a:latin typeface="Arial"/>
                <a:ea typeface="微软雅黑" pitchFamily="34" charset="-122"/>
                <a:cs typeface="+mn-cs"/>
              </a:rPr>
              <a:t> to acquire high quality image for the microscopic structure of planar fossils, CL is almost the only reliable way to make this achievement</a:t>
            </a:r>
          </a:p>
          <a:p>
            <a:pPr marL="457189" marR="0" lvl="0" indent="-457189" algn="l" defTabSz="1219170" rtl="0" eaLnBrk="1" fontAlgn="auto" latinLnBrk="0" hangingPunct="1">
              <a:lnSpc>
                <a:spcPct val="100000"/>
              </a:lnSpc>
              <a:spcBef>
                <a:spcPts val="1200"/>
              </a:spcBef>
              <a:spcAft>
                <a:spcPts val="0"/>
              </a:spcAft>
              <a:buClr>
                <a:srgbClr val="1C4885"/>
              </a:buClr>
              <a:buSzPct val="80000"/>
              <a:buFont typeface="Wingdings" panose="05000000000000000000" pitchFamily="2" charset="2"/>
              <a:buChar char="Ø"/>
              <a:tabLst/>
              <a:defRPr/>
            </a:pPr>
            <a:r>
              <a:rPr kumimoji="0" lang="en-US" altLang="zh-CN" sz="2000" b="1" i="0" u="none" strike="noStrike" kern="1200" cap="none" spc="0" normalizeH="0" baseline="0" noProof="0" dirty="0">
                <a:ln>
                  <a:noFill/>
                </a:ln>
                <a:solidFill>
                  <a:srgbClr val="000000"/>
                </a:solidFill>
                <a:effectLst/>
                <a:uLnTx/>
                <a:uFillTx/>
                <a:latin typeface="Arial"/>
                <a:ea typeface="微软雅黑" pitchFamily="34" charset="-122"/>
                <a:cs typeface="+mn-cs"/>
              </a:rPr>
              <a:t>The device is the only planar fossil dedicated CT in the world</a:t>
            </a:r>
          </a:p>
        </p:txBody>
      </p:sp>
      <p:sp>
        <p:nvSpPr>
          <p:cNvPr id="19" name="标题 1">
            <a:extLst>
              <a:ext uri="{FF2B5EF4-FFF2-40B4-BE49-F238E27FC236}">
                <a16:creationId xmlns:a16="http://schemas.microsoft.com/office/drawing/2014/main" id="{040C72BB-55D3-440C-8D66-B5238862C898}"/>
              </a:ext>
            </a:extLst>
          </p:cNvPr>
          <p:cNvSpPr txBox="1">
            <a:spLocks/>
          </p:cNvSpPr>
          <p:nvPr/>
        </p:nvSpPr>
        <p:spPr>
          <a:xfrm>
            <a:off x="-397079" y="996643"/>
            <a:ext cx="11598789" cy="5783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微软雅黑" panose="020B0503020204020204" pitchFamily="34" charset="-122"/>
                <a:ea typeface="微软雅黑" panose="020B0503020204020204" pitchFamily="34" charset="-122"/>
                <a:cs typeface="+mj-cs"/>
              </a:defRPr>
            </a:lvl1pPr>
          </a:lstStyle>
          <a:p>
            <a:pPr marL="800100" marR="0" lvl="1" indent="-342900" algn="l" defTabSz="914400" rtl="0" eaLnBrk="1" fontAlgn="base" latinLnBrk="0" hangingPunct="1">
              <a:lnSpc>
                <a:spcPts val="3000"/>
              </a:lnSpc>
              <a:spcBef>
                <a:spcPts val="0"/>
              </a:spcBef>
              <a:spcAft>
                <a:spcPts val="600"/>
              </a:spcAft>
              <a:buClr>
                <a:prstClr val="black"/>
              </a:buClr>
              <a:buSzTx/>
              <a:buFont typeface="Wingdings" panose="05000000000000000000" pitchFamily="2" charset="2"/>
              <a:buChar char="n"/>
              <a:tabLst/>
              <a:defRPr/>
            </a:pPr>
            <a:r>
              <a:rPr kumimoji="0" lang="en-US" altLang="zh-CN" sz="2400" b="1" i="0" u="none" strike="noStrike" kern="0" cap="none" spc="0" normalizeH="0" baseline="0" noProof="0" dirty="0">
                <a:ln>
                  <a:noFill/>
                </a:ln>
                <a:solidFill>
                  <a:prstClr val="black"/>
                </a:solidFill>
                <a:effectLst/>
                <a:uLnTx/>
                <a:uFillTx/>
                <a:latin typeface="Arial"/>
                <a:ea typeface="微软雅黑"/>
                <a:cs typeface="+mn-cs"/>
              </a:rPr>
              <a:t>Our CL was originally developed for planar fossil scanning</a:t>
            </a:r>
            <a:endParaRPr kumimoji="0" lang="zh-CN" altLang="en-US" sz="2400" b="1" i="0" u="none" strike="noStrike" kern="0" cap="none" spc="0" normalizeH="0" baseline="0" noProof="0" dirty="0">
              <a:ln>
                <a:noFill/>
              </a:ln>
              <a:solidFill>
                <a:prstClr val="black"/>
              </a:solidFill>
              <a:effectLst/>
              <a:uLnTx/>
              <a:uFillTx/>
              <a:latin typeface="Arial"/>
              <a:ea typeface="微软雅黑"/>
              <a:cs typeface="+mn-cs"/>
            </a:endParaRPr>
          </a:p>
        </p:txBody>
      </p:sp>
      <p:pic>
        <p:nvPicPr>
          <p:cNvPr id="20" name="图片 19">
            <a:extLst>
              <a:ext uri="{FF2B5EF4-FFF2-40B4-BE49-F238E27FC236}">
                <a16:creationId xmlns:a16="http://schemas.microsoft.com/office/drawing/2014/main" id="{2BE6BA52-AC90-4ADB-B8C5-D9550D8FFDDB}"/>
              </a:ext>
            </a:extLst>
          </p:cNvPr>
          <p:cNvPicPr>
            <a:picLocks/>
          </p:cNvPicPr>
          <p:nvPr/>
        </p:nvPicPr>
        <p:blipFill rotWithShape="1">
          <a:blip r:embed="rId3" cstate="print">
            <a:extLst>
              <a:ext uri="{28A0092B-C50C-407E-A947-70E740481C1C}">
                <a14:useLocalDpi xmlns:a14="http://schemas.microsoft.com/office/drawing/2010/main" val="0"/>
              </a:ext>
            </a:extLst>
          </a:blip>
          <a:srcRect l="11386"/>
          <a:stretch/>
        </p:blipFill>
        <p:spPr>
          <a:xfrm>
            <a:off x="4306258" y="4354909"/>
            <a:ext cx="2454797" cy="1923991"/>
          </a:xfrm>
          <a:prstGeom prst="rect">
            <a:avLst/>
          </a:prstGeom>
        </p:spPr>
      </p:pic>
      <p:sp>
        <p:nvSpPr>
          <p:cNvPr id="21" name="矩形 20">
            <a:extLst>
              <a:ext uri="{FF2B5EF4-FFF2-40B4-BE49-F238E27FC236}">
                <a16:creationId xmlns:a16="http://schemas.microsoft.com/office/drawing/2014/main" id="{E1F7BC1C-8AC6-4791-8504-44F4426D5A1D}"/>
              </a:ext>
            </a:extLst>
          </p:cNvPr>
          <p:cNvSpPr/>
          <p:nvPr/>
        </p:nvSpPr>
        <p:spPr>
          <a:xfrm>
            <a:off x="4093456" y="6337887"/>
            <a:ext cx="348069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panose="02020603050405020304" pitchFamily="18" charset="0"/>
              </a:rPr>
              <a:t>PCB</a:t>
            </a:r>
            <a:r>
              <a:rPr kumimoji="0" lang="zh-CN" altLang="en-US" sz="18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panose="02020603050405020304" pitchFamily="18" charset="0"/>
              </a:rPr>
              <a:t> </a:t>
            </a:r>
            <a:r>
              <a:rPr kumimoji="0" lang="en-US" altLang="zh-CN" sz="18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panose="02020603050405020304" pitchFamily="18" charset="0"/>
              </a:rPr>
              <a:t>Stub</a:t>
            </a:r>
            <a:r>
              <a:rPr kumimoji="0" lang="zh-CN" altLang="en-US" sz="18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panose="02020603050405020304" pitchFamily="18" charset="0"/>
              </a:rPr>
              <a:t> </a:t>
            </a:r>
            <a:r>
              <a:rPr kumimoji="0" lang="en-US" altLang="zh-CN" sz="18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panose="02020603050405020304" pitchFamily="18" charset="0"/>
              </a:rPr>
              <a:t>measurement</a:t>
            </a:r>
            <a:endParaRPr kumimoji="0" lang="zh-CN" altLang="en-US" sz="18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panose="02020603050405020304" pitchFamily="18" charset="0"/>
            </a:endParaRPr>
          </a:p>
        </p:txBody>
      </p:sp>
      <p:sp>
        <p:nvSpPr>
          <p:cNvPr id="22" name="标题 1">
            <a:extLst>
              <a:ext uri="{FF2B5EF4-FFF2-40B4-BE49-F238E27FC236}">
                <a16:creationId xmlns:a16="http://schemas.microsoft.com/office/drawing/2014/main" id="{249443B6-38B6-4D3F-9FB7-B607FDB8AE94}"/>
              </a:ext>
            </a:extLst>
          </p:cNvPr>
          <p:cNvSpPr txBox="1">
            <a:spLocks/>
          </p:cNvSpPr>
          <p:nvPr/>
        </p:nvSpPr>
        <p:spPr>
          <a:xfrm>
            <a:off x="-397079" y="2866451"/>
            <a:ext cx="13089622" cy="5783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微软雅黑" panose="020B0503020204020204" pitchFamily="34" charset="-122"/>
                <a:ea typeface="微软雅黑" panose="020B0503020204020204" pitchFamily="34" charset="-122"/>
                <a:cs typeface="+mj-cs"/>
              </a:defRPr>
            </a:lvl1pPr>
          </a:lstStyle>
          <a:p>
            <a:pPr marL="800100" marR="0" lvl="1" indent="-342900" algn="l" defTabSz="914400" rtl="0" eaLnBrk="1" fontAlgn="base" latinLnBrk="0" hangingPunct="1">
              <a:lnSpc>
                <a:spcPts val="3000"/>
              </a:lnSpc>
              <a:spcBef>
                <a:spcPts val="0"/>
              </a:spcBef>
              <a:spcAft>
                <a:spcPts val="600"/>
              </a:spcAft>
              <a:buClr>
                <a:prstClr val="black"/>
              </a:buClr>
              <a:buSzTx/>
              <a:buFont typeface="Wingdings" panose="05000000000000000000" pitchFamily="2" charset="2"/>
              <a:buChar char="n"/>
              <a:tabLst/>
              <a:defRPr/>
            </a:pPr>
            <a:r>
              <a:rPr lang="en-US" altLang="zh-CN" sz="2400" b="1" kern="0" dirty="0">
                <a:solidFill>
                  <a:prstClr val="black"/>
                </a:solidFill>
                <a:latin typeface="Arial"/>
                <a:ea typeface="微软雅黑"/>
              </a:rPr>
              <a:t>A</a:t>
            </a:r>
            <a:r>
              <a:rPr kumimoji="0" lang="en-US" altLang="zh-CN" sz="2400" b="1" i="0" u="none" strike="noStrike" kern="0" cap="none" spc="0" normalizeH="0" baseline="0" noProof="0" dirty="0" err="1">
                <a:ln>
                  <a:noFill/>
                </a:ln>
                <a:solidFill>
                  <a:prstClr val="black"/>
                </a:solidFill>
                <a:effectLst/>
                <a:uLnTx/>
                <a:uFillTx/>
                <a:latin typeface="Arial"/>
                <a:ea typeface="微软雅黑"/>
                <a:cs typeface="+mn-cs"/>
              </a:rPr>
              <a:t>pplications</a:t>
            </a:r>
            <a:r>
              <a:rPr kumimoji="0" lang="en-US" altLang="zh-CN" sz="2400" b="1" i="0" u="none" strike="noStrike" kern="0" cap="none" spc="0" normalizeH="0" baseline="0" noProof="0" dirty="0">
                <a:ln>
                  <a:noFill/>
                </a:ln>
                <a:solidFill>
                  <a:prstClr val="black"/>
                </a:solidFill>
                <a:effectLst/>
                <a:uLnTx/>
                <a:uFillTx/>
                <a:latin typeface="Arial"/>
                <a:ea typeface="微软雅黑"/>
                <a:cs typeface="+mn-cs"/>
              </a:rPr>
              <a:t> in electronic device and battery examinations</a:t>
            </a:r>
            <a:endParaRPr kumimoji="0" lang="zh-CN" altLang="en-US" sz="2400" b="1" i="0" u="none" strike="noStrike" kern="0" cap="none" spc="0" normalizeH="0" baseline="0" noProof="0" dirty="0">
              <a:ln>
                <a:noFill/>
              </a:ln>
              <a:solidFill>
                <a:prstClr val="black"/>
              </a:solidFill>
              <a:effectLst/>
              <a:uLnTx/>
              <a:uFillTx/>
              <a:latin typeface="Arial"/>
              <a:ea typeface="微软雅黑"/>
              <a:cs typeface="+mn-cs"/>
            </a:endParaRPr>
          </a:p>
        </p:txBody>
      </p:sp>
      <p:sp>
        <p:nvSpPr>
          <p:cNvPr id="23" name="箭头: 右 1">
            <a:extLst>
              <a:ext uri="{FF2B5EF4-FFF2-40B4-BE49-F238E27FC236}">
                <a16:creationId xmlns:a16="http://schemas.microsoft.com/office/drawing/2014/main" id="{B2E61940-C856-4D6B-8AD6-8F622487408C}"/>
              </a:ext>
            </a:extLst>
          </p:cNvPr>
          <p:cNvSpPr/>
          <p:nvPr/>
        </p:nvSpPr>
        <p:spPr>
          <a:xfrm>
            <a:off x="3366626" y="5048117"/>
            <a:ext cx="617224" cy="369332"/>
          </a:xfrm>
          <a:prstGeom prst="rightArrow">
            <a:avLst/>
          </a:prstGeom>
          <a:solidFill>
            <a:srgbClr val="C0504D"/>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宋体" panose="02010600030101010101" pitchFamily="2" charset="-122"/>
              <a:cs typeface="+mn-cs"/>
            </a:endParaRPr>
          </a:p>
        </p:txBody>
      </p:sp>
      <p:sp>
        <p:nvSpPr>
          <p:cNvPr id="24" name="内容占位符 2">
            <a:extLst>
              <a:ext uri="{FF2B5EF4-FFF2-40B4-BE49-F238E27FC236}">
                <a16:creationId xmlns:a16="http://schemas.microsoft.com/office/drawing/2014/main" id="{4FCBF6F5-2EDA-4854-97F9-C603F6834E9D}"/>
              </a:ext>
            </a:extLst>
          </p:cNvPr>
          <p:cNvSpPr txBox="1">
            <a:spLocks/>
          </p:cNvSpPr>
          <p:nvPr/>
        </p:nvSpPr>
        <p:spPr>
          <a:xfrm>
            <a:off x="545538" y="3353408"/>
            <a:ext cx="11087662" cy="5810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25000"/>
              </a:lnSpc>
              <a:spcBef>
                <a:spcPts val="1800"/>
              </a:spcBef>
              <a:buClr>
                <a:srgbClr val="1C4885"/>
              </a:buClr>
              <a:buFont typeface="Wingdings" panose="05000000000000000000" pitchFamily="2" charset="2"/>
              <a:buChar char="Ø"/>
              <a:defRPr/>
            </a:pPr>
            <a:r>
              <a:rPr kumimoji="0" lang="en-US" altLang="zh-CN" sz="1800" b="1" i="0" u="none" strike="noStrike" kern="1200" cap="none" spc="0" normalizeH="0" baseline="0" noProof="0" dirty="0">
                <a:ln>
                  <a:noFill/>
                </a:ln>
                <a:solidFill>
                  <a:prstClr val="black"/>
                </a:solidFill>
                <a:effectLst/>
                <a:uLnTx/>
                <a:uFillTx/>
                <a:latin typeface="Arial"/>
                <a:ea typeface="微软雅黑"/>
                <a:cs typeface="+mn-cs"/>
              </a:rPr>
              <a:t>CL imaging is now becoming an important quality evaluation method for large-size planar electronic devices and </a:t>
            </a:r>
            <a:r>
              <a:rPr lang="en-US" altLang="zh-CN" sz="1800" b="1" dirty="0">
                <a:solidFill>
                  <a:prstClr val="black"/>
                </a:solidFill>
              </a:rPr>
              <a:t>has been widely used in the semiconductor field</a:t>
            </a:r>
            <a:endParaRPr kumimoji="0" lang="en-US" altLang="zh-CN" sz="1800" b="1" i="0" u="none" strike="noStrike" kern="1200" cap="none" spc="0" normalizeH="0" baseline="0" noProof="0" dirty="0">
              <a:ln>
                <a:noFill/>
              </a:ln>
              <a:solidFill>
                <a:prstClr val="black"/>
              </a:solidFill>
              <a:effectLst/>
              <a:uLnTx/>
              <a:uFillTx/>
              <a:latin typeface="Arial"/>
              <a:ea typeface="微软雅黑"/>
              <a:cs typeface="+mn-cs"/>
            </a:endParaRPr>
          </a:p>
        </p:txBody>
      </p:sp>
      <p:grpSp>
        <p:nvGrpSpPr>
          <p:cNvPr id="25" name="组合 24"/>
          <p:cNvGrpSpPr>
            <a:grpSpLocks/>
          </p:cNvGrpSpPr>
          <p:nvPr/>
        </p:nvGrpSpPr>
        <p:grpSpPr bwMode="auto">
          <a:xfrm>
            <a:off x="6938662" y="4354910"/>
            <a:ext cx="4990007" cy="1783968"/>
            <a:chOff x="1789152" y="1691440"/>
            <a:chExt cx="10463167" cy="4546290"/>
          </a:xfrm>
        </p:grpSpPr>
        <p:pic>
          <p:nvPicPr>
            <p:cNvPr id="26" name="图片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9152" y="1691440"/>
              <a:ext cx="10463167" cy="256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2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89152" y="4225876"/>
              <a:ext cx="10463167" cy="201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文本框 27"/>
          <p:cNvSpPr txBox="1">
            <a:spLocks noChangeArrowheads="1"/>
          </p:cNvSpPr>
          <p:nvPr/>
        </p:nvSpPr>
        <p:spPr bwMode="auto">
          <a:xfrm>
            <a:off x="7169495" y="6106779"/>
            <a:ext cx="47591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a:ea typeface="微软雅黑" panose="020B0503020204020204" pitchFamily="34" charset="-122"/>
              </a:rPr>
              <a:t>Blade battery image</a:t>
            </a: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a:ea typeface="微软雅黑" panose="020B0503020204020204" pitchFamily="34" charset="-122"/>
              </a:rPr>
              <a:t>(pixel</a:t>
            </a:r>
            <a:r>
              <a:rPr kumimoji="0" lang="zh-CN" altLang="en-US" sz="1800" b="1" i="0" u="none" strike="noStrike" kern="1200" cap="none" spc="0" normalizeH="0" baseline="0" noProof="0" dirty="0">
                <a:ln>
                  <a:noFill/>
                </a:ln>
                <a:solidFill>
                  <a:prstClr val="black"/>
                </a:solidFill>
                <a:effectLst/>
                <a:uLnTx/>
                <a:uFillTx/>
                <a:latin typeface="Arial"/>
                <a:ea typeface="微软雅黑" panose="020B0503020204020204" pitchFamily="34" charset="-122"/>
              </a:rPr>
              <a:t> </a:t>
            </a:r>
            <a:r>
              <a:rPr kumimoji="0" lang="en-US" altLang="zh-CN" sz="1800" b="1" i="0" u="none" strike="noStrike" kern="1200" cap="none" spc="0" normalizeH="0" baseline="0" noProof="0" dirty="0">
                <a:ln>
                  <a:noFill/>
                </a:ln>
                <a:solidFill>
                  <a:prstClr val="black"/>
                </a:solidFill>
                <a:effectLst/>
                <a:uLnTx/>
                <a:uFillTx/>
                <a:latin typeface="Arial"/>
                <a:ea typeface="微软雅黑" panose="020B0503020204020204" pitchFamily="34" charset="-122"/>
              </a:rPr>
              <a:t>size</a:t>
            </a:r>
            <a:r>
              <a:rPr kumimoji="0" lang="zh-CN" altLang="en-US" sz="1800" b="1" i="0" u="none" strike="noStrike" kern="1200" cap="none" spc="0" normalizeH="0" baseline="0" noProof="0" dirty="0">
                <a:ln>
                  <a:noFill/>
                </a:ln>
                <a:solidFill>
                  <a:prstClr val="black"/>
                </a:solidFill>
                <a:effectLst/>
                <a:uLnTx/>
                <a:uFillTx/>
                <a:latin typeface="Arial"/>
                <a:ea typeface="微软雅黑" panose="020B0503020204020204" pitchFamily="34" charset="-122"/>
              </a:rPr>
              <a:t> </a:t>
            </a:r>
            <a:r>
              <a:rPr kumimoji="0" lang="en-US" altLang="zh-CN" sz="1800" b="1" i="0" u="none" strike="noStrike" kern="1200" cap="none" spc="0" normalizeH="0" baseline="0" noProof="0" dirty="0">
                <a:ln>
                  <a:noFill/>
                </a:ln>
                <a:solidFill>
                  <a:prstClr val="black"/>
                </a:solidFill>
                <a:effectLst/>
                <a:uLnTx/>
                <a:uFillTx/>
                <a:latin typeface="Arial"/>
                <a:ea typeface="微软雅黑" panose="020B0503020204020204" pitchFamily="34" charset="-122"/>
              </a:rPr>
              <a:t>21</a:t>
            </a:r>
            <a:r>
              <a:rPr kumimoji="0" lang="en-US" altLang="zh-CN" sz="1800" b="1" i="0" u="none" strike="noStrike" kern="1200" cap="none" spc="0" normalizeH="0" baseline="0" noProof="0" dirty="0" err="1">
                <a:ln>
                  <a:noFill/>
                </a:ln>
                <a:solidFill>
                  <a:prstClr val="black"/>
                </a:solidFill>
                <a:effectLst/>
                <a:uLnTx/>
                <a:uFillTx/>
                <a:latin typeface="Arial"/>
                <a:ea typeface="微软雅黑" panose="020B0503020204020204" pitchFamily="34" charset="-122"/>
              </a:rPr>
              <a:t>μm</a:t>
            </a:r>
            <a:r>
              <a:rPr kumimoji="0" lang="en-US" altLang="zh-CN" sz="1800" b="1" i="0" u="none" strike="noStrike" kern="1200" cap="none" spc="0" normalizeH="0" baseline="0" noProof="0" dirty="0">
                <a:ln>
                  <a:noFill/>
                </a:ln>
                <a:solidFill>
                  <a:prstClr val="black"/>
                </a:solidFill>
                <a:effectLst/>
                <a:uLnTx/>
                <a:uFillTx/>
                <a:latin typeface="Arial"/>
                <a:ea typeface="微软雅黑" panose="020B0503020204020204" pitchFamily="34" charset="-122"/>
              </a:rPr>
              <a:t>,</a:t>
            </a:r>
            <a:r>
              <a:rPr kumimoji="0" lang="zh-CN" altLang="en-US" sz="1800" b="1" i="0" u="none" strike="noStrike" kern="1200" cap="none" spc="0" normalizeH="0" baseline="0" noProof="0" dirty="0">
                <a:ln>
                  <a:noFill/>
                </a:ln>
                <a:solidFill>
                  <a:prstClr val="black"/>
                </a:solidFill>
                <a:effectLst/>
                <a:uLnTx/>
                <a:uFillTx/>
                <a:latin typeface="Arial"/>
                <a:ea typeface="微软雅黑" panose="020B0503020204020204" pitchFamily="34" charset="-122"/>
              </a:rPr>
              <a:t> </a:t>
            </a:r>
            <a:r>
              <a:rPr kumimoji="0" lang="en-US" altLang="zh-CN" sz="1800" b="1" i="0" u="none" strike="noStrike" kern="1200" cap="none" spc="0" normalizeH="0" baseline="0" noProof="0" dirty="0">
                <a:ln>
                  <a:noFill/>
                </a:ln>
                <a:solidFill>
                  <a:prstClr val="black"/>
                </a:solidFill>
                <a:effectLst/>
                <a:uLnTx/>
                <a:uFillTx/>
                <a:latin typeface="Arial"/>
                <a:ea typeface="微软雅黑" panose="020B0503020204020204" pitchFamily="34" charset="-122"/>
              </a:rPr>
              <a:t>scanning time72s)</a:t>
            </a:r>
            <a:endParaRPr kumimoji="0" lang="zh-CN" altLang="en-US" sz="1800" b="1" i="0" u="none" strike="noStrike" kern="1200" cap="none" spc="0" normalizeH="0" baseline="0" noProof="0" dirty="0">
              <a:ln>
                <a:noFill/>
              </a:ln>
              <a:solidFill>
                <a:prstClr val="black"/>
              </a:solidFill>
              <a:effectLst/>
              <a:uLnTx/>
              <a:uFillTx/>
              <a:latin typeface="Arial"/>
              <a:ea typeface="微软雅黑" panose="020B0503020204020204" pitchFamily="34" charset="-122"/>
            </a:endParaRPr>
          </a:p>
        </p:txBody>
      </p:sp>
      <p:pic>
        <p:nvPicPr>
          <p:cNvPr id="29" name="图片 59">
            <a:extLst>
              <a:ext uri="{FF2B5EF4-FFF2-40B4-BE49-F238E27FC236}">
                <a16:creationId xmlns:a16="http://schemas.microsoft.com/office/drawing/2014/main" id="{2FF93875-2D2F-AF66-26F9-ECB1287D92AA}"/>
              </a:ext>
            </a:extLst>
          </p:cNvPr>
          <p:cNvPicPr>
            <a:picLocks noChangeAspect="1"/>
          </p:cNvPicPr>
          <p:nvPr/>
        </p:nvPicPr>
        <p:blipFill>
          <a:blip r:embed="rId6">
            <a:extLst>
              <a:ext uri="{28A0092B-C50C-407E-A947-70E740481C1C}">
                <a14:useLocalDpi xmlns:a14="http://schemas.microsoft.com/office/drawing/2010/main" val="0"/>
              </a:ext>
            </a:extLst>
          </a:blip>
          <a:srcRect l="17467" t="6071" r="10254" b="5882"/>
          <a:stretch>
            <a:fillRect/>
          </a:stretch>
        </p:blipFill>
        <p:spPr bwMode="auto">
          <a:xfrm>
            <a:off x="840236" y="4211108"/>
            <a:ext cx="2322170" cy="221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9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Contents</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2</a:t>
            </a:fld>
            <a:endParaRPr lang="zh-CN" altLang="en-US">
              <a:solidFill>
                <a:prstClr val="black">
                  <a:tint val="75000"/>
                </a:prstClr>
              </a:solidFill>
            </a:endParaRPr>
          </a:p>
        </p:txBody>
      </p:sp>
      <p:sp>
        <p:nvSpPr>
          <p:cNvPr id="6" name="流程图: 离页连接符 5"/>
          <p:cNvSpPr/>
          <p:nvPr/>
        </p:nvSpPr>
        <p:spPr>
          <a:xfrm>
            <a:off x="2753263" y="1073662"/>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rPr>
              <a:t>1</a:t>
            </a:r>
            <a:endParaRPr kumimoji="0" lang="zh-CN" altLang="en-US" sz="3600" b="1" i="0" u="none" strike="noStrike" kern="0" cap="none" spc="0" normalizeH="0" baseline="0" noProof="0" dirty="0">
              <a:ln>
                <a:noFill/>
              </a:ln>
              <a:solidFill>
                <a:prstClr val="white"/>
              </a:solidFill>
              <a:effectLst/>
              <a:uLnTx/>
              <a:uFillTx/>
            </a:endParaRPr>
          </a:p>
        </p:txBody>
      </p:sp>
      <p:sp>
        <p:nvSpPr>
          <p:cNvPr id="7" name="流程图: 离页连接符 6"/>
          <p:cNvSpPr/>
          <p:nvPr/>
        </p:nvSpPr>
        <p:spPr>
          <a:xfrm>
            <a:off x="2753263" y="2175413"/>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rPr>
              <a:t>2</a:t>
            </a:r>
            <a:endParaRPr kumimoji="0" lang="zh-CN" altLang="en-US" sz="3600" b="1" i="0" u="none" strike="noStrike" kern="0" cap="none" spc="0" normalizeH="0" baseline="0" noProof="0" dirty="0">
              <a:ln>
                <a:noFill/>
              </a:ln>
              <a:solidFill>
                <a:prstClr val="white"/>
              </a:solidFill>
              <a:effectLst/>
              <a:uLnTx/>
              <a:uFillTx/>
            </a:endParaRPr>
          </a:p>
        </p:txBody>
      </p:sp>
      <p:cxnSp>
        <p:nvCxnSpPr>
          <p:cNvPr id="8" name="直接连接符 7"/>
          <p:cNvCxnSpPr/>
          <p:nvPr/>
        </p:nvCxnSpPr>
        <p:spPr>
          <a:xfrm>
            <a:off x="3662446" y="1654116"/>
            <a:ext cx="5707731" cy="0"/>
          </a:xfrm>
          <a:prstGeom prst="line">
            <a:avLst/>
          </a:prstGeom>
          <a:noFill/>
          <a:ln w="12700" cap="flat" cmpd="sng" algn="ctr">
            <a:solidFill>
              <a:srgbClr val="314371"/>
            </a:solidFill>
            <a:prstDash val="solid"/>
            <a:miter lim="800000"/>
          </a:ln>
          <a:effectLst/>
        </p:spPr>
      </p:cxnSp>
      <p:sp>
        <p:nvSpPr>
          <p:cNvPr id="9" name="文本框 5"/>
          <p:cNvSpPr txBox="1"/>
          <p:nvPr/>
        </p:nvSpPr>
        <p:spPr>
          <a:xfrm>
            <a:off x="3863897" y="1047973"/>
            <a:ext cx="2150269" cy="523220"/>
          </a:xfrm>
          <a:prstGeom prst="rect">
            <a:avLst/>
          </a:prstGeom>
          <a:noFill/>
        </p:spPr>
        <p:txBody>
          <a:bodyPr wrap="none" rtlCol="0">
            <a:spAutoFit/>
          </a:bodyPr>
          <a:lstStyle/>
          <a:p>
            <a:pPr defTabSz="457200"/>
            <a:r>
              <a:rPr lang="en-US" altLang="zh-CN" sz="2800" dirty="0">
                <a:solidFill>
                  <a:srgbClr val="FF0000"/>
                </a:solidFill>
                <a:latin typeface="Arial Black" panose="020B0A04020102020204" pitchFamily="34" charset="0"/>
              </a:rPr>
              <a:t>Overview </a:t>
            </a:r>
          </a:p>
        </p:txBody>
      </p:sp>
      <p:sp>
        <p:nvSpPr>
          <p:cNvPr id="10" name="文本框 43"/>
          <p:cNvSpPr txBox="1"/>
          <p:nvPr/>
        </p:nvSpPr>
        <p:spPr>
          <a:xfrm>
            <a:off x="3863898" y="2149694"/>
            <a:ext cx="5360806" cy="523220"/>
          </a:xfrm>
          <a:prstGeom prst="rect">
            <a:avLst/>
          </a:prstGeom>
          <a:noFill/>
        </p:spPr>
        <p:txBody>
          <a:bodyPr wrap="square" rtlCol="0">
            <a:spAutoFit/>
          </a:bodyPr>
          <a:lstStyle/>
          <a:p>
            <a:pPr defTabSz="457200"/>
            <a:r>
              <a:rPr lang="en-US" altLang="zh-CN" sz="2800" dirty="0">
                <a:solidFill>
                  <a:prstClr val="black"/>
                </a:solidFill>
                <a:latin typeface="Arial Black" panose="020B0A04020102020204" pitchFamily="34" charset="0"/>
              </a:rPr>
              <a:t>R&amp;D Achievements </a:t>
            </a:r>
          </a:p>
        </p:txBody>
      </p:sp>
      <p:cxnSp>
        <p:nvCxnSpPr>
          <p:cNvPr id="11" name="直接连接符 10"/>
          <p:cNvCxnSpPr/>
          <p:nvPr/>
        </p:nvCxnSpPr>
        <p:spPr>
          <a:xfrm>
            <a:off x="3672837" y="2765944"/>
            <a:ext cx="5707731" cy="0"/>
          </a:xfrm>
          <a:prstGeom prst="line">
            <a:avLst/>
          </a:prstGeom>
          <a:noFill/>
          <a:ln w="12700" cap="flat" cmpd="sng" algn="ctr">
            <a:solidFill>
              <a:srgbClr val="314371"/>
            </a:solidFill>
            <a:prstDash val="solid"/>
            <a:miter lim="800000"/>
          </a:ln>
          <a:effectLst/>
        </p:spPr>
      </p:cxnSp>
      <p:sp>
        <p:nvSpPr>
          <p:cNvPr id="12" name="流程图: 离页连接符 11"/>
          <p:cNvSpPr/>
          <p:nvPr/>
        </p:nvSpPr>
        <p:spPr>
          <a:xfrm>
            <a:off x="2781149" y="3421827"/>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rPr>
              <a:t>3</a:t>
            </a:r>
            <a:endParaRPr kumimoji="0" lang="zh-CN" altLang="en-US" sz="3600" b="1" i="0" u="none" strike="noStrike" kern="0" cap="none" spc="0" normalizeH="0" baseline="0" noProof="0" dirty="0">
              <a:ln>
                <a:noFill/>
              </a:ln>
              <a:solidFill>
                <a:prstClr val="white"/>
              </a:solidFill>
              <a:effectLst/>
              <a:uLnTx/>
              <a:uFillTx/>
            </a:endParaRPr>
          </a:p>
        </p:txBody>
      </p:sp>
      <p:sp>
        <p:nvSpPr>
          <p:cNvPr id="13" name="文本框 43"/>
          <p:cNvSpPr txBox="1"/>
          <p:nvPr/>
        </p:nvSpPr>
        <p:spPr>
          <a:xfrm>
            <a:off x="3891784" y="3396108"/>
            <a:ext cx="6618308" cy="523220"/>
          </a:xfrm>
          <a:prstGeom prst="rect">
            <a:avLst/>
          </a:prstGeom>
          <a:noFill/>
        </p:spPr>
        <p:txBody>
          <a:bodyPr wrap="square" rtlCol="0">
            <a:spAutoFit/>
          </a:bodyPr>
          <a:lstStyle/>
          <a:p>
            <a:pPr defTabSz="457200"/>
            <a:r>
              <a:rPr lang="en-US" altLang="zh-CN" sz="2800" dirty="0">
                <a:solidFill>
                  <a:prstClr val="black"/>
                </a:solidFill>
                <a:latin typeface="Arial Black" panose="020B0A04020102020204" pitchFamily="34" charset="0"/>
              </a:rPr>
              <a:t>Jinan Branch and Spinoff</a:t>
            </a:r>
          </a:p>
        </p:txBody>
      </p:sp>
      <p:cxnSp>
        <p:nvCxnSpPr>
          <p:cNvPr id="14" name="直接连接符 13"/>
          <p:cNvCxnSpPr/>
          <p:nvPr/>
        </p:nvCxnSpPr>
        <p:spPr>
          <a:xfrm>
            <a:off x="3700723" y="4012358"/>
            <a:ext cx="5707731" cy="0"/>
          </a:xfrm>
          <a:prstGeom prst="line">
            <a:avLst/>
          </a:prstGeom>
          <a:noFill/>
          <a:ln w="12700" cap="flat" cmpd="sng" algn="ctr">
            <a:solidFill>
              <a:srgbClr val="314371"/>
            </a:solidFill>
            <a:prstDash val="solid"/>
            <a:miter lim="800000"/>
          </a:ln>
          <a:effectLst/>
        </p:spPr>
      </p:cxnSp>
      <p:sp>
        <p:nvSpPr>
          <p:cNvPr id="15" name="流程图: 离页连接符 14"/>
          <p:cNvSpPr/>
          <p:nvPr/>
        </p:nvSpPr>
        <p:spPr>
          <a:xfrm>
            <a:off x="2781149" y="4575210"/>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rPr>
              <a:t>4</a:t>
            </a:r>
            <a:endParaRPr kumimoji="0" lang="zh-CN" altLang="en-US" sz="3600" b="1" i="0" u="none" strike="noStrike" kern="0" cap="none" spc="0" normalizeH="0" baseline="0" noProof="0" dirty="0">
              <a:ln>
                <a:noFill/>
              </a:ln>
              <a:solidFill>
                <a:prstClr val="white"/>
              </a:solidFill>
              <a:effectLst/>
              <a:uLnTx/>
              <a:uFillTx/>
            </a:endParaRPr>
          </a:p>
        </p:txBody>
      </p:sp>
      <p:sp>
        <p:nvSpPr>
          <p:cNvPr id="16" name="文本框 43"/>
          <p:cNvSpPr txBox="1"/>
          <p:nvPr/>
        </p:nvSpPr>
        <p:spPr>
          <a:xfrm>
            <a:off x="3891784" y="4549491"/>
            <a:ext cx="5360806" cy="523220"/>
          </a:xfrm>
          <a:prstGeom prst="rect">
            <a:avLst/>
          </a:prstGeom>
          <a:noFill/>
        </p:spPr>
        <p:txBody>
          <a:bodyPr wrap="square" rtlCol="0">
            <a:spAutoFit/>
          </a:bodyPr>
          <a:lstStyle/>
          <a:p>
            <a:pPr defTabSz="457200"/>
            <a:r>
              <a:rPr lang="en-US" altLang="zh-TW" sz="2800" dirty="0">
                <a:solidFill>
                  <a:prstClr val="black"/>
                </a:solidFill>
                <a:latin typeface="Arial Black" panose="020B0A04020102020204" pitchFamily="34" charset="0"/>
              </a:rPr>
              <a:t>Future plan</a:t>
            </a:r>
          </a:p>
        </p:txBody>
      </p:sp>
      <p:cxnSp>
        <p:nvCxnSpPr>
          <p:cNvPr id="17" name="直接连接符 16"/>
          <p:cNvCxnSpPr/>
          <p:nvPr/>
        </p:nvCxnSpPr>
        <p:spPr>
          <a:xfrm>
            <a:off x="3700723" y="5165741"/>
            <a:ext cx="5707731" cy="0"/>
          </a:xfrm>
          <a:prstGeom prst="line">
            <a:avLst/>
          </a:prstGeom>
          <a:noFill/>
          <a:ln w="12700" cap="flat" cmpd="sng" algn="ctr">
            <a:solidFill>
              <a:srgbClr val="314371"/>
            </a:solidFill>
            <a:prstDash val="solid"/>
            <a:miter lim="800000"/>
          </a:ln>
          <a:effectLst/>
        </p:spPr>
      </p:cxnSp>
      <p:sp>
        <p:nvSpPr>
          <p:cNvPr id="21" name="流程图: 离页连接符 20"/>
          <p:cNvSpPr/>
          <p:nvPr/>
        </p:nvSpPr>
        <p:spPr>
          <a:xfrm>
            <a:off x="2753262" y="4575210"/>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altLang="zh-CN" sz="3600" b="1" kern="0" dirty="0">
                <a:solidFill>
                  <a:prstClr val="white"/>
                </a:solidFill>
              </a:rPr>
              <a:t>4</a:t>
            </a:r>
            <a:endParaRPr kumimoji="0" lang="zh-CN" altLang="en-US" sz="3600" b="1" i="0" u="none" strike="noStrike" kern="0" cap="none" spc="0" normalizeH="0" baseline="0" noProof="0" dirty="0">
              <a:ln>
                <a:noFill/>
              </a:ln>
              <a:solidFill>
                <a:prstClr val="white"/>
              </a:solidFill>
              <a:effectLst/>
              <a:uLnTx/>
              <a:uFillTx/>
            </a:endParaRPr>
          </a:p>
        </p:txBody>
      </p:sp>
      <p:cxnSp>
        <p:nvCxnSpPr>
          <p:cNvPr id="23" name="直接连接符 22"/>
          <p:cNvCxnSpPr/>
          <p:nvPr/>
        </p:nvCxnSpPr>
        <p:spPr>
          <a:xfrm>
            <a:off x="3672836" y="5165741"/>
            <a:ext cx="5707731" cy="0"/>
          </a:xfrm>
          <a:prstGeom prst="line">
            <a:avLst/>
          </a:prstGeom>
          <a:noFill/>
          <a:ln w="12700" cap="flat" cmpd="sng" algn="ctr">
            <a:solidFill>
              <a:srgbClr val="314371"/>
            </a:solidFill>
            <a:prstDash val="solid"/>
            <a:miter lim="800000"/>
          </a:ln>
          <a:effectLst/>
        </p:spPr>
      </p:cxnSp>
      <p:sp>
        <p:nvSpPr>
          <p:cNvPr id="24" name="流程图: 离页连接符 23"/>
          <p:cNvSpPr/>
          <p:nvPr/>
        </p:nvSpPr>
        <p:spPr>
          <a:xfrm>
            <a:off x="2753262" y="5728593"/>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altLang="zh-CN" sz="3600" b="1" kern="0" dirty="0">
                <a:solidFill>
                  <a:prstClr val="white"/>
                </a:solidFill>
              </a:rPr>
              <a:t>5</a:t>
            </a:r>
            <a:endParaRPr kumimoji="0" lang="zh-CN" altLang="en-US" sz="3600" b="1" i="0" u="none" strike="noStrike" kern="0" cap="none" spc="0" normalizeH="0" baseline="0" noProof="0" dirty="0">
              <a:ln>
                <a:noFill/>
              </a:ln>
              <a:solidFill>
                <a:prstClr val="white"/>
              </a:solidFill>
              <a:effectLst/>
              <a:uLnTx/>
              <a:uFillTx/>
            </a:endParaRPr>
          </a:p>
        </p:txBody>
      </p:sp>
      <p:sp>
        <p:nvSpPr>
          <p:cNvPr id="25" name="文本框 43"/>
          <p:cNvSpPr txBox="1"/>
          <p:nvPr/>
        </p:nvSpPr>
        <p:spPr>
          <a:xfrm>
            <a:off x="3863897" y="5702874"/>
            <a:ext cx="5360806" cy="523220"/>
          </a:xfrm>
          <a:prstGeom prst="rect">
            <a:avLst/>
          </a:prstGeom>
          <a:noFill/>
        </p:spPr>
        <p:txBody>
          <a:bodyPr wrap="square" rtlCol="0">
            <a:spAutoFit/>
          </a:bodyPr>
          <a:lstStyle/>
          <a:p>
            <a:pPr defTabSz="457200"/>
            <a:r>
              <a:rPr lang="en-US" altLang="zh-TW" sz="2800" dirty="0">
                <a:solidFill>
                  <a:prstClr val="black"/>
                </a:solidFill>
                <a:latin typeface="Arial Black" panose="020B0A04020102020204" pitchFamily="34" charset="0"/>
              </a:rPr>
              <a:t>Summary</a:t>
            </a:r>
            <a:r>
              <a:rPr lang="en-US" altLang="zh-TW" sz="2800" b="1" dirty="0">
                <a:solidFill>
                  <a:srgbClr val="0000CC"/>
                </a:solidFill>
                <a:ea typeface="華康隸書體W5" pitchFamily="65" charset="-120"/>
              </a:rPr>
              <a:t> </a:t>
            </a:r>
            <a:endParaRPr lang="en-US" altLang="zh-CN" sz="2800" dirty="0">
              <a:solidFill>
                <a:prstClr val="black"/>
              </a:solidFill>
              <a:latin typeface="Arial Black" panose="020B0A04020102020204" pitchFamily="34" charset="0"/>
            </a:endParaRPr>
          </a:p>
        </p:txBody>
      </p:sp>
      <p:cxnSp>
        <p:nvCxnSpPr>
          <p:cNvPr id="26" name="直接连接符 25"/>
          <p:cNvCxnSpPr/>
          <p:nvPr/>
        </p:nvCxnSpPr>
        <p:spPr>
          <a:xfrm>
            <a:off x="3672836" y="6319124"/>
            <a:ext cx="5707731" cy="0"/>
          </a:xfrm>
          <a:prstGeom prst="line">
            <a:avLst/>
          </a:prstGeom>
          <a:noFill/>
          <a:ln w="12700" cap="flat" cmpd="sng" algn="ctr">
            <a:solidFill>
              <a:srgbClr val="314371"/>
            </a:solidFill>
            <a:prstDash val="solid"/>
            <a:miter lim="800000"/>
          </a:ln>
          <a:effectLst/>
        </p:spPr>
      </p:cxnSp>
    </p:spTree>
    <p:extLst>
      <p:ext uri="{BB962C8B-B14F-4D97-AF65-F5344CB8AC3E}">
        <p14:creationId xmlns:p14="http://schemas.microsoft.com/office/powerpoint/2010/main" val="2492364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1. Micro-CL (Computed </a:t>
            </a:r>
            <a:r>
              <a:rPr lang="en-US" altLang="zh-CN" dirty="0" err="1"/>
              <a:t>Laminography</a:t>
            </a:r>
            <a:r>
              <a:rPr lang="en-US" altLang="zh-CN" dirty="0"/>
              <a:t>)</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13" name="文本框 12"/>
          <p:cNvSpPr txBox="1"/>
          <p:nvPr/>
        </p:nvSpPr>
        <p:spPr>
          <a:xfrm>
            <a:off x="509688" y="5429311"/>
            <a:ext cx="480180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FF"/>
                </a:solidFill>
                <a:effectLst/>
                <a:uLnTx/>
                <a:uFillTx/>
                <a:ea typeface="微软雅黑"/>
                <a:cs typeface="+mn-cs"/>
              </a:rPr>
              <a:t>DBC layer</a:t>
            </a:r>
            <a:r>
              <a:rPr kumimoji="0" lang="zh-CN" altLang="en-US" sz="1400" b="1" i="0" u="none" strike="noStrike" kern="1200" cap="none" spc="0" normalizeH="0" baseline="0" noProof="0" dirty="0">
                <a:ln>
                  <a:noFill/>
                </a:ln>
                <a:solidFill>
                  <a:srgbClr val="0000FF"/>
                </a:solidFill>
                <a:effectLst/>
                <a:uLnTx/>
                <a:uFillTx/>
                <a:ea typeface="微软雅黑"/>
                <a:cs typeface="+mn-cs"/>
              </a:rPr>
              <a:t> </a:t>
            </a:r>
            <a:r>
              <a:rPr kumimoji="0" lang="en-US" altLang="zh-CN" sz="1400" b="1" i="0" u="none" strike="noStrike" kern="1200" cap="none" spc="0" normalizeH="0" baseline="0" noProof="0" dirty="0">
                <a:ln>
                  <a:noFill/>
                </a:ln>
                <a:solidFill>
                  <a:srgbClr val="0000FF"/>
                </a:solidFill>
                <a:effectLst/>
                <a:uLnTx/>
                <a:uFillTx/>
                <a:ea typeface="微软雅黑"/>
                <a:cs typeface="+mn-cs"/>
              </a:rPr>
              <a:t>locating and segmentation</a:t>
            </a:r>
            <a:r>
              <a:rPr kumimoji="0" lang="zh-CN" altLang="en-US" sz="1400" b="0" i="0" u="none" strike="noStrike" kern="1200" cap="none" spc="0" normalizeH="0" baseline="0" noProof="0" dirty="0">
                <a:ln>
                  <a:noFill/>
                </a:ln>
                <a:solidFill>
                  <a:srgbClr val="0000FF"/>
                </a:solidFill>
                <a:effectLst/>
                <a:uLnTx/>
                <a:uFillTx/>
                <a:ea typeface="微软雅黑"/>
                <a:cs typeface="+mn-cs"/>
              </a:rPr>
              <a:t>：</a:t>
            </a:r>
            <a:r>
              <a:rPr kumimoji="0" lang="en-US" altLang="zh-CN" sz="1400" b="0" i="0" u="none" strike="noStrike" kern="1200" cap="none" spc="0" normalizeH="0" baseline="0" noProof="0" dirty="0">
                <a:ln>
                  <a:noFill/>
                </a:ln>
                <a:solidFill>
                  <a:srgbClr val="0000FF"/>
                </a:solidFill>
                <a:effectLst/>
                <a:uLnTx/>
                <a:uFillTx/>
                <a:ea typeface="微软雅黑"/>
                <a:cs typeface="+mn-cs"/>
              </a:rPr>
              <a:t>by applying image segmentation and object tracking network, the DBC area can be recognized and a warning will be raised if the  absence of weld is detected</a:t>
            </a:r>
            <a:endParaRPr kumimoji="0" lang="zh-CN" altLang="en-US" sz="1400" b="0" i="0" u="none" strike="noStrike" kern="1200" cap="none" spc="0" normalizeH="0" baseline="0" noProof="0" dirty="0">
              <a:ln>
                <a:noFill/>
              </a:ln>
              <a:solidFill>
                <a:prstClr val="black"/>
              </a:solidFill>
              <a:effectLst/>
              <a:uLnTx/>
              <a:uFillTx/>
              <a:ea typeface="微软雅黑"/>
              <a:cs typeface="+mn-cs"/>
            </a:endParaRPr>
          </a:p>
        </p:txBody>
      </p:sp>
      <p:pic>
        <p:nvPicPr>
          <p:cNvPr id="15" name="图片 14" descr="电子仪器&#10;&#10;中度可信度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7694" y="2672629"/>
            <a:ext cx="2508833" cy="2508833"/>
          </a:xfrm>
          <a:prstGeom prst="rect">
            <a:avLst/>
          </a:prstGeom>
        </p:spPr>
      </p:pic>
      <p:pic>
        <p:nvPicPr>
          <p:cNvPr id="16" name="图片 15" descr="电子仪器&#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3607" y="2694407"/>
            <a:ext cx="2508833" cy="2508833"/>
          </a:xfrm>
          <a:prstGeom prst="rect">
            <a:avLst/>
          </a:prstGeom>
        </p:spPr>
      </p:pic>
      <p:pic>
        <p:nvPicPr>
          <p:cNvPr id="17" name="图片 16" descr="电子仪器&#10;&#10;描述已自动生成"/>
          <p:cNvPicPr>
            <a:picLocks noChangeAspect="1"/>
          </p:cNvPicPr>
          <p:nvPr/>
        </p:nvPicPr>
        <p:blipFill rotWithShape="1">
          <a:blip r:embed="rId5">
            <a:extLst>
              <a:ext uri="{28A0092B-C50C-407E-A947-70E740481C1C}">
                <a14:useLocalDpi xmlns:a14="http://schemas.microsoft.com/office/drawing/2010/main" val="0"/>
              </a:ext>
            </a:extLst>
          </a:blip>
          <a:srcRect l="47838" t="20813" r="45802" b="75264"/>
          <a:stretch>
            <a:fillRect/>
          </a:stretch>
        </p:blipFill>
        <p:spPr>
          <a:xfrm>
            <a:off x="10625951" y="3320991"/>
            <a:ext cx="773836" cy="477220"/>
          </a:xfrm>
          <a:prstGeom prst="rect">
            <a:avLst/>
          </a:prstGeom>
          <a:ln>
            <a:solidFill>
              <a:srgbClr val="4F81BD">
                <a:lumMod val="75000"/>
              </a:srgbClr>
            </a:solidFill>
          </a:ln>
        </p:spPr>
      </p:pic>
      <p:pic>
        <p:nvPicPr>
          <p:cNvPr id="18" name="图片 17" descr="电子仪器&#10;&#10;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47832" t="66633" r="46356" b="24410"/>
          <a:stretch>
            <a:fillRect/>
          </a:stretch>
        </p:blipFill>
        <p:spPr>
          <a:xfrm>
            <a:off x="10653600" y="4272250"/>
            <a:ext cx="553181" cy="852593"/>
          </a:xfrm>
          <a:prstGeom prst="rect">
            <a:avLst/>
          </a:prstGeom>
          <a:ln>
            <a:solidFill>
              <a:srgbClr val="4F81BD">
                <a:lumMod val="75000"/>
              </a:srgbClr>
            </a:solidFill>
          </a:ln>
        </p:spPr>
      </p:pic>
      <p:sp>
        <p:nvSpPr>
          <p:cNvPr id="19" name="文本框 18"/>
          <p:cNvSpPr txBox="1"/>
          <p:nvPr/>
        </p:nvSpPr>
        <p:spPr>
          <a:xfrm>
            <a:off x="6169532" y="5320979"/>
            <a:ext cx="5344995" cy="1169551"/>
          </a:xfrm>
          <a:prstGeom prst="rect">
            <a:avLst/>
          </a:prstGeom>
          <a:noFill/>
        </p:spPr>
        <p:txBody>
          <a:bodyPr wrap="square" rtlCol="0">
            <a:spAutoFit/>
          </a:bodyPr>
          <a:lstStyle/>
          <a:p>
            <a:pPr lvl="0" algn="ctr">
              <a:defRPr/>
            </a:pPr>
            <a:r>
              <a:rPr kumimoji="0" lang="en-US" altLang="zh-CN" sz="1400" b="1" i="0" u="none" strike="noStrike" kern="1200" cap="none" spc="0" normalizeH="0" baseline="0" noProof="0" dirty="0">
                <a:ln>
                  <a:noFill/>
                </a:ln>
                <a:solidFill>
                  <a:srgbClr val="0000FF"/>
                </a:solidFill>
                <a:effectLst/>
                <a:uLnTx/>
                <a:uFillTx/>
                <a:ea typeface="微软雅黑"/>
              </a:rPr>
              <a:t>Void defect recognition and quantization</a:t>
            </a:r>
            <a:r>
              <a:rPr kumimoji="0" lang="en-US" altLang="zh-CN" sz="1400" i="0" u="none" strike="noStrike" kern="1200" cap="none" spc="0" normalizeH="0" baseline="0" noProof="0" dirty="0">
                <a:ln>
                  <a:noFill/>
                </a:ln>
                <a:solidFill>
                  <a:srgbClr val="0000FF"/>
                </a:solidFill>
                <a:effectLst/>
                <a:uLnTx/>
                <a:uFillTx/>
                <a:ea typeface="微软雅黑"/>
              </a:rPr>
              <a:t>: the void defects in the weld layer are outlined by semantic segmentation network</a:t>
            </a:r>
            <a:r>
              <a:rPr lang="zh-CN" altLang="en-US" sz="1400" dirty="0">
                <a:solidFill>
                  <a:srgbClr val="0000FF"/>
                </a:solidFill>
                <a:ea typeface="微软雅黑"/>
              </a:rPr>
              <a:t> </a:t>
            </a:r>
            <a:r>
              <a:rPr lang="en-US" altLang="zh-CN" sz="1400" dirty="0">
                <a:solidFill>
                  <a:srgbClr val="0000FF"/>
                </a:solidFill>
                <a:ea typeface="微软雅黑"/>
              </a:rPr>
              <a:t>and</a:t>
            </a:r>
            <a:r>
              <a:rPr lang="zh-CN" altLang="en-US" sz="1400" dirty="0">
                <a:solidFill>
                  <a:srgbClr val="0000FF"/>
                </a:solidFill>
                <a:ea typeface="微软雅黑"/>
              </a:rPr>
              <a:t> </a:t>
            </a:r>
            <a:r>
              <a:rPr lang="en-US" altLang="zh-CN" sz="1400" dirty="0">
                <a:solidFill>
                  <a:srgbClr val="0000FF"/>
                </a:solidFill>
                <a:ea typeface="微软雅黑"/>
              </a:rPr>
              <a:t>then quantified</a:t>
            </a:r>
            <a:r>
              <a:rPr kumimoji="0" lang="en-US" altLang="zh-CN" sz="1400" i="0" u="none" strike="noStrike" kern="1200" cap="none" spc="0" normalizeH="0" baseline="0" noProof="0" dirty="0">
                <a:ln>
                  <a:noFill/>
                </a:ln>
                <a:solidFill>
                  <a:srgbClr val="0000FF"/>
                </a:solidFill>
                <a:effectLst/>
                <a:uLnTx/>
                <a:uFillTx/>
                <a:ea typeface="微软雅黑"/>
              </a:rPr>
              <a:t>. </a:t>
            </a:r>
            <a:r>
              <a:rPr kumimoji="0" lang="en-US" altLang="zh-CN" sz="1400" i="0" u="none" strike="noStrike" kern="1200" cap="none" spc="0" normalizeH="0" baseline="0" noProof="0" dirty="0">
                <a:ln>
                  <a:noFill/>
                </a:ln>
                <a:solidFill>
                  <a:srgbClr val="FF0000"/>
                </a:solidFill>
                <a:effectLst/>
                <a:uLnTx/>
                <a:uFillTx/>
                <a:ea typeface="微软雅黑"/>
              </a:rPr>
              <a:t>S</a:t>
            </a:r>
            <a:r>
              <a:rPr kumimoji="0" lang="en-US" altLang="zh-CN" sz="1400" b="0" i="0" u="none" strike="noStrike" kern="1200" cap="none" spc="0" normalizeH="0" baseline="0" noProof="0" dirty="0">
                <a:ln>
                  <a:noFill/>
                </a:ln>
                <a:solidFill>
                  <a:srgbClr val="FF0000"/>
                </a:solidFill>
                <a:effectLst/>
                <a:uLnTx/>
                <a:uFillTx/>
                <a:ea typeface="微软雅黑" panose="020B0503020204020204" pitchFamily="34" charset="-122"/>
                <a:cs typeface="Times New Roman" panose="02020603050405020304" pitchFamily="18" charset="0"/>
              </a:rPr>
              <a:t>egmentation accuracy is </a:t>
            </a:r>
            <a:r>
              <a:rPr kumimoji="0" lang="en-US" altLang="zh-CN" sz="1400" i="0" u="none" strike="noStrike" kern="1200" cap="none" spc="0" normalizeH="0" baseline="0" noProof="0" dirty="0">
                <a:ln>
                  <a:noFill/>
                </a:ln>
                <a:solidFill>
                  <a:srgbClr val="FF0000"/>
                </a:solidFill>
                <a:effectLst/>
                <a:uLnTx/>
                <a:uFillTx/>
                <a:ea typeface="微软雅黑" panose="020B0503020204020204" pitchFamily="34" charset="-122"/>
                <a:cs typeface="Times New Roman" panose="02020603050405020304" pitchFamily="18" charset="0"/>
              </a:rPr>
              <a:t>98.85% and </a:t>
            </a:r>
            <a:r>
              <a:rPr kumimoji="0" lang="en-US" altLang="zh-CN" sz="1400" i="0" u="none" strike="noStrike" kern="1200" cap="none" spc="0" normalizeH="0" baseline="0" noProof="0" dirty="0" err="1">
                <a:ln>
                  <a:noFill/>
                </a:ln>
                <a:solidFill>
                  <a:srgbClr val="FF0000"/>
                </a:solidFill>
                <a:effectLst/>
                <a:uLnTx/>
                <a:uFillTx/>
                <a:ea typeface="微软雅黑" panose="020B0503020204020204" pitchFamily="34" charset="-122"/>
                <a:cs typeface="Times New Roman" panose="02020603050405020304" pitchFamily="18" charset="0"/>
              </a:rPr>
              <a:t>mIoU</a:t>
            </a:r>
            <a:r>
              <a:rPr kumimoji="0" lang="en-US" altLang="zh-CN" sz="1400" i="0" u="none" strike="noStrike" kern="1200" cap="none" spc="0" normalizeH="0" baseline="0" noProof="0" dirty="0">
                <a:ln>
                  <a:noFill/>
                </a:ln>
                <a:solidFill>
                  <a:srgbClr val="FF0000"/>
                </a:solidFill>
                <a:effectLst/>
                <a:uLnTx/>
                <a:uFillTx/>
                <a:ea typeface="微软雅黑" panose="020B0503020204020204" pitchFamily="34" charset="-122"/>
                <a:cs typeface="Times New Roman" panose="02020603050405020304" pitchFamily="18" charset="0"/>
              </a:rPr>
              <a:t> is 98.81%</a:t>
            </a:r>
            <a:r>
              <a:rPr lang="en-US" altLang="zh-CN" sz="1400" dirty="0">
                <a:solidFill>
                  <a:srgbClr val="FF0000"/>
                </a:solidFill>
                <a:ea typeface="微软雅黑" panose="020B0503020204020204" pitchFamily="34" charset="-122"/>
                <a:cs typeface="Times New Roman" panose="02020603050405020304" pitchFamily="18" charset="0"/>
              </a:rPr>
              <a:t> on the test</a:t>
            </a:r>
            <a:r>
              <a:rPr lang="zh-CN" altLang="en-US" sz="1400" dirty="0">
                <a:solidFill>
                  <a:srgbClr val="FF0000"/>
                </a:solidFill>
                <a:ea typeface="微软雅黑" panose="020B0503020204020204" pitchFamily="34" charset="-122"/>
                <a:cs typeface="Times New Roman" panose="02020603050405020304" pitchFamily="18" charset="0"/>
              </a:rPr>
              <a:t> </a:t>
            </a:r>
            <a:r>
              <a:rPr lang="en-US" altLang="zh-CN" sz="1400" dirty="0">
                <a:solidFill>
                  <a:srgbClr val="FF0000"/>
                </a:solidFill>
                <a:ea typeface="微软雅黑" panose="020B0503020204020204" pitchFamily="34" charset="-122"/>
                <a:cs typeface="Times New Roman" panose="02020603050405020304" pitchFamily="18" charset="0"/>
              </a:rPr>
              <a:t>set. The system has been used in </a:t>
            </a:r>
            <a:r>
              <a:rPr lang="en-US" altLang="zh-CN" sz="1400" dirty="0" err="1">
                <a:solidFill>
                  <a:srgbClr val="FF0000"/>
                </a:solidFill>
                <a:ea typeface="微软雅黑" panose="020B0503020204020204" pitchFamily="34" charset="-122"/>
                <a:cs typeface="Times New Roman" panose="02020603050405020304" pitchFamily="18" charset="0"/>
              </a:rPr>
              <a:t>Starpower</a:t>
            </a:r>
            <a:r>
              <a:rPr lang="en-US" altLang="zh-CN" sz="1400" dirty="0">
                <a:solidFill>
                  <a:srgbClr val="FF0000"/>
                </a:solidFill>
                <a:ea typeface="微软雅黑" panose="020B0503020204020204" pitchFamily="34" charset="-122"/>
                <a:cs typeface="Times New Roman" panose="02020603050405020304" pitchFamily="18" charset="0"/>
              </a:rPr>
              <a:t> in Jiaxing for over 1 year.</a:t>
            </a:r>
            <a:r>
              <a:rPr kumimoji="0" lang="en-US" altLang="zh-CN" sz="1400" b="1" i="0" u="none" strike="noStrike" kern="1200" cap="none" spc="0" normalizeH="0" baseline="0" noProof="0" dirty="0">
                <a:ln>
                  <a:noFill/>
                </a:ln>
                <a:solidFill>
                  <a:srgbClr val="FF0000"/>
                </a:solidFill>
                <a:effectLst/>
                <a:uLnTx/>
                <a:uFillTx/>
                <a:ea typeface="微软雅黑"/>
                <a:cs typeface="Times New Roman" panose="02020603050405020304" pitchFamily="18" charset="0"/>
              </a:rPr>
              <a:t> </a:t>
            </a:r>
            <a:endParaRPr kumimoji="0" lang="zh-CN" altLang="en-US" sz="1400" b="0" i="0" u="none" strike="noStrike" kern="1200" cap="none" spc="0" normalizeH="0" baseline="0" noProof="0" dirty="0">
              <a:ln>
                <a:noFill/>
              </a:ln>
              <a:solidFill>
                <a:prstClr val="black"/>
              </a:solidFill>
              <a:effectLst/>
              <a:uLnTx/>
              <a:uFillTx/>
              <a:ea typeface="微软雅黑"/>
            </a:endParaRPr>
          </a:p>
        </p:txBody>
      </p:sp>
      <p:sp>
        <p:nvSpPr>
          <p:cNvPr id="20" name="文本框 19"/>
          <p:cNvSpPr txBox="1"/>
          <p:nvPr/>
        </p:nvSpPr>
        <p:spPr>
          <a:xfrm>
            <a:off x="509688" y="1061334"/>
            <a:ext cx="11015934" cy="1323439"/>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ea typeface="微软雅黑"/>
                <a:cs typeface="+mn-cs"/>
                <a:sym typeface="+mn-ea"/>
              </a:rPr>
              <a:t>IGBT is a widely used electronic and electrical component and its performance can be largely influenced by the weld quality of the DBC base board. </a:t>
            </a:r>
            <a:r>
              <a:rPr kumimoji="0" lang="en-US" altLang="zh-CN" sz="2000" b="1" i="0" u="none" strike="noStrike" kern="1200" cap="none" spc="0" normalizeH="0" baseline="0" noProof="0" dirty="0">
                <a:ln>
                  <a:noFill/>
                </a:ln>
                <a:solidFill>
                  <a:srgbClr val="FF0000"/>
                </a:solidFill>
                <a:effectLst/>
                <a:uLnTx/>
                <a:uFillTx/>
                <a:ea typeface="微软雅黑"/>
                <a:cs typeface="+mn-cs"/>
                <a:sym typeface="+mn-ea"/>
              </a:rPr>
              <a:t>The X-ray laminography examination for IGBT welding defect plays an essential role in the industry and is carried out automatically, digitally and intelligently.</a:t>
            </a:r>
            <a:endParaRPr kumimoji="0" lang="zh-CN" altLang="en-US" sz="2000" b="1" i="0" u="none" strike="noStrike" kern="1200" cap="none" spc="0" normalizeH="0" baseline="0" noProof="0" dirty="0">
              <a:ln>
                <a:noFill/>
              </a:ln>
              <a:solidFill>
                <a:srgbClr val="FF0000"/>
              </a:solidFill>
              <a:effectLst/>
              <a:uLnTx/>
              <a:uFillTx/>
              <a:ea typeface="微软雅黑"/>
              <a:cs typeface="+mn-cs"/>
              <a:sym typeface="+mn-ea"/>
            </a:endParaRPr>
          </a:p>
        </p:txBody>
      </p:sp>
      <p:pic>
        <p:nvPicPr>
          <p:cNvPr id="2050" name="Picture 2"/>
          <p:cNvPicPr>
            <a:picLocks noChangeAspect="1" noChangeArrowheads="1"/>
          </p:cNvPicPr>
          <p:nvPr/>
        </p:nvPicPr>
        <p:blipFill>
          <a:blip r:embed="rId7"/>
          <a:srcRect/>
          <a:stretch>
            <a:fillRect/>
          </a:stretch>
        </p:blipFill>
        <p:spPr bwMode="auto">
          <a:xfrm>
            <a:off x="810306" y="2663599"/>
            <a:ext cx="4257675" cy="2619375"/>
          </a:xfrm>
          <a:prstGeom prst="rect">
            <a:avLst/>
          </a:prstGeom>
          <a:noFill/>
          <a:ln w="9525">
            <a:noFill/>
            <a:miter lim="800000"/>
            <a:headEnd/>
            <a:tailEnd/>
          </a:ln>
          <a:effectLst/>
        </p:spPr>
      </p:pic>
    </p:spTree>
    <p:extLst>
      <p:ext uri="{BB962C8B-B14F-4D97-AF65-F5344CB8AC3E}">
        <p14:creationId xmlns:p14="http://schemas.microsoft.com/office/powerpoint/2010/main" val="3998843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标题 2">
            <a:extLst>
              <a:ext uri="{FF2B5EF4-FFF2-40B4-BE49-F238E27FC236}">
                <a16:creationId xmlns:a16="http://schemas.microsoft.com/office/drawing/2014/main" id="{46FF5AB5-3CAE-4D6E-88DB-B4F86FBA36F3}"/>
              </a:ext>
            </a:extLst>
          </p:cNvPr>
          <p:cNvSpPr>
            <a:spLocks noGrp="1"/>
          </p:cNvSpPr>
          <p:nvPr>
            <p:ph type="title"/>
          </p:nvPr>
        </p:nvSpPr>
        <p:spPr>
          <a:xfrm>
            <a:off x="1107500" y="92058"/>
            <a:ext cx="10510125" cy="659643"/>
          </a:xfrm>
        </p:spPr>
        <p:txBody>
          <a:bodyPr/>
          <a:lstStyle/>
          <a:p>
            <a:r>
              <a:rPr lang="en-US" altLang="zh-CN" dirty="0"/>
              <a:t>2. Robotic CT</a:t>
            </a:r>
            <a:endParaRPr lang="zh-CN" altLang="en-US" dirty="0"/>
          </a:p>
        </p:txBody>
      </p:sp>
      <p:sp>
        <p:nvSpPr>
          <p:cNvPr id="23" name="矩形 22">
            <a:extLst>
              <a:ext uri="{FF2B5EF4-FFF2-40B4-BE49-F238E27FC236}">
                <a16:creationId xmlns:a16="http://schemas.microsoft.com/office/drawing/2014/main" id="{01F09D25-EBD2-44BE-BD65-9E426D557450}"/>
              </a:ext>
            </a:extLst>
          </p:cNvPr>
          <p:cNvSpPr/>
          <p:nvPr/>
        </p:nvSpPr>
        <p:spPr>
          <a:xfrm>
            <a:off x="575321" y="1019643"/>
            <a:ext cx="621137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Arial"/>
                <a:ea typeface="微软雅黑"/>
                <a:cs typeface="+mn-cs"/>
              </a:rPr>
              <a:t>High accuracy r</a:t>
            </a:r>
            <a:r>
              <a:rPr kumimoji="0" lang="en-US" altLang="zh-CN" sz="2000" b="1" i="0" u="none" strike="noStrike" kern="1200" cap="none" spc="0" normalizeH="0" baseline="0" noProof="0" dirty="0" err="1">
                <a:ln>
                  <a:noFill/>
                </a:ln>
                <a:solidFill>
                  <a:prstClr val="black"/>
                </a:solidFill>
                <a:effectLst/>
                <a:uLnTx/>
                <a:uFillTx/>
                <a:latin typeface="Arial"/>
                <a:ea typeface="微软雅黑"/>
                <a:cs typeface="+mn-cs"/>
              </a:rPr>
              <a:t>obotic</a:t>
            </a:r>
            <a:r>
              <a:rPr kumimoji="0" lang="en-US" altLang="zh-CN" sz="2000" b="1" i="0" u="none" strike="noStrike" kern="1200" cap="none" spc="0" normalizeH="0" baseline="0" noProof="0" dirty="0">
                <a:ln>
                  <a:noFill/>
                </a:ln>
                <a:solidFill>
                  <a:prstClr val="black"/>
                </a:solidFill>
                <a:effectLst/>
                <a:uLnTx/>
                <a:uFillTx/>
                <a:latin typeface="Arial"/>
                <a:ea typeface="微软雅黑"/>
                <a:cs typeface="+mn-cs"/>
              </a:rPr>
              <a:t> detection system</a:t>
            </a:r>
            <a:endParaRPr kumimoji="0" lang="zh-CN" altLang="en-US" sz="2000" b="0" i="0" u="none" strike="noStrike" kern="1200" cap="none" spc="0" normalizeH="0" baseline="0" noProof="0" dirty="0">
              <a:ln>
                <a:noFill/>
              </a:ln>
              <a:solidFill>
                <a:prstClr val="black"/>
              </a:solidFill>
              <a:effectLst/>
              <a:uLnTx/>
              <a:uFillTx/>
              <a:latin typeface="Arial"/>
              <a:ea typeface="宋体" panose="02010600030101010101" pitchFamily="2" charset="-122"/>
              <a:cs typeface="+mn-cs"/>
            </a:endParaRPr>
          </a:p>
        </p:txBody>
      </p:sp>
      <p:grpSp>
        <p:nvGrpSpPr>
          <p:cNvPr id="24" name="组合 13">
            <a:extLst>
              <a:ext uri="{FF2B5EF4-FFF2-40B4-BE49-F238E27FC236}">
                <a16:creationId xmlns:a16="http://schemas.microsoft.com/office/drawing/2014/main" id="{29EFB681-98AE-476A-815A-FC8F693A172F}"/>
              </a:ext>
            </a:extLst>
          </p:cNvPr>
          <p:cNvGrpSpPr>
            <a:grpSpLocks/>
          </p:cNvGrpSpPr>
          <p:nvPr/>
        </p:nvGrpSpPr>
        <p:grpSpPr bwMode="auto">
          <a:xfrm>
            <a:off x="777996" y="1426201"/>
            <a:ext cx="10636007" cy="1414462"/>
            <a:chOff x="-155055" y="2770631"/>
            <a:chExt cx="9925052" cy="1886021"/>
          </a:xfrm>
        </p:grpSpPr>
        <p:sp>
          <p:nvSpPr>
            <p:cNvPr id="25" name="圆角矩形 14">
              <a:extLst>
                <a:ext uri="{FF2B5EF4-FFF2-40B4-BE49-F238E27FC236}">
                  <a16:creationId xmlns:a16="http://schemas.microsoft.com/office/drawing/2014/main" id="{078503E7-C0C3-4DAB-902A-BCCF08D1F0CB}"/>
                </a:ext>
              </a:extLst>
            </p:cNvPr>
            <p:cNvSpPr/>
            <p:nvPr/>
          </p:nvSpPr>
          <p:spPr>
            <a:xfrm>
              <a:off x="-155055" y="2923037"/>
              <a:ext cx="9925052" cy="1733615"/>
            </a:xfrm>
            <a:prstGeom prst="roundRect">
              <a:avLst>
                <a:gd name="adj" fmla="val 4375"/>
              </a:avLst>
            </a:prstGeom>
            <a:solidFill>
              <a:srgbClr val="FF850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
                <a:ea typeface="宋体" panose="02010600030101010101" pitchFamily="2" charset="-122"/>
                <a:cs typeface="+mn-cs"/>
              </a:endParaRPr>
            </a:p>
          </p:txBody>
        </p:sp>
        <p:sp>
          <p:nvSpPr>
            <p:cNvPr id="26" name="等腰三角形 25">
              <a:extLst>
                <a:ext uri="{FF2B5EF4-FFF2-40B4-BE49-F238E27FC236}">
                  <a16:creationId xmlns:a16="http://schemas.microsoft.com/office/drawing/2014/main" id="{E01F5CEB-72EE-4E8C-8014-370A9F6C9851}"/>
                </a:ext>
              </a:extLst>
            </p:cNvPr>
            <p:cNvSpPr/>
            <p:nvPr/>
          </p:nvSpPr>
          <p:spPr>
            <a:xfrm flipH="1">
              <a:off x="-47219" y="2770631"/>
              <a:ext cx="286180" cy="171456"/>
            </a:xfrm>
            <a:prstGeom prst="triangle">
              <a:avLst>
                <a:gd name="adj" fmla="val 0"/>
              </a:avLst>
            </a:prstGeom>
            <a:solidFill>
              <a:srgbClr val="FF850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
                <a:ea typeface="宋体" panose="02010600030101010101" pitchFamily="2" charset="-122"/>
                <a:cs typeface="+mn-cs"/>
              </a:endParaRPr>
            </a:p>
          </p:txBody>
        </p:sp>
        <p:sp>
          <p:nvSpPr>
            <p:cNvPr id="27" name="TextBox 6">
              <a:extLst>
                <a:ext uri="{FF2B5EF4-FFF2-40B4-BE49-F238E27FC236}">
                  <a16:creationId xmlns:a16="http://schemas.microsoft.com/office/drawing/2014/main" id="{07F65863-CF66-4F99-9C7D-111E3FD60CC3}"/>
                </a:ext>
              </a:extLst>
            </p:cNvPr>
            <p:cNvSpPr txBox="1">
              <a:spLocks noChangeArrowheads="1"/>
            </p:cNvSpPr>
            <p:nvPr/>
          </p:nvSpPr>
          <p:spPr bwMode="auto">
            <a:xfrm>
              <a:off x="-94641" y="3071166"/>
              <a:ext cx="9793088" cy="156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1" fontAlgn="auto" latinLnBrk="0" hangingPunct="1">
                <a:lnSpc>
                  <a:spcPct val="130000"/>
                </a:lnSpc>
                <a:spcBef>
                  <a:spcPct val="0"/>
                </a:spcBef>
                <a:spcAft>
                  <a:spcPct val="0"/>
                </a:spcAft>
                <a:buClrTx/>
                <a:buSzTx/>
                <a:buFontTx/>
                <a:buNone/>
                <a:tabLst/>
                <a:defRPr/>
              </a:pPr>
              <a:r>
                <a:rPr kumimoji="0" lang="en-US" altLang="zh-CN"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panose="020B0503020204020204" pitchFamily="34" charset="-122"/>
                </a:rPr>
                <a:t>Our robotic</a:t>
              </a:r>
              <a:r>
                <a:rPr kumimoji="0" lang="zh-CN"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panose="020B0503020204020204" pitchFamily="34" charset="-122"/>
                </a:rPr>
                <a:t> </a:t>
              </a:r>
              <a:r>
                <a:rPr kumimoji="0" lang="en-US" altLang="zh-CN"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panose="020B0503020204020204" pitchFamily="34" charset="-122"/>
                </a:rPr>
                <a:t>CT</a:t>
              </a:r>
              <a:r>
                <a:rPr kumimoji="0" lang="zh-CN"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panose="020B0503020204020204" pitchFamily="34" charset="-122"/>
                </a:rPr>
                <a:t> </a:t>
              </a:r>
              <a:r>
                <a:rPr kumimoji="0" lang="en-US" altLang="zh-CN"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panose="020B0503020204020204" pitchFamily="34" charset="-122"/>
                </a:rPr>
                <a:t>is</a:t>
              </a:r>
              <a:r>
                <a:rPr kumimoji="0" lang="zh-CN"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panose="020B0503020204020204" pitchFamily="34" charset="-122"/>
                </a:rPr>
                <a:t> </a:t>
              </a:r>
              <a:r>
                <a:rPr kumimoji="0" lang="en-US" altLang="zh-CN"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panose="020B0503020204020204" pitchFamily="34" charset="-122"/>
                </a:rPr>
                <a:t>an intelligent, automatic and customized X-ray imaging system, which can be used in medical examination, scientific study and industrial NDT.</a:t>
              </a:r>
              <a:r>
                <a:rPr kumimoji="0" lang="zh-CN"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panose="020B0503020204020204" pitchFamily="34" charset="-122"/>
                </a:rPr>
                <a:t> </a:t>
              </a:r>
              <a:r>
                <a:rPr kumimoji="0" lang="en-US" altLang="zh-CN"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panose="020B0503020204020204" pitchFamily="34" charset="-122"/>
                </a:rPr>
                <a:t>Its high degree of freedom, flexibility and diversity make it an efficient solution in different areas.</a:t>
              </a:r>
              <a:endParaRPr kumimoji="0" lang="zh-CN" altLang="zh-CN"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panose="020B0503020204020204" pitchFamily="34" charset="-122"/>
              </a:endParaRPr>
            </a:p>
          </p:txBody>
        </p:sp>
      </p:grpSp>
      <p:grpSp>
        <p:nvGrpSpPr>
          <p:cNvPr id="28" name="组合 48">
            <a:extLst>
              <a:ext uri="{FF2B5EF4-FFF2-40B4-BE49-F238E27FC236}">
                <a16:creationId xmlns:a16="http://schemas.microsoft.com/office/drawing/2014/main" id="{56227D1A-ADFE-4068-AEDE-B90C31220632}"/>
              </a:ext>
            </a:extLst>
          </p:cNvPr>
          <p:cNvGrpSpPr>
            <a:grpSpLocks/>
          </p:cNvGrpSpPr>
          <p:nvPr/>
        </p:nvGrpSpPr>
        <p:grpSpPr bwMode="auto">
          <a:xfrm>
            <a:off x="641611" y="2922606"/>
            <a:ext cx="11287743" cy="1175498"/>
            <a:chOff x="1355549" y="2692115"/>
            <a:chExt cx="10499908" cy="1566292"/>
          </a:xfrm>
        </p:grpSpPr>
        <p:sp>
          <p:nvSpPr>
            <p:cNvPr id="29" name="圆角矩形 17">
              <a:extLst>
                <a:ext uri="{FF2B5EF4-FFF2-40B4-BE49-F238E27FC236}">
                  <a16:creationId xmlns:a16="http://schemas.microsoft.com/office/drawing/2014/main" id="{F810FB9A-6172-4D55-A299-12ECDD1FE303}"/>
                </a:ext>
              </a:extLst>
            </p:cNvPr>
            <p:cNvSpPr/>
            <p:nvPr/>
          </p:nvSpPr>
          <p:spPr>
            <a:xfrm>
              <a:off x="1355549" y="2816916"/>
              <a:ext cx="288558" cy="287676"/>
            </a:xfrm>
            <a:prstGeom prst="roundRect">
              <a:avLst/>
            </a:prstGeom>
            <a:solidFill>
              <a:srgbClr val="0066FF"/>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
                <a:ea typeface="宋体" panose="02010600030101010101" pitchFamily="2" charset="-122"/>
                <a:cs typeface="+mn-cs"/>
              </a:endParaRPr>
            </a:p>
          </p:txBody>
        </p:sp>
        <p:sp>
          <p:nvSpPr>
            <p:cNvPr id="30" name="TextBox 12">
              <a:extLst>
                <a:ext uri="{FF2B5EF4-FFF2-40B4-BE49-F238E27FC236}">
                  <a16:creationId xmlns:a16="http://schemas.microsoft.com/office/drawing/2014/main" id="{9B8E9DC1-FA4D-4FAF-9687-27E3010FA8E6}"/>
                </a:ext>
              </a:extLst>
            </p:cNvPr>
            <p:cNvSpPr txBox="1">
              <a:spLocks noChangeArrowheads="1"/>
            </p:cNvSpPr>
            <p:nvPr/>
          </p:nvSpPr>
          <p:spPr bwMode="auto">
            <a:xfrm>
              <a:off x="1643581" y="2692115"/>
              <a:ext cx="10211876" cy="54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1" fontAlgn="auto" latinLnBrk="0" hangingPunct="1">
                <a:lnSpc>
                  <a:spcPct val="130000"/>
                </a:lnSpc>
                <a:spcBef>
                  <a:spcPts val="375"/>
                </a:spcBef>
                <a:spcAft>
                  <a:spcPct val="0"/>
                </a:spcAft>
                <a:buClrTx/>
                <a:buSzTx/>
                <a:buFontTx/>
                <a:buNone/>
                <a:tabLst/>
                <a:defRPr/>
              </a:pPr>
              <a:r>
                <a:rPr kumimoji="0" lang="en-US" altLang="zh-CN" sz="1800" b="1" i="0" u="none" strike="noStrike" kern="0" cap="none" spc="0" normalizeH="0" baseline="0" noProof="0" dirty="0">
                  <a:ln>
                    <a:noFill/>
                  </a:ln>
                  <a:solidFill>
                    <a:srgbClr val="FF0000"/>
                  </a:solidFill>
                  <a:effectLst/>
                  <a:uLnTx/>
                  <a:uFillTx/>
                  <a:latin typeface="Arial"/>
                  <a:ea typeface="微软雅黑" panose="020B0503020204020204" pitchFamily="34" charset="-122"/>
                </a:rPr>
                <a:t>High</a:t>
              </a:r>
              <a:r>
                <a:rPr kumimoji="0" lang="zh-CN" altLang="en-US" sz="1800" b="1" i="0" u="none" strike="noStrike" kern="0" cap="none" spc="0" normalizeH="0" baseline="0" noProof="0" dirty="0">
                  <a:ln>
                    <a:noFill/>
                  </a:ln>
                  <a:solidFill>
                    <a:srgbClr val="FF0000"/>
                  </a:solidFill>
                  <a:effectLst/>
                  <a:uLnTx/>
                  <a:uFillTx/>
                  <a:latin typeface="Arial"/>
                  <a:ea typeface="微软雅黑" panose="020B0503020204020204" pitchFamily="34" charset="-122"/>
                </a:rPr>
                <a:t> </a:t>
              </a:r>
              <a:r>
                <a:rPr kumimoji="0" lang="en-US" altLang="zh-CN" sz="1800" b="1" i="0" u="none" strike="noStrike" kern="0" cap="none" spc="0" normalizeH="0" baseline="0" noProof="0" dirty="0">
                  <a:ln>
                    <a:noFill/>
                  </a:ln>
                  <a:solidFill>
                    <a:srgbClr val="FF0000"/>
                  </a:solidFill>
                  <a:effectLst/>
                  <a:uLnTx/>
                  <a:uFillTx/>
                  <a:latin typeface="Arial"/>
                  <a:ea typeface="微软雅黑" panose="020B0503020204020204" pitchFamily="34" charset="-122"/>
                </a:rPr>
                <a:t>degree of freedom</a:t>
              </a:r>
              <a:r>
                <a:rPr kumimoji="0" lang="en-US" altLang="zh-CN" sz="1600" b="1" i="0" u="none" strike="noStrike" kern="0" cap="none" spc="0" normalizeH="0" baseline="0" noProof="0" dirty="0">
                  <a:ln>
                    <a:noFill/>
                  </a:ln>
                  <a:solidFill>
                    <a:srgbClr val="545454"/>
                  </a:solidFill>
                  <a:effectLst/>
                  <a:uLnTx/>
                  <a:uFillTx/>
                  <a:latin typeface="Arial"/>
                  <a:ea typeface="微软雅黑" panose="020B0503020204020204" pitchFamily="34" charset="-122"/>
                </a:rPr>
                <a:t>: the robot is capable to deal with sophisticated object scanning</a:t>
              </a:r>
              <a:endParaRPr kumimoji="0" lang="zh-CN" altLang="en-US" sz="1600" b="1" i="0" u="none" strike="noStrike" kern="0" cap="none" spc="0" normalizeH="0" baseline="0" noProof="0" dirty="0">
                <a:ln>
                  <a:noFill/>
                </a:ln>
                <a:solidFill>
                  <a:srgbClr val="545454"/>
                </a:solidFill>
                <a:effectLst/>
                <a:uLnTx/>
                <a:uFillTx/>
                <a:latin typeface="Arial"/>
                <a:ea typeface="微软雅黑" panose="020B0503020204020204" pitchFamily="34" charset="-122"/>
              </a:endParaRPr>
            </a:p>
          </p:txBody>
        </p:sp>
        <p:sp>
          <p:nvSpPr>
            <p:cNvPr id="31" name="圆角矩形 19">
              <a:extLst>
                <a:ext uri="{FF2B5EF4-FFF2-40B4-BE49-F238E27FC236}">
                  <a16:creationId xmlns:a16="http://schemas.microsoft.com/office/drawing/2014/main" id="{E62A2FDB-A2CA-431B-ADD1-98B81DF56D27}"/>
                </a:ext>
              </a:extLst>
            </p:cNvPr>
            <p:cNvSpPr/>
            <p:nvPr/>
          </p:nvSpPr>
          <p:spPr>
            <a:xfrm>
              <a:off x="1355549" y="3311888"/>
              <a:ext cx="288558" cy="287676"/>
            </a:xfrm>
            <a:prstGeom prst="roundRect">
              <a:avLst/>
            </a:prstGeom>
            <a:solidFill>
              <a:srgbClr val="0066FF"/>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
                <a:ea typeface="宋体" panose="02010600030101010101" pitchFamily="2" charset="-122"/>
                <a:cs typeface="+mn-cs"/>
              </a:endParaRPr>
            </a:p>
          </p:txBody>
        </p:sp>
        <p:sp>
          <p:nvSpPr>
            <p:cNvPr id="32" name="TextBox 12">
              <a:extLst>
                <a:ext uri="{FF2B5EF4-FFF2-40B4-BE49-F238E27FC236}">
                  <a16:creationId xmlns:a16="http://schemas.microsoft.com/office/drawing/2014/main" id="{9149D826-C8B4-4B75-A433-A5A8F8DA368A}"/>
                </a:ext>
              </a:extLst>
            </p:cNvPr>
            <p:cNvSpPr txBox="1">
              <a:spLocks noChangeArrowheads="1"/>
            </p:cNvSpPr>
            <p:nvPr/>
          </p:nvSpPr>
          <p:spPr bwMode="auto">
            <a:xfrm>
              <a:off x="1643581" y="3187072"/>
              <a:ext cx="10211876" cy="54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1" fontAlgn="auto" latinLnBrk="0" hangingPunct="1">
                <a:lnSpc>
                  <a:spcPct val="130000"/>
                </a:lnSpc>
                <a:spcBef>
                  <a:spcPts val="375"/>
                </a:spcBef>
                <a:spcAft>
                  <a:spcPct val="0"/>
                </a:spcAft>
                <a:buClrTx/>
                <a:buSzTx/>
                <a:buFontTx/>
                <a:buNone/>
                <a:tabLst/>
                <a:defRPr/>
              </a:pPr>
              <a:r>
                <a:rPr lang="en-US" altLang="zh-CN" sz="1800" kern="0" dirty="0">
                  <a:solidFill>
                    <a:srgbClr val="FF0000"/>
                  </a:solidFill>
                  <a:latin typeface="Arial"/>
                  <a:ea typeface="微软雅黑" panose="020B0503020204020204" pitchFamily="34" charset="-122"/>
                </a:rPr>
                <a:t>F</a:t>
              </a:r>
              <a:r>
                <a:rPr kumimoji="0" lang="en-US" altLang="zh-CN" sz="1800" b="1" i="0" u="none" strike="noStrike" kern="0" cap="none" spc="0" normalizeH="0" baseline="0" noProof="0" dirty="0" err="1">
                  <a:ln>
                    <a:noFill/>
                  </a:ln>
                  <a:solidFill>
                    <a:srgbClr val="FF0000"/>
                  </a:solidFill>
                  <a:effectLst/>
                  <a:uLnTx/>
                  <a:uFillTx/>
                  <a:latin typeface="Arial"/>
                  <a:ea typeface="微软雅黑" panose="020B0503020204020204" pitchFamily="34" charset="-122"/>
                </a:rPr>
                <a:t>lexibility</a:t>
              </a:r>
              <a:r>
                <a:rPr kumimoji="0" lang="en-US" altLang="zh-CN" sz="1600" b="1" i="0" u="none" strike="noStrike" kern="0" cap="none" spc="0" normalizeH="0" baseline="0" noProof="0" dirty="0">
                  <a:ln>
                    <a:noFill/>
                  </a:ln>
                  <a:solidFill>
                    <a:srgbClr val="545454"/>
                  </a:solidFill>
                  <a:effectLst/>
                  <a:uLnTx/>
                  <a:uFillTx/>
                  <a:latin typeface="Arial"/>
                  <a:ea typeface="微软雅黑" panose="020B0503020204020204" pitchFamily="34" charset="-122"/>
                </a:rPr>
                <a:t>: used in medical examination, vehicle in-situ scanning, large component local scanning</a:t>
              </a:r>
              <a:endParaRPr kumimoji="0" lang="zh-CN" altLang="en-US" sz="1600" b="1" i="0" u="none" strike="noStrike" kern="0" cap="none" spc="0" normalizeH="0" baseline="0" noProof="0" dirty="0">
                <a:ln>
                  <a:noFill/>
                </a:ln>
                <a:solidFill>
                  <a:srgbClr val="545454"/>
                </a:solidFill>
                <a:effectLst/>
                <a:uLnTx/>
                <a:uFillTx/>
                <a:latin typeface="Arial"/>
                <a:ea typeface="微软雅黑" panose="020B0503020204020204" pitchFamily="34" charset="-122"/>
              </a:endParaRPr>
            </a:p>
          </p:txBody>
        </p:sp>
        <p:sp>
          <p:nvSpPr>
            <p:cNvPr id="33" name="圆角矩形 21">
              <a:extLst>
                <a:ext uri="{FF2B5EF4-FFF2-40B4-BE49-F238E27FC236}">
                  <a16:creationId xmlns:a16="http://schemas.microsoft.com/office/drawing/2014/main" id="{4B9FCAA5-CDB0-407D-96F1-1BFD135DB802}"/>
                </a:ext>
              </a:extLst>
            </p:cNvPr>
            <p:cNvSpPr/>
            <p:nvPr/>
          </p:nvSpPr>
          <p:spPr>
            <a:xfrm>
              <a:off x="1355549" y="3840705"/>
              <a:ext cx="288558" cy="287676"/>
            </a:xfrm>
            <a:prstGeom prst="roundRect">
              <a:avLst/>
            </a:prstGeom>
            <a:solidFill>
              <a:srgbClr val="0066FF"/>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
                <a:ea typeface="宋体" panose="02010600030101010101" pitchFamily="2" charset="-122"/>
                <a:cs typeface="+mn-cs"/>
              </a:endParaRPr>
            </a:p>
          </p:txBody>
        </p:sp>
        <p:sp>
          <p:nvSpPr>
            <p:cNvPr id="34" name="TextBox 12">
              <a:extLst>
                <a:ext uri="{FF2B5EF4-FFF2-40B4-BE49-F238E27FC236}">
                  <a16:creationId xmlns:a16="http://schemas.microsoft.com/office/drawing/2014/main" id="{BC9E1A35-96BF-4950-9AE9-8D8A9B9AB5FF}"/>
                </a:ext>
              </a:extLst>
            </p:cNvPr>
            <p:cNvSpPr txBox="1">
              <a:spLocks noChangeArrowheads="1"/>
            </p:cNvSpPr>
            <p:nvPr/>
          </p:nvSpPr>
          <p:spPr bwMode="auto">
            <a:xfrm>
              <a:off x="1643581" y="3708877"/>
              <a:ext cx="10211876" cy="54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spcAft>
                  <a:spcPct val="30000"/>
                </a:spcAft>
                <a:buChar char="•"/>
                <a:defRPr sz="2800" b="1">
                  <a:solidFill>
                    <a:schemeClr val="tx1"/>
                  </a:solidFill>
                  <a:latin typeface="Tahoma" panose="020B0604030504040204" pitchFamily="34" charset="0"/>
                  <a:ea typeface="黑体" panose="02010609060101010101" pitchFamily="49" charset="-122"/>
                  <a:cs typeface="宋体" panose="02010600030101010101" pitchFamily="2" charset="-122"/>
                </a:defRPr>
              </a:lvl1pPr>
              <a:lvl2pPr marL="742950" indent="-28575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2pPr>
              <a:lvl3pPr marL="1143000" indent="-228600">
                <a:spcBef>
                  <a:spcPct val="20000"/>
                </a:spcBef>
                <a:buChar char="•"/>
                <a:defRPr sz="2400" b="1">
                  <a:solidFill>
                    <a:schemeClr val="tx1"/>
                  </a:solidFill>
                  <a:latin typeface="Tahoma" panose="020B0604030504040204" pitchFamily="34" charset="0"/>
                  <a:ea typeface="黑体" panose="02010609060101010101" pitchFamily="49" charset="-122"/>
                  <a:cs typeface="宋体" panose="02010600030101010101" pitchFamily="2" charset="-122"/>
                </a:defRPr>
              </a:lvl3pPr>
              <a:lvl4pPr marL="16002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4pPr>
              <a:lvl5pPr marL="2057400" indent="-228600">
                <a:spcBef>
                  <a:spcPct val="20000"/>
                </a:spcBef>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ea typeface="黑体" panose="02010609060101010101" pitchFamily="49" charset="-122"/>
                  <a:cs typeface="宋体" panose="02010600030101010101" pitchFamily="2" charset="-122"/>
                </a:defRPr>
              </a:lvl9pPr>
            </a:lstStyle>
            <a:p>
              <a:pPr marL="0" marR="0" lvl="0" indent="0" algn="l" defTabSz="914400" rtl="0" eaLnBrk="1" fontAlgn="auto" latinLnBrk="0" hangingPunct="1">
                <a:lnSpc>
                  <a:spcPct val="130000"/>
                </a:lnSpc>
                <a:spcBef>
                  <a:spcPts val="375"/>
                </a:spcBef>
                <a:spcAft>
                  <a:spcPct val="0"/>
                </a:spcAft>
                <a:buClrTx/>
                <a:buSzTx/>
                <a:buFontTx/>
                <a:buNone/>
                <a:tabLst/>
                <a:defRPr/>
              </a:pPr>
              <a:r>
                <a:rPr lang="en-US" altLang="zh-CN" sz="1800" kern="0" dirty="0">
                  <a:solidFill>
                    <a:srgbClr val="FF0000"/>
                  </a:solidFill>
                  <a:latin typeface="Arial"/>
                  <a:ea typeface="微软雅黑" panose="020B0503020204020204" pitchFamily="34" charset="-122"/>
                </a:rPr>
                <a:t>D</a:t>
              </a:r>
              <a:r>
                <a:rPr kumimoji="0" lang="en-US" altLang="zh-CN" sz="1800" b="1" i="0" u="none" strike="noStrike" kern="0" cap="none" spc="0" normalizeH="0" baseline="0" noProof="0" dirty="0" err="1">
                  <a:ln>
                    <a:noFill/>
                  </a:ln>
                  <a:solidFill>
                    <a:srgbClr val="FF0000"/>
                  </a:solidFill>
                  <a:effectLst/>
                  <a:uLnTx/>
                  <a:uFillTx/>
                  <a:latin typeface="Arial"/>
                  <a:ea typeface="微软雅黑" panose="020B0503020204020204" pitchFamily="34" charset="-122"/>
                </a:rPr>
                <a:t>iversity</a:t>
              </a:r>
              <a:r>
                <a:rPr kumimoji="0" lang="zh-CN" altLang="en-US" sz="1600" b="1" i="0" u="none" strike="noStrike" kern="0" cap="none" spc="0" normalizeH="0" baseline="0" noProof="0" dirty="0">
                  <a:ln>
                    <a:noFill/>
                  </a:ln>
                  <a:solidFill>
                    <a:srgbClr val="545454"/>
                  </a:solidFill>
                  <a:effectLst/>
                  <a:uLnTx/>
                  <a:uFillTx/>
                  <a:latin typeface="Arial"/>
                  <a:ea typeface="微软雅黑" panose="020B0503020204020204" pitchFamily="34" charset="-122"/>
                </a:rPr>
                <a:t>：</a:t>
              </a:r>
              <a:r>
                <a:rPr kumimoji="0" lang="en-US" altLang="zh-CN" sz="1600" b="1" i="0" u="none" strike="noStrike" kern="0" cap="none" spc="0" normalizeH="0" baseline="0" noProof="0" dirty="0">
                  <a:ln>
                    <a:noFill/>
                  </a:ln>
                  <a:solidFill>
                    <a:srgbClr val="545454"/>
                  </a:solidFill>
                  <a:effectLst/>
                  <a:uLnTx/>
                  <a:uFillTx/>
                  <a:latin typeface="Arial"/>
                  <a:ea typeface="微软雅黑" panose="020B0503020204020204" pitchFamily="34" charset="-122"/>
                </a:rPr>
                <a:t>global DR, multi-view 3D scanning, local high resolution CT, global large FOV CT</a:t>
              </a:r>
              <a:endParaRPr kumimoji="0" lang="zh-CN" altLang="en-US" sz="1600" b="1" i="0" u="none" strike="noStrike" kern="0" cap="none" spc="0" normalizeH="0" baseline="0" noProof="0" dirty="0">
                <a:ln>
                  <a:noFill/>
                </a:ln>
                <a:solidFill>
                  <a:srgbClr val="545454"/>
                </a:solidFill>
                <a:effectLst/>
                <a:uLnTx/>
                <a:uFillTx/>
                <a:latin typeface="Arial"/>
                <a:ea typeface="微软雅黑" panose="020B0503020204020204" pitchFamily="34" charset="-122"/>
              </a:endParaRPr>
            </a:p>
          </p:txBody>
        </p:sp>
      </p:grpSp>
      <p:pic>
        <p:nvPicPr>
          <p:cNvPr id="35" name="图片 8">
            <a:extLst>
              <a:ext uri="{FF2B5EF4-FFF2-40B4-BE49-F238E27FC236}">
                <a16:creationId xmlns:a16="http://schemas.microsoft.com/office/drawing/2014/main" id="{09D5F71E-0F36-438B-BCEC-8D916BD4CC7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785478" y="4160387"/>
            <a:ext cx="3982740" cy="23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9">
            <a:extLst>
              <a:ext uri="{FF2B5EF4-FFF2-40B4-BE49-F238E27FC236}">
                <a16:creationId xmlns:a16="http://schemas.microsoft.com/office/drawing/2014/main" id="{3876CBC4-E20A-4F73-89C5-43A1324213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4072" y="4160387"/>
            <a:ext cx="2530078" cy="23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11">
            <a:extLst>
              <a:ext uri="{FF2B5EF4-FFF2-40B4-BE49-F238E27FC236}">
                <a16:creationId xmlns:a16="http://schemas.microsoft.com/office/drawing/2014/main" id="{37A5E692-2500-42DF-B1CB-4938AE8E628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5948" y="4140390"/>
            <a:ext cx="2190616" cy="23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1"/>
          <p:cNvSpPr/>
          <p:nvPr/>
        </p:nvSpPr>
        <p:spPr>
          <a:xfrm>
            <a:off x="4933190" y="6522516"/>
            <a:ext cx="301877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err="1">
                <a:ln>
                  <a:noFill/>
                </a:ln>
                <a:solidFill>
                  <a:prstClr val="black"/>
                </a:solidFill>
                <a:effectLst/>
                <a:uLnTx/>
                <a:uFillTx/>
                <a:latin typeface="Arial"/>
                <a:ea typeface="微软雅黑" panose="020B0503020204020204" pitchFamily="34" charset="-122"/>
                <a:cs typeface="+mn-cs"/>
              </a:rPr>
              <a:t>Eg</a:t>
            </a:r>
            <a:r>
              <a:rPr kumimoji="0" lang="en-US" altLang="zh-CN" sz="18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mn-cs"/>
              </a:rPr>
              <a:t>: Plant in-situ scanning</a:t>
            </a:r>
            <a:endParaRPr kumimoji="0" lang="en-US" sz="18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mn-cs"/>
            </a:endParaRPr>
          </a:p>
        </p:txBody>
      </p:sp>
    </p:spTree>
    <p:extLst>
      <p:ext uri="{BB962C8B-B14F-4D97-AF65-F5344CB8AC3E}">
        <p14:creationId xmlns:p14="http://schemas.microsoft.com/office/powerpoint/2010/main" val="3677360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3. Flexible </a:t>
            </a:r>
            <a:r>
              <a:rPr lang="en-US" altLang="zh-CN" dirty="0" err="1"/>
              <a:t>μXRF</a:t>
            </a:r>
            <a:r>
              <a:rPr lang="en-US" altLang="zh-CN" dirty="0"/>
              <a:t> imaging system</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16" name="内容占位符 52"/>
          <p:cNvSpPr txBox="1">
            <a:spLocks/>
          </p:cNvSpPr>
          <p:nvPr/>
        </p:nvSpPr>
        <p:spPr>
          <a:xfrm>
            <a:off x="431800" y="896539"/>
            <a:ext cx="11303000" cy="1202425"/>
          </a:xfrm>
          <a:prstGeom prst="rect">
            <a:avLst/>
          </a:prstGeom>
        </p:spPr>
        <p:txBody>
          <a:bodyPr vert="horz" lIns="91440" tIns="45720" rIns="91440" bIns="45720" rtlCol="0">
            <a:noAutofit/>
          </a:bodyPr>
          <a:lstStyle>
            <a:lvl1pPr marL="457200" indent="-457200" algn="l" defTabSz="1219200" rtl="0" eaLnBrk="1" latinLnBrk="0" hangingPunct="1">
              <a:lnSpc>
                <a:spcPct val="150000"/>
              </a:lnSpc>
              <a:spcBef>
                <a:spcPts val="0"/>
              </a:spcBef>
              <a:spcAft>
                <a:spcPts val="1335"/>
              </a:spcAft>
              <a:buClr>
                <a:schemeClr val="tx1"/>
              </a:buClr>
              <a:buSzPct val="80000"/>
              <a:buFont typeface="Wingdings" panose="05000000000000000000" pitchFamily="2" charset="2"/>
              <a:buChar char="n"/>
              <a:defRPr lang="zh-CN" altLang="en-US" sz="3200" b="1" kern="1200" baseline="0" dirty="0">
                <a:solidFill>
                  <a:schemeClr val="tx1"/>
                </a:solidFill>
                <a:latin typeface="Arial" panose="020B0604020202020204" pitchFamily="34" charset="0"/>
                <a:ea typeface="微软雅黑" panose="020B0503020204020204" pitchFamily="34" charset="-122"/>
                <a:cs typeface="+mn-cs"/>
              </a:defRPr>
            </a:lvl1pPr>
            <a:lvl2pPr marL="990600" indent="-381000" algn="l" defTabSz="1219200" rtl="0" eaLnBrk="1" latinLnBrk="0" hangingPunct="1">
              <a:lnSpc>
                <a:spcPct val="150000"/>
              </a:lnSpc>
              <a:spcBef>
                <a:spcPct val="20000"/>
              </a:spcBef>
              <a:buFont typeface="Wingdings" panose="05000000000000000000" pitchFamily="2" charset="2"/>
              <a:buChar char="n"/>
              <a:defRPr lang="zh-CN" altLang="en-US" sz="2400" b="1" kern="1200" baseline="0" dirty="0">
                <a:solidFill>
                  <a:schemeClr val="tx1"/>
                </a:solidFill>
                <a:latin typeface="Arial" panose="020B0604020202020204" pitchFamily="34" charset="0"/>
                <a:ea typeface="微软雅黑" panose="020B0503020204020204" pitchFamily="34" charset="-122"/>
                <a:cs typeface="+mn-cs"/>
              </a:defRPr>
            </a:lvl2pPr>
            <a:lvl3pPr marL="1524000" indent="-304800" algn="l" defTabSz="1219200" rtl="0" eaLnBrk="1" latinLnBrk="0" hangingPunct="1">
              <a:spcBef>
                <a:spcPct val="20000"/>
              </a:spcBef>
              <a:buFont typeface="Wingdings" panose="05000000000000000000" pitchFamily="2" charset="2"/>
              <a:buChar char="n"/>
              <a:defRPr sz="3200" b="1" kern="1200" baseline="0">
                <a:solidFill>
                  <a:schemeClr val="tx1"/>
                </a:solidFill>
                <a:latin typeface="微软雅黑" panose="020B0503020204020204" pitchFamily="34" charset="-122"/>
                <a:ea typeface="微软雅黑" panose="020B0503020204020204" pitchFamily="34" charset="-122"/>
                <a:cs typeface="+mn-cs"/>
              </a:defRPr>
            </a:lvl3pPr>
            <a:lvl4pPr marL="2133600" indent="-304800" algn="l" defTabSz="1219200" rtl="0" eaLnBrk="1" latinLnBrk="0" hangingPunct="1">
              <a:spcBef>
                <a:spcPct val="20000"/>
              </a:spcBef>
              <a:buFont typeface="Wingdings" panose="05000000000000000000" pitchFamily="2" charset="2"/>
              <a:buChar char="n"/>
              <a:defRPr sz="2665" b="1" kern="1200" baseline="0">
                <a:solidFill>
                  <a:schemeClr val="tx1"/>
                </a:solidFill>
                <a:latin typeface="微软雅黑" panose="020B0503020204020204" pitchFamily="34" charset="-122"/>
                <a:ea typeface="微软雅黑" panose="020B0503020204020204" pitchFamily="34" charset="-122"/>
                <a:cs typeface="+mn-cs"/>
              </a:defRPr>
            </a:lvl4pPr>
            <a:lvl5pPr marL="2743200" indent="-304800" algn="l" defTabSz="1219200" rtl="0" eaLnBrk="1" latinLnBrk="0" hangingPunct="1">
              <a:spcBef>
                <a:spcPct val="20000"/>
              </a:spcBef>
              <a:buFont typeface="Wingdings" panose="05000000000000000000" pitchFamily="2" charset="2"/>
              <a:buChar char="n"/>
              <a:defRPr sz="2665" b="1" kern="1200" baseline="0">
                <a:solidFill>
                  <a:schemeClr val="tx1"/>
                </a:solidFill>
                <a:latin typeface="微软雅黑" panose="020B0503020204020204" pitchFamily="34" charset="-122"/>
                <a:ea typeface="微软雅黑" panose="020B0503020204020204" pitchFamily="34" charset="-122"/>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457200" marR="0" lvl="0" indent="-457200" algn="l" defTabSz="1219200" rtl="0" eaLnBrk="1" fontAlgn="auto" latinLnBrk="0" hangingPunct="1">
              <a:lnSpc>
                <a:spcPct val="100000"/>
              </a:lnSpc>
              <a:spcBef>
                <a:spcPts val="0"/>
              </a:spcBef>
              <a:spcAft>
                <a:spcPts val="0"/>
              </a:spcAft>
              <a:buClr>
                <a:sysClr val="windowText" lastClr="000000"/>
              </a:buClr>
              <a:buSzPct val="80000"/>
              <a:buFont typeface="Wingdings" panose="05000000000000000000" pitchFamily="2" charset="2"/>
              <a:buChar char="n"/>
              <a:tabLst/>
              <a:defRPr/>
            </a:pPr>
            <a:r>
              <a:rPr kumimoji="0" lang="en-US" altLang="zh-CN" sz="2400" b="1" i="0" u="none" strike="noStrike" kern="1200" cap="none" spc="0" normalizeH="0" baseline="0" noProof="0" dirty="0">
                <a:ln>
                  <a:noFill/>
                </a:ln>
                <a:solidFill>
                  <a:sysClr val="windowText" lastClr="000000"/>
                </a:solidFill>
                <a:effectLst/>
                <a:uLnTx/>
                <a:uFillTx/>
                <a:latin typeface="Arial"/>
                <a:ea typeface="微软雅黑" panose="020B0503020204020204" pitchFamily="34" charset="-122"/>
                <a:cs typeface="+mn-cs"/>
              </a:rPr>
              <a:t>The currently </a:t>
            </a:r>
            <a:r>
              <a:rPr kumimoji="0" lang="en-US" altLang="zh-CN" sz="2400" b="1" i="0" u="none" strike="noStrike" kern="1200" cap="none" spc="0" normalizeH="0" baseline="0" noProof="0" dirty="0">
                <a:ln>
                  <a:noFill/>
                </a:ln>
                <a:solidFill>
                  <a:srgbClr val="000000"/>
                </a:solidFill>
                <a:effectLst/>
                <a:uLnTx/>
                <a:uFillTx/>
                <a:latin typeface="Arial"/>
                <a:ea typeface="微软雅黑" panose="020B0503020204020204" pitchFamily="34" charset="-122"/>
                <a:cs typeface="+mn-cs"/>
              </a:rPr>
              <a:t>available micro X-ray florescence (XRF) </a:t>
            </a:r>
            <a:r>
              <a:rPr kumimoji="0" lang="en-US" altLang="zh-CN" sz="2400" b="1" i="0" u="none" strike="noStrike" kern="1200" cap="none" spc="0" normalizeH="0" baseline="0" noProof="0" dirty="0">
                <a:ln>
                  <a:noFill/>
                </a:ln>
                <a:solidFill>
                  <a:sysClr val="windowText" lastClr="000000"/>
                </a:solidFill>
                <a:effectLst/>
                <a:uLnTx/>
                <a:uFillTx/>
                <a:latin typeface="Arial"/>
                <a:ea typeface="微软雅黑" panose="020B0503020204020204" pitchFamily="34" charset="-122"/>
                <a:cs typeface="+mn-cs"/>
              </a:rPr>
              <a:t>spectrometers in the market are only capable to scan planar samples, with no ability to acquire element distribution on complicated-shaped object</a:t>
            </a:r>
            <a:endParaRPr kumimoji="0" lang="zh-CN" altLang="en-US" sz="2400" b="1" i="0" u="none" strike="noStrike" kern="1200" cap="none" spc="0" normalizeH="0" baseline="0" noProof="0" dirty="0">
              <a:ln>
                <a:noFill/>
              </a:ln>
              <a:solidFill>
                <a:sysClr val="windowText" lastClr="000000"/>
              </a:solidFill>
              <a:effectLst/>
              <a:uLnTx/>
              <a:uFillTx/>
              <a:latin typeface="Arial"/>
              <a:ea typeface="微软雅黑" panose="020B0503020204020204" pitchFamily="34" charset="-122"/>
              <a:cs typeface="+mn-cs"/>
            </a:endParaRPr>
          </a:p>
        </p:txBody>
      </p:sp>
      <p:sp>
        <p:nvSpPr>
          <p:cNvPr id="21" name="矩形 43"/>
          <p:cNvSpPr>
            <a:spLocks noChangeArrowheads="1"/>
          </p:cNvSpPr>
          <p:nvPr/>
        </p:nvSpPr>
        <p:spPr bwMode="auto">
          <a:xfrm>
            <a:off x="960752" y="4012047"/>
            <a:ext cx="26712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20000"/>
              </a:lnSpc>
              <a:spcBef>
                <a:spcPct val="20000"/>
              </a:spcBef>
              <a:spcAft>
                <a:spcPct val="20000"/>
              </a:spcAft>
              <a:buClr>
                <a:srgbClr val="FF0000"/>
              </a:buClr>
              <a:buSzPct val="90000"/>
              <a:buFont typeface="Wingdings" panose="05000000000000000000" pitchFamily="2" charset="2"/>
              <a:buChar char="n"/>
              <a:defRPr sz="2800" b="1">
                <a:solidFill>
                  <a:schemeClr val="accent2"/>
                </a:solidFill>
                <a:latin typeface="Verdana" panose="020B0604030504040204" pitchFamily="34" charset="0"/>
                <a:ea typeface="微软雅黑" panose="020B0503020204020204" pitchFamily="34" charset="-122"/>
                <a:cs typeface="微软雅黑" panose="020B0503020204020204" pitchFamily="34" charset="-122"/>
              </a:defRPr>
            </a:lvl1pPr>
            <a:lvl2pPr marL="742950" indent="-285750" algn="just">
              <a:lnSpc>
                <a:spcPct val="110000"/>
              </a:lnSpc>
              <a:spcBef>
                <a:spcPct val="20000"/>
              </a:spcBef>
              <a:buClr>
                <a:srgbClr val="33CC33"/>
              </a:buClr>
              <a:buFont typeface="Wingdings" panose="05000000000000000000" pitchFamily="2" charset="2"/>
              <a:buChar char="l"/>
              <a:defRPr sz="2400" b="1">
                <a:solidFill>
                  <a:srgbClr val="0000FF"/>
                </a:solidFill>
                <a:latin typeface="Verdana" panose="020B0604030504040204" pitchFamily="34" charset="0"/>
                <a:ea typeface="微软雅黑" panose="020B0503020204020204" pitchFamily="34" charset="-122"/>
                <a:cs typeface="微软雅黑" panose="020B0503020204020204" pitchFamily="34" charset="-122"/>
              </a:defRPr>
            </a:lvl2pPr>
            <a:lvl3pPr marL="1143000" indent="-228600" algn="just">
              <a:spcBef>
                <a:spcPct val="20000"/>
              </a:spcBef>
              <a:buChar char="•"/>
              <a:defRPr sz="2400">
                <a:solidFill>
                  <a:schemeClr val="tx1"/>
                </a:solidFill>
                <a:latin typeface="Verdana" panose="020B0604030504040204" pitchFamily="34" charset="0"/>
                <a:ea typeface="宋体" panose="02010600030101010101" pitchFamily="2" charset="-122"/>
                <a:cs typeface="微软雅黑" panose="020B0503020204020204" pitchFamily="34" charset="-122"/>
              </a:defRPr>
            </a:lvl3pPr>
            <a:lvl4pPr marL="1600200" indent="-228600" algn="just">
              <a:spcBef>
                <a:spcPct val="20000"/>
              </a:spcBef>
              <a:buChar char="–"/>
              <a:defRPr sz="2000">
                <a:solidFill>
                  <a:schemeClr val="tx1"/>
                </a:solidFill>
                <a:latin typeface="Verdana" panose="020B0604030504040204" pitchFamily="34" charset="0"/>
                <a:ea typeface="宋体" panose="02010600030101010101" pitchFamily="2" charset="-122"/>
                <a:cs typeface="微软雅黑" panose="020B0503020204020204" pitchFamily="34" charset="-122"/>
              </a:defRPr>
            </a:lvl4pPr>
            <a:lvl5pPr marL="2057400" indent="-228600" algn="just">
              <a:spcBef>
                <a:spcPct val="20000"/>
              </a:spcBef>
              <a:buChar char="»"/>
              <a:defRPr sz="2000">
                <a:solidFill>
                  <a:schemeClr val="tx1"/>
                </a:solidFill>
                <a:latin typeface="Verdana" panose="020B0604030504040204" pitchFamily="34" charset="0"/>
                <a:ea typeface="宋体" panose="02010600030101010101" pitchFamily="2" charset="-122"/>
                <a:cs typeface="微软雅黑" panose="020B0503020204020204" pitchFamily="34" charset="-122"/>
              </a:defRPr>
            </a:lvl5pPr>
            <a:lvl6pPr marL="2514600" indent="-228600" algn="just"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cs typeface="微软雅黑" panose="020B0503020204020204" pitchFamily="34" charset="-122"/>
              </a:defRPr>
            </a:lvl6pPr>
            <a:lvl7pPr marL="2971800" indent="-228600" algn="just"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cs typeface="微软雅黑" panose="020B0503020204020204" pitchFamily="34" charset="-122"/>
              </a:defRPr>
            </a:lvl7pPr>
            <a:lvl8pPr marL="3429000" indent="-228600" algn="just"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cs typeface="微软雅黑" panose="020B0503020204020204" pitchFamily="34" charset="-122"/>
              </a:defRPr>
            </a:lvl8pPr>
            <a:lvl9pPr marL="3886200" indent="-228600" algn="just"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cs typeface="微软雅黑" panose="020B0503020204020204" pitchFamily="34" charset="-122"/>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Arial"/>
                <a:ea typeface="微软雅黑" panose="020B0503020204020204" pitchFamily="34" charset="-122"/>
              </a:rPr>
              <a:t>Planar surface scanning</a:t>
            </a:r>
            <a:endParaRPr kumimoji="0" lang="zh-CN" altLang="en-US" sz="1600" b="0" i="0" u="none" strike="noStrike" kern="1200" cap="none" spc="0" normalizeH="0" baseline="0" noProof="0" dirty="0">
              <a:ln>
                <a:noFill/>
              </a:ln>
              <a:solidFill>
                <a:prstClr val="black"/>
              </a:solidFill>
              <a:effectLst/>
              <a:uLnTx/>
              <a:uFillTx/>
              <a:latin typeface="Arial"/>
              <a:ea typeface="微软雅黑" panose="020B0503020204020204" pitchFamily="34" charset="-122"/>
            </a:endParaRPr>
          </a:p>
        </p:txBody>
      </p:sp>
      <p:sp>
        <p:nvSpPr>
          <p:cNvPr id="22" name="矩形 46"/>
          <p:cNvSpPr>
            <a:spLocks noChangeArrowheads="1"/>
          </p:cNvSpPr>
          <p:nvPr/>
        </p:nvSpPr>
        <p:spPr bwMode="auto">
          <a:xfrm>
            <a:off x="960753" y="6190063"/>
            <a:ext cx="26712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20000"/>
              </a:lnSpc>
              <a:spcBef>
                <a:spcPct val="20000"/>
              </a:spcBef>
              <a:spcAft>
                <a:spcPct val="20000"/>
              </a:spcAft>
              <a:buClr>
                <a:srgbClr val="FF0000"/>
              </a:buClr>
              <a:buSzPct val="90000"/>
              <a:buFont typeface="Wingdings" panose="05000000000000000000" pitchFamily="2" charset="2"/>
              <a:buChar char="n"/>
              <a:defRPr sz="2800" b="1">
                <a:solidFill>
                  <a:schemeClr val="accent2"/>
                </a:solidFill>
                <a:latin typeface="Verdana" panose="020B0604030504040204" pitchFamily="34" charset="0"/>
                <a:ea typeface="微软雅黑" panose="020B0503020204020204" pitchFamily="34" charset="-122"/>
                <a:cs typeface="微软雅黑" panose="020B0503020204020204" pitchFamily="34" charset="-122"/>
              </a:defRPr>
            </a:lvl1pPr>
            <a:lvl2pPr marL="742950" indent="-285750" algn="just">
              <a:lnSpc>
                <a:spcPct val="110000"/>
              </a:lnSpc>
              <a:spcBef>
                <a:spcPct val="20000"/>
              </a:spcBef>
              <a:buClr>
                <a:srgbClr val="33CC33"/>
              </a:buClr>
              <a:buFont typeface="Wingdings" panose="05000000000000000000" pitchFamily="2" charset="2"/>
              <a:buChar char="l"/>
              <a:defRPr sz="2400" b="1">
                <a:solidFill>
                  <a:srgbClr val="0000FF"/>
                </a:solidFill>
                <a:latin typeface="Verdana" panose="020B0604030504040204" pitchFamily="34" charset="0"/>
                <a:ea typeface="微软雅黑" panose="020B0503020204020204" pitchFamily="34" charset="-122"/>
                <a:cs typeface="微软雅黑" panose="020B0503020204020204" pitchFamily="34" charset="-122"/>
              </a:defRPr>
            </a:lvl2pPr>
            <a:lvl3pPr marL="1143000" indent="-228600" algn="just">
              <a:spcBef>
                <a:spcPct val="20000"/>
              </a:spcBef>
              <a:buChar char="•"/>
              <a:defRPr sz="2400">
                <a:solidFill>
                  <a:schemeClr val="tx1"/>
                </a:solidFill>
                <a:latin typeface="Verdana" panose="020B0604030504040204" pitchFamily="34" charset="0"/>
                <a:ea typeface="宋体" panose="02010600030101010101" pitchFamily="2" charset="-122"/>
                <a:cs typeface="微软雅黑" panose="020B0503020204020204" pitchFamily="34" charset="-122"/>
              </a:defRPr>
            </a:lvl3pPr>
            <a:lvl4pPr marL="1600200" indent="-228600" algn="just">
              <a:spcBef>
                <a:spcPct val="20000"/>
              </a:spcBef>
              <a:buChar char="–"/>
              <a:defRPr sz="2000">
                <a:solidFill>
                  <a:schemeClr val="tx1"/>
                </a:solidFill>
                <a:latin typeface="Verdana" panose="020B0604030504040204" pitchFamily="34" charset="0"/>
                <a:ea typeface="宋体" panose="02010600030101010101" pitchFamily="2" charset="-122"/>
                <a:cs typeface="微软雅黑" panose="020B0503020204020204" pitchFamily="34" charset="-122"/>
              </a:defRPr>
            </a:lvl4pPr>
            <a:lvl5pPr marL="2057400" indent="-228600" algn="just">
              <a:spcBef>
                <a:spcPct val="20000"/>
              </a:spcBef>
              <a:buChar char="»"/>
              <a:defRPr sz="2000">
                <a:solidFill>
                  <a:schemeClr val="tx1"/>
                </a:solidFill>
                <a:latin typeface="Verdana" panose="020B0604030504040204" pitchFamily="34" charset="0"/>
                <a:ea typeface="宋体" panose="02010600030101010101" pitchFamily="2" charset="-122"/>
                <a:cs typeface="微软雅黑" panose="020B0503020204020204" pitchFamily="34" charset="-122"/>
              </a:defRPr>
            </a:lvl5pPr>
            <a:lvl6pPr marL="2514600" indent="-228600" algn="just"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cs typeface="微软雅黑" panose="020B0503020204020204" pitchFamily="34" charset="-122"/>
              </a:defRPr>
            </a:lvl6pPr>
            <a:lvl7pPr marL="2971800" indent="-228600" algn="just"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cs typeface="微软雅黑" panose="020B0503020204020204" pitchFamily="34" charset="-122"/>
              </a:defRPr>
            </a:lvl7pPr>
            <a:lvl8pPr marL="3429000" indent="-228600" algn="just"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cs typeface="微软雅黑" panose="020B0503020204020204" pitchFamily="34" charset="-122"/>
              </a:defRPr>
            </a:lvl8pPr>
            <a:lvl9pPr marL="3886200" indent="-228600" algn="just"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cs typeface="微软雅黑" panose="020B0503020204020204" pitchFamily="34" charset="-122"/>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Arial"/>
                <a:ea typeface="微软雅黑" panose="020B0503020204020204" pitchFamily="34" charset="-122"/>
              </a:rPr>
              <a:t>Curved surface scanning</a:t>
            </a:r>
            <a:endParaRPr kumimoji="0" lang="zh-CN" altLang="en-US" sz="1600" b="0" i="0" u="none" strike="noStrike" kern="1200" cap="none" spc="0" normalizeH="0" baseline="0" noProof="0" dirty="0">
              <a:ln>
                <a:noFill/>
              </a:ln>
              <a:solidFill>
                <a:prstClr val="black"/>
              </a:solidFill>
              <a:effectLst/>
              <a:uLnTx/>
              <a:uFillTx/>
              <a:latin typeface="Arial"/>
              <a:ea typeface="微软雅黑" panose="020B0503020204020204" pitchFamily="34" charset="-122"/>
            </a:endParaRPr>
          </a:p>
        </p:txBody>
      </p:sp>
      <p:sp>
        <p:nvSpPr>
          <p:cNvPr id="23" name="矩形 47"/>
          <p:cNvSpPr>
            <a:spLocks noChangeArrowheads="1"/>
          </p:cNvSpPr>
          <p:nvPr/>
        </p:nvSpPr>
        <p:spPr bwMode="auto">
          <a:xfrm>
            <a:off x="3698646" y="5303250"/>
            <a:ext cx="319996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just">
              <a:lnSpc>
                <a:spcPct val="120000"/>
              </a:lnSpc>
              <a:spcBef>
                <a:spcPct val="20000"/>
              </a:spcBef>
              <a:spcAft>
                <a:spcPct val="20000"/>
              </a:spcAft>
              <a:buClr>
                <a:srgbClr val="FF0000"/>
              </a:buClr>
              <a:buSzPct val="90000"/>
              <a:buFont typeface="Wingdings" panose="05000000000000000000" pitchFamily="2" charset="2"/>
              <a:buChar char="n"/>
              <a:defRPr sz="2800" b="1">
                <a:solidFill>
                  <a:schemeClr val="accent2"/>
                </a:solidFill>
                <a:latin typeface="Verdana" panose="020B0604030504040204" pitchFamily="34" charset="0"/>
                <a:ea typeface="微软雅黑" panose="020B0503020204020204" pitchFamily="34" charset="-122"/>
                <a:cs typeface="微软雅黑" panose="020B0503020204020204" pitchFamily="34" charset="-122"/>
              </a:defRPr>
            </a:lvl1pPr>
            <a:lvl2pPr marL="742950" indent="-285750" algn="just">
              <a:lnSpc>
                <a:spcPct val="110000"/>
              </a:lnSpc>
              <a:spcBef>
                <a:spcPct val="20000"/>
              </a:spcBef>
              <a:buClr>
                <a:srgbClr val="33CC33"/>
              </a:buClr>
              <a:buFont typeface="Wingdings" panose="05000000000000000000" pitchFamily="2" charset="2"/>
              <a:buChar char="l"/>
              <a:defRPr sz="2400" b="1">
                <a:solidFill>
                  <a:srgbClr val="0000FF"/>
                </a:solidFill>
                <a:latin typeface="Verdana" panose="020B0604030504040204" pitchFamily="34" charset="0"/>
                <a:ea typeface="微软雅黑" panose="020B0503020204020204" pitchFamily="34" charset="-122"/>
                <a:cs typeface="微软雅黑" panose="020B0503020204020204" pitchFamily="34" charset="-122"/>
              </a:defRPr>
            </a:lvl2pPr>
            <a:lvl3pPr marL="1143000" indent="-228600" algn="just">
              <a:spcBef>
                <a:spcPct val="20000"/>
              </a:spcBef>
              <a:buChar char="•"/>
              <a:defRPr sz="2400">
                <a:solidFill>
                  <a:schemeClr val="tx1"/>
                </a:solidFill>
                <a:latin typeface="Verdana" panose="020B0604030504040204" pitchFamily="34" charset="0"/>
                <a:ea typeface="宋体" panose="02010600030101010101" pitchFamily="2" charset="-122"/>
                <a:cs typeface="微软雅黑" panose="020B0503020204020204" pitchFamily="34" charset="-122"/>
              </a:defRPr>
            </a:lvl3pPr>
            <a:lvl4pPr marL="1600200" indent="-228600" algn="just">
              <a:spcBef>
                <a:spcPct val="20000"/>
              </a:spcBef>
              <a:buChar char="–"/>
              <a:defRPr sz="2000">
                <a:solidFill>
                  <a:schemeClr val="tx1"/>
                </a:solidFill>
                <a:latin typeface="Verdana" panose="020B0604030504040204" pitchFamily="34" charset="0"/>
                <a:ea typeface="宋体" panose="02010600030101010101" pitchFamily="2" charset="-122"/>
                <a:cs typeface="微软雅黑" panose="020B0503020204020204" pitchFamily="34" charset="-122"/>
              </a:defRPr>
            </a:lvl4pPr>
            <a:lvl5pPr marL="2057400" indent="-228600" algn="just">
              <a:spcBef>
                <a:spcPct val="20000"/>
              </a:spcBef>
              <a:buChar char="»"/>
              <a:defRPr sz="2000">
                <a:solidFill>
                  <a:schemeClr val="tx1"/>
                </a:solidFill>
                <a:latin typeface="Verdana" panose="020B0604030504040204" pitchFamily="34" charset="0"/>
                <a:ea typeface="宋体" panose="02010600030101010101" pitchFamily="2" charset="-122"/>
                <a:cs typeface="微软雅黑" panose="020B0503020204020204" pitchFamily="34" charset="-122"/>
              </a:defRPr>
            </a:lvl5pPr>
            <a:lvl6pPr marL="2514600" indent="-228600" algn="just"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cs typeface="微软雅黑" panose="020B0503020204020204" pitchFamily="34" charset="-122"/>
              </a:defRPr>
            </a:lvl6pPr>
            <a:lvl7pPr marL="2971800" indent="-228600" algn="just"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cs typeface="微软雅黑" panose="020B0503020204020204" pitchFamily="34" charset="-122"/>
              </a:defRPr>
            </a:lvl7pPr>
            <a:lvl8pPr marL="3429000" indent="-228600" algn="just"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cs typeface="微软雅黑" panose="020B0503020204020204" pitchFamily="34" charset="-122"/>
              </a:defRPr>
            </a:lvl8pPr>
            <a:lvl9pPr marL="3886200" indent="-228600" algn="just"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cs typeface="微软雅黑" panose="020B0503020204020204" pitchFamily="34" charset="-122"/>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Arial"/>
                <a:ea typeface="微软雅黑" panose="020B0503020204020204" pitchFamily="34" charset="-122"/>
              </a:rPr>
              <a:t>By incorporating a 3D camera, the sample outline can be detected and used to guide the robot in the element scanning</a:t>
            </a:r>
            <a:endParaRPr kumimoji="0" lang="zh-CN" altLang="en-US" sz="1600" b="1" i="0" u="none" strike="noStrike" kern="1200" cap="none" spc="0" normalizeH="0" baseline="0" noProof="0" dirty="0">
              <a:ln>
                <a:noFill/>
              </a:ln>
              <a:solidFill>
                <a:prstClr val="black"/>
              </a:solidFill>
              <a:effectLst/>
              <a:uLnTx/>
              <a:uFillTx/>
              <a:latin typeface="Arial"/>
              <a:ea typeface="微软雅黑" panose="020B0503020204020204" pitchFamily="34" charset="-122"/>
            </a:endParaRPr>
          </a:p>
        </p:txBody>
      </p:sp>
      <p:sp>
        <p:nvSpPr>
          <p:cNvPr id="25" name="文本框 24"/>
          <p:cNvSpPr txBox="1">
            <a:spLocks noChangeArrowheads="1"/>
          </p:cNvSpPr>
          <p:nvPr/>
        </p:nvSpPr>
        <p:spPr bwMode="auto">
          <a:xfrm>
            <a:off x="6965271" y="5499796"/>
            <a:ext cx="4820725" cy="923330"/>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just">
              <a:lnSpc>
                <a:spcPct val="120000"/>
              </a:lnSpc>
              <a:spcBef>
                <a:spcPct val="20000"/>
              </a:spcBef>
              <a:spcAft>
                <a:spcPct val="20000"/>
              </a:spcAft>
              <a:buClr>
                <a:srgbClr val="FF0000"/>
              </a:buClr>
              <a:buSzPct val="90000"/>
              <a:buFont typeface="Wingdings" panose="05000000000000000000" pitchFamily="2" charset="2"/>
              <a:buChar char="n"/>
              <a:defRPr sz="2800" b="1">
                <a:solidFill>
                  <a:schemeClr val="accent2"/>
                </a:solidFill>
                <a:latin typeface="Verdana" panose="020B0604030504040204" pitchFamily="34" charset="0"/>
                <a:ea typeface="微软雅黑" panose="020B0503020204020204" pitchFamily="34" charset="-122"/>
                <a:cs typeface="微软雅黑" panose="020B0503020204020204" pitchFamily="34" charset="-122"/>
              </a:defRPr>
            </a:lvl1pPr>
            <a:lvl2pPr marL="742950" indent="-285750" algn="just">
              <a:lnSpc>
                <a:spcPct val="110000"/>
              </a:lnSpc>
              <a:spcBef>
                <a:spcPct val="20000"/>
              </a:spcBef>
              <a:buClr>
                <a:srgbClr val="33CC33"/>
              </a:buClr>
              <a:buFont typeface="Wingdings" panose="05000000000000000000" pitchFamily="2" charset="2"/>
              <a:buChar char="l"/>
              <a:defRPr sz="2400" b="1">
                <a:solidFill>
                  <a:srgbClr val="0000FF"/>
                </a:solidFill>
                <a:latin typeface="Verdana" panose="020B0604030504040204" pitchFamily="34" charset="0"/>
                <a:ea typeface="微软雅黑" panose="020B0503020204020204" pitchFamily="34" charset="-122"/>
                <a:cs typeface="微软雅黑" panose="020B0503020204020204" pitchFamily="34" charset="-122"/>
              </a:defRPr>
            </a:lvl2pPr>
            <a:lvl3pPr marL="1143000" indent="-228600" algn="just">
              <a:spcBef>
                <a:spcPct val="20000"/>
              </a:spcBef>
              <a:buChar char="•"/>
              <a:defRPr sz="2400">
                <a:solidFill>
                  <a:schemeClr val="tx1"/>
                </a:solidFill>
                <a:latin typeface="Verdana" panose="020B0604030504040204" pitchFamily="34" charset="0"/>
                <a:ea typeface="宋体" panose="02010600030101010101" pitchFamily="2" charset="-122"/>
                <a:cs typeface="微软雅黑" panose="020B0503020204020204" pitchFamily="34" charset="-122"/>
              </a:defRPr>
            </a:lvl3pPr>
            <a:lvl4pPr marL="1600200" indent="-228600" algn="just">
              <a:spcBef>
                <a:spcPct val="20000"/>
              </a:spcBef>
              <a:buChar char="–"/>
              <a:defRPr sz="2000">
                <a:solidFill>
                  <a:schemeClr val="tx1"/>
                </a:solidFill>
                <a:latin typeface="Verdana" panose="020B0604030504040204" pitchFamily="34" charset="0"/>
                <a:ea typeface="宋体" panose="02010600030101010101" pitchFamily="2" charset="-122"/>
                <a:cs typeface="微软雅黑" panose="020B0503020204020204" pitchFamily="34" charset="-122"/>
              </a:defRPr>
            </a:lvl4pPr>
            <a:lvl5pPr marL="2057400" indent="-228600" algn="just">
              <a:spcBef>
                <a:spcPct val="20000"/>
              </a:spcBef>
              <a:buChar char="»"/>
              <a:defRPr sz="2000">
                <a:solidFill>
                  <a:schemeClr val="tx1"/>
                </a:solidFill>
                <a:latin typeface="Verdana" panose="020B0604030504040204" pitchFamily="34" charset="0"/>
                <a:ea typeface="宋体" panose="02010600030101010101" pitchFamily="2" charset="-122"/>
                <a:cs typeface="微软雅黑" panose="020B0503020204020204" pitchFamily="34" charset="-122"/>
              </a:defRPr>
            </a:lvl5pPr>
            <a:lvl6pPr marL="2514600" indent="-228600" algn="just"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cs typeface="微软雅黑" panose="020B0503020204020204" pitchFamily="34" charset="-122"/>
              </a:defRPr>
            </a:lvl6pPr>
            <a:lvl7pPr marL="2971800" indent="-228600" algn="just"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cs typeface="微软雅黑" panose="020B0503020204020204" pitchFamily="34" charset="-122"/>
              </a:defRPr>
            </a:lvl7pPr>
            <a:lvl8pPr marL="3429000" indent="-228600" algn="just"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cs typeface="微软雅黑" panose="020B0503020204020204" pitchFamily="34" charset="-122"/>
              </a:defRPr>
            </a:lvl8pPr>
            <a:lvl9pPr marL="3886200" indent="-228600" algn="just"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cs typeface="微软雅黑" panose="020B0503020204020204" pitchFamily="34" charset="-122"/>
              </a:defRPr>
            </a:lvl9pPr>
          </a:lstStyle>
          <a:p>
            <a:pPr marL="0" marR="0" lvl="0" indent="0" algn="just" defTabSz="914400" rtl="0" eaLnBrk="1" fontAlgn="auto"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a:ln>
                  <a:noFill/>
                </a:ln>
                <a:solidFill>
                  <a:srgbClr val="FF0000"/>
                </a:solidFill>
                <a:effectLst/>
                <a:uLnTx/>
                <a:uFillTx/>
                <a:latin typeface="Arial"/>
                <a:ea typeface="微软雅黑" panose="020B0503020204020204" pitchFamily="34" charset="-122"/>
              </a:rPr>
              <a:t>The device solves the problem of accurate element detection and imaging on curved or uneven surface</a:t>
            </a:r>
          </a:p>
        </p:txBody>
      </p:sp>
      <p:pic>
        <p:nvPicPr>
          <p:cNvPr id="14" name="图片 7"/>
          <p:cNvPicPr>
            <a:picLocks noChangeAspect="1" noChangeArrowheads="1"/>
          </p:cNvPicPr>
          <p:nvPr/>
        </p:nvPicPr>
        <p:blipFill>
          <a:blip r:embed="rId11" cstate="print">
            <a:extLst>
              <a:ext uri="{28A0092B-C50C-407E-A947-70E740481C1C}">
                <a14:useLocalDpi xmlns:a14="http://schemas.microsoft.com/office/drawing/2010/main" val="0"/>
              </a:ext>
            </a:extLst>
          </a:blip>
          <a:srcRect r="92" b="18457"/>
          <a:stretch>
            <a:fillRect/>
          </a:stretch>
        </p:blipFill>
        <p:spPr bwMode="auto">
          <a:xfrm>
            <a:off x="6859723" y="2260834"/>
            <a:ext cx="2164133" cy="155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2"/>
          <p:cNvSpPr txBox="1">
            <a:spLocks noChangeArrowheads="1"/>
          </p:cNvSpPr>
          <p:nvPr/>
        </p:nvSpPr>
        <p:spPr bwMode="auto">
          <a:xfrm>
            <a:off x="6679040" y="4140167"/>
            <a:ext cx="241318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just" defTabSz="685800">
              <a:lnSpc>
                <a:spcPct val="120000"/>
              </a:lnSpc>
              <a:spcBef>
                <a:spcPct val="20000"/>
              </a:spcBef>
              <a:spcAft>
                <a:spcPct val="20000"/>
              </a:spcAft>
              <a:buClr>
                <a:srgbClr val="FF0000"/>
              </a:buClr>
              <a:buSzPct val="90000"/>
              <a:buFont typeface="Wingdings" panose="05000000000000000000" pitchFamily="2" charset="2"/>
              <a:buChar char="n"/>
              <a:defRPr sz="2800" b="1">
                <a:solidFill>
                  <a:schemeClr val="accent2"/>
                </a:solidFill>
                <a:latin typeface="Verdana" panose="020B0604030504040204" pitchFamily="34" charset="0"/>
                <a:ea typeface="微软雅黑" panose="020B0503020204020204" pitchFamily="34" charset="-122"/>
                <a:cs typeface="微软雅黑" panose="020B0503020204020204" pitchFamily="34" charset="-122"/>
              </a:defRPr>
            </a:lvl1pPr>
            <a:lvl2pPr marL="742950" indent="-285750" algn="just" defTabSz="685800">
              <a:lnSpc>
                <a:spcPct val="110000"/>
              </a:lnSpc>
              <a:spcBef>
                <a:spcPct val="20000"/>
              </a:spcBef>
              <a:buClr>
                <a:srgbClr val="33CC33"/>
              </a:buClr>
              <a:buFont typeface="Wingdings" panose="05000000000000000000" pitchFamily="2" charset="2"/>
              <a:buChar char="l"/>
              <a:defRPr sz="2400" b="1">
                <a:solidFill>
                  <a:srgbClr val="0000FF"/>
                </a:solidFill>
                <a:latin typeface="Verdana" panose="020B0604030504040204" pitchFamily="34" charset="0"/>
                <a:ea typeface="微软雅黑" panose="020B0503020204020204" pitchFamily="34" charset="-122"/>
                <a:cs typeface="微软雅黑" panose="020B0503020204020204" pitchFamily="34" charset="-122"/>
              </a:defRPr>
            </a:lvl2pPr>
            <a:lvl3pPr marL="1143000" indent="-228600" algn="just" defTabSz="685800">
              <a:spcBef>
                <a:spcPct val="20000"/>
              </a:spcBef>
              <a:buChar char="•"/>
              <a:defRPr sz="2400">
                <a:solidFill>
                  <a:schemeClr val="tx1"/>
                </a:solidFill>
                <a:latin typeface="Verdana" panose="020B0604030504040204" pitchFamily="34" charset="0"/>
                <a:ea typeface="宋体" panose="02010600030101010101" pitchFamily="2" charset="-122"/>
                <a:cs typeface="微软雅黑" panose="020B0503020204020204" pitchFamily="34" charset="-122"/>
              </a:defRPr>
            </a:lvl3pPr>
            <a:lvl4pPr marL="1600200" indent="-228600" algn="just" defTabSz="685800">
              <a:spcBef>
                <a:spcPct val="20000"/>
              </a:spcBef>
              <a:buChar char="–"/>
              <a:defRPr sz="2000">
                <a:solidFill>
                  <a:schemeClr val="tx1"/>
                </a:solidFill>
                <a:latin typeface="Verdana" panose="020B0604030504040204" pitchFamily="34" charset="0"/>
                <a:ea typeface="宋体" panose="02010600030101010101" pitchFamily="2" charset="-122"/>
                <a:cs typeface="微软雅黑" panose="020B0503020204020204" pitchFamily="34" charset="-122"/>
              </a:defRPr>
            </a:lvl4pPr>
            <a:lvl5pPr marL="2057400" indent="-228600" algn="just" defTabSz="685800">
              <a:spcBef>
                <a:spcPct val="20000"/>
              </a:spcBef>
              <a:buChar char="»"/>
              <a:defRPr sz="2000">
                <a:solidFill>
                  <a:schemeClr val="tx1"/>
                </a:solidFill>
                <a:latin typeface="Verdana" panose="020B0604030504040204" pitchFamily="34" charset="0"/>
                <a:ea typeface="宋体" panose="02010600030101010101" pitchFamily="2" charset="-122"/>
                <a:cs typeface="微软雅黑" panose="020B0503020204020204" pitchFamily="34" charset="-122"/>
              </a:defRPr>
            </a:lvl5pPr>
            <a:lvl6pPr marL="2514600" indent="-228600" algn="just" defTabSz="6858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cs typeface="微软雅黑" panose="020B0503020204020204" pitchFamily="34" charset="-122"/>
              </a:defRPr>
            </a:lvl6pPr>
            <a:lvl7pPr marL="2971800" indent="-228600" algn="just" defTabSz="6858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cs typeface="微软雅黑" panose="020B0503020204020204" pitchFamily="34" charset="-122"/>
              </a:defRPr>
            </a:lvl7pPr>
            <a:lvl8pPr marL="3429000" indent="-228600" algn="just" defTabSz="6858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cs typeface="微软雅黑" panose="020B0503020204020204" pitchFamily="34" charset="-122"/>
              </a:defRPr>
            </a:lvl8pPr>
            <a:lvl9pPr marL="3886200" indent="-228600" algn="just" defTabSz="6858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cs typeface="微软雅黑" panose="020B0503020204020204" pitchFamily="34" charset="-122"/>
              </a:defRPr>
            </a:lvl9pPr>
          </a:lstStyle>
          <a:p>
            <a:pPr marL="0" marR="0" lvl="0" indent="0" algn="ctr" defTabSz="685800" rtl="0" eaLnBrk="1" fontAlgn="auto"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微软雅黑" panose="020B0503020204020204" pitchFamily="34" charset="-122"/>
              </a:rPr>
              <a:t>Teapot made in Jingdezhen</a:t>
            </a:r>
          </a:p>
          <a:p>
            <a:pPr marL="0" marR="0" lvl="0" indent="0" algn="ctr" defTabSz="685800" rtl="0" eaLnBrk="1" fontAlgn="auto"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微软雅黑" panose="020B0503020204020204" pitchFamily="34" charset="-122"/>
              </a:rPr>
              <a:t>(China’s porcelain capital)</a:t>
            </a:r>
            <a:endParaRPr kumimoji="0" lang="zh-CN" altLang="en-US" sz="1600" b="1" i="0" u="none" strike="noStrike" kern="1200" cap="none" spc="0" normalizeH="0" baseline="0" noProof="0" dirty="0">
              <a:ln>
                <a:noFill/>
              </a:ln>
              <a:solidFill>
                <a:srgbClr val="000000"/>
              </a:solidFill>
              <a:effectLst/>
              <a:uLnTx/>
              <a:uFillTx/>
              <a:latin typeface="Arial"/>
              <a:ea typeface="微软雅黑" panose="020B0503020204020204" pitchFamily="34" charset="-122"/>
            </a:endParaRPr>
          </a:p>
        </p:txBody>
      </p:sp>
      <p:pic>
        <p:nvPicPr>
          <p:cNvPr id="26" name="图片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51942" y="3799114"/>
            <a:ext cx="2488854" cy="1551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直接箭头连接符 16">
            <a:extLst>
              <a:ext uri="{FF2B5EF4-FFF2-40B4-BE49-F238E27FC236}">
                <a16:creationId xmlns:a16="http://schemas.microsoft.com/office/drawing/2014/main" id="{412873D1-7C53-4A42-9279-A7AA274A94C4}"/>
              </a:ext>
            </a:extLst>
          </p:cNvPr>
          <p:cNvCxnSpPr/>
          <p:nvPr>
            <p:custDataLst>
              <p:tags r:id="rId1"/>
            </p:custDataLst>
          </p:nvPr>
        </p:nvCxnSpPr>
        <p:spPr>
          <a:xfrm flipH="1">
            <a:off x="10867242" y="3884798"/>
            <a:ext cx="220133" cy="194733"/>
          </a:xfrm>
          <a:prstGeom prst="straightConnector1">
            <a:avLst/>
          </a:prstGeom>
          <a:ln w="28575" cap="flat" cmpd="sng">
            <a:solidFill>
              <a:srgbClr val="FFFF00"/>
            </a:solidFill>
            <a:prstDash val="solid"/>
            <a:headEnd type="none" w="med" len="med"/>
            <a:tailEnd type="triangle" w="med" len="med"/>
          </a:ln>
        </p:spPr>
      </p:cxnSp>
      <p:sp>
        <p:nvSpPr>
          <p:cNvPr id="24" name="文本框 18">
            <a:extLst>
              <a:ext uri="{FF2B5EF4-FFF2-40B4-BE49-F238E27FC236}">
                <a16:creationId xmlns:a16="http://schemas.microsoft.com/office/drawing/2014/main" id="{4BC2C579-41B8-41F9-8DA7-C1FB90C48743}"/>
              </a:ext>
            </a:extLst>
          </p:cNvPr>
          <p:cNvSpPr txBox="1"/>
          <p:nvPr>
            <p:custDataLst>
              <p:tags r:id="rId2"/>
            </p:custDataLst>
          </p:nvPr>
        </p:nvSpPr>
        <p:spPr>
          <a:xfrm>
            <a:off x="10968897" y="3812249"/>
            <a:ext cx="658283" cy="245110"/>
          </a:xfrm>
          <a:prstGeom prst="rect">
            <a:avLst/>
          </a:prstGeom>
          <a:noFill/>
          <a:ln w="9525">
            <a:noFill/>
          </a:ln>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FFFF00"/>
                </a:solidFill>
                <a:effectLst/>
                <a:uLnTx/>
                <a:uFillTx/>
                <a:latin typeface="微软雅黑" panose="020B0503020204020204" pitchFamily="34" charset="-122"/>
                <a:ea typeface="微软雅黑"/>
                <a:cs typeface="+mn-cs"/>
              </a:rPr>
              <a:t>Fe</a:t>
            </a:r>
          </a:p>
        </p:txBody>
      </p:sp>
      <p:cxnSp>
        <p:nvCxnSpPr>
          <p:cNvPr id="27" name="直接箭头连接符 20">
            <a:extLst>
              <a:ext uri="{FF2B5EF4-FFF2-40B4-BE49-F238E27FC236}">
                <a16:creationId xmlns:a16="http://schemas.microsoft.com/office/drawing/2014/main" id="{8735BE4E-53A5-4749-980B-29E219510EE3}"/>
              </a:ext>
            </a:extLst>
          </p:cNvPr>
          <p:cNvCxnSpPr/>
          <p:nvPr>
            <p:custDataLst>
              <p:tags r:id="rId3"/>
            </p:custDataLst>
          </p:nvPr>
        </p:nvCxnSpPr>
        <p:spPr>
          <a:xfrm flipH="1">
            <a:off x="9869495" y="4040249"/>
            <a:ext cx="95249" cy="239184"/>
          </a:xfrm>
          <a:prstGeom prst="straightConnector1">
            <a:avLst/>
          </a:prstGeom>
          <a:ln w="28575" cap="flat" cmpd="sng">
            <a:solidFill>
              <a:srgbClr val="FFFF00"/>
            </a:solidFill>
            <a:prstDash val="solid"/>
            <a:headEnd type="none" w="med" len="med"/>
            <a:tailEnd type="triangle" w="med" len="med"/>
          </a:ln>
        </p:spPr>
      </p:cxnSp>
      <p:sp>
        <p:nvSpPr>
          <p:cNvPr id="28" name="文本框 22">
            <a:extLst>
              <a:ext uri="{FF2B5EF4-FFF2-40B4-BE49-F238E27FC236}">
                <a16:creationId xmlns:a16="http://schemas.microsoft.com/office/drawing/2014/main" id="{E11A2929-B202-4267-9426-571FE052CCE3}"/>
              </a:ext>
            </a:extLst>
          </p:cNvPr>
          <p:cNvSpPr txBox="1"/>
          <p:nvPr>
            <p:custDataLst>
              <p:tags r:id="rId4"/>
            </p:custDataLst>
          </p:nvPr>
        </p:nvSpPr>
        <p:spPr>
          <a:xfrm>
            <a:off x="9355742" y="3799700"/>
            <a:ext cx="1102360" cy="245110"/>
          </a:xfrm>
          <a:prstGeom prst="rect">
            <a:avLst/>
          </a:prstGeom>
          <a:noFill/>
          <a:ln w="9525">
            <a:noFill/>
          </a:ln>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FFFF00"/>
                </a:solidFill>
                <a:effectLst/>
                <a:uLnTx/>
                <a:uFillTx/>
                <a:latin typeface="微软雅黑" panose="020B0503020204020204" pitchFamily="34" charset="-122"/>
                <a:ea typeface="微软雅黑"/>
                <a:cs typeface="+mn-cs"/>
              </a:rPr>
              <a:t>Co </a:t>
            </a:r>
            <a:r>
              <a:rPr kumimoji="0" lang="zh-CN" altLang="en-US" sz="1000" b="0" i="0" u="none" strike="noStrike" kern="1200" cap="none" spc="0" normalizeH="0" baseline="0" noProof="0" dirty="0">
                <a:ln>
                  <a:noFill/>
                </a:ln>
                <a:solidFill>
                  <a:srgbClr val="FFFF00"/>
                </a:solidFill>
                <a:effectLst/>
                <a:uLnTx/>
                <a:uFillTx/>
                <a:latin typeface="微软雅黑" panose="020B0503020204020204" pitchFamily="34" charset="-122"/>
                <a:ea typeface="微软雅黑"/>
                <a:cs typeface="+mn-cs"/>
              </a:rPr>
              <a:t>（</a:t>
            </a:r>
            <a:r>
              <a:rPr kumimoji="0" lang="en-US" altLang="zh-CN" sz="1000" b="0" i="0" u="none" strike="noStrike" kern="1200" cap="none" spc="0" normalizeH="0" baseline="0" noProof="0" dirty="0">
                <a:ln>
                  <a:noFill/>
                </a:ln>
                <a:solidFill>
                  <a:srgbClr val="FFFF00"/>
                </a:solidFill>
                <a:effectLst/>
                <a:uLnTx/>
                <a:uFillTx/>
                <a:latin typeface="微软雅黑" panose="020B0503020204020204" pitchFamily="34" charset="-122"/>
                <a:ea typeface="微软雅黑"/>
                <a:cs typeface="+mn-cs"/>
              </a:rPr>
              <a:t>Mn</a:t>
            </a:r>
            <a:r>
              <a:rPr kumimoji="0" lang="zh-CN" altLang="en-US" sz="1000" b="0" i="0" u="none" strike="noStrike" kern="1200" cap="none" spc="0" normalizeH="0" baseline="0" noProof="0" dirty="0">
                <a:ln>
                  <a:noFill/>
                </a:ln>
                <a:solidFill>
                  <a:srgbClr val="FFFF00"/>
                </a:solidFill>
                <a:effectLst/>
                <a:uLnTx/>
                <a:uFillTx/>
                <a:latin typeface="微软雅黑" panose="020B0503020204020204" pitchFamily="34" charset="-122"/>
                <a:ea typeface="微软雅黑"/>
                <a:cs typeface="+mn-cs"/>
              </a:rPr>
              <a:t>，</a:t>
            </a:r>
            <a:r>
              <a:rPr kumimoji="0" lang="en-US" altLang="zh-CN" sz="1000" b="0" i="0" u="none" strike="noStrike" kern="1200" cap="none" spc="0" normalizeH="0" baseline="0" noProof="0" dirty="0">
                <a:ln>
                  <a:noFill/>
                </a:ln>
                <a:solidFill>
                  <a:srgbClr val="FFFF00"/>
                </a:solidFill>
                <a:effectLst/>
                <a:uLnTx/>
                <a:uFillTx/>
                <a:latin typeface="微软雅黑" panose="020B0503020204020204" pitchFamily="34" charset="-122"/>
                <a:ea typeface="微软雅黑"/>
                <a:cs typeface="+mn-cs"/>
              </a:rPr>
              <a:t>Cr</a:t>
            </a:r>
            <a:r>
              <a:rPr kumimoji="0" lang="zh-CN" altLang="en-US" sz="1000" b="0" i="0" u="none" strike="noStrike" kern="1200" cap="none" spc="0" normalizeH="0" baseline="0" noProof="0" dirty="0">
                <a:ln>
                  <a:noFill/>
                </a:ln>
                <a:solidFill>
                  <a:srgbClr val="FFFF00"/>
                </a:solidFill>
                <a:effectLst/>
                <a:uLnTx/>
                <a:uFillTx/>
                <a:latin typeface="微软雅黑" panose="020B0503020204020204" pitchFamily="34" charset="-122"/>
                <a:ea typeface="微软雅黑"/>
                <a:cs typeface="+mn-cs"/>
              </a:rPr>
              <a:t>）</a:t>
            </a:r>
          </a:p>
        </p:txBody>
      </p:sp>
      <p:sp>
        <p:nvSpPr>
          <p:cNvPr id="4" name="矩形 3">
            <a:extLst>
              <a:ext uri="{FF2B5EF4-FFF2-40B4-BE49-F238E27FC236}">
                <a16:creationId xmlns:a16="http://schemas.microsoft.com/office/drawing/2014/main" id="{E494F5C9-61BD-47BC-8799-D472CF9DEF3C}"/>
              </a:ext>
            </a:extLst>
          </p:cNvPr>
          <p:cNvSpPr/>
          <p:nvPr/>
        </p:nvSpPr>
        <p:spPr>
          <a:xfrm>
            <a:off x="7536400" y="2932170"/>
            <a:ext cx="790647" cy="37126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CC"/>
              </a:solidFill>
              <a:effectLst/>
              <a:uLnTx/>
              <a:uFillTx/>
              <a:latin typeface="Arial"/>
              <a:ea typeface="微软雅黑"/>
              <a:cs typeface="+mn-cs"/>
            </a:endParaRPr>
          </a:p>
        </p:txBody>
      </p:sp>
      <p:cxnSp>
        <p:nvCxnSpPr>
          <p:cNvPr id="6" name="直接箭头连接符 5">
            <a:extLst>
              <a:ext uri="{FF2B5EF4-FFF2-40B4-BE49-F238E27FC236}">
                <a16:creationId xmlns:a16="http://schemas.microsoft.com/office/drawing/2014/main" id="{3A1F448A-616D-446A-926C-E2158698554D}"/>
              </a:ext>
            </a:extLst>
          </p:cNvPr>
          <p:cNvCxnSpPr>
            <a:stCxn id="4" idx="3"/>
          </p:cNvCxnSpPr>
          <p:nvPr/>
        </p:nvCxnSpPr>
        <p:spPr>
          <a:xfrm>
            <a:off x="8327047" y="3117800"/>
            <a:ext cx="824895" cy="124554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29" name="图片 28">
            <a:extLst>
              <a:ext uri="{FF2B5EF4-FFF2-40B4-BE49-F238E27FC236}">
                <a16:creationId xmlns:a16="http://schemas.microsoft.com/office/drawing/2014/main" id="{22BD21C9-B2E7-4D3C-A0A2-D14714218BF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25722"/>
          <a:stretch/>
        </p:blipFill>
        <p:spPr>
          <a:xfrm>
            <a:off x="9361281" y="2281008"/>
            <a:ext cx="2003650" cy="1412411"/>
          </a:xfrm>
          <a:prstGeom prst="rect">
            <a:avLst/>
          </a:prstGeom>
        </p:spPr>
      </p:pic>
      <p:pic>
        <p:nvPicPr>
          <p:cNvPr id="7" name="图片 6">
            <a:extLst>
              <a:ext uri="{FF2B5EF4-FFF2-40B4-BE49-F238E27FC236}">
                <a16:creationId xmlns:a16="http://schemas.microsoft.com/office/drawing/2014/main" id="{AD1202CB-CC5C-4DCF-866B-6E1307DAEAE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22297" b="19398"/>
          <a:stretch/>
        </p:blipFill>
        <p:spPr>
          <a:xfrm>
            <a:off x="3762226" y="2243802"/>
            <a:ext cx="2969411" cy="3077898"/>
          </a:xfrm>
          <a:prstGeom prst="rect">
            <a:avLst/>
          </a:prstGeom>
        </p:spPr>
      </p:pic>
      <p:pic>
        <p:nvPicPr>
          <p:cNvPr id="30" name="2ae486337bf05008570165efbd0457ce">
            <a:hlinkClick r:id="" action="ppaction://media"/>
            <a:extLst>
              <a:ext uri="{FF2B5EF4-FFF2-40B4-BE49-F238E27FC236}">
                <a16:creationId xmlns:a16="http://schemas.microsoft.com/office/drawing/2014/main" id="{7ED9EE84-22F4-4EA0-8F66-8CFC35E9CC17}"/>
              </a:ext>
            </a:extLst>
          </p:cNvPr>
          <p:cNvPicPr>
            <a:picLocks noChangeAspect="1"/>
          </p:cNvPicPr>
          <p:nvPr>
            <a:videoFile r:link="rId6"/>
            <p:extLst>
              <p:ext uri="{DAA4B4D4-6D71-4841-9C94-3DE7FCFB9230}">
                <p14:media xmlns:p14="http://schemas.microsoft.com/office/powerpoint/2010/main" r:embed="rId5"/>
              </p:ext>
            </p:extLst>
          </p:nvPr>
        </p:nvPicPr>
        <p:blipFill>
          <a:blip r:embed="rId15"/>
          <a:stretch>
            <a:fillRect/>
          </a:stretch>
        </p:blipFill>
        <p:spPr>
          <a:xfrm>
            <a:off x="774273" y="2250825"/>
            <a:ext cx="2883284" cy="1802053"/>
          </a:xfrm>
          <a:prstGeom prst="rect">
            <a:avLst/>
          </a:prstGeom>
        </p:spPr>
      </p:pic>
      <p:pic>
        <p:nvPicPr>
          <p:cNvPr id="31" name="d4640d3fe4e4a80d842c07271c12330b">
            <a:hlinkClick r:id="" action="ppaction://media"/>
            <a:extLst>
              <a:ext uri="{FF2B5EF4-FFF2-40B4-BE49-F238E27FC236}">
                <a16:creationId xmlns:a16="http://schemas.microsoft.com/office/drawing/2014/main" id="{DEC3A497-6C7E-479F-973C-F5C486E54E6D}"/>
              </a:ext>
            </a:extLst>
          </p:cNvPr>
          <p:cNvPicPr>
            <a:picLocks noChangeAspect="1"/>
          </p:cNvPicPr>
          <p:nvPr>
            <a:videoFile r:link="rId8"/>
            <p:extLst>
              <p:ext uri="{DAA4B4D4-6D71-4841-9C94-3DE7FCFB9230}">
                <p14:media xmlns:p14="http://schemas.microsoft.com/office/powerpoint/2010/main" r:embed="rId7"/>
              </p:ext>
            </p:extLst>
          </p:nvPr>
        </p:nvPicPr>
        <p:blipFill>
          <a:blip r:embed="rId16"/>
          <a:stretch>
            <a:fillRect/>
          </a:stretch>
        </p:blipFill>
        <p:spPr>
          <a:xfrm>
            <a:off x="780161" y="4363343"/>
            <a:ext cx="2871775" cy="1866654"/>
          </a:xfrm>
          <a:prstGeom prst="rect">
            <a:avLst/>
          </a:prstGeom>
        </p:spPr>
      </p:pic>
    </p:spTree>
    <p:extLst>
      <p:ext uri="{BB962C8B-B14F-4D97-AF65-F5344CB8AC3E}">
        <p14:creationId xmlns:p14="http://schemas.microsoft.com/office/powerpoint/2010/main" val="416366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417" fill="hold"/>
                                        <p:tgtEl>
                                          <p:spTgt spid="30"/>
                                        </p:tgtEl>
                                      </p:cBhvr>
                                    </p:cmd>
                                  </p:childTnLst>
                                </p:cTn>
                              </p:par>
                              <p:par>
                                <p:cTn id="7" presetID="1" presetClass="mediacall" presetSubtype="0" fill="hold" nodeType="withEffect">
                                  <p:stCondLst>
                                    <p:cond delay="0"/>
                                  </p:stCondLst>
                                  <p:childTnLst>
                                    <p:cmd type="call" cmd="playFrom(0.0)">
                                      <p:cBhvr>
                                        <p:cTn id="8" dur="34917"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1"/>
                </p:tgtEl>
              </p:cMediaNode>
            </p:video>
            <p:video>
              <p:cMediaNode vol="80000">
                <p:cTn id="10" fill="hold" display="0">
                  <p:stCondLst>
                    <p:cond delay="indefinite"/>
                  </p:stCondLst>
                </p:cTn>
                <p:tgtEl>
                  <p:spTgt spid="30"/>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Contents</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流程图: 离页连接符 5"/>
          <p:cNvSpPr/>
          <p:nvPr/>
        </p:nvSpPr>
        <p:spPr>
          <a:xfrm>
            <a:off x="2741833" y="1868142"/>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latin typeface="Arial"/>
                <a:ea typeface="微软雅黑"/>
                <a:cs typeface="+mn-cs"/>
              </a:rPr>
              <a:t>2</a:t>
            </a:r>
            <a:endParaRPr kumimoji="0" lang="zh-CN" altLang="en-US" sz="3600" b="1" i="0" u="none" strike="noStrike" kern="0" cap="none" spc="0" normalizeH="0" baseline="0" noProof="0" dirty="0">
              <a:ln>
                <a:noFill/>
              </a:ln>
              <a:solidFill>
                <a:prstClr val="white"/>
              </a:solidFill>
              <a:effectLst/>
              <a:uLnTx/>
              <a:uFillTx/>
              <a:latin typeface="Arial"/>
              <a:ea typeface="微软雅黑"/>
              <a:cs typeface="+mn-cs"/>
            </a:endParaRPr>
          </a:p>
        </p:txBody>
      </p:sp>
      <p:cxnSp>
        <p:nvCxnSpPr>
          <p:cNvPr id="7" name="直接连接符 6"/>
          <p:cNvCxnSpPr/>
          <p:nvPr/>
        </p:nvCxnSpPr>
        <p:spPr>
          <a:xfrm>
            <a:off x="3651016" y="2448596"/>
            <a:ext cx="5707731" cy="0"/>
          </a:xfrm>
          <a:prstGeom prst="line">
            <a:avLst/>
          </a:prstGeom>
          <a:noFill/>
          <a:ln w="12700" cap="flat" cmpd="sng" algn="ctr">
            <a:solidFill>
              <a:srgbClr val="314371"/>
            </a:solidFill>
            <a:prstDash val="solid"/>
            <a:miter lim="800000"/>
          </a:ln>
          <a:effectLst/>
        </p:spPr>
      </p:cxnSp>
      <p:sp>
        <p:nvSpPr>
          <p:cNvPr id="8" name="文本框 43"/>
          <p:cNvSpPr txBox="1"/>
          <p:nvPr/>
        </p:nvSpPr>
        <p:spPr>
          <a:xfrm>
            <a:off x="3824477" y="1925376"/>
            <a:ext cx="705954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Arial Black" panose="020B0A04020102020204" pitchFamily="34" charset="0"/>
                <a:ea typeface="微软雅黑"/>
                <a:cs typeface="+mn-cs"/>
              </a:rPr>
              <a:t>Research of D</a:t>
            </a:r>
            <a:r>
              <a:rPr kumimoji="0" lang="en-US" altLang="zh-CN" sz="2800" b="0" i="0" u="none" strike="noStrike" kern="1200" cap="none" spc="0" normalizeH="0" baseline="0" noProof="0" dirty="0">
                <a:ln>
                  <a:noFill/>
                </a:ln>
                <a:solidFill>
                  <a:prstClr val="black"/>
                </a:solidFill>
                <a:effectLst/>
                <a:uLnTx/>
                <a:uFillTx/>
                <a:latin typeface="Arial Black" panose="020B0A04020102020204" pitchFamily="34" charset="0"/>
                <a:ea typeface="微软雅黑"/>
                <a:cs typeface="+mn-cs"/>
              </a:rPr>
              <a:t>NTA</a:t>
            </a:r>
          </a:p>
        </p:txBody>
      </p:sp>
      <p:sp>
        <p:nvSpPr>
          <p:cNvPr id="9" name="内容占位符 2"/>
          <p:cNvSpPr txBox="1">
            <a:spLocks/>
          </p:cNvSpPr>
          <p:nvPr/>
        </p:nvSpPr>
        <p:spPr>
          <a:xfrm>
            <a:off x="2741833" y="2714361"/>
            <a:ext cx="6616914" cy="31416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50000"/>
              </a:lnSpc>
              <a:buFont typeface="Wingdings" panose="05000000000000000000" pitchFamily="2" charset="2"/>
              <a:buChar char="Ø"/>
              <a:defRPr/>
            </a:pPr>
            <a:r>
              <a:rPr lang="en-US" altLang="zh-CN" sz="2400" b="1" dirty="0">
                <a:ea typeface="等线" panose="02010600030101010101" pitchFamily="2" charset="-122"/>
              </a:rPr>
              <a:t> Nuclear medical imaging</a:t>
            </a:r>
          </a:p>
          <a:p>
            <a:pPr lvl="0">
              <a:lnSpc>
                <a:spcPct val="150000"/>
              </a:lnSpc>
              <a:buFont typeface="Wingdings" panose="05000000000000000000" pitchFamily="2" charset="2"/>
              <a:buChar char="Ø"/>
              <a:defRPr/>
            </a:pPr>
            <a:r>
              <a:rPr lang="en-US" altLang="zh-CN" sz="2400" b="1" dirty="0">
                <a:ea typeface="等线" panose="02010600030101010101" pitchFamily="2" charset="-122"/>
              </a:rPr>
              <a:t> Non-destructive testing</a:t>
            </a:r>
          </a:p>
          <a:p>
            <a:pPr lvl="0">
              <a:lnSpc>
                <a:spcPct val="150000"/>
              </a:lnSpc>
              <a:buFont typeface="Wingdings" panose="05000000000000000000" pitchFamily="2" charset="2"/>
              <a:buChar char="Ø"/>
              <a:defRPr/>
            </a:pPr>
            <a:r>
              <a:rPr lang="en-US" altLang="zh-CN" sz="2400" b="1" dirty="0">
                <a:solidFill>
                  <a:srgbClr val="FF0000"/>
                </a:solidFill>
                <a:ea typeface="等线" panose="02010600030101010101" pitchFamily="2" charset="-122"/>
              </a:rPr>
              <a:t> Radiation safety monitoring</a:t>
            </a:r>
          </a:p>
        </p:txBody>
      </p:sp>
    </p:spTree>
    <p:extLst>
      <p:ext uri="{BB962C8B-B14F-4D97-AF65-F5344CB8AC3E}">
        <p14:creationId xmlns:p14="http://schemas.microsoft.com/office/powerpoint/2010/main" val="701563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标题 1"/>
          <p:cNvSpPr>
            <a:spLocks noGrp="1"/>
          </p:cNvSpPr>
          <p:nvPr>
            <p:ph type="title"/>
          </p:nvPr>
        </p:nvSpPr>
        <p:spPr/>
        <p:txBody>
          <a:bodyPr>
            <a:noAutofit/>
          </a:bodyPr>
          <a:lstStyle/>
          <a:p>
            <a:r>
              <a:rPr lang="en-US" altLang="zh-CN" sz="3200" dirty="0">
                <a:ea typeface="微软雅黑" panose="020B0503020204020204" pitchFamily="34" charset="-122"/>
              </a:rPr>
              <a:t>Imagers &amp; other monitors developed</a:t>
            </a:r>
            <a:endParaRPr lang="zh-CN" altLang="en-US" sz="3200" dirty="0">
              <a:ea typeface="微软雅黑" panose="020B0503020204020204" pitchFamily="34" charset="-122"/>
            </a:endParaRPr>
          </a:p>
        </p:txBody>
      </p:sp>
      <p:pic>
        <p:nvPicPr>
          <p:cNvPr id="101" name="图片 12"/>
          <p:cNvPicPr>
            <a:picLocks noChangeAspect="1"/>
          </p:cNvPicPr>
          <p:nvPr/>
        </p:nvPicPr>
        <p:blipFill rotWithShape="1">
          <a:blip r:embed="rId3" cstate="screen">
            <a:extLst>
              <a:ext uri="{28A0092B-C50C-407E-A947-70E740481C1C}">
                <a14:useLocalDpi xmlns:a14="http://schemas.microsoft.com/office/drawing/2010/main" val="0"/>
              </a:ext>
            </a:extLst>
          </a:blip>
          <a:srcRect/>
          <a:stretch>
            <a:fillRect/>
          </a:stretch>
        </p:blipFill>
        <p:spPr>
          <a:xfrm>
            <a:off x="4252264" y="2250400"/>
            <a:ext cx="1025231" cy="716153"/>
          </a:xfrm>
          <a:prstGeom prst="rect">
            <a:avLst/>
          </a:prstGeom>
        </p:spPr>
      </p:pic>
      <p:pic>
        <p:nvPicPr>
          <p:cNvPr id="45" name="Picture 5" descr="H:\整理的资料\照片\伽玛相机照片\系统样机2.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253549" y="3161801"/>
            <a:ext cx="1045420" cy="78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68797" y="3161822"/>
            <a:ext cx="1057976" cy="7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9"/>
          <p:cNvSpPr txBox="1">
            <a:spLocks noChangeArrowheads="1"/>
          </p:cNvSpPr>
          <p:nvPr/>
        </p:nvSpPr>
        <p:spPr bwMode="auto">
          <a:xfrm>
            <a:off x="48668" y="2575911"/>
            <a:ext cx="11921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key methods of coding</a:t>
            </a:r>
            <a:endParaRPr kumimoji="0" lang="zh-CN"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8" name="TextBox 10"/>
          <p:cNvSpPr txBox="1">
            <a:spLocks noChangeArrowheads="1"/>
          </p:cNvSpPr>
          <p:nvPr/>
        </p:nvSpPr>
        <p:spPr bwMode="auto">
          <a:xfrm>
            <a:off x="1147091" y="2598704"/>
            <a:ext cx="12357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gamma imager prototypes</a:t>
            </a:r>
            <a:endParaRPr kumimoji="0" lang="zh-CN"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 name="TextBox 11"/>
          <p:cNvSpPr txBox="1">
            <a:spLocks noChangeArrowheads="1"/>
          </p:cNvSpPr>
          <p:nvPr/>
        </p:nvSpPr>
        <p:spPr bwMode="auto">
          <a:xfrm>
            <a:off x="1675902" y="2613184"/>
            <a:ext cx="18186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Vehicle-mounted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gamma imager</a:t>
            </a:r>
            <a:endParaRPr kumimoji="0" lang="zh-CN"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3" name="Picture 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326092" y="3400160"/>
            <a:ext cx="453971" cy="55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Line 252"/>
          <p:cNvSpPr>
            <a:spLocks noChangeShapeType="1"/>
          </p:cNvSpPr>
          <p:nvPr/>
        </p:nvSpPr>
        <p:spPr bwMode="gray">
          <a:xfrm flipV="1">
            <a:off x="67918" y="4390429"/>
            <a:ext cx="12124081" cy="24662"/>
          </a:xfrm>
          <a:prstGeom prst="line">
            <a:avLst/>
          </a:prstGeom>
          <a:noFill/>
          <a:ln w="76200">
            <a:solidFill>
              <a:srgbClr val="FFC000"/>
            </a:solidFill>
            <a:round/>
            <a:headEnd type="none" w="med" len="me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Calibri" panose="020F0502020204030204"/>
              <a:ea typeface="微软雅黑"/>
              <a:cs typeface="+mn-cs"/>
            </a:endParaRPr>
          </a:p>
        </p:txBody>
      </p:sp>
      <p:pic>
        <p:nvPicPr>
          <p:cNvPr id="1026" name="Picture 2" descr="C:\Users\neutron\Desktop\1-1F1111410130-L.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195664" y="4995179"/>
            <a:ext cx="839800" cy="720000"/>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11"/>
          <p:cNvSpPr txBox="1">
            <a:spLocks noChangeArrowheads="1"/>
          </p:cNvSpPr>
          <p:nvPr/>
        </p:nvSpPr>
        <p:spPr bwMode="auto">
          <a:xfrm>
            <a:off x="4331248" y="1671399"/>
            <a:ext cx="11629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N</a:t>
            </a:r>
            <a:r>
              <a:rPr kumimoji="0" lang="en-US" altLang="zh-CN" sz="1400" b="1" i="0"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eutron</a:t>
            </a:r>
            <a:r>
              <a:rPr kumimoji="0" lang="en-US" altLang="zh-CN" sz="1400" b="1"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  Imager</a:t>
            </a:r>
          </a:p>
        </p:txBody>
      </p:sp>
      <p:pic>
        <p:nvPicPr>
          <p:cNvPr id="78" name="Picture 2"/>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a:fillRect/>
          </a:stretch>
        </p:blipFill>
        <p:spPr bwMode="auto">
          <a:xfrm>
            <a:off x="4350090" y="3068270"/>
            <a:ext cx="814535" cy="938175"/>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 name="TextBox 11"/>
          <p:cNvSpPr txBox="1">
            <a:spLocks noChangeArrowheads="1"/>
          </p:cNvSpPr>
          <p:nvPr/>
        </p:nvSpPr>
        <p:spPr bwMode="auto">
          <a:xfrm>
            <a:off x="3534815" y="2454959"/>
            <a:ext cx="10042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portable gamma imager</a:t>
            </a:r>
            <a:endParaRPr kumimoji="0" lang="zh-CN"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5" name="Picture 2"/>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2337335" y="3186711"/>
            <a:ext cx="850833" cy="76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 name="Picture 3"/>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3343354" y="3130012"/>
            <a:ext cx="908910" cy="843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 name="TextBox 11"/>
          <p:cNvSpPr txBox="1">
            <a:spLocks noChangeArrowheads="1"/>
          </p:cNvSpPr>
          <p:nvPr/>
        </p:nvSpPr>
        <p:spPr bwMode="auto">
          <a:xfrm>
            <a:off x="10069259" y="2452590"/>
            <a:ext cx="20527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Radiation Emergency Monitoring System</a:t>
            </a:r>
            <a:endParaRPr kumimoji="0" lang="zh-CN" alt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0" name="TextBox 11"/>
          <p:cNvSpPr txBox="1">
            <a:spLocks noChangeArrowheads="1"/>
          </p:cNvSpPr>
          <p:nvPr/>
        </p:nvSpPr>
        <p:spPr bwMode="auto">
          <a:xfrm>
            <a:off x="6557954" y="2580568"/>
            <a:ext cx="109612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Time Coded Imager</a:t>
            </a:r>
            <a:endParaRPr kumimoji="0" lang="zh-CN" altLang="en-US" sz="105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2" name="TextBox 11"/>
          <p:cNvSpPr txBox="1">
            <a:spLocks noChangeArrowheads="1"/>
          </p:cNvSpPr>
          <p:nvPr/>
        </p:nvSpPr>
        <p:spPr bwMode="auto">
          <a:xfrm>
            <a:off x="1741741" y="5717701"/>
            <a:ext cx="12591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Gamma Direction finder</a:t>
            </a:r>
            <a:endParaRPr kumimoji="0" lang="zh-CN"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27" name="Picture 3" descr="C:\Users\neutron\Desktop\1-1F1111451400-L.jpg"/>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2202166" y="4912206"/>
            <a:ext cx="1011497" cy="867412"/>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1"/>
          <p:cNvSpPr txBox="1">
            <a:spLocks noChangeArrowheads="1"/>
          </p:cNvSpPr>
          <p:nvPr/>
        </p:nvSpPr>
        <p:spPr bwMode="auto">
          <a:xfrm>
            <a:off x="3269979" y="4745345"/>
            <a:ext cx="25931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RAMO Dosimeter</a:t>
            </a:r>
            <a:endParaRPr kumimoji="0" lang="zh-CN" alt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7" name="TextBox 11"/>
          <p:cNvSpPr txBox="1">
            <a:spLocks noChangeArrowheads="1"/>
          </p:cNvSpPr>
          <p:nvPr/>
        </p:nvSpPr>
        <p:spPr bwMode="auto">
          <a:xfrm>
            <a:off x="9709915" y="6148996"/>
            <a:ext cx="217008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50000"/>
              </a:lnSpc>
              <a:spcBef>
                <a:spcPts val="0"/>
              </a:spcBef>
              <a:spcAft>
                <a:spcPts val="0"/>
              </a:spcAft>
              <a:buClr>
                <a:srgbClr val="FF0000"/>
              </a:buClr>
              <a:buSzTx/>
              <a:buFontTx/>
              <a:buNone/>
              <a:tabLst/>
              <a:defRPr/>
            </a:pPr>
            <a:r>
              <a:rPr kumimoji="0" lang="en-US" altLang="zh-CN" sz="1100" b="1" i="0" u="none" strike="noStrike" kern="0" cap="none" spc="0" normalizeH="0" baseline="3000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235</a:t>
            </a:r>
            <a:r>
              <a:rPr kumimoji="0" lang="en-US" altLang="zh-CN" sz="1100" b="1"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U </a:t>
            </a:r>
            <a:r>
              <a:rPr kumimoji="0" lang="en-US" altLang="zh-CN" sz="11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Enrichment detection system for nuclear fuel rods</a:t>
            </a:r>
            <a:endParaRPr kumimoji="0" lang="en-US" altLang="zh-CN" sz="11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pic>
        <p:nvPicPr>
          <p:cNvPr id="1028" name="Picture 4" descr="C:\Users\neutron\Desktop\1-1FQ513095a12.png"/>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4067605" y="4995179"/>
            <a:ext cx="958784"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neutron\Desktop\1-1F1111432140-L.png"/>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3151185" y="5766397"/>
            <a:ext cx="881578" cy="756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neutron\Desktop\1-1F1111434560-L.png"/>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4067605" y="5729174"/>
            <a:ext cx="881863" cy="756000"/>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11"/>
          <p:cNvSpPr txBox="1">
            <a:spLocks noChangeArrowheads="1"/>
          </p:cNvSpPr>
          <p:nvPr/>
        </p:nvSpPr>
        <p:spPr bwMode="auto">
          <a:xfrm>
            <a:off x="3213663" y="6412720"/>
            <a:ext cx="1751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a:t>
            </a:r>
            <a:r>
              <a:rPr kumimoji="0" lang="zh-CN"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nvironmental </a:t>
            </a: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and on-Site R</a:t>
            </a:r>
            <a:r>
              <a:rPr kumimoji="0" lang="zh-CN"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adiation </a:t>
            </a: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a:t>
            </a:r>
            <a:r>
              <a:rPr kumimoji="0" lang="zh-CN"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onitor</a:t>
            </a: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t>
            </a:r>
          </a:p>
        </p:txBody>
      </p:sp>
      <p:pic>
        <p:nvPicPr>
          <p:cNvPr id="112" name="图片 1"/>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5293111" y="4999741"/>
            <a:ext cx="1053046" cy="787658"/>
          </a:xfrm>
          <a:prstGeom prst="rect">
            <a:avLst/>
          </a:prstGeom>
        </p:spPr>
      </p:pic>
      <p:sp>
        <p:nvSpPr>
          <p:cNvPr id="113" name="TextBox 11"/>
          <p:cNvSpPr txBox="1">
            <a:spLocks noChangeArrowheads="1"/>
          </p:cNvSpPr>
          <p:nvPr/>
        </p:nvSpPr>
        <p:spPr bwMode="auto">
          <a:xfrm>
            <a:off x="4949468" y="5884556"/>
            <a:ext cx="16727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P</a:t>
            </a:r>
            <a:r>
              <a:rPr kumimoji="0" lang="zh-CN"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ersonal </a:t>
            </a: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a:t>
            </a:r>
            <a:r>
              <a:rPr kumimoji="0" lang="en-US" altLang="zh-CN" sz="12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osimeter</a:t>
            </a: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D</a:t>
            </a:r>
            <a:r>
              <a:rPr kumimoji="0" lang="zh-CN"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istribution </a:t>
            </a: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S</a:t>
            </a:r>
            <a:r>
              <a:rPr kumimoji="0" lang="zh-CN"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ystem</a:t>
            </a:r>
            <a:endPar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315762" y="4064186"/>
            <a:ext cx="58862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2006 </a:t>
            </a:r>
          </a:p>
        </p:txBody>
      </p:sp>
      <p:sp>
        <p:nvSpPr>
          <p:cNvPr id="3" name="矩形 2"/>
          <p:cNvSpPr/>
          <p:nvPr/>
        </p:nvSpPr>
        <p:spPr>
          <a:xfrm>
            <a:off x="1376212" y="4064186"/>
            <a:ext cx="54373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2010</a:t>
            </a:r>
            <a:endParaRPr kumimoji="0" lang="zh-CN" alt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4" name="矩形 3"/>
          <p:cNvSpPr/>
          <p:nvPr/>
        </p:nvSpPr>
        <p:spPr>
          <a:xfrm>
            <a:off x="2383763" y="4460906"/>
            <a:ext cx="54373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2013</a:t>
            </a:r>
          </a:p>
        </p:txBody>
      </p:sp>
      <p:sp>
        <p:nvSpPr>
          <p:cNvPr id="5" name="矩形 4"/>
          <p:cNvSpPr/>
          <p:nvPr/>
        </p:nvSpPr>
        <p:spPr>
          <a:xfrm>
            <a:off x="3288959" y="4064186"/>
            <a:ext cx="54373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2014</a:t>
            </a:r>
          </a:p>
        </p:txBody>
      </p:sp>
      <p:sp>
        <p:nvSpPr>
          <p:cNvPr id="6" name="矩形 5"/>
          <p:cNvSpPr/>
          <p:nvPr/>
        </p:nvSpPr>
        <p:spPr>
          <a:xfrm>
            <a:off x="4501491" y="4064186"/>
            <a:ext cx="54373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2016</a:t>
            </a:r>
          </a:p>
        </p:txBody>
      </p:sp>
      <p:sp>
        <p:nvSpPr>
          <p:cNvPr id="8" name="矩形 7"/>
          <p:cNvSpPr/>
          <p:nvPr/>
        </p:nvSpPr>
        <p:spPr>
          <a:xfrm>
            <a:off x="4964882" y="4460906"/>
            <a:ext cx="54373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2017</a:t>
            </a:r>
            <a:endParaRPr kumimoji="0" lang="zh-CN" alt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9" name="矩形 8"/>
          <p:cNvSpPr/>
          <p:nvPr/>
        </p:nvSpPr>
        <p:spPr>
          <a:xfrm>
            <a:off x="5542573" y="4064186"/>
            <a:ext cx="54373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2018</a:t>
            </a:r>
            <a:endParaRPr kumimoji="0" lang="zh-CN" alt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10" name="矩形 9"/>
          <p:cNvSpPr/>
          <p:nvPr/>
        </p:nvSpPr>
        <p:spPr>
          <a:xfrm>
            <a:off x="3819025" y="4460906"/>
            <a:ext cx="54373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2015</a:t>
            </a:r>
          </a:p>
        </p:txBody>
      </p:sp>
      <p:sp>
        <p:nvSpPr>
          <p:cNvPr id="12" name="文本框 11"/>
          <p:cNvSpPr txBox="1"/>
          <p:nvPr/>
        </p:nvSpPr>
        <p:spPr>
          <a:xfrm>
            <a:off x="34820" y="2224952"/>
            <a:ext cx="9391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sng"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Imagers</a:t>
            </a:r>
            <a:endParaRPr kumimoji="0" lang="zh-CN" altLang="en-US" sz="1800" b="1" i="0" u="sng"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
        <p:nvSpPr>
          <p:cNvPr id="50" name="文本框 49"/>
          <p:cNvSpPr txBox="1"/>
          <p:nvPr/>
        </p:nvSpPr>
        <p:spPr>
          <a:xfrm>
            <a:off x="-18030" y="4683839"/>
            <a:ext cx="26266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sng"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Other radiation monitors </a:t>
            </a:r>
            <a:endParaRPr kumimoji="0" lang="zh-CN" altLang="en-US" sz="1800" b="1" i="0" u="sng"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
        <p:nvSpPr>
          <p:cNvPr id="51" name="矩形 8"/>
          <p:cNvSpPr/>
          <p:nvPr/>
        </p:nvSpPr>
        <p:spPr>
          <a:xfrm>
            <a:off x="6756627" y="4460906"/>
            <a:ext cx="54373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2019</a:t>
            </a:r>
            <a:endParaRPr kumimoji="0" lang="zh-CN" alt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55" name="矩形 8"/>
          <p:cNvSpPr/>
          <p:nvPr/>
        </p:nvSpPr>
        <p:spPr>
          <a:xfrm>
            <a:off x="9357447" y="4460906"/>
            <a:ext cx="54373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2021</a:t>
            </a:r>
            <a:endParaRPr kumimoji="0" lang="zh-CN" alt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56" name="矩形 8"/>
          <p:cNvSpPr/>
          <p:nvPr/>
        </p:nvSpPr>
        <p:spPr>
          <a:xfrm>
            <a:off x="11145651" y="4460906"/>
            <a:ext cx="54373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2023</a:t>
            </a:r>
            <a:endParaRPr kumimoji="0" lang="zh-CN" alt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57" name="矩形 8"/>
          <p:cNvSpPr/>
          <p:nvPr/>
        </p:nvSpPr>
        <p:spPr>
          <a:xfrm>
            <a:off x="10403313" y="4064186"/>
            <a:ext cx="54373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2022</a:t>
            </a:r>
            <a:endParaRPr kumimoji="0" lang="zh-CN" alt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58" name="矩形 8"/>
          <p:cNvSpPr/>
          <p:nvPr/>
        </p:nvSpPr>
        <p:spPr>
          <a:xfrm>
            <a:off x="8221952" y="4064186"/>
            <a:ext cx="54373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2020</a:t>
            </a:r>
            <a:endParaRPr kumimoji="0" lang="zh-CN" alt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pic>
        <p:nvPicPr>
          <p:cNvPr id="59" name="Picture 2">
            <a:extLst>
              <a:ext uri="{FF2B5EF4-FFF2-40B4-BE49-F238E27FC236}">
                <a16:creationId xmlns:a16="http://schemas.microsoft.com/office/drawing/2014/main" id="{07560C5B-9CA4-454E-A4A8-68060059997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bwMode="auto">
          <a:xfrm>
            <a:off x="7591881" y="6071078"/>
            <a:ext cx="2051292" cy="756000"/>
          </a:xfrm>
          <a:prstGeom prst="rect">
            <a:avLst/>
          </a:prstGeom>
          <a:noFill/>
        </p:spPr>
      </p:pic>
      <p:pic>
        <p:nvPicPr>
          <p:cNvPr id="14" name="Picture 1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02131" y="2970052"/>
            <a:ext cx="764123" cy="1057275"/>
          </a:xfrm>
          <a:prstGeom prst="rect">
            <a:avLst/>
          </a:prstGeom>
        </p:spPr>
      </p:pic>
      <p:pic>
        <p:nvPicPr>
          <p:cNvPr id="15" name="Picture 1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217362" y="3247910"/>
            <a:ext cx="643384" cy="760362"/>
          </a:xfrm>
          <a:prstGeom prst="rect">
            <a:avLst/>
          </a:prstGeom>
        </p:spPr>
      </p:pic>
      <p:pic>
        <p:nvPicPr>
          <p:cNvPr id="16" name="Picture 1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85304" y="3177615"/>
            <a:ext cx="631156" cy="836968"/>
          </a:xfrm>
          <a:prstGeom prst="rect">
            <a:avLst/>
          </a:prstGeom>
        </p:spPr>
      </p:pic>
      <p:pic>
        <p:nvPicPr>
          <p:cNvPr id="17" name="Picture 1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88357" y="2692118"/>
            <a:ext cx="632343" cy="449141"/>
          </a:xfrm>
          <a:prstGeom prst="rect">
            <a:avLst/>
          </a:prstGeom>
        </p:spPr>
      </p:pic>
      <p:sp>
        <p:nvSpPr>
          <p:cNvPr id="60" name="TextBox 11"/>
          <p:cNvSpPr txBox="1">
            <a:spLocks noChangeArrowheads="1"/>
          </p:cNvSpPr>
          <p:nvPr/>
        </p:nvSpPr>
        <p:spPr bwMode="auto">
          <a:xfrm>
            <a:off x="7084192" y="2409065"/>
            <a:ext cx="187657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Gamma Compton Imager</a:t>
            </a:r>
            <a:endParaRPr kumimoji="0" lang="zh-CN" altLang="en-US" sz="105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1" name="TextBox 11"/>
          <p:cNvSpPr txBox="1">
            <a:spLocks noChangeArrowheads="1"/>
          </p:cNvSpPr>
          <p:nvPr/>
        </p:nvSpPr>
        <p:spPr bwMode="auto">
          <a:xfrm>
            <a:off x="8078938" y="2896017"/>
            <a:ext cx="127592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Portable Neutron Imager</a:t>
            </a:r>
            <a:endParaRPr kumimoji="0" lang="zh-CN" altLang="en-US" sz="105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3" name="Picture 2" descr="C:\Users\HENT\Desktop\641072570236494372.jpg"/>
          <p:cNvPicPr>
            <a:picLocks noChangeAspect="1" noChangeArrowheads="1"/>
          </p:cNvPicPr>
          <p:nvPr/>
        </p:nvPicPr>
        <p:blipFill>
          <a:blip r:embed="rId21" cstate="print">
            <a:extLst>
              <a:ext uri="{28A0092B-C50C-407E-A947-70E740481C1C}">
                <a14:useLocalDpi xmlns:a14="http://schemas.microsoft.com/office/drawing/2010/main" val="0"/>
              </a:ext>
            </a:extLst>
          </a:blip>
          <a:srcRect l="8208" r="32126" b="8704"/>
          <a:stretch>
            <a:fillRect/>
          </a:stretch>
        </p:blipFill>
        <p:spPr bwMode="auto">
          <a:xfrm>
            <a:off x="5922244" y="3344903"/>
            <a:ext cx="507596" cy="624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图片 6">
            <a:extLst>
              <a:ext uri="{FF2B5EF4-FFF2-40B4-BE49-F238E27FC236}">
                <a16:creationId xmlns:a16="http://schemas.microsoft.com/office/drawing/2014/main" id="{3428C432-08C6-4A64-ADDC-061E5E0E9E4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t="12179" b="1964"/>
          <a:stretch/>
        </p:blipFill>
        <p:spPr>
          <a:xfrm>
            <a:off x="8527632" y="5537344"/>
            <a:ext cx="734919" cy="442973"/>
          </a:xfrm>
          <a:prstGeom prst="rect">
            <a:avLst/>
          </a:prstGeom>
        </p:spPr>
      </p:pic>
      <p:pic>
        <p:nvPicPr>
          <p:cNvPr id="65" name="图片 15">
            <a:extLst>
              <a:ext uri="{FF2B5EF4-FFF2-40B4-BE49-F238E27FC236}">
                <a16:creationId xmlns:a16="http://schemas.microsoft.com/office/drawing/2014/main" id="{CB4B48DF-E229-41D8-825F-2CFCFB01BD4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188665" y="4728699"/>
            <a:ext cx="453214" cy="704778"/>
          </a:xfrm>
          <a:prstGeom prst="rect">
            <a:avLst/>
          </a:prstGeom>
        </p:spPr>
      </p:pic>
      <p:pic>
        <p:nvPicPr>
          <p:cNvPr id="66" name="Picture 32" descr="WeChat Image_2021081114571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116358" y="5547010"/>
            <a:ext cx="567674" cy="48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图片 3" descr="图片包含 室内, 桌子, 对, 木&#10;&#10;描述已自动生成">
            <a:extLst>
              <a:ext uri="{FF2B5EF4-FFF2-40B4-BE49-F238E27FC236}">
                <a16:creationId xmlns:a16="http://schemas.microsoft.com/office/drawing/2014/main" id="{56CDC8CF-698F-4A42-B3F2-FAF165C8AF6A}"/>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t="6666" b="10165"/>
          <a:stretch/>
        </p:blipFill>
        <p:spPr>
          <a:xfrm>
            <a:off x="8692633" y="4754065"/>
            <a:ext cx="634075" cy="703141"/>
          </a:xfrm>
          <a:prstGeom prst="rect">
            <a:avLst/>
          </a:prstGeom>
        </p:spPr>
      </p:pic>
      <p:pic>
        <p:nvPicPr>
          <p:cNvPr id="68" name="图片 8">
            <a:extLst>
              <a:ext uri="{FF2B5EF4-FFF2-40B4-BE49-F238E27FC236}">
                <a16:creationId xmlns:a16="http://schemas.microsoft.com/office/drawing/2014/main" id="{B1D38941-5714-402F-87BB-B36C30F123A4}"/>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392467" y="4739357"/>
            <a:ext cx="529806" cy="70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图片 2">
            <a:extLst>
              <a:ext uri="{FF2B5EF4-FFF2-40B4-BE49-F238E27FC236}">
                <a16:creationId xmlns:a16="http://schemas.microsoft.com/office/drawing/2014/main" id="{666340DF-2A1D-4C9D-944C-B48B966747D8}"/>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591881" y="5485702"/>
            <a:ext cx="892367" cy="57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图片 5">
            <a:extLst>
              <a:ext uri="{FF2B5EF4-FFF2-40B4-BE49-F238E27FC236}">
                <a16:creationId xmlns:a16="http://schemas.microsoft.com/office/drawing/2014/main" id="{BC09FD29-B78C-4970-9617-DCB9747DC862}"/>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543079" y="4739357"/>
            <a:ext cx="553989" cy="70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图片 9">
            <a:extLst>
              <a:ext uri="{FF2B5EF4-FFF2-40B4-BE49-F238E27FC236}">
                <a16:creationId xmlns:a16="http://schemas.microsoft.com/office/drawing/2014/main" id="{B646ABCE-1915-4537-A2B5-A19095CE08F5}"/>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375615" y="5505544"/>
            <a:ext cx="483203" cy="563478"/>
          </a:xfrm>
          <a:prstGeom prst="rect">
            <a:avLst/>
          </a:prstGeom>
        </p:spPr>
      </p:pic>
      <p:pic>
        <p:nvPicPr>
          <p:cNvPr id="75" name="图片 4">
            <a:extLst>
              <a:ext uri="{FF2B5EF4-FFF2-40B4-BE49-F238E27FC236}">
                <a16:creationId xmlns:a16="http://schemas.microsoft.com/office/drawing/2014/main" id="{1819096B-7A25-41F6-A904-88C5BFC7CA1D}"/>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l="15206" r="12499"/>
          <a:stretch/>
        </p:blipFill>
        <p:spPr>
          <a:xfrm rot="5400000">
            <a:off x="10169928" y="4709530"/>
            <a:ext cx="710650" cy="737247"/>
          </a:xfrm>
          <a:prstGeom prst="rect">
            <a:avLst/>
          </a:prstGeom>
        </p:spPr>
      </p:pic>
      <p:pic>
        <p:nvPicPr>
          <p:cNvPr id="18" name="Picture 17"/>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989693" y="3245780"/>
            <a:ext cx="1066800" cy="781050"/>
          </a:xfrm>
          <a:prstGeom prst="rect">
            <a:avLst/>
          </a:prstGeom>
        </p:spPr>
      </p:pic>
      <p:pic>
        <p:nvPicPr>
          <p:cNvPr id="24" name="Picture 23"/>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129334" y="2978345"/>
            <a:ext cx="1600783" cy="1029075"/>
          </a:xfrm>
          <a:prstGeom prst="rect">
            <a:avLst/>
          </a:prstGeom>
        </p:spPr>
      </p:pic>
      <p:grpSp>
        <p:nvGrpSpPr>
          <p:cNvPr id="27" name="Group 26"/>
          <p:cNvGrpSpPr/>
          <p:nvPr/>
        </p:nvGrpSpPr>
        <p:grpSpPr>
          <a:xfrm>
            <a:off x="7382552" y="1385110"/>
            <a:ext cx="4530611" cy="1031565"/>
            <a:chOff x="7222898" y="988066"/>
            <a:chExt cx="4530611" cy="1031565"/>
          </a:xfrm>
        </p:grpSpPr>
        <p:grpSp>
          <p:nvGrpSpPr>
            <p:cNvPr id="25" name="Group 24"/>
            <p:cNvGrpSpPr/>
            <p:nvPr/>
          </p:nvGrpSpPr>
          <p:grpSpPr>
            <a:xfrm>
              <a:off x="7286419" y="1008938"/>
              <a:ext cx="4293987" cy="976473"/>
              <a:chOff x="7286419" y="1008938"/>
              <a:chExt cx="4293987" cy="976473"/>
            </a:xfrm>
          </p:grpSpPr>
          <p:pic>
            <p:nvPicPr>
              <p:cNvPr id="19" name="Picture 18"/>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286419" y="1012052"/>
                <a:ext cx="834818" cy="949701"/>
              </a:xfrm>
              <a:prstGeom prst="rect">
                <a:avLst/>
              </a:prstGeom>
            </p:spPr>
          </p:pic>
          <p:pic>
            <p:nvPicPr>
              <p:cNvPr id="21" name="Picture 20"/>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8209002" y="1008938"/>
                <a:ext cx="782399" cy="947907"/>
              </a:xfrm>
              <a:prstGeom prst="rect">
                <a:avLst/>
              </a:prstGeom>
            </p:spPr>
          </p:pic>
          <p:pic>
            <p:nvPicPr>
              <p:cNvPr id="22" name="Picture 21"/>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9068696" y="1026599"/>
                <a:ext cx="670389" cy="958812"/>
              </a:xfrm>
              <a:prstGeom prst="rect">
                <a:avLst/>
              </a:prstGeom>
            </p:spPr>
          </p:pic>
          <p:pic>
            <p:nvPicPr>
              <p:cNvPr id="23" name="Picture 22"/>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9794600" y="1026599"/>
                <a:ext cx="966544" cy="958812"/>
              </a:xfrm>
              <a:prstGeom prst="rect">
                <a:avLst/>
              </a:prstGeom>
            </p:spPr>
          </p:pic>
          <p:pic>
            <p:nvPicPr>
              <p:cNvPr id="80" name="图片 20"/>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0806793" y="1034800"/>
                <a:ext cx="773613" cy="922045"/>
              </a:xfrm>
              <a:prstGeom prst="rect">
                <a:avLst/>
              </a:prstGeom>
            </p:spPr>
          </p:pic>
        </p:grpSp>
        <p:sp>
          <p:nvSpPr>
            <p:cNvPr id="26" name="Rectangle 25"/>
            <p:cNvSpPr/>
            <p:nvPr/>
          </p:nvSpPr>
          <p:spPr>
            <a:xfrm>
              <a:off x="7222898" y="988066"/>
              <a:ext cx="4530611" cy="10315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a:ea typeface="微软雅黑"/>
                <a:cs typeface="+mn-cs"/>
              </a:endParaRPr>
            </a:p>
          </p:txBody>
        </p:sp>
      </p:grpSp>
      <p:cxnSp>
        <p:nvCxnSpPr>
          <p:cNvPr id="29" name="Straight Connector 28"/>
          <p:cNvCxnSpPr/>
          <p:nvPr/>
        </p:nvCxnSpPr>
        <p:spPr>
          <a:xfrm flipV="1">
            <a:off x="10234004" y="2403237"/>
            <a:ext cx="14578" cy="592829"/>
          </a:xfrm>
          <a:prstGeom prst="line">
            <a:avLst/>
          </a:prstGeom>
        </p:spPr>
        <p:style>
          <a:lnRef idx="1">
            <a:schemeClr val="dk1"/>
          </a:lnRef>
          <a:fillRef idx="0">
            <a:schemeClr val="dk1"/>
          </a:fillRef>
          <a:effectRef idx="0">
            <a:schemeClr val="dk1"/>
          </a:effectRef>
          <a:fontRef idx="minor">
            <a:schemeClr val="tx1"/>
          </a:fontRef>
        </p:style>
      </p:cxnSp>
      <p:sp>
        <p:nvSpPr>
          <p:cNvPr id="77"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a:xfrm>
            <a:off x="10800000" y="360000"/>
            <a:ext cx="1080000" cy="360000"/>
          </a:xfrm>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11" name="TextBox 11">
            <a:extLst>
              <a:ext uri="{FF2B5EF4-FFF2-40B4-BE49-F238E27FC236}">
                <a16:creationId xmlns:a16="http://schemas.microsoft.com/office/drawing/2014/main" id="{B402277D-BD38-EAA9-2811-7F1416D0AC5D}"/>
              </a:ext>
            </a:extLst>
          </p:cNvPr>
          <p:cNvSpPr txBox="1">
            <a:spLocks noChangeArrowheads="1"/>
          </p:cNvSpPr>
          <p:nvPr/>
        </p:nvSpPr>
        <p:spPr bwMode="auto">
          <a:xfrm>
            <a:off x="5523745" y="2655189"/>
            <a:ext cx="116293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Orbital-robot mounted  gamma Imager</a:t>
            </a:r>
          </a:p>
        </p:txBody>
      </p:sp>
      <p:sp>
        <p:nvSpPr>
          <p:cNvPr id="13" name="TextBox 11">
            <a:extLst>
              <a:ext uri="{FF2B5EF4-FFF2-40B4-BE49-F238E27FC236}">
                <a16:creationId xmlns:a16="http://schemas.microsoft.com/office/drawing/2014/main" id="{0677F11B-709A-CF21-6375-283F95521328}"/>
              </a:ext>
            </a:extLst>
          </p:cNvPr>
          <p:cNvSpPr txBox="1">
            <a:spLocks noChangeArrowheads="1"/>
          </p:cNvSpPr>
          <p:nvPr/>
        </p:nvSpPr>
        <p:spPr bwMode="auto">
          <a:xfrm>
            <a:off x="10913198" y="5169429"/>
            <a:ext cx="892368" cy="600164"/>
          </a:xfrm>
          <a:prstGeom prst="rect">
            <a:avLst/>
          </a:prstGeom>
          <a:noFill/>
          <a:ln>
            <a:noFill/>
          </a:ln>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
                <a:srgbClr val="FF0000"/>
              </a:buClr>
              <a:buSzTx/>
              <a:buFontTx/>
              <a:buNone/>
              <a:tabLst/>
              <a:defRPr/>
            </a:pPr>
            <a:r>
              <a:rPr kumimoji="0" lang="en-US" altLang="zh-CN" sz="1100" b="1"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Various</a:t>
            </a:r>
          </a:p>
          <a:p>
            <a:pPr marL="0" marR="0" lvl="0" indent="0" algn="ctr" defTabSz="914400" rtl="0" eaLnBrk="1" fontAlgn="auto" latinLnBrk="0" hangingPunct="1">
              <a:lnSpc>
                <a:spcPct val="100000"/>
              </a:lnSpc>
              <a:spcBef>
                <a:spcPts val="0"/>
              </a:spcBef>
              <a:spcAft>
                <a:spcPts val="0"/>
              </a:spcAft>
              <a:buClr>
                <a:srgbClr val="FF0000"/>
              </a:buClr>
              <a:buSzTx/>
              <a:buFontTx/>
              <a:buNone/>
              <a:tabLst/>
              <a:defRPr/>
            </a:pPr>
            <a:r>
              <a:rPr kumimoji="0" lang="en-US" altLang="zh-CN" sz="1100" b="1" i="0" u="none" strike="noStrike" kern="0" cap="none" spc="0" normalizeH="0" baseline="0" noProof="0" dirty="0" err="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Radiaiton</a:t>
            </a:r>
            <a:r>
              <a:rPr kumimoji="0" lang="en-US" altLang="zh-CN" sz="1100" b="1"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Monitors</a:t>
            </a:r>
            <a:endParaRPr kumimoji="0" lang="en-US" altLang="zh-CN" sz="11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79" name="任意多边形: 形状 49">
            <a:extLst>
              <a:ext uri="{FF2B5EF4-FFF2-40B4-BE49-F238E27FC236}">
                <a16:creationId xmlns:a16="http://schemas.microsoft.com/office/drawing/2014/main" id="{CF2D5613-07A9-4E41-AAEB-8FBEB5FBB7B2}"/>
              </a:ext>
            </a:extLst>
          </p:cNvPr>
          <p:cNvSpPr/>
          <p:nvPr/>
        </p:nvSpPr>
        <p:spPr>
          <a:xfrm>
            <a:off x="6686069" y="865700"/>
            <a:ext cx="5414939" cy="481455"/>
          </a:xfrm>
          <a:custGeom>
            <a:avLst/>
            <a:gdLst>
              <a:gd name="connsiteX0" fmla="*/ 0 w 4351734"/>
              <a:gd name="connsiteY0" fmla="*/ 0 h 481455"/>
              <a:gd name="connsiteX1" fmla="*/ 4111007 w 4351734"/>
              <a:gd name="connsiteY1" fmla="*/ 0 h 481455"/>
              <a:gd name="connsiteX2" fmla="*/ 4351734 w 4351734"/>
              <a:gd name="connsiteY2" fmla="*/ 240728 h 481455"/>
              <a:gd name="connsiteX3" fmla="*/ 4111007 w 4351734"/>
              <a:gd name="connsiteY3" fmla="*/ 481455 h 481455"/>
              <a:gd name="connsiteX4" fmla="*/ 0 w 4351734"/>
              <a:gd name="connsiteY4" fmla="*/ 481455 h 481455"/>
              <a:gd name="connsiteX5" fmla="*/ 240728 w 4351734"/>
              <a:gd name="connsiteY5" fmla="*/ 240728 h 481455"/>
              <a:gd name="connsiteX6" fmla="*/ 0 w 4351734"/>
              <a:gd name="connsiteY6" fmla="*/ 0 h 4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734" h="481455">
                <a:moveTo>
                  <a:pt x="0" y="0"/>
                </a:moveTo>
                <a:lnTo>
                  <a:pt x="4111007" y="0"/>
                </a:lnTo>
                <a:lnTo>
                  <a:pt x="4351734" y="240728"/>
                </a:lnTo>
                <a:lnTo>
                  <a:pt x="4111007" y="481455"/>
                </a:lnTo>
                <a:lnTo>
                  <a:pt x="0" y="481455"/>
                </a:lnTo>
                <a:lnTo>
                  <a:pt x="240728" y="240728"/>
                </a:lnTo>
                <a:lnTo>
                  <a:pt x="0" y="0"/>
                </a:lnTo>
                <a:close/>
              </a:path>
            </a:pathLst>
          </a:custGeom>
          <a:solidFill>
            <a:srgbClr val="FF0000"/>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360743" tIns="40005" rIns="280732" bIns="40005"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a:ea typeface="微软雅黑"/>
                <a:cs typeface="+mn-cs"/>
              </a:rPr>
              <a:t>2018~2023</a:t>
            </a:r>
            <a:endParaRPr kumimoji="0" lang="zh-CN" altLang="en-US" sz="20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81" name="任意多边形: 形状 50">
            <a:extLst>
              <a:ext uri="{FF2B5EF4-FFF2-40B4-BE49-F238E27FC236}">
                <a16:creationId xmlns:a16="http://schemas.microsoft.com/office/drawing/2014/main" id="{57E28059-65DF-4094-8AD5-2EBB1E8F7E1B}"/>
              </a:ext>
            </a:extLst>
          </p:cNvPr>
          <p:cNvSpPr/>
          <p:nvPr/>
        </p:nvSpPr>
        <p:spPr>
          <a:xfrm>
            <a:off x="131934" y="867992"/>
            <a:ext cx="6281844" cy="481455"/>
          </a:xfrm>
          <a:custGeom>
            <a:avLst/>
            <a:gdLst>
              <a:gd name="connsiteX0" fmla="*/ 0 w 4351734"/>
              <a:gd name="connsiteY0" fmla="*/ 0 h 481455"/>
              <a:gd name="connsiteX1" fmla="*/ 4111007 w 4351734"/>
              <a:gd name="connsiteY1" fmla="*/ 0 h 481455"/>
              <a:gd name="connsiteX2" fmla="*/ 4351734 w 4351734"/>
              <a:gd name="connsiteY2" fmla="*/ 240728 h 481455"/>
              <a:gd name="connsiteX3" fmla="*/ 4111007 w 4351734"/>
              <a:gd name="connsiteY3" fmla="*/ 481455 h 481455"/>
              <a:gd name="connsiteX4" fmla="*/ 0 w 4351734"/>
              <a:gd name="connsiteY4" fmla="*/ 481455 h 481455"/>
              <a:gd name="connsiteX5" fmla="*/ 240728 w 4351734"/>
              <a:gd name="connsiteY5" fmla="*/ 240728 h 481455"/>
              <a:gd name="connsiteX6" fmla="*/ 0 w 4351734"/>
              <a:gd name="connsiteY6" fmla="*/ 0 h 4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734" h="481455">
                <a:moveTo>
                  <a:pt x="0" y="0"/>
                </a:moveTo>
                <a:lnTo>
                  <a:pt x="4111007" y="0"/>
                </a:lnTo>
                <a:lnTo>
                  <a:pt x="4351734" y="240728"/>
                </a:lnTo>
                <a:lnTo>
                  <a:pt x="4111007" y="481455"/>
                </a:lnTo>
                <a:lnTo>
                  <a:pt x="0" y="481455"/>
                </a:lnTo>
                <a:lnTo>
                  <a:pt x="240728" y="240728"/>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360743" tIns="40005" rIns="280732" bIns="40005"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a:ea typeface="微软雅黑"/>
                <a:cs typeface="+mn-cs"/>
              </a:rPr>
              <a:t>~2018</a:t>
            </a:r>
            <a:endParaRPr kumimoji="0" lang="zh-CN" altLang="en-US" sz="2000" b="0" i="0" u="none" strike="noStrike" kern="1200" cap="none" spc="0" normalizeH="0" baseline="0" noProof="0" dirty="0">
              <a:ln>
                <a:noFill/>
              </a:ln>
              <a:solidFill>
                <a:srgbClr val="FFFFFF"/>
              </a:solidFill>
              <a:effectLst/>
              <a:uLnTx/>
              <a:uFillTx/>
              <a:latin typeface="Arial"/>
              <a:ea typeface="微软雅黑"/>
              <a:cs typeface="+mn-cs"/>
            </a:endParaRPr>
          </a:p>
        </p:txBody>
      </p:sp>
      <p:cxnSp>
        <p:nvCxnSpPr>
          <p:cNvPr id="82" name="直接连接符 81">
            <a:extLst>
              <a:ext uri="{FF2B5EF4-FFF2-40B4-BE49-F238E27FC236}">
                <a16:creationId xmlns:a16="http://schemas.microsoft.com/office/drawing/2014/main" id="{C2232DC5-535D-491F-BABB-3E1EA84ED7AC}"/>
              </a:ext>
            </a:extLst>
          </p:cNvPr>
          <p:cNvCxnSpPr>
            <a:cxnSpLocks/>
          </p:cNvCxnSpPr>
          <p:nvPr/>
        </p:nvCxnSpPr>
        <p:spPr>
          <a:xfrm>
            <a:off x="6557954" y="865700"/>
            <a:ext cx="0" cy="5883460"/>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138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标题 2"/>
          <p:cNvSpPr>
            <a:spLocks noGrp="1"/>
          </p:cNvSpPr>
          <p:nvPr>
            <p:ph type="title"/>
          </p:nvPr>
        </p:nvSpPr>
        <p:spPr>
          <a:xfrm>
            <a:off x="1107500" y="92058"/>
            <a:ext cx="10772500" cy="659643"/>
          </a:xfrm>
        </p:spPr>
        <p:txBody>
          <a:bodyPr>
            <a:noAutofit/>
          </a:bodyPr>
          <a:lstStyle/>
          <a:p>
            <a:r>
              <a:rPr lang="en-US" altLang="zh-CN" sz="3600" dirty="0"/>
              <a:t>1. </a:t>
            </a:r>
            <a:r>
              <a:rPr lang="en-US" altLang="zh-CN" sz="3600" baseline="30000" dirty="0"/>
              <a:t>235</a:t>
            </a:r>
            <a:r>
              <a:rPr lang="en-US" altLang="zh-CN" sz="3600" dirty="0"/>
              <a:t>U enrichment inspection for nuclear fuel</a:t>
            </a:r>
            <a:endParaRPr lang="zh-CN" altLang="en-US" sz="3600" dirty="0"/>
          </a:p>
        </p:txBody>
      </p:sp>
      <p:sp>
        <p:nvSpPr>
          <p:cNvPr id="11"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a:xfrm>
            <a:off x="10800000" y="360000"/>
            <a:ext cx="1080000" cy="360000"/>
          </a:xfrm>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8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13" name="内容占位符 2">
            <a:extLst>
              <a:ext uri="{FF2B5EF4-FFF2-40B4-BE49-F238E27FC236}">
                <a16:creationId xmlns:a16="http://schemas.microsoft.com/office/drawing/2014/main" id="{689828CD-4F15-47BE-8B64-1B10F6299C31}"/>
              </a:ext>
            </a:extLst>
          </p:cNvPr>
          <p:cNvSpPr txBox="1">
            <a:spLocks/>
          </p:cNvSpPr>
          <p:nvPr/>
        </p:nvSpPr>
        <p:spPr>
          <a:xfrm>
            <a:off x="226503" y="881386"/>
            <a:ext cx="11870421" cy="2075334"/>
          </a:xfrm>
          <a:prstGeom prst="rect">
            <a:avLst/>
          </a:prstGeom>
          <a:noFill/>
          <a:ln>
            <a:noFill/>
          </a:ln>
        </p:spPr>
        <p:txBody>
          <a:bodyPr lIns="91440" tIns="45720" rIns="91440" bIns="45720" anchor="t"/>
          <a:lstStyle>
            <a:lvl1pPr marL="342900" indent="-342900" algn="l" rtl="0" eaLnBrk="0" fontAlgn="base" hangingPunct="0">
              <a:lnSpc>
                <a:spcPct val="120000"/>
              </a:lnSpc>
              <a:spcBef>
                <a:spcPct val="20000"/>
              </a:spcBef>
              <a:spcAft>
                <a:spcPct val="20000"/>
              </a:spcAft>
              <a:buClr>
                <a:srgbClr val="00B0F0"/>
              </a:buClr>
              <a:buSzPct val="80000"/>
              <a:buFont typeface="Wingdings" panose="05000000000000000000" pitchFamily="2" charset="2"/>
              <a:buChar char="n"/>
              <a:defRPr sz="2800" b="0">
                <a:solidFill>
                  <a:srgbClr val="002060"/>
                </a:solidFill>
                <a:latin typeface="+mn-ea"/>
                <a:ea typeface="+mn-ea"/>
                <a:cs typeface="微软雅黑" panose="020B0503020204020204" pitchFamily="34" charset="-122"/>
              </a:defRPr>
            </a:lvl1pPr>
            <a:lvl2pPr marL="742950" indent="-285750" algn="l" rtl="0" eaLnBrk="0" fontAlgn="base" hangingPunct="0">
              <a:lnSpc>
                <a:spcPct val="110000"/>
              </a:lnSpc>
              <a:spcBef>
                <a:spcPct val="20000"/>
              </a:spcBef>
              <a:spcAft>
                <a:spcPct val="0"/>
              </a:spcAft>
              <a:buClr>
                <a:srgbClr val="00B050"/>
              </a:buClr>
              <a:buSzPct val="80000"/>
              <a:buFont typeface="Wingdings" panose="05000000000000000000" pitchFamily="2" charset="2"/>
              <a:buChar char="l"/>
              <a:defRPr sz="2400" b="0" baseline="0">
                <a:solidFill>
                  <a:srgbClr val="0070C0"/>
                </a:solidFill>
                <a:latin typeface="+mn-ea"/>
                <a:ea typeface="+mn-ea"/>
                <a:cs typeface="微软雅黑" panose="020B0503020204020204" pitchFamily="34" charset="-122"/>
              </a:defRPr>
            </a:lvl2pPr>
            <a:lvl3pPr marL="1143000" indent="-228600" algn="just" rtl="0" eaLnBrk="0" fontAlgn="base" hangingPunct="0">
              <a:spcBef>
                <a:spcPct val="20000"/>
              </a:spcBef>
              <a:spcAft>
                <a:spcPct val="0"/>
              </a:spcAft>
              <a:buChar char="•"/>
              <a:defRPr sz="2400">
                <a:solidFill>
                  <a:schemeClr val="tx1"/>
                </a:solidFill>
                <a:latin typeface="+mn-lt"/>
                <a:ea typeface="宋体" panose="02010600030101010101" pitchFamily="2" charset="-122"/>
                <a:cs typeface="微软雅黑" panose="020B0503020204020204" pitchFamily="34" charset="-122"/>
              </a:defRPr>
            </a:lvl3pPr>
            <a:lvl4pPr marL="1600200" indent="-228600" algn="just" rtl="0" eaLnBrk="0" fontAlgn="base" hangingPunct="0">
              <a:spcBef>
                <a:spcPct val="20000"/>
              </a:spcBef>
              <a:spcAft>
                <a:spcPct val="0"/>
              </a:spcAft>
              <a:buChar char="–"/>
              <a:defRPr sz="2000">
                <a:solidFill>
                  <a:schemeClr val="tx1"/>
                </a:solidFill>
                <a:latin typeface="+mn-lt"/>
                <a:ea typeface="宋体" panose="02010600030101010101" pitchFamily="2" charset="-122"/>
                <a:cs typeface="微软雅黑" panose="020B0503020204020204" pitchFamily="34" charset="-122"/>
              </a:defRPr>
            </a:lvl4pPr>
            <a:lvl5pPr marL="2057400" indent="-228600" algn="just" rtl="0" eaLnBrk="0" fontAlgn="base" hangingPunct="0">
              <a:spcBef>
                <a:spcPct val="20000"/>
              </a:spcBef>
              <a:spcAft>
                <a:spcPct val="0"/>
              </a:spcAft>
              <a:buChar char="»"/>
              <a:defRPr sz="2000">
                <a:solidFill>
                  <a:schemeClr val="tx1"/>
                </a:solidFill>
                <a:latin typeface="+mn-lt"/>
                <a:ea typeface="宋体" panose="02010600030101010101" pitchFamily="2" charset="-122"/>
                <a:cs typeface="微软雅黑" panose="020B0503020204020204" pitchFamily="34" charset="-122"/>
              </a:defRPr>
            </a:lvl5pPr>
            <a:lvl6pPr marL="2514600" indent="-228600" algn="just" rtl="0" eaLnBrk="1" fontAlgn="base" hangingPunct="1">
              <a:spcBef>
                <a:spcPct val="20000"/>
              </a:spcBef>
              <a:spcAft>
                <a:spcPct val="0"/>
              </a:spcAft>
              <a:buChar char="»"/>
              <a:defRPr sz="2000">
                <a:solidFill>
                  <a:schemeClr val="tx1"/>
                </a:solidFill>
                <a:latin typeface="+mn-lt"/>
                <a:ea typeface="宋体" panose="02010600030101010101" pitchFamily="2" charset="-122"/>
              </a:defRPr>
            </a:lvl6pPr>
            <a:lvl7pPr marL="2971800" indent="-228600" algn="just" rtl="0" eaLnBrk="1" fontAlgn="base" hangingPunct="1">
              <a:spcBef>
                <a:spcPct val="20000"/>
              </a:spcBef>
              <a:spcAft>
                <a:spcPct val="0"/>
              </a:spcAft>
              <a:buChar char="»"/>
              <a:defRPr sz="2000">
                <a:solidFill>
                  <a:schemeClr val="tx1"/>
                </a:solidFill>
                <a:latin typeface="+mn-lt"/>
                <a:ea typeface="宋体" panose="02010600030101010101" pitchFamily="2" charset="-122"/>
              </a:defRPr>
            </a:lvl7pPr>
            <a:lvl8pPr marL="3429000" indent="-228600" algn="just" rtl="0" eaLnBrk="1" fontAlgn="base" hangingPunct="1">
              <a:spcBef>
                <a:spcPct val="20000"/>
              </a:spcBef>
              <a:spcAft>
                <a:spcPct val="0"/>
              </a:spcAft>
              <a:buChar char="»"/>
              <a:defRPr sz="2000">
                <a:solidFill>
                  <a:schemeClr val="tx1"/>
                </a:solidFill>
                <a:latin typeface="+mn-lt"/>
                <a:ea typeface="宋体" panose="02010600030101010101" pitchFamily="2" charset="-122"/>
              </a:defRPr>
            </a:lvl8pPr>
            <a:lvl9pPr marL="3886200" indent="-228600" algn="just" rtl="0" eaLnBrk="1" fontAlgn="base" hangingPunct="1">
              <a:spcBef>
                <a:spcPct val="20000"/>
              </a:spcBef>
              <a:spcAft>
                <a:spcPct val="0"/>
              </a:spcAft>
              <a:buChar char="»"/>
              <a:defRPr sz="2000">
                <a:solidFill>
                  <a:schemeClr val="tx1"/>
                </a:solidFill>
                <a:latin typeface="+mn-lt"/>
                <a:ea typeface="宋体" panose="02010600030101010101" pitchFamily="2" charset="-122"/>
              </a:defRPr>
            </a:lvl9pPr>
          </a:lstStyle>
          <a:p>
            <a:pPr marL="342900" marR="0" lvl="0" indent="-342900" algn="l" defTabSz="914400" rtl="0" eaLnBrk="0" fontAlgn="base" latinLnBrk="0" hangingPunct="0">
              <a:lnSpc>
                <a:spcPct val="100000"/>
              </a:lnSpc>
              <a:spcBef>
                <a:spcPts val="0"/>
              </a:spcBef>
              <a:spcAft>
                <a:spcPts val="600"/>
              </a:spcAft>
              <a:buClr>
                <a:srgbClr val="0000FF"/>
              </a:buClr>
              <a:buSzPct val="80000"/>
              <a:buFont typeface="Wingdings" panose="05000000000000000000" pitchFamily="2" charset="2"/>
              <a:buChar char="n"/>
              <a:tabLst/>
              <a:defRPr/>
            </a:pPr>
            <a:r>
              <a:rPr kumimoji="0" lang="en-US" altLang="zh-CN" sz="24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The nuclear power industry in China has entered a rapid development phase</a:t>
            </a:r>
          </a:p>
          <a:p>
            <a:pPr marL="742950" marR="0" lvl="1" indent="-285750" algn="l" defTabSz="914400" rtl="0" eaLnBrk="0" fontAlgn="base" latinLnBrk="0" hangingPunct="0">
              <a:lnSpc>
                <a:spcPct val="100000"/>
              </a:lnSpc>
              <a:spcBef>
                <a:spcPts val="0"/>
              </a:spcBef>
              <a:spcAft>
                <a:spcPts val="600"/>
              </a:spcAft>
              <a:buClr>
                <a:srgbClr val="0000FF"/>
              </a:buClr>
              <a:buSzPct val="80000"/>
              <a:buFont typeface="Wingdings" panose="05000000000000000000" pitchFamily="2" charset="2"/>
              <a:buChar char="l"/>
              <a:tabLst/>
              <a:defRPr/>
            </a:pPr>
            <a:r>
              <a:rPr kumimoji="0" lang="en-US" altLang="zh-CN" sz="1800" b="1" i="0" u="none" strike="noStrike" kern="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54</a:t>
            </a:r>
            <a:r>
              <a:rPr kumimoji="0" lang="en-US" altLang="zh-CN" sz="18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units (operational</a:t>
            </a:r>
            <a:r>
              <a:rPr kumimoji="0" lang="zh-CN" altLang="en-US" sz="18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en-US" altLang="zh-CN" sz="18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and </a:t>
            </a:r>
            <a:r>
              <a:rPr kumimoji="0" lang="en-US" altLang="zh-CN" sz="1800" b="1" i="0" u="none" strike="noStrike" kern="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23</a:t>
            </a:r>
            <a:r>
              <a:rPr kumimoji="0" lang="en-US" altLang="zh-CN" sz="18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units (under construction</a:t>
            </a:r>
            <a:r>
              <a:rPr kumimoji="0" lang="zh-CN" altLang="en-US" sz="18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endParaRPr kumimoji="0" lang="en-US" altLang="zh-CN" sz="18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742950" marR="0" lvl="1" indent="-285750" algn="l" defTabSz="914400" rtl="0" eaLnBrk="0" fontAlgn="base" latinLnBrk="0" hangingPunct="0">
              <a:lnSpc>
                <a:spcPct val="100000"/>
              </a:lnSpc>
              <a:spcBef>
                <a:spcPts val="0"/>
              </a:spcBef>
              <a:spcAft>
                <a:spcPts val="600"/>
              </a:spcAft>
              <a:buClr>
                <a:srgbClr val="0000FF"/>
              </a:buClr>
              <a:buSzPct val="80000"/>
              <a:buFont typeface="Wingdings" panose="05000000000000000000" pitchFamily="2" charset="2"/>
              <a:buChar char="l"/>
              <a:tabLst/>
              <a:defRPr/>
            </a:pPr>
            <a:r>
              <a:rPr kumimoji="0" lang="en-US" altLang="zh-CN" sz="18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Need more than </a:t>
            </a:r>
            <a:r>
              <a:rPr kumimoji="0" lang="en-US" altLang="zh-CN" sz="1800" b="1" i="0" u="none" strike="noStrike" kern="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1 million </a:t>
            </a:r>
            <a:r>
              <a:rPr kumimoji="0" lang="en-US" altLang="zh-CN" sz="18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fuel rods (AFA3G)</a:t>
            </a:r>
            <a:r>
              <a:rPr kumimoji="0" lang="zh-CN" altLang="en-US" sz="18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a:t>
            </a:r>
            <a:r>
              <a:rPr kumimoji="0" lang="en-US" altLang="zh-CN" sz="18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per year</a:t>
            </a:r>
          </a:p>
          <a:p>
            <a:pPr marL="742950" marR="0" lvl="1" indent="-285750" algn="l" defTabSz="914400" rtl="0" eaLnBrk="0" fontAlgn="base" latinLnBrk="0" hangingPunct="0">
              <a:lnSpc>
                <a:spcPct val="100000"/>
              </a:lnSpc>
              <a:spcBef>
                <a:spcPts val="0"/>
              </a:spcBef>
              <a:spcAft>
                <a:spcPts val="600"/>
              </a:spcAft>
              <a:buClr>
                <a:srgbClr val="0000FF"/>
              </a:buClr>
              <a:buSzPct val="80000"/>
              <a:buFont typeface="Wingdings" panose="05000000000000000000" pitchFamily="2" charset="2"/>
              <a:buChar char="l"/>
              <a:tabLst/>
              <a:defRPr/>
            </a:pPr>
            <a:r>
              <a:rPr kumimoji="0" lang="en-US" altLang="zh-CN" sz="18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Every fuel rods include </a:t>
            </a:r>
            <a:r>
              <a:rPr kumimoji="0" lang="en-US" altLang="zh-CN" sz="1800" b="1" i="0" u="none" strike="noStrike" kern="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hundreds</a:t>
            </a:r>
            <a:r>
              <a:rPr kumimoji="0" lang="en-US" altLang="zh-CN" sz="18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of pellets </a:t>
            </a:r>
          </a:p>
          <a:p>
            <a:pPr marL="742950" marR="0" lvl="1" indent="-285750" algn="l" defTabSz="914400" rtl="0" eaLnBrk="0" fontAlgn="base" latinLnBrk="0" hangingPunct="0">
              <a:lnSpc>
                <a:spcPct val="100000"/>
              </a:lnSpc>
              <a:spcBef>
                <a:spcPts val="0"/>
              </a:spcBef>
              <a:spcAft>
                <a:spcPts val="600"/>
              </a:spcAft>
              <a:buClr>
                <a:srgbClr val="0000FF"/>
              </a:buClr>
              <a:buSzPct val="80000"/>
              <a:buFont typeface="Wingdings" panose="05000000000000000000" pitchFamily="2" charset="2"/>
              <a:buChar char="l"/>
              <a:tabLst/>
              <a:defRPr/>
            </a:pPr>
            <a:r>
              <a:rPr kumimoji="0" lang="en-US" altLang="zh-CN" sz="18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Need </a:t>
            </a:r>
            <a:r>
              <a:rPr kumimoji="0" lang="en-US" altLang="zh-CN" sz="1800" b="1" i="0" u="none" strike="noStrike" kern="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100%</a:t>
            </a:r>
            <a:r>
              <a:rPr kumimoji="0" lang="en-US" altLang="zh-CN" sz="18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inspection of</a:t>
            </a:r>
            <a:r>
              <a:rPr kumimoji="0" lang="en-US" altLang="zh-CN" sz="1800" b="1" i="0" u="none" strike="noStrike" kern="0" cap="none" spc="0" normalizeH="0" baseline="3000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235</a:t>
            </a:r>
            <a:r>
              <a:rPr kumimoji="0" lang="en-US" altLang="zh-CN" sz="18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U enrichment</a:t>
            </a:r>
          </a:p>
        </p:txBody>
      </p:sp>
      <p:sp>
        <p:nvSpPr>
          <p:cNvPr id="16" name="内容占位符 2">
            <a:extLst>
              <a:ext uri="{FF2B5EF4-FFF2-40B4-BE49-F238E27FC236}">
                <a16:creationId xmlns:a16="http://schemas.microsoft.com/office/drawing/2014/main" id="{05BA018C-3B1F-4641-A613-B5E69085F462}"/>
              </a:ext>
            </a:extLst>
          </p:cNvPr>
          <p:cNvSpPr txBox="1">
            <a:spLocks/>
          </p:cNvSpPr>
          <p:nvPr/>
        </p:nvSpPr>
        <p:spPr>
          <a:xfrm>
            <a:off x="689713" y="3375171"/>
            <a:ext cx="5472000" cy="1408304"/>
          </a:xfrm>
          <a:prstGeom prst="rect">
            <a:avLst/>
          </a:prstGeom>
          <a:solidFill>
            <a:schemeClr val="accent5">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lIns="91440" tIns="45720" rIns="91440" bIns="45720" anchor="t"/>
          <a:lstStyle>
            <a:lvl1pPr marL="342900" indent="-342900" algn="l" rtl="0" eaLnBrk="0" fontAlgn="base" hangingPunct="0">
              <a:lnSpc>
                <a:spcPct val="120000"/>
              </a:lnSpc>
              <a:spcBef>
                <a:spcPct val="20000"/>
              </a:spcBef>
              <a:spcAft>
                <a:spcPct val="20000"/>
              </a:spcAft>
              <a:buClr>
                <a:srgbClr val="00B0F0"/>
              </a:buClr>
              <a:buSzPct val="80000"/>
              <a:buFont typeface="Wingdings" panose="05000000000000000000" pitchFamily="2" charset="2"/>
              <a:buChar char="n"/>
              <a:defRPr sz="2800" b="0">
                <a:solidFill>
                  <a:srgbClr val="002060"/>
                </a:solidFill>
                <a:latin typeface="+mn-ea"/>
                <a:ea typeface="+mn-ea"/>
                <a:cs typeface="微软雅黑" panose="020B0503020204020204" pitchFamily="34" charset="-122"/>
              </a:defRPr>
            </a:lvl1pPr>
            <a:lvl2pPr marL="742950" indent="-285750" algn="l" rtl="0" eaLnBrk="0" fontAlgn="base" hangingPunct="0">
              <a:lnSpc>
                <a:spcPct val="110000"/>
              </a:lnSpc>
              <a:spcBef>
                <a:spcPct val="20000"/>
              </a:spcBef>
              <a:spcAft>
                <a:spcPct val="0"/>
              </a:spcAft>
              <a:buClr>
                <a:srgbClr val="00B050"/>
              </a:buClr>
              <a:buSzPct val="80000"/>
              <a:buFont typeface="Wingdings" panose="05000000000000000000" pitchFamily="2" charset="2"/>
              <a:buChar char="l"/>
              <a:defRPr sz="2400" b="0" baseline="0">
                <a:solidFill>
                  <a:srgbClr val="0070C0"/>
                </a:solidFill>
                <a:latin typeface="+mn-ea"/>
                <a:ea typeface="+mn-ea"/>
                <a:cs typeface="微软雅黑" panose="020B0503020204020204" pitchFamily="34" charset="-122"/>
              </a:defRPr>
            </a:lvl2pPr>
            <a:lvl3pPr marL="1143000" indent="-228600" algn="just" rtl="0" eaLnBrk="0" fontAlgn="base" hangingPunct="0">
              <a:spcBef>
                <a:spcPct val="20000"/>
              </a:spcBef>
              <a:spcAft>
                <a:spcPct val="0"/>
              </a:spcAft>
              <a:buChar char="•"/>
              <a:defRPr sz="2400">
                <a:solidFill>
                  <a:schemeClr val="tx1"/>
                </a:solidFill>
                <a:latin typeface="+mn-lt"/>
                <a:ea typeface="宋体" panose="02010600030101010101" pitchFamily="2" charset="-122"/>
                <a:cs typeface="微软雅黑" panose="020B0503020204020204" pitchFamily="34" charset="-122"/>
              </a:defRPr>
            </a:lvl3pPr>
            <a:lvl4pPr marL="1600200" indent="-228600" algn="just" rtl="0" eaLnBrk="0" fontAlgn="base" hangingPunct="0">
              <a:spcBef>
                <a:spcPct val="20000"/>
              </a:spcBef>
              <a:spcAft>
                <a:spcPct val="0"/>
              </a:spcAft>
              <a:buChar char="–"/>
              <a:defRPr sz="2000">
                <a:solidFill>
                  <a:schemeClr val="tx1"/>
                </a:solidFill>
                <a:latin typeface="+mn-lt"/>
                <a:ea typeface="宋体" panose="02010600030101010101" pitchFamily="2" charset="-122"/>
                <a:cs typeface="微软雅黑" panose="020B0503020204020204" pitchFamily="34" charset="-122"/>
              </a:defRPr>
            </a:lvl4pPr>
            <a:lvl5pPr marL="2057400" indent="-228600" algn="just" rtl="0" eaLnBrk="0" fontAlgn="base" hangingPunct="0">
              <a:spcBef>
                <a:spcPct val="20000"/>
              </a:spcBef>
              <a:spcAft>
                <a:spcPct val="0"/>
              </a:spcAft>
              <a:buChar char="»"/>
              <a:defRPr sz="2000">
                <a:solidFill>
                  <a:schemeClr val="tx1"/>
                </a:solidFill>
                <a:latin typeface="+mn-lt"/>
                <a:ea typeface="宋体" panose="02010600030101010101" pitchFamily="2" charset="-122"/>
                <a:cs typeface="微软雅黑" panose="020B0503020204020204" pitchFamily="34" charset="-122"/>
              </a:defRPr>
            </a:lvl5pPr>
            <a:lvl6pPr marL="2514600" indent="-228600" algn="just" rtl="0" eaLnBrk="1" fontAlgn="base" hangingPunct="1">
              <a:spcBef>
                <a:spcPct val="20000"/>
              </a:spcBef>
              <a:spcAft>
                <a:spcPct val="0"/>
              </a:spcAft>
              <a:buChar char="»"/>
              <a:defRPr sz="2000">
                <a:solidFill>
                  <a:schemeClr val="tx1"/>
                </a:solidFill>
                <a:latin typeface="+mn-lt"/>
                <a:ea typeface="宋体" panose="02010600030101010101" pitchFamily="2" charset="-122"/>
              </a:defRPr>
            </a:lvl6pPr>
            <a:lvl7pPr marL="2971800" indent="-228600" algn="just" rtl="0" eaLnBrk="1" fontAlgn="base" hangingPunct="1">
              <a:spcBef>
                <a:spcPct val="20000"/>
              </a:spcBef>
              <a:spcAft>
                <a:spcPct val="0"/>
              </a:spcAft>
              <a:buChar char="»"/>
              <a:defRPr sz="2000">
                <a:solidFill>
                  <a:schemeClr val="tx1"/>
                </a:solidFill>
                <a:latin typeface="+mn-lt"/>
                <a:ea typeface="宋体" panose="02010600030101010101" pitchFamily="2" charset="-122"/>
              </a:defRPr>
            </a:lvl7pPr>
            <a:lvl8pPr marL="3429000" indent="-228600" algn="just" rtl="0" eaLnBrk="1" fontAlgn="base" hangingPunct="1">
              <a:spcBef>
                <a:spcPct val="20000"/>
              </a:spcBef>
              <a:spcAft>
                <a:spcPct val="0"/>
              </a:spcAft>
              <a:buChar char="»"/>
              <a:defRPr sz="2000">
                <a:solidFill>
                  <a:schemeClr val="tx1"/>
                </a:solidFill>
                <a:latin typeface="+mn-lt"/>
                <a:ea typeface="宋体" panose="02010600030101010101" pitchFamily="2" charset="-122"/>
              </a:defRPr>
            </a:lvl8pPr>
            <a:lvl9pPr marL="3886200" indent="-228600" algn="just" rtl="0" eaLnBrk="1" fontAlgn="base" hangingPunct="1">
              <a:spcBef>
                <a:spcPct val="20000"/>
              </a:spcBef>
              <a:spcAft>
                <a:spcPct val="0"/>
              </a:spcAft>
              <a:buChar char="»"/>
              <a:defRPr sz="2000">
                <a:solidFill>
                  <a:schemeClr val="tx1"/>
                </a:solidFill>
                <a:latin typeface="+mn-lt"/>
                <a:ea typeface="宋体" panose="02010600030101010101" pitchFamily="2" charset="-122"/>
              </a:defRPr>
            </a:lvl9pPr>
          </a:lstStyle>
          <a:p>
            <a:pPr marL="0" marR="0" lvl="0" indent="0" algn="l" defTabSz="914400" rtl="0" eaLnBrk="0" fontAlgn="base" latinLnBrk="0" hangingPunct="0">
              <a:lnSpc>
                <a:spcPct val="100000"/>
              </a:lnSpc>
              <a:spcBef>
                <a:spcPts val="0"/>
              </a:spcBef>
              <a:spcAft>
                <a:spcPts val="600"/>
              </a:spcAft>
              <a:buClr>
                <a:srgbClr val="0000FF"/>
              </a:buClr>
              <a:buSzPct val="80000"/>
              <a:buFont typeface="Wingdings" panose="05000000000000000000" pitchFamily="2" charset="2"/>
              <a:buNone/>
              <a:tabLst/>
              <a:defRPr/>
            </a:pPr>
            <a:r>
              <a:rPr kumimoji="0" lang="en-US" altLang="zh-CN" sz="2000" b="1" i="0" u="none" strike="noStrike" kern="0" cap="none" spc="0" normalizeH="0" baseline="0" noProof="0" dirty="0">
                <a:ln>
                  <a:noFill/>
                </a:ln>
                <a:solidFill>
                  <a:srgbClr val="FF0000"/>
                </a:solidFill>
                <a:effectLst/>
                <a:uLnTx/>
                <a:uFillTx/>
                <a:latin typeface="等线" panose="020F0502020204030204"/>
                <a:ea typeface="微软雅黑" panose="020B0503020204020204" pitchFamily="34" charset="-122"/>
                <a:cs typeface="Times New Roman" panose="02020603050405020304" pitchFamily="18" charset="0"/>
              </a:rPr>
              <a:t>Active neutron assay (ANA) </a:t>
            </a:r>
            <a:r>
              <a:rPr kumimoji="0" lang="en-US" altLang="zh-CN" sz="20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rPr>
              <a:t>using</a:t>
            </a:r>
            <a:r>
              <a:rPr kumimoji="0" lang="en-US" altLang="zh-CN" sz="2000" b="1" i="0" u="none" strike="noStrike" kern="0" cap="none" spc="0" normalizeH="0" baseline="0" noProof="0" dirty="0">
                <a:ln>
                  <a:noFill/>
                </a:ln>
                <a:solidFill>
                  <a:srgbClr val="FF0000"/>
                </a:solidFill>
                <a:effectLst/>
                <a:uLnTx/>
                <a:uFillTx/>
                <a:latin typeface="等线" panose="020F0502020204030204"/>
                <a:ea typeface="微软雅黑" panose="020B0503020204020204" pitchFamily="34" charset="-122"/>
                <a:cs typeface="Times New Roman" panose="02020603050405020304" pitchFamily="18" charset="0"/>
              </a:rPr>
              <a:t> </a:t>
            </a:r>
            <a:r>
              <a:rPr kumimoji="0" lang="en-US" altLang="zh-CN" sz="2000" b="1" i="0" u="none" strike="noStrike" kern="0" cap="none" spc="0" normalizeH="0" baseline="30000" noProof="0" dirty="0">
                <a:ln>
                  <a:noFill/>
                </a:ln>
                <a:solidFill>
                  <a:srgbClr val="FF0000"/>
                </a:solidFill>
                <a:effectLst/>
                <a:uLnTx/>
                <a:uFillTx/>
                <a:latin typeface="等线" panose="020F0502020204030204"/>
                <a:ea typeface="微软雅黑" panose="020B0503020204020204" pitchFamily="34" charset="-122"/>
                <a:cs typeface="Times New Roman" panose="02020603050405020304" pitchFamily="18" charset="0"/>
              </a:rPr>
              <a:t>252</a:t>
            </a:r>
            <a:r>
              <a:rPr kumimoji="0" lang="en-US" altLang="zh-CN" sz="2000" b="1" i="0" u="none" strike="noStrike" kern="0" cap="none" spc="0" normalizeH="0" baseline="0" noProof="0" dirty="0">
                <a:ln>
                  <a:noFill/>
                </a:ln>
                <a:solidFill>
                  <a:srgbClr val="FF0000"/>
                </a:solidFill>
                <a:effectLst/>
                <a:uLnTx/>
                <a:uFillTx/>
                <a:latin typeface="等线" panose="020F0502020204030204"/>
                <a:ea typeface="微软雅黑" panose="020B0503020204020204" pitchFamily="34" charset="-122"/>
                <a:cs typeface="Times New Roman" panose="02020603050405020304" pitchFamily="18" charset="0"/>
              </a:rPr>
              <a:t>Cf</a:t>
            </a:r>
          </a:p>
          <a:p>
            <a:pPr marL="342900" marR="0" lvl="0" indent="-342900" algn="l" defTabSz="914400" rtl="0" eaLnBrk="0" fontAlgn="base" latinLnBrk="0" hangingPunct="0">
              <a:lnSpc>
                <a:spcPct val="100000"/>
              </a:lnSpc>
              <a:spcBef>
                <a:spcPts val="0"/>
              </a:spcBef>
              <a:spcAft>
                <a:spcPts val="600"/>
              </a:spcAft>
              <a:buClr>
                <a:srgbClr val="0000FF"/>
              </a:buClr>
              <a:buSzPct val="80000"/>
              <a:buFont typeface="Arial" panose="020B0604020202020204" pitchFamily="34" charset="0"/>
              <a:buChar char="•"/>
              <a:tabLst/>
              <a:defRPr/>
            </a:pPr>
            <a:r>
              <a:rPr kumimoji="0" lang="en-US" altLang="zh-CN" sz="16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rPr>
              <a:t>The </a:t>
            </a:r>
            <a:r>
              <a:rPr kumimoji="0" lang="en-US" altLang="zh-CN" sz="1600" b="1" i="0" u="none" strike="noStrike" kern="0" cap="none" spc="0" normalizeH="0" baseline="30000" noProof="0" dirty="0">
                <a:ln>
                  <a:noFill/>
                </a:ln>
                <a:solidFill>
                  <a:srgbClr val="FF0000"/>
                </a:solidFill>
                <a:effectLst/>
                <a:uLnTx/>
                <a:uFillTx/>
                <a:latin typeface="等线" panose="020F0502020204030204"/>
                <a:ea typeface="微软雅黑" panose="020B0503020204020204" pitchFamily="34" charset="-122"/>
                <a:cs typeface="Times New Roman" panose="02020603050405020304" pitchFamily="18" charset="0"/>
              </a:rPr>
              <a:t>252</a:t>
            </a:r>
            <a:r>
              <a:rPr kumimoji="0" lang="en-US" altLang="zh-CN" sz="1600" b="1" i="0" u="none" strike="noStrike" kern="0" cap="none" spc="0" normalizeH="0" baseline="0" noProof="0" dirty="0">
                <a:ln>
                  <a:noFill/>
                </a:ln>
                <a:solidFill>
                  <a:srgbClr val="FF0000"/>
                </a:solidFill>
                <a:effectLst/>
                <a:uLnTx/>
                <a:uFillTx/>
                <a:latin typeface="等线" panose="020F0502020204030204"/>
                <a:ea typeface="微软雅黑" panose="020B0503020204020204" pitchFamily="34" charset="-122"/>
                <a:cs typeface="Times New Roman" panose="02020603050405020304" pitchFamily="18" charset="0"/>
              </a:rPr>
              <a:t>Cf</a:t>
            </a:r>
            <a:r>
              <a:rPr kumimoji="0" lang="en-US" altLang="zh-CN" sz="16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rPr>
              <a:t> is very expensive with a short half-life</a:t>
            </a:r>
          </a:p>
          <a:p>
            <a:pPr marL="342900" marR="0" lvl="0" indent="-342900" algn="l" defTabSz="914400" rtl="0" eaLnBrk="0" fontAlgn="base" latinLnBrk="0" hangingPunct="0">
              <a:lnSpc>
                <a:spcPct val="100000"/>
              </a:lnSpc>
              <a:spcBef>
                <a:spcPts val="0"/>
              </a:spcBef>
              <a:spcAft>
                <a:spcPts val="600"/>
              </a:spcAft>
              <a:buClr>
                <a:srgbClr val="0000FF"/>
              </a:buClr>
              <a:buSzPct val="80000"/>
              <a:buFont typeface="Arial" panose="020B0604020202020204" pitchFamily="34" charset="0"/>
              <a:buChar char="•"/>
              <a:tabLst/>
              <a:defRPr/>
            </a:pPr>
            <a:r>
              <a:rPr kumimoji="0" lang="en-US" altLang="zh-CN" sz="16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rPr>
              <a:t>The fission product of </a:t>
            </a:r>
            <a:r>
              <a:rPr kumimoji="0" lang="en-US" altLang="zh-CN" sz="1600" b="1" i="0" u="none" strike="noStrike" kern="0" cap="none" spc="0" normalizeH="0" baseline="3000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rPr>
              <a:t>235</a:t>
            </a:r>
            <a:r>
              <a:rPr kumimoji="0" lang="en-US" altLang="zh-CN" sz="16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rPr>
              <a:t>U is highly radioactive</a:t>
            </a:r>
          </a:p>
          <a:p>
            <a:pPr marL="342900" marR="0" lvl="0" indent="-342900" algn="l" defTabSz="914400" rtl="0" eaLnBrk="0" fontAlgn="base" latinLnBrk="0" hangingPunct="0">
              <a:lnSpc>
                <a:spcPct val="100000"/>
              </a:lnSpc>
              <a:spcBef>
                <a:spcPts val="0"/>
              </a:spcBef>
              <a:spcAft>
                <a:spcPts val="600"/>
              </a:spcAft>
              <a:buClr>
                <a:srgbClr val="0000FF"/>
              </a:buClr>
              <a:buSzPct val="80000"/>
              <a:buFont typeface="Arial" panose="020B0604020202020204" pitchFamily="34" charset="0"/>
              <a:buChar char="•"/>
              <a:tabLst/>
              <a:defRPr/>
            </a:pPr>
            <a:r>
              <a:rPr kumimoji="0" lang="en-US" altLang="zh-CN" sz="16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rPr>
              <a:t>It need strict shielding protection</a:t>
            </a:r>
            <a:endParaRPr kumimoji="0" lang="en-US" altLang="zh-CN" sz="18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endParaRPr>
          </a:p>
          <a:p>
            <a:pPr marL="457200" marR="0" lvl="1" indent="0" algn="ctr" defTabSz="914400" rtl="0" eaLnBrk="0" fontAlgn="base" latinLnBrk="0" hangingPunct="0">
              <a:lnSpc>
                <a:spcPct val="100000"/>
              </a:lnSpc>
              <a:spcBef>
                <a:spcPts val="0"/>
              </a:spcBef>
              <a:spcAft>
                <a:spcPts val="600"/>
              </a:spcAft>
              <a:buClr>
                <a:srgbClr val="0000FF"/>
              </a:buClr>
              <a:buSzPct val="80000"/>
              <a:buFont typeface="Wingdings" panose="05000000000000000000" pitchFamily="2" charset="2"/>
              <a:buNone/>
              <a:tabLst/>
              <a:defRPr/>
            </a:pPr>
            <a:endParaRPr kumimoji="0" lang="en-US" altLang="zh-CN" sz="18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endParaRPr>
          </a:p>
        </p:txBody>
      </p:sp>
      <p:pic>
        <p:nvPicPr>
          <p:cNvPr id="17" name="Picture 2" descr="C:\Users\dell\Desktop\微信图片_20181205112827.jpg">
            <a:extLst>
              <a:ext uri="{FF2B5EF4-FFF2-40B4-BE49-F238E27FC236}">
                <a16:creationId xmlns:a16="http://schemas.microsoft.com/office/drawing/2014/main" id="{3AF63F2E-0A4A-4C30-B04B-5E9E0038982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61"/>
          <a:stretch/>
        </p:blipFill>
        <p:spPr bwMode="auto">
          <a:xfrm>
            <a:off x="689713" y="4900905"/>
            <a:ext cx="3383494"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14088E78-A4D2-459F-BE75-D41E3C5873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6901" y="1400157"/>
            <a:ext cx="1801666"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17">
            <a:extLst>
              <a:ext uri="{FF2B5EF4-FFF2-40B4-BE49-F238E27FC236}">
                <a16:creationId xmlns:a16="http://schemas.microsoft.com/office/drawing/2014/main" id="{414C8B86-0DD8-4F97-A1FD-DC36A55D63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05497" y="1400157"/>
            <a:ext cx="2160000" cy="1440000"/>
          </a:xfrm>
          <a:prstGeom prst="rect">
            <a:avLst/>
          </a:prstGeom>
        </p:spPr>
      </p:pic>
      <p:pic>
        <p:nvPicPr>
          <p:cNvPr id="19" name="图片 18">
            <a:extLst>
              <a:ext uri="{FF2B5EF4-FFF2-40B4-BE49-F238E27FC236}">
                <a16:creationId xmlns:a16="http://schemas.microsoft.com/office/drawing/2014/main" id="{E90BAFAC-59EC-44D6-B89F-B6826F2B142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372278" y="4900905"/>
            <a:ext cx="3383494" cy="1800000"/>
          </a:xfrm>
          <a:prstGeom prst="rect">
            <a:avLst/>
          </a:prstGeom>
        </p:spPr>
      </p:pic>
      <p:sp>
        <p:nvSpPr>
          <p:cNvPr id="20" name="内容占位符 2">
            <a:extLst>
              <a:ext uri="{FF2B5EF4-FFF2-40B4-BE49-F238E27FC236}">
                <a16:creationId xmlns:a16="http://schemas.microsoft.com/office/drawing/2014/main" id="{ABEAD325-CC99-4C2B-A2F7-EB36138BE8A8}"/>
              </a:ext>
            </a:extLst>
          </p:cNvPr>
          <p:cNvSpPr txBox="1">
            <a:spLocks/>
          </p:cNvSpPr>
          <p:nvPr/>
        </p:nvSpPr>
        <p:spPr>
          <a:xfrm>
            <a:off x="6493750" y="3375171"/>
            <a:ext cx="5472000" cy="1408304"/>
          </a:xfrm>
          <a:prstGeom prst="rect">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lIns="91440" tIns="45720" rIns="91440" bIns="45720" anchor="t"/>
          <a:lstStyle>
            <a:lvl1pPr marL="342900" indent="-342900" algn="l" rtl="0" eaLnBrk="0" fontAlgn="base" hangingPunct="0">
              <a:lnSpc>
                <a:spcPct val="120000"/>
              </a:lnSpc>
              <a:spcBef>
                <a:spcPct val="20000"/>
              </a:spcBef>
              <a:spcAft>
                <a:spcPct val="20000"/>
              </a:spcAft>
              <a:buClr>
                <a:srgbClr val="00B0F0"/>
              </a:buClr>
              <a:buSzPct val="80000"/>
              <a:buFont typeface="Wingdings" panose="05000000000000000000" pitchFamily="2" charset="2"/>
              <a:buChar char="n"/>
              <a:defRPr sz="2800" b="0">
                <a:solidFill>
                  <a:srgbClr val="002060"/>
                </a:solidFill>
                <a:latin typeface="+mn-ea"/>
                <a:ea typeface="+mn-ea"/>
                <a:cs typeface="微软雅黑" panose="020B0503020204020204" pitchFamily="34" charset="-122"/>
              </a:defRPr>
            </a:lvl1pPr>
            <a:lvl2pPr marL="742950" indent="-285750" algn="l" rtl="0" eaLnBrk="0" fontAlgn="base" hangingPunct="0">
              <a:lnSpc>
                <a:spcPct val="110000"/>
              </a:lnSpc>
              <a:spcBef>
                <a:spcPct val="20000"/>
              </a:spcBef>
              <a:spcAft>
                <a:spcPct val="0"/>
              </a:spcAft>
              <a:buClr>
                <a:srgbClr val="00B050"/>
              </a:buClr>
              <a:buSzPct val="80000"/>
              <a:buFont typeface="Wingdings" panose="05000000000000000000" pitchFamily="2" charset="2"/>
              <a:buChar char="l"/>
              <a:defRPr sz="2400" b="0" baseline="0">
                <a:solidFill>
                  <a:srgbClr val="0070C0"/>
                </a:solidFill>
                <a:latin typeface="+mn-ea"/>
                <a:ea typeface="+mn-ea"/>
                <a:cs typeface="微软雅黑" panose="020B0503020204020204" pitchFamily="34" charset="-122"/>
              </a:defRPr>
            </a:lvl2pPr>
            <a:lvl3pPr marL="1143000" indent="-228600" algn="just" rtl="0" eaLnBrk="0" fontAlgn="base" hangingPunct="0">
              <a:spcBef>
                <a:spcPct val="20000"/>
              </a:spcBef>
              <a:spcAft>
                <a:spcPct val="0"/>
              </a:spcAft>
              <a:buChar char="•"/>
              <a:defRPr sz="2400">
                <a:solidFill>
                  <a:schemeClr val="tx1"/>
                </a:solidFill>
                <a:latin typeface="+mn-lt"/>
                <a:ea typeface="宋体" panose="02010600030101010101" pitchFamily="2" charset="-122"/>
                <a:cs typeface="微软雅黑" panose="020B0503020204020204" pitchFamily="34" charset="-122"/>
              </a:defRPr>
            </a:lvl3pPr>
            <a:lvl4pPr marL="1600200" indent="-228600" algn="just" rtl="0" eaLnBrk="0" fontAlgn="base" hangingPunct="0">
              <a:spcBef>
                <a:spcPct val="20000"/>
              </a:spcBef>
              <a:spcAft>
                <a:spcPct val="0"/>
              </a:spcAft>
              <a:buChar char="–"/>
              <a:defRPr sz="2000">
                <a:solidFill>
                  <a:schemeClr val="tx1"/>
                </a:solidFill>
                <a:latin typeface="+mn-lt"/>
                <a:ea typeface="宋体" panose="02010600030101010101" pitchFamily="2" charset="-122"/>
                <a:cs typeface="微软雅黑" panose="020B0503020204020204" pitchFamily="34" charset="-122"/>
              </a:defRPr>
            </a:lvl4pPr>
            <a:lvl5pPr marL="2057400" indent="-228600" algn="just" rtl="0" eaLnBrk="0" fontAlgn="base" hangingPunct="0">
              <a:spcBef>
                <a:spcPct val="20000"/>
              </a:spcBef>
              <a:spcAft>
                <a:spcPct val="0"/>
              </a:spcAft>
              <a:buChar char="»"/>
              <a:defRPr sz="2000">
                <a:solidFill>
                  <a:schemeClr val="tx1"/>
                </a:solidFill>
                <a:latin typeface="+mn-lt"/>
                <a:ea typeface="宋体" panose="02010600030101010101" pitchFamily="2" charset="-122"/>
                <a:cs typeface="微软雅黑" panose="020B0503020204020204" pitchFamily="34" charset="-122"/>
              </a:defRPr>
            </a:lvl5pPr>
            <a:lvl6pPr marL="2514600" indent="-228600" algn="just" rtl="0" eaLnBrk="1" fontAlgn="base" hangingPunct="1">
              <a:spcBef>
                <a:spcPct val="20000"/>
              </a:spcBef>
              <a:spcAft>
                <a:spcPct val="0"/>
              </a:spcAft>
              <a:buChar char="»"/>
              <a:defRPr sz="2000">
                <a:solidFill>
                  <a:schemeClr val="tx1"/>
                </a:solidFill>
                <a:latin typeface="+mn-lt"/>
                <a:ea typeface="宋体" panose="02010600030101010101" pitchFamily="2" charset="-122"/>
              </a:defRPr>
            </a:lvl6pPr>
            <a:lvl7pPr marL="2971800" indent="-228600" algn="just" rtl="0" eaLnBrk="1" fontAlgn="base" hangingPunct="1">
              <a:spcBef>
                <a:spcPct val="20000"/>
              </a:spcBef>
              <a:spcAft>
                <a:spcPct val="0"/>
              </a:spcAft>
              <a:buChar char="»"/>
              <a:defRPr sz="2000">
                <a:solidFill>
                  <a:schemeClr val="tx1"/>
                </a:solidFill>
                <a:latin typeface="+mn-lt"/>
                <a:ea typeface="宋体" panose="02010600030101010101" pitchFamily="2" charset="-122"/>
              </a:defRPr>
            </a:lvl7pPr>
            <a:lvl8pPr marL="3429000" indent="-228600" algn="just" rtl="0" eaLnBrk="1" fontAlgn="base" hangingPunct="1">
              <a:spcBef>
                <a:spcPct val="20000"/>
              </a:spcBef>
              <a:spcAft>
                <a:spcPct val="0"/>
              </a:spcAft>
              <a:buChar char="»"/>
              <a:defRPr sz="2000">
                <a:solidFill>
                  <a:schemeClr val="tx1"/>
                </a:solidFill>
                <a:latin typeface="+mn-lt"/>
                <a:ea typeface="宋体" panose="02010600030101010101" pitchFamily="2" charset="-122"/>
              </a:defRPr>
            </a:lvl8pPr>
            <a:lvl9pPr marL="3886200" indent="-228600" algn="just" rtl="0" eaLnBrk="1" fontAlgn="base" hangingPunct="1">
              <a:spcBef>
                <a:spcPct val="20000"/>
              </a:spcBef>
              <a:spcAft>
                <a:spcPct val="0"/>
              </a:spcAft>
              <a:buChar char="»"/>
              <a:defRPr sz="2000">
                <a:solidFill>
                  <a:schemeClr val="tx1"/>
                </a:solidFill>
                <a:latin typeface="+mn-lt"/>
                <a:ea typeface="宋体" panose="02010600030101010101" pitchFamily="2" charset="-122"/>
              </a:defRPr>
            </a:lvl9pPr>
          </a:lstStyle>
          <a:p>
            <a:pPr marL="0" marR="0" lvl="0" indent="0" algn="l" defTabSz="914400" rtl="0" eaLnBrk="0" fontAlgn="base" latinLnBrk="0" hangingPunct="0">
              <a:lnSpc>
                <a:spcPct val="100000"/>
              </a:lnSpc>
              <a:spcBef>
                <a:spcPts val="0"/>
              </a:spcBef>
              <a:spcAft>
                <a:spcPts val="600"/>
              </a:spcAft>
              <a:buClr>
                <a:srgbClr val="0000FF"/>
              </a:buClr>
              <a:buSzPct val="80000"/>
              <a:buFont typeface="Wingdings" panose="05000000000000000000" pitchFamily="2" charset="2"/>
              <a:buNone/>
              <a:tabLst/>
              <a:defRPr/>
            </a:pPr>
            <a:r>
              <a:rPr kumimoji="0" lang="en-US" altLang="zh-CN" sz="2000" b="1" i="0" u="none" strike="noStrike" kern="0" cap="none" spc="0" normalizeH="0" baseline="0" noProof="0" dirty="0">
                <a:ln>
                  <a:noFill/>
                </a:ln>
                <a:solidFill>
                  <a:srgbClr val="FF0000"/>
                </a:solidFill>
                <a:effectLst/>
                <a:uLnTx/>
                <a:uFillTx/>
                <a:latin typeface="等线" panose="020F0502020204030204"/>
                <a:ea typeface="微软雅黑" panose="020B0503020204020204" pitchFamily="34" charset="-122"/>
                <a:cs typeface="Times New Roman" panose="02020603050405020304" pitchFamily="18" charset="0"/>
              </a:rPr>
              <a:t>Passive gamma-ray assay (PGA) </a:t>
            </a:r>
            <a:r>
              <a:rPr kumimoji="0" lang="en-US" altLang="zh-CN" sz="20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rPr>
              <a:t>without</a:t>
            </a:r>
            <a:r>
              <a:rPr kumimoji="0" lang="en-US" altLang="zh-CN" sz="2000" b="1" i="0" u="none" strike="noStrike" kern="0" cap="none" spc="0" normalizeH="0" baseline="0" noProof="0" dirty="0">
                <a:ln>
                  <a:noFill/>
                </a:ln>
                <a:solidFill>
                  <a:srgbClr val="FF0000"/>
                </a:solidFill>
                <a:effectLst/>
                <a:uLnTx/>
                <a:uFillTx/>
                <a:latin typeface="等线" panose="020F0502020204030204"/>
                <a:ea typeface="微软雅黑" panose="020B0503020204020204" pitchFamily="34" charset="-122"/>
                <a:cs typeface="Times New Roman" panose="02020603050405020304" pitchFamily="18" charset="0"/>
              </a:rPr>
              <a:t> </a:t>
            </a:r>
            <a:r>
              <a:rPr kumimoji="0" lang="en-US" altLang="zh-CN" sz="2000" b="1" i="0" u="none" strike="noStrike" kern="0" cap="none" spc="0" normalizeH="0" baseline="30000" noProof="0" dirty="0">
                <a:ln>
                  <a:noFill/>
                </a:ln>
                <a:solidFill>
                  <a:srgbClr val="FF0000"/>
                </a:solidFill>
                <a:effectLst/>
                <a:uLnTx/>
                <a:uFillTx/>
                <a:latin typeface="等线" panose="020F0502020204030204"/>
                <a:ea typeface="微软雅黑" panose="020B0503020204020204" pitchFamily="34" charset="-122"/>
                <a:cs typeface="Times New Roman" panose="02020603050405020304" pitchFamily="18" charset="0"/>
              </a:rPr>
              <a:t>252</a:t>
            </a:r>
            <a:r>
              <a:rPr kumimoji="0" lang="en-US" altLang="zh-CN" sz="2000" b="1" i="0" u="none" strike="noStrike" kern="0" cap="none" spc="0" normalizeH="0" baseline="0" noProof="0" dirty="0">
                <a:ln>
                  <a:noFill/>
                </a:ln>
                <a:solidFill>
                  <a:srgbClr val="FF0000"/>
                </a:solidFill>
                <a:effectLst/>
                <a:uLnTx/>
                <a:uFillTx/>
                <a:latin typeface="等线" panose="020F0502020204030204"/>
                <a:ea typeface="微软雅黑" panose="020B0503020204020204" pitchFamily="34" charset="-122"/>
                <a:cs typeface="Times New Roman" panose="02020603050405020304" pitchFamily="18" charset="0"/>
              </a:rPr>
              <a:t>Cf</a:t>
            </a:r>
          </a:p>
          <a:p>
            <a:pPr marL="342900" marR="0" lvl="0" indent="-342900" algn="l" defTabSz="914400" rtl="0" eaLnBrk="0" fontAlgn="base" latinLnBrk="0" hangingPunct="0">
              <a:lnSpc>
                <a:spcPct val="100000"/>
              </a:lnSpc>
              <a:spcBef>
                <a:spcPts val="0"/>
              </a:spcBef>
              <a:spcAft>
                <a:spcPts val="600"/>
              </a:spcAft>
              <a:buClr>
                <a:srgbClr val="0000FF"/>
              </a:buClr>
              <a:buSzPct val="80000"/>
              <a:buFont typeface="Arial" panose="020B0604020202020204" pitchFamily="34" charset="0"/>
              <a:buChar char="•"/>
              <a:tabLst/>
              <a:defRPr/>
            </a:pPr>
            <a:r>
              <a:rPr kumimoji="0" lang="en-US" altLang="zh-CN" sz="16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rPr>
              <a:t>Directly detect the </a:t>
            </a:r>
            <a:r>
              <a:rPr kumimoji="0" lang="en-US" altLang="zh-CN" sz="1600" b="1" i="0" u="none" strike="noStrike" kern="0" cap="none" spc="0" normalizeH="0" baseline="0" noProof="0" dirty="0">
                <a:ln>
                  <a:noFill/>
                </a:ln>
                <a:solidFill>
                  <a:srgbClr val="FF0000"/>
                </a:solidFill>
                <a:effectLst/>
                <a:uLnTx/>
                <a:uFillTx/>
                <a:latin typeface="等线" panose="020F0502020204030204"/>
                <a:ea typeface="微软雅黑" panose="020B0503020204020204" pitchFamily="34" charset="-122"/>
                <a:cs typeface="Times New Roman" panose="02020603050405020304" pitchFamily="18" charset="0"/>
              </a:rPr>
              <a:t>spontaneous </a:t>
            </a:r>
            <a:r>
              <a:rPr kumimoji="0" lang="el-GR" altLang="zh-CN" sz="1600" b="1" i="0" u="none" strike="noStrike" kern="0" cap="none" spc="0" normalizeH="0" baseline="0" noProof="0" dirty="0">
                <a:ln>
                  <a:noFill/>
                </a:ln>
                <a:solidFill>
                  <a:srgbClr val="FF0000"/>
                </a:solidFill>
                <a:effectLst/>
                <a:uLnTx/>
                <a:uFillTx/>
                <a:latin typeface="等线" panose="020F0502020204030204"/>
                <a:ea typeface="微软雅黑" panose="020B0503020204020204" pitchFamily="34" charset="-122"/>
                <a:cs typeface="Times New Roman" panose="02020603050405020304" pitchFamily="18" charset="0"/>
              </a:rPr>
              <a:t>γ</a:t>
            </a:r>
            <a:r>
              <a:rPr kumimoji="0" lang="en-US" altLang="zh-CN" sz="1600" b="1" i="0" u="none" strike="noStrike" kern="0" cap="none" spc="0" normalizeH="0" baseline="0" noProof="0" dirty="0">
                <a:ln>
                  <a:noFill/>
                </a:ln>
                <a:solidFill>
                  <a:srgbClr val="FF0000"/>
                </a:solidFill>
                <a:effectLst/>
                <a:uLnTx/>
                <a:uFillTx/>
                <a:latin typeface="等线" panose="020F0502020204030204"/>
                <a:ea typeface="微软雅黑" panose="020B0503020204020204" pitchFamily="34" charset="-122"/>
                <a:cs typeface="Times New Roman" panose="02020603050405020304" pitchFamily="18" charset="0"/>
              </a:rPr>
              <a:t>-rays </a:t>
            </a:r>
            <a:r>
              <a:rPr kumimoji="0" lang="en-US" altLang="zh-CN" sz="16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rPr>
              <a:t>of pellets</a:t>
            </a:r>
          </a:p>
          <a:p>
            <a:pPr marL="342900" marR="0" lvl="0" indent="-342900" algn="l" defTabSz="914400" rtl="0" eaLnBrk="0" fontAlgn="base" latinLnBrk="0" hangingPunct="0">
              <a:lnSpc>
                <a:spcPct val="100000"/>
              </a:lnSpc>
              <a:spcBef>
                <a:spcPts val="0"/>
              </a:spcBef>
              <a:spcAft>
                <a:spcPts val="600"/>
              </a:spcAft>
              <a:buClr>
                <a:srgbClr val="0000FF"/>
              </a:buClr>
              <a:buSzPct val="80000"/>
              <a:buFont typeface="Arial" panose="020B0604020202020204" pitchFamily="34" charset="0"/>
              <a:buChar char="•"/>
              <a:tabLst/>
              <a:defRPr/>
            </a:pPr>
            <a:r>
              <a:rPr kumimoji="0" lang="en-US" altLang="zh-CN" sz="16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rPr>
              <a:t>It is </a:t>
            </a:r>
            <a:r>
              <a:rPr kumimoji="0" lang="en-US" altLang="zh-CN" sz="1600" b="1" i="0" u="none" strike="noStrike" kern="0" cap="none" spc="0" normalizeH="0" baseline="0" noProof="0" dirty="0">
                <a:ln>
                  <a:noFill/>
                </a:ln>
                <a:solidFill>
                  <a:srgbClr val="FF0000"/>
                </a:solidFill>
                <a:effectLst/>
                <a:uLnTx/>
                <a:uFillTx/>
                <a:latin typeface="等线" panose="020F0502020204030204"/>
                <a:ea typeface="微软雅黑" panose="020B0503020204020204" pitchFamily="34" charset="-122"/>
                <a:cs typeface="Times New Roman" panose="02020603050405020304" pitchFamily="18" charset="0"/>
              </a:rPr>
              <a:t>more</a:t>
            </a:r>
            <a:r>
              <a:rPr kumimoji="0" lang="en-US" altLang="zh-CN" sz="16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rPr>
              <a:t> </a:t>
            </a:r>
            <a:r>
              <a:rPr kumimoji="0" lang="en-US" altLang="zh-CN" sz="1600" b="1" i="0" u="none" strike="noStrike" kern="0" cap="none" spc="0" normalizeH="0" baseline="0" noProof="0" dirty="0">
                <a:ln>
                  <a:noFill/>
                </a:ln>
                <a:solidFill>
                  <a:srgbClr val="FF0000"/>
                </a:solidFill>
                <a:effectLst/>
                <a:uLnTx/>
                <a:uFillTx/>
                <a:latin typeface="等线" panose="020F0502020204030204"/>
                <a:ea typeface="微软雅黑" panose="020B0503020204020204" pitchFamily="34" charset="-122"/>
                <a:cs typeface="Times New Roman" panose="02020603050405020304" pitchFamily="18" charset="0"/>
              </a:rPr>
              <a:t>economical</a:t>
            </a:r>
            <a:r>
              <a:rPr kumimoji="0" lang="en-US" altLang="zh-CN" sz="16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rPr>
              <a:t> and </a:t>
            </a:r>
            <a:r>
              <a:rPr kumimoji="0" lang="en-US" altLang="zh-CN" sz="1600" b="1" i="0" u="none" strike="noStrike" kern="0" cap="none" spc="0" normalizeH="0" baseline="0" noProof="0" dirty="0">
                <a:ln>
                  <a:noFill/>
                </a:ln>
                <a:solidFill>
                  <a:srgbClr val="FF0000"/>
                </a:solidFill>
                <a:effectLst/>
                <a:uLnTx/>
                <a:uFillTx/>
                <a:latin typeface="等线" panose="020F0502020204030204"/>
                <a:ea typeface="微软雅黑" panose="020B0503020204020204" pitchFamily="34" charset="-122"/>
                <a:cs typeface="Times New Roman" panose="02020603050405020304" pitchFamily="18" charset="0"/>
              </a:rPr>
              <a:t>safer</a:t>
            </a:r>
            <a:r>
              <a:rPr kumimoji="0" lang="en-US" altLang="zh-CN" sz="16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rPr>
              <a:t> than ANA method</a:t>
            </a:r>
          </a:p>
          <a:p>
            <a:pPr marL="342900" marR="0" lvl="0" indent="-342900" algn="l" defTabSz="914400" rtl="0" eaLnBrk="0" fontAlgn="base" latinLnBrk="0" hangingPunct="0">
              <a:lnSpc>
                <a:spcPct val="100000"/>
              </a:lnSpc>
              <a:spcBef>
                <a:spcPts val="0"/>
              </a:spcBef>
              <a:spcAft>
                <a:spcPts val="600"/>
              </a:spcAft>
              <a:buClr>
                <a:srgbClr val="0000FF"/>
              </a:buClr>
              <a:buSzPct val="80000"/>
              <a:buFont typeface="Arial" panose="020B0604020202020204" pitchFamily="34" charset="0"/>
              <a:buChar char="•"/>
              <a:tabLst/>
              <a:defRPr/>
            </a:pPr>
            <a:r>
              <a:rPr kumimoji="0" lang="en-US" altLang="zh-CN" sz="16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rPr>
              <a:t>However</a:t>
            </a:r>
            <a:r>
              <a:rPr kumimoji="0" lang="zh-CN" altLang="en-US" sz="16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rPr>
              <a:t> </a:t>
            </a:r>
            <a:r>
              <a:rPr kumimoji="0" lang="en-US" altLang="zh-CN" sz="16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rPr>
              <a:t>it need lots of detection units work together</a:t>
            </a:r>
          </a:p>
          <a:p>
            <a:pPr marL="457200" marR="0" lvl="1" indent="0" algn="l" defTabSz="914400" rtl="0" eaLnBrk="0" fontAlgn="base" latinLnBrk="0" hangingPunct="0">
              <a:lnSpc>
                <a:spcPct val="100000"/>
              </a:lnSpc>
              <a:spcBef>
                <a:spcPts val="0"/>
              </a:spcBef>
              <a:spcAft>
                <a:spcPts val="600"/>
              </a:spcAft>
              <a:buClr>
                <a:srgbClr val="0000FF"/>
              </a:buClr>
              <a:buSzPct val="80000"/>
              <a:buFont typeface="Wingdings" panose="05000000000000000000" pitchFamily="2" charset="2"/>
              <a:buNone/>
              <a:tabLst/>
              <a:defRPr/>
            </a:pPr>
            <a:endParaRPr kumimoji="0" lang="en-US" altLang="zh-CN" sz="18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endParaRPr>
          </a:p>
        </p:txBody>
      </p:sp>
      <p:graphicFrame>
        <p:nvGraphicFramePr>
          <p:cNvPr id="2" name="表格 1">
            <a:extLst>
              <a:ext uri="{FF2B5EF4-FFF2-40B4-BE49-F238E27FC236}">
                <a16:creationId xmlns:a16="http://schemas.microsoft.com/office/drawing/2014/main" id="{CE2FEF6B-4FE4-4C5E-BAC6-356F9B15915E}"/>
              </a:ext>
            </a:extLst>
          </p:cNvPr>
          <p:cNvGraphicFramePr>
            <a:graphicFrameLocks noGrp="1"/>
          </p:cNvGraphicFramePr>
          <p:nvPr/>
        </p:nvGraphicFramePr>
        <p:xfrm>
          <a:off x="4170000" y="4961005"/>
          <a:ext cx="3852000" cy="1739900"/>
        </p:xfrm>
        <a:graphic>
          <a:graphicData uri="http://schemas.openxmlformats.org/drawingml/2006/table">
            <a:tbl>
              <a:tblPr>
                <a:tableStyleId>{9D7B26C5-4107-4FEC-AEDC-1716B250A1EF}</a:tableStyleId>
              </a:tblPr>
              <a:tblGrid>
                <a:gridCol w="1332000">
                  <a:extLst>
                    <a:ext uri="{9D8B030D-6E8A-4147-A177-3AD203B41FA5}">
                      <a16:colId xmlns:a16="http://schemas.microsoft.com/office/drawing/2014/main" val="2257481695"/>
                    </a:ext>
                  </a:extLst>
                </a:gridCol>
                <a:gridCol w="1260000">
                  <a:extLst>
                    <a:ext uri="{9D8B030D-6E8A-4147-A177-3AD203B41FA5}">
                      <a16:colId xmlns:a16="http://schemas.microsoft.com/office/drawing/2014/main" val="348593661"/>
                    </a:ext>
                  </a:extLst>
                </a:gridCol>
                <a:gridCol w="1260000">
                  <a:extLst>
                    <a:ext uri="{9D8B030D-6E8A-4147-A177-3AD203B41FA5}">
                      <a16:colId xmlns:a16="http://schemas.microsoft.com/office/drawing/2014/main" val="142834057"/>
                    </a:ext>
                  </a:extLst>
                </a:gridCol>
              </a:tblGrid>
              <a:tr h="252095">
                <a:tc>
                  <a:txBody>
                    <a:bodyPr/>
                    <a:lstStyle/>
                    <a:p>
                      <a:pPr algn="ctr"/>
                      <a:r>
                        <a:rPr lang="en-US" altLang="zh-CN" sz="1200" kern="100" dirty="0">
                          <a:effectLst/>
                        </a:rPr>
                        <a:t>Method</a:t>
                      </a:r>
                      <a:endParaRPr lang="zh-CN" sz="1200" kern="100" dirty="0">
                        <a:effectLst/>
                        <a:latin typeface="+mn-lt"/>
                        <a:ea typeface="宋体" panose="02010600030101010101" pitchFamily="2" charset="-122"/>
                      </a:endParaRPr>
                    </a:p>
                  </a:txBody>
                  <a:tcPr marL="68580" marR="68580" marT="0" marB="0" anchor="ctr"/>
                </a:tc>
                <a:tc>
                  <a:txBody>
                    <a:bodyPr/>
                    <a:lstStyle/>
                    <a:p>
                      <a:pPr algn="ctr"/>
                      <a:r>
                        <a:rPr lang="en-US" altLang="zh-CN" sz="1200" kern="100" dirty="0">
                          <a:effectLst/>
                        </a:rPr>
                        <a:t>ANA</a:t>
                      </a:r>
                      <a:endParaRPr lang="zh-CN" sz="1200" kern="100" dirty="0">
                        <a:effectLst/>
                        <a:latin typeface="+mn-lt"/>
                        <a:ea typeface="宋体" panose="02010600030101010101" pitchFamily="2" charset="-122"/>
                      </a:endParaRPr>
                    </a:p>
                  </a:txBody>
                  <a:tcPr marL="68580" marR="68580" marT="0" marB="0" anchor="ctr"/>
                </a:tc>
                <a:tc>
                  <a:txBody>
                    <a:bodyPr/>
                    <a:lstStyle/>
                    <a:p>
                      <a:pPr algn="ctr"/>
                      <a:r>
                        <a:rPr lang="en-US" altLang="zh-CN" sz="1200" b="1" kern="100" dirty="0">
                          <a:solidFill>
                            <a:srgbClr val="FF0000"/>
                          </a:solidFill>
                          <a:effectLst/>
                        </a:rPr>
                        <a:t>PGA</a:t>
                      </a:r>
                      <a:endParaRPr lang="zh-CN" sz="1200" b="1" kern="100" dirty="0">
                        <a:solidFill>
                          <a:srgbClr val="FF0000"/>
                        </a:solidFill>
                        <a:effectLst/>
                        <a:latin typeface="+mn-lt"/>
                        <a:ea typeface="宋体" panose="02010600030101010101" pitchFamily="2" charset="-122"/>
                      </a:endParaRPr>
                    </a:p>
                  </a:txBody>
                  <a:tcPr marL="68580" marR="68580" marT="0" marB="0" anchor="ctr"/>
                </a:tc>
                <a:extLst>
                  <a:ext uri="{0D108BD9-81ED-4DB2-BD59-A6C34878D82A}">
                    <a16:rowId xmlns:a16="http://schemas.microsoft.com/office/drawing/2014/main" val="4179992378"/>
                  </a:ext>
                </a:extLst>
              </a:tr>
              <a:tr h="252095">
                <a:tc>
                  <a:txBody>
                    <a:bodyPr/>
                    <a:lstStyle/>
                    <a:p>
                      <a:pPr algn="ctr"/>
                      <a:r>
                        <a:rPr lang="en-US" altLang="zh-CN" sz="1200" kern="100" dirty="0">
                          <a:effectLst/>
                        </a:rPr>
                        <a:t>Manufacturers</a:t>
                      </a:r>
                      <a:endParaRPr lang="zh-CN" sz="1200" kern="100" dirty="0">
                        <a:effectLst/>
                        <a:latin typeface="+mn-lt"/>
                        <a:ea typeface="宋体" panose="02010600030101010101" pitchFamily="2" charset="-122"/>
                      </a:endParaRPr>
                    </a:p>
                  </a:txBody>
                  <a:tcPr marL="68580" marR="68580" marT="0" marB="0" anchor="ctr"/>
                </a:tc>
                <a:tc>
                  <a:txBody>
                    <a:bodyPr/>
                    <a:lstStyle/>
                    <a:p>
                      <a:pPr algn="ctr"/>
                      <a:r>
                        <a:rPr lang="en-US" altLang="zh-CN" sz="1200" kern="100" dirty="0">
                          <a:effectLst/>
                        </a:rPr>
                        <a:t>Domestic </a:t>
                      </a:r>
                      <a:endParaRPr lang="zh-CN" sz="1200" kern="100" dirty="0">
                        <a:effectLst/>
                        <a:latin typeface="+mn-lt"/>
                        <a:ea typeface="宋体" panose="02010600030101010101" pitchFamily="2" charset="-122"/>
                      </a:endParaRPr>
                    </a:p>
                  </a:txBody>
                  <a:tcPr marL="68580" marR="68580" marT="0" marB="0" anchor="ctr"/>
                </a:tc>
                <a:tc>
                  <a:txBody>
                    <a:bodyPr/>
                    <a:lstStyle/>
                    <a:p>
                      <a:pPr algn="ctr"/>
                      <a:r>
                        <a:rPr lang="en-US" altLang="zh-CN" sz="1200" b="1" kern="100" dirty="0">
                          <a:solidFill>
                            <a:srgbClr val="FF0000"/>
                          </a:solidFill>
                          <a:effectLst/>
                        </a:rPr>
                        <a:t>Domestic (IHEP)</a:t>
                      </a:r>
                      <a:endParaRPr lang="zh-CN" sz="1200" b="1" kern="100" dirty="0">
                        <a:solidFill>
                          <a:srgbClr val="FF0000"/>
                        </a:solidFill>
                        <a:effectLst/>
                        <a:latin typeface="+mn-lt"/>
                        <a:ea typeface="宋体" panose="02010600030101010101" pitchFamily="2" charset="-122"/>
                      </a:endParaRPr>
                    </a:p>
                  </a:txBody>
                  <a:tcPr marL="68580" marR="68580" marT="0" marB="0" anchor="ctr"/>
                </a:tc>
                <a:extLst>
                  <a:ext uri="{0D108BD9-81ED-4DB2-BD59-A6C34878D82A}">
                    <a16:rowId xmlns:a16="http://schemas.microsoft.com/office/drawing/2014/main" val="1742295760"/>
                  </a:ext>
                </a:extLst>
              </a:tr>
              <a:tr h="252095">
                <a:tc>
                  <a:txBody>
                    <a:bodyPr/>
                    <a:lstStyle/>
                    <a:p>
                      <a:pPr algn="ctr"/>
                      <a:r>
                        <a:rPr lang="en-US" altLang="zh-CN" sz="1200" kern="100" dirty="0">
                          <a:effectLst/>
                        </a:rPr>
                        <a:t>Detector</a:t>
                      </a:r>
                      <a:endParaRPr lang="zh-CN" sz="1200" kern="100" dirty="0">
                        <a:effectLst/>
                        <a:latin typeface="+mn-lt"/>
                        <a:ea typeface="宋体" panose="02010600030101010101" pitchFamily="2" charset="-122"/>
                      </a:endParaRPr>
                    </a:p>
                  </a:txBody>
                  <a:tcPr marL="68580" marR="68580" marT="0" marB="0" anchor="ctr"/>
                </a:tc>
                <a:tc>
                  <a:txBody>
                    <a:bodyPr/>
                    <a:lstStyle/>
                    <a:p>
                      <a:pPr algn="ctr"/>
                      <a:r>
                        <a:rPr lang="en-US" sz="1200" kern="100" dirty="0">
                          <a:effectLst/>
                        </a:rPr>
                        <a:t>BGO + PMT</a:t>
                      </a:r>
                      <a:endParaRPr lang="zh-CN" sz="1200" kern="100" dirty="0">
                        <a:effectLst/>
                        <a:latin typeface="+mn-lt"/>
                        <a:ea typeface="宋体" panose="02010600030101010101" pitchFamily="2" charset="-122"/>
                      </a:endParaRPr>
                    </a:p>
                  </a:txBody>
                  <a:tcPr marL="68580" marR="68580" marT="0" marB="0" anchor="ctr"/>
                </a:tc>
                <a:tc>
                  <a:txBody>
                    <a:bodyPr/>
                    <a:lstStyle/>
                    <a:p>
                      <a:pPr algn="ctr"/>
                      <a:r>
                        <a:rPr lang="en-US" sz="1200" b="1" kern="100" dirty="0" err="1">
                          <a:solidFill>
                            <a:srgbClr val="FF0000"/>
                          </a:solidFill>
                          <a:effectLst/>
                        </a:rPr>
                        <a:t>CsI</a:t>
                      </a:r>
                      <a:r>
                        <a:rPr lang="en-US" sz="1200" b="1" kern="100" dirty="0">
                          <a:solidFill>
                            <a:srgbClr val="FF0000"/>
                          </a:solidFill>
                          <a:effectLst/>
                        </a:rPr>
                        <a:t>(Tl) + </a:t>
                      </a:r>
                      <a:r>
                        <a:rPr lang="en-US" sz="1200" b="1" kern="100" dirty="0" err="1">
                          <a:solidFill>
                            <a:srgbClr val="FF0000"/>
                          </a:solidFill>
                          <a:effectLst/>
                        </a:rPr>
                        <a:t>SiPM</a:t>
                      </a:r>
                      <a:endParaRPr lang="zh-CN" sz="1200" b="1" kern="100" dirty="0">
                        <a:solidFill>
                          <a:srgbClr val="FF0000"/>
                        </a:solidFill>
                        <a:effectLst/>
                        <a:latin typeface="+mn-lt"/>
                        <a:ea typeface="宋体" panose="02010600030101010101" pitchFamily="2" charset="-122"/>
                      </a:endParaRPr>
                    </a:p>
                  </a:txBody>
                  <a:tcPr marL="68580" marR="68580" marT="0" marB="0" anchor="ctr"/>
                </a:tc>
                <a:extLst>
                  <a:ext uri="{0D108BD9-81ED-4DB2-BD59-A6C34878D82A}">
                    <a16:rowId xmlns:a16="http://schemas.microsoft.com/office/drawing/2014/main" val="2702541123"/>
                  </a:ext>
                </a:extLst>
              </a:tr>
              <a:tr h="252095">
                <a:tc>
                  <a:txBody>
                    <a:bodyPr/>
                    <a:lstStyle/>
                    <a:p>
                      <a:pPr algn="ctr"/>
                      <a:r>
                        <a:rPr lang="en-US" altLang="zh-CN" sz="1200" kern="100" dirty="0">
                          <a:effectLst/>
                        </a:rPr>
                        <a:t>Testing Speed</a:t>
                      </a:r>
                      <a:endParaRPr lang="zh-CN" sz="1200" kern="100" dirty="0">
                        <a:effectLst/>
                        <a:latin typeface="+mn-lt"/>
                        <a:ea typeface="宋体" panose="02010600030101010101" pitchFamily="2" charset="-122"/>
                      </a:endParaRPr>
                    </a:p>
                  </a:txBody>
                  <a:tcPr marL="68580" marR="68580" marT="0" marB="0" anchor="ctr"/>
                </a:tc>
                <a:tc>
                  <a:txBody>
                    <a:bodyPr/>
                    <a:lstStyle/>
                    <a:p>
                      <a:pPr algn="ctr"/>
                      <a:r>
                        <a:rPr lang="en-US" sz="1200" kern="100" dirty="0">
                          <a:effectLst/>
                        </a:rPr>
                        <a:t>~ 4.2 m/min</a:t>
                      </a:r>
                      <a:endParaRPr lang="zh-CN" sz="1200" kern="100" dirty="0">
                        <a:effectLst/>
                        <a:latin typeface="+mn-lt"/>
                        <a:ea typeface="宋体" panose="02010600030101010101" pitchFamily="2" charset="-122"/>
                      </a:endParaRPr>
                    </a:p>
                  </a:txBody>
                  <a:tcPr marL="68580" marR="68580" marT="0" marB="0" anchor="ctr"/>
                </a:tc>
                <a:tc>
                  <a:txBody>
                    <a:bodyPr/>
                    <a:lstStyle/>
                    <a:p>
                      <a:pPr algn="ctr"/>
                      <a:r>
                        <a:rPr lang="en-US" sz="1200" b="1" kern="100" dirty="0">
                          <a:solidFill>
                            <a:srgbClr val="FF0000"/>
                          </a:solidFill>
                          <a:effectLst/>
                        </a:rPr>
                        <a:t>≥ 6 m/min</a:t>
                      </a:r>
                      <a:endParaRPr lang="zh-CN" sz="1200" b="1" kern="100" dirty="0">
                        <a:solidFill>
                          <a:srgbClr val="FF0000"/>
                        </a:solidFill>
                        <a:effectLst/>
                        <a:latin typeface="+mn-lt"/>
                        <a:ea typeface="宋体" panose="02010600030101010101" pitchFamily="2" charset="-122"/>
                      </a:endParaRPr>
                    </a:p>
                  </a:txBody>
                  <a:tcPr marL="68580" marR="68580" marT="0" marB="0" anchor="ctr"/>
                </a:tc>
                <a:extLst>
                  <a:ext uri="{0D108BD9-81ED-4DB2-BD59-A6C34878D82A}">
                    <a16:rowId xmlns:a16="http://schemas.microsoft.com/office/drawing/2014/main" val="2449664527"/>
                  </a:ext>
                </a:extLst>
              </a:tr>
              <a:tr h="252095">
                <a:tc>
                  <a:txBody>
                    <a:bodyPr/>
                    <a:lstStyle/>
                    <a:p>
                      <a:pPr algn="ctr"/>
                      <a:r>
                        <a:rPr lang="en-US" altLang="zh-CN" sz="1200" kern="100" dirty="0">
                          <a:effectLst/>
                        </a:rPr>
                        <a:t>R of the mean enrichments </a:t>
                      </a:r>
                      <a:endParaRPr lang="zh-CN" sz="1200" kern="100" dirty="0">
                        <a:effectLst/>
                        <a:latin typeface="+mn-lt"/>
                        <a:ea typeface="宋体" panose="02010600030101010101" pitchFamily="2" charset="-122"/>
                      </a:endParaRPr>
                    </a:p>
                  </a:txBody>
                  <a:tcPr marL="68580" marR="68580" marT="0" marB="0" anchor="ctr"/>
                </a:tc>
                <a:tc>
                  <a:txBody>
                    <a:bodyPr/>
                    <a:lstStyle/>
                    <a:p>
                      <a:pPr algn="ctr"/>
                      <a:r>
                        <a:rPr lang="en-US" sz="1200" kern="100" dirty="0">
                          <a:effectLst/>
                        </a:rPr>
                        <a:t>0.9910</a:t>
                      </a:r>
                      <a:endParaRPr lang="zh-CN" sz="1200" kern="100" dirty="0">
                        <a:effectLst/>
                        <a:latin typeface="+mn-lt"/>
                        <a:ea typeface="宋体" panose="02010600030101010101" pitchFamily="2" charset="-122"/>
                      </a:endParaRPr>
                    </a:p>
                  </a:txBody>
                  <a:tcPr marL="68580" marR="68580" marT="0" marB="0" anchor="ctr"/>
                </a:tc>
                <a:tc>
                  <a:txBody>
                    <a:bodyPr/>
                    <a:lstStyle/>
                    <a:p>
                      <a:pPr algn="ctr"/>
                      <a:r>
                        <a:rPr lang="en-US" sz="1200" b="1" kern="100" dirty="0">
                          <a:solidFill>
                            <a:srgbClr val="FF0000"/>
                          </a:solidFill>
                          <a:effectLst/>
                        </a:rPr>
                        <a:t>0.9997</a:t>
                      </a:r>
                      <a:endParaRPr lang="zh-CN" sz="1200" b="1" kern="100" dirty="0">
                        <a:solidFill>
                          <a:srgbClr val="FF0000"/>
                        </a:solidFill>
                        <a:effectLst/>
                        <a:latin typeface="+mn-lt"/>
                        <a:ea typeface="宋体" panose="02010600030101010101" pitchFamily="2" charset="-122"/>
                      </a:endParaRPr>
                    </a:p>
                  </a:txBody>
                  <a:tcPr marL="68580" marR="68580" marT="0" marB="0" anchor="ctr"/>
                </a:tc>
                <a:extLst>
                  <a:ext uri="{0D108BD9-81ED-4DB2-BD59-A6C34878D82A}">
                    <a16:rowId xmlns:a16="http://schemas.microsoft.com/office/drawing/2014/main" val="86848054"/>
                  </a:ext>
                </a:extLst>
              </a:tr>
              <a:tr h="252095">
                <a:tc>
                  <a:txBody>
                    <a:bodyPr/>
                    <a:lstStyle/>
                    <a:p>
                      <a:pPr algn="ctr"/>
                      <a:r>
                        <a:rPr lang="en-US" altLang="zh-CN" sz="1200" kern="100" dirty="0">
                          <a:effectLst/>
                        </a:rPr>
                        <a:t>R of the abnormal enrichments</a:t>
                      </a:r>
                      <a:endParaRPr lang="zh-CN" sz="1200" kern="100" dirty="0">
                        <a:effectLst/>
                        <a:latin typeface="+mn-lt"/>
                        <a:ea typeface="宋体" panose="02010600030101010101" pitchFamily="2" charset="-122"/>
                      </a:endParaRPr>
                    </a:p>
                  </a:txBody>
                  <a:tcPr marL="68580" marR="68580" marT="0" marB="0" anchor="ctr"/>
                </a:tc>
                <a:tc>
                  <a:txBody>
                    <a:bodyPr/>
                    <a:lstStyle/>
                    <a:p>
                      <a:pPr algn="ctr"/>
                      <a:r>
                        <a:rPr lang="en-US" sz="1200" kern="100" dirty="0">
                          <a:effectLst/>
                        </a:rPr>
                        <a:t>0.9985</a:t>
                      </a:r>
                      <a:endParaRPr lang="zh-CN" sz="1200" kern="100" dirty="0">
                        <a:effectLst/>
                        <a:latin typeface="+mn-lt"/>
                        <a:ea typeface="宋体" panose="02010600030101010101" pitchFamily="2" charset="-122"/>
                      </a:endParaRPr>
                    </a:p>
                  </a:txBody>
                  <a:tcPr marL="68580" marR="68580" marT="0" marB="0" anchor="ctr"/>
                </a:tc>
                <a:tc>
                  <a:txBody>
                    <a:bodyPr/>
                    <a:lstStyle/>
                    <a:p>
                      <a:pPr algn="ctr"/>
                      <a:r>
                        <a:rPr lang="en-US" sz="1200" b="1" kern="100" dirty="0">
                          <a:solidFill>
                            <a:srgbClr val="FF0000"/>
                          </a:solidFill>
                          <a:effectLst/>
                        </a:rPr>
                        <a:t>0.9989</a:t>
                      </a:r>
                      <a:endParaRPr lang="zh-CN" sz="1200" b="1" kern="100" dirty="0">
                        <a:solidFill>
                          <a:srgbClr val="FF0000"/>
                        </a:solidFill>
                        <a:effectLst/>
                        <a:latin typeface="+mn-lt"/>
                        <a:ea typeface="宋体" panose="02010600030101010101" pitchFamily="2" charset="-122"/>
                      </a:endParaRPr>
                    </a:p>
                  </a:txBody>
                  <a:tcPr marL="68580" marR="68580" marT="0" marB="0" anchor="ctr"/>
                </a:tc>
                <a:extLst>
                  <a:ext uri="{0D108BD9-81ED-4DB2-BD59-A6C34878D82A}">
                    <a16:rowId xmlns:a16="http://schemas.microsoft.com/office/drawing/2014/main" val="2526499284"/>
                  </a:ext>
                </a:extLst>
              </a:tr>
            </a:tbl>
          </a:graphicData>
        </a:graphic>
      </p:graphicFrame>
      <p:sp>
        <p:nvSpPr>
          <p:cNvPr id="6" name="矩形: 圆角 5">
            <a:extLst>
              <a:ext uri="{FF2B5EF4-FFF2-40B4-BE49-F238E27FC236}">
                <a16:creationId xmlns:a16="http://schemas.microsoft.com/office/drawing/2014/main" id="{DFEEAC14-00A3-401F-AB71-06576388B176}"/>
              </a:ext>
            </a:extLst>
          </p:cNvPr>
          <p:cNvSpPr/>
          <p:nvPr/>
        </p:nvSpPr>
        <p:spPr>
          <a:xfrm>
            <a:off x="9110444" y="5223327"/>
            <a:ext cx="1535185" cy="4690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22" name="直接箭头连接符 13">
            <a:extLst>
              <a:ext uri="{FF2B5EF4-FFF2-40B4-BE49-F238E27FC236}">
                <a16:creationId xmlns:a16="http://schemas.microsoft.com/office/drawing/2014/main" id="{4F6BFE72-0CB6-4962-BBF8-D9CF75A4BB1A}"/>
              </a:ext>
            </a:extLst>
          </p:cNvPr>
          <p:cNvCxnSpPr>
            <a:cxnSpLocks/>
          </p:cNvCxnSpPr>
          <p:nvPr/>
        </p:nvCxnSpPr>
        <p:spPr>
          <a:xfrm flipV="1">
            <a:off x="8162488" y="5692359"/>
            <a:ext cx="947956" cy="406062"/>
          </a:xfrm>
          <a:prstGeom prst="straightConnector1">
            <a:avLst/>
          </a:prstGeom>
          <a:ln w="28575">
            <a:solidFill>
              <a:srgbClr val="FF0000"/>
            </a:solidFill>
            <a:prstDash val="sysDash"/>
            <a:tailEnd type="triangle"/>
          </a:ln>
        </p:spPr>
        <p:style>
          <a:lnRef idx="3">
            <a:schemeClr val="accent1"/>
          </a:lnRef>
          <a:fillRef idx="0">
            <a:schemeClr val="accent1"/>
          </a:fillRef>
          <a:effectRef idx="2">
            <a:schemeClr val="accent1"/>
          </a:effectRef>
          <a:fontRef idx="minor">
            <a:schemeClr val="tx1"/>
          </a:fontRef>
        </p:style>
      </p:cxnSp>
      <p:sp>
        <p:nvSpPr>
          <p:cNvPr id="27" name="文本框 26">
            <a:extLst>
              <a:ext uri="{FF2B5EF4-FFF2-40B4-BE49-F238E27FC236}">
                <a16:creationId xmlns:a16="http://schemas.microsoft.com/office/drawing/2014/main" id="{8BA4CC97-3A81-4865-8926-5430E13373C8}"/>
              </a:ext>
            </a:extLst>
          </p:cNvPr>
          <p:cNvSpPr txBox="1"/>
          <p:nvPr/>
        </p:nvSpPr>
        <p:spPr>
          <a:xfrm>
            <a:off x="2636196" y="2898034"/>
            <a:ext cx="807752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
                <a:srgbClr val="0000FF"/>
              </a:buClr>
              <a:buSzTx/>
              <a:buFontTx/>
              <a:buNone/>
              <a:tabLst/>
              <a:defRPr/>
            </a:pPr>
            <a:r>
              <a:rPr kumimoji="0" lang="en-US" altLang="zh-CN" sz="2400" b="1" i="0" u="none" strike="noStrike" kern="0" cap="none" spc="0" normalizeH="0" baseline="0" noProof="0" dirty="0">
                <a:ln>
                  <a:noFill/>
                </a:ln>
                <a:solidFill>
                  <a:srgbClr val="FF0000"/>
                </a:solidFill>
                <a:effectLst/>
                <a:uLnTx/>
                <a:uFillTx/>
                <a:latin typeface="等线" panose="020F0502020204030204"/>
                <a:ea typeface="微软雅黑" panose="020B0503020204020204" pitchFamily="34" charset="-122"/>
                <a:cs typeface="Times New Roman" panose="02020603050405020304" pitchFamily="18" charset="0"/>
              </a:rPr>
              <a:t>Two </a:t>
            </a:r>
            <a:r>
              <a:rPr kumimoji="0" lang="en-US" altLang="zh-CN" sz="24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rPr>
              <a:t>main</a:t>
            </a:r>
            <a:r>
              <a:rPr kumimoji="0" lang="en-US" altLang="zh-CN" sz="2400" b="1" i="0" u="none" strike="noStrike" kern="0" cap="none" spc="0" normalizeH="0" baseline="0" noProof="0" dirty="0">
                <a:ln>
                  <a:noFill/>
                </a:ln>
                <a:solidFill>
                  <a:srgbClr val="FF0000"/>
                </a:solidFill>
                <a:effectLst/>
                <a:uLnTx/>
                <a:uFillTx/>
                <a:latin typeface="等线" panose="020F0502020204030204"/>
                <a:ea typeface="微软雅黑" panose="020B0503020204020204" pitchFamily="34" charset="-122"/>
                <a:cs typeface="Times New Roman" panose="02020603050405020304" pitchFamily="18" charset="0"/>
              </a:rPr>
              <a:t> </a:t>
            </a:r>
            <a:r>
              <a:rPr kumimoji="0" lang="en-US" altLang="zh-CN" sz="24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rPr>
              <a:t>online methods for </a:t>
            </a:r>
            <a:r>
              <a:rPr kumimoji="0" lang="en-US" altLang="zh-CN" sz="2400" b="1" i="0" u="none" strike="noStrike" kern="0" cap="none" spc="0" normalizeH="0" baseline="3000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rPr>
              <a:t>235</a:t>
            </a:r>
            <a:r>
              <a:rPr kumimoji="0" lang="en-US" altLang="zh-CN" sz="24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rPr>
              <a:t>U enrichment inspection</a:t>
            </a:r>
          </a:p>
        </p:txBody>
      </p:sp>
    </p:spTree>
    <p:extLst>
      <p:ext uri="{BB962C8B-B14F-4D97-AF65-F5344CB8AC3E}">
        <p14:creationId xmlns:p14="http://schemas.microsoft.com/office/powerpoint/2010/main" val="2132193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标题 2"/>
          <p:cNvSpPr>
            <a:spLocks noGrp="1"/>
          </p:cNvSpPr>
          <p:nvPr>
            <p:ph type="title"/>
          </p:nvPr>
        </p:nvSpPr>
        <p:spPr>
          <a:xfrm>
            <a:off x="1107500" y="92058"/>
            <a:ext cx="10772500" cy="659643"/>
          </a:xfrm>
        </p:spPr>
        <p:txBody>
          <a:bodyPr>
            <a:noAutofit/>
          </a:bodyPr>
          <a:lstStyle/>
          <a:p>
            <a:r>
              <a:rPr lang="en-US" altLang="zh-CN" sz="3600" dirty="0"/>
              <a:t>1. </a:t>
            </a:r>
            <a:r>
              <a:rPr lang="en-US" altLang="zh-CN" sz="3600" baseline="30000" dirty="0"/>
              <a:t>235</a:t>
            </a:r>
            <a:r>
              <a:rPr lang="en-US" altLang="zh-CN" sz="3600" dirty="0"/>
              <a:t>U enrichment inspection for nuclear fuel</a:t>
            </a:r>
            <a:endParaRPr lang="zh-CN" altLang="en-US" sz="3600" dirty="0"/>
          </a:p>
        </p:txBody>
      </p:sp>
      <p:sp>
        <p:nvSpPr>
          <p:cNvPr id="11"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a:xfrm>
            <a:off x="10800000" y="360000"/>
            <a:ext cx="1080000" cy="360000"/>
          </a:xfrm>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8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pic>
        <p:nvPicPr>
          <p:cNvPr id="15" name="Picture 2" descr="C:\Users\dell\Desktop\326698042000114300.jpg">
            <a:extLst>
              <a:ext uri="{FF2B5EF4-FFF2-40B4-BE49-F238E27FC236}">
                <a16:creationId xmlns:a16="http://schemas.microsoft.com/office/drawing/2014/main" id="{488CE0B1-8E93-474F-812C-D050432BF3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25" y="2814732"/>
            <a:ext cx="30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E:\朱永利\4 科研 调研 专利 自主成果\2019\KY-无源富集度2019\技术总结报告-128通道-2019.03\现场导入资料\==有源无源各类照片\无源128通道信号处理.jpg">
            <a:extLst>
              <a:ext uri="{FF2B5EF4-FFF2-40B4-BE49-F238E27FC236}">
                <a16:creationId xmlns:a16="http://schemas.microsoft.com/office/drawing/2014/main" id="{123527E2-5771-4706-AAC2-5704ED8348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9661" y="2814732"/>
            <a:ext cx="2918920" cy="1800000"/>
          </a:xfrm>
          <a:prstGeom prst="rect">
            <a:avLst/>
          </a:prstGeom>
          <a:noFill/>
        </p:spPr>
      </p:pic>
      <p:pic>
        <p:nvPicPr>
          <p:cNvPr id="28" name="Picture 2" descr="C:\Users\dell\Desktop\407626513532185016.jpg">
            <a:extLst>
              <a:ext uri="{FF2B5EF4-FFF2-40B4-BE49-F238E27FC236}">
                <a16:creationId xmlns:a16="http://schemas.microsoft.com/office/drawing/2014/main" id="{1C0D3E5B-A90A-4CCD-8E46-E427667F7E8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25" r="3125"/>
          <a:stretch/>
        </p:blipFill>
        <p:spPr bwMode="auto">
          <a:xfrm>
            <a:off x="2511943" y="3651237"/>
            <a:ext cx="1552395" cy="931436"/>
          </a:xfrm>
          <a:prstGeom prst="ellipse">
            <a:avLst/>
          </a:prstGeom>
          <a:ln w="28575" cap="rnd">
            <a:solidFill>
              <a:srgbClr val="FFFF00"/>
            </a:solidFill>
          </a:ln>
          <a:effectLst/>
          <a:extLst>
            <a:ext uri="{909E8E84-426E-40DD-AFC4-6F175D3DCCD1}">
              <a14:hiddenFill xmlns:a14="http://schemas.microsoft.com/office/drawing/2010/main">
                <a:solidFill>
                  <a:srgbClr val="FFFFFF"/>
                </a:solidFill>
              </a14:hiddenFill>
            </a:ext>
          </a:extLst>
        </p:spPr>
      </p:pic>
      <p:sp>
        <p:nvSpPr>
          <p:cNvPr id="14" name="内容占位符 2">
            <a:extLst>
              <a:ext uri="{FF2B5EF4-FFF2-40B4-BE49-F238E27FC236}">
                <a16:creationId xmlns:a16="http://schemas.microsoft.com/office/drawing/2014/main" id="{343CF93D-D9B5-4F16-BA7C-1B5C1B6BF871}"/>
              </a:ext>
            </a:extLst>
          </p:cNvPr>
          <p:cNvSpPr txBox="1">
            <a:spLocks/>
          </p:cNvSpPr>
          <p:nvPr/>
        </p:nvSpPr>
        <p:spPr>
          <a:xfrm>
            <a:off x="247976" y="889259"/>
            <a:ext cx="11770482" cy="1918508"/>
          </a:xfrm>
          <a:prstGeom prst="rect">
            <a:avLst/>
          </a:prstGeom>
          <a:noFill/>
          <a:ln>
            <a:noFill/>
          </a:ln>
        </p:spPr>
        <p:txBody>
          <a:bodyPr lIns="91440" tIns="45720" rIns="91440" bIns="45720" anchor="t"/>
          <a:lstStyle>
            <a:lvl1pPr marL="342900" indent="-342900" algn="l" rtl="0" eaLnBrk="0" fontAlgn="base" hangingPunct="0">
              <a:lnSpc>
                <a:spcPct val="120000"/>
              </a:lnSpc>
              <a:spcBef>
                <a:spcPct val="20000"/>
              </a:spcBef>
              <a:spcAft>
                <a:spcPct val="20000"/>
              </a:spcAft>
              <a:buClr>
                <a:srgbClr val="00B0F0"/>
              </a:buClr>
              <a:buSzPct val="80000"/>
              <a:buFont typeface="Wingdings" panose="05000000000000000000" pitchFamily="2" charset="2"/>
              <a:buChar char="n"/>
              <a:defRPr sz="2800" b="0">
                <a:solidFill>
                  <a:srgbClr val="002060"/>
                </a:solidFill>
                <a:latin typeface="+mn-ea"/>
                <a:ea typeface="+mn-ea"/>
                <a:cs typeface="微软雅黑" panose="020B0503020204020204" pitchFamily="34" charset="-122"/>
              </a:defRPr>
            </a:lvl1pPr>
            <a:lvl2pPr marL="742950" indent="-285750" algn="l" rtl="0" eaLnBrk="0" fontAlgn="base" hangingPunct="0">
              <a:lnSpc>
                <a:spcPct val="110000"/>
              </a:lnSpc>
              <a:spcBef>
                <a:spcPct val="20000"/>
              </a:spcBef>
              <a:spcAft>
                <a:spcPct val="0"/>
              </a:spcAft>
              <a:buClr>
                <a:srgbClr val="00B050"/>
              </a:buClr>
              <a:buSzPct val="80000"/>
              <a:buFont typeface="Wingdings" panose="05000000000000000000" pitchFamily="2" charset="2"/>
              <a:buChar char="l"/>
              <a:defRPr sz="2400" b="0" baseline="0">
                <a:solidFill>
                  <a:srgbClr val="0070C0"/>
                </a:solidFill>
                <a:latin typeface="+mn-ea"/>
                <a:ea typeface="+mn-ea"/>
                <a:cs typeface="微软雅黑" panose="020B0503020204020204" pitchFamily="34" charset="-122"/>
              </a:defRPr>
            </a:lvl2pPr>
            <a:lvl3pPr marL="1143000" indent="-228600" algn="just" rtl="0" eaLnBrk="0" fontAlgn="base" hangingPunct="0">
              <a:spcBef>
                <a:spcPct val="20000"/>
              </a:spcBef>
              <a:spcAft>
                <a:spcPct val="0"/>
              </a:spcAft>
              <a:buChar char="•"/>
              <a:defRPr sz="2400">
                <a:solidFill>
                  <a:schemeClr val="tx1"/>
                </a:solidFill>
                <a:latin typeface="+mn-lt"/>
                <a:ea typeface="宋体" panose="02010600030101010101" pitchFamily="2" charset="-122"/>
                <a:cs typeface="微软雅黑" panose="020B0503020204020204" pitchFamily="34" charset="-122"/>
              </a:defRPr>
            </a:lvl3pPr>
            <a:lvl4pPr marL="1600200" indent="-228600" algn="just" rtl="0" eaLnBrk="0" fontAlgn="base" hangingPunct="0">
              <a:spcBef>
                <a:spcPct val="20000"/>
              </a:spcBef>
              <a:spcAft>
                <a:spcPct val="0"/>
              </a:spcAft>
              <a:buChar char="–"/>
              <a:defRPr sz="2000">
                <a:solidFill>
                  <a:schemeClr val="tx1"/>
                </a:solidFill>
                <a:latin typeface="+mn-lt"/>
                <a:ea typeface="宋体" panose="02010600030101010101" pitchFamily="2" charset="-122"/>
                <a:cs typeface="微软雅黑" panose="020B0503020204020204" pitchFamily="34" charset="-122"/>
              </a:defRPr>
            </a:lvl4pPr>
            <a:lvl5pPr marL="2057400" indent="-228600" algn="just" rtl="0" eaLnBrk="0" fontAlgn="base" hangingPunct="0">
              <a:spcBef>
                <a:spcPct val="20000"/>
              </a:spcBef>
              <a:spcAft>
                <a:spcPct val="0"/>
              </a:spcAft>
              <a:buChar char="»"/>
              <a:defRPr sz="2000">
                <a:solidFill>
                  <a:schemeClr val="tx1"/>
                </a:solidFill>
                <a:latin typeface="+mn-lt"/>
                <a:ea typeface="宋体" panose="02010600030101010101" pitchFamily="2" charset="-122"/>
                <a:cs typeface="微软雅黑" panose="020B0503020204020204" pitchFamily="34" charset="-122"/>
              </a:defRPr>
            </a:lvl5pPr>
            <a:lvl6pPr marL="2514600" indent="-228600" algn="just" rtl="0" eaLnBrk="1" fontAlgn="base" hangingPunct="1">
              <a:spcBef>
                <a:spcPct val="20000"/>
              </a:spcBef>
              <a:spcAft>
                <a:spcPct val="0"/>
              </a:spcAft>
              <a:buChar char="»"/>
              <a:defRPr sz="2000">
                <a:solidFill>
                  <a:schemeClr val="tx1"/>
                </a:solidFill>
                <a:latin typeface="+mn-lt"/>
                <a:ea typeface="宋体" panose="02010600030101010101" pitchFamily="2" charset="-122"/>
              </a:defRPr>
            </a:lvl6pPr>
            <a:lvl7pPr marL="2971800" indent="-228600" algn="just" rtl="0" eaLnBrk="1" fontAlgn="base" hangingPunct="1">
              <a:spcBef>
                <a:spcPct val="20000"/>
              </a:spcBef>
              <a:spcAft>
                <a:spcPct val="0"/>
              </a:spcAft>
              <a:buChar char="»"/>
              <a:defRPr sz="2000">
                <a:solidFill>
                  <a:schemeClr val="tx1"/>
                </a:solidFill>
                <a:latin typeface="+mn-lt"/>
                <a:ea typeface="宋体" panose="02010600030101010101" pitchFamily="2" charset="-122"/>
              </a:defRPr>
            </a:lvl7pPr>
            <a:lvl8pPr marL="3429000" indent="-228600" algn="just" rtl="0" eaLnBrk="1" fontAlgn="base" hangingPunct="1">
              <a:spcBef>
                <a:spcPct val="20000"/>
              </a:spcBef>
              <a:spcAft>
                <a:spcPct val="0"/>
              </a:spcAft>
              <a:buChar char="»"/>
              <a:defRPr sz="2000">
                <a:solidFill>
                  <a:schemeClr val="tx1"/>
                </a:solidFill>
                <a:latin typeface="+mn-lt"/>
                <a:ea typeface="宋体" panose="02010600030101010101" pitchFamily="2" charset="-122"/>
              </a:defRPr>
            </a:lvl8pPr>
            <a:lvl9pPr marL="3886200" indent="-228600" algn="just" rtl="0" eaLnBrk="1" fontAlgn="base" hangingPunct="1">
              <a:spcBef>
                <a:spcPct val="20000"/>
              </a:spcBef>
              <a:spcAft>
                <a:spcPct val="0"/>
              </a:spcAft>
              <a:buChar char="»"/>
              <a:defRPr sz="2000">
                <a:solidFill>
                  <a:schemeClr val="tx1"/>
                </a:solidFill>
                <a:latin typeface="+mn-lt"/>
                <a:ea typeface="宋体" panose="02010600030101010101" pitchFamily="2" charset="-122"/>
              </a:defRPr>
            </a:lvl9pPr>
          </a:lstStyle>
          <a:p>
            <a:pPr marL="342900" marR="0" lvl="0" indent="-342900" algn="l" defTabSz="914400" rtl="0" eaLnBrk="0" fontAlgn="base" latinLnBrk="0" hangingPunct="0">
              <a:lnSpc>
                <a:spcPct val="100000"/>
              </a:lnSpc>
              <a:spcBef>
                <a:spcPts val="0"/>
              </a:spcBef>
              <a:spcAft>
                <a:spcPts val="600"/>
              </a:spcAft>
              <a:buClr>
                <a:srgbClr val="0000FF"/>
              </a:buClr>
              <a:buSzPct val="80000"/>
              <a:buFont typeface="Wingdings" panose="05000000000000000000" pitchFamily="2" charset="2"/>
              <a:buChar char="n"/>
              <a:tabLst/>
              <a:defRPr/>
            </a:pPr>
            <a:r>
              <a:rPr kumimoji="0" lang="en-US" altLang="zh-CN" sz="24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Compact detection &amp; data acquisition system (DAS)</a:t>
            </a:r>
          </a:p>
          <a:p>
            <a:pPr marL="742950" marR="0" lvl="1" indent="-285750" algn="l" defTabSz="914400" rtl="0" eaLnBrk="0" fontAlgn="base" latinLnBrk="0" hangingPunct="0">
              <a:lnSpc>
                <a:spcPct val="100000"/>
              </a:lnSpc>
              <a:spcBef>
                <a:spcPts val="0"/>
              </a:spcBef>
              <a:spcAft>
                <a:spcPts val="600"/>
              </a:spcAft>
              <a:buClr>
                <a:srgbClr val="0000FF"/>
              </a:buClr>
              <a:buSzPct val="80000"/>
              <a:buFont typeface="Wingdings" panose="05000000000000000000" pitchFamily="2" charset="2"/>
              <a:buChar char="l"/>
              <a:tabLst/>
              <a:defRPr/>
            </a:pPr>
            <a:r>
              <a:rPr kumimoji="0" lang="en-US" altLang="zh-CN" sz="1800" b="1" i="0" u="none" strike="noStrike" kern="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Modular design</a:t>
            </a:r>
            <a:r>
              <a:rPr kumimoji="0" lang="zh-CN" altLang="en-US" sz="18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en-US" altLang="zh-CN" sz="18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128 independent detection units integrated</a:t>
            </a:r>
            <a:r>
              <a:rPr kumimoji="0" lang="en-US" altLang="zh-CN" sz="1800" b="1" i="0" u="none" strike="noStrike" kern="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 </a:t>
            </a:r>
            <a:r>
              <a:rPr kumimoji="0" lang="en-US" altLang="zh-CN" sz="18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in 4 modules</a:t>
            </a:r>
          </a:p>
          <a:p>
            <a:pPr marL="742950" marR="0" lvl="1" indent="-285750" algn="l" defTabSz="914400" rtl="0" eaLnBrk="0" fontAlgn="base" latinLnBrk="0" hangingPunct="0">
              <a:lnSpc>
                <a:spcPct val="100000"/>
              </a:lnSpc>
              <a:spcBef>
                <a:spcPts val="0"/>
              </a:spcBef>
              <a:spcAft>
                <a:spcPts val="600"/>
              </a:spcAft>
              <a:buClr>
                <a:srgbClr val="0000FF"/>
              </a:buClr>
              <a:buSzPct val="80000"/>
              <a:buFont typeface="Wingdings" panose="05000000000000000000" pitchFamily="2" charset="2"/>
              <a:buChar char="l"/>
              <a:tabLst/>
              <a:defRPr/>
            </a:pPr>
            <a:r>
              <a:rPr kumimoji="0" lang="en-US" altLang="zh-CN" sz="1800" b="1" i="0" u="none" strike="noStrike" kern="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Small volume</a:t>
            </a:r>
            <a:r>
              <a:rPr kumimoji="0" lang="zh-CN" altLang="en-US" sz="18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en-US" altLang="zh-CN" sz="18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Using small </a:t>
            </a:r>
            <a:r>
              <a:rPr kumimoji="0" lang="en-US" altLang="zh-CN" sz="1800" b="1" i="0" u="none" strike="noStrike" kern="0" cap="none" spc="0" normalizeH="0" baseline="0" noProof="0" dirty="0" err="1">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SiPMs</a:t>
            </a:r>
            <a:r>
              <a:rPr kumimoji="0" lang="en-US" altLang="zh-CN" sz="18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instead of big PMTs to subdivide the detection intervals</a:t>
            </a:r>
          </a:p>
          <a:p>
            <a:pPr marL="742950" marR="0" lvl="1" indent="-285750" algn="l" defTabSz="914400" rtl="0" eaLnBrk="0" fontAlgn="base" latinLnBrk="0" hangingPunct="0">
              <a:lnSpc>
                <a:spcPct val="100000"/>
              </a:lnSpc>
              <a:spcBef>
                <a:spcPts val="0"/>
              </a:spcBef>
              <a:spcAft>
                <a:spcPts val="600"/>
              </a:spcAft>
              <a:buClr>
                <a:srgbClr val="0000FF"/>
              </a:buClr>
              <a:buSzPct val="80000"/>
              <a:buFont typeface="Wingdings" panose="05000000000000000000" pitchFamily="2" charset="2"/>
              <a:buChar char="l"/>
              <a:tabLst/>
              <a:defRPr/>
            </a:pPr>
            <a:r>
              <a:rPr kumimoji="0" lang="en-US" altLang="zh-CN" sz="1800" b="1" i="0" u="none" strike="noStrike" kern="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Good cost performance</a:t>
            </a:r>
            <a:r>
              <a:rPr kumimoji="0" lang="zh-CN" altLang="en-US" sz="18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en-US" altLang="zh-CN" sz="18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Using </a:t>
            </a:r>
            <a:r>
              <a:rPr kumimoji="0" lang="en-US" altLang="zh-CN" sz="1800" b="1" i="0" u="none" strike="noStrike" kern="0" cap="none" spc="0" normalizeH="0" baseline="0" noProof="0" dirty="0" err="1">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CsI</a:t>
            </a:r>
            <a:r>
              <a:rPr kumimoji="0" lang="en-US" altLang="zh-CN" sz="18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(Tl) coupled with </a:t>
            </a:r>
            <a:r>
              <a:rPr kumimoji="0" lang="en-US" altLang="zh-CN" sz="1800" b="1" i="0" u="none" strike="noStrike" kern="0" cap="none" spc="0" normalizeH="0" baseline="0" noProof="0" dirty="0" err="1">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SiPM</a:t>
            </a:r>
            <a:r>
              <a:rPr kumimoji="0" lang="en-US" altLang="zh-CN" sz="18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to balance cost and performances </a:t>
            </a:r>
          </a:p>
          <a:p>
            <a:pPr marL="742950" marR="0" lvl="1" indent="-285750" algn="l" defTabSz="914400" rtl="0" eaLnBrk="0" fontAlgn="base" latinLnBrk="0" hangingPunct="0">
              <a:lnSpc>
                <a:spcPct val="100000"/>
              </a:lnSpc>
              <a:spcBef>
                <a:spcPts val="0"/>
              </a:spcBef>
              <a:spcAft>
                <a:spcPts val="600"/>
              </a:spcAft>
              <a:buClr>
                <a:srgbClr val="0000FF"/>
              </a:buClr>
              <a:buSzPct val="80000"/>
              <a:buFont typeface="Wingdings" panose="05000000000000000000" pitchFamily="2" charset="2"/>
              <a:buChar char="l"/>
              <a:tabLst/>
              <a:defRPr/>
            </a:pPr>
            <a:r>
              <a:rPr kumimoji="0" lang="en-US" altLang="zh-CN" sz="1800" b="1" i="0" u="none" strike="noStrike" kern="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High integration</a:t>
            </a:r>
            <a:r>
              <a:rPr kumimoji="0" lang="zh-CN" altLang="en-US" sz="1800" b="1" i="0" u="none" strike="noStrike" kern="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en-US" altLang="zh-CN" sz="18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All 128 signals could be processed in parallel by the DAS based on FPGA</a:t>
            </a:r>
          </a:p>
        </p:txBody>
      </p:sp>
      <p:pic>
        <p:nvPicPr>
          <p:cNvPr id="18" name="图片 17">
            <a:extLst>
              <a:ext uri="{FF2B5EF4-FFF2-40B4-BE49-F238E27FC236}">
                <a16:creationId xmlns:a16="http://schemas.microsoft.com/office/drawing/2014/main" id="{393FBBA6-C286-403D-BA71-E1F1E5EA03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74217" y="2814732"/>
            <a:ext cx="2398493" cy="1800000"/>
          </a:xfrm>
          <a:prstGeom prst="rect">
            <a:avLst/>
          </a:prstGeom>
        </p:spPr>
      </p:pic>
      <p:sp>
        <p:nvSpPr>
          <p:cNvPr id="20" name="内容占位符 2">
            <a:extLst>
              <a:ext uri="{FF2B5EF4-FFF2-40B4-BE49-F238E27FC236}">
                <a16:creationId xmlns:a16="http://schemas.microsoft.com/office/drawing/2014/main" id="{E2C44337-0D94-4932-B835-8D2D4F67C368}"/>
              </a:ext>
            </a:extLst>
          </p:cNvPr>
          <p:cNvSpPr txBox="1">
            <a:spLocks/>
          </p:cNvSpPr>
          <p:nvPr/>
        </p:nvSpPr>
        <p:spPr>
          <a:xfrm>
            <a:off x="247976" y="4506336"/>
            <a:ext cx="8186219" cy="462880"/>
          </a:xfrm>
          <a:prstGeom prst="rect">
            <a:avLst/>
          </a:prstGeom>
          <a:noFill/>
          <a:ln>
            <a:noFill/>
          </a:ln>
        </p:spPr>
        <p:txBody>
          <a:bodyPr lIns="91440" tIns="45720" rIns="91440" bIns="45720" anchor="t"/>
          <a:lstStyle>
            <a:lvl1pPr marL="342900" indent="-342900" algn="l" rtl="0" eaLnBrk="0" fontAlgn="base" hangingPunct="0">
              <a:lnSpc>
                <a:spcPct val="120000"/>
              </a:lnSpc>
              <a:spcBef>
                <a:spcPct val="20000"/>
              </a:spcBef>
              <a:spcAft>
                <a:spcPct val="20000"/>
              </a:spcAft>
              <a:buClr>
                <a:srgbClr val="00B0F0"/>
              </a:buClr>
              <a:buSzPct val="80000"/>
              <a:buFont typeface="Wingdings" panose="05000000000000000000" pitchFamily="2" charset="2"/>
              <a:buChar char="n"/>
              <a:defRPr sz="2800" b="0">
                <a:solidFill>
                  <a:srgbClr val="002060"/>
                </a:solidFill>
                <a:latin typeface="+mn-ea"/>
                <a:ea typeface="+mn-ea"/>
                <a:cs typeface="微软雅黑" panose="020B0503020204020204" pitchFamily="34" charset="-122"/>
              </a:defRPr>
            </a:lvl1pPr>
            <a:lvl2pPr marL="742950" indent="-285750" algn="l" rtl="0" eaLnBrk="0" fontAlgn="base" hangingPunct="0">
              <a:lnSpc>
                <a:spcPct val="110000"/>
              </a:lnSpc>
              <a:spcBef>
                <a:spcPct val="20000"/>
              </a:spcBef>
              <a:spcAft>
                <a:spcPct val="0"/>
              </a:spcAft>
              <a:buClr>
                <a:srgbClr val="00B050"/>
              </a:buClr>
              <a:buSzPct val="80000"/>
              <a:buFont typeface="Wingdings" panose="05000000000000000000" pitchFamily="2" charset="2"/>
              <a:buChar char="l"/>
              <a:defRPr sz="2400" b="0" baseline="0">
                <a:solidFill>
                  <a:srgbClr val="0070C0"/>
                </a:solidFill>
                <a:latin typeface="+mn-ea"/>
                <a:ea typeface="+mn-ea"/>
                <a:cs typeface="微软雅黑" panose="020B0503020204020204" pitchFamily="34" charset="-122"/>
              </a:defRPr>
            </a:lvl2pPr>
            <a:lvl3pPr marL="1143000" indent="-228600" algn="just" rtl="0" eaLnBrk="0" fontAlgn="base" hangingPunct="0">
              <a:spcBef>
                <a:spcPct val="20000"/>
              </a:spcBef>
              <a:spcAft>
                <a:spcPct val="0"/>
              </a:spcAft>
              <a:buChar char="•"/>
              <a:defRPr sz="2400">
                <a:solidFill>
                  <a:schemeClr val="tx1"/>
                </a:solidFill>
                <a:latin typeface="+mn-lt"/>
                <a:ea typeface="宋体" panose="02010600030101010101" pitchFamily="2" charset="-122"/>
                <a:cs typeface="微软雅黑" panose="020B0503020204020204" pitchFamily="34" charset="-122"/>
              </a:defRPr>
            </a:lvl3pPr>
            <a:lvl4pPr marL="1600200" indent="-228600" algn="just" rtl="0" eaLnBrk="0" fontAlgn="base" hangingPunct="0">
              <a:spcBef>
                <a:spcPct val="20000"/>
              </a:spcBef>
              <a:spcAft>
                <a:spcPct val="0"/>
              </a:spcAft>
              <a:buChar char="–"/>
              <a:defRPr sz="2000">
                <a:solidFill>
                  <a:schemeClr val="tx1"/>
                </a:solidFill>
                <a:latin typeface="+mn-lt"/>
                <a:ea typeface="宋体" panose="02010600030101010101" pitchFamily="2" charset="-122"/>
                <a:cs typeface="微软雅黑" panose="020B0503020204020204" pitchFamily="34" charset="-122"/>
              </a:defRPr>
            </a:lvl4pPr>
            <a:lvl5pPr marL="2057400" indent="-228600" algn="just" rtl="0" eaLnBrk="0" fontAlgn="base" hangingPunct="0">
              <a:spcBef>
                <a:spcPct val="20000"/>
              </a:spcBef>
              <a:spcAft>
                <a:spcPct val="0"/>
              </a:spcAft>
              <a:buChar char="»"/>
              <a:defRPr sz="2000">
                <a:solidFill>
                  <a:schemeClr val="tx1"/>
                </a:solidFill>
                <a:latin typeface="+mn-lt"/>
                <a:ea typeface="宋体" panose="02010600030101010101" pitchFamily="2" charset="-122"/>
                <a:cs typeface="微软雅黑" panose="020B0503020204020204" pitchFamily="34" charset="-122"/>
              </a:defRPr>
            </a:lvl5pPr>
            <a:lvl6pPr marL="2514600" indent="-228600" algn="just" rtl="0" eaLnBrk="1" fontAlgn="base" hangingPunct="1">
              <a:spcBef>
                <a:spcPct val="20000"/>
              </a:spcBef>
              <a:spcAft>
                <a:spcPct val="0"/>
              </a:spcAft>
              <a:buChar char="»"/>
              <a:defRPr sz="2000">
                <a:solidFill>
                  <a:schemeClr val="tx1"/>
                </a:solidFill>
                <a:latin typeface="+mn-lt"/>
                <a:ea typeface="宋体" panose="02010600030101010101" pitchFamily="2" charset="-122"/>
              </a:defRPr>
            </a:lvl6pPr>
            <a:lvl7pPr marL="2971800" indent="-228600" algn="just" rtl="0" eaLnBrk="1" fontAlgn="base" hangingPunct="1">
              <a:spcBef>
                <a:spcPct val="20000"/>
              </a:spcBef>
              <a:spcAft>
                <a:spcPct val="0"/>
              </a:spcAft>
              <a:buChar char="»"/>
              <a:defRPr sz="2000">
                <a:solidFill>
                  <a:schemeClr val="tx1"/>
                </a:solidFill>
                <a:latin typeface="+mn-lt"/>
                <a:ea typeface="宋体" panose="02010600030101010101" pitchFamily="2" charset="-122"/>
              </a:defRPr>
            </a:lvl7pPr>
            <a:lvl8pPr marL="3429000" indent="-228600" algn="just" rtl="0" eaLnBrk="1" fontAlgn="base" hangingPunct="1">
              <a:spcBef>
                <a:spcPct val="20000"/>
              </a:spcBef>
              <a:spcAft>
                <a:spcPct val="0"/>
              </a:spcAft>
              <a:buChar char="»"/>
              <a:defRPr sz="2000">
                <a:solidFill>
                  <a:schemeClr val="tx1"/>
                </a:solidFill>
                <a:latin typeface="+mn-lt"/>
                <a:ea typeface="宋体" panose="02010600030101010101" pitchFamily="2" charset="-122"/>
              </a:defRPr>
            </a:lvl8pPr>
            <a:lvl9pPr marL="3886200" indent="-228600" algn="just" rtl="0" eaLnBrk="1" fontAlgn="base" hangingPunct="1">
              <a:spcBef>
                <a:spcPct val="20000"/>
              </a:spcBef>
              <a:spcAft>
                <a:spcPct val="0"/>
              </a:spcAft>
              <a:buChar char="»"/>
              <a:defRPr sz="2000">
                <a:solidFill>
                  <a:schemeClr val="tx1"/>
                </a:solidFill>
                <a:latin typeface="+mn-lt"/>
                <a:ea typeface="宋体" panose="02010600030101010101" pitchFamily="2" charset="-122"/>
              </a:defRPr>
            </a:lvl9pPr>
          </a:lstStyle>
          <a:p>
            <a:pPr marL="742950" marR="0" lvl="1" indent="-285750" algn="l" defTabSz="914400" rtl="0" eaLnBrk="0" fontAlgn="base" latinLnBrk="0" hangingPunct="0">
              <a:lnSpc>
                <a:spcPct val="100000"/>
              </a:lnSpc>
              <a:spcBef>
                <a:spcPts val="0"/>
              </a:spcBef>
              <a:spcAft>
                <a:spcPts val="600"/>
              </a:spcAft>
              <a:buClr>
                <a:srgbClr val="0000FF"/>
              </a:buClr>
              <a:buSzPct val="80000"/>
              <a:buFont typeface="Wingdings" panose="05000000000000000000" pitchFamily="2" charset="2"/>
              <a:buChar char="l"/>
              <a:tabLst/>
              <a:defRPr/>
            </a:pPr>
            <a:endParaRPr kumimoji="0" lang="en-US" altLang="zh-CN" sz="18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endParaRPr>
          </a:p>
        </p:txBody>
      </p:sp>
      <p:sp>
        <p:nvSpPr>
          <p:cNvPr id="26" name="内容占位符 2">
            <a:extLst>
              <a:ext uri="{FF2B5EF4-FFF2-40B4-BE49-F238E27FC236}">
                <a16:creationId xmlns:a16="http://schemas.microsoft.com/office/drawing/2014/main" id="{AEC6BDFE-563F-4CCB-8283-3B163E0E6C6C}"/>
              </a:ext>
            </a:extLst>
          </p:cNvPr>
          <p:cNvSpPr txBox="1">
            <a:spLocks/>
          </p:cNvSpPr>
          <p:nvPr/>
        </p:nvSpPr>
        <p:spPr>
          <a:xfrm>
            <a:off x="247976" y="4642348"/>
            <a:ext cx="8516883" cy="2123593"/>
          </a:xfrm>
          <a:prstGeom prst="rect">
            <a:avLst/>
          </a:prstGeom>
          <a:noFill/>
          <a:ln>
            <a:noFill/>
          </a:ln>
        </p:spPr>
        <p:txBody>
          <a:bodyPr lIns="91440" tIns="45720" rIns="91440" bIns="45720" anchor="t"/>
          <a:lstStyle>
            <a:lvl1pPr marL="342900" indent="-342900" algn="l" rtl="0" eaLnBrk="0" fontAlgn="base" hangingPunct="0">
              <a:lnSpc>
                <a:spcPct val="120000"/>
              </a:lnSpc>
              <a:spcBef>
                <a:spcPct val="20000"/>
              </a:spcBef>
              <a:spcAft>
                <a:spcPct val="20000"/>
              </a:spcAft>
              <a:buClr>
                <a:srgbClr val="00B0F0"/>
              </a:buClr>
              <a:buSzPct val="80000"/>
              <a:buFont typeface="Wingdings" panose="05000000000000000000" pitchFamily="2" charset="2"/>
              <a:buChar char="n"/>
              <a:defRPr sz="2800" b="0">
                <a:solidFill>
                  <a:srgbClr val="002060"/>
                </a:solidFill>
                <a:latin typeface="+mn-ea"/>
                <a:ea typeface="+mn-ea"/>
                <a:cs typeface="微软雅黑" panose="020B0503020204020204" pitchFamily="34" charset="-122"/>
              </a:defRPr>
            </a:lvl1pPr>
            <a:lvl2pPr marL="742950" indent="-285750" algn="l" rtl="0" eaLnBrk="0" fontAlgn="base" hangingPunct="0">
              <a:lnSpc>
                <a:spcPct val="110000"/>
              </a:lnSpc>
              <a:spcBef>
                <a:spcPct val="20000"/>
              </a:spcBef>
              <a:spcAft>
                <a:spcPct val="0"/>
              </a:spcAft>
              <a:buClr>
                <a:srgbClr val="00B050"/>
              </a:buClr>
              <a:buSzPct val="80000"/>
              <a:buFont typeface="Wingdings" panose="05000000000000000000" pitchFamily="2" charset="2"/>
              <a:buChar char="l"/>
              <a:defRPr sz="2400" b="0" baseline="0">
                <a:solidFill>
                  <a:srgbClr val="0070C0"/>
                </a:solidFill>
                <a:latin typeface="+mn-ea"/>
                <a:ea typeface="+mn-ea"/>
                <a:cs typeface="微软雅黑" panose="020B0503020204020204" pitchFamily="34" charset="-122"/>
              </a:defRPr>
            </a:lvl2pPr>
            <a:lvl3pPr marL="1143000" indent="-228600" algn="just" rtl="0" eaLnBrk="0" fontAlgn="base" hangingPunct="0">
              <a:spcBef>
                <a:spcPct val="20000"/>
              </a:spcBef>
              <a:spcAft>
                <a:spcPct val="0"/>
              </a:spcAft>
              <a:buChar char="•"/>
              <a:defRPr sz="2400">
                <a:solidFill>
                  <a:schemeClr val="tx1"/>
                </a:solidFill>
                <a:latin typeface="+mn-lt"/>
                <a:ea typeface="宋体" panose="02010600030101010101" pitchFamily="2" charset="-122"/>
                <a:cs typeface="微软雅黑" panose="020B0503020204020204" pitchFamily="34" charset="-122"/>
              </a:defRPr>
            </a:lvl3pPr>
            <a:lvl4pPr marL="1600200" indent="-228600" algn="just" rtl="0" eaLnBrk="0" fontAlgn="base" hangingPunct="0">
              <a:spcBef>
                <a:spcPct val="20000"/>
              </a:spcBef>
              <a:spcAft>
                <a:spcPct val="0"/>
              </a:spcAft>
              <a:buChar char="–"/>
              <a:defRPr sz="2000">
                <a:solidFill>
                  <a:schemeClr val="tx1"/>
                </a:solidFill>
                <a:latin typeface="+mn-lt"/>
                <a:ea typeface="宋体" panose="02010600030101010101" pitchFamily="2" charset="-122"/>
                <a:cs typeface="微软雅黑" panose="020B0503020204020204" pitchFamily="34" charset="-122"/>
              </a:defRPr>
            </a:lvl4pPr>
            <a:lvl5pPr marL="2057400" indent="-228600" algn="just" rtl="0" eaLnBrk="0" fontAlgn="base" hangingPunct="0">
              <a:spcBef>
                <a:spcPct val="20000"/>
              </a:spcBef>
              <a:spcAft>
                <a:spcPct val="0"/>
              </a:spcAft>
              <a:buChar char="»"/>
              <a:defRPr sz="2000">
                <a:solidFill>
                  <a:schemeClr val="tx1"/>
                </a:solidFill>
                <a:latin typeface="+mn-lt"/>
                <a:ea typeface="宋体" panose="02010600030101010101" pitchFamily="2" charset="-122"/>
                <a:cs typeface="微软雅黑" panose="020B0503020204020204" pitchFamily="34" charset="-122"/>
              </a:defRPr>
            </a:lvl5pPr>
            <a:lvl6pPr marL="2514600" indent="-228600" algn="just" rtl="0" eaLnBrk="1" fontAlgn="base" hangingPunct="1">
              <a:spcBef>
                <a:spcPct val="20000"/>
              </a:spcBef>
              <a:spcAft>
                <a:spcPct val="0"/>
              </a:spcAft>
              <a:buChar char="»"/>
              <a:defRPr sz="2000">
                <a:solidFill>
                  <a:schemeClr val="tx1"/>
                </a:solidFill>
                <a:latin typeface="+mn-lt"/>
                <a:ea typeface="宋体" panose="02010600030101010101" pitchFamily="2" charset="-122"/>
              </a:defRPr>
            </a:lvl6pPr>
            <a:lvl7pPr marL="2971800" indent="-228600" algn="just" rtl="0" eaLnBrk="1" fontAlgn="base" hangingPunct="1">
              <a:spcBef>
                <a:spcPct val="20000"/>
              </a:spcBef>
              <a:spcAft>
                <a:spcPct val="0"/>
              </a:spcAft>
              <a:buChar char="»"/>
              <a:defRPr sz="2000">
                <a:solidFill>
                  <a:schemeClr val="tx1"/>
                </a:solidFill>
                <a:latin typeface="+mn-lt"/>
                <a:ea typeface="宋体" panose="02010600030101010101" pitchFamily="2" charset="-122"/>
              </a:defRPr>
            </a:lvl7pPr>
            <a:lvl8pPr marL="3429000" indent="-228600" algn="just" rtl="0" eaLnBrk="1" fontAlgn="base" hangingPunct="1">
              <a:spcBef>
                <a:spcPct val="20000"/>
              </a:spcBef>
              <a:spcAft>
                <a:spcPct val="0"/>
              </a:spcAft>
              <a:buChar char="»"/>
              <a:defRPr sz="2000">
                <a:solidFill>
                  <a:schemeClr val="tx1"/>
                </a:solidFill>
                <a:latin typeface="+mn-lt"/>
                <a:ea typeface="宋体" panose="02010600030101010101" pitchFamily="2" charset="-122"/>
              </a:defRPr>
            </a:lvl8pPr>
            <a:lvl9pPr marL="3886200" indent="-228600" algn="just" rtl="0" eaLnBrk="1" fontAlgn="base" hangingPunct="1">
              <a:spcBef>
                <a:spcPct val="20000"/>
              </a:spcBef>
              <a:spcAft>
                <a:spcPct val="0"/>
              </a:spcAft>
              <a:buChar char="»"/>
              <a:defRPr sz="2000">
                <a:solidFill>
                  <a:schemeClr val="tx1"/>
                </a:solidFill>
                <a:latin typeface="+mn-lt"/>
                <a:ea typeface="宋体" panose="02010600030101010101" pitchFamily="2" charset="-122"/>
              </a:defRPr>
            </a:lvl9pPr>
          </a:lstStyle>
          <a:p>
            <a:pPr marL="342900" marR="0" lvl="0" indent="-342900" algn="l" defTabSz="914400" rtl="0" eaLnBrk="0" fontAlgn="base" latinLnBrk="0" hangingPunct="0">
              <a:lnSpc>
                <a:spcPct val="100000"/>
              </a:lnSpc>
              <a:spcBef>
                <a:spcPts val="0"/>
              </a:spcBef>
              <a:spcAft>
                <a:spcPts val="600"/>
              </a:spcAft>
              <a:buClr>
                <a:srgbClr val="0000FF"/>
              </a:buClr>
              <a:buSzPct val="80000"/>
              <a:buFont typeface="Wingdings" panose="05000000000000000000" pitchFamily="2" charset="2"/>
              <a:buChar char="n"/>
              <a:tabLst/>
              <a:defRPr/>
            </a:pPr>
            <a:r>
              <a:rPr kumimoji="0" lang="en-US" altLang="zh-CN" sz="24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rPr>
              <a:t>Excellent data processing and correction algorithms</a:t>
            </a:r>
          </a:p>
          <a:p>
            <a:pPr marL="742950" marR="0" lvl="1" indent="-285750" algn="l" defTabSz="914400" rtl="0" eaLnBrk="0" fontAlgn="base" latinLnBrk="0" hangingPunct="0">
              <a:lnSpc>
                <a:spcPct val="100000"/>
              </a:lnSpc>
              <a:spcBef>
                <a:spcPts val="0"/>
              </a:spcBef>
              <a:spcAft>
                <a:spcPts val="600"/>
              </a:spcAft>
              <a:buClr>
                <a:srgbClr val="0000FF"/>
              </a:buClr>
              <a:buSzPct val="80000"/>
              <a:buFont typeface="Wingdings" panose="05000000000000000000" pitchFamily="2" charset="2"/>
              <a:buChar char="l"/>
              <a:tabLst/>
              <a:defRPr/>
            </a:pPr>
            <a:r>
              <a:rPr kumimoji="0" lang="zh-CN" altLang="en-US" sz="1800" b="1" i="0" u="none" strike="noStrike" kern="12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rPr>
              <a:t>Dynamic collection </a:t>
            </a:r>
            <a:r>
              <a:rPr kumimoji="0" lang="en-US" altLang="zh-CN" sz="18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rPr>
              <a:t>and </a:t>
            </a:r>
            <a:r>
              <a:rPr kumimoji="0" lang="en-US" altLang="zh-CN" sz="1800" b="1" i="0" u="none" strike="noStrike" kern="12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rPr>
              <a:t>time-delay superposition</a:t>
            </a:r>
          </a:p>
          <a:p>
            <a:pPr marL="1143000" marR="0" lvl="2" indent="-228600" algn="just" defTabSz="914400" rtl="0" eaLnBrk="0" fontAlgn="base" latinLnBrk="0" hangingPunct="0">
              <a:lnSpc>
                <a:spcPct val="100000"/>
              </a:lnSpc>
              <a:spcBef>
                <a:spcPts val="0"/>
              </a:spcBef>
              <a:spcAft>
                <a:spcPts val="600"/>
              </a:spcAft>
              <a:buClr>
                <a:srgbClr val="0000FF"/>
              </a:buClr>
              <a:buSzTx/>
              <a:buFontTx/>
              <a:buChar char="•"/>
              <a:tabLst/>
              <a:defRPr/>
            </a:pPr>
            <a:r>
              <a:rPr kumimoji="0" lang="en-US" altLang="zh-CN" sz="1600" b="1" i="0" u="none" strike="noStrike" kern="1200" cap="none" spc="0" normalizeH="0" baseline="0" noProof="0" dirty="0">
                <a:ln>
                  <a:noFill/>
                </a:ln>
                <a:solidFill>
                  <a:prstClr val="black"/>
                </a:solidFill>
                <a:effectLst/>
                <a:uLnTx/>
                <a:uFillTx/>
                <a:latin typeface="等线" panose="020F0502020204030204"/>
                <a:ea typeface="宋体" panose="02010600030101010101" pitchFamily="2" charset="-122"/>
              </a:rPr>
              <a:t>Reduce statistical fluctuation and improve detection accuracy</a:t>
            </a:r>
          </a:p>
          <a:p>
            <a:pPr marL="742950" marR="0" lvl="1" indent="-285750" algn="l" defTabSz="914400" rtl="0" eaLnBrk="0" fontAlgn="base" latinLnBrk="0" hangingPunct="0">
              <a:lnSpc>
                <a:spcPct val="100000"/>
              </a:lnSpc>
              <a:spcBef>
                <a:spcPts val="0"/>
              </a:spcBef>
              <a:spcAft>
                <a:spcPts val="600"/>
              </a:spcAft>
              <a:buClr>
                <a:srgbClr val="0000FF"/>
              </a:buClr>
              <a:buSzPct val="80000"/>
              <a:buFont typeface="Wingdings" panose="05000000000000000000" pitchFamily="2" charset="2"/>
              <a:buChar char="l"/>
              <a:tabLst/>
              <a:defRPr/>
            </a:pPr>
            <a:r>
              <a:rPr kumimoji="0" lang="en-US" altLang="zh-CN" sz="1800" b="1" i="0" u="none" strike="noStrike" kern="12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rPr>
              <a:t>Pellet age correction </a:t>
            </a:r>
            <a:r>
              <a:rPr kumimoji="0" lang="en-US" altLang="zh-CN" sz="18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rPr>
              <a:t>based on two energy windows</a:t>
            </a:r>
          </a:p>
          <a:p>
            <a:pPr marL="1143000" marR="0" lvl="2" indent="-228600" algn="just" defTabSz="914400" rtl="0" eaLnBrk="0" fontAlgn="base" latinLnBrk="0" hangingPunct="0">
              <a:lnSpc>
                <a:spcPct val="100000"/>
              </a:lnSpc>
              <a:spcBef>
                <a:spcPts val="0"/>
              </a:spcBef>
              <a:spcAft>
                <a:spcPts val="600"/>
              </a:spcAft>
              <a:buClr>
                <a:srgbClr val="0000FF"/>
              </a:buClr>
              <a:buSzTx/>
              <a:buFontTx/>
              <a:buChar char="•"/>
              <a:tabLst/>
              <a:defRPr/>
            </a:pPr>
            <a:r>
              <a:rPr kumimoji="0" lang="en-US" altLang="zh-CN" sz="16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rPr>
              <a:t>Suitable for pellets in non-radioactive equilibrium</a:t>
            </a:r>
          </a:p>
          <a:p>
            <a:pPr marL="1143000" marR="0" lvl="2" indent="-228600" algn="just" defTabSz="914400" rtl="0" eaLnBrk="0" fontAlgn="base" latinLnBrk="0" hangingPunct="0">
              <a:lnSpc>
                <a:spcPct val="100000"/>
              </a:lnSpc>
              <a:spcBef>
                <a:spcPts val="0"/>
              </a:spcBef>
              <a:spcAft>
                <a:spcPts val="600"/>
              </a:spcAft>
              <a:buClr>
                <a:srgbClr val="0000FF"/>
              </a:buClr>
              <a:buSzTx/>
              <a:buFontTx/>
              <a:buChar char="•"/>
              <a:tabLst/>
              <a:defRPr/>
            </a:pPr>
            <a:r>
              <a:rPr kumimoji="0" lang="en-US" altLang="zh-CN" sz="16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rPr>
              <a:t>Reduce the waiting time </a:t>
            </a:r>
            <a:r>
              <a:rPr kumimoji="0" lang="en-US" altLang="zh-CN" sz="1600" b="1" i="0" u="none" strike="noStrike" kern="0" cap="none" spc="0" normalizeH="0" baseline="0" noProof="0" dirty="0">
                <a:ln>
                  <a:noFill/>
                </a:ln>
                <a:solidFill>
                  <a:srgbClr val="FF0000"/>
                </a:solidFill>
                <a:effectLst/>
                <a:uLnTx/>
                <a:uFillTx/>
                <a:latin typeface="等线" panose="020F0502020204030204"/>
                <a:ea typeface="微软雅黑" panose="020B0503020204020204" pitchFamily="34" charset="-122"/>
                <a:cs typeface="Times New Roman" panose="02020603050405020304" pitchFamily="18" charset="0"/>
              </a:rPr>
              <a:t>(&gt;2</a:t>
            </a:r>
            <a:r>
              <a:rPr kumimoji="0" lang="en-US" altLang="zh-CN" sz="1600" b="1" i="0" u="none" strike="noStrike" kern="1200" cap="none" spc="0" normalizeH="0" baseline="0" noProof="0" dirty="0">
                <a:ln>
                  <a:noFill/>
                </a:ln>
                <a:solidFill>
                  <a:srgbClr val="FF0000"/>
                </a:solidFill>
                <a:effectLst/>
                <a:uLnTx/>
                <a:uFillTx/>
                <a:latin typeface="等线" panose="020F0502020204030204"/>
                <a:ea typeface="宋体" panose="02010600030101010101" pitchFamily="2" charset="-122"/>
              </a:rPr>
              <a:t> months</a:t>
            </a:r>
            <a:r>
              <a:rPr kumimoji="0" lang="en-US" altLang="zh-CN" sz="1600" b="1" i="0" u="none" strike="noStrike" kern="0" cap="none" spc="0" normalizeH="0" baseline="0" noProof="0" dirty="0">
                <a:ln>
                  <a:noFill/>
                </a:ln>
                <a:solidFill>
                  <a:srgbClr val="FF0000"/>
                </a:solidFill>
                <a:effectLst/>
                <a:uLnTx/>
                <a:uFillTx/>
                <a:latin typeface="等线" panose="020F0502020204030204"/>
                <a:ea typeface="微软雅黑" panose="020B0503020204020204" pitchFamily="34" charset="-122"/>
                <a:cs typeface="Times New Roman" panose="02020603050405020304" pitchFamily="18" charset="0"/>
              </a:rPr>
              <a:t>)</a:t>
            </a:r>
            <a:r>
              <a:rPr kumimoji="0" lang="en-US" altLang="zh-CN" sz="16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rPr>
              <a:t> from production to test</a:t>
            </a:r>
          </a:p>
          <a:p>
            <a:pPr marL="914400" marR="0" lvl="2" indent="0" algn="just" defTabSz="914400" rtl="0" eaLnBrk="0" fontAlgn="base" latinLnBrk="0" hangingPunct="0">
              <a:lnSpc>
                <a:spcPct val="100000"/>
              </a:lnSpc>
              <a:spcBef>
                <a:spcPts val="0"/>
              </a:spcBef>
              <a:spcAft>
                <a:spcPts val="600"/>
              </a:spcAft>
              <a:buClr>
                <a:srgbClr val="0000FF"/>
              </a:buClr>
              <a:buSzTx/>
              <a:buFontTx/>
              <a:buNone/>
              <a:tabLst/>
              <a:defRPr/>
            </a:pPr>
            <a:br>
              <a:rPr kumimoji="0" lang="en-US" altLang="zh-CN" sz="1200" b="0" i="0" u="none" strike="noStrike" kern="1200" cap="none" spc="0" normalizeH="0" baseline="0" noProof="0" dirty="0">
                <a:ln>
                  <a:noFill/>
                </a:ln>
                <a:solidFill>
                  <a:srgbClr val="939599"/>
                </a:solidFill>
                <a:effectLst/>
                <a:uLnTx/>
                <a:uFillTx/>
                <a:latin typeface="PingFang SC"/>
                <a:ea typeface="宋体" panose="02010600030101010101" pitchFamily="2" charset="-122"/>
              </a:rPr>
            </a:br>
            <a:endParaRPr kumimoji="0" lang="en-US" altLang="zh-CN" sz="16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endParaRPr>
          </a:p>
          <a:p>
            <a:pPr marL="457200" marR="0" lvl="1" indent="0" algn="l" defTabSz="914400" rtl="0" eaLnBrk="0" fontAlgn="base" latinLnBrk="0" hangingPunct="0">
              <a:lnSpc>
                <a:spcPct val="100000"/>
              </a:lnSpc>
              <a:spcBef>
                <a:spcPts val="0"/>
              </a:spcBef>
              <a:spcAft>
                <a:spcPts val="600"/>
              </a:spcAft>
              <a:buClr>
                <a:srgbClr val="0000FF"/>
              </a:buClr>
              <a:buSzPct val="80000"/>
              <a:buFont typeface="Wingdings" panose="05000000000000000000" pitchFamily="2" charset="2"/>
              <a:buNone/>
              <a:tabLst/>
              <a:defRPr/>
            </a:pPr>
            <a:endParaRPr kumimoji="0" lang="en-US" altLang="zh-CN" sz="18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endParaRPr>
          </a:p>
        </p:txBody>
      </p:sp>
      <p:pic>
        <p:nvPicPr>
          <p:cNvPr id="29" name="图片 28">
            <a:extLst>
              <a:ext uri="{FF2B5EF4-FFF2-40B4-BE49-F238E27FC236}">
                <a16:creationId xmlns:a16="http://schemas.microsoft.com/office/drawing/2014/main" id="{6AFFD15D-5ABC-4A6A-870F-2C64BC3A96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58347" y="2814732"/>
            <a:ext cx="2398494" cy="1800000"/>
          </a:xfrm>
          <a:prstGeom prst="rect">
            <a:avLst/>
          </a:prstGeom>
        </p:spPr>
      </p:pic>
      <p:pic>
        <p:nvPicPr>
          <p:cNvPr id="30" name="图片 29">
            <a:extLst>
              <a:ext uri="{FF2B5EF4-FFF2-40B4-BE49-F238E27FC236}">
                <a16:creationId xmlns:a16="http://schemas.microsoft.com/office/drawing/2014/main" id="{EFB1EDFB-AEC0-4D95-ADFA-A25E0E667E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2585" y="4965941"/>
            <a:ext cx="3204256" cy="1800000"/>
          </a:xfrm>
          <a:prstGeom prst="rect">
            <a:avLst/>
          </a:prstGeom>
        </p:spPr>
      </p:pic>
      <p:pic>
        <p:nvPicPr>
          <p:cNvPr id="31" name="图片 30">
            <a:extLst>
              <a:ext uri="{FF2B5EF4-FFF2-40B4-BE49-F238E27FC236}">
                <a16:creationId xmlns:a16="http://schemas.microsoft.com/office/drawing/2014/main" id="{381218BF-0FFB-4380-B501-04358016DA2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281" b="7634"/>
          <a:stretch/>
        </p:blipFill>
        <p:spPr>
          <a:xfrm>
            <a:off x="7151413" y="5275675"/>
            <a:ext cx="1678946" cy="1097280"/>
          </a:xfrm>
          <a:prstGeom prst="rect">
            <a:avLst/>
          </a:prstGeom>
        </p:spPr>
      </p:pic>
      <p:sp>
        <p:nvSpPr>
          <p:cNvPr id="34" name="文本框 33">
            <a:extLst>
              <a:ext uri="{FF2B5EF4-FFF2-40B4-BE49-F238E27FC236}">
                <a16:creationId xmlns:a16="http://schemas.microsoft.com/office/drawing/2014/main" id="{39E64F94-F07B-47E6-8567-FD27E6FDE260}"/>
              </a:ext>
            </a:extLst>
          </p:cNvPr>
          <p:cNvSpPr txBox="1"/>
          <p:nvPr/>
        </p:nvSpPr>
        <p:spPr>
          <a:xfrm>
            <a:off x="7361259" y="6339954"/>
            <a:ext cx="148021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rPr>
              <a:t>Pellets of </a:t>
            </a:r>
            <a:r>
              <a:rPr kumimoji="0" lang="en-US" altLang="zh-CN" sz="1200" b="1" i="0" u="none" strike="noStrike" kern="1200" cap="none" spc="0" normalizeH="0" baseline="0" noProof="0" dirty="0">
                <a:ln>
                  <a:noFill/>
                </a:ln>
                <a:solidFill>
                  <a:srgbClr val="2A2B2E"/>
                </a:solidFill>
                <a:effectLst/>
                <a:uLnTx/>
                <a:uFillTx/>
                <a:latin typeface="等线" panose="02010600030101010101" pitchFamily="2" charset="-122"/>
                <a:ea typeface="等线" panose="02010600030101010101" pitchFamily="2" charset="-122"/>
                <a:cs typeface="+mn-cs"/>
              </a:rPr>
              <a:t>different  </a:t>
            </a:r>
            <a:r>
              <a:rPr kumimoji="0" lang="en-US" altLang="zh-CN" sz="1200" b="1" i="0" u="none" strike="noStrike" kern="12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mn-cs"/>
              </a:rPr>
              <a:t>production times</a:t>
            </a:r>
            <a:r>
              <a:rPr kumimoji="0" lang="en-US" altLang="zh-CN" sz="1200" b="1" i="0" u="none" strike="noStrike" kern="0" cap="none" spc="0" normalizeH="0" baseline="0" noProof="0" dirty="0">
                <a:ln>
                  <a:noFill/>
                </a:ln>
                <a:solidFill>
                  <a:prstClr val="black"/>
                </a:solidFill>
                <a:effectLst/>
                <a:uLnTx/>
                <a:uFillTx/>
                <a:latin typeface="等线" panose="020F0502020204030204"/>
                <a:ea typeface="微软雅黑" panose="020B0503020204020204" pitchFamily="34" charset="-122"/>
                <a:cs typeface="Times New Roman" panose="02020603050405020304" pitchFamily="18" charset="0"/>
              </a:rPr>
              <a:t> </a:t>
            </a:r>
            <a:endParaRPr kumimoji="0" lang="zh-CN" altLang="en-US" sz="1200" b="0"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endParaRPr>
          </a:p>
        </p:txBody>
      </p:sp>
      <p:sp>
        <p:nvSpPr>
          <p:cNvPr id="36" name="文本框 35">
            <a:extLst>
              <a:ext uri="{FF2B5EF4-FFF2-40B4-BE49-F238E27FC236}">
                <a16:creationId xmlns:a16="http://schemas.microsoft.com/office/drawing/2014/main" id="{796FD878-10B1-4D03-8F97-3EBCB51DBF5A}"/>
              </a:ext>
            </a:extLst>
          </p:cNvPr>
          <p:cNvSpPr txBox="1"/>
          <p:nvPr/>
        </p:nvSpPr>
        <p:spPr>
          <a:xfrm>
            <a:off x="10794458" y="5337025"/>
            <a:ext cx="1224000" cy="10618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2A2B2E"/>
                </a:solidFill>
                <a:effectLst/>
                <a:uLnTx/>
                <a:uFillTx/>
                <a:latin typeface="等线" panose="02010600030101010101" pitchFamily="2" charset="-122"/>
                <a:ea typeface="等线" panose="02010600030101010101" pitchFamily="2" charset="-122"/>
                <a:cs typeface="+mn-cs"/>
              </a:rPr>
              <a:t>It could avoid </a:t>
            </a:r>
            <a:r>
              <a:rPr kumimoji="0" lang="en-US" altLang="zh-CN" sz="1050" b="1" i="0" u="none" strike="noStrike" kern="12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mn-cs"/>
              </a:rPr>
              <a:t>misjudgments of </a:t>
            </a:r>
            <a:r>
              <a:rPr kumimoji="0" lang="en-US" altLang="zh-CN" sz="1050" b="1" i="0" u="none" strike="noStrike" kern="0" cap="none" spc="0" normalizeH="0" baseline="3000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235</a:t>
            </a:r>
            <a:r>
              <a:rPr kumimoji="0" lang="en-US" altLang="zh-CN" sz="1050" b="1" i="0" u="none" strike="noStrike" kern="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U enrichment </a:t>
            </a:r>
            <a:r>
              <a:rPr kumimoji="0" lang="en-US" altLang="zh-CN" sz="1050" b="1" i="0" u="none" strike="noStrike" kern="1200" cap="none" spc="0" normalizeH="0" baseline="0" noProof="0" dirty="0">
                <a:ln>
                  <a:noFill/>
                </a:ln>
                <a:solidFill>
                  <a:srgbClr val="2A2B2E"/>
                </a:solidFill>
                <a:effectLst/>
                <a:uLnTx/>
                <a:uFillTx/>
                <a:latin typeface="等线" panose="02010600030101010101" pitchFamily="2" charset="-122"/>
                <a:ea typeface="等线" panose="02010600030101010101" pitchFamily="2" charset="-122"/>
                <a:cs typeface="+mn-cs"/>
              </a:rPr>
              <a:t>due to different  </a:t>
            </a:r>
            <a:r>
              <a:rPr kumimoji="0" lang="en-US" altLang="zh-CN" sz="1050" b="1" i="0" u="none" strike="noStrike" kern="12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mn-cs"/>
              </a:rPr>
              <a:t>production times </a:t>
            </a:r>
            <a:r>
              <a:rPr kumimoji="0" lang="en-US" altLang="zh-CN" sz="1050" b="1" i="0" u="none" strike="noStrike" kern="1200" cap="none" spc="0" normalizeH="0" baseline="0" noProof="0" dirty="0">
                <a:ln>
                  <a:noFill/>
                </a:ln>
                <a:solidFill>
                  <a:srgbClr val="2A2B2E"/>
                </a:solidFill>
                <a:effectLst/>
                <a:uLnTx/>
                <a:uFillTx/>
                <a:latin typeface="等线" panose="02010600030101010101" pitchFamily="2" charset="-122"/>
                <a:ea typeface="等线" panose="02010600030101010101" pitchFamily="2" charset="-122"/>
                <a:cs typeface="+mn-cs"/>
              </a:rPr>
              <a:t>of pellets</a:t>
            </a:r>
          </a:p>
        </p:txBody>
      </p:sp>
    </p:spTree>
    <p:extLst>
      <p:ext uri="{BB962C8B-B14F-4D97-AF65-F5344CB8AC3E}">
        <p14:creationId xmlns:p14="http://schemas.microsoft.com/office/powerpoint/2010/main" val="1902635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B201F4-34D4-4788-913B-92CF18F9D0A5}"/>
              </a:ext>
            </a:extLst>
          </p:cNvPr>
          <p:cNvSpPr>
            <a:spLocks noGrp="1"/>
          </p:cNvSpPr>
          <p:nvPr>
            <p:ph type="title"/>
          </p:nvPr>
        </p:nvSpPr>
        <p:spPr/>
        <p:txBody>
          <a:bodyPr>
            <a:normAutofit/>
          </a:bodyPr>
          <a:lstStyle/>
          <a:p>
            <a:r>
              <a:rPr lang="en-US" altLang="zh-CN" sz="3600" dirty="0"/>
              <a:t>1. </a:t>
            </a:r>
            <a:r>
              <a:rPr lang="en-US" altLang="zh-CN" sz="3600" baseline="30000" dirty="0"/>
              <a:t>235</a:t>
            </a:r>
            <a:r>
              <a:rPr lang="en-US" altLang="zh-CN" sz="3600" dirty="0"/>
              <a:t>U enrichment inspection for nuclear fuel</a:t>
            </a:r>
            <a:endParaRPr lang="zh-CN" altLang="en-US" dirty="0"/>
          </a:p>
        </p:txBody>
      </p:sp>
      <p:sp>
        <p:nvSpPr>
          <p:cNvPr id="4" name="内容占位符 2">
            <a:extLst>
              <a:ext uri="{FF2B5EF4-FFF2-40B4-BE49-F238E27FC236}">
                <a16:creationId xmlns:a16="http://schemas.microsoft.com/office/drawing/2014/main" id="{1ABFF359-06A0-4AEA-8633-7D04806F8F43}"/>
              </a:ext>
            </a:extLst>
          </p:cNvPr>
          <p:cNvSpPr txBox="1">
            <a:spLocks/>
          </p:cNvSpPr>
          <p:nvPr/>
        </p:nvSpPr>
        <p:spPr>
          <a:xfrm>
            <a:off x="226503" y="1055557"/>
            <a:ext cx="6768657" cy="4241459"/>
          </a:xfrm>
          <a:prstGeom prst="rect">
            <a:avLst/>
          </a:prstGeom>
          <a:noFill/>
          <a:ln>
            <a:noFill/>
          </a:ln>
        </p:spPr>
        <p:txBody>
          <a:bodyPr lIns="91440" tIns="45720" rIns="91440" bIns="45720" anchor="t"/>
          <a:lstStyle>
            <a:lvl1pPr marL="342900" indent="-342900" algn="l" rtl="0" eaLnBrk="0" fontAlgn="base" hangingPunct="0">
              <a:lnSpc>
                <a:spcPct val="120000"/>
              </a:lnSpc>
              <a:spcBef>
                <a:spcPct val="20000"/>
              </a:spcBef>
              <a:spcAft>
                <a:spcPct val="20000"/>
              </a:spcAft>
              <a:buClr>
                <a:srgbClr val="00B0F0"/>
              </a:buClr>
              <a:buSzPct val="80000"/>
              <a:buFont typeface="Wingdings" panose="05000000000000000000" pitchFamily="2" charset="2"/>
              <a:buChar char="n"/>
              <a:defRPr sz="2800" b="0">
                <a:solidFill>
                  <a:srgbClr val="002060"/>
                </a:solidFill>
                <a:latin typeface="+mn-ea"/>
                <a:ea typeface="+mn-ea"/>
                <a:cs typeface="微软雅黑" panose="020B0503020204020204" pitchFamily="34" charset="-122"/>
              </a:defRPr>
            </a:lvl1pPr>
            <a:lvl2pPr marL="742950" indent="-285750" algn="l" rtl="0" eaLnBrk="0" fontAlgn="base" hangingPunct="0">
              <a:lnSpc>
                <a:spcPct val="110000"/>
              </a:lnSpc>
              <a:spcBef>
                <a:spcPct val="20000"/>
              </a:spcBef>
              <a:spcAft>
                <a:spcPct val="0"/>
              </a:spcAft>
              <a:buClr>
                <a:srgbClr val="00B050"/>
              </a:buClr>
              <a:buSzPct val="80000"/>
              <a:buFont typeface="Wingdings" panose="05000000000000000000" pitchFamily="2" charset="2"/>
              <a:buChar char="l"/>
              <a:defRPr sz="2400" b="0" baseline="0">
                <a:solidFill>
                  <a:srgbClr val="0070C0"/>
                </a:solidFill>
                <a:latin typeface="+mn-ea"/>
                <a:ea typeface="+mn-ea"/>
                <a:cs typeface="微软雅黑" panose="020B0503020204020204" pitchFamily="34" charset="-122"/>
              </a:defRPr>
            </a:lvl2pPr>
            <a:lvl3pPr marL="1143000" indent="-228600" algn="just" rtl="0" eaLnBrk="0" fontAlgn="base" hangingPunct="0">
              <a:spcBef>
                <a:spcPct val="20000"/>
              </a:spcBef>
              <a:spcAft>
                <a:spcPct val="0"/>
              </a:spcAft>
              <a:buChar char="•"/>
              <a:defRPr sz="2400">
                <a:solidFill>
                  <a:schemeClr val="tx1"/>
                </a:solidFill>
                <a:latin typeface="+mn-lt"/>
                <a:ea typeface="宋体" panose="02010600030101010101" pitchFamily="2" charset="-122"/>
                <a:cs typeface="微软雅黑" panose="020B0503020204020204" pitchFamily="34" charset="-122"/>
              </a:defRPr>
            </a:lvl3pPr>
            <a:lvl4pPr marL="1600200" indent="-228600" algn="just" rtl="0" eaLnBrk="0" fontAlgn="base" hangingPunct="0">
              <a:spcBef>
                <a:spcPct val="20000"/>
              </a:spcBef>
              <a:spcAft>
                <a:spcPct val="0"/>
              </a:spcAft>
              <a:buChar char="–"/>
              <a:defRPr sz="2000">
                <a:solidFill>
                  <a:schemeClr val="tx1"/>
                </a:solidFill>
                <a:latin typeface="+mn-lt"/>
                <a:ea typeface="宋体" panose="02010600030101010101" pitchFamily="2" charset="-122"/>
                <a:cs typeface="微软雅黑" panose="020B0503020204020204" pitchFamily="34" charset="-122"/>
              </a:defRPr>
            </a:lvl4pPr>
            <a:lvl5pPr marL="2057400" indent="-228600" algn="just" rtl="0" eaLnBrk="0" fontAlgn="base" hangingPunct="0">
              <a:spcBef>
                <a:spcPct val="20000"/>
              </a:spcBef>
              <a:spcAft>
                <a:spcPct val="0"/>
              </a:spcAft>
              <a:buChar char="»"/>
              <a:defRPr sz="2000">
                <a:solidFill>
                  <a:schemeClr val="tx1"/>
                </a:solidFill>
                <a:latin typeface="+mn-lt"/>
                <a:ea typeface="宋体" panose="02010600030101010101" pitchFamily="2" charset="-122"/>
                <a:cs typeface="微软雅黑" panose="020B0503020204020204" pitchFamily="34" charset="-122"/>
              </a:defRPr>
            </a:lvl5pPr>
            <a:lvl6pPr marL="2514600" indent="-228600" algn="just" rtl="0" eaLnBrk="1" fontAlgn="base" hangingPunct="1">
              <a:spcBef>
                <a:spcPct val="20000"/>
              </a:spcBef>
              <a:spcAft>
                <a:spcPct val="0"/>
              </a:spcAft>
              <a:buChar char="»"/>
              <a:defRPr sz="2000">
                <a:solidFill>
                  <a:schemeClr val="tx1"/>
                </a:solidFill>
                <a:latin typeface="+mn-lt"/>
                <a:ea typeface="宋体" panose="02010600030101010101" pitchFamily="2" charset="-122"/>
              </a:defRPr>
            </a:lvl6pPr>
            <a:lvl7pPr marL="2971800" indent="-228600" algn="just" rtl="0" eaLnBrk="1" fontAlgn="base" hangingPunct="1">
              <a:spcBef>
                <a:spcPct val="20000"/>
              </a:spcBef>
              <a:spcAft>
                <a:spcPct val="0"/>
              </a:spcAft>
              <a:buChar char="»"/>
              <a:defRPr sz="2000">
                <a:solidFill>
                  <a:schemeClr val="tx1"/>
                </a:solidFill>
                <a:latin typeface="+mn-lt"/>
                <a:ea typeface="宋体" panose="02010600030101010101" pitchFamily="2" charset="-122"/>
              </a:defRPr>
            </a:lvl7pPr>
            <a:lvl8pPr marL="3429000" indent="-228600" algn="just" rtl="0" eaLnBrk="1" fontAlgn="base" hangingPunct="1">
              <a:spcBef>
                <a:spcPct val="20000"/>
              </a:spcBef>
              <a:spcAft>
                <a:spcPct val="0"/>
              </a:spcAft>
              <a:buChar char="»"/>
              <a:defRPr sz="2000">
                <a:solidFill>
                  <a:schemeClr val="tx1"/>
                </a:solidFill>
                <a:latin typeface="+mn-lt"/>
                <a:ea typeface="宋体" panose="02010600030101010101" pitchFamily="2" charset="-122"/>
              </a:defRPr>
            </a:lvl8pPr>
            <a:lvl9pPr marL="3886200" indent="-228600" algn="just" rtl="0" eaLnBrk="1" fontAlgn="base" hangingPunct="1">
              <a:spcBef>
                <a:spcPct val="20000"/>
              </a:spcBef>
              <a:spcAft>
                <a:spcPct val="0"/>
              </a:spcAft>
              <a:buChar char="»"/>
              <a:defRPr sz="2000">
                <a:solidFill>
                  <a:schemeClr val="tx1"/>
                </a:solidFill>
                <a:latin typeface="+mn-lt"/>
                <a:ea typeface="宋体" panose="02010600030101010101" pitchFamily="2" charset="-122"/>
              </a:defRPr>
            </a:lvl9pPr>
          </a:lstStyle>
          <a:p>
            <a:pPr marL="342900" marR="0" lvl="0" indent="-342900" algn="l" defTabSz="914400" rtl="0" eaLnBrk="0" fontAlgn="base" latinLnBrk="0" hangingPunct="0">
              <a:lnSpc>
                <a:spcPct val="150000"/>
              </a:lnSpc>
              <a:spcBef>
                <a:spcPts val="0"/>
              </a:spcBef>
              <a:spcAft>
                <a:spcPts val="600"/>
              </a:spcAft>
              <a:buClr>
                <a:srgbClr val="0000FF"/>
              </a:buClr>
              <a:buSzPct val="80000"/>
              <a:buFont typeface="Wingdings" panose="05000000000000000000" pitchFamily="2" charset="2"/>
              <a:buChar char="n"/>
              <a:tabLst/>
              <a:defRPr/>
            </a:pPr>
            <a:r>
              <a:rPr kumimoji="0" lang="en-US" altLang="zh-CN" sz="2000" b="1"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In 2020,</a:t>
            </a:r>
            <a:r>
              <a:rPr kumimoji="0" lang="zh-CN" altLang="en-US" sz="2000" b="1"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2000" b="1"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we have developed a set of </a:t>
            </a:r>
            <a:r>
              <a:rPr kumimoji="0" lang="en-US" altLang="zh-CN" sz="2000" b="1" i="0" u="none" strike="noStrike" kern="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compact high-speed PGA equipment</a:t>
            </a:r>
            <a:r>
              <a:rPr kumimoji="0" lang="en-US" altLang="zh-CN" sz="2000" b="1"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and then applied in the China North Nuclear Fuel Co. (CNNFC) for 3 years</a:t>
            </a:r>
          </a:p>
          <a:p>
            <a:pPr marL="742950" marR="0" lvl="1" indent="-285750" algn="l" defTabSz="914400" rtl="0" eaLnBrk="0" fontAlgn="base" latinLnBrk="0" hangingPunct="0">
              <a:lnSpc>
                <a:spcPct val="100000"/>
              </a:lnSpc>
              <a:spcBef>
                <a:spcPts val="0"/>
              </a:spcBef>
              <a:spcAft>
                <a:spcPts val="600"/>
              </a:spcAft>
              <a:buClr>
                <a:srgbClr val="0000FF"/>
              </a:buClr>
              <a:buSzPct val="80000"/>
              <a:buFont typeface="Wingdings" panose="05000000000000000000" pitchFamily="2" charset="2"/>
              <a:buChar char="l"/>
              <a:tabLst/>
              <a:defRPr/>
            </a:pPr>
            <a:r>
              <a:rPr kumimoji="0" lang="en-US" altLang="zh-CN" sz="2000" b="1"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The </a:t>
            </a:r>
            <a:r>
              <a:rPr kumimoji="0" lang="en-US" altLang="zh-CN" sz="2000" b="1" i="0" u="none" strike="noStrike" kern="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fastest (up to 7.2 m/min) </a:t>
            </a:r>
            <a:r>
              <a:rPr kumimoji="0" lang="en-US" altLang="zh-CN" sz="2000" b="1"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online </a:t>
            </a:r>
            <a:r>
              <a:rPr kumimoji="0" lang="en-US" altLang="zh-CN" sz="2000" b="1" i="0" u="none" strike="noStrike" kern="0" cap="none" spc="0" normalizeH="0" baseline="3000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235</a:t>
            </a:r>
            <a:r>
              <a:rPr kumimoji="0" lang="en-US" altLang="zh-CN" sz="2000" b="1"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U enrichment inspection equipment by now</a:t>
            </a:r>
          </a:p>
          <a:p>
            <a:pPr marL="742950" marR="0" lvl="1" indent="-285750" algn="l" defTabSz="914400" rtl="0" eaLnBrk="0" fontAlgn="base" latinLnBrk="0" hangingPunct="0">
              <a:lnSpc>
                <a:spcPct val="100000"/>
              </a:lnSpc>
              <a:spcBef>
                <a:spcPts val="0"/>
              </a:spcBef>
              <a:spcAft>
                <a:spcPts val="600"/>
              </a:spcAft>
              <a:buClr>
                <a:srgbClr val="0000FF"/>
              </a:buClr>
              <a:buSzPct val="80000"/>
              <a:buFont typeface="Wingdings" panose="05000000000000000000" pitchFamily="2" charset="2"/>
              <a:buChar char="l"/>
              <a:tabLst/>
              <a:defRPr/>
            </a:pPr>
            <a:r>
              <a:rPr kumimoji="0" lang="en-US" altLang="zh-CN" sz="2000" b="1" i="0" u="none" strike="noStrike" kern="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The Scientific and Technological Progress Award of The China Nuclear Energy Association</a:t>
            </a:r>
            <a:r>
              <a:rPr kumimoji="0" lang="en-US" altLang="zh-CN" sz="2000" b="1"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Second Prize </a:t>
            </a:r>
          </a:p>
          <a:p>
            <a:pPr marL="742950" marR="0" lvl="1" indent="-285750" algn="l" defTabSz="914400" rtl="0" eaLnBrk="0" fontAlgn="base" latinLnBrk="0" hangingPunct="0">
              <a:lnSpc>
                <a:spcPct val="100000"/>
              </a:lnSpc>
              <a:spcBef>
                <a:spcPts val="0"/>
              </a:spcBef>
              <a:spcAft>
                <a:spcPts val="600"/>
              </a:spcAft>
              <a:buClr>
                <a:srgbClr val="0000FF"/>
              </a:buClr>
              <a:buSzPct val="80000"/>
              <a:buFont typeface="Wingdings" panose="05000000000000000000" pitchFamily="2" charset="2"/>
              <a:buChar char="l"/>
              <a:tabLst/>
              <a:defRPr/>
            </a:pPr>
            <a:r>
              <a:rPr kumimoji="0" lang="en-US" altLang="zh-CN" sz="2000" b="1"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Achieved </a:t>
            </a:r>
            <a:r>
              <a:rPr kumimoji="0" lang="en-US" altLang="zh-CN" sz="2000" b="1" i="0" u="none" strike="noStrike" kern="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3 patents </a:t>
            </a:r>
            <a:r>
              <a:rPr kumimoji="0" lang="en-US" altLang="zh-CN" sz="2000" b="1"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and S&amp;T achievements transformation more than </a:t>
            </a:r>
            <a:r>
              <a:rPr kumimoji="0" lang="en-US" altLang="zh-CN" sz="2000" b="1" i="0" u="none" strike="noStrike" kern="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16 million CNY</a:t>
            </a:r>
          </a:p>
        </p:txBody>
      </p:sp>
      <p:pic>
        <p:nvPicPr>
          <p:cNvPr id="8" name="图片 7">
            <a:extLst>
              <a:ext uri="{FF2B5EF4-FFF2-40B4-BE49-F238E27FC236}">
                <a16:creationId xmlns:a16="http://schemas.microsoft.com/office/drawing/2014/main" id="{E6005820-9DA0-48D4-9E50-B93B825765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2922" y="1191056"/>
            <a:ext cx="4906049" cy="3679537"/>
          </a:xfrm>
          <a:prstGeom prst="rect">
            <a:avLst/>
          </a:prstGeom>
        </p:spPr>
      </p:pic>
      <p:sp>
        <p:nvSpPr>
          <p:cNvPr id="12" name="文本框 12">
            <a:extLst>
              <a:ext uri="{FF2B5EF4-FFF2-40B4-BE49-F238E27FC236}">
                <a16:creationId xmlns:a16="http://schemas.microsoft.com/office/drawing/2014/main" id="{8404E6D5-7E91-4983-9F63-AE1A2426E769}"/>
              </a:ext>
            </a:extLst>
          </p:cNvPr>
          <p:cNvSpPr txBox="1"/>
          <p:nvPr/>
        </p:nvSpPr>
        <p:spPr>
          <a:xfrm>
            <a:off x="6481537" y="5297016"/>
            <a:ext cx="5483960" cy="1323439"/>
          </a:xfrm>
          <a:prstGeom prst="rect">
            <a:avLst/>
          </a:prstGeom>
          <a:solidFill>
            <a:schemeClr val="accent4"/>
          </a:solidFill>
        </p:spPr>
        <p:txBody>
          <a:bodyPr wrap="square">
            <a:spAutoFit/>
          </a:bodyPr>
          <a:lstStyle/>
          <a:p>
            <a:pPr marL="285750" indent="-285750">
              <a:buFont typeface="Wingdings" panose="05000000000000000000" pitchFamily="2" charset="2"/>
              <a:buChar char="ü"/>
              <a:defRPr/>
            </a:pPr>
            <a:r>
              <a:rPr lang="en-US" altLang="zh-CN" sz="1600" dirty="0">
                <a:solidFill>
                  <a:srgbClr val="000000"/>
                </a:solidFill>
                <a:latin typeface="Arial"/>
                <a:ea typeface="微软雅黑"/>
              </a:rPr>
              <a:t>The Second Prize of the Scientific &amp; Technological Progress Award of The China Nuclear Energy Association</a:t>
            </a:r>
          </a:p>
          <a:p>
            <a:pPr marL="285750" indent="-285750">
              <a:buFont typeface="Wingdings" panose="05000000000000000000" pitchFamily="2" charset="2"/>
              <a:buChar char="ü"/>
              <a:defRPr/>
            </a:pPr>
            <a:r>
              <a:rPr lang="en-US" altLang="zh-CN" sz="1600" dirty="0">
                <a:solidFill>
                  <a:srgbClr val="000000"/>
                </a:solidFill>
                <a:latin typeface="Arial"/>
                <a:ea typeface="微软雅黑"/>
              </a:rPr>
              <a:t>Patented passive enrichment detection won the 24th China Patent Award</a:t>
            </a:r>
            <a:endParaRPr kumimoji="0" lang="zh-CN" altLang="en-US" sz="1600" i="0" u="none" strike="noStrike" kern="1200" cap="none" spc="0" normalizeH="0" baseline="0" noProof="0" dirty="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3757944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a:xfrm>
            <a:off x="1107500" y="92058"/>
            <a:ext cx="10510125" cy="659643"/>
          </a:xfrm>
        </p:spPr>
        <p:txBody>
          <a:bodyPr/>
          <a:lstStyle/>
          <a:p>
            <a:r>
              <a:rPr lang="en-US" altLang="zh-CN" dirty="0"/>
              <a:t>2. Dynamic Imaging of Radioactive Source</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8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4" name="文本框 3"/>
          <p:cNvSpPr txBox="1"/>
          <p:nvPr/>
        </p:nvSpPr>
        <p:spPr>
          <a:xfrm>
            <a:off x="340360" y="895988"/>
            <a:ext cx="11511280" cy="2862322"/>
          </a:xfrm>
          <a:prstGeom prst="rect">
            <a:avLst/>
          </a:prstGeom>
          <a:noFill/>
        </p:spPr>
        <p:txBody>
          <a:bodyPr wrap="square" rtlCol="0">
            <a:spAutoFit/>
          </a:bodyPr>
          <a:lstStyle/>
          <a:p>
            <a:pPr marL="342900" lvl="0" indent="-342900" algn="just">
              <a:lnSpc>
                <a:spcPct val="150000"/>
              </a:lnSpc>
              <a:buFont typeface="Wingdings" panose="05000000000000000000" pitchFamily="2" charset="2"/>
              <a:buChar char="n"/>
              <a:defRPr/>
            </a:pPr>
            <a:r>
              <a:rPr lang="en-US" altLang="zh-CN" sz="2000" b="1" dirty="0">
                <a:solidFill>
                  <a:srgbClr val="0000FF"/>
                </a:solidFill>
              </a:rPr>
              <a:t>Dynamic imaging of radioactive </a:t>
            </a:r>
            <a:r>
              <a:rPr kumimoji="0" lang="en-US" altLang="zh-CN" sz="2000" b="1" i="0" u="none" strike="noStrike" kern="1200" cap="none" spc="0" normalizeH="0" baseline="0" noProof="0" dirty="0">
                <a:ln>
                  <a:noFill/>
                </a:ln>
                <a:solidFill>
                  <a:srgbClr val="0000FF"/>
                </a:solidFill>
                <a:effectLst/>
                <a:uLnTx/>
                <a:uFillTx/>
                <a:ea typeface="微软雅黑"/>
                <a:cs typeface="+mn-cs"/>
              </a:rPr>
              <a:t>source is a critical technique </a:t>
            </a:r>
            <a:r>
              <a:rPr lang="en-US" altLang="zh-CN" sz="2000" b="1" dirty="0">
                <a:solidFill>
                  <a:srgbClr val="0000FF"/>
                </a:solidFill>
                <a:ea typeface="微软雅黑"/>
              </a:rPr>
              <a:t>in radiation</a:t>
            </a:r>
            <a:r>
              <a:rPr kumimoji="0" lang="en-US" altLang="zh-CN" sz="2000" b="1" i="0" u="none" strike="noStrike" kern="1200" cap="none" spc="0" normalizeH="0" baseline="0" noProof="0" dirty="0">
                <a:ln>
                  <a:noFill/>
                </a:ln>
                <a:solidFill>
                  <a:srgbClr val="0000FF"/>
                </a:solidFill>
                <a:effectLst/>
                <a:uLnTx/>
                <a:uFillTx/>
                <a:ea typeface="微软雅黑"/>
                <a:cs typeface="+mn-cs"/>
              </a:rPr>
              <a:t> monitoring </a:t>
            </a:r>
          </a:p>
          <a:p>
            <a:pPr marL="342900" lvl="0" indent="-342900" algn="just">
              <a:lnSpc>
                <a:spcPct val="150000"/>
              </a:lnSpc>
              <a:buFont typeface="Wingdings" panose="05000000000000000000" pitchFamily="2" charset="2"/>
              <a:buChar char="n"/>
              <a:defRPr/>
            </a:pPr>
            <a:r>
              <a:rPr kumimoji="0" lang="en-US" altLang="zh-CN" sz="2000" b="1" i="0" u="none" strike="noStrike" kern="1200" cap="none" spc="0" normalizeH="0" baseline="0" noProof="0" dirty="0">
                <a:ln>
                  <a:noFill/>
                </a:ln>
                <a:solidFill>
                  <a:prstClr val="black"/>
                </a:solidFill>
                <a:effectLst/>
                <a:uLnTx/>
                <a:uFillTx/>
                <a:ea typeface="微软雅黑"/>
                <a:cs typeface="+mn-cs"/>
              </a:rPr>
              <a:t>Our team proposes a deep learning based </a:t>
            </a:r>
            <a:r>
              <a:rPr lang="en-US" altLang="zh-CN" sz="2000" b="1" dirty="0">
                <a:solidFill>
                  <a:prstClr val="black"/>
                </a:solidFill>
                <a:ea typeface="微软雅黑"/>
              </a:rPr>
              <a:t>Optical-Radiation </a:t>
            </a:r>
            <a:r>
              <a:rPr kumimoji="0" lang="en-US" altLang="zh-CN" sz="2000" b="1" i="0" u="none" strike="noStrike" kern="1200" cap="none" spc="0" normalizeH="0" baseline="0" noProof="0" dirty="0">
                <a:ln>
                  <a:noFill/>
                </a:ln>
                <a:solidFill>
                  <a:prstClr val="black"/>
                </a:solidFill>
                <a:effectLst/>
                <a:uLnTx/>
                <a:uFillTx/>
                <a:ea typeface="微软雅黑"/>
                <a:cs typeface="+mn-cs"/>
              </a:rPr>
              <a:t>dual-modality image sequence fusing algorithm to improve </a:t>
            </a:r>
            <a:r>
              <a:rPr lang="en-US" altLang="zh-CN" sz="2000" b="1" dirty="0">
                <a:solidFill>
                  <a:prstClr val="black"/>
                </a:solidFill>
                <a:ea typeface="微软雅黑"/>
              </a:rPr>
              <a:t>accuracy and veracity </a:t>
            </a:r>
            <a:r>
              <a:rPr lang="en-US" altLang="zh-CN" sz="2000" b="1" dirty="0">
                <a:solidFill>
                  <a:prstClr val="black"/>
                </a:solidFill>
              </a:rPr>
              <a:t>of moving radioactive sources location and tracking</a:t>
            </a:r>
            <a:endParaRPr kumimoji="0" lang="en-US" altLang="zh-CN" sz="2000" b="1" i="0" u="none" strike="noStrike" kern="1200" cap="none" spc="0" normalizeH="0" baseline="0" noProof="0" dirty="0">
              <a:ln>
                <a:noFill/>
              </a:ln>
              <a:solidFill>
                <a:prstClr val="black"/>
              </a:solidFill>
              <a:effectLst/>
              <a:uLnTx/>
              <a:uFillTx/>
              <a:ea typeface="微软雅黑"/>
              <a:cs typeface="+mn-cs"/>
            </a:endParaRPr>
          </a:p>
          <a:p>
            <a:pPr marL="342900" lvl="0" indent="-342900" algn="just">
              <a:lnSpc>
                <a:spcPct val="150000"/>
              </a:lnSpc>
              <a:buFont typeface="Wingdings" panose="05000000000000000000" pitchFamily="2" charset="2"/>
              <a:buChar char="n"/>
              <a:defRPr/>
            </a:pPr>
            <a:r>
              <a:rPr kumimoji="0" lang="en-US" altLang="zh-CN" sz="2000" b="1" i="0" u="none" strike="noStrike" kern="1200" cap="none" spc="0" normalizeH="0" baseline="0" noProof="0" dirty="0">
                <a:ln>
                  <a:noFill/>
                </a:ln>
                <a:solidFill>
                  <a:prstClr val="black"/>
                </a:solidFill>
                <a:effectLst/>
                <a:uLnTx/>
                <a:uFillTx/>
                <a:ea typeface="微软雅黑"/>
                <a:cs typeface="+mn-cs"/>
              </a:rPr>
              <a:t>Our products have been deployed in </a:t>
            </a:r>
            <a:r>
              <a:rPr lang="en-US" altLang="zh-CN" sz="2000" b="1" dirty="0">
                <a:solidFill>
                  <a:prstClr val="black"/>
                </a:solidFill>
              </a:rPr>
              <a:t>several </a:t>
            </a:r>
            <a:r>
              <a:rPr kumimoji="0" lang="en-US" altLang="zh-CN" sz="2000" b="1" i="0" u="none" strike="noStrike" kern="1200" cap="none" spc="0" normalizeH="0" baseline="0" noProof="0" dirty="0">
                <a:ln>
                  <a:noFill/>
                </a:ln>
                <a:solidFill>
                  <a:prstClr val="black"/>
                </a:solidFill>
                <a:effectLst/>
                <a:uLnTx/>
                <a:uFillTx/>
                <a:ea typeface="微软雅黑"/>
                <a:cs typeface="+mn-cs"/>
              </a:rPr>
              <a:t>border port</a:t>
            </a:r>
            <a:r>
              <a:rPr lang="en-US" altLang="zh-CN" sz="2000" b="1" dirty="0">
                <a:ea typeface="微软雅黑"/>
              </a:rPr>
              <a:t>s</a:t>
            </a:r>
            <a:r>
              <a:rPr lang="zh-CN" altLang="en-US" sz="2000" b="1" dirty="0">
                <a:solidFill>
                  <a:srgbClr val="0000FF"/>
                </a:solidFill>
                <a:ea typeface="微软雅黑"/>
              </a:rPr>
              <a:t> </a:t>
            </a:r>
            <a:r>
              <a:rPr lang="en-US" altLang="zh-CN" sz="2000" b="1" dirty="0">
                <a:solidFill>
                  <a:prstClr val="black"/>
                </a:solidFill>
              </a:rPr>
              <a:t>for public nuclear safety monitoring</a:t>
            </a:r>
            <a:endParaRPr kumimoji="0" lang="zh-CN" altLang="en-US" sz="2000" b="0" i="0" u="none" strike="noStrike" kern="1200" cap="none" spc="0" normalizeH="0" baseline="0" noProof="0" dirty="0">
              <a:ln>
                <a:noFill/>
              </a:ln>
              <a:solidFill>
                <a:srgbClr val="0000FF"/>
              </a:solidFill>
              <a:effectLst/>
              <a:uLnTx/>
              <a:uFillTx/>
              <a:ea typeface="微软雅黑"/>
              <a:cs typeface="+mn-cs"/>
            </a:endParaRPr>
          </a:p>
        </p:txBody>
      </p:sp>
      <p:grpSp>
        <p:nvGrpSpPr>
          <p:cNvPr id="5" name="组合 4"/>
          <p:cNvGrpSpPr/>
          <p:nvPr/>
        </p:nvGrpSpPr>
        <p:grpSpPr>
          <a:xfrm>
            <a:off x="340360" y="3657704"/>
            <a:ext cx="11283152" cy="2723563"/>
            <a:chOff x="460316" y="1816217"/>
            <a:chExt cx="11283152" cy="2723563"/>
          </a:xfrm>
        </p:grpSpPr>
        <p:grpSp>
          <p:nvGrpSpPr>
            <p:cNvPr id="6" name="组合 5"/>
            <p:cNvGrpSpPr/>
            <p:nvPr/>
          </p:nvGrpSpPr>
          <p:grpSpPr>
            <a:xfrm>
              <a:off x="460316" y="1816217"/>
              <a:ext cx="11283152" cy="2691948"/>
              <a:chOff x="504330" y="1740017"/>
              <a:chExt cx="11283152" cy="2691948"/>
            </a:xfrm>
          </p:grpSpPr>
          <p:sp>
            <p:nvSpPr>
              <p:cNvPr id="8" name="矩形 7"/>
              <p:cNvSpPr/>
              <p:nvPr/>
            </p:nvSpPr>
            <p:spPr>
              <a:xfrm>
                <a:off x="5181864" y="2097839"/>
                <a:ext cx="1237791" cy="954175"/>
              </a:xfrm>
              <a:prstGeom prst="rect">
                <a:avLst/>
              </a:prstGeom>
              <a:noFill/>
              <a:ln w="19050" cap="flat" cmpd="sng" algn="ctr">
                <a:solidFill>
                  <a:srgbClr val="FF0000"/>
                </a:solidFill>
                <a:prstDash val="dash"/>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文细黑" panose="02010600040101010101" pitchFamily="2" charset="-122"/>
                  <a:ea typeface="华文细黑" panose="02010600040101010101" pitchFamily="2" charset="-122"/>
                  <a:cs typeface="Times New Roman" panose="02020603050405020304" pitchFamily="18" charset="0"/>
                </a:endParaRPr>
              </a:p>
            </p:txBody>
          </p:sp>
          <p:sp>
            <p:nvSpPr>
              <p:cNvPr id="9" name="矩形 8"/>
              <p:cNvSpPr/>
              <p:nvPr/>
            </p:nvSpPr>
            <p:spPr>
              <a:xfrm>
                <a:off x="5195115" y="3382325"/>
                <a:ext cx="1237791" cy="757874"/>
              </a:xfrm>
              <a:prstGeom prst="rect">
                <a:avLst/>
              </a:prstGeom>
              <a:noFill/>
              <a:ln w="19050" cap="flat" cmpd="sng" algn="ctr">
                <a:solidFill>
                  <a:srgbClr val="FF0000"/>
                </a:solidFill>
                <a:prstDash val="dash"/>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文细黑" panose="02010600040101010101" pitchFamily="2" charset="-122"/>
                  <a:ea typeface="华文细黑" panose="02010600040101010101" pitchFamily="2" charset="-122"/>
                  <a:cs typeface="Times New Roman" panose="02020603050405020304" pitchFamily="18" charset="0"/>
                </a:endParaRPr>
              </a:p>
            </p:txBody>
          </p:sp>
          <p:sp>
            <p:nvSpPr>
              <p:cNvPr id="10" name="矩形 9"/>
              <p:cNvSpPr/>
              <p:nvPr/>
            </p:nvSpPr>
            <p:spPr>
              <a:xfrm>
                <a:off x="7946057" y="2503948"/>
                <a:ext cx="1439764" cy="1208991"/>
              </a:xfrm>
              <a:prstGeom prst="rect">
                <a:avLst/>
              </a:prstGeom>
              <a:noFill/>
              <a:ln w="19050" cap="flat" cmpd="sng" algn="ctr">
                <a:solidFill>
                  <a:srgbClr val="FF0000"/>
                </a:solidFill>
                <a:prstDash val="dash"/>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文细黑" panose="02010600040101010101" pitchFamily="2" charset="-122"/>
                  <a:ea typeface="华文细黑" panose="02010600040101010101" pitchFamily="2" charset="-122"/>
                  <a:cs typeface="Times New Roman" panose="02020603050405020304" pitchFamily="18" charset="0"/>
                </a:endParaRPr>
              </a:p>
            </p:txBody>
          </p:sp>
          <p:grpSp>
            <p:nvGrpSpPr>
              <p:cNvPr id="11" name="组合 10"/>
              <p:cNvGrpSpPr/>
              <p:nvPr/>
            </p:nvGrpSpPr>
            <p:grpSpPr>
              <a:xfrm>
                <a:off x="504330" y="1740017"/>
                <a:ext cx="11283152" cy="2691948"/>
                <a:chOff x="520620" y="1740018"/>
                <a:chExt cx="11283831" cy="2691948"/>
              </a:xfrm>
            </p:grpSpPr>
            <p:grpSp>
              <p:nvGrpSpPr>
                <p:cNvPr id="12" name="组合 11"/>
                <p:cNvGrpSpPr/>
                <p:nvPr/>
              </p:nvGrpSpPr>
              <p:grpSpPr>
                <a:xfrm>
                  <a:off x="520620" y="1924681"/>
                  <a:ext cx="11283831" cy="2507285"/>
                  <a:chOff x="-311" y="4126"/>
                  <a:chExt cx="19545" cy="4099"/>
                </a:xfrm>
              </p:grpSpPr>
              <p:sp>
                <p:nvSpPr>
                  <p:cNvPr id="15" name="矩形 14"/>
                  <p:cNvSpPr/>
                  <p:nvPr/>
                </p:nvSpPr>
                <p:spPr>
                  <a:xfrm>
                    <a:off x="5452" y="4579"/>
                    <a:ext cx="2156" cy="882"/>
                  </a:xfrm>
                  <a:prstGeom prst="rect">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solidFill>
                        <a:effectLst/>
                        <a:uLnTx/>
                        <a:uFillTx/>
                        <a:ea typeface="华文细黑" panose="02010600040101010101" pitchFamily="2" charset="-122"/>
                        <a:cs typeface="Times New Roman" panose="02020603050405020304" pitchFamily="18" charset="0"/>
                      </a:rPr>
                      <a:t>Radiation image</a:t>
                    </a:r>
                    <a:endParaRPr kumimoji="0" lang="zh-CN" altLang="en-US" sz="1600" b="0" i="0" u="none" strike="noStrike" kern="1200" cap="none" spc="0" normalizeH="0" baseline="0" noProof="0" dirty="0">
                      <a:ln>
                        <a:noFill/>
                      </a:ln>
                      <a:solidFill>
                        <a:prstClr val="white"/>
                      </a:solidFill>
                      <a:effectLst/>
                      <a:uLnTx/>
                      <a:uFillTx/>
                      <a:ea typeface="华文细黑" panose="02010600040101010101" pitchFamily="2" charset="-122"/>
                      <a:cs typeface="Times New Roman" panose="02020603050405020304" pitchFamily="18" charset="0"/>
                    </a:endParaRPr>
                  </a:p>
                </p:txBody>
              </p:sp>
              <p:sp>
                <p:nvSpPr>
                  <p:cNvPr id="16" name="矩形 15"/>
                  <p:cNvSpPr/>
                  <p:nvPr/>
                </p:nvSpPr>
                <p:spPr>
                  <a:xfrm>
                    <a:off x="5498" y="6602"/>
                    <a:ext cx="2155" cy="896"/>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solidFill>
                        <a:effectLst/>
                        <a:uLnTx/>
                        <a:uFillTx/>
                        <a:ea typeface="华文细黑" panose="02010600040101010101" pitchFamily="2" charset="-122"/>
                        <a:cs typeface="Times New Roman" panose="02020603050405020304" pitchFamily="18" charset="0"/>
                      </a:rPr>
                      <a:t>Optical video</a:t>
                    </a:r>
                    <a:endParaRPr kumimoji="0" lang="zh-CN" altLang="en-US" sz="1600" b="0" i="0" u="none" strike="noStrike" kern="1200" cap="none" spc="0" normalizeH="0" baseline="0" noProof="0" dirty="0">
                      <a:ln>
                        <a:noFill/>
                      </a:ln>
                      <a:solidFill>
                        <a:prstClr val="white"/>
                      </a:solidFill>
                      <a:effectLst/>
                      <a:uLnTx/>
                      <a:uFillTx/>
                      <a:ea typeface="华文细黑" panose="02010600040101010101" pitchFamily="2" charset="-122"/>
                      <a:cs typeface="Times New Roman" panose="02020603050405020304" pitchFamily="18" charset="0"/>
                    </a:endParaRPr>
                  </a:p>
                </p:txBody>
              </p:sp>
              <p:sp>
                <p:nvSpPr>
                  <p:cNvPr id="17" name="矩形 16"/>
                  <p:cNvSpPr/>
                  <p:nvPr/>
                </p:nvSpPr>
                <p:spPr>
                  <a:xfrm>
                    <a:off x="10336" y="4579"/>
                    <a:ext cx="2155" cy="925"/>
                  </a:xfrm>
                  <a:prstGeom prst="rect">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solidFill>
                        <a:effectLst/>
                        <a:uLnTx/>
                        <a:uFillTx/>
                        <a:ea typeface="华文细黑" panose="02010600040101010101" pitchFamily="2" charset="-122"/>
                        <a:cs typeface="Times New Roman" panose="02020603050405020304" pitchFamily="18" charset="0"/>
                        <a:sym typeface="+mn-ea"/>
                      </a:rPr>
                      <a:t>Hot-spot location</a:t>
                    </a:r>
                    <a:endParaRPr kumimoji="0" lang="zh-CN" altLang="en-US" sz="1600" b="0" i="0" u="none" strike="noStrike" kern="1200" cap="none" spc="0" normalizeH="0" baseline="0" noProof="0" dirty="0">
                      <a:ln>
                        <a:noFill/>
                      </a:ln>
                      <a:solidFill>
                        <a:prstClr val="white"/>
                      </a:solidFill>
                      <a:effectLst/>
                      <a:uLnTx/>
                      <a:uFillTx/>
                      <a:ea typeface="华文细黑" panose="02010600040101010101" pitchFamily="2" charset="-122"/>
                      <a:cs typeface="Times New Roman" panose="02020603050405020304" pitchFamily="18" charset="0"/>
                      <a:sym typeface="+mn-ea"/>
                    </a:endParaRPr>
                  </a:p>
                </p:txBody>
              </p:sp>
              <p:cxnSp>
                <p:nvCxnSpPr>
                  <p:cNvPr id="18" name="直接箭头连接符 17"/>
                  <p:cNvCxnSpPr/>
                  <p:nvPr/>
                </p:nvCxnSpPr>
                <p:spPr>
                  <a:xfrm>
                    <a:off x="2982" y="7023"/>
                    <a:ext cx="2494" cy="0"/>
                  </a:xfrm>
                  <a:prstGeom prst="straightConnector1">
                    <a:avLst/>
                  </a:prstGeom>
                  <a:noFill/>
                  <a:ln w="9525" cap="flat" cmpd="sng" algn="ctr">
                    <a:solidFill>
                      <a:sysClr val="windowText" lastClr="000000">
                        <a:shade val="95000"/>
                        <a:satMod val="105000"/>
                      </a:sysClr>
                    </a:solidFill>
                    <a:prstDash val="solid"/>
                    <a:tailEnd type="arrow" w="med" len="med"/>
                  </a:ln>
                  <a:effectLst/>
                </p:spPr>
              </p:cxnSp>
              <p:cxnSp>
                <p:nvCxnSpPr>
                  <p:cNvPr id="19" name="直接箭头连接符 18"/>
                  <p:cNvCxnSpPr/>
                  <p:nvPr/>
                </p:nvCxnSpPr>
                <p:spPr>
                  <a:xfrm>
                    <a:off x="7676" y="7088"/>
                    <a:ext cx="2551" cy="0"/>
                  </a:xfrm>
                  <a:prstGeom prst="straightConnector1">
                    <a:avLst/>
                  </a:prstGeom>
                  <a:noFill/>
                  <a:ln w="9525" cap="flat" cmpd="sng" algn="ctr">
                    <a:solidFill>
                      <a:sysClr val="windowText" lastClr="000000">
                        <a:shade val="95000"/>
                        <a:satMod val="105000"/>
                      </a:sysClr>
                    </a:solidFill>
                    <a:prstDash val="solid"/>
                    <a:tailEnd type="arrow" w="med" len="med"/>
                  </a:ln>
                  <a:effectLst/>
                </p:spPr>
              </p:cxnSp>
              <p:grpSp>
                <p:nvGrpSpPr>
                  <p:cNvPr id="20" name="组合 19"/>
                  <p:cNvGrpSpPr/>
                  <p:nvPr/>
                </p:nvGrpSpPr>
                <p:grpSpPr>
                  <a:xfrm>
                    <a:off x="2916" y="4470"/>
                    <a:ext cx="2787" cy="550"/>
                    <a:chOff x="2396" y="4470"/>
                    <a:chExt cx="5004" cy="550"/>
                  </a:xfrm>
                </p:grpSpPr>
                <p:cxnSp>
                  <p:nvCxnSpPr>
                    <p:cNvPr id="43" name="直接箭头连接符 42"/>
                    <p:cNvCxnSpPr/>
                    <p:nvPr/>
                  </p:nvCxnSpPr>
                  <p:spPr>
                    <a:xfrm>
                      <a:off x="2472" y="5020"/>
                      <a:ext cx="4479" cy="0"/>
                    </a:xfrm>
                    <a:prstGeom prst="straightConnector1">
                      <a:avLst/>
                    </a:prstGeom>
                    <a:noFill/>
                    <a:ln w="9525" cap="flat" cmpd="sng" algn="ctr">
                      <a:solidFill>
                        <a:sysClr val="windowText" lastClr="000000">
                          <a:shade val="95000"/>
                          <a:satMod val="105000"/>
                        </a:sysClr>
                      </a:solidFill>
                      <a:prstDash val="solid"/>
                      <a:tailEnd type="arrow" w="med" len="med"/>
                    </a:ln>
                    <a:effectLst/>
                  </p:spPr>
                </p:cxnSp>
                <p:sp>
                  <p:nvSpPr>
                    <p:cNvPr id="44" name="文本框 109"/>
                    <p:cNvSpPr txBox="1"/>
                    <p:nvPr/>
                  </p:nvSpPr>
                  <p:spPr>
                    <a:xfrm>
                      <a:off x="2396" y="4470"/>
                      <a:ext cx="5004" cy="5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ea typeface="华文细黑" panose="02010600040101010101" pitchFamily="2" charset="-122"/>
                          <a:cs typeface="Times New Roman" panose="02020603050405020304" pitchFamily="18" charset="0"/>
                        </a:rPr>
                        <a:t>reconstruction</a:t>
                      </a:r>
                      <a:endParaRPr kumimoji="0" lang="zh-CN" altLang="en-US" sz="1400" b="1" i="0" u="none" strike="noStrike" kern="1200" cap="none" spc="0" normalizeH="0" baseline="0" noProof="0" dirty="0">
                        <a:ln>
                          <a:noFill/>
                        </a:ln>
                        <a:solidFill>
                          <a:prstClr val="black"/>
                        </a:solidFill>
                        <a:effectLst/>
                        <a:uLnTx/>
                        <a:uFillTx/>
                        <a:ea typeface="华文细黑" panose="02010600040101010101" pitchFamily="2" charset="-122"/>
                        <a:cs typeface="Times New Roman" panose="02020603050405020304" pitchFamily="18" charset="0"/>
                      </a:endParaRPr>
                    </a:p>
                  </p:txBody>
                </p:sp>
              </p:grpSp>
              <p:grpSp>
                <p:nvGrpSpPr>
                  <p:cNvPr id="21" name="组合 20"/>
                  <p:cNvGrpSpPr/>
                  <p:nvPr/>
                </p:nvGrpSpPr>
                <p:grpSpPr>
                  <a:xfrm>
                    <a:off x="7665" y="4494"/>
                    <a:ext cx="3027" cy="3214"/>
                    <a:chOff x="9349" y="4494"/>
                    <a:chExt cx="4718" cy="3214"/>
                  </a:xfrm>
                </p:grpSpPr>
                <p:cxnSp>
                  <p:nvCxnSpPr>
                    <p:cNvPr id="39" name="直接箭头连接符 38"/>
                    <p:cNvCxnSpPr/>
                    <p:nvPr/>
                  </p:nvCxnSpPr>
                  <p:spPr>
                    <a:xfrm>
                      <a:off x="9349" y="5020"/>
                      <a:ext cx="3975" cy="0"/>
                    </a:xfrm>
                    <a:prstGeom prst="straightConnector1">
                      <a:avLst/>
                    </a:prstGeom>
                    <a:noFill/>
                    <a:ln w="9525" cap="flat" cmpd="sng" algn="ctr">
                      <a:solidFill>
                        <a:sysClr val="windowText" lastClr="000000">
                          <a:shade val="95000"/>
                          <a:satMod val="105000"/>
                        </a:sysClr>
                      </a:solidFill>
                      <a:prstDash val="solid"/>
                      <a:tailEnd type="arrow" w="med" len="med"/>
                    </a:ln>
                    <a:effectLst/>
                  </p:spPr>
                </p:cxnSp>
                <p:sp>
                  <p:nvSpPr>
                    <p:cNvPr id="40" name="文本框 105"/>
                    <p:cNvSpPr txBox="1"/>
                    <p:nvPr/>
                  </p:nvSpPr>
                  <p:spPr>
                    <a:xfrm>
                      <a:off x="9457" y="4494"/>
                      <a:ext cx="4610" cy="45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ea typeface="华文细黑" panose="02010600040101010101" pitchFamily="2" charset="-122"/>
                          <a:cs typeface="Times New Roman" panose="02020603050405020304" pitchFamily="18" charset="0"/>
                        </a:rPr>
                        <a:t>CLSTM</a:t>
                      </a:r>
                      <a:r>
                        <a:rPr kumimoji="0" lang="zh-CN" altLang="en-US" sz="1200" b="1" i="0" u="none" strike="noStrike" kern="1200" cap="none" spc="0" normalizeH="0" baseline="0" noProof="0" dirty="0">
                          <a:ln>
                            <a:noFill/>
                          </a:ln>
                          <a:solidFill>
                            <a:prstClr val="black"/>
                          </a:solidFill>
                          <a:effectLst/>
                          <a:uLnTx/>
                          <a:uFillTx/>
                          <a:ea typeface="华文细黑" panose="02010600040101010101" pitchFamily="2" charset="-122"/>
                          <a:cs typeface="Times New Roman" panose="02020603050405020304" pitchFamily="18" charset="0"/>
                        </a:rPr>
                        <a:t> </a:t>
                      </a:r>
                      <a:r>
                        <a:rPr kumimoji="0" lang="en-US" altLang="zh-CN" sz="1200" b="1" i="0" u="none" strike="noStrike" kern="1200" cap="none" spc="0" normalizeH="0" baseline="0" noProof="0" dirty="0">
                          <a:ln>
                            <a:noFill/>
                          </a:ln>
                          <a:solidFill>
                            <a:prstClr val="black"/>
                          </a:solidFill>
                          <a:effectLst/>
                          <a:uLnTx/>
                          <a:uFillTx/>
                          <a:ea typeface="华文细黑" panose="02010600040101010101" pitchFamily="2" charset="-122"/>
                          <a:cs typeface="Times New Roman" panose="02020603050405020304" pitchFamily="18" charset="0"/>
                        </a:rPr>
                        <a:t>network</a:t>
                      </a:r>
                      <a:endParaRPr kumimoji="0" lang="zh-CN" altLang="en-US" sz="1200" b="1" i="0" u="none" strike="noStrike" kern="1200" cap="none" spc="0" normalizeH="0" baseline="0" noProof="0" dirty="0">
                        <a:ln>
                          <a:noFill/>
                        </a:ln>
                        <a:solidFill>
                          <a:prstClr val="black"/>
                        </a:solidFill>
                        <a:effectLst/>
                        <a:uLnTx/>
                        <a:uFillTx/>
                        <a:ea typeface="华文细黑" panose="02010600040101010101" pitchFamily="2" charset="-122"/>
                        <a:cs typeface="Times New Roman" panose="02020603050405020304" pitchFamily="18" charset="0"/>
                      </a:endParaRPr>
                    </a:p>
                  </p:txBody>
                </p:sp>
                <p:sp>
                  <p:nvSpPr>
                    <p:cNvPr id="41" name="文本框 106"/>
                    <p:cNvSpPr txBox="1"/>
                    <p:nvPr/>
                  </p:nvSpPr>
                  <p:spPr>
                    <a:xfrm>
                      <a:off x="9884" y="6602"/>
                      <a:ext cx="2942" cy="55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ea typeface="华文细黑" panose="02010600040101010101" pitchFamily="2" charset="-122"/>
                          <a:cs typeface="Times New Roman" panose="02020603050405020304" pitchFamily="18" charset="0"/>
                        </a:rPr>
                        <a:t>YOLOv3</a:t>
                      </a:r>
                    </a:p>
                  </p:txBody>
                </p:sp>
                <p:sp>
                  <p:nvSpPr>
                    <p:cNvPr id="42" name="文本框 107"/>
                    <p:cNvSpPr txBox="1"/>
                    <p:nvPr/>
                  </p:nvSpPr>
                  <p:spPr>
                    <a:xfrm>
                      <a:off x="9884" y="7155"/>
                      <a:ext cx="3195" cy="55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err="1">
                          <a:ln>
                            <a:noFill/>
                          </a:ln>
                          <a:solidFill>
                            <a:prstClr val="black"/>
                          </a:solidFill>
                          <a:effectLst/>
                          <a:uLnTx/>
                          <a:uFillTx/>
                          <a:ea typeface="华文细黑" panose="02010600040101010101" pitchFamily="2" charset="-122"/>
                          <a:cs typeface="Times New Roman" panose="02020603050405020304" pitchFamily="18" charset="0"/>
                        </a:rPr>
                        <a:t>DeepSort</a:t>
                      </a:r>
                      <a:endParaRPr kumimoji="0" lang="zh-CN" altLang="en-US" sz="1600" b="1" i="0" u="none" strike="noStrike" kern="1200" cap="none" spc="0" normalizeH="0" baseline="0" noProof="0" dirty="0">
                        <a:ln>
                          <a:noFill/>
                        </a:ln>
                        <a:solidFill>
                          <a:prstClr val="black"/>
                        </a:solidFill>
                        <a:effectLst/>
                        <a:uLnTx/>
                        <a:uFillTx/>
                        <a:ea typeface="华文细黑" panose="02010600040101010101" pitchFamily="2" charset="-122"/>
                        <a:cs typeface="Times New Roman" panose="02020603050405020304" pitchFamily="18" charset="0"/>
                      </a:endParaRPr>
                    </a:p>
                  </p:txBody>
                </p:sp>
              </p:grpSp>
              <p:sp>
                <p:nvSpPr>
                  <p:cNvPr id="22" name="文本框 87"/>
                  <p:cNvSpPr txBox="1"/>
                  <p:nvPr/>
                </p:nvSpPr>
                <p:spPr>
                  <a:xfrm>
                    <a:off x="7638" y="5013"/>
                    <a:ext cx="2532" cy="75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ea typeface="华文细黑" panose="02010600040101010101" pitchFamily="2" charset="-122"/>
                        <a:cs typeface="Times New Roman" panose="02020603050405020304" pitchFamily="18" charset="0"/>
                      </a:rPr>
                      <a:t>Kalman filtering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prstClr val="black"/>
                        </a:solidFill>
                        <a:effectLst/>
                        <a:uLnTx/>
                        <a:uFillTx/>
                        <a:ea typeface="华文细黑" panose="02010600040101010101" pitchFamily="2" charset="-122"/>
                        <a:cs typeface="Times New Roman" panose="02020603050405020304" pitchFamily="18" charset="0"/>
                      </a:rPr>
                      <a:t>（</a:t>
                    </a:r>
                    <a:r>
                      <a:rPr kumimoji="0" lang="en-US" altLang="zh-CN" sz="1200" b="1" i="0" u="none" strike="noStrike" kern="1200" cap="none" spc="0" normalizeH="0" baseline="0" noProof="0" dirty="0">
                        <a:ln>
                          <a:noFill/>
                        </a:ln>
                        <a:solidFill>
                          <a:prstClr val="black"/>
                        </a:solidFill>
                        <a:effectLst/>
                        <a:uLnTx/>
                        <a:uFillTx/>
                        <a:ea typeface="华文细黑" panose="02010600040101010101" pitchFamily="2" charset="-122"/>
                        <a:cs typeface="Times New Roman" panose="02020603050405020304" pitchFamily="18" charset="0"/>
                      </a:rPr>
                      <a:t>KF</a:t>
                    </a:r>
                    <a:r>
                      <a:rPr kumimoji="0" lang="zh-CN" altLang="en-US" sz="1200" b="1" i="0" u="none" strike="noStrike" kern="1200" cap="none" spc="0" normalizeH="0" baseline="0" noProof="0" dirty="0">
                        <a:ln>
                          <a:noFill/>
                        </a:ln>
                        <a:solidFill>
                          <a:prstClr val="black"/>
                        </a:solidFill>
                        <a:effectLst/>
                        <a:uLnTx/>
                        <a:uFillTx/>
                        <a:ea typeface="华文细黑" panose="02010600040101010101" pitchFamily="2" charset="-122"/>
                        <a:cs typeface="Times New Roman" panose="02020603050405020304" pitchFamily="18" charset="0"/>
                      </a:rPr>
                      <a:t>）</a:t>
                    </a:r>
                  </a:p>
                </p:txBody>
              </p:sp>
              <p:sp>
                <p:nvSpPr>
                  <p:cNvPr id="23" name="矩形 22"/>
                  <p:cNvSpPr/>
                  <p:nvPr/>
                </p:nvSpPr>
                <p:spPr>
                  <a:xfrm>
                    <a:off x="10288" y="6602"/>
                    <a:ext cx="2155" cy="895"/>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solidFill>
                        <a:effectLst/>
                        <a:uLnTx/>
                        <a:uFillTx/>
                        <a:ea typeface="华文细黑" panose="02010600040101010101" pitchFamily="2" charset="-122"/>
                        <a:cs typeface="Times New Roman" panose="02020603050405020304" pitchFamily="18" charset="0"/>
                        <a:sym typeface="+mn-ea"/>
                      </a:rPr>
                      <a:t>Pedestrian location</a:t>
                    </a:r>
                    <a:endParaRPr kumimoji="0" lang="zh-CN" altLang="en-US" sz="1600" b="0" i="0" u="none" strike="noStrike" kern="1200" cap="none" spc="0" normalizeH="0" baseline="0" noProof="0" dirty="0">
                      <a:ln>
                        <a:noFill/>
                      </a:ln>
                      <a:solidFill>
                        <a:prstClr val="white"/>
                      </a:solidFill>
                      <a:effectLst/>
                      <a:uLnTx/>
                      <a:uFillTx/>
                      <a:ea typeface="华文细黑" panose="02010600040101010101" pitchFamily="2" charset="-122"/>
                      <a:cs typeface="Times New Roman" panose="02020603050405020304" pitchFamily="18" charset="0"/>
                      <a:sym typeface="+mn-ea"/>
                    </a:endParaRPr>
                  </a:p>
                </p:txBody>
              </p:sp>
              <p:cxnSp>
                <p:nvCxnSpPr>
                  <p:cNvPr id="24" name="直接箭头连接符 23"/>
                  <p:cNvCxnSpPr>
                    <a:cxnSpLocks/>
                    <a:stCxn id="23" idx="3"/>
                  </p:cNvCxnSpPr>
                  <p:nvPr/>
                </p:nvCxnSpPr>
                <p:spPr>
                  <a:xfrm>
                    <a:off x="12443" y="7050"/>
                    <a:ext cx="2954" cy="39"/>
                  </a:xfrm>
                  <a:prstGeom prst="straightConnector1">
                    <a:avLst/>
                  </a:prstGeom>
                  <a:noFill/>
                  <a:ln w="9525" cap="flat" cmpd="sng" algn="ctr">
                    <a:solidFill>
                      <a:sysClr val="windowText" lastClr="000000">
                        <a:shade val="95000"/>
                        <a:satMod val="105000"/>
                      </a:sysClr>
                    </a:solidFill>
                    <a:prstDash val="solid"/>
                    <a:tailEnd type="arrow" w="med" len="med"/>
                  </a:ln>
                  <a:effectLst/>
                </p:spPr>
              </p:cxnSp>
              <p:cxnSp>
                <p:nvCxnSpPr>
                  <p:cNvPr id="25" name="直接箭头连接符 24"/>
                  <p:cNvCxnSpPr/>
                  <p:nvPr/>
                </p:nvCxnSpPr>
                <p:spPr>
                  <a:xfrm flipH="1" flipV="1">
                    <a:off x="13658" y="5042"/>
                    <a:ext cx="18" cy="1984"/>
                  </a:xfrm>
                  <a:prstGeom prst="straightConnector1">
                    <a:avLst/>
                  </a:prstGeom>
                  <a:noFill/>
                  <a:ln w="9525" cap="flat" cmpd="sng" algn="ctr">
                    <a:solidFill>
                      <a:sysClr val="windowText" lastClr="000000">
                        <a:shade val="95000"/>
                        <a:satMod val="105000"/>
                      </a:sysClr>
                    </a:solidFill>
                    <a:prstDash val="solid"/>
                    <a:tailEnd type="arrow" w="med" len="med"/>
                  </a:ln>
                  <a:effectLst/>
                </p:spPr>
              </p:cxnSp>
              <p:cxnSp>
                <p:nvCxnSpPr>
                  <p:cNvPr id="26" name="直接箭头连接符 25"/>
                  <p:cNvCxnSpPr>
                    <a:cxnSpLocks/>
                    <a:stCxn id="17" idx="3"/>
                  </p:cNvCxnSpPr>
                  <p:nvPr/>
                </p:nvCxnSpPr>
                <p:spPr>
                  <a:xfrm>
                    <a:off x="12491" y="5041"/>
                    <a:ext cx="2931" cy="1"/>
                  </a:xfrm>
                  <a:prstGeom prst="straightConnector1">
                    <a:avLst/>
                  </a:prstGeom>
                  <a:noFill/>
                  <a:ln w="9525" cap="flat" cmpd="sng" algn="ctr">
                    <a:solidFill>
                      <a:sysClr val="windowText" lastClr="000000">
                        <a:shade val="95000"/>
                        <a:satMod val="105000"/>
                      </a:sysClr>
                    </a:solidFill>
                    <a:prstDash val="solid"/>
                    <a:tailEnd type="arrow" w="med" len="med"/>
                  </a:ln>
                  <a:effectLst/>
                </p:spPr>
              </p:cxnSp>
              <p:sp>
                <p:nvSpPr>
                  <p:cNvPr id="27" name="文本框 92"/>
                  <p:cNvSpPr txBox="1"/>
                  <p:nvPr/>
                </p:nvSpPr>
                <p:spPr>
                  <a:xfrm>
                    <a:off x="12626" y="5189"/>
                    <a:ext cx="1066" cy="2571"/>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ea typeface="华文细黑" panose="02010600040101010101" pitchFamily="2" charset="-122"/>
                        <a:cs typeface="Times New Roman" panose="02020603050405020304" pitchFamily="18" charset="0"/>
                      </a:rPr>
                      <a:t>Single frame matching</a:t>
                    </a:r>
                    <a:endParaRPr kumimoji="0" lang="zh-CN" altLang="en-US" sz="1400" b="1" i="0" u="none" strike="noStrike" kern="1200" cap="none" spc="0" normalizeH="0" baseline="0" noProof="0" dirty="0">
                      <a:ln>
                        <a:noFill/>
                      </a:ln>
                      <a:solidFill>
                        <a:prstClr val="black"/>
                      </a:solidFill>
                      <a:effectLst/>
                      <a:uLnTx/>
                      <a:uFillTx/>
                      <a:ea typeface="华文细黑" panose="02010600040101010101" pitchFamily="2" charset="-122"/>
                      <a:cs typeface="Times New Roman" panose="02020603050405020304" pitchFamily="18" charset="0"/>
                    </a:endParaRPr>
                  </a:p>
                </p:txBody>
              </p:sp>
              <p:sp>
                <p:nvSpPr>
                  <p:cNvPr id="28" name="文本框 93"/>
                  <p:cNvSpPr txBox="1"/>
                  <p:nvPr/>
                </p:nvSpPr>
                <p:spPr>
                  <a:xfrm>
                    <a:off x="13991" y="5317"/>
                    <a:ext cx="1066" cy="2908"/>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ea typeface="华文细黑" panose="02010600040101010101" pitchFamily="2" charset="-122"/>
                        <a:cs typeface="Times New Roman" panose="02020603050405020304" pitchFamily="18" charset="0"/>
                      </a:rPr>
                      <a:t>Temporal sequence matching</a:t>
                    </a:r>
                    <a:endParaRPr kumimoji="0" lang="zh-CN" altLang="en-US" sz="1400" b="1" i="0" u="none" strike="noStrike" kern="1200" cap="none" spc="0" normalizeH="0" baseline="0" noProof="0" dirty="0">
                      <a:ln>
                        <a:noFill/>
                      </a:ln>
                      <a:solidFill>
                        <a:prstClr val="black"/>
                      </a:solidFill>
                      <a:effectLst/>
                      <a:uLnTx/>
                      <a:uFillTx/>
                      <a:ea typeface="华文细黑" panose="02010600040101010101" pitchFamily="2" charset="-122"/>
                      <a:cs typeface="Times New Roman" panose="02020603050405020304" pitchFamily="18" charset="0"/>
                    </a:endParaRPr>
                  </a:p>
                </p:txBody>
              </p:sp>
              <p:sp>
                <p:nvSpPr>
                  <p:cNvPr id="29" name="矩形 28"/>
                  <p:cNvSpPr/>
                  <p:nvPr/>
                </p:nvSpPr>
                <p:spPr>
                  <a:xfrm>
                    <a:off x="1813" y="4126"/>
                    <a:ext cx="1180" cy="3622"/>
                  </a:xfrm>
                  <a:prstGeom prst="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ea typeface="华文细黑" panose="02010600040101010101" pitchFamily="2" charset="-122"/>
                        <a:cs typeface="Times New Roman" panose="02020603050405020304" pitchFamily="18" charset="0"/>
                      </a:rPr>
                      <a:t>γ-ray camera</a:t>
                    </a:r>
                    <a:endParaRPr kumimoji="0" lang="zh-CN" altLang="en-US" sz="1600" b="0" i="0" u="none" strike="noStrike" kern="1200" cap="none" spc="0" normalizeH="0" baseline="0" noProof="0" dirty="0">
                      <a:ln>
                        <a:noFill/>
                      </a:ln>
                      <a:solidFill>
                        <a:prstClr val="white"/>
                      </a:solidFill>
                      <a:effectLst/>
                      <a:uLnTx/>
                      <a:uFillTx/>
                      <a:ea typeface="华文细黑" panose="02010600040101010101" pitchFamily="2" charset="-122"/>
                      <a:cs typeface="Times New Roman" panose="02020603050405020304" pitchFamily="18" charset="0"/>
                    </a:endParaRPr>
                  </a:p>
                </p:txBody>
              </p:sp>
              <p:grpSp>
                <p:nvGrpSpPr>
                  <p:cNvPr id="30" name="组合 29"/>
                  <p:cNvGrpSpPr/>
                  <p:nvPr/>
                </p:nvGrpSpPr>
                <p:grpSpPr>
                  <a:xfrm>
                    <a:off x="-311" y="5410"/>
                    <a:ext cx="2347" cy="1578"/>
                    <a:chOff x="-437" y="5410"/>
                    <a:chExt cx="2347" cy="1578"/>
                  </a:xfrm>
                </p:grpSpPr>
                <p:cxnSp>
                  <p:nvCxnSpPr>
                    <p:cNvPr id="36" name="直接箭头连接符 35"/>
                    <p:cNvCxnSpPr/>
                    <p:nvPr/>
                  </p:nvCxnSpPr>
                  <p:spPr>
                    <a:xfrm>
                      <a:off x="-360" y="6006"/>
                      <a:ext cx="2058" cy="0"/>
                    </a:xfrm>
                    <a:prstGeom prst="straightConnector1">
                      <a:avLst/>
                    </a:prstGeom>
                    <a:noFill/>
                    <a:ln w="9525" cap="flat" cmpd="sng" algn="ctr">
                      <a:solidFill>
                        <a:sysClr val="windowText" lastClr="000000">
                          <a:shade val="95000"/>
                          <a:satMod val="105000"/>
                        </a:sysClr>
                      </a:solidFill>
                      <a:prstDash val="solid"/>
                      <a:tailEnd type="arrow" w="med" len="med"/>
                    </a:ln>
                    <a:effectLst/>
                  </p:spPr>
                </p:cxnSp>
                <p:sp>
                  <p:nvSpPr>
                    <p:cNvPr id="37" name="文本框 102"/>
                    <p:cNvSpPr txBox="1"/>
                    <p:nvPr/>
                  </p:nvSpPr>
                  <p:spPr>
                    <a:xfrm>
                      <a:off x="-437" y="6032"/>
                      <a:ext cx="2347" cy="95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ea typeface="华文细黑" panose="02010600040101010101" pitchFamily="2" charset="-122"/>
                          <a:cs typeface="Times New Roman" panose="02020603050405020304" pitchFamily="18" charset="0"/>
                        </a:rPr>
                        <a:t>Optical information</a:t>
                      </a:r>
                      <a:endParaRPr kumimoji="0" lang="zh-CN" altLang="en-US" sz="1600" b="1" i="0" u="none" strike="noStrike" kern="1200" cap="none" spc="0" normalizeH="0" baseline="0" noProof="0" dirty="0">
                        <a:ln>
                          <a:noFill/>
                        </a:ln>
                        <a:solidFill>
                          <a:prstClr val="black"/>
                        </a:solidFill>
                        <a:effectLst/>
                        <a:uLnTx/>
                        <a:uFillTx/>
                        <a:ea typeface="华文细黑" panose="02010600040101010101" pitchFamily="2" charset="-122"/>
                        <a:cs typeface="Times New Roman" panose="02020603050405020304" pitchFamily="18" charset="0"/>
                      </a:endParaRPr>
                    </a:p>
                  </p:txBody>
                </p:sp>
                <p:sp>
                  <p:nvSpPr>
                    <p:cNvPr id="38" name="文本框 103"/>
                    <p:cNvSpPr txBox="1"/>
                    <p:nvPr/>
                  </p:nvSpPr>
                  <p:spPr>
                    <a:xfrm>
                      <a:off x="-64" y="5410"/>
                      <a:ext cx="1563" cy="55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1" dirty="0">
                          <a:solidFill>
                            <a:prstClr val="black"/>
                          </a:solidFill>
                          <a:ea typeface="华文细黑" panose="02010600040101010101" pitchFamily="2" charset="-122"/>
                          <a:cs typeface="Times New Roman" panose="02020603050405020304" pitchFamily="18" charset="0"/>
                        </a:rPr>
                        <a:t>γ</a:t>
                      </a:r>
                      <a:r>
                        <a:rPr kumimoji="0" lang="en-US" altLang="zh-CN" sz="1600" b="1" i="0" u="none" strike="noStrike" kern="1200" cap="none" spc="0" normalizeH="0" baseline="0" noProof="0" dirty="0">
                          <a:ln>
                            <a:noFill/>
                          </a:ln>
                          <a:solidFill>
                            <a:prstClr val="black"/>
                          </a:solidFill>
                          <a:effectLst/>
                          <a:uLnTx/>
                          <a:uFillTx/>
                          <a:ea typeface="华文细黑" panose="02010600040101010101" pitchFamily="2" charset="-122"/>
                          <a:cs typeface="Times New Roman" panose="02020603050405020304" pitchFamily="18" charset="0"/>
                        </a:rPr>
                        <a:t>-ray</a:t>
                      </a:r>
                      <a:endParaRPr kumimoji="0" lang="zh-CN" altLang="en-US" sz="1600" b="1" i="0" u="none" strike="noStrike" kern="1200" cap="none" spc="0" normalizeH="0" baseline="0" noProof="0" dirty="0">
                        <a:ln>
                          <a:noFill/>
                        </a:ln>
                        <a:solidFill>
                          <a:prstClr val="black"/>
                        </a:solidFill>
                        <a:effectLst/>
                        <a:uLnTx/>
                        <a:uFillTx/>
                        <a:ea typeface="华文细黑" panose="02010600040101010101" pitchFamily="2" charset="-122"/>
                        <a:cs typeface="Times New Roman" panose="02020603050405020304" pitchFamily="18" charset="0"/>
                      </a:endParaRPr>
                    </a:p>
                  </p:txBody>
                </p:sp>
              </p:grpSp>
              <p:sp>
                <p:nvSpPr>
                  <p:cNvPr id="31" name="矩形 30"/>
                  <p:cNvSpPr/>
                  <p:nvPr/>
                </p:nvSpPr>
                <p:spPr>
                  <a:xfrm>
                    <a:off x="17079" y="5554"/>
                    <a:ext cx="2155" cy="895"/>
                  </a:xfrm>
                  <a:prstGeom prst="rect">
                    <a:avLst/>
                  </a:prstGeom>
                  <a:solidFill>
                    <a:srgbClr val="8064A2">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ea typeface="华文细黑" panose="02010600040101010101" pitchFamily="2" charset="-122"/>
                        <a:cs typeface="Times New Roman" panose="02020603050405020304" pitchFamily="18" charset="0"/>
                        <a:sym typeface="+mn-ea"/>
                      </a:rPr>
                      <a:t>results</a:t>
                    </a:r>
                    <a:endParaRPr kumimoji="0" lang="zh-CN" altLang="en-US" sz="2000" b="0" i="0" u="none" strike="noStrike" kern="1200" cap="none" spc="0" normalizeH="0" baseline="0" noProof="0" dirty="0">
                      <a:ln>
                        <a:noFill/>
                      </a:ln>
                      <a:solidFill>
                        <a:prstClr val="white"/>
                      </a:solidFill>
                      <a:effectLst/>
                      <a:uLnTx/>
                      <a:uFillTx/>
                      <a:ea typeface="华文细黑" panose="02010600040101010101" pitchFamily="2" charset="-122"/>
                      <a:cs typeface="Times New Roman" panose="02020603050405020304" pitchFamily="18" charset="0"/>
                      <a:sym typeface="+mn-ea"/>
                    </a:endParaRPr>
                  </a:p>
                </p:txBody>
              </p:sp>
              <p:grpSp>
                <p:nvGrpSpPr>
                  <p:cNvPr id="32" name="组合 31"/>
                  <p:cNvGrpSpPr/>
                  <p:nvPr/>
                </p:nvGrpSpPr>
                <p:grpSpPr>
                  <a:xfrm>
                    <a:off x="15384" y="5073"/>
                    <a:ext cx="1533" cy="2033"/>
                    <a:chOff x="15384" y="5073"/>
                    <a:chExt cx="1533" cy="2033"/>
                  </a:xfrm>
                </p:grpSpPr>
                <p:cxnSp>
                  <p:nvCxnSpPr>
                    <p:cNvPr id="34" name="直接箭头连接符 33"/>
                    <p:cNvCxnSpPr>
                      <a:cxnSpLocks/>
                      <a:endCxn id="31" idx="1"/>
                    </p:cNvCxnSpPr>
                    <p:nvPr/>
                  </p:nvCxnSpPr>
                  <p:spPr>
                    <a:xfrm>
                      <a:off x="15416" y="5073"/>
                      <a:ext cx="1501" cy="933"/>
                    </a:xfrm>
                    <a:prstGeom prst="straightConnector1">
                      <a:avLst/>
                    </a:prstGeom>
                    <a:noFill/>
                    <a:ln w="9525" cap="flat" cmpd="sng" algn="ctr">
                      <a:solidFill>
                        <a:sysClr val="windowText" lastClr="000000">
                          <a:shade val="95000"/>
                          <a:satMod val="105000"/>
                        </a:sysClr>
                      </a:solidFill>
                      <a:prstDash val="solid"/>
                      <a:tailEnd type="arrow" w="med" len="med"/>
                    </a:ln>
                    <a:effectLst/>
                  </p:spPr>
                </p:cxnSp>
                <p:cxnSp>
                  <p:nvCxnSpPr>
                    <p:cNvPr id="35" name="直接箭头连接符 34"/>
                    <p:cNvCxnSpPr>
                      <a:cxnSpLocks/>
                      <a:endCxn id="31" idx="1"/>
                    </p:cNvCxnSpPr>
                    <p:nvPr/>
                  </p:nvCxnSpPr>
                  <p:spPr>
                    <a:xfrm flipV="1">
                      <a:off x="15384" y="6007"/>
                      <a:ext cx="1533" cy="1099"/>
                    </a:xfrm>
                    <a:prstGeom prst="straightConnector1">
                      <a:avLst/>
                    </a:prstGeom>
                    <a:noFill/>
                    <a:ln w="9525" cap="flat" cmpd="sng" algn="ctr">
                      <a:solidFill>
                        <a:sysClr val="windowText" lastClr="000000">
                          <a:shade val="95000"/>
                          <a:satMod val="105000"/>
                        </a:sysClr>
                      </a:solidFill>
                      <a:prstDash val="solid"/>
                      <a:tailEnd type="arrow" w="med" len="med"/>
                    </a:ln>
                    <a:effectLst/>
                  </p:spPr>
                </p:cxnSp>
              </p:grpSp>
              <p:sp>
                <p:nvSpPr>
                  <p:cNvPr id="33" name="文本框 98"/>
                  <p:cNvSpPr txBox="1"/>
                  <p:nvPr/>
                </p:nvSpPr>
                <p:spPr>
                  <a:xfrm>
                    <a:off x="14960" y="5738"/>
                    <a:ext cx="1916" cy="55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ea typeface="华文细黑" panose="02010600040101010101" pitchFamily="2" charset="-122"/>
                        <a:cs typeface="Times New Roman" panose="02020603050405020304" pitchFamily="18" charset="0"/>
                      </a:rPr>
                      <a:t>matching</a:t>
                    </a:r>
                    <a:endParaRPr kumimoji="0" lang="zh-CN" altLang="en-US" sz="1600" b="1" i="0" u="none" strike="noStrike" kern="1200" cap="none" spc="0" normalizeH="0" baseline="0" noProof="0" dirty="0">
                      <a:ln>
                        <a:noFill/>
                      </a:ln>
                      <a:solidFill>
                        <a:prstClr val="black"/>
                      </a:solidFill>
                      <a:effectLst/>
                      <a:uLnTx/>
                      <a:uFillTx/>
                      <a:ea typeface="华文细黑" panose="02010600040101010101" pitchFamily="2" charset="-122"/>
                      <a:cs typeface="Times New Roman" panose="02020603050405020304" pitchFamily="18" charset="0"/>
                    </a:endParaRPr>
                  </a:p>
                </p:txBody>
              </p:sp>
            </p:grpSp>
            <p:sp>
              <p:nvSpPr>
                <p:cNvPr id="13" name="文本框 78"/>
                <p:cNvSpPr txBox="1"/>
                <p:nvPr/>
              </p:nvSpPr>
              <p:spPr>
                <a:xfrm>
                  <a:off x="5178346" y="1740018"/>
                  <a:ext cx="1472759"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ea typeface="华文细黑" panose="02010600040101010101" pitchFamily="2" charset="-122"/>
                      <a:cs typeface="Times New Roman" panose="02020603050405020304" pitchFamily="18" charset="0"/>
                    </a:rPr>
                    <a:t>CLSTM-KF</a:t>
                  </a:r>
                  <a:endParaRPr kumimoji="0" lang="zh-CN" altLang="en-US" sz="1600" b="1" i="0" u="none" strike="noStrike" kern="1200" cap="none" spc="0" normalizeH="0" baseline="0" noProof="0" dirty="0">
                    <a:ln>
                      <a:noFill/>
                    </a:ln>
                    <a:solidFill>
                      <a:srgbClr val="FF0000"/>
                    </a:solidFill>
                    <a:effectLst/>
                    <a:uLnTx/>
                    <a:uFillTx/>
                    <a:ea typeface="华文细黑" panose="02010600040101010101" pitchFamily="2" charset="-122"/>
                    <a:cs typeface="Times New Roman" panose="02020603050405020304" pitchFamily="18" charset="0"/>
                  </a:endParaRPr>
                </a:p>
              </p:txBody>
            </p:sp>
            <p:sp>
              <p:nvSpPr>
                <p:cNvPr id="14" name="文本框 79"/>
                <p:cNvSpPr txBox="1"/>
                <p:nvPr/>
              </p:nvSpPr>
              <p:spPr>
                <a:xfrm>
                  <a:off x="7962795" y="3808040"/>
                  <a:ext cx="2366323"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ea typeface="华文细黑" panose="02010600040101010101" pitchFamily="2" charset="-122"/>
                      <a:cs typeface="Times New Roman" panose="02020603050405020304" pitchFamily="18" charset="0"/>
                    </a:rPr>
                    <a:t>Matching for hot-spot and pedestrian</a:t>
                  </a:r>
                  <a:endParaRPr kumimoji="0" lang="zh-CN" altLang="en-US" sz="1600" b="1" i="0" u="none" strike="noStrike" kern="1200" cap="none" spc="0" normalizeH="0" baseline="0" noProof="0" dirty="0">
                    <a:ln>
                      <a:noFill/>
                    </a:ln>
                    <a:solidFill>
                      <a:srgbClr val="FF0000"/>
                    </a:solidFill>
                    <a:effectLst/>
                    <a:uLnTx/>
                    <a:uFillTx/>
                    <a:ea typeface="华文细黑" panose="02010600040101010101" pitchFamily="2" charset="-122"/>
                    <a:cs typeface="Times New Roman" panose="02020603050405020304" pitchFamily="18" charset="0"/>
                  </a:endParaRPr>
                </a:p>
              </p:txBody>
            </p:sp>
          </p:grpSp>
        </p:grpSp>
        <p:sp>
          <p:nvSpPr>
            <p:cNvPr id="7" name="文本框 122"/>
            <p:cNvSpPr txBox="1"/>
            <p:nvPr/>
          </p:nvSpPr>
          <p:spPr>
            <a:xfrm>
              <a:off x="4833670" y="4201226"/>
              <a:ext cx="2093843"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ea typeface="华文细黑" panose="02010600040101010101" pitchFamily="2" charset="-122"/>
                  <a:cs typeface="Times New Roman" panose="02020603050405020304" pitchFamily="18" charset="0"/>
                </a:rPr>
                <a:t>Optical tracking</a:t>
              </a:r>
              <a:endParaRPr kumimoji="0" lang="zh-CN" altLang="en-US" sz="1600" b="1" i="0" u="none" strike="noStrike" kern="1200" cap="none" spc="0" normalizeH="0" baseline="0" noProof="0" dirty="0">
                <a:ln>
                  <a:noFill/>
                </a:ln>
                <a:solidFill>
                  <a:srgbClr val="FF0000"/>
                </a:solidFill>
                <a:effectLst/>
                <a:uLnTx/>
                <a:uFillTx/>
                <a:ea typeface="华文细黑" panose="02010600040101010101" pitchFamily="2" charset="-122"/>
                <a:cs typeface="Times New Roman" panose="02020603050405020304" pitchFamily="18" charset="0"/>
              </a:endParaRPr>
            </a:p>
          </p:txBody>
        </p:sp>
      </p:grpSp>
    </p:spTree>
    <p:extLst>
      <p:ext uri="{BB962C8B-B14F-4D97-AF65-F5344CB8AC3E}">
        <p14:creationId xmlns:p14="http://schemas.microsoft.com/office/powerpoint/2010/main" val="2484827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2. Dynamic Imaging of Radioactive Source</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9" name="文本框 8"/>
          <p:cNvSpPr txBox="1"/>
          <p:nvPr/>
        </p:nvSpPr>
        <p:spPr>
          <a:xfrm>
            <a:off x="947956" y="721807"/>
            <a:ext cx="10903684" cy="958660"/>
          </a:xfrm>
          <a:prstGeom prst="rect">
            <a:avLst/>
          </a:prstGeom>
          <a:noFill/>
        </p:spPr>
        <p:txBody>
          <a:bodyPr wrap="square" rtlCol="0">
            <a:spAutoFit/>
          </a:bodyPr>
          <a:lstStyle/>
          <a:p>
            <a:pPr marL="342900" lvl="0" indent="-342900">
              <a:lnSpc>
                <a:spcPct val="150000"/>
              </a:lnSpc>
              <a:buFont typeface="Wingdings" panose="05000000000000000000" pitchFamily="2" charset="2"/>
              <a:buChar char="n"/>
              <a:defRPr/>
            </a:pPr>
            <a:r>
              <a:rPr lang="en-US" altLang="zh-CN" sz="2000" b="1" dirty="0"/>
              <a:t>The algorithm integrated in a high sensitivity γ camera in Vehicle platform. </a:t>
            </a:r>
          </a:p>
          <a:p>
            <a:pPr marL="342900" lvl="0" indent="-342900">
              <a:lnSpc>
                <a:spcPct val="150000"/>
              </a:lnSpc>
              <a:buFont typeface="Wingdings" panose="05000000000000000000" pitchFamily="2" charset="2"/>
              <a:buChar char="n"/>
              <a:defRPr/>
            </a:pPr>
            <a:r>
              <a:rPr lang="en-US" altLang="zh-CN" sz="2000" b="1" dirty="0">
                <a:solidFill>
                  <a:prstClr val="black"/>
                </a:solidFill>
              </a:rPr>
              <a:t>Dynamic Radiation Monitoring in Shandong Tumor Hospital.</a:t>
            </a:r>
            <a:endParaRPr kumimoji="0" lang="zh-CN" altLang="en-US" sz="2000" b="1" i="0" u="none" strike="noStrike" kern="1200" cap="none" spc="0" normalizeH="0" baseline="0" noProof="0" dirty="0">
              <a:ln>
                <a:noFill/>
              </a:ln>
              <a:solidFill>
                <a:prstClr val="black"/>
              </a:solidFill>
              <a:effectLst/>
              <a:uLnTx/>
              <a:uFillTx/>
              <a:ea typeface="微软雅黑"/>
              <a:cs typeface="+mn-cs"/>
            </a:endParaRPr>
          </a:p>
        </p:txBody>
      </p:sp>
      <p:pic>
        <p:nvPicPr>
          <p:cNvPr id="11" name="图片 4" descr="动态跟踪定位-医院3">
            <a:extLst>
              <a:ext uri="{FF2B5EF4-FFF2-40B4-BE49-F238E27FC236}">
                <a16:creationId xmlns:a16="http://schemas.microsoft.com/office/drawing/2014/main" id="{686C4017-C739-40C5-BAE3-2BDE0D68B91C}"/>
              </a:ext>
            </a:extLst>
          </p:cNvPr>
          <p:cNvPicPr>
            <a:picLocks noChangeAspect="1"/>
          </p:cNvPicPr>
          <p:nvPr/>
        </p:nvPicPr>
        <p:blipFill>
          <a:blip r:embed="rId5"/>
          <a:stretch>
            <a:fillRect/>
          </a:stretch>
        </p:blipFill>
        <p:spPr>
          <a:xfrm>
            <a:off x="1813560" y="2022845"/>
            <a:ext cx="8122920" cy="4540362"/>
          </a:xfrm>
          <a:prstGeom prst="rect">
            <a:avLst/>
          </a:prstGeom>
        </p:spPr>
      </p:pic>
      <p:sp>
        <p:nvSpPr>
          <p:cNvPr id="12" name="文本框 5"/>
          <p:cNvSpPr txBox="1"/>
          <p:nvPr>
            <p:custDataLst>
              <p:tags r:id="rId1"/>
            </p:custDataLst>
          </p:nvPr>
        </p:nvSpPr>
        <p:spPr>
          <a:xfrm>
            <a:off x="3138246" y="5812949"/>
            <a:ext cx="5426634" cy="707886"/>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One patient injected with I-131 was dynamically tracked in Shandong Tumor Hospital</a:t>
            </a:r>
            <a:endParaRPr kumimoji="0" lang="zh-CN" altLang="en-US" sz="20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3" name="图片 6"/>
          <p:cNvPicPr/>
          <p:nvPr/>
        </p:nvPicPr>
        <p:blipFill>
          <a:blip r:embed="rId6" cstate="screen">
            <a:extLst>
              <a:ext uri="{28A0092B-C50C-407E-A947-70E740481C1C}">
                <a14:useLocalDpi xmlns:a14="http://schemas.microsoft.com/office/drawing/2010/main" val="0"/>
              </a:ext>
            </a:extLst>
          </a:blip>
          <a:stretch>
            <a:fillRect/>
          </a:stretch>
        </p:blipFill>
        <p:spPr>
          <a:xfrm>
            <a:off x="584048" y="1911161"/>
            <a:ext cx="2839371" cy="1697166"/>
          </a:xfrm>
          <a:prstGeom prst="rect">
            <a:avLst/>
          </a:prstGeom>
        </p:spPr>
      </p:pic>
      <p:sp>
        <p:nvSpPr>
          <p:cNvPr id="14" name="文本框 7"/>
          <p:cNvSpPr txBox="1"/>
          <p:nvPr>
            <p:custDataLst>
              <p:tags r:id="rId2"/>
            </p:custDataLst>
          </p:nvPr>
        </p:nvSpPr>
        <p:spPr>
          <a:xfrm>
            <a:off x="584048" y="3605648"/>
            <a:ext cx="2839370" cy="646331"/>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Nuclear Radiation Monitoring Vehicle</a:t>
            </a:r>
            <a:endParaRPr kumimoji="0" lang="zh-CN" altLang="en-US"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690996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a:xfrm>
            <a:off x="1107500" y="92058"/>
            <a:ext cx="12476153" cy="659643"/>
          </a:xfrm>
        </p:spPr>
        <p:txBody>
          <a:bodyPr/>
          <a:lstStyle/>
          <a:p>
            <a:r>
              <a:rPr lang="en-US" altLang="zh-CN" sz="3600" dirty="0"/>
              <a:t>Division of Nuclear Technology and Applications  </a:t>
            </a:r>
            <a:endParaRPr sz="3600"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8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6" name="Content Placeholder 2"/>
          <p:cNvSpPr txBox="1">
            <a:spLocks/>
          </p:cNvSpPr>
          <p:nvPr/>
        </p:nvSpPr>
        <p:spPr>
          <a:xfrm>
            <a:off x="355636" y="859133"/>
            <a:ext cx="11417264" cy="5833497"/>
          </a:xfrm>
          <a:prstGeom prst="rect">
            <a:avLst/>
          </a:prstGeom>
        </p:spPr>
        <p:txBody>
          <a:bodyPr vert="horz" lIns="91440" tIns="45720" rIns="91440" bIns="45720" rtlCol="0">
            <a:noAutofit/>
          </a:bodyPr>
          <a:lstStyle>
            <a:lvl1pPr marL="457189" indent="-457189" algn="l" defTabSz="1219170" rtl="0" eaLnBrk="1" latinLnBrk="0" hangingPunct="1">
              <a:lnSpc>
                <a:spcPct val="150000"/>
              </a:lnSpc>
              <a:spcBef>
                <a:spcPts val="0"/>
              </a:spcBef>
              <a:spcAft>
                <a:spcPts val="0"/>
              </a:spcAft>
              <a:buClr>
                <a:schemeClr val="tx1"/>
              </a:buClr>
              <a:buSzPct val="80000"/>
              <a:buFont typeface="Wingdings" panose="05000000000000000000" pitchFamily="2" charset="2"/>
              <a:buChar char="n"/>
              <a:defRPr sz="3200" b="1" kern="1200" baseline="0">
                <a:solidFill>
                  <a:schemeClr val="tx1"/>
                </a:solidFill>
                <a:latin typeface="Arial" panose="020B0604020202020204" pitchFamily="34" charset="0"/>
                <a:ea typeface="微软雅黑" pitchFamily="34" charset="-122"/>
                <a:cs typeface="+mn-cs"/>
              </a:defRPr>
            </a:lvl1pPr>
            <a:lvl2pPr marL="990575" indent="-380990" algn="l" defTabSz="1219170" rtl="0" eaLnBrk="1" latinLnBrk="0" hangingPunct="1">
              <a:lnSpc>
                <a:spcPct val="150000"/>
              </a:lnSpc>
              <a:spcBef>
                <a:spcPct val="20000"/>
              </a:spcBef>
              <a:buFont typeface="Wingdings" panose="05000000000000000000" pitchFamily="2" charset="2"/>
              <a:buChar char="n"/>
              <a:defRPr sz="2400" b="1" kern="1200" baseline="0">
                <a:solidFill>
                  <a:schemeClr val="tx1"/>
                </a:solidFill>
                <a:latin typeface="Arial" panose="020B0604020202020204" pitchFamily="34" charset="0"/>
                <a:ea typeface="微软雅黑" pitchFamily="34" charset="-122"/>
                <a:cs typeface="+mn-cs"/>
              </a:defRPr>
            </a:lvl2pPr>
            <a:lvl3pPr marL="1523962" indent="-304792" algn="l" defTabSz="1219170" rtl="0" eaLnBrk="1" latinLnBrk="0" hangingPunct="1">
              <a:spcBef>
                <a:spcPct val="20000"/>
              </a:spcBef>
              <a:buFont typeface="Wingdings" panose="05000000000000000000" pitchFamily="2" charset="2"/>
              <a:buChar char="n"/>
              <a:defRPr sz="3200" b="1" kern="1200" baseline="0">
                <a:solidFill>
                  <a:schemeClr val="tx1"/>
                </a:solidFill>
                <a:latin typeface="微软雅黑" panose="020B0503020204020204" pitchFamily="34" charset="-122"/>
                <a:ea typeface="微软雅黑" panose="020B0503020204020204" pitchFamily="34" charset="-122"/>
                <a:cs typeface="+mn-cs"/>
              </a:defRPr>
            </a:lvl3pPr>
            <a:lvl4pPr marL="2133547" indent="-304792" algn="l" defTabSz="1219170" rtl="0" eaLnBrk="1" latinLnBrk="0" hangingPunct="1">
              <a:spcBef>
                <a:spcPct val="20000"/>
              </a:spcBef>
              <a:buFont typeface="Wingdings" panose="05000000000000000000" pitchFamily="2" charset="2"/>
              <a:buChar char="n"/>
              <a:defRPr sz="2667" b="1" kern="1200" baseline="0">
                <a:solidFill>
                  <a:schemeClr val="tx1"/>
                </a:solidFill>
                <a:latin typeface="微软雅黑" panose="020B0503020204020204" pitchFamily="34" charset="-122"/>
                <a:ea typeface="微软雅黑" panose="020B0503020204020204" pitchFamily="34" charset="-122"/>
                <a:cs typeface="+mn-cs"/>
              </a:defRPr>
            </a:lvl4pPr>
            <a:lvl5pPr marL="2743131" indent="-304792" algn="l" defTabSz="1219170" rtl="0" eaLnBrk="1" latinLnBrk="0" hangingPunct="1">
              <a:spcBef>
                <a:spcPct val="20000"/>
              </a:spcBef>
              <a:buFont typeface="Wingdings" panose="05000000000000000000" pitchFamily="2" charset="2"/>
              <a:buChar char="n"/>
              <a:defRPr sz="2667" b="1" kern="1200" baseline="0">
                <a:solidFill>
                  <a:schemeClr val="tx1"/>
                </a:solidFill>
                <a:latin typeface="微软雅黑" panose="020B0503020204020204" pitchFamily="34" charset="-122"/>
                <a:ea typeface="微软雅黑" panose="020B0503020204020204" pitchFamily="34" charset="-122"/>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42900" indent="-342900">
              <a:defRPr/>
            </a:pPr>
            <a:r>
              <a:rPr lang="en-US" altLang="zh-CN" sz="2400" dirty="0">
                <a:latin typeface="+mn-lt"/>
                <a:cs typeface="Tahoma" panose="020B0604030504040204" pitchFamily="34" charset="0"/>
              </a:rPr>
              <a:t>Division of Nuclear Technology and Applications (</a:t>
            </a:r>
            <a:r>
              <a:rPr lang="en-US" altLang="zh-CN" sz="2400" dirty="0">
                <a:solidFill>
                  <a:srgbClr val="FF0000"/>
                </a:solidFill>
                <a:latin typeface="+mn-lt"/>
                <a:cs typeface="Tahoma" panose="020B0604030504040204" pitchFamily="34" charset="0"/>
              </a:rPr>
              <a:t>DNTA</a:t>
            </a:r>
            <a:r>
              <a:rPr lang="en-US" altLang="zh-CN" sz="2400" dirty="0">
                <a:latin typeface="+mn-lt"/>
                <a:cs typeface="Tahoma" panose="020B0604030504040204" pitchFamily="34" charset="0"/>
              </a:rPr>
              <a:t>) was founded in 2002, and reformed in 2012</a:t>
            </a:r>
          </a:p>
          <a:p>
            <a:pPr>
              <a:buSzPct val="100000"/>
              <a:defRPr/>
            </a:pPr>
            <a:r>
              <a:rPr lang="en-US" altLang="zh-CN" sz="2400" dirty="0">
                <a:latin typeface="+mn-lt"/>
              </a:rPr>
              <a:t>Mission of DNTA</a:t>
            </a:r>
          </a:p>
          <a:p>
            <a:pPr marL="876286" lvl="1" indent="-342900">
              <a:spcBef>
                <a:spcPts val="0"/>
              </a:spcBef>
              <a:buClr>
                <a:schemeClr val="tx1"/>
              </a:buClr>
              <a:defRPr/>
            </a:pPr>
            <a:r>
              <a:rPr lang="en-US" altLang="zh-CN" sz="1800" dirty="0">
                <a:solidFill>
                  <a:srgbClr val="0070C0"/>
                </a:solidFill>
                <a:latin typeface="+mn-lt"/>
                <a:cs typeface="Tahoma" panose="020B0604030504040204" pitchFamily="34" charset="0"/>
              </a:rPr>
              <a:t>Based on the technology developed with large facilities in IHEP, carry out application-oriented research, key technology, key component research and development</a:t>
            </a:r>
          </a:p>
          <a:p>
            <a:pPr marL="876286" lvl="1" indent="-342900">
              <a:spcBef>
                <a:spcPts val="0"/>
              </a:spcBef>
              <a:buClr>
                <a:schemeClr val="tx1"/>
              </a:buClr>
              <a:defRPr/>
            </a:pPr>
            <a:r>
              <a:rPr lang="en-US" altLang="zh-CN" sz="1800" dirty="0">
                <a:solidFill>
                  <a:srgbClr val="0070C0"/>
                </a:solidFill>
                <a:latin typeface="+mn-lt"/>
                <a:cs typeface="Tahoma" panose="020B0604030504040204" pitchFamily="34" charset="0"/>
              </a:rPr>
              <a:t>Focus on instrumentation, engineering and system development</a:t>
            </a:r>
          </a:p>
          <a:p>
            <a:pPr marL="876286" lvl="1" indent="-342900">
              <a:spcBef>
                <a:spcPts val="0"/>
              </a:spcBef>
              <a:buClr>
                <a:schemeClr val="tx1"/>
              </a:buClr>
              <a:defRPr/>
            </a:pPr>
            <a:r>
              <a:rPr lang="en-US" altLang="zh-CN" sz="1800" dirty="0">
                <a:solidFill>
                  <a:srgbClr val="0070C0"/>
                </a:solidFill>
                <a:latin typeface="+mn-lt"/>
                <a:cs typeface="Tahoma" panose="020B0604030504040204" pitchFamily="34" charset="0"/>
              </a:rPr>
              <a:t>Contribute to public safety, human health and national economy</a:t>
            </a:r>
          </a:p>
          <a:p>
            <a:pPr marL="342900" indent="-342900">
              <a:defRPr/>
            </a:pPr>
            <a:r>
              <a:rPr lang="en-US" altLang="zh-CN" sz="2400" dirty="0">
                <a:latin typeface="+mn-lt"/>
              </a:rPr>
              <a:t>Research areas</a:t>
            </a:r>
          </a:p>
          <a:p>
            <a:pPr marL="876286" lvl="1" indent="-342900">
              <a:defRPr/>
            </a:pPr>
            <a:r>
              <a:rPr lang="en-US" altLang="zh-CN" sz="1800" dirty="0">
                <a:latin typeface="+mn-lt"/>
                <a:cs typeface="Tahoma" panose="020B0604030504040204" pitchFamily="34" charset="0"/>
              </a:rPr>
              <a:t>Nuclear medical imaging</a:t>
            </a:r>
            <a:endParaRPr lang="zh-CN" altLang="en-US" sz="1800" dirty="0">
              <a:latin typeface="+mn-lt"/>
              <a:cs typeface="Tahoma" panose="020B0604030504040204" pitchFamily="34" charset="0"/>
            </a:endParaRPr>
          </a:p>
          <a:p>
            <a:pPr marL="876286" lvl="1" indent="-342900">
              <a:defRPr/>
            </a:pPr>
            <a:r>
              <a:rPr lang="en-US" altLang="zh-CN" sz="1800" dirty="0">
                <a:latin typeface="+mn-lt"/>
                <a:cs typeface="Tahoma" panose="020B0604030504040204" pitchFamily="34" charset="0"/>
              </a:rPr>
              <a:t>Non-destructive testing (NDT)</a:t>
            </a:r>
            <a:endParaRPr lang="zh-CN" altLang="en-US" sz="1800" dirty="0">
              <a:latin typeface="+mn-lt"/>
              <a:cs typeface="Tahoma" panose="020B0604030504040204" pitchFamily="34" charset="0"/>
            </a:endParaRPr>
          </a:p>
          <a:p>
            <a:pPr marL="876286" lvl="1" indent="-342900">
              <a:defRPr/>
            </a:pPr>
            <a:r>
              <a:rPr lang="en-US" altLang="zh-CN" sz="1800" dirty="0">
                <a:latin typeface="+mn-lt"/>
                <a:cs typeface="Tahoma" panose="020B0604030504040204" pitchFamily="34" charset="0"/>
              </a:rPr>
              <a:t>Radiation safety monitoring</a:t>
            </a:r>
            <a:endParaRPr lang="zh-CN" altLang="en-US" sz="1800" dirty="0">
              <a:latin typeface="+mn-lt"/>
              <a:cs typeface="Tahoma" panose="020B0604030504040204" pitchFamily="34" charset="0"/>
            </a:endParaRPr>
          </a:p>
        </p:txBody>
      </p:sp>
    </p:spTree>
    <p:extLst>
      <p:ext uri="{BB962C8B-B14F-4D97-AF65-F5344CB8AC3E}">
        <p14:creationId xmlns:p14="http://schemas.microsoft.com/office/powerpoint/2010/main" val="3159897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a:xfrm>
            <a:off x="1141790" y="158893"/>
            <a:ext cx="10510125" cy="659643"/>
          </a:xfrm>
        </p:spPr>
        <p:txBody>
          <a:bodyPr/>
          <a:lstStyle/>
          <a:p>
            <a:r>
              <a:rPr lang="en-US" altLang="zh-CN" dirty="0"/>
              <a:t>2. Dynamic Imaging of Radioactive Source</a:t>
            </a:r>
            <a:endParaRPr lang="zh-CN" altLang="en-US" dirty="0"/>
          </a:p>
        </p:txBody>
      </p:sp>
      <p:pic>
        <p:nvPicPr>
          <p:cNvPr id="38" name="图片 36"/>
          <p:cNvPicPr>
            <a:picLocks noChangeAspect="1"/>
          </p:cNvPicPr>
          <p:nvPr>
            <p:custDataLst>
              <p:tags r:id="rId1"/>
            </p:custDataLst>
          </p:nvPr>
        </p:nvPicPr>
        <p:blipFill>
          <a:blip r:embed="rId6"/>
          <a:stretch>
            <a:fillRect/>
          </a:stretch>
        </p:blipFill>
        <p:spPr>
          <a:xfrm>
            <a:off x="7920254" y="953754"/>
            <a:ext cx="3800241" cy="2520000"/>
          </a:xfrm>
          <a:prstGeom prst="rect">
            <a:avLst/>
          </a:prstGeom>
        </p:spPr>
      </p:pic>
      <p:pic>
        <p:nvPicPr>
          <p:cNvPr id="39" name="图片 38" descr="行车动态测量场景及成像结果"/>
          <p:cNvPicPr>
            <a:picLocks noChangeAspect="1"/>
          </p:cNvPicPr>
          <p:nvPr>
            <p:custDataLst>
              <p:tags r:id="rId2"/>
            </p:custDataLst>
          </p:nvPr>
        </p:nvPicPr>
        <p:blipFill>
          <a:blip r:embed="rId7"/>
          <a:stretch>
            <a:fillRect/>
          </a:stretch>
        </p:blipFill>
        <p:spPr>
          <a:xfrm>
            <a:off x="93645" y="3818295"/>
            <a:ext cx="6617970" cy="2845435"/>
          </a:xfrm>
          <a:prstGeom prst="rect">
            <a:avLst/>
          </a:prstGeom>
        </p:spPr>
      </p:pic>
      <p:pic>
        <p:nvPicPr>
          <p:cNvPr id="40" name="图片 39" descr="动画-行车动态成像测试2"/>
          <p:cNvPicPr>
            <a:picLocks noChangeAspect="1"/>
          </p:cNvPicPr>
          <p:nvPr>
            <p:custDataLst>
              <p:tags r:id="rId3"/>
            </p:custDataLst>
          </p:nvPr>
        </p:nvPicPr>
        <p:blipFill>
          <a:blip r:embed="rId8"/>
          <a:stretch>
            <a:fillRect/>
          </a:stretch>
        </p:blipFill>
        <p:spPr>
          <a:xfrm>
            <a:off x="6890685" y="3818295"/>
            <a:ext cx="4829810" cy="2868295"/>
          </a:xfrm>
          <a:prstGeom prst="rect">
            <a:avLst/>
          </a:prstGeom>
        </p:spPr>
      </p:pic>
      <p:sp>
        <p:nvSpPr>
          <p:cNvPr id="42" name="Rectangle 18"/>
          <p:cNvSpPr/>
          <p:nvPr/>
        </p:nvSpPr>
        <p:spPr>
          <a:xfrm>
            <a:off x="158974" y="1040374"/>
            <a:ext cx="7761280" cy="1722523"/>
          </a:xfrm>
          <a:prstGeom prst="rect">
            <a:avLst/>
          </a:prstGeom>
        </p:spPr>
        <p:txBody>
          <a:bodyPr wrap="square">
            <a:spAutoFit/>
          </a:bodyPr>
          <a:lstStyle/>
          <a:p>
            <a:pPr marL="342900" lvl="0" indent="-342900" eaLnBrk="0" fontAlgn="base" hangingPunct="0">
              <a:lnSpc>
                <a:spcPct val="120000"/>
              </a:lnSpc>
              <a:spcBef>
                <a:spcPct val="20000"/>
              </a:spcBef>
              <a:spcAft>
                <a:spcPct val="0"/>
              </a:spcAft>
              <a:buClr>
                <a:schemeClr val="tx1"/>
              </a:buClr>
              <a:buFont typeface="Wingdings" panose="05000000000000000000" pitchFamily="2" charset="2"/>
              <a:buChar char="n"/>
              <a:defRPr/>
            </a:pPr>
            <a:r>
              <a:rPr lang="en-US" altLang="zh-CN" sz="2000" dirty="0"/>
              <a:t>The </a:t>
            </a:r>
            <a:r>
              <a:rPr lang="en-US" altLang="zh-CN" sz="2000" b="1" dirty="0"/>
              <a:t>algorithm is also suitable for </a:t>
            </a:r>
            <a:r>
              <a:rPr lang="en-US" altLang="zh-CN" sz="2000" dirty="0"/>
              <a:t>Motion Platform.</a:t>
            </a:r>
            <a:endParaRPr lang="en-US" altLang="zh-CN" sz="2000" b="1" dirty="0">
              <a:solidFill>
                <a:srgbClr val="000000"/>
              </a:solidFill>
              <a:ea typeface="微软雅黑" panose="020B0503020204020204" pitchFamily="34" charset="-122"/>
            </a:endParaRPr>
          </a:p>
          <a:p>
            <a:pPr lvl="0" eaLnBrk="0" fontAlgn="base" hangingPunct="0">
              <a:lnSpc>
                <a:spcPct val="120000"/>
              </a:lnSpc>
              <a:spcBef>
                <a:spcPct val="20000"/>
              </a:spcBef>
              <a:spcAft>
                <a:spcPct val="0"/>
              </a:spcAft>
              <a:buClr>
                <a:srgbClr val="0000FF"/>
              </a:buClr>
              <a:defRPr/>
            </a:pPr>
            <a:r>
              <a:rPr lang="en-US" altLang="zh-CN" sz="2000" b="1" dirty="0">
                <a:solidFill>
                  <a:srgbClr val="000000"/>
                </a:solidFill>
                <a:ea typeface="微软雅黑" panose="020B0503020204020204" pitchFamily="34" charset="-122"/>
              </a:rPr>
              <a:t>    22 miles/</a:t>
            </a:r>
            <a:r>
              <a:rPr lang="en-US" altLang="zh-CN" sz="2000" b="1" dirty="0" err="1">
                <a:solidFill>
                  <a:srgbClr val="000000"/>
                </a:solidFill>
                <a:ea typeface="微软雅黑" panose="020B0503020204020204" pitchFamily="34" charset="-122"/>
              </a:rPr>
              <a:t>hr</a:t>
            </a:r>
            <a:r>
              <a:rPr lang="en-US" altLang="zh-CN" sz="2000" b="1" dirty="0">
                <a:solidFill>
                  <a:srgbClr val="000000"/>
                </a:solidFill>
                <a:ea typeface="微软雅黑" panose="020B0503020204020204" pitchFamily="34" charset="-122"/>
              </a:rPr>
              <a:t> @14mCi Cs-137 @ 25m</a:t>
            </a:r>
            <a:r>
              <a:rPr lang="zh-CN" altLang="en-US" sz="2000" b="1" dirty="0">
                <a:solidFill>
                  <a:srgbClr val="000000"/>
                </a:solidFill>
                <a:ea typeface="微软雅黑" panose="020B0503020204020204" pitchFamily="34" charset="-122"/>
              </a:rPr>
              <a:t>（</a:t>
            </a:r>
            <a:r>
              <a:rPr lang="en-US" altLang="zh-CN" sz="2000" b="1" dirty="0">
                <a:solidFill>
                  <a:srgbClr val="000000"/>
                </a:solidFill>
                <a:ea typeface="微软雅黑" panose="020B0503020204020204" pitchFamily="34" charset="-122"/>
              </a:rPr>
              <a:t>0.06μSv/h</a:t>
            </a:r>
            <a:r>
              <a:rPr lang="zh-CN" altLang="en-US" sz="2000" b="1" dirty="0">
                <a:solidFill>
                  <a:srgbClr val="000000"/>
                </a:solidFill>
                <a:ea typeface="微软雅黑" panose="020B0503020204020204" pitchFamily="34" charset="-122"/>
              </a:rPr>
              <a:t>）</a:t>
            </a:r>
            <a:endParaRPr lang="en-US" altLang="zh-CN" sz="2000" b="1" dirty="0">
              <a:solidFill>
                <a:srgbClr val="000000"/>
              </a:solidFill>
              <a:ea typeface="微软雅黑" panose="020B0503020204020204" pitchFamily="34" charset="-122"/>
            </a:endParaRPr>
          </a:p>
          <a:p>
            <a:pPr eaLnBrk="0" fontAlgn="base" hangingPunct="0">
              <a:lnSpc>
                <a:spcPct val="120000"/>
              </a:lnSpc>
              <a:spcBef>
                <a:spcPct val="20000"/>
              </a:spcBef>
              <a:spcAft>
                <a:spcPct val="0"/>
              </a:spcAft>
              <a:buClr>
                <a:srgbClr val="0000FF"/>
              </a:buClr>
              <a:defRPr/>
            </a:pPr>
            <a:r>
              <a:rPr lang="en-US" altLang="zh-CN" sz="2000" dirty="0">
                <a:solidFill>
                  <a:srgbClr val="000000"/>
                </a:solidFill>
                <a:ea typeface="微软雅黑" panose="020B0503020204020204" pitchFamily="34" charset="-122"/>
              </a:rPr>
              <a:t> Roughly equivalent to:  </a:t>
            </a:r>
          </a:p>
          <a:p>
            <a:pPr eaLnBrk="0" fontAlgn="base" hangingPunct="0">
              <a:lnSpc>
                <a:spcPct val="120000"/>
              </a:lnSpc>
              <a:spcBef>
                <a:spcPct val="20000"/>
              </a:spcBef>
              <a:spcAft>
                <a:spcPct val="0"/>
              </a:spcAft>
              <a:buClr>
                <a:srgbClr val="0000FF"/>
              </a:buClr>
              <a:defRPr/>
            </a:pPr>
            <a:r>
              <a:rPr lang="en-US" altLang="zh-CN" sz="2000" b="1" dirty="0">
                <a:solidFill>
                  <a:srgbClr val="000000"/>
                </a:solidFill>
                <a:ea typeface="微软雅黑" panose="020B0503020204020204" pitchFamily="34" charset="-122"/>
              </a:rPr>
              <a:t>   ~87 miles/</a:t>
            </a:r>
            <a:r>
              <a:rPr lang="en-US" altLang="zh-CN" sz="2000" b="1" dirty="0" err="1">
                <a:solidFill>
                  <a:srgbClr val="000000"/>
                </a:solidFill>
                <a:ea typeface="微软雅黑" panose="020B0503020204020204" pitchFamily="34" charset="-122"/>
              </a:rPr>
              <a:t>hr</a:t>
            </a:r>
            <a:r>
              <a:rPr lang="en-US" altLang="zh-CN" sz="2000" b="1" dirty="0">
                <a:solidFill>
                  <a:srgbClr val="000000"/>
                </a:solidFill>
                <a:ea typeface="微软雅黑" panose="020B0503020204020204" pitchFamily="34" charset="-122"/>
              </a:rPr>
              <a:t> @1Ci Ir-192 @ 200m</a:t>
            </a:r>
            <a:r>
              <a:rPr lang="zh-CN" altLang="en-US" sz="2000" b="1" dirty="0">
                <a:solidFill>
                  <a:srgbClr val="000000"/>
                </a:solidFill>
                <a:ea typeface="微软雅黑" panose="020B0503020204020204" pitchFamily="34" charset="-122"/>
              </a:rPr>
              <a:t>（</a:t>
            </a:r>
            <a:r>
              <a:rPr lang="en-US" altLang="zh-CN" sz="2000" b="1" dirty="0">
                <a:solidFill>
                  <a:srgbClr val="000000"/>
                </a:solidFill>
                <a:ea typeface="微软雅黑" panose="020B0503020204020204" pitchFamily="34" charset="-122"/>
              </a:rPr>
              <a:t>0.05μSv/h</a:t>
            </a:r>
            <a:r>
              <a:rPr lang="zh-CN" altLang="en-US" sz="2000" b="1" dirty="0">
                <a:solidFill>
                  <a:srgbClr val="000000"/>
                </a:solidFill>
                <a:ea typeface="微软雅黑" panose="020B0503020204020204" pitchFamily="34" charset="-122"/>
              </a:rPr>
              <a:t>）</a:t>
            </a:r>
            <a:endParaRPr lang="en-US" altLang="zh-CN" sz="2000" b="1" dirty="0">
              <a:solidFill>
                <a:srgbClr val="000000"/>
              </a:solidFill>
              <a:ea typeface="微软雅黑" panose="020B0503020204020204" pitchFamily="34" charset="-122"/>
            </a:endParaRPr>
          </a:p>
        </p:txBody>
      </p:sp>
      <p:sp>
        <p:nvSpPr>
          <p:cNvPr id="8" name="文本框 7">
            <a:extLst>
              <a:ext uri="{FF2B5EF4-FFF2-40B4-BE49-F238E27FC236}">
                <a16:creationId xmlns:a16="http://schemas.microsoft.com/office/drawing/2014/main" id="{6B3B631F-B66F-4A0F-BFCC-AF66A60772BB}"/>
              </a:ext>
            </a:extLst>
          </p:cNvPr>
          <p:cNvSpPr txBox="1"/>
          <p:nvPr/>
        </p:nvSpPr>
        <p:spPr>
          <a:xfrm>
            <a:off x="286439" y="3105930"/>
            <a:ext cx="7116896" cy="369332"/>
          </a:xfrm>
          <a:prstGeom prst="rect">
            <a:avLst/>
          </a:prstGeom>
          <a:solidFill>
            <a:srgbClr val="FFFF00"/>
          </a:solidFill>
        </p:spPr>
        <p:txBody>
          <a:bodyPr wrap="square">
            <a:spAutoFit/>
          </a:bodyPr>
          <a:lstStyle/>
          <a:p>
            <a:pPr algn="ctr"/>
            <a:r>
              <a:rPr lang="en-US" altLang="zh-CN" dirty="0"/>
              <a:t>(Ir-192 source with activity of 1Ci is typically used in NDT testing)  </a:t>
            </a:r>
            <a:endParaRPr lang="zh-CN" altLang="en-US" dirty="0"/>
          </a:p>
        </p:txBody>
      </p:sp>
    </p:spTree>
    <p:extLst>
      <p:ext uri="{BB962C8B-B14F-4D97-AF65-F5344CB8AC3E}">
        <p14:creationId xmlns:p14="http://schemas.microsoft.com/office/powerpoint/2010/main" val="973244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Contents</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流程图: 离页连接符 5"/>
          <p:cNvSpPr/>
          <p:nvPr/>
        </p:nvSpPr>
        <p:spPr>
          <a:xfrm>
            <a:off x="2753263" y="1073662"/>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latin typeface="Arial"/>
                <a:ea typeface="微软雅黑"/>
                <a:cs typeface="+mn-cs"/>
              </a:rPr>
              <a:t>1</a:t>
            </a:r>
            <a:endParaRPr kumimoji="0" lang="zh-CN" altLang="en-US" sz="3600" b="1" i="0" u="none" strike="noStrike" kern="0" cap="none" spc="0" normalizeH="0" baseline="0" noProof="0" dirty="0">
              <a:ln>
                <a:noFill/>
              </a:ln>
              <a:solidFill>
                <a:prstClr val="white"/>
              </a:solidFill>
              <a:effectLst/>
              <a:uLnTx/>
              <a:uFillTx/>
              <a:latin typeface="Arial"/>
              <a:ea typeface="微软雅黑"/>
              <a:cs typeface="+mn-cs"/>
            </a:endParaRPr>
          </a:p>
        </p:txBody>
      </p:sp>
      <p:sp>
        <p:nvSpPr>
          <p:cNvPr id="7" name="流程图: 离页连接符 6"/>
          <p:cNvSpPr/>
          <p:nvPr/>
        </p:nvSpPr>
        <p:spPr>
          <a:xfrm>
            <a:off x="2753263" y="2175413"/>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latin typeface="Arial"/>
                <a:ea typeface="微软雅黑"/>
                <a:cs typeface="+mn-cs"/>
              </a:rPr>
              <a:t>2</a:t>
            </a:r>
            <a:endParaRPr kumimoji="0" lang="zh-CN" altLang="en-US" sz="3600" b="1" i="0" u="none" strike="noStrike" kern="0" cap="none" spc="0" normalizeH="0" baseline="0" noProof="0" dirty="0">
              <a:ln>
                <a:noFill/>
              </a:ln>
              <a:solidFill>
                <a:prstClr val="white"/>
              </a:solidFill>
              <a:effectLst/>
              <a:uLnTx/>
              <a:uFillTx/>
              <a:latin typeface="Arial"/>
              <a:ea typeface="微软雅黑"/>
              <a:cs typeface="+mn-cs"/>
            </a:endParaRPr>
          </a:p>
        </p:txBody>
      </p:sp>
      <p:cxnSp>
        <p:nvCxnSpPr>
          <p:cNvPr id="8" name="直接连接符 7"/>
          <p:cNvCxnSpPr/>
          <p:nvPr/>
        </p:nvCxnSpPr>
        <p:spPr>
          <a:xfrm>
            <a:off x="3662446" y="1654116"/>
            <a:ext cx="5707731" cy="0"/>
          </a:xfrm>
          <a:prstGeom prst="line">
            <a:avLst/>
          </a:prstGeom>
          <a:noFill/>
          <a:ln w="12700" cap="flat" cmpd="sng" algn="ctr">
            <a:solidFill>
              <a:srgbClr val="314371"/>
            </a:solidFill>
            <a:prstDash val="solid"/>
            <a:miter lim="800000"/>
          </a:ln>
          <a:effectLst/>
        </p:spPr>
      </p:cxnSp>
      <p:sp>
        <p:nvSpPr>
          <p:cNvPr id="9" name="文本框 5"/>
          <p:cNvSpPr txBox="1"/>
          <p:nvPr/>
        </p:nvSpPr>
        <p:spPr>
          <a:xfrm>
            <a:off x="3863897" y="1047973"/>
            <a:ext cx="215026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Arial Black" panose="020B0A04020102020204" pitchFamily="34" charset="0"/>
                <a:ea typeface="微软雅黑"/>
                <a:cs typeface="+mn-cs"/>
              </a:rPr>
              <a:t>Overview </a:t>
            </a:r>
          </a:p>
        </p:txBody>
      </p:sp>
      <p:sp>
        <p:nvSpPr>
          <p:cNvPr id="10" name="文本框 43"/>
          <p:cNvSpPr txBox="1"/>
          <p:nvPr/>
        </p:nvSpPr>
        <p:spPr>
          <a:xfrm>
            <a:off x="3863898" y="2149694"/>
            <a:ext cx="536080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effectLst/>
                <a:uLnTx/>
                <a:uFillTx/>
                <a:latin typeface="Arial Black" panose="020B0A04020102020204" pitchFamily="34" charset="0"/>
                <a:ea typeface="微软雅黑"/>
                <a:cs typeface="+mn-cs"/>
              </a:rPr>
              <a:t>Research of D</a:t>
            </a:r>
            <a:r>
              <a:rPr kumimoji="0" lang="en-US" altLang="zh-CN" sz="2800" b="0" i="0" u="none" strike="noStrike" kern="1200" cap="none" spc="0" normalizeH="0" baseline="0" noProof="0" dirty="0">
                <a:ln>
                  <a:noFill/>
                </a:ln>
                <a:effectLst/>
                <a:uLnTx/>
                <a:uFillTx/>
                <a:latin typeface="Arial Black" panose="020B0A04020102020204" pitchFamily="34" charset="0"/>
                <a:ea typeface="微软雅黑"/>
                <a:cs typeface="+mn-cs"/>
              </a:rPr>
              <a:t>NTA </a:t>
            </a:r>
          </a:p>
        </p:txBody>
      </p:sp>
      <p:cxnSp>
        <p:nvCxnSpPr>
          <p:cNvPr id="11" name="直接连接符 10"/>
          <p:cNvCxnSpPr/>
          <p:nvPr/>
        </p:nvCxnSpPr>
        <p:spPr>
          <a:xfrm>
            <a:off x="3672837" y="2765944"/>
            <a:ext cx="5707731" cy="0"/>
          </a:xfrm>
          <a:prstGeom prst="line">
            <a:avLst/>
          </a:prstGeom>
          <a:noFill/>
          <a:ln w="12700" cap="flat" cmpd="sng" algn="ctr">
            <a:solidFill>
              <a:srgbClr val="314371"/>
            </a:solidFill>
            <a:prstDash val="solid"/>
            <a:miter lim="800000"/>
          </a:ln>
          <a:effectLst/>
        </p:spPr>
      </p:cxnSp>
      <p:sp>
        <p:nvSpPr>
          <p:cNvPr id="12" name="流程图: 离页连接符 11"/>
          <p:cNvSpPr/>
          <p:nvPr/>
        </p:nvSpPr>
        <p:spPr>
          <a:xfrm>
            <a:off x="2781149" y="3421827"/>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latin typeface="Arial"/>
                <a:ea typeface="微软雅黑"/>
                <a:cs typeface="+mn-cs"/>
              </a:rPr>
              <a:t>3</a:t>
            </a:r>
            <a:endParaRPr kumimoji="0" lang="zh-CN" altLang="en-US" sz="3600" b="1" i="0" u="none" strike="noStrike" kern="0" cap="none" spc="0" normalizeH="0" baseline="0" noProof="0" dirty="0">
              <a:ln>
                <a:noFill/>
              </a:ln>
              <a:solidFill>
                <a:prstClr val="white"/>
              </a:solidFill>
              <a:effectLst/>
              <a:uLnTx/>
              <a:uFillTx/>
              <a:latin typeface="Arial"/>
              <a:ea typeface="微软雅黑"/>
              <a:cs typeface="+mn-cs"/>
            </a:endParaRPr>
          </a:p>
        </p:txBody>
      </p:sp>
      <p:sp>
        <p:nvSpPr>
          <p:cNvPr id="13" name="文本框 43"/>
          <p:cNvSpPr txBox="1"/>
          <p:nvPr/>
        </p:nvSpPr>
        <p:spPr>
          <a:xfrm>
            <a:off x="3891783" y="3396108"/>
            <a:ext cx="5787237" cy="523220"/>
          </a:xfrm>
          <a:prstGeom prst="rect">
            <a:avLst/>
          </a:prstGeom>
          <a:noFill/>
        </p:spPr>
        <p:txBody>
          <a:bodyPr wrap="square" rtlCol="0">
            <a:spAutoFit/>
          </a:bodyPr>
          <a:lstStyle/>
          <a:p>
            <a:pPr lvl="0" defTabSz="457200">
              <a:defRPr/>
            </a:pPr>
            <a:r>
              <a:rPr lang="en-US" altLang="zh-CN" sz="2800" dirty="0">
                <a:solidFill>
                  <a:srgbClr val="FF0000"/>
                </a:solidFill>
                <a:latin typeface="Arial Black" panose="020B0A04020102020204" pitchFamily="34" charset="0"/>
              </a:rPr>
              <a:t>Jinan Branch and Spinoff</a:t>
            </a:r>
          </a:p>
        </p:txBody>
      </p:sp>
      <p:cxnSp>
        <p:nvCxnSpPr>
          <p:cNvPr id="14" name="直接连接符 13"/>
          <p:cNvCxnSpPr/>
          <p:nvPr/>
        </p:nvCxnSpPr>
        <p:spPr>
          <a:xfrm>
            <a:off x="3700723" y="4012358"/>
            <a:ext cx="5707731" cy="0"/>
          </a:xfrm>
          <a:prstGeom prst="line">
            <a:avLst/>
          </a:prstGeom>
          <a:noFill/>
          <a:ln w="12700" cap="flat" cmpd="sng" algn="ctr">
            <a:solidFill>
              <a:srgbClr val="314371"/>
            </a:solidFill>
            <a:prstDash val="solid"/>
            <a:miter lim="800000"/>
          </a:ln>
          <a:effectLst/>
        </p:spPr>
      </p:cxnSp>
      <p:sp>
        <p:nvSpPr>
          <p:cNvPr id="15" name="流程图: 离页连接符 14"/>
          <p:cNvSpPr/>
          <p:nvPr/>
        </p:nvSpPr>
        <p:spPr>
          <a:xfrm>
            <a:off x="2781149" y="4575210"/>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latin typeface="Arial"/>
                <a:ea typeface="微软雅黑"/>
                <a:cs typeface="+mn-cs"/>
              </a:rPr>
              <a:t>4</a:t>
            </a:r>
            <a:endParaRPr kumimoji="0" lang="zh-CN" altLang="en-US" sz="3600" b="1" i="0" u="none" strike="noStrike" kern="0" cap="none" spc="0" normalizeH="0" baseline="0" noProof="0" dirty="0">
              <a:ln>
                <a:noFill/>
              </a:ln>
              <a:solidFill>
                <a:prstClr val="white"/>
              </a:solidFill>
              <a:effectLst/>
              <a:uLnTx/>
              <a:uFillTx/>
              <a:latin typeface="Arial"/>
              <a:ea typeface="微软雅黑"/>
              <a:cs typeface="+mn-cs"/>
            </a:endParaRPr>
          </a:p>
        </p:txBody>
      </p:sp>
      <p:sp>
        <p:nvSpPr>
          <p:cNvPr id="16" name="文本框 43"/>
          <p:cNvSpPr txBox="1"/>
          <p:nvPr/>
        </p:nvSpPr>
        <p:spPr>
          <a:xfrm>
            <a:off x="3891784" y="4549491"/>
            <a:ext cx="536080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Arial Black" panose="020B0A04020102020204" pitchFamily="34" charset="0"/>
                <a:ea typeface="微软雅黑"/>
                <a:cs typeface="+mn-cs"/>
              </a:rPr>
              <a:t>Future plan</a:t>
            </a:r>
          </a:p>
        </p:txBody>
      </p:sp>
      <p:cxnSp>
        <p:nvCxnSpPr>
          <p:cNvPr id="17" name="直接连接符 16"/>
          <p:cNvCxnSpPr/>
          <p:nvPr/>
        </p:nvCxnSpPr>
        <p:spPr>
          <a:xfrm>
            <a:off x="3700723" y="5165741"/>
            <a:ext cx="5707731" cy="0"/>
          </a:xfrm>
          <a:prstGeom prst="line">
            <a:avLst/>
          </a:prstGeom>
          <a:noFill/>
          <a:ln w="12700" cap="flat" cmpd="sng" algn="ctr">
            <a:solidFill>
              <a:srgbClr val="314371"/>
            </a:solidFill>
            <a:prstDash val="solid"/>
            <a:miter lim="800000"/>
          </a:ln>
          <a:effectLst/>
        </p:spPr>
      </p:cxnSp>
      <p:sp>
        <p:nvSpPr>
          <p:cNvPr id="21" name="流程图: 离页连接符 20"/>
          <p:cNvSpPr/>
          <p:nvPr/>
        </p:nvSpPr>
        <p:spPr>
          <a:xfrm>
            <a:off x="2753262" y="4575210"/>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latin typeface="Arial"/>
                <a:ea typeface="微软雅黑"/>
                <a:cs typeface="+mn-cs"/>
              </a:rPr>
              <a:t>4</a:t>
            </a:r>
            <a:endParaRPr kumimoji="0" lang="zh-CN" altLang="en-US" sz="3600" b="1" i="0" u="none" strike="noStrike" kern="0" cap="none" spc="0" normalizeH="0" baseline="0" noProof="0" dirty="0">
              <a:ln>
                <a:noFill/>
              </a:ln>
              <a:solidFill>
                <a:prstClr val="white"/>
              </a:solidFill>
              <a:effectLst/>
              <a:uLnTx/>
              <a:uFillTx/>
              <a:latin typeface="Arial"/>
              <a:ea typeface="微软雅黑"/>
              <a:cs typeface="+mn-cs"/>
            </a:endParaRPr>
          </a:p>
        </p:txBody>
      </p:sp>
      <p:cxnSp>
        <p:nvCxnSpPr>
          <p:cNvPr id="23" name="直接连接符 22"/>
          <p:cNvCxnSpPr/>
          <p:nvPr/>
        </p:nvCxnSpPr>
        <p:spPr>
          <a:xfrm>
            <a:off x="3672836" y="5165741"/>
            <a:ext cx="5707731" cy="0"/>
          </a:xfrm>
          <a:prstGeom prst="line">
            <a:avLst/>
          </a:prstGeom>
          <a:noFill/>
          <a:ln w="12700" cap="flat" cmpd="sng" algn="ctr">
            <a:solidFill>
              <a:srgbClr val="314371"/>
            </a:solidFill>
            <a:prstDash val="solid"/>
            <a:miter lim="800000"/>
          </a:ln>
          <a:effectLst/>
        </p:spPr>
      </p:cxnSp>
      <p:sp>
        <p:nvSpPr>
          <p:cNvPr id="24" name="流程图: 离页连接符 23"/>
          <p:cNvSpPr/>
          <p:nvPr/>
        </p:nvSpPr>
        <p:spPr>
          <a:xfrm>
            <a:off x="2753262" y="5728593"/>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latin typeface="Arial"/>
                <a:ea typeface="微软雅黑"/>
                <a:cs typeface="+mn-cs"/>
              </a:rPr>
              <a:t>5</a:t>
            </a:r>
            <a:endParaRPr kumimoji="0" lang="zh-CN" altLang="en-US" sz="3600" b="1" i="0" u="none" strike="noStrike" kern="0" cap="none" spc="0" normalizeH="0" baseline="0" noProof="0" dirty="0">
              <a:ln>
                <a:noFill/>
              </a:ln>
              <a:solidFill>
                <a:prstClr val="white"/>
              </a:solidFill>
              <a:effectLst/>
              <a:uLnTx/>
              <a:uFillTx/>
              <a:latin typeface="Arial"/>
              <a:ea typeface="微软雅黑"/>
              <a:cs typeface="+mn-cs"/>
            </a:endParaRPr>
          </a:p>
        </p:txBody>
      </p:sp>
      <p:sp>
        <p:nvSpPr>
          <p:cNvPr id="25" name="文本框 43"/>
          <p:cNvSpPr txBox="1"/>
          <p:nvPr/>
        </p:nvSpPr>
        <p:spPr>
          <a:xfrm>
            <a:off x="3863897" y="5702874"/>
            <a:ext cx="536080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Arial Black" panose="020B0A04020102020204" pitchFamily="34" charset="0"/>
                <a:ea typeface="微软雅黑"/>
                <a:cs typeface="+mn-cs"/>
              </a:rPr>
              <a:t>Summary</a:t>
            </a:r>
            <a:r>
              <a:rPr kumimoji="0" lang="en-US" altLang="zh-TW" sz="2800" b="1" i="0" u="none" strike="noStrike" kern="1200" cap="none" spc="0" normalizeH="0" baseline="0" noProof="0" dirty="0">
                <a:ln>
                  <a:noFill/>
                </a:ln>
                <a:solidFill>
                  <a:srgbClr val="0000CC"/>
                </a:solidFill>
                <a:effectLst/>
                <a:uLnTx/>
                <a:uFillTx/>
                <a:latin typeface="Arial"/>
                <a:ea typeface="華康隸書體W5" pitchFamily="65" charset="-120"/>
                <a:cs typeface="+mn-cs"/>
              </a:rPr>
              <a:t> </a:t>
            </a:r>
            <a:endParaRPr kumimoji="0" lang="en-US" altLang="zh-CN" sz="2800" b="0" i="0" u="none" strike="noStrike" kern="1200" cap="none" spc="0" normalizeH="0" baseline="0" noProof="0" dirty="0">
              <a:ln>
                <a:noFill/>
              </a:ln>
              <a:solidFill>
                <a:prstClr val="black"/>
              </a:solidFill>
              <a:effectLst/>
              <a:uLnTx/>
              <a:uFillTx/>
              <a:latin typeface="Arial Black" panose="020B0A04020102020204" pitchFamily="34" charset="0"/>
              <a:ea typeface="微软雅黑"/>
              <a:cs typeface="+mn-cs"/>
            </a:endParaRPr>
          </a:p>
        </p:txBody>
      </p:sp>
      <p:cxnSp>
        <p:nvCxnSpPr>
          <p:cNvPr id="26" name="直接连接符 25"/>
          <p:cNvCxnSpPr/>
          <p:nvPr/>
        </p:nvCxnSpPr>
        <p:spPr>
          <a:xfrm>
            <a:off x="3672836" y="6319124"/>
            <a:ext cx="5707731" cy="0"/>
          </a:xfrm>
          <a:prstGeom prst="line">
            <a:avLst/>
          </a:prstGeom>
          <a:noFill/>
          <a:ln w="12700" cap="flat" cmpd="sng" algn="ctr">
            <a:solidFill>
              <a:srgbClr val="314371"/>
            </a:solidFill>
            <a:prstDash val="solid"/>
            <a:miter lim="800000"/>
          </a:ln>
          <a:effectLst/>
        </p:spPr>
      </p:cxnSp>
    </p:spTree>
    <p:extLst>
      <p:ext uri="{BB962C8B-B14F-4D97-AF65-F5344CB8AC3E}">
        <p14:creationId xmlns:p14="http://schemas.microsoft.com/office/powerpoint/2010/main" val="2829003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141790" y="158893"/>
            <a:ext cx="10510125" cy="659643"/>
          </a:xfrm>
        </p:spPr>
        <p:txBody>
          <a:bodyPr/>
          <a:lstStyle/>
          <a:p>
            <a:r>
              <a:rPr lang="en-US" altLang="zh-CN" sz="3600" dirty="0"/>
              <a:t>Ray Image Testing Technology (Jinan) Co.</a:t>
            </a:r>
            <a:endParaRPr lang="zh-CN" altLang="en-US" sz="3600" dirty="0"/>
          </a:p>
        </p:txBody>
      </p:sp>
      <p:sp>
        <p:nvSpPr>
          <p:cNvPr id="2" name="灯片编号占位符 1"/>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defRPr/>
              </a:pPr>
              <a:t>32</a:t>
            </a:fld>
            <a:endParaRPr kumimoji="0" lang="zh-CN" altLang="en-US" sz="1800" b="0" i="0" u="none" strike="noStrike" kern="1200" cap="none" spc="0" normalizeH="0" baseline="0" noProof="0" dirty="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7" name="矩形 6"/>
          <p:cNvSpPr/>
          <p:nvPr/>
        </p:nvSpPr>
        <p:spPr>
          <a:xfrm>
            <a:off x="4277360" y="1196340"/>
            <a:ext cx="7602855" cy="4093428"/>
          </a:xfrm>
          <a:prstGeom prst="rect">
            <a:avLst/>
          </a:prstGeom>
        </p:spPr>
        <p:txBody>
          <a:bodyPr wrap="square">
            <a:spAutoFit/>
          </a:bodyPr>
          <a:lstStyle/>
          <a:p>
            <a:pPr marL="285750" indent="-285750" algn="just">
              <a:buFont typeface="Arial" panose="020B0604020202020204" pitchFamily="34" charset="0"/>
              <a:buChar char="•"/>
              <a:defRPr/>
            </a:pPr>
            <a:r>
              <a:rPr lang="en-US" altLang="zh-CN" sz="2000" b="1" kern="100" dirty="0">
                <a:solidFill>
                  <a:prstClr val="black"/>
                </a:solidFill>
                <a:ea typeface="等线" panose="02010600030101010101" charset="-122"/>
                <a:cs typeface="Arial" panose="020B0604020202020204" pitchFamily="34" charset="0"/>
              </a:rPr>
              <a:t>Ray Image Testing Technology (Jinan) Co., Ltd. was founded in 2021, the company originated from IHEP, the team has been supported by the national key R&amp;D program for many times.</a:t>
            </a:r>
          </a:p>
          <a:p>
            <a:pPr algn="just">
              <a:defRPr/>
            </a:pPr>
            <a:endParaRPr lang="en-US" altLang="zh-CN" sz="2000" b="1" kern="100" dirty="0">
              <a:solidFill>
                <a:prstClr val="black"/>
              </a:solidFill>
              <a:latin typeface="等线" panose="02010600030101010101" charset="-122"/>
              <a:ea typeface="等线" panose="02010600030101010101" charset="-122"/>
              <a:cs typeface="Arial" panose="020B0604020202020204" pitchFamily="34" charset="0"/>
            </a:endParaRPr>
          </a:p>
          <a:p>
            <a:pPr marL="285750" indent="-285750" algn="just">
              <a:buFont typeface="Arial" panose="020B0604020202020204" pitchFamily="34" charset="0"/>
              <a:buChar char="•"/>
              <a:defRPr/>
            </a:pPr>
            <a:r>
              <a:rPr lang="en-US" altLang="zh-CN" sz="2000" b="1" kern="100" dirty="0">
                <a:solidFill>
                  <a:prstClr val="black"/>
                </a:solidFill>
                <a:ea typeface="等线" panose="02010600030101010101" charset="-122"/>
                <a:cs typeface="Arial" panose="020B0604020202020204" pitchFamily="34" charset="0"/>
              </a:rPr>
              <a:t>The company focuses on the research and development, manufacturing, sales and leasing of X-ray precision nondestructive testing equipments, and provides testing services, strives to provide customers with the best customized solutions.</a:t>
            </a:r>
          </a:p>
          <a:p>
            <a:pPr marL="285750" indent="-285750" algn="just">
              <a:buFont typeface="Arial" panose="020B0604020202020204" pitchFamily="34" charset="0"/>
              <a:buChar char="•"/>
              <a:defRPr/>
            </a:pPr>
            <a:endParaRPr lang="en-US" altLang="zh-CN" sz="2000" b="1" kern="100" dirty="0">
              <a:solidFill>
                <a:prstClr val="black"/>
              </a:solidFill>
              <a:ea typeface="等线" panose="02010600030101010101" charset="-122"/>
              <a:cs typeface="Arial" panose="020B0604020202020204" pitchFamily="34" charset="0"/>
            </a:endParaRPr>
          </a:p>
          <a:p>
            <a:pPr marL="285750" indent="-285750" algn="just">
              <a:buClrTx/>
              <a:buSzTx/>
              <a:buFont typeface="Arial" panose="020B0604020202020204" pitchFamily="34" charset="0"/>
              <a:buChar char="•"/>
              <a:defRPr/>
            </a:pPr>
            <a:r>
              <a:rPr lang="en-US" altLang="zh-CN" sz="2000" b="1" kern="100" dirty="0">
                <a:solidFill>
                  <a:prstClr val="black"/>
                </a:solidFill>
                <a:ea typeface="等线" panose="02010600030101010101" charset="-122"/>
                <a:cs typeface="Arial" panose="020B0604020202020204" pitchFamily="34" charset="0"/>
              </a:rPr>
              <a:t>Shandong Province science and technology small and medium-sized enterprise</a:t>
            </a: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rcRect t="25156" b="28125"/>
          <a:stretch>
            <a:fillRect/>
          </a:stretch>
        </p:blipFill>
        <p:spPr>
          <a:xfrm>
            <a:off x="1049279" y="991632"/>
            <a:ext cx="2886075" cy="1348105"/>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1790" y="2891063"/>
            <a:ext cx="2701055" cy="3600000"/>
          </a:xfrm>
          <a:prstGeom prst="rect">
            <a:avLst/>
          </a:prstGeom>
        </p:spPr>
      </p:pic>
      <p:sp>
        <p:nvSpPr>
          <p:cNvPr id="9" name="Rectangle 31"/>
          <p:cNvSpPr/>
          <p:nvPr/>
        </p:nvSpPr>
        <p:spPr>
          <a:xfrm>
            <a:off x="1406120" y="2430734"/>
            <a:ext cx="2172390" cy="369332"/>
          </a:xfrm>
          <a:prstGeom prst="rect">
            <a:avLst/>
          </a:prstGeom>
          <a:noFill/>
        </p:spPr>
        <p:txBody>
          <a:bodyPr wrap="none">
            <a:spAutoFit/>
          </a:bodyPr>
          <a:lstStyle/>
          <a:p>
            <a:r>
              <a:rPr lang="en-US" b="1" dirty="0">
                <a:solidFill>
                  <a:prstClr val="black"/>
                </a:solidFill>
              </a:rPr>
              <a:t>Spin-off Company</a:t>
            </a:r>
          </a:p>
        </p:txBody>
      </p:sp>
      <p:sp>
        <p:nvSpPr>
          <p:cNvPr id="10" name="Rectangle 31"/>
          <p:cNvSpPr/>
          <p:nvPr/>
        </p:nvSpPr>
        <p:spPr>
          <a:xfrm>
            <a:off x="1117579" y="6491063"/>
            <a:ext cx="2749471" cy="369332"/>
          </a:xfrm>
          <a:prstGeom prst="rect">
            <a:avLst/>
          </a:prstGeom>
          <a:noFill/>
        </p:spPr>
        <p:txBody>
          <a:bodyPr wrap="none">
            <a:spAutoFit/>
          </a:bodyPr>
          <a:lstStyle/>
          <a:p>
            <a:r>
              <a:rPr lang="en-US" b="1" dirty="0">
                <a:solidFill>
                  <a:prstClr val="black"/>
                </a:solidFill>
              </a:rPr>
              <a:t>CEO: Pro. </a:t>
            </a:r>
            <a:r>
              <a:rPr lang="en-US" b="1" dirty="0" err="1">
                <a:solidFill>
                  <a:prstClr val="black"/>
                </a:solidFill>
              </a:rPr>
              <a:t>Baodong</a:t>
            </a:r>
            <a:r>
              <a:rPr lang="en-US" b="1" dirty="0">
                <a:solidFill>
                  <a:prstClr val="black"/>
                </a:solidFill>
              </a:rPr>
              <a:t> Liu</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141790" y="158893"/>
            <a:ext cx="10510125" cy="659643"/>
          </a:xfrm>
        </p:spPr>
        <p:txBody>
          <a:bodyPr/>
          <a:lstStyle/>
          <a:p>
            <a:r>
              <a:rPr lang="en-US" altLang="zh-CN" sz="3600" dirty="0"/>
              <a:t>Ray Image Testing Technology (Jinan) Co.</a:t>
            </a:r>
            <a:endParaRPr lang="zh-CN" altLang="en-US" sz="3600" dirty="0"/>
          </a:p>
        </p:txBody>
      </p:sp>
      <p:sp>
        <p:nvSpPr>
          <p:cNvPr id="2" name="灯片编号占位符 1"/>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defRPr/>
              </a:pPr>
              <a:t>33</a:t>
            </a:fld>
            <a:endParaRPr kumimoji="0" lang="zh-CN" altLang="en-US" sz="1800" b="0" i="0" u="none" strike="noStrike" kern="1200" cap="none" spc="0" normalizeH="0" baseline="0" noProof="0" dirty="0">
              <a:ln>
                <a:noFill/>
              </a:ln>
              <a:solidFill>
                <a:prstClr val="black">
                  <a:tint val="75000"/>
                </a:prstClr>
              </a:solidFill>
              <a:effectLst/>
              <a:uLnTx/>
              <a:uFillTx/>
              <a:latin typeface="Arial" panose="020B0604020202020204"/>
              <a:ea typeface="微软雅黑" panose="020B0503020204020204" charset="-122"/>
              <a:cs typeface="+mn-cs"/>
            </a:endParaRPr>
          </a:p>
        </p:txBody>
      </p:sp>
      <p:pic>
        <p:nvPicPr>
          <p:cNvPr id="11" name="图片 10"/>
          <p:cNvPicPr>
            <a:picLocks noChangeAspect="1"/>
          </p:cNvPicPr>
          <p:nvPr/>
        </p:nvPicPr>
        <p:blipFill rotWithShape="1">
          <a:blip r:embed="rId3" cstate="print"/>
          <a:srcRect t="15873" r="748" b="39427"/>
          <a:stretch>
            <a:fillRect/>
          </a:stretch>
        </p:blipFill>
        <p:spPr>
          <a:xfrm>
            <a:off x="702310" y="991235"/>
            <a:ext cx="11177905" cy="3844290"/>
          </a:xfrm>
          <a:prstGeom prst="rect">
            <a:avLst/>
          </a:prstGeom>
        </p:spPr>
      </p:pic>
      <p:sp>
        <p:nvSpPr>
          <p:cNvPr id="5" name="文本框 4"/>
          <p:cNvSpPr txBox="1"/>
          <p:nvPr/>
        </p:nvSpPr>
        <p:spPr>
          <a:xfrm>
            <a:off x="702310" y="5106670"/>
            <a:ext cx="2764790" cy="1303655"/>
          </a:xfrm>
          <a:prstGeom prst="rect">
            <a:avLst/>
          </a:prstGeom>
          <a:noFill/>
        </p:spPr>
        <p:txBody>
          <a:bodyPr wrap="square" rtlCol="0" anchor="t">
            <a:noAutofit/>
          </a:bodyPr>
          <a:lstStyle/>
          <a:p>
            <a:pPr marL="342900" indent="-342900">
              <a:buFont typeface="Arial" panose="020B0604020202020204" pitchFamily="34" charset="0"/>
              <a:buChar char="•"/>
            </a:pPr>
            <a:r>
              <a:rPr lang="en-US" altLang="zh-CN" sz="2400" b="1" dirty="0">
                <a:solidFill>
                  <a:schemeClr val="tx1"/>
                </a:solidFill>
                <a:latin typeface="微软雅黑" panose="020B0503020204020204" charset="-122"/>
                <a:ea typeface="微软雅黑" panose="020B0503020204020204" charset="-122"/>
                <a:sym typeface="+mn-ea"/>
              </a:rPr>
              <a:t>Integrated circuits testing</a:t>
            </a:r>
          </a:p>
        </p:txBody>
      </p:sp>
      <p:sp>
        <p:nvSpPr>
          <p:cNvPr id="6" name="文本框 5"/>
          <p:cNvSpPr txBox="1"/>
          <p:nvPr/>
        </p:nvSpPr>
        <p:spPr>
          <a:xfrm>
            <a:off x="3467100" y="5106670"/>
            <a:ext cx="2440305" cy="837565"/>
          </a:xfrm>
          <a:prstGeom prst="rect">
            <a:avLst/>
          </a:prstGeom>
          <a:noFill/>
        </p:spPr>
        <p:txBody>
          <a:bodyPr wrap="square" rtlCol="0" anchor="t">
            <a:noAutofit/>
          </a:bodyPr>
          <a:lstStyle/>
          <a:p>
            <a:pPr marL="342900" indent="-342900">
              <a:buFont typeface="Arial" panose="020B0604020202020204" pitchFamily="34" charset="0"/>
              <a:buChar char="•"/>
            </a:pPr>
            <a:r>
              <a:rPr lang="en-US" altLang="zh-CN" sz="2400" b="1" dirty="0">
                <a:latin typeface="微软雅黑" panose="020B0503020204020204" charset="-122"/>
                <a:ea typeface="微软雅黑" panose="020B0503020204020204" charset="-122"/>
                <a:sym typeface="+mn-ea"/>
              </a:rPr>
              <a:t>Scientific instrument</a:t>
            </a:r>
          </a:p>
        </p:txBody>
      </p:sp>
      <p:sp>
        <p:nvSpPr>
          <p:cNvPr id="12" name="文本框 11"/>
          <p:cNvSpPr txBox="1"/>
          <p:nvPr/>
        </p:nvSpPr>
        <p:spPr>
          <a:xfrm>
            <a:off x="5962634" y="5127346"/>
            <a:ext cx="2440305" cy="688340"/>
          </a:xfrm>
          <a:prstGeom prst="rect">
            <a:avLst/>
          </a:prstGeom>
          <a:noFill/>
        </p:spPr>
        <p:txBody>
          <a:bodyPr wrap="square" rtlCol="0" anchor="t">
            <a:noAutofit/>
          </a:bodyPr>
          <a:lstStyle/>
          <a:p>
            <a:pPr marL="342900" indent="-342900">
              <a:buFont typeface="Arial" panose="020B0604020202020204" pitchFamily="34" charset="0"/>
              <a:buChar char="•"/>
            </a:pPr>
            <a:r>
              <a:rPr lang="en-US" altLang="zh-CN" sz="2400" b="1" dirty="0">
                <a:latin typeface="+mn-ea"/>
              </a:rPr>
              <a:t>IGBT Testing</a:t>
            </a:r>
          </a:p>
        </p:txBody>
      </p:sp>
      <p:sp>
        <p:nvSpPr>
          <p:cNvPr id="13" name="文本框 12"/>
          <p:cNvSpPr txBox="1"/>
          <p:nvPr/>
        </p:nvSpPr>
        <p:spPr>
          <a:xfrm>
            <a:off x="8434705" y="5083810"/>
            <a:ext cx="6096000" cy="460375"/>
          </a:xfrm>
          <a:prstGeom prst="rect">
            <a:avLst/>
          </a:prstGeom>
          <a:noFill/>
        </p:spPr>
        <p:txBody>
          <a:bodyPr wrap="square" rtlCol="0" anchor="t">
            <a:spAutoFit/>
          </a:bodyPr>
          <a:lstStyle/>
          <a:p>
            <a:pPr marL="285750" indent="-285750">
              <a:buFont typeface="Arial" panose="020B0604020202020204" pitchFamily="34" charset="0"/>
              <a:buChar char="•"/>
            </a:pPr>
            <a:r>
              <a:rPr lang="en-US" altLang="zh-CN" sz="2400" b="1">
                <a:latin typeface="+mj-ea"/>
                <a:ea typeface="+mj-ea"/>
              </a:rPr>
              <a:t>Industrial CT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sz="3600" dirty="0"/>
              <a:t>Radiation safety monitoring instrumentation</a:t>
            </a:r>
            <a:br>
              <a:rPr lang="en-US" altLang="zh-CN" sz="3600" dirty="0">
                <a:solidFill>
                  <a:prstClr val="black"/>
                </a:solidFill>
                <a:cs typeface="Times New Roman" pitchFamily="18" charset="0"/>
              </a:rPr>
            </a:br>
            <a:endParaRPr lang="zh-CN" altLang="en-US" sz="3600"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13" name="文本框 12">
            <a:extLst>
              <a:ext uri="{FF2B5EF4-FFF2-40B4-BE49-F238E27FC236}">
                <a16:creationId xmlns:a16="http://schemas.microsoft.com/office/drawing/2014/main" id="{245088F6-FACF-3C79-C89B-345E6B024092}"/>
              </a:ext>
            </a:extLst>
          </p:cNvPr>
          <p:cNvSpPr txBox="1"/>
          <p:nvPr/>
        </p:nvSpPr>
        <p:spPr>
          <a:xfrm>
            <a:off x="426478" y="829550"/>
            <a:ext cx="1160568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kern="0" dirty="0">
                <a:solidFill>
                  <a:srgbClr val="0000FF"/>
                </a:solidFill>
                <a:ea typeface="微软雅黑"/>
                <a:sym typeface="+mn-ea"/>
              </a:rPr>
              <a:t>Mass-production of</a:t>
            </a:r>
            <a:r>
              <a:rPr kumimoji="0" lang="en-US" altLang="zh-CN" sz="2400" b="1" i="0" u="none" strike="noStrike" kern="0" cap="none" spc="0" normalizeH="0" baseline="0" noProof="0" dirty="0">
                <a:ln>
                  <a:noFill/>
                </a:ln>
                <a:solidFill>
                  <a:srgbClr val="0000FF"/>
                </a:solidFill>
                <a:uLnTx/>
                <a:uFillTx/>
                <a:ea typeface="微软雅黑"/>
                <a:cs typeface="+mn-cs"/>
                <a:sym typeface="+mn-ea"/>
              </a:rPr>
              <a:t> advanced, high-quality radiation instruments and meters</a:t>
            </a:r>
          </a:p>
        </p:txBody>
      </p:sp>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757" y="1369065"/>
            <a:ext cx="7775122" cy="1656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3046" y="3194001"/>
            <a:ext cx="6536193" cy="3450639"/>
          </a:xfrm>
          <a:prstGeom prst="rect">
            <a:avLst/>
          </a:prstGeom>
        </p:spPr>
      </p:pic>
      <p:pic>
        <p:nvPicPr>
          <p:cNvPr id="8" name="Picture 3"/>
          <p:cNvPicPr>
            <a:picLocks noChangeAspect="1" noChangeArrowheads="1"/>
          </p:cNvPicPr>
          <p:nvPr/>
        </p:nvPicPr>
        <p:blipFill>
          <a:blip r:embed="rId5" cstate="print"/>
          <a:srcRect/>
          <a:stretch>
            <a:fillRect/>
          </a:stretch>
        </p:blipFill>
        <p:spPr bwMode="auto">
          <a:xfrm>
            <a:off x="456883" y="3181350"/>
            <a:ext cx="4602797" cy="3448050"/>
          </a:xfrm>
          <a:prstGeom prst="rect">
            <a:avLst/>
          </a:prstGeom>
          <a:noFill/>
          <a:ln w="9525">
            <a:noFill/>
            <a:miter lim="800000"/>
            <a:headEnd/>
            <a:tailEnd/>
          </a:ln>
          <a:effectLst/>
        </p:spPr>
      </p:pic>
    </p:spTree>
    <p:extLst>
      <p:ext uri="{BB962C8B-B14F-4D97-AF65-F5344CB8AC3E}">
        <p14:creationId xmlns:p14="http://schemas.microsoft.com/office/powerpoint/2010/main" val="3935509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sz="3600" dirty="0"/>
              <a:t>Radiation safety monitoring instrumentation</a:t>
            </a:r>
            <a:br>
              <a:rPr lang="en-US" altLang="zh-CN" sz="3600" dirty="0">
                <a:solidFill>
                  <a:prstClr val="black"/>
                </a:solidFill>
                <a:cs typeface="Times New Roman" pitchFamily="18" charset="0"/>
              </a:rPr>
            </a:br>
            <a:endParaRPr lang="zh-CN" altLang="en-US" sz="3600"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13" name="文本框 12">
            <a:extLst>
              <a:ext uri="{FF2B5EF4-FFF2-40B4-BE49-F238E27FC236}">
                <a16:creationId xmlns:a16="http://schemas.microsoft.com/office/drawing/2014/main" id="{245088F6-FACF-3C79-C89B-345E6B024092}"/>
              </a:ext>
            </a:extLst>
          </p:cNvPr>
          <p:cNvSpPr txBox="1"/>
          <p:nvPr/>
        </p:nvSpPr>
        <p:spPr>
          <a:xfrm>
            <a:off x="426478" y="829550"/>
            <a:ext cx="1160568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kern="0" dirty="0">
                <a:solidFill>
                  <a:srgbClr val="0000FF"/>
                </a:solidFill>
                <a:ea typeface="微软雅黑"/>
                <a:sym typeface="+mn-ea"/>
              </a:rPr>
              <a:t>Mass-production of</a:t>
            </a:r>
            <a:r>
              <a:rPr kumimoji="0" lang="en-US" altLang="zh-CN" sz="2400" b="1" i="0" u="none" strike="noStrike" kern="0" cap="none" spc="0" normalizeH="0" baseline="0" noProof="0" dirty="0">
                <a:ln>
                  <a:noFill/>
                </a:ln>
                <a:solidFill>
                  <a:srgbClr val="0000FF"/>
                </a:solidFill>
                <a:uLnTx/>
                <a:uFillTx/>
                <a:ea typeface="微软雅黑"/>
                <a:cs typeface="+mn-cs"/>
                <a:sym typeface="+mn-ea"/>
              </a:rPr>
              <a:t> advanced, high-quality radiation instruments and meters</a:t>
            </a:r>
          </a:p>
        </p:txBody>
      </p:sp>
      <p:pic>
        <p:nvPicPr>
          <p:cNvPr id="1026" name="Picture 2"/>
          <p:cNvPicPr>
            <a:picLocks noChangeAspect="1" noChangeArrowheads="1"/>
          </p:cNvPicPr>
          <p:nvPr/>
        </p:nvPicPr>
        <p:blipFill>
          <a:blip r:embed="rId4" cstate="print">
            <a:lum bright="20000"/>
          </a:blip>
          <a:srcRect b="29127"/>
          <a:stretch>
            <a:fillRect/>
          </a:stretch>
        </p:blipFill>
        <p:spPr bwMode="auto">
          <a:xfrm>
            <a:off x="917786" y="2118359"/>
            <a:ext cx="4065694" cy="3840481"/>
          </a:xfrm>
          <a:prstGeom prst="rect">
            <a:avLst/>
          </a:prstGeom>
          <a:noFill/>
          <a:ln w="9525">
            <a:noFill/>
            <a:miter lim="800000"/>
            <a:headEnd/>
            <a:tailEnd/>
          </a:ln>
          <a:effectLst/>
        </p:spPr>
      </p:pic>
      <p:pic>
        <p:nvPicPr>
          <p:cNvPr id="11" name="图片 10" descr="图片包含 室内, 桌子, 对, 木&#10;&#10;描述已自动生成">
            <a:extLst>
              <a:ext uri="{FF2B5EF4-FFF2-40B4-BE49-F238E27FC236}">
                <a16:creationId xmlns:a16="http://schemas.microsoft.com/office/drawing/2014/main" id="{56CDC8CF-698F-4A42-B3F2-FAF165C8AF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666" b="10165"/>
          <a:stretch/>
        </p:blipFill>
        <p:spPr>
          <a:xfrm>
            <a:off x="7302268" y="2126162"/>
            <a:ext cx="1738330" cy="1927678"/>
          </a:xfrm>
          <a:prstGeom prst="rect">
            <a:avLst/>
          </a:prstGeom>
        </p:spPr>
      </p:pic>
      <p:pic>
        <p:nvPicPr>
          <p:cNvPr id="12" name="图片 8">
            <a:extLst>
              <a:ext uri="{FF2B5EF4-FFF2-40B4-BE49-F238E27FC236}">
                <a16:creationId xmlns:a16="http://schemas.microsoft.com/office/drawing/2014/main" id="{B1D38941-5714-402F-87BB-B36C30F123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4720" y="2128165"/>
            <a:ext cx="1455200" cy="193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2">
            <a:extLst>
              <a:ext uri="{FF2B5EF4-FFF2-40B4-BE49-F238E27FC236}">
                <a16:creationId xmlns:a16="http://schemas.microsoft.com/office/drawing/2014/main" id="{666340DF-2A1D-4C9D-944C-B48B966747D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34618" y="4403628"/>
            <a:ext cx="2634021" cy="15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a:extLst>
              <a:ext uri="{FF2B5EF4-FFF2-40B4-BE49-F238E27FC236}">
                <a16:creationId xmlns:a16="http://schemas.microsoft.com/office/drawing/2014/main" id="{1819096B-7A25-41F6-A904-88C5BFC7CA1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206" r="12499"/>
          <a:stretch/>
        </p:blipFill>
        <p:spPr>
          <a:xfrm rot="5400000">
            <a:off x="9437050" y="2092797"/>
            <a:ext cx="1925023" cy="1997069"/>
          </a:xfrm>
          <a:prstGeom prst="rect">
            <a:avLst/>
          </a:prstGeom>
        </p:spPr>
      </p:pic>
      <p:pic>
        <p:nvPicPr>
          <p:cNvPr id="19" name="图片 8"/>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8644255" y="4358640"/>
            <a:ext cx="2755265" cy="1603754"/>
          </a:xfrm>
          <a:prstGeom prst="rect">
            <a:avLst/>
          </a:prstGeom>
        </p:spPr>
      </p:pic>
    </p:spTree>
    <p:extLst>
      <p:ext uri="{BB962C8B-B14F-4D97-AF65-F5344CB8AC3E}">
        <p14:creationId xmlns:p14="http://schemas.microsoft.com/office/powerpoint/2010/main" val="3935509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sz="3600" dirty="0"/>
              <a:t>Digitizer – </a:t>
            </a:r>
            <a:r>
              <a:rPr lang="en-US" altLang="zh-CN" sz="3200" dirty="0"/>
              <a:t>NDA812</a:t>
            </a:r>
            <a:br>
              <a:rPr lang="en-US" altLang="zh-CN" sz="3600" dirty="0">
                <a:solidFill>
                  <a:prstClr val="black"/>
                </a:solidFill>
                <a:cs typeface="Times New Roman" pitchFamily="18" charset="0"/>
              </a:rPr>
            </a:br>
            <a:endParaRPr lang="zh-CN" altLang="en-US" sz="3600"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TextBox 4"/>
          <p:cNvSpPr txBox="1"/>
          <p:nvPr/>
        </p:nvSpPr>
        <p:spPr>
          <a:xfrm>
            <a:off x="280502" y="854318"/>
            <a:ext cx="11809312" cy="2308324"/>
          </a:xfrm>
          <a:prstGeom prst="rect">
            <a:avLst/>
          </a:prstGeom>
          <a:noFill/>
        </p:spPr>
        <p:txBody>
          <a:bodyPr wrap="square" rtlCol="0">
            <a:spAutoFit/>
          </a:bodyPr>
          <a:lstStyle/>
          <a:p>
            <a:pPr marL="457200" indent="-457200">
              <a:lnSpc>
                <a:spcPct val="150000"/>
              </a:lnSpc>
              <a:buSzPct val="120000"/>
              <a:buFont typeface="微软雅黑" panose="020B0503020204020204" pitchFamily="34" charset="-122"/>
              <a:buChar char="■"/>
            </a:pPr>
            <a:r>
              <a:rPr lang="en-US" altLang="zh-CN" sz="2400" b="1" dirty="0">
                <a:solidFill>
                  <a:prstClr val="black"/>
                </a:solidFill>
                <a:cs typeface="Times New Roman" pitchFamily="18" charset="0"/>
              </a:rPr>
              <a:t>Digitizer - NDA812</a:t>
            </a:r>
          </a:p>
          <a:p>
            <a:pPr marL="914400" lvl="1" indent="-457200">
              <a:lnSpc>
                <a:spcPct val="150000"/>
              </a:lnSpc>
              <a:buSzPct val="120000"/>
              <a:buFont typeface="微软雅黑" panose="020B0503020204020204" pitchFamily="34" charset="-122"/>
              <a:buChar char="■"/>
            </a:pPr>
            <a:r>
              <a:rPr lang="en-US" altLang="zh-CN" b="1" dirty="0">
                <a:solidFill>
                  <a:prstClr val="black"/>
                </a:solidFill>
                <a:cs typeface="Times New Roman" pitchFamily="18" charset="0"/>
              </a:rPr>
              <a:t>8 channels</a:t>
            </a:r>
            <a:r>
              <a:rPr lang="zh-CN" altLang="en-US" b="1" dirty="0">
                <a:solidFill>
                  <a:prstClr val="black"/>
                </a:solidFill>
                <a:cs typeface="Times New Roman" pitchFamily="18" charset="0"/>
              </a:rPr>
              <a:t>、</a:t>
            </a:r>
            <a:r>
              <a:rPr lang="en-US" altLang="zh-CN" b="1" dirty="0">
                <a:solidFill>
                  <a:prstClr val="black"/>
                </a:solidFill>
                <a:cs typeface="Times New Roman" pitchFamily="18" charset="0"/>
              </a:rPr>
              <a:t>14-bit@250Msps</a:t>
            </a:r>
          </a:p>
          <a:p>
            <a:pPr marL="914400" lvl="1" indent="-457200">
              <a:lnSpc>
                <a:spcPct val="150000"/>
              </a:lnSpc>
              <a:buSzPct val="120000"/>
              <a:buFont typeface="微软雅黑" panose="020B0503020204020204" pitchFamily="34" charset="-122"/>
              <a:buChar char="■"/>
            </a:pPr>
            <a:r>
              <a:rPr lang="en-US" altLang="zh-CN" b="1" dirty="0">
                <a:solidFill>
                  <a:prstClr val="black"/>
                </a:solidFill>
                <a:cs typeface="Times New Roman" pitchFamily="18" charset="0"/>
              </a:rPr>
              <a:t>2 </a:t>
            </a:r>
            <a:r>
              <a:rPr lang="en-US" altLang="zh-CN" b="1" dirty="0" err="1">
                <a:solidFill>
                  <a:prstClr val="black"/>
                </a:solidFill>
                <a:cs typeface="Times New Roman" pitchFamily="18" charset="0"/>
              </a:rPr>
              <a:t>Vpp</a:t>
            </a:r>
            <a:r>
              <a:rPr lang="en-US" altLang="zh-CN" b="1" dirty="0">
                <a:solidFill>
                  <a:prstClr val="black"/>
                </a:solidFill>
                <a:cs typeface="Times New Roman" pitchFamily="18" charset="0"/>
              </a:rPr>
              <a:t> input full scale voltage</a:t>
            </a:r>
          </a:p>
          <a:p>
            <a:pPr marL="914400" lvl="1" indent="-457200">
              <a:lnSpc>
                <a:spcPct val="150000"/>
              </a:lnSpc>
              <a:buSzPct val="120000"/>
              <a:buFont typeface="微软雅黑" panose="020B0503020204020204" pitchFamily="34" charset="-122"/>
              <a:buChar char="■"/>
            </a:pPr>
            <a:r>
              <a:rPr lang="en-US" altLang="zh-CN" b="1" dirty="0">
                <a:solidFill>
                  <a:srgbClr val="0000FF"/>
                </a:solidFill>
                <a:cs typeface="Times New Roman" pitchFamily="18" charset="0"/>
              </a:rPr>
              <a:t>Waveform sampling mode/energy spectrum mode</a:t>
            </a:r>
            <a:r>
              <a:rPr lang="zh-CN" altLang="en-US" b="1" dirty="0">
                <a:solidFill>
                  <a:prstClr val="black"/>
                </a:solidFill>
                <a:cs typeface="Times New Roman" pitchFamily="18" charset="0"/>
              </a:rPr>
              <a:t>，</a:t>
            </a:r>
            <a:r>
              <a:rPr lang="en-US" altLang="zh-CN" b="1" dirty="0">
                <a:solidFill>
                  <a:prstClr val="black"/>
                </a:solidFill>
                <a:cs typeface="Times New Roman" pitchFamily="18" charset="0"/>
              </a:rPr>
              <a:t>including</a:t>
            </a:r>
            <a:r>
              <a:rPr lang="zh-CN" altLang="en-US" b="1" dirty="0">
                <a:solidFill>
                  <a:prstClr val="black"/>
                </a:solidFill>
                <a:cs typeface="Times New Roman" pitchFamily="18" charset="0"/>
              </a:rPr>
              <a:t> </a:t>
            </a:r>
            <a:r>
              <a:rPr lang="en-US" altLang="zh-CN" b="1" dirty="0">
                <a:cs typeface="Times New Roman" pitchFamily="18" charset="0"/>
              </a:rPr>
              <a:t>n/γ determination</a:t>
            </a:r>
            <a:r>
              <a:rPr lang="zh-CN" altLang="en-US" b="1" dirty="0">
                <a:cs typeface="Times New Roman" pitchFamily="18" charset="0"/>
              </a:rPr>
              <a:t>、</a:t>
            </a:r>
            <a:r>
              <a:rPr lang="en-US" altLang="zh-CN" b="1" dirty="0">
                <a:cs typeface="Times New Roman" pitchFamily="18" charset="0"/>
              </a:rPr>
              <a:t>digital filtering</a:t>
            </a:r>
            <a:r>
              <a:rPr lang="zh-CN" altLang="en-US" b="1" dirty="0">
                <a:cs typeface="Times New Roman" pitchFamily="18" charset="0"/>
              </a:rPr>
              <a:t>、</a:t>
            </a:r>
            <a:r>
              <a:rPr lang="en-US" altLang="zh-CN" b="1" dirty="0">
                <a:cs typeface="Times New Roman" pitchFamily="18" charset="0"/>
              </a:rPr>
              <a:t>multichannel coincidence</a:t>
            </a:r>
            <a:r>
              <a:rPr lang="zh-CN" altLang="en-US" b="1" dirty="0">
                <a:cs typeface="Times New Roman" pitchFamily="18" charset="0"/>
              </a:rPr>
              <a:t>、</a:t>
            </a:r>
            <a:r>
              <a:rPr lang="en-US" altLang="zh-CN" b="1" dirty="0">
                <a:cs typeface="Times New Roman" pitchFamily="18" charset="0"/>
              </a:rPr>
              <a:t>pile-up rejection, etc.</a:t>
            </a:r>
          </a:p>
        </p:txBody>
      </p:sp>
      <p:pic>
        <p:nvPicPr>
          <p:cNvPr id="6" name="Picture 3" descr="C:\Users\tongt\Desktop\数字化仪内测\内测记录\1. 数字化仪2_阮玉芳\内测2-数据和视图\采集波形.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814" y="3117738"/>
            <a:ext cx="3328020" cy="168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C:\Users\tongt\Desktop\讲义编撰\能谱图.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872" y="4852138"/>
            <a:ext cx="3332962" cy="16946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tongt\Desktop\读出电子学.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772" r="6539"/>
          <a:stretch/>
        </p:blipFill>
        <p:spPr bwMode="auto">
          <a:xfrm>
            <a:off x="9273566" y="3117738"/>
            <a:ext cx="2677427" cy="3491264"/>
          </a:xfrm>
          <a:prstGeom prst="rect">
            <a:avLst/>
          </a:prstGeom>
          <a:noFill/>
          <a:ln>
            <a:solidFill>
              <a:srgbClr val="4F81BD"/>
            </a:solidFill>
          </a:ln>
          <a:extLst>
            <a:ext uri="{909E8E84-426E-40DD-AFC4-6F175D3DCCD1}">
              <a14:hiddenFill xmlns:a14="http://schemas.microsoft.com/office/drawing/2010/main">
                <a:solidFill>
                  <a:srgbClr val="FFFFFF"/>
                </a:solidFill>
              </a14:hiddenFill>
            </a:ext>
          </a:extLst>
        </p:spPr>
      </p:pic>
      <p:sp>
        <p:nvSpPr>
          <p:cNvPr id="9" name="Rectangle 6"/>
          <p:cNvSpPr/>
          <p:nvPr/>
        </p:nvSpPr>
        <p:spPr>
          <a:xfrm>
            <a:off x="931387" y="6424336"/>
            <a:ext cx="2749471" cy="369332"/>
          </a:xfrm>
          <a:prstGeom prst="rect">
            <a:avLst/>
          </a:prstGeom>
          <a:solidFill>
            <a:srgbClr val="FFFF00"/>
          </a:solidFill>
        </p:spPr>
        <p:txBody>
          <a:bodyPr wrap="none">
            <a:spAutoFit/>
          </a:bodyPr>
          <a:lstStyle/>
          <a:p>
            <a:r>
              <a:rPr lang="en-US" altLang="zh-CN" b="1" dirty="0">
                <a:solidFill>
                  <a:prstClr val="black"/>
                </a:solidFill>
                <a:cs typeface="Times New Roman" pitchFamily="18" charset="0"/>
              </a:rPr>
              <a:t>Energy spectrum mode</a:t>
            </a:r>
            <a:endParaRPr lang="en-US" dirty="0">
              <a:solidFill>
                <a:prstClr val="black"/>
              </a:solidFill>
            </a:endParaRPr>
          </a:p>
        </p:txBody>
      </p:sp>
      <p:sp>
        <p:nvSpPr>
          <p:cNvPr id="10" name="Rectangle 30"/>
          <p:cNvSpPr/>
          <p:nvPr/>
        </p:nvSpPr>
        <p:spPr>
          <a:xfrm>
            <a:off x="1164176" y="4505351"/>
            <a:ext cx="2275366" cy="338554"/>
          </a:xfrm>
          <a:prstGeom prst="rect">
            <a:avLst/>
          </a:prstGeom>
          <a:solidFill>
            <a:srgbClr val="FFFF00"/>
          </a:solidFill>
        </p:spPr>
        <p:txBody>
          <a:bodyPr wrap="none">
            <a:spAutoFit/>
          </a:bodyPr>
          <a:lstStyle/>
          <a:p>
            <a:r>
              <a:rPr lang="en-US" altLang="zh-CN" sz="1600" b="1" dirty="0">
                <a:solidFill>
                  <a:prstClr val="black"/>
                </a:solidFill>
                <a:cs typeface="Times New Roman" pitchFamily="18" charset="0"/>
              </a:rPr>
              <a:t>Wave sampling mode</a:t>
            </a:r>
            <a:endParaRPr lang="en-US" sz="1600" dirty="0">
              <a:solidFill>
                <a:prstClr val="black"/>
              </a:solidFill>
            </a:endParaRPr>
          </a:p>
        </p:txBody>
      </p:sp>
      <p:sp>
        <p:nvSpPr>
          <p:cNvPr id="12" name="Rectangle 32"/>
          <p:cNvSpPr/>
          <p:nvPr/>
        </p:nvSpPr>
        <p:spPr>
          <a:xfrm>
            <a:off x="10005500" y="6424336"/>
            <a:ext cx="1396216" cy="369332"/>
          </a:xfrm>
          <a:prstGeom prst="rect">
            <a:avLst/>
          </a:prstGeom>
          <a:solidFill>
            <a:srgbClr val="FFFF00"/>
          </a:solidFill>
        </p:spPr>
        <p:txBody>
          <a:bodyPr wrap="none">
            <a:spAutoFit/>
          </a:bodyPr>
          <a:lstStyle/>
          <a:p>
            <a:r>
              <a:rPr lang="en-US" altLang="zh-CN" b="1" dirty="0">
                <a:solidFill>
                  <a:prstClr val="black"/>
                </a:solidFill>
              </a:rPr>
              <a:t>Test Scene</a:t>
            </a:r>
            <a:endParaRPr lang="en-US" b="1" dirty="0">
              <a:solidFill>
                <a:prstClr val="black"/>
              </a:solidFill>
            </a:endParaRPr>
          </a:p>
        </p:txBody>
      </p:sp>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4001" t="5834" r="4464" b="4909"/>
          <a:stretch/>
        </p:blipFill>
        <p:spPr>
          <a:xfrm>
            <a:off x="5146914" y="3085822"/>
            <a:ext cx="3116571" cy="3600000"/>
          </a:xfrm>
          <a:prstGeom prst="rect">
            <a:avLst/>
          </a:prstGeom>
        </p:spPr>
      </p:pic>
      <p:sp>
        <p:nvSpPr>
          <p:cNvPr id="17" name="Rectangle 31"/>
          <p:cNvSpPr/>
          <p:nvPr/>
        </p:nvSpPr>
        <p:spPr>
          <a:xfrm>
            <a:off x="5874943" y="6424336"/>
            <a:ext cx="1685077" cy="369332"/>
          </a:xfrm>
          <a:prstGeom prst="rect">
            <a:avLst/>
          </a:prstGeom>
          <a:solidFill>
            <a:srgbClr val="FFFF00"/>
          </a:solidFill>
        </p:spPr>
        <p:txBody>
          <a:bodyPr wrap="none">
            <a:spAutoFit/>
          </a:bodyPr>
          <a:lstStyle/>
          <a:p>
            <a:r>
              <a:rPr lang="en-US" altLang="zh-CN" b="1" dirty="0">
                <a:solidFill>
                  <a:prstClr val="black"/>
                </a:solidFill>
                <a:cs typeface="Times New Roman" pitchFamily="18" charset="0"/>
              </a:rPr>
              <a:t>Mass product</a:t>
            </a:r>
            <a:endParaRPr lang="en-US" b="1" dirty="0">
              <a:solidFill>
                <a:prstClr val="black"/>
              </a:solidFill>
              <a:cs typeface="Times New Roman" pitchFamily="18" charset="0"/>
            </a:endParaRPr>
          </a:p>
        </p:txBody>
      </p:sp>
    </p:spTree>
    <p:extLst>
      <p:ext uri="{BB962C8B-B14F-4D97-AF65-F5344CB8AC3E}">
        <p14:creationId xmlns:p14="http://schemas.microsoft.com/office/powerpoint/2010/main" val="67272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a:xfrm>
            <a:off x="1141790" y="158893"/>
            <a:ext cx="10510125" cy="659643"/>
          </a:xfrm>
        </p:spPr>
        <p:txBody>
          <a:bodyPr/>
          <a:lstStyle/>
          <a:p>
            <a:r>
              <a:rPr lang="en-US" altLang="zh-CN" dirty="0"/>
              <a:t>Customs and Application</a:t>
            </a:r>
            <a:endParaRPr lang="zh-CN" altLang="en-US" dirty="0"/>
          </a:p>
        </p:txBody>
      </p:sp>
      <p:pic>
        <p:nvPicPr>
          <p:cNvPr id="6" name="图片 5"/>
          <p:cNvPicPr>
            <a:picLocks noChangeAspect="1"/>
          </p:cNvPicPr>
          <p:nvPr>
            <p:custDataLst>
              <p:tags r:id="rId1"/>
            </p:custDataLst>
          </p:nvPr>
        </p:nvPicPr>
        <p:blipFill>
          <a:blip r:embed="rId19"/>
          <a:stretch>
            <a:fillRect/>
          </a:stretch>
        </p:blipFill>
        <p:spPr>
          <a:xfrm>
            <a:off x="217170" y="6137170"/>
            <a:ext cx="3362325" cy="515943"/>
          </a:xfrm>
          <a:prstGeom prst="rect">
            <a:avLst/>
          </a:prstGeom>
        </p:spPr>
      </p:pic>
      <p:pic>
        <p:nvPicPr>
          <p:cNvPr id="7" name="图片 6"/>
          <p:cNvPicPr>
            <a:picLocks noChangeAspect="1"/>
          </p:cNvPicPr>
          <p:nvPr>
            <p:custDataLst>
              <p:tags r:id="rId2"/>
            </p:custDataLst>
          </p:nvPr>
        </p:nvPicPr>
        <p:blipFill rotWithShape="1">
          <a:blip r:embed="rId20"/>
          <a:srcRect l="3951" r="3377" b="-310"/>
          <a:stretch>
            <a:fillRect/>
          </a:stretch>
        </p:blipFill>
        <p:spPr>
          <a:xfrm>
            <a:off x="5911850" y="6155497"/>
            <a:ext cx="3558540" cy="448310"/>
          </a:xfrm>
          <a:prstGeom prst="rect">
            <a:avLst/>
          </a:prstGeom>
        </p:spPr>
      </p:pic>
      <p:sp>
        <p:nvSpPr>
          <p:cNvPr id="8" name="文本框 7"/>
          <p:cNvSpPr txBox="1"/>
          <p:nvPr>
            <p:custDataLst>
              <p:tags r:id="rId3"/>
            </p:custDataLst>
          </p:nvPr>
        </p:nvSpPr>
        <p:spPr>
          <a:xfrm>
            <a:off x="8913168" y="5385480"/>
            <a:ext cx="304602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ea typeface="微软雅黑"/>
                <a:cs typeface="+mn-cs"/>
              </a:rPr>
              <a:t>Shandong Nuclear and Radiation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ea typeface="微软雅黑"/>
                <a:cs typeface="+mn-cs"/>
              </a:rPr>
              <a:t>Safety Monitoring Center</a:t>
            </a:r>
            <a:endParaRPr kumimoji="0" lang="zh-CN" altLang="en-US" sz="1400" b="1" i="0" u="none" strike="noStrike" kern="1200" cap="none" spc="0" normalizeH="0" baseline="0" noProof="0" dirty="0">
              <a:ln>
                <a:noFill/>
              </a:ln>
              <a:solidFill>
                <a:prstClr val="black"/>
              </a:solidFill>
              <a:effectLst/>
              <a:uLnTx/>
              <a:uFillTx/>
              <a:ea typeface="微软雅黑"/>
              <a:cs typeface="+mn-cs"/>
            </a:endParaRPr>
          </a:p>
        </p:txBody>
      </p:sp>
      <p:sp>
        <p:nvSpPr>
          <p:cNvPr id="9" name="文本框 8"/>
          <p:cNvSpPr txBox="1"/>
          <p:nvPr>
            <p:custDataLst>
              <p:tags r:id="rId4"/>
            </p:custDataLst>
          </p:nvPr>
        </p:nvSpPr>
        <p:spPr>
          <a:xfrm>
            <a:off x="102215" y="5580807"/>
            <a:ext cx="59634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ea typeface="微软雅黑"/>
                <a:cs typeface="+mn-cs"/>
              </a:rPr>
              <a:t>Zhangjiagang Municipal CNNC </a:t>
            </a:r>
            <a:r>
              <a:rPr kumimoji="0" lang="en-US" altLang="zh-CN" sz="1600" b="1" i="0" u="none" strike="noStrike" kern="1200" cap="none" spc="0" normalizeH="0" baseline="0" noProof="0" dirty="0" err="1">
                <a:ln>
                  <a:noFill/>
                </a:ln>
                <a:solidFill>
                  <a:srgbClr val="000000"/>
                </a:solidFill>
                <a:effectLst/>
                <a:uLnTx/>
                <a:uFillTx/>
                <a:ea typeface="微软雅黑"/>
                <a:cs typeface="+mn-cs"/>
              </a:rPr>
              <a:t>Huakang</a:t>
            </a:r>
            <a:r>
              <a:rPr kumimoji="0" lang="en-US" altLang="zh-CN" sz="1600" b="1" i="0" u="none" strike="noStrike" kern="1200" cap="none" spc="0" normalizeH="0" baseline="0" noProof="0" dirty="0">
                <a:ln>
                  <a:noFill/>
                </a:ln>
                <a:solidFill>
                  <a:srgbClr val="000000"/>
                </a:solidFill>
                <a:effectLst/>
                <a:uLnTx/>
                <a:uFillTx/>
                <a:ea typeface="微软雅黑"/>
                <a:cs typeface="+mn-cs"/>
              </a:rPr>
              <a:t> Radiation Co., Ltd.</a:t>
            </a:r>
            <a:endParaRPr kumimoji="0" lang="zh-CN" altLang="en-US" sz="1600" b="1" i="0" u="none" strike="noStrike" kern="1200" cap="none" spc="0" normalizeH="0" baseline="0" noProof="0" dirty="0">
              <a:ln>
                <a:noFill/>
              </a:ln>
              <a:solidFill>
                <a:prstClr val="black"/>
              </a:solidFill>
              <a:effectLst/>
              <a:uLnTx/>
              <a:uFillTx/>
              <a:ea typeface="微软雅黑"/>
              <a:cs typeface="+mn-cs"/>
            </a:endParaRPr>
          </a:p>
        </p:txBody>
      </p:sp>
      <p:pic>
        <p:nvPicPr>
          <p:cNvPr id="10" name="图片 9"/>
          <p:cNvPicPr>
            <a:picLocks noChangeAspect="1"/>
          </p:cNvPicPr>
          <p:nvPr>
            <p:custDataLst>
              <p:tags r:id="rId5"/>
            </p:custDataLst>
          </p:nvPr>
        </p:nvPicPr>
        <p:blipFill>
          <a:blip r:embed="rId21"/>
          <a:stretch>
            <a:fillRect/>
          </a:stretch>
        </p:blipFill>
        <p:spPr>
          <a:xfrm>
            <a:off x="9470554" y="5886901"/>
            <a:ext cx="2406650" cy="722816"/>
          </a:xfrm>
          <a:prstGeom prst="rect">
            <a:avLst/>
          </a:prstGeom>
        </p:spPr>
      </p:pic>
      <p:pic>
        <p:nvPicPr>
          <p:cNvPr id="11" name="图片 10"/>
          <p:cNvPicPr>
            <a:picLocks noChangeAspect="1"/>
          </p:cNvPicPr>
          <p:nvPr>
            <p:custDataLst>
              <p:tags r:id="rId6"/>
            </p:custDataLst>
          </p:nvPr>
        </p:nvPicPr>
        <p:blipFill>
          <a:blip r:embed="rId22"/>
          <a:stretch>
            <a:fillRect/>
          </a:stretch>
        </p:blipFill>
        <p:spPr>
          <a:xfrm>
            <a:off x="3848464" y="5978396"/>
            <a:ext cx="1790700" cy="714375"/>
          </a:xfrm>
          <a:prstGeom prst="rect">
            <a:avLst/>
          </a:prstGeom>
        </p:spPr>
      </p:pic>
      <p:pic>
        <p:nvPicPr>
          <p:cNvPr id="12" name="图片 11" descr="电脑萤幕&#10;&#10;描述已自动生成"/>
          <p:cNvPicPr>
            <a:picLocks noChangeAspect="1"/>
          </p:cNvPicPr>
          <p:nvPr>
            <p:custDataLst>
              <p:tags r:id="rId7"/>
            </p:custDataLst>
          </p:nvPr>
        </p:nvPicPr>
        <p:blipFill rotWithShape="1">
          <a:blip r:embed="rId23" cstate="print">
            <a:extLst>
              <a:ext uri="{28A0092B-C50C-407E-A947-70E740481C1C}">
                <a14:useLocalDpi xmlns:a14="http://schemas.microsoft.com/office/drawing/2010/main" val="0"/>
              </a:ext>
            </a:extLst>
          </a:blip>
          <a:srcRect t="16111"/>
          <a:stretch>
            <a:fillRect/>
          </a:stretch>
        </p:blipFill>
        <p:spPr>
          <a:xfrm>
            <a:off x="9019540" y="3564697"/>
            <a:ext cx="2792730" cy="1757680"/>
          </a:xfrm>
          <a:prstGeom prst="rect">
            <a:avLst/>
          </a:prstGeom>
        </p:spPr>
      </p:pic>
      <p:pic>
        <p:nvPicPr>
          <p:cNvPr id="13" name="图片 12" descr="建筑的摆设布局&#10;&#10;中度可信度描述已自动生成"/>
          <p:cNvPicPr>
            <a:picLocks noChangeAspect="1"/>
          </p:cNvPicPr>
          <p:nvPr>
            <p:custDataLst>
              <p:tags r:id="rId8"/>
            </p:custDataLst>
          </p:nvPr>
        </p:nvPicPr>
        <p:blipFill>
          <a:blip r:embed="rId24" cstate="print">
            <a:extLst>
              <a:ext uri="{28A0092B-C50C-407E-A947-70E740481C1C}">
                <a14:useLocalDpi xmlns:a14="http://schemas.microsoft.com/office/drawing/2010/main" val="0"/>
              </a:ext>
            </a:extLst>
          </a:blip>
          <a:srcRect t="7316" b="8218"/>
          <a:stretch>
            <a:fillRect/>
          </a:stretch>
        </p:blipFill>
        <p:spPr>
          <a:xfrm>
            <a:off x="9019540" y="1621374"/>
            <a:ext cx="2777490" cy="1759585"/>
          </a:xfrm>
          <a:prstGeom prst="rect">
            <a:avLst/>
          </a:prstGeom>
        </p:spPr>
      </p:pic>
      <p:pic>
        <p:nvPicPr>
          <p:cNvPr id="14" name="图片 13" descr="路上有许多行李&#10;&#10;中度可信度描述已自动生成"/>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6184620" y="3987011"/>
            <a:ext cx="2676623" cy="2007467"/>
          </a:xfrm>
          <a:prstGeom prst="rect">
            <a:avLst/>
          </a:prstGeom>
        </p:spPr>
      </p:pic>
      <p:sp>
        <p:nvSpPr>
          <p:cNvPr id="15" name="文本框 14"/>
          <p:cNvSpPr txBox="1"/>
          <p:nvPr>
            <p:custDataLst>
              <p:tags r:id="rId10"/>
            </p:custDataLst>
          </p:nvPr>
        </p:nvSpPr>
        <p:spPr>
          <a:xfrm>
            <a:off x="217391" y="1006419"/>
            <a:ext cx="8802149"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altLang="zh-CN" b="1" noProof="0" dirty="0">
                <a:solidFill>
                  <a:prstClr val="black"/>
                </a:solidFill>
                <a:ea typeface="微软雅黑"/>
              </a:rPr>
              <a:t>Custom</a:t>
            </a:r>
            <a:r>
              <a:rPr kumimoji="0" lang="en-US" altLang="zh-CN" sz="1800" b="1" i="0" u="none" strike="noStrike" kern="1200" cap="none" spc="0" normalizeH="0" baseline="0" noProof="0" dirty="0">
                <a:ln>
                  <a:noFill/>
                </a:ln>
                <a:solidFill>
                  <a:prstClr val="black"/>
                </a:solidFill>
                <a:effectLst/>
                <a:uLnTx/>
                <a:uFillTx/>
                <a:ea typeface="微软雅黑"/>
                <a:cs typeface="+mn-cs"/>
              </a:rPr>
              <a:t>s include environmental protection department, scientific research institutes, nuclear power</a:t>
            </a:r>
            <a:r>
              <a:rPr kumimoji="0" lang="en-US" altLang="zh-CN" sz="1800" b="1" i="0" u="none" strike="noStrike" kern="1200" cap="none" spc="0" normalizeH="0" noProof="0" dirty="0">
                <a:ln>
                  <a:noFill/>
                </a:ln>
                <a:solidFill>
                  <a:prstClr val="black"/>
                </a:solidFill>
                <a:effectLst/>
                <a:uLnTx/>
                <a:uFillTx/>
                <a:ea typeface="微软雅黑"/>
                <a:cs typeface="+mn-cs"/>
              </a:rPr>
              <a:t> plant</a:t>
            </a:r>
            <a:r>
              <a:rPr kumimoji="0" lang="en-US" altLang="zh-CN" sz="1800" b="1" i="0" u="none" strike="noStrike" kern="1200" cap="none" spc="0" normalizeH="0" baseline="0" noProof="0" dirty="0">
                <a:ln>
                  <a:noFill/>
                </a:ln>
                <a:solidFill>
                  <a:prstClr val="black"/>
                </a:solidFill>
                <a:effectLst/>
                <a:uLnTx/>
                <a:uFillTx/>
                <a:ea typeface="微软雅黑"/>
                <a:cs typeface="+mn-cs"/>
              </a:rPr>
              <a:t>, customs, medical treatment, industrial testing,</a:t>
            </a:r>
            <a:r>
              <a:rPr kumimoji="0" lang="zh-CN" altLang="en-US" sz="1800" b="1" i="0" u="none" strike="noStrike" kern="1200" cap="none" spc="0" normalizeH="0" baseline="0" noProof="0" dirty="0">
                <a:ln>
                  <a:noFill/>
                </a:ln>
                <a:solidFill>
                  <a:prstClr val="black"/>
                </a:solidFill>
                <a:effectLst/>
                <a:uLnTx/>
                <a:uFillTx/>
                <a:ea typeface="微软雅黑"/>
                <a:cs typeface="+mn-cs"/>
              </a:rPr>
              <a:t> </a:t>
            </a:r>
            <a:r>
              <a:rPr kumimoji="0" lang="en-US" altLang="zh-CN" sz="1800" b="1" i="0" u="none" strike="noStrike" kern="1200" cap="none" spc="0" normalizeH="0" baseline="0" noProof="0" dirty="0">
                <a:ln>
                  <a:noFill/>
                </a:ln>
                <a:solidFill>
                  <a:prstClr val="black"/>
                </a:solidFill>
                <a:effectLst/>
                <a:uLnTx/>
                <a:uFillTx/>
                <a:ea typeface="微软雅黑"/>
                <a:cs typeface="+mn-cs"/>
              </a:rPr>
              <a:t>etc.</a:t>
            </a:r>
          </a:p>
        </p:txBody>
      </p:sp>
      <p:pic>
        <p:nvPicPr>
          <p:cNvPr id="16" name="图片 15"/>
          <p:cNvPicPr>
            <a:picLocks noChangeAspect="1"/>
          </p:cNvPicPr>
          <p:nvPr>
            <p:custDataLst>
              <p:tags r:id="rId11"/>
            </p:custDataLst>
          </p:nvPr>
        </p:nvPicPr>
        <p:blipFill>
          <a:blip r:embed="rId26" cstate="print">
            <a:extLst>
              <a:ext uri="{28A0092B-C50C-407E-A947-70E740481C1C}">
                <a14:useLocalDpi xmlns:a14="http://schemas.microsoft.com/office/drawing/2010/main" val="0"/>
              </a:ext>
            </a:extLst>
          </a:blip>
          <a:stretch>
            <a:fillRect/>
          </a:stretch>
        </p:blipFill>
        <p:spPr>
          <a:xfrm>
            <a:off x="2020929" y="3548570"/>
            <a:ext cx="1508963" cy="2011950"/>
          </a:xfrm>
          <a:prstGeom prst="rect">
            <a:avLst/>
          </a:prstGeom>
        </p:spPr>
      </p:pic>
      <p:pic>
        <p:nvPicPr>
          <p:cNvPr id="17" name="图片 16"/>
          <p:cNvPicPr>
            <a:picLocks noChangeAspect="1"/>
          </p:cNvPicPr>
          <p:nvPr>
            <p:custDataLst>
              <p:tags r:id="rId12"/>
            </p:custDataLst>
          </p:nvPr>
        </p:nvPicPr>
        <p:blipFill>
          <a:blip r:embed="rId27" cstate="print">
            <a:extLst>
              <a:ext uri="{28A0092B-C50C-407E-A947-70E740481C1C}">
                <a14:useLocalDpi xmlns:a14="http://schemas.microsoft.com/office/drawing/2010/main" val="0"/>
              </a:ext>
            </a:extLst>
          </a:blip>
          <a:stretch>
            <a:fillRect/>
          </a:stretch>
        </p:blipFill>
        <p:spPr>
          <a:xfrm>
            <a:off x="236456" y="3551974"/>
            <a:ext cx="1506410" cy="2008546"/>
          </a:xfrm>
          <a:prstGeom prst="rect">
            <a:avLst/>
          </a:prstGeom>
        </p:spPr>
      </p:pic>
      <p:pic>
        <p:nvPicPr>
          <p:cNvPr id="18" name="图片 17"/>
          <p:cNvPicPr>
            <a:picLocks noChangeAspect="1"/>
          </p:cNvPicPr>
          <p:nvPr>
            <p:custDataLst>
              <p:tags r:id="rId13"/>
            </p:custDataLst>
          </p:nvPr>
        </p:nvPicPr>
        <p:blipFill rotWithShape="1">
          <a:blip r:embed="rId28" cstate="print">
            <a:extLst>
              <a:ext uri="{28A0092B-C50C-407E-A947-70E740481C1C}">
                <a14:useLocalDpi xmlns:a14="http://schemas.microsoft.com/office/drawing/2010/main" val="0"/>
              </a:ext>
            </a:extLst>
          </a:blip>
          <a:srcRect r="7068"/>
          <a:stretch>
            <a:fillRect/>
          </a:stretch>
        </p:blipFill>
        <p:spPr>
          <a:xfrm>
            <a:off x="3848464" y="3551783"/>
            <a:ext cx="1399176" cy="2007467"/>
          </a:xfrm>
          <a:prstGeom prst="rect">
            <a:avLst/>
          </a:prstGeom>
        </p:spPr>
      </p:pic>
      <p:pic>
        <p:nvPicPr>
          <p:cNvPr id="19" name="图片 18"/>
          <p:cNvPicPr>
            <a:picLocks noChangeAspect="1"/>
          </p:cNvPicPr>
          <p:nvPr>
            <p:custDataLst>
              <p:tags r:id="rId14"/>
            </p:custDataLst>
          </p:nvPr>
        </p:nvPicPr>
        <p:blipFill rotWithShape="1">
          <a:blip r:embed="rId29" cstate="print"/>
          <a:srcRect t="9380"/>
          <a:stretch>
            <a:fillRect/>
          </a:stretch>
        </p:blipFill>
        <p:spPr>
          <a:xfrm>
            <a:off x="6184619" y="2031567"/>
            <a:ext cx="2676623" cy="1819169"/>
          </a:xfrm>
          <a:prstGeom prst="rect">
            <a:avLst/>
          </a:prstGeom>
        </p:spPr>
      </p:pic>
      <p:sp>
        <p:nvSpPr>
          <p:cNvPr id="20" name="文本框 19">
            <a:extLst>
              <a:ext uri="{FF2B5EF4-FFF2-40B4-BE49-F238E27FC236}">
                <a16:creationId xmlns:a16="http://schemas.microsoft.com/office/drawing/2014/main" id="{E33F1520-7682-4BFE-9DBC-5903EF9B8A4C}"/>
              </a:ext>
            </a:extLst>
          </p:cNvPr>
          <p:cNvSpPr txBox="1"/>
          <p:nvPr>
            <p:custDataLst>
              <p:tags r:id="rId15"/>
            </p:custDataLst>
          </p:nvPr>
        </p:nvSpPr>
        <p:spPr>
          <a:xfrm>
            <a:off x="176471" y="1956642"/>
            <a:ext cx="6008148"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1800" b="1" i="0" u="none" strike="noStrike" kern="1200" cap="none" spc="0" normalizeH="0" baseline="0" noProof="0" dirty="0">
                <a:ln>
                  <a:noFill/>
                </a:ln>
                <a:solidFill>
                  <a:prstClr val="black"/>
                </a:solidFill>
                <a:effectLst/>
                <a:uLnTx/>
                <a:uFillTx/>
                <a:ea typeface="微软雅黑"/>
                <a:cs typeface="+mn-cs"/>
              </a:rPr>
              <a:t>Over 100 sets of products of various models have been delivered</a:t>
            </a:r>
          </a:p>
        </p:txBody>
      </p:sp>
      <p:sp>
        <p:nvSpPr>
          <p:cNvPr id="21" name="文本框 20">
            <a:extLst>
              <a:ext uri="{FF2B5EF4-FFF2-40B4-BE49-F238E27FC236}">
                <a16:creationId xmlns:a16="http://schemas.microsoft.com/office/drawing/2014/main" id="{E33F1520-7682-4BFE-9DBC-5903EF9B8A4C}"/>
              </a:ext>
            </a:extLst>
          </p:cNvPr>
          <p:cNvSpPr txBox="1"/>
          <p:nvPr>
            <p:custDataLst>
              <p:tags r:id="rId16"/>
            </p:custDataLst>
          </p:nvPr>
        </p:nvSpPr>
        <p:spPr>
          <a:xfrm>
            <a:off x="176471" y="2650563"/>
            <a:ext cx="6008148"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1800" b="1" i="0" u="none" strike="noStrike" kern="1200" cap="none" spc="0" normalizeH="0" baseline="0" noProof="0" dirty="0">
                <a:ln>
                  <a:noFill/>
                </a:ln>
                <a:solidFill>
                  <a:prstClr val="black"/>
                </a:solidFill>
                <a:effectLst/>
                <a:uLnTx/>
                <a:uFillTx/>
                <a:ea typeface="微软雅黑"/>
                <a:cs typeface="+mn-cs"/>
              </a:rPr>
              <a:t>Participated in many important emergency missions and guarantee missions</a:t>
            </a:r>
          </a:p>
        </p:txBody>
      </p:sp>
    </p:spTree>
    <p:extLst>
      <p:ext uri="{BB962C8B-B14F-4D97-AF65-F5344CB8AC3E}">
        <p14:creationId xmlns:p14="http://schemas.microsoft.com/office/powerpoint/2010/main" val="76090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Contents</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流程图: 离页连接符 5"/>
          <p:cNvSpPr/>
          <p:nvPr/>
        </p:nvSpPr>
        <p:spPr>
          <a:xfrm>
            <a:off x="2753263" y="1073662"/>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latin typeface="Arial"/>
                <a:ea typeface="微软雅黑"/>
                <a:cs typeface="+mn-cs"/>
              </a:rPr>
              <a:t>1</a:t>
            </a:r>
            <a:endParaRPr kumimoji="0" lang="zh-CN" altLang="en-US" sz="3600" b="1" i="0" u="none" strike="noStrike" kern="0" cap="none" spc="0" normalizeH="0" baseline="0" noProof="0" dirty="0">
              <a:ln>
                <a:noFill/>
              </a:ln>
              <a:solidFill>
                <a:prstClr val="white"/>
              </a:solidFill>
              <a:effectLst/>
              <a:uLnTx/>
              <a:uFillTx/>
              <a:latin typeface="Arial"/>
              <a:ea typeface="微软雅黑"/>
              <a:cs typeface="+mn-cs"/>
            </a:endParaRPr>
          </a:p>
        </p:txBody>
      </p:sp>
      <p:sp>
        <p:nvSpPr>
          <p:cNvPr id="7" name="流程图: 离页连接符 6"/>
          <p:cNvSpPr/>
          <p:nvPr/>
        </p:nvSpPr>
        <p:spPr>
          <a:xfrm>
            <a:off x="2753263" y="2175413"/>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latin typeface="Arial"/>
                <a:ea typeface="微软雅黑"/>
                <a:cs typeface="+mn-cs"/>
              </a:rPr>
              <a:t>2</a:t>
            </a:r>
            <a:endParaRPr kumimoji="0" lang="zh-CN" altLang="en-US" sz="3600" b="1" i="0" u="none" strike="noStrike" kern="0" cap="none" spc="0" normalizeH="0" baseline="0" noProof="0" dirty="0">
              <a:ln>
                <a:noFill/>
              </a:ln>
              <a:solidFill>
                <a:prstClr val="white"/>
              </a:solidFill>
              <a:effectLst/>
              <a:uLnTx/>
              <a:uFillTx/>
              <a:latin typeface="Arial"/>
              <a:ea typeface="微软雅黑"/>
              <a:cs typeface="+mn-cs"/>
            </a:endParaRPr>
          </a:p>
        </p:txBody>
      </p:sp>
      <p:cxnSp>
        <p:nvCxnSpPr>
          <p:cNvPr id="8" name="直接连接符 7"/>
          <p:cNvCxnSpPr/>
          <p:nvPr/>
        </p:nvCxnSpPr>
        <p:spPr>
          <a:xfrm>
            <a:off x="3662446" y="1654116"/>
            <a:ext cx="5707731" cy="0"/>
          </a:xfrm>
          <a:prstGeom prst="line">
            <a:avLst/>
          </a:prstGeom>
          <a:noFill/>
          <a:ln w="12700" cap="flat" cmpd="sng" algn="ctr">
            <a:solidFill>
              <a:srgbClr val="314371"/>
            </a:solidFill>
            <a:prstDash val="solid"/>
            <a:miter lim="800000"/>
          </a:ln>
          <a:effectLst/>
        </p:spPr>
      </p:cxnSp>
      <p:sp>
        <p:nvSpPr>
          <p:cNvPr id="9" name="文本框 5"/>
          <p:cNvSpPr txBox="1"/>
          <p:nvPr/>
        </p:nvSpPr>
        <p:spPr>
          <a:xfrm>
            <a:off x="3863897" y="1047973"/>
            <a:ext cx="215026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Arial Black" panose="020B0A04020102020204" pitchFamily="34" charset="0"/>
                <a:ea typeface="微软雅黑"/>
                <a:cs typeface="+mn-cs"/>
              </a:rPr>
              <a:t>Overview </a:t>
            </a:r>
          </a:p>
        </p:txBody>
      </p:sp>
      <p:sp>
        <p:nvSpPr>
          <p:cNvPr id="10" name="文本框 43"/>
          <p:cNvSpPr txBox="1"/>
          <p:nvPr/>
        </p:nvSpPr>
        <p:spPr>
          <a:xfrm>
            <a:off x="3863898" y="2149694"/>
            <a:ext cx="5360806" cy="523220"/>
          </a:xfrm>
          <a:prstGeom prst="rect">
            <a:avLst/>
          </a:prstGeom>
          <a:noFill/>
        </p:spPr>
        <p:txBody>
          <a:bodyPr wrap="square" rtlCol="0">
            <a:spAutoFit/>
          </a:bodyPr>
          <a:lstStyle/>
          <a:p>
            <a:pPr lvl="0" defTabSz="457200">
              <a:defRPr/>
            </a:pPr>
            <a:r>
              <a:rPr lang="en-US" altLang="zh-CN" sz="2800" dirty="0">
                <a:solidFill>
                  <a:srgbClr val="000000"/>
                </a:solidFill>
                <a:latin typeface="Arial Black" panose="020B0A04020102020204" pitchFamily="34" charset="0"/>
              </a:rPr>
              <a:t>R&amp;D Achievements </a:t>
            </a:r>
            <a:r>
              <a:rPr kumimoji="0" lang="en-US" altLang="zh-CN" sz="2800" b="0" i="0" u="none" strike="noStrike" kern="1200" cap="none" spc="0" normalizeH="0" baseline="0" noProof="0" dirty="0">
                <a:ln>
                  <a:noFill/>
                </a:ln>
                <a:solidFill>
                  <a:srgbClr val="000000"/>
                </a:solidFill>
                <a:effectLst/>
                <a:uLnTx/>
                <a:uFillTx/>
                <a:latin typeface="Arial Black" panose="020B0A04020102020204" pitchFamily="34" charset="0"/>
                <a:ea typeface="微软雅黑"/>
                <a:cs typeface="+mn-cs"/>
              </a:rPr>
              <a:t> </a:t>
            </a:r>
          </a:p>
        </p:txBody>
      </p:sp>
      <p:cxnSp>
        <p:nvCxnSpPr>
          <p:cNvPr id="11" name="直接连接符 10"/>
          <p:cNvCxnSpPr/>
          <p:nvPr/>
        </p:nvCxnSpPr>
        <p:spPr>
          <a:xfrm>
            <a:off x="3672837" y="2765944"/>
            <a:ext cx="5707731" cy="0"/>
          </a:xfrm>
          <a:prstGeom prst="line">
            <a:avLst/>
          </a:prstGeom>
          <a:noFill/>
          <a:ln w="12700" cap="flat" cmpd="sng" algn="ctr">
            <a:solidFill>
              <a:srgbClr val="314371"/>
            </a:solidFill>
            <a:prstDash val="solid"/>
            <a:miter lim="800000"/>
          </a:ln>
          <a:effectLst/>
        </p:spPr>
      </p:cxnSp>
      <p:sp>
        <p:nvSpPr>
          <p:cNvPr id="12" name="流程图: 离页连接符 11"/>
          <p:cNvSpPr/>
          <p:nvPr/>
        </p:nvSpPr>
        <p:spPr>
          <a:xfrm>
            <a:off x="2781149" y="3421827"/>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latin typeface="Arial"/>
                <a:ea typeface="微软雅黑"/>
                <a:cs typeface="+mn-cs"/>
              </a:rPr>
              <a:t>3</a:t>
            </a:r>
            <a:endParaRPr kumimoji="0" lang="zh-CN" altLang="en-US" sz="3600" b="1" i="0" u="none" strike="noStrike" kern="0" cap="none" spc="0" normalizeH="0" baseline="0" noProof="0" dirty="0">
              <a:ln>
                <a:noFill/>
              </a:ln>
              <a:solidFill>
                <a:prstClr val="white"/>
              </a:solidFill>
              <a:effectLst/>
              <a:uLnTx/>
              <a:uFillTx/>
              <a:latin typeface="Arial"/>
              <a:ea typeface="微软雅黑"/>
              <a:cs typeface="+mn-cs"/>
            </a:endParaRPr>
          </a:p>
        </p:txBody>
      </p:sp>
      <p:sp>
        <p:nvSpPr>
          <p:cNvPr id="13" name="文本框 43"/>
          <p:cNvSpPr txBox="1"/>
          <p:nvPr/>
        </p:nvSpPr>
        <p:spPr>
          <a:xfrm>
            <a:off x="3891784" y="3396108"/>
            <a:ext cx="536080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effectLst/>
                <a:uLnTx/>
                <a:uFillTx/>
                <a:latin typeface="Arial Black" panose="020B0A04020102020204" pitchFamily="34" charset="0"/>
                <a:ea typeface="微软雅黑"/>
                <a:cs typeface="+mn-cs"/>
              </a:rPr>
              <a:t>Spin off of Jinan Branch </a:t>
            </a:r>
          </a:p>
        </p:txBody>
      </p:sp>
      <p:cxnSp>
        <p:nvCxnSpPr>
          <p:cNvPr id="14" name="直接连接符 13"/>
          <p:cNvCxnSpPr/>
          <p:nvPr/>
        </p:nvCxnSpPr>
        <p:spPr>
          <a:xfrm>
            <a:off x="3700723" y="4012358"/>
            <a:ext cx="5707731" cy="0"/>
          </a:xfrm>
          <a:prstGeom prst="line">
            <a:avLst/>
          </a:prstGeom>
          <a:noFill/>
          <a:ln w="12700" cap="flat" cmpd="sng" algn="ctr">
            <a:solidFill>
              <a:srgbClr val="314371"/>
            </a:solidFill>
            <a:prstDash val="solid"/>
            <a:miter lim="800000"/>
          </a:ln>
          <a:effectLst/>
        </p:spPr>
      </p:cxnSp>
      <p:sp>
        <p:nvSpPr>
          <p:cNvPr id="15" name="流程图: 离页连接符 14"/>
          <p:cNvSpPr/>
          <p:nvPr/>
        </p:nvSpPr>
        <p:spPr>
          <a:xfrm>
            <a:off x="2781149" y="4575210"/>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latin typeface="Arial"/>
                <a:ea typeface="微软雅黑"/>
                <a:cs typeface="+mn-cs"/>
              </a:rPr>
              <a:t>4</a:t>
            </a:r>
            <a:endParaRPr kumimoji="0" lang="zh-CN" altLang="en-US" sz="3600" b="1" i="0" u="none" strike="noStrike" kern="0" cap="none" spc="0" normalizeH="0" baseline="0" noProof="0" dirty="0">
              <a:ln>
                <a:noFill/>
              </a:ln>
              <a:solidFill>
                <a:prstClr val="white"/>
              </a:solidFill>
              <a:effectLst/>
              <a:uLnTx/>
              <a:uFillTx/>
              <a:latin typeface="Arial"/>
              <a:ea typeface="微软雅黑"/>
              <a:cs typeface="+mn-cs"/>
            </a:endParaRPr>
          </a:p>
        </p:txBody>
      </p:sp>
      <p:sp>
        <p:nvSpPr>
          <p:cNvPr id="16" name="文本框 43"/>
          <p:cNvSpPr txBox="1"/>
          <p:nvPr/>
        </p:nvSpPr>
        <p:spPr>
          <a:xfrm>
            <a:off x="3891784" y="4549491"/>
            <a:ext cx="536080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Arial Black" panose="020B0A04020102020204" pitchFamily="34" charset="0"/>
                <a:ea typeface="微软雅黑"/>
                <a:cs typeface="+mn-cs"/>
              </a:rPr>
              <a:t>Future plan</a:t>
            </a:r>
          </a:p>
        </p:txBody>
      </p:sp>
      <p:cxnSp>
        <p:nvCxnSpPr>
          <p:cNvPr id="17" name="直接连接符 16"/>
          <p:cNvCxnSpPr/>
          <p:nvPr/>
        </p:nvCxnSpPr>
        <p:spPr>
          <a:xfrm>
            <a:off x="3700723" y="5165741"/>
            <a:ext cx="5707731" cy="0"/>
          </a:xfrm>
          <a:prstGeom prst="line">
            <a:avLst/>
          </a:prstGeom>
          <a:noFill/>
          <a:ln w="12700" cap="flat" cmpd="sng" algn="ctr">
            <a:solidFill>
              <a:srgbClr val="314371"/>
            </a:solidFill>
            <a:prstDash val="solid"/>
            <a:miter lim="800000"/>
          </a:ln>
          <a:effectLst/>
        </p:spPr>
      </p:cxnSp>
      <p:sp>
        <p:nvSpPr>
          <p:cNvPr id="21" name="流程图: 离页连接符 20"/>
          <p:cNvSpPr/>
          <p:nvPr/>
        </p:nvSpPr>
        <p:spPr>
          <a:xfrm>
            <a:off x="2753262" y="4575210"/>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latin typeface="Arial"/>
                <a:ea typeface="微软雅黑"/>
                <a:cs typeface="+mn-cs"/>
              </a:rPr>
              <a:t>4</a:t>
            </a:r>
            <a:endParaRPr kumimoji="0" lang="zh-CN" altLang="en-US" sz="3600" b="1" i="0" u="none" strike="noStrike" kern="0" cap="none" spc="0" normalizeH="0" baseline="0" noProof="0" dirty="0">
              <a:ln>
                <a:noFill/>
              </a:ln>
              <a:solidFill>
                <a:prstClr val="white"/>
              </a:solidFill>
              <a:effectLst/>
              <a:uLnTx/>
              <a:uFillTx/>
              <a:latin typeface="Arial"/>
              <a:ea typeface="微软雅黑"/>
              <a:cs typeface="+mn-cs"/>
            </a:endParaRPr>
          </a:p>
        </p:txBody>
      </p:sp>
      <p:cxnSp>
        <p:nvCxnSpPr>
          <p:cNvPr id="23" name="直接连接符 22"/>
          <p:cNvCxnSpPr/>
          <p:nvPr/>
        </p:nvCxnSpPr>
        <p:spPr>
          <a:xfrm>
            <a:off x="3672836" y="5165741"/>
            <a:ext cx="5707731" cy="0"/>
          </a:xfrm>
          <a:prstGeom prst="line">
            <a:avLst/>
          </a:prstGeom>
          <a:noFill/>
          <a:ln w="12700" cap="flat" cmpd="sng" algn="ctr">
            <a:solidFill>
              <a:srgbClr val="314371"/>
            </a:solidFill>
            <a:prstDash val="solid"/>
            <a:miter lim="800000"/>
          </a:ln>
          <a:effectLst/>
        </p:spPr>
      </p:cxnSp>
      <p:sp>
        <p:nvSpPr>
          <p:cNvPr id="24" name="流程图: 离页连接符 23"/>
          <p:cNvSpPr/>
          <p:nvPr/>
        </p:nvSpPr>
        <p:spPr>
          <a:xfrm>
            <a:off x="2753262" y="5728593"/>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latin typeface="Arial"/>
                <a:ea typeface="微软雅黑"/>
                <a:cs typeface="+mn-cs"/>
              </a:rPr>
              <a:t>5</a:t>
            </a:r>
            <a:endParaRPr kumimoji="0" lang="zh-CN" altLang="en-US" sz="3600" b="1" i="0" u="none" strike="noStrike" kern="0" cap="none" spc="0" normalizeH="0" baseline="0" noProof="0" dirty="0">
              <a:ln>
                <a:noFill/>
              </a:ln>
              <a:solidFill>
                <a:prstClr val="white"/>
              </a:solidFill>
              <a:effectLst/>
              <a:uLnTx/>
              <a:uFillTx/>
              <a:latin typeface="Arial"/>
              <a:ea typeface="微软雅黑"/>
              <a:cs typeface="+mn-cs"/>
            </a:endParaRPr>
          </a:p>
        </p:txBody>
      </p:sp>
      <p:sp>
        <p:nvSpPr>
          <p:cNvPr id="25" name="文本框 43"/>
          <p:cNvSpPr txBox="1"/>
          <p:nvPr/>
        </p:nvSpPr>
        <p:spPr>
          <a:xfrm>
            <a:off x="3863897" y="5702874"/>
            <a:ext cx="536080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Arial Black" panose="020B0A04020102020204" pitchFamily="34" charset="0"/>
                <a:ea typeface="微软雅黑"/>
                <a:cs typeface="+mn-cs"/>
              </a:rPr>
              <a:t>Summary</a:t>
            </a:r>
            <a:r>
              <a:rPr kumimoji="0" lang="en-US" altLang="zh-TW" sz="2800" b="1" i="0" u="none" strike="noStrike" kern="1200" cap="none" spc="0" normalizeH="0" baseline="0" noProof="0" dirty="0">
                <a:ln>
                  <a:noFill/>
                </a:ln>
                <a:solidFill>
                  <a:srgbClr val="0000CC"/>
                </a:solidFill>
                <a:effectLst/>
                <a:uLnTx/>
                <a:uFillTx/>
                <a:latin typeface="Arial"/>
                <a:ea typeface="華康隸書體W5" pitchFamily="65" charset="-120"/>
                <a:cs typeface="+mn-cs"/>
              </a:rPr>
              <a:t> </a:t>
            </a:r>
            <a:endParaRPr kumimoji="0" lang="en-US" altLang="zh-CN" sz="2800" b="0" i="0" u="none" strike="noStrike" kern="1200" cap="none" spc="0" normalizeH="0" baseline="0" noProof="0" dirty="0">
              <a:ln>
                <a:noFill/>
              </a:ln>
              <a:solidFill>
                <a:prstClr val="black"/>
              </a:solidFill>
              <a:effectLst/>
              <a:uLnTx/>
              <a:uFillTx/>
              <a:latin typeface="Arial Black" panose="020B0A04020102020204" pitchFamily="34" charset="0"/>
              <a:ea typeface="微软雅黑"/>
              <a:cs typeface="+mn-cs"/>
            </a:endParaRPr>
          </a:p>
        </p:txBody>
      </p:sp>
      <p:cxnSp>
        <p:nvCxnSpPr>
          <p:cNvPr id="26" name="直接连接符 25"/>
          <p:cNvCxnSpPr/>
          <p:nvPr/>
        </p:nvCxnSpPr>
        <p:spPr>
          <a:xfrm>
            <a:off x="3672836" y="6319124"/>
            <a:ext cx="5707731" cy="0"/>
          </a:xfrm>
          <a:prstGeom prst="line">
            <a:avLst/>
          </a:prstGeom>
          <a:noFill/>
          <a:ln w="12700" cap="flat" cmpd="sng" algn="ctr">
            <a:solidFill>
              <a:srgbClr val="314371"/>
            </a:solidFill>
            <a:prstDash val="solid"/>
            <a:miter lim="800000"/>
          </a:ln>
          <a:effectLst/>
        </p:spPr>
      </p:cxnSp>
    </p:spTree>
    <p:extLst>
      <p:ext uri="{BB962C8B-B14F-4D97-AF65-F5344CB8AC3E}">
        <p14:creationId xmlns:p14="http://schemas.microsoft.com/office/powerpoint/2010/main" val="2058588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Future Plan</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8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6" name="内容占位符 1"/>
          <p:cNvSpPr txBox="1">
            <a:spLocks/>
          </p:cNvSpPr>
          <p:nvPr/>
        </p:nvSpPr>
        <p:spPr>
          <a:xfrm>
            <a:off x="1107500" y="824907"/>
            <a:ext cx="10972800" cy="6033093"/>
          </a:xfrm>
          <a:prstGeom prst="rect">
            <a:avLst/>
          </a:prstGeom>
        </p:spPr>
        <p:txBody>
          <a:bodyPr vert="horz" lIns="91440" tIns="45720" rIns="91440" bIns="45720" rtlCol="0">
            <a:noAutofit/>
          </a:bodyPr>
          <a:lstStyle>
            <a:lvl1pPr marL="457189" indent="-457189" algn="l" defTabSz="1219170" rtl="0" eaLnBrk="1" latinLnBrk="0" hangingPunct="1">
              <a:lnSpc>
                <a:spcPct val="150000"/>
              </a:lnSpc>
              <a:spcBef>
                <a:spcPts val="0"/>
              </a:spcBef>
              <a:spcAft>
                <a:spcPts val="1333"/>
              </a:spcAft>
              <a:buClr>
                <a:schemeClr val="tx1"/>
              </a:buClr>
              <a:buSzPct val="80000"/>
              <a:buFont typeface="Wingdings" panose="05000000000000000000" pitchFamily="2" charset="2"/>
              <a:buChar char="n"/>
              <a:defRPr lang="zh-CN" altLang="en-US" sz="3200" b="1" kern="1200" baseline="0" dirty="0">
                <a:solidFill>
                  <a:schemeClr val="tx1"/>
                </a:solidFill>
                <a:latin typeface="Arial" panose="020B0604020202020204" pitchFamily="34" charset="0"/>
                <a:ea typeface="微软雅黑" pitchFamily="34" charset="-122"/>
                <a:cs typeface="+mn-cs"/>
              </a:defRPr>
            </a:lvl1pPr>
            <a:lvl2pPr marL="990575" indent="-380990" algn="l" defTabSz="1219170" rtl="0" eaLnBrk="1" latinLnBrk="0" hangingPunct="1">
              <a:lnSpc>
                <a:spcPct val="150000"/>
              </a:lnSpc>
              <a:spcBef>
                <a:spcPct val="20000"/>
              </a:spcBef>
              <a:buFont typeface="Wingdings" panose="05000000000000000000" pitchFamily="2" charset="2"/>
              <a:buChar char="n"/>
              <a:defRPr lang="zh-CN" altLang="en-US" sz="2400" b="1" kern="1200" baseline="0" dirty="0">
                <a:solidFill>
                  <a:schemeClr val="tx1"/>
                </a:solidFill>
                <a:latin typeface="Arial" panose="020B0604020202020204" pitchFamily="34" charset="0"/>
                <a:ea typeface="微软雅黑" pitchFamily="34" charset="-122"/>
                <a:cs typeface="+mn-cs"/>
              </a:defRPr>
            </a:lvl2pPr>
            <a:lvl3pPr marL="1523962" indent="-304792" algn="l" defTabSz="1219170" rtl="0" eaLnBrk="1" latinLnBrk="0" hangingPunct="1">
              <a:spcBef>
                <a:spcPct val="20000"/>
              </a:spcBef>
              <a:buFont typeface="Wingdings" panose="05000000000000000000" pitchFamily="2" charset="2"/>
              <a:buChar char="n"/>
              <a:defRPr sz="3200" b="1" kern="1200" baseline="0">
                <a:solidFill>
                  <a:schemeClr val="tx1"/>
                </a:solidFill>
                <a:latin typeface="微软雅黑" panose="020B0503020204020204" pitchFamily="34" charset="-122"/>
                <a:ea typeface="微软雅黑" panose="020B0503020204020204" pitchFamily="34" charset="-122"/>
                <a:cs typeface="+mn-cs"/>
              </a:defRPr>
            </a:lvl3pPr>
            <a:lvl4pPr marL="2133547" indent="-304792" algn="l" defTabSz="1219170" rtl="0" eaLnBrk="1" latinLnBrk="0" hangingPunct="1">
              <a:spcBef>
                <a:spcPct val="20000"/>
              </a:spcBef>
              <a:buFont typeface="Wingdings" panose="05000000000000000000" pitchFamily="2" charset="2"/>
              <a:buChar char="n"/>
              <a:defRPr sz="2667" b="1" kern="1200" baseline="0">
                <a:solidFill>
                  <a:schemeClr val="tx1"/>
                </a:solidFill>
                <a:latin typeface="微软雅黑" panose="020B0503020204020204" pitchFamily="34" charset="-122"/>
                <a:ea typeface="微软雅黑" panose="020B0503020204020204" pitchFamily="34" charset="-122"/>
                <a:cs typeface="+mn-cs"/>
              </a:defRPr>
            </a:lvl4pPr>
            <a:lvl5pPr marL="2743131" indent="-304792" algn="l" defTabSz="1219170" rtl="0" eaLnBrk="1" latinLnBrk="0" hangingPunct="1">
              <a:spcBef>
                <a:spcPct val="20000"/>
              </a:spcBef>
              <a:buFont typeface="Wingdings" panose="05000000000000000000" pitchFamily="2" charset="2"/>
              <a:buChar char="n"/>
              <a:defRPr sz="2667" b="1" kern="1200" baseline="0">
                <a:solidFill>
                  <a:schemeClr val="tx1"/>
                </a:solidFill>
                <a:latin typeface="微软雅黑" panose="020B0503020204020204" pitchFamily="34" charset="-122"/>
                <a:ea typeface="微软雅黑" panose="020B0503020204020204" pitchFamily="34" charset="-122"/>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42900" indent="-342900" algn="just" defTabSz="457200">
              <a:spcAft>
                <a:spcPts val="600"/>
              </a:spcAft>
              <a:buClrTx/>
              <a:buSzTx/>
              <a:buFont typeface="Arial" panose="020B0604020202020204" pitchFamily="34" charset="0"/>
              <a:buChar char="•"/>
            </a:pPr>
            <a:r>
              <a:rPr lang="en-US" altLang="zh-CN" sz="2400" dirty="0">
                <a:latin typeface="+mn-lt"/>
                <a:cs typeface="Tahoma" panose="020B0604030504040204" pitchFamily="34" charset="0"/>
              </a:rPr>
              <a:t>Technology research</a:t>
            </a:r>
            <a:endParaRPr lang="en-US" altLang="zh-CN" sz="1600" b="0" dirty="0">
              <a:solidFill>
                <a:srgbClr val="000000"/>
              </a:solidFill>
              <a:latin typeface="Arial"/>
              <a:ea typeface="微软雅黑"/>
              <a:cs typeface="Tahoma" panose="020B0604030504040204" pitchFamily="34" charset="0"/>
            </a:endParaRPr>
          </a:p>
          <a:p>
            <a:pPr marL="876286" lvl="1" indent="-342900" algn="just" defTabSz="457200">
              <a:spcBef>
                <a:spcPts val="0"/>
              </a:spcBef>
              <a:spcAft>
                <a:spcPts val="600"/>
              </a:spcAft>
              <a:buFont typeface="Arial" panose="020B0604020202020204" pitchFamily="34" charset="0"/>
              <a:buChar char="•"/>
              <a:defRPr/>
            </a:pPr>
            <a:r>
              <a:rPr lang="en-US" altLang="zh-CN" sz="1800" b="0" dirty="0">
                <a:solidFill>
                  <a:srgbClr val="000000"/>
                </a:solidFill>
                <a:latin typeface="Arial"/>
                <a:ea typeface="微软雅黑"/>
                <a:cs typeface="Tahoma" panose="020B0604030504040204" pitchFamily="34" charset="0"/>
              </a:rPr>
              <a:t>3D-PET detector and sub-100ps TOF-PET detector</a:t>
            </a:r>
          </a:p>
          <a:p>
            <a:pPr marL="876286" lvl="1" indent="-342900" algn="just" defTabSz="457200">
              <a:spcBef>
                <a:spcPts val="0"/>
              </a:spcBef>
              <a:spcAft>
                <a:spcPts val="600"/>
              </a:spcAft>
              <a:buFont typeface="Arial" panose="020B0604020202020204" pitchFamily="34" charset="0"/>
              <a:buChar char="•"/>
              <a:defRPr/>
            </a:pPr>
            <a:r>
              <a:rPr lang="en-US" altLang="zh-CN" sz="1800" b="0" dirty="0">
                <a:solidFill>
                  <a:srgbClr val="000000"/>
                </a:solidFill>
                <a:latin typeface="Arial"/>
                <a:ea typeface="微软雅黑"/>
                <a:cs typeface="Tahoma" panose="020B0604030504040204" pitchFamily="34" charset="0"/>
              </a:rPr>
              <a:t>X-ray photon counting detector</a:t>
            </a:r>
          </a:p>
          <a:p>
            <a:pPr marL="342900" lvl="0" indent="-342900" algn="just" defTabSz="457200">
              <a:spcAft>
                <a:spcPts val="600"/>
              </a:spcAft>
              <a:buClrTx/>
              <a:buSzTx/>
              <a:buFont typeface="Arial" panose="020B0604020202020204" pitchFamily="34" charset="0"/>
              <a:buChar char="•"/>
              <a:defRPr/>
            </a:pPr>
            <a:r>
              <a:rPr lang="en-US" altLang="zh-CN" sz="2400" dirty="0">
                <a:solidFill>
                  <a:srgbClr val="000000"/>
                </a:solidFill>
                <a:latin typeface="Arial"/>
                <a:ea typeface="微软雅黑"/>
                <a:cs typeface="Tahoma" panose="020B0604030504040204" pitchFamily="34" charset="0"/>
              </a:rPr>
              <a:t>Components and instrumentation</a:t>
            </a:r>
          </a:p>
          <a:p>
            <a:pPr marL="876286" lvl="1" indent="-342900" algn="just" defTabSz="457200">
              <a:spcBef>
                <a:spcPts val="0"/>
              </a:spcBef>
              <a:spcAft>
                <a:spcPts val="600"/>
              </a:spcAft>
              <a:buFont typeface="Arial" panose="020B0604020202020204" pitchFamily="34" charset="0"/>
              <a:buChar char="•"/>
              <a:defRPr/>
            </a:pPr>
            <a:r>
              <a:rPr lang="en-US" altLang="zh-CN" sz="1800" b="0" dirty="0">
                <a:solidFill>
                  <a:srgbClr val="000000"/>
                </a:solidFill>
                <a:latin typeface="Arial"/>
                <a:ea typeface="微软雅黑"/>
                <a:cs typeface="Tahoma" panose="020B0604030504040204" pitchFamily="34" charset="0"/>
              </a:rPr>
              <a:t>Small animal PET system with higher sensitivity based on 3D&amp;TOF detector </a:t>
            </a:r>
          </a:p>
          <a:p>
            <a:pPr marL="876286" lvl="1" indent="-342900" algn="just" defTabSz="457200">
              <a:spcBef>
                <a:spcPts val="0"/>
              </a:spcBef>
              <a:spcAft>
                <a:spcPts val="600"/>
              </a:spcAft>
              <a:buFont typeface="Arial" panose="020B0604020202020204" pitchFamily="34" charset="0"/>
              <a:buChar char="•"/>
              <a:defRPr/>
            </a:pPr>
            <a:r>
              <a:rPr lang="en-US" altLang="zh-CN" sz="1800" b="0" dirty="0">
                <a:solidFill>
                  <a:srgbClr val="000000"/>
                </a:solidFill>
                <a:latin typeface="Arial"/>
                <a:ea typeface="微软雅黑"/>
                <a:cs typeface="Tahoma" panose="020B0604030504040204" pitchFamily="34" charset="0"/>
              </a:rPr>
              <a:t>Digital radiation monitoring system for nuclear power plant</a:t>
            </a:r>
          </a:p>
          <a:p>
            <a:pPr marL="876286" lvl="1" indent="-342900" algn="just" defTabSz="457200">
              <a:spcBef>
                <a:spcPts val="0"/>
              </a:spcBef>
              <a:spcAft>
                <a:spcPts val="600"/>
              </a:spcAft>
              <a:buFont typeface="Arial" panose="020B0604020202020204" pitchFamily="34" charset="0"/>
              <a:buChar char="•"/>
              <a:defRPr/>
            </a:pPr>
            <a:r>
              <a:rPr lang="en-US" altLang="zh-CN" sz="1800" b="0" dirty="0">
                <a:solidFill>
                  <a:srgbClr val="000000"/>
                </a:solidFill>
                <a:latin typeface="Arial"/>
                <a:ea typeface="微软雅黑"/>
                <a:cs typeface="Tahoma" panose="020B0604030504040204" pitchFamily="34" charset="0"/>
              </a:rPr>
              <a:t>High energy CT for </a:t>
            </a:r>
            <a:r>
              <a:rPr lang="en-US" sz="1800" b="0" dirty="0">
                <a:solidFill>
                  <a:srgbClr val="000000"/>
                </a:solidFill>
                <a:latin typeface="Arial"/>
                <a:ea typeface="微软雅黑"/>
                <a:cs typeface="Tahoma" panose="020B0604030504040204" pitchFamily="34" charset="0"/>
              </a:rPr>
              <a:t>new energy vehicle</a:t>
            </a:r>
            <a:endParaRPr lang="en-US" altLang="zh-CN" sz="1800" b="0" dirty="0">
              <a:solidFill>
                <a:srgbClr val="000000"/>
              </a:solidFill>
              <a:latin typeface="Arial"/>
              <a:ea typeface="微软雅黑"/>
              <a:cs typeface="Tahoma" panose="020B0604030504040204" pitchFamily="34" charset="0"/>
            </a:endParaRPr>
          </a:p>
          <a:p>
            <a:pPr marL="342900" lvl="0" indent="-342900" algn="just" defTabSz="457200">
              <a:spcAft>
                <a:spcPts val="600"/>
              </a:spcAft>
              <a:buClrTx/>
              <a:buSzTx/>
              <a:buFont typeface="Arial" panose="020B0604020202020204" pitchFamily="34" charset="0"/>
              <a:buChar char="•"/>
              <a:defRPr/>
            </a:pPr>
            <a:r>
              <a:rPr lang="en-US" altLang="zh-CN" sz="2400" dirty="0">
                <a:solidFill>
                  <a:srgbClr val="000000"/>
                </a:solidFill>
                <a:latin typeface="Arial"/>
                <a:ea typeface="微软雅黑"/>
                <a:cs typeface="Tahoma" panose="020B0604030504040204" pitchFamily="34" charset="0"/>
              </a:rPr>
              <a:t>Technology transfer</a:t>
            </a:r>
          </a:p>
          <a:p>
            <a:pPr marL="876286" lvl="1" indent="-342900" algn="just" defTabSz="457200">
              <a:spcBef>
                <a:spcPts val="0"/>
              </a:spcBef>
              <a:spcAft>
                <a:spcPts val="600"/>
              </a:spcAft>
              <a:buFont typeface="Arial" panose="020B0604020202020204" pitchFamily="34" charset="0"/>
              <a:buChar char="•"/>
              <a:defRPr/>
            </a:pPr>
            <a:r>
              <a:rPr lang="en-US" altLang="zh-CN" sz="1800" b="0" dirty="0">
                <a:solidFill>
                  <a:prstClr val="black"/>
                </a:solidFill>
                <a:latin typeface="Arial"/>
                <a:ea typeface="微软雅黑"/>
                <a:cs typeface="Tahoma" panose="020B0604030504040204" pitchFamily="34" charset="0"/>
              </a:rPr>
              <a:t>Total body animal PET/CT</a:t>
            </a:r>
          </a:p>
          <a:p>
            <a:pPr marL="876286" lvl="1" indent="-342900" algn="just" defTabSz="457200">
              <a:spcBef>
                <a:spcPts val="0"/>
              </a:spcBef>
              <a:spcAft>
                <a:spcPts val="600"/>
              </a:spcAft>
              <a:buFont typeface="Arial" panose="020B0604020202020204" pitchFamily="34" charset="0"/>
              <a:buChar char="•"/>
              <a:defRPr/>
            </a:pPr>
            <a:r>
              <a:rPr lang="en-US" altLang="zh-CN" sz="1800" b="0" dirty="0">
                <a:solidFill>
                  <a:prstClr val="black"/>
                </a:solidFill>
                <a:latin typeface="Arial"/>
                <a:ea typeface="微软雅黑"/>
                <a:cs typeface="Tahoma" panose="020B0604030504040204" pitchFamily="34" charset="0"/>
              </a:rPr>
              <a:t>Radiopharmaceuticals development</a:t>
            </a:r>
          </a:p>
          <a:p>
            <a:pPr marL="876286" lvl="1" indent="-342900" algn="just" defTabSz="457200">
              <a:spcBef>
                <a:spcPts val="0"/>
              </a:spcBef>
              <a:spcAft>
                <a:spcPts val="600"/>
              </a:spcAft>
              <a:buFont typeface="Arial" panose="020B0604020202020204" pitchFamily="34" charset="0"/>
              <a:buChar char="•"/>
              <a:defRPr/>
            </a:pPr>
            <a:r>
              <a:rPr lang="en-US" altLang="zh-CN" sz="1800" b="0" dirty="0">
                <a:solidFill>
                  <a:prstClr val="black"/>
                </a:solidFill>
                <a:latin typeface="Arial"/>
                <a:ea typeface="微软雅黑"/>
                <a:cs typeface="Tahoma" panose="020B0604030504040204" pitchFamily="34" charset="0"/>
              </a:rPr>
              <a:t>Commercial precision testing &amp; radiation safety testing services</a:t>
            </a:r>
          </a:p>
        </p:txBody>
      </p:sp>
    </p:spTree>
    <p:extLst>
      <p:ext uri="{BB962C8B-B14F-4D97-AF65-F5344CB8AC3E}">
        <p14:creationId xmlns:p14="http://schemas.microsoft.com/office/powerpoint/2010/main" val="1209633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a:xfrm>
            <a:off x="1107500" y="92058"/>
            <a:ext cx="11084500" cy="659643"/>
          </a:xfrm>
        </p:spPr>
        <p:txBody>
          <a:bodyPr/>
          <a:lstStyle/>
          <a:p>
            <a:r>
              <a:rPr lang="en-US" altLang="zh-CN" dirty="0"/>
              <a:t>Manpower</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8" name="Content Placeholder 2"/>
          <p:cNvSpPr txBox="1">
            <a:spLocks/>
          </p:cNvSpPr>
          <p:nvPr/>
        </p:nvSpPr>
        <p:spPr>
          <a:xfrm>
            <a:off x="355636" y="813413"/>
            <a:ext cx="11417264" cy="2183175"/>
          </a:xfrm>
          <a:prstGeom prst="rect">
            <a:avLst/>
          </a:prstGeom>
        </p:spPr>
        <p:txBody>
          <a:bodyPr vert="horz" lIns="91440" tIns="45720" rIns="91440" bIns="45720" rtlCol="0">
            <a:noAutofit/>
          </a:bodyPr>
          <a:lstStyle>
            <a:lvl1pPr marL="457189" indent="-457189" algn="l" defTabSz="1219170" rtl="0" eaLnBrk="1" latinLnBrk="0" hangingPunct="1">
              <a:lnSpc>
                <a:spcPct val="150000"/>
              </a:lnSpc>
              <a:spcBef>
                <a:spcPts val="0"/>
              </a:spcBef>
              <a:spcAft>
                <a:spcPts val="0"/>
              </a:spcAft>
              <a:buClr>
                <a:schemeClr val="tx1"/>
              </a:buClr>
              <a:buSzPct val="80000"/>
              <a:buFont typeface="Wingdings" panose="05000000000000000000" pitchFamily="2" charset="2"/>
              <a:buChar char="n"/>
              <a:defRPr sz="3200" b="1" kern="1200" baseline="0">
                <a:solidFill>
                  <a:schemeClr val="tx1"/>
                </a:solidFill>
                <a:latin typeface="Arial" panose="020B0604020202020204" pitchFamily="34" charset="0"/>
                <a:ea typeface="微软雅黑" pitchFamily="34" charset="-122"/>
                <a:cs typeface="+mn-cs"/>
              </a:defRPr>
            </a:lvl1pPr>
            <a:lvl2pPr marL="990575" indent="-380990" algn="l" defTabSz="1219170" rtl="0" eaLnBrk="1" latinLnBrk="0" hangingPunct="1">
              <a:lnSpc>
                <a:spcPct val="150000"/>
              </a:lnSpc>
              <a:spcBef>
                <a:spcPct val="20000"/>
              </a:spcBef>
              <a:buFont typeface="Wingdings" panose="05000000000000000000" pitchFamily="2" charset="2"/>
              <a:buChar char="n"/>
              <a:defRPr sz="2400" b="1" kern="1200" baseline="0">
                <a:solidFill>
                  <a:schemeClr val="tx1"/>
                </a:solidFill>
                <a:latin typeface="Arial" panose="020B0604020202020204" pitchFamily="34" charset="0"/>
                <a:ea typeface="微软雅黑" pitchFamily="34" charset="-122"/>
                <a:cs typeface="+mn-cs"/>
              </a:defRPr>
            </a:lvl2pPr>
            <a:lvl3pPr marL="1523962" indent="-304792" algn="l" defTabSz="1219170" rtl="0" eaLnBrk="1" latinLnBrk="0" hangingPunct="1">
              <a:spcBef>
                <a:spcPct val="20000"/>
              </a:spcBef>
              <a:buFont typeface="Wingdings" panose="05000000000000000000" pitchFamily="2" charset="2"/>
              <a:buChar char="n"/>
              <a:defRPr sz="3200" b="1" kern="1200" baseline="0">
                <a:solidFill>
                  <a:schemeClr val="tx1"/>
                </a:solidFill>
                <a:latin typeface="微软雅黑" panose="020B0503020204020204" pitchFamily="34" charset="-122"/>
                <a:ea typeface="微软雅黑" panose="020B0503020204020204" pitchFamily="34" charset="-122"/>
                <a:cs typeface="+mn-cs"/>
              </a:defRPr>
            </a:lvl3pPr>
            <a:lvl4pPr marL="2133547" indent="-304792" algn="l" defTabSz="1219170" rtl="0" eaLnBrk="1" latinLnBrk="0" hangingPunct="1">
              <a:spcBef>
                <a:spcPct val="20000"/>
              </a:spcBef>
              <a:buFont typeface="Wingdings" panose="05000000000000000000" pitchFamily="2" charset="2"/>
              <a:buChar char="n"/>
              <a:defRPr sz="2667" b="1" kern="1200" baseline="0">
                <a:solidFill>
                  <a:schemeClr val="tx1"/>
                </a:solidFill>
                <a:latin typeface="微软雅黑" panose="020B0503020204020204" pitchFamily="34" charset="-122"/>
                <a:ea typeface="微软雅黑" panose="020B0503020204020204" pitchFamily="34" charset="-122"/>
                <a:cs typeface="+mn-cs"/>
              </a:defRPr>
            </a:lvl4pPr>
            <a:lvl5pPr marL="2743131" indent="-304792" algn="l" defTabSz="1219170" rtl="0" eaLnBrk="1" latinLnBrk="0" hangingPunct="1">
              <a:spcBef>
                <a:spcPct val="20000"/>
              </a:spcBef>
              <a:buFont typeface="Wingdings" panose="05000000000000000000" pitchFamily="2" charset="2"/>
              <a:buChar char="n"/>
              <a:defRPr sz="2667" b="1" kern="1200" baseline="0">
                <a:solidFill>
                  <a:schemeClr val="tx1"/>
                </a:solidFill>
                <a:latin typeface="微软雅黑" panose="020B0503020204020204" pitchFamily="34" charset="-122"/>
                <a:ea typeface="微软雅黑" panose="020B0503020204020204" pitchFamily="34" charset="-122"/>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57175" lvl="0" indent="-257175">
              <a:buClr>
                <a:srgbClr val="000000"/>
              </a:buClr>
            </a:pPr>
            <a:r>
              <a:rPr lang="en-US" altLang="zh-CN" sz="2400" dirty="0">
                <a:solidFill>
                  <a:srgbClr val="000000"/>
                </a:solidFill>
                <a:latin typeface="+mn-lt"/>
              </a:rPr>
              <a:t>Total number: </a:t>
            </a:r>
            <a:r>
              <a:rPr lang="en-US" altLang="zh-CN" sz="2400" dirty="0">
                <a:solidFill>
                  <a:srgbClr val="FF0000"/>
                </a:solidFill>
                <a:latin typeface="+mn-lt"/>
              </a:rPr>
              <a:t>127</a:t>
            </a:r>
          </a:p>
          <a:p>
            <a:pPr marL="790561" lvl="1" indent="-257175">
              <a:buClr>
                <a:srgbClr val="000000"/>
              </a:buClr>
            </a:pPr>
            <a:r>
              <a:rPr lang="en-US" altLang="zh-CN" sz="1800" dirty="0">
                <a:solidFill>
                  <a:srgbClr val="0000FF"/>
                </a:solidFill>
                <a:latin typeface="+mn-lt"/>
              </a:rPr>
              <a:t>58 </a:t>
            </a:r>
            <a:r>
              <a:rPr lang="en-US" altLang="zh-CN" sz="1800" dirty="0">
                <a:latin typeface="+mn-lt"/>
              </a:rPr>
              <a:t>staff</a:t>
            </a:r>
          </a:p>
          <a:p>
            <a:pPr marL="790561" lvl="1" indent="-257175">
              <a:buClr>
                <a:srgbClr val="000000"/>
              </a:buClr>
            </a:pPr>
            <a:r>
              <a:rPr lang="en-US" altLang="zh-CN" sz="1800" dirty="0">
                <a:solidFill>
                  <a:srgbClr val="0000FF"/>
                </a:solidFill>
                <a:latin typeface="+mn-lt"/>
              </a:rPr>
              <a:t>50</a:t>
            </a:r>
            <a:r>
              <a:rPr lang="en-US" altLang="zh-CN" sz="1800" dirty="0">
                <a:solidFill>
                  <a:srgbClr val="000000"/>
                </a:solidFill>
                <a:latin typeface="+mn-lt"/>
              </a:rPr>
              <a:t> graduate students and </a:t>
            </a:r>
            <a:r>
              <a:rPr lang="en-US" altLang="zh-CN" sz="1800" dirty="0">
                <a:solidFill>
                  <a:srgbClr val="0000FF"/>
                </a:solidFill>
                <a:latin typeface="+mn-lt"/>
              </a:rPr>
              <a:t>11</a:t>
            </a:r>
            <a:r>
              <a:rPr lang="en-US" altLang="zh-CN" sz="1800" dirty="0">
                <a:solidFill>
                  <a:srgbClr val="000000"/>
                </a:solidFill>
                <a:latin typeface="+mn-lt"/>
              </a:rPr>
              <a:t> visiting graduate students</a:t>
            </a:r>
          </a:p>
          <a:p>
            <a:pPr marL="790561" lvl="1" indent="-257175">
              <a:buClr>
                <a:srgbClr val="000000"/>
              </a:buClr>
            </a:pPr>
            <a:r>
              <a:rPr lang="en-US" altLang="zh-CN" sz="1800" dirty="0">
                <a:solidFill>
                  <a:srgbClr val="0000FF"/>
                </a:solidFill>
                <a:latin typeface="+mn-lt"/>
              </a:rPr>
              <a:t>6</a:t>
            </a:r>
            <a:r>
              <a:rPr lang="en-US" altLang="zh-CN" sz="1800" dirty="0">
                <a:solidFill>
                  <a:srgbClr val="000000"/>
                </a:solidFill>
                <a:latin typeface="+mn-lt"/>
              </a:rPr>
              <a:t> post doctors and </a:t>
            </a:r>
            <a:r>
              <a:rPr lang="en-US" altLang="zh-CN" sz="1800" dirty="0">
                <a:solidFill>
                  <a:srgbClr val="0000FF"/>
                </a:solidFill>
                <a:latin typeface="+mn-lt"/>
              </a:rPr>
              <a:t>2</a:t>
            </a:r>
            <a:r>
              <a:rPr lang="en-US" altLang="zh-CN" sz="1800" dirty="0">
                <a:solidFill>
                  <a:srgbClr val="000000"/>
                </a:solidFill>
                <a:latin typeface="+mn-lt"/>
              </a:rPr>
              <a:t> assistants</a:t>
            </a:r>
          </a:p>
          <a:p>
            <a:pPr marL="790561" lvl="1" indent="-257175">
              <a:buClr>
                <a:srgbClr val="000000"/>
              </a:buClr>
            </a:pPr>
            <a:r>
              <a:rPr lang="en-US" altLang="zh-CN" sz="1800" dirty="0">
                <a:solidFill>
                  <a:srgbClr val="000000"/>
                </a:solidFill>
                <a:latin typeface="+mn-lt"/>
              </a:rPr>
              <a:t>79% of them are with doctor’s degree</a:t>
            </a:r>
          </a:p>
        </p:txBody>
      </p:sp>
      <p:sp>
        <p:nvSpPr>
          <p:cNvPr id="10" name="文本框 7"/>
          <p:cNvSpPr txBox="1"/>
          <p:nvPr/>
        </p:nvSpPr>
        <p:spPr>
          <a:xfrm>
            <a:off x="578679" y="5641144"/>
            <a:ext cx="2158448" cy="729615"/>
          </a:xfrm>
          <a:prstGeom prst="rect">
            <a:avLst/>
          </a:prstGeom>
          <a:noFill/>
        </p:spPr>
        <p:txBody>
          <a:bodyPr wrap="square" lIns="84673" tIns="42337" rIns="84673" bIns="42337"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solidFill>
                <a:effectLst/>
                <a:uLnTx/>
                <a:uFillTx/>
                <a:latin typeface="Arial" panose="020B0604020202020204"/>
                <a:ea typeface="微软雅黑" panose="020B0503020204020204" charset="-122"/>
                <a:cs typeface="Tahoma" panose="020B0604030504040204" pitchFamily="34" charset="0"/>
              </a:rPr>
              <a:t>Long Wei</a:t>
            </a:r>
          </a:p>
          <a:p>
            <a:pPr marL="0" marR="0" lvl="0" indent="0" algn="ctr" defTabSz="4572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Tahoma" panose="020B0604030504040204" pitchFamily="34" charset="0"/>
              </a:rPr>
              <a:t>(</a:t>
            </a:r>
            <a:r>
              <a:rPr kumimoji="0" lang="en-US" altLang="zh-CN" sz="16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Nuclear imaging</a:t>
            </a:r>
            <a:r>
              <a:rPr kumimoji="0" lang="en-US" altLang="zh-CN" sz="16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Tahoma" panose="020B0604030504040204" pitchFamily="34" charset="0"/>
              </a:rPr>
              <a:t>)</a:t>
            </a:r>
          </a:p>
        </p:txBody>
      </p:sp>
      <p:sp>
        <p:nvSpPr>
          <p:cNvPr id="11" name="文本框 17"/>
          <p:cNvSpPr txBox="1"/>
          <p:nvPr/>
        </p:nvSpPr>
        <p:spPr>
          <a:xfrm>
            <a:off x="2989714" y="5638483"/>
            <a:ext cx="1584960" cy="73723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err="1">
                <a:ln>
                  <a:noFill/>
                </a:ln>
                <a:solidFill>
                  <a:prstClr val="black"/>
                </a:solidFill>
                <a:effectLst/>
                <a:uLnTx/>
                <a:uFillTx/>
                <a:latin typeface="Arial" panose="020B0604020202020204"/>
                <a:ea typeface="微软雅黑" panose="020B0503020204020204" charset="-122"/>
                <a:cs typeface="Tahoma" panose="020B0604030504040204" pitchFamily="34" charset="0"/>
              </a:rPr>
              <a:t>Cunfeng</a:t>
            </a:r>
            <a:r>
              <a:rPr kumimoji="0" lang="en-US" altLang="zh-CN" sz="18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Tahoma" panose="020B0604030504040204" pitchFamily="34" charset="0"/>
              </a:rPr>
              <a:t> Wei</a:t>
            </a:r>
          </a:p>
          <a:p>
            <a:pPr marL="0" marR="0" lvl="0" indent="0" algn="l" defTabSz="4572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Tahoma" panose="020B0604030504040204" pitchFamily="34" charset="0"/>
              </a:rPr>
              <a:t>(</a:t>
            </a:r>
            <a:r>
              <a:rPr kumimoji="0" lang="en-US" altLang="zh-CN" sz="16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X-ray imaging</a:t>
            </a:r>
            <a:r>
              <a:rPr kumimoji="0" lang="en-US" altLang="zh-CN" sz="16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Tahoma" panose="020B0604030504040204" pitchFamily="34" charset="0"/>
              </a:rPr>
              <a:t>)</a:t>
            </a:r>
            <a:endParaRPr kumimoji="0" lang="zh-CN" altLang="en-US" sz="16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Tahoma" panose="020B0604030504040204" pitchFamily="34" charset="0"/>
            </a:endParaRPr>
          </a:p>
        </p:txBody>
      </p:sp>
      <p:sp>
        <p:nvSpPr>
          <p:cNvPr id="12" name="文本框 18"/>
          <p:cNvSpPr txBox="1"/>
          <p:nvPr/>
        </p:nvSpPr>
        <p:spPr>
          <a:xfrm>
            <a:off x="4875029" y="5638483"/>
            <a:ext cx="2075180" cy="7372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err="1">
                <a:ln>
                  <a:noFill/>
                </a:ln>
                <a:solidFill>
                  <a:srgbClr val="000000"/>
                </a:solidFill>
                <a:effectLst/>
                <a:uLnTx/>
                <a:uFillTx/>
                <a:latin typeface="Arial" panose="020B0604020202020204"/>
                <a:ea typeface="微软雅黑" panose="020B0503020204020204" charset="-122"/>
                <a:cs typeface="Tahoma" panose="020B0604030504040204" pitchFamily="34" charset="0"/>
              </a:rPr>
              <a:t>Zhiming</a:t>
            </a:r>
            <a:r>
              <a:rPr kumimoji="0" lang="en-US" altLang="zh-CN" sz="1800" b="1"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Tahoma" panose="020B0604030504040204" pitchFamily="34" charset="0"/>
              </a:rPr>
              <a:t> Zhang</a:t>
            </a:r>
          </a:p>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Tahoma" panose="020B0604030504040204" pitchFamily="34" charset="0"/>
              </a:rPr>
              <a:t>(</a:t>
            </a:r>
            <a:r>
              <a:rPr kumimoji="0" lang="en-US" altLang="zh-CN" sz="1600" b="0"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mn-cs"/>
              </a:rPr>
              <a:t>Nuclear detecting</a:t>
            </a:r>
            <a:r>
              <a:rPr kumimoji="0" lang="en-US" altLang="zh-CN" sz="1600" b="0"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Tahoma" panose="020B0604030504040204" pitchFamily="34" charset="0"/>
              </a:rPr>
              <a:t>)</a:t>
            </a:r>
            <a:endParaRPr kumimoji="0" lang="zh-CN" altLang="en-US" sz="1600" b="0"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Tahoma" panose="020B0604030504040204" pitchFamily="34" charset="0"/>
            </a:endParaRPr>
          </a:p>
        </p:txBody>
      </p:sp>
      <p:sp>
        <p:nvSpPr>
          <p:cNvPr id="16" name="文本框 19"/>
          <p:cNvSpPr txBox="1"/>
          <p:nvPr/>
        </p:nvSpPr>
        <p:spPr>
          <a:xfrm>
            <a:off x="7114674" y="5638483"/>
            <a:ext cx="1965325" cy="7372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Tahoma" panose="020B0604030504040204" pitchFamily="34" charset="0"/>
              </a:rPr>
              <a:t>Lei </a:t>
            </a:r>
            <a:r>
              <a:rPr kumimoji="0" lang="en-US" altLang="zh-CN" sz="1800" b="1" i="0" u="none" strike="noStrike" kern="1200" cap="none" spc="0" normalizeH="0" baseline="0" noProof="0" dirty="0" err="1">
                <a:ln>
                  <a:noFill/>
                </a:ln>
                <a:solidFill>
                  <a:srgbClr val="000000"/>
                </a:solidFill>
                <a:effectLst/>
                <a:uLnTx/>
                <a:uFillTx/>
                <a:latin typeface="Arial" panose="020B0604020202020204"/>
                <a:ea typeface="微软雅黑" panose="020B0503020204020204" charset="-122"/>
                <a:cs typeface="Tahoma" panose="020B0604030504040204" pitchFamily="34" charset="0"/>
              </a:rPr>
              <a:t>Shuai</a:t>
            </a:r>
            <a:endParaRPr kumimoji="0" lang="en-US" altLang="zh-CN" sz="1800" b="1"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Tahoma" panose="020B0604030504040204" pitchFamily="34" charset="0"/>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Tahoma" panose="020B0604030504040204" pitchFamily="34" charset="0"/>
              </a:rPr>
              <a:t>(Nuclear imaging)</a:t>
            </a:r>
            <a:endParaRPr kumimoji="0" lang="zh-CN" altLang="en-US" sz="1600" b="0"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Tahoma" panose="020B0604030504040204" pitchFamily="34" charset="0"/>
            </a:endParaRPr>
          </a:p>
        </p:txBody>
      </p:sp>
      <p:pic>
        <p:nvPicPr>
          <p:cNvPr id="17" name="图片 16"/>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l="24427" t="18531" r="32401" b="3922"/>
          <a:stretch>
            <a:fillRect/>
          </a:stretch>
        </p:blipFill>
        <p:spPr>
          <a:xfrm>
            <a:off x="1025024" y="3809365"/>
            <a:ext cx="1296000" cy="1800225"/>
          </a:xfrm>
          <a:prstGeom prst="rect">
            <a:avLst/>
          </a:prstGeom>
        </p:spPr>
      </p:pic>
      <p:pic>
        <p:nvPicPr>
          <p:cNvPr id="18" name="图片 17"/>
          <p:cNvPicPr/>
          <p:nvPr>
            <p:custDataLst>
              <p:tags r:id="rId2"/>
            </p:custDataLst>
          </p:nvPr>
        </p:nvPicPr>
        <p:blipFill rotWithShape="1">
          <a:blip r:embed="rId9" cstate="print">
            <a:extLst>
              <a:ext uri="{28A0092B-C50C-407E-A947-70E740481C1C}">
                <a14:useLocalDpi xmlns:a14="http://schemas.microsoft.com/office/drawing/2010/main" val="0"/>
              </a:ext>
            </a:extLst>
          </a:blip>
          <a:srcRect l="39708" r="5774"/>
          <a:stretch>
            <a:fillRect/>
          </a:stretch>
        </p:blipFill>
        <p:spPr>
          <a:xfrm>
            <a:off x="3137634" y="3809365"/>
            <a:ext cx="1295400" cy="1800225"/>
          </a:xfrm>
          <a:prstGeom prst="rect">
            <a:avLst/>
          </a:prstGeom>
        </p:spPr>
      </p:pic>
      <p:pic>
        <p:nvPicPr>
          <p:cNvPr id="19" name="图片 18"/>
          <p:cNvPicPr/>
          <p:nvPr>
            <p:custDataLst>
              <p:tags r:id="rId3"/>
            </p:custDataLst>
          </p:nvPr>
        </p:nvPicPr>
        <p:blipFill>
          <a:blip r:embed="rId10" cstate="print">
            <a:extLst>
              <a:ext uri="{28A0092B-C50C-407E-A947-70E740481C1C}">
                <a14:useLocalDpi xmlns:a14="http://schemas.microsoft.com/office/drawing/2010/main" val="0"/>
              </a:ext>
            </a:extLst>
          </a:blip>
          <a:srcRect b="7329"/>
          <a:stretch>
            <a:fillRect/>
          </a:stretch>
        </p:blipFill>
        <p:spPr>
          <a:xfrm>
            <a:off x="7392134" y="3809477"/>
            <a:ext cx="1296035" cy="1800000"/>
          </a:xfrm>
          <a:prstGeom prst="rect">
            <a:avLst/>
          </a:prstGeom>
        </p:spPr>
      </p:pic>
      <p:pic>
        <p:nvPicPr>
          <p:cNvPr id="20" name="图片 19"/>
          <p:cNvPicPr>
            <a:picLocks noChangeAspect="1"/>
          </p:cNvPicPr>
          <p:nvPr>
            <p:custDataLst>
              <p:tags r:id="rId4"/>
            </p:custDataLst>
          </p:nvPr>
        </p:nvPicPr>
        <p:blipFill>
          <a:blip r:embed="rId11"/>
          <a:srcRect l="-539" t="459" r="539" b="-459"/>
          <a:stretch>
            <a:fillRect/>
          </a:stretch>
        </p:blipFill>
        <p:spPr>
          <a:xfrm>
            <a:off x="9520019" y="3809477"/>
            <a:ext cx="1295400" cy="1800000"/>
          </a:xfrm>
          <a:prstGeom prst="rect">
            <a:avLst/>
          </a:prstGeom>
        </p:spPr>
      </p:pic>
      <p:sp>
        <p:nvSpPr>
          <p:cNvPr id="21" name="文本框 33"/>
          <p:cNvSpPr txBox="1"/>
          <p:nvPr/>
        </p:nvSpPr>
        <p:spPr>
          <a:xfrm>
            <a:off x="9281929" y="5653723"/>
            <a:ext cx="183134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err="1">
                <a:ln>
                  <a:noFill/>
                </a:ln>
                <a:solidFill>
                  <a:srgbClr val="000000"/>
                </a:solidFill>
                <a:effectLst/>
                <a:uLnTx/>
                <a:uFillTx/>
                <a:latin typeface="Arial" panose="020B0604020202020204"/>
                <a:ea typeface="微软雅黑" panose="020B0503020204020204" charset="-122"/>
                <a:cs typeface="Tahoma" panose="020B0604030504040204" pitchFamily="34" charset="0"/>
              </a:rPr>
              <a:t>Beiping</a:t>
            </a:r>
            <a:r>
              <a:rPr kumimoji="0" lang="en-US" altLang="zh-CN" sz="1600" b="1"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Tahoma" panose="020B0604030504040204" pitchFamily="34" charset="0"/>
              </a:rPr>
              <a:t> </a:t>
            </a:r>
            <a:r>
              <a:rPr kumimoji="0" lang="en-US" altLang="zh-CN" sz="1600" b="1" i="0" u="none" strike="noStrike" kern="1200" cap="none" spc="0" normalizeH="0" baseline="0" noProof="0" dirty="0" err="1">
                <a:ln>
                  <a:noFill/>
                </a:ln>
                <a:solidFill>
                  <a:srgbClr val="000000"/>
                </a:solidFill>
                <a:effectLst/>
                <a:uLnTx/>
                <a:uFillTx/>
                <a:latin typeface="Arial" panose="020B0604020202020204"/>
                <a:ea typeface="微软雅黑" panose="020B0503020204020204" charset="-122"/>
                <a:cs typeface="Tahoma" panose="020B0604030504040204" pitchFamily="34" charset="0"/>
              </a:rPr>
              <a:t>Cai</a:t>
            </a:r>
            <a:endParaRPr kumimoji="0" lang="en-US" altLang="zh-CN" sz="1600" b="1"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Tahoma" panose="020B0604030504040204" pitchFamily="34" charset="0"/>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Tahoma" panose="020B0604030504040204" pitchFamily="34" charset="0"/>
              </a:rPr>
              <a:t>(Management)</a:t>
            </a:r>
            <a:endParaRPr kumimoji="0" lang="zh-CN" altLang="en-US" sz="1600" b="0"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Tahoma" panose="020B0604030504040204" pitchFamily="34" charset="0"/>
            </a:endParaRPr>
          </a:p>
        </p:txBody>
      </p:sp>
      <p:pic>
        <p:nvPicPr>
          <p:cNvPr id="22" name="图片 21"/>
          <p:cNvPicPr>
            <a:picLocks noChangeAspect="1"/>
          </p:cNvPicPr>
          <p:nvPr>
            <p:custDataLst>
              <p:tags r:id="rId5"/>
            </p:custDataLst>
          </p:nvPr>
        </p:nvPicPr>
        <p:blipFill rotWithShape="1">
          <a:blip r:embed="rId12" cstate="print">
            <a:extLst>
              <a:ext uri="{28A0092B-C50C-407E-A947-70E740481C1C}">
                <a14:useLocalDpi xmlns:a14="http://schemas.microsoft.com/office/drawing/2010/main" val="0"/>
              </a:ext>
            </a:extLst>
          </a:blip>
          <a:srcRect l="28145" t="5607" r="26153"/>
          <a:stretch>
            <a:fillRect/>
          </a:stretch>
        </p:blipFill>
        <p:spPr>
          <a:xfrm>
            <a:off x="5264884" y="3816825"/>
            <a:ext cx="1295400" cy="1785306"/>
          </a:xfrm>
          <a:prstGeom prst="rect">
            <a:avLst/>
          </a:prstGeom>
        </p:spPr>
      </p:pic>
    </p:spTree>
    <p:extLst>
      <p:ext uri="{BB962C8B-B14F-4D97-AF65-F5344CB8AC3E}">
        <p14:creationId xmlns:p14="http://schemas.microsoft.com/office/powerpoint/2010/main" val="476988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Contents</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流程图: 离页连接符 5"/>
          <p:cNvSpPr/>
          <p:nvPr/>
        </p:nvSpPr>
        <p:spPr>
          <a:xfrm>
            <a:off x="2753263" y="1073662"/>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latin typeface="Arial"/>
                <a:ea typeface="微软雅黑"/>
                <a:cs typeface="+mn-cs"/>
              </a:rPr>
              <a:t>1</a:t>
            </a:r>
            <a:endParaRPr kumimoji="0" lang="zh-CN" altLang="en-US" sz="3600" b="1" i="0" u="none" strike="noStrike" kern="0" cap="none" spc="0" normalizeH="0" baseline="0" noProof="0" dirty="0">
              <a:ln>
                <a:noFill/>
              </a:ln>
              <a:solidFill>
                <a:prstClr val="white"/>
              </a:solidFill>
              <a:effectLst/>
              <a:uLnTx/>
              <a:uFillTx/>
              <a:latin typeface="Arial"/>
              <a:ea typeface="微软雅黑"/>
              <a:cs typeface="+mn-cs"/>
            </a:endParaRPr>
          </a:p>
        </p:txBody>
      </p:sp>
      <p:sp>
        <p:nvSpPr>
          <p:cNvPr id="7" name="流程图: 离页连接符 6"/>
          <p:cNvSpPr/>
          <p:nvPr/>
        </p:nvSpPr>
        <p:spPr>
          <a:xfrm>
            <a:off x="2753263" y="2175413"/>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latin typeface="Arial"/>
                <a:ea typeface="微软雅黑"/>
                <a:cs typeface="+mn-cs"/>
              </a:rPr>
              <a:t>2</a:t>
            </a:r>
            <a:endParaRPr kumimoji="0" lang="zh-CN" altLang="en-US" sz="3600" b="1" i="0" u="none" strike="noStrike" kern="0" cap="none" spc="0" normalizeH="0" baseline="0" noProof="0" dirty="0">
              <a:ln>
                <a:noFill/>
              </a:ln>
              <a:solidFill>
                <a:prstClr val="white"/>
              </a:solidFill>
              <a:effectLst/>
              <a:uLnTx/>
              <a:uFillTx/>
              <a:latin typeface="Arial"/>
              <a:ea typeface="微软雅黑"/>
              <a:cs typeface="+mn-cs"/>
            </a:endParaRPr>
          </a:p>
        </p:txBody>
      </p:sp>
      <p:cxnSp>
        <p:nvCxnSpPr>
          <p:cNvPr id="8" name="直接连接符 7"/>
          <p:cNvCxnSpPr/>
          <p:nvPr/>
        </p:nvCxnSpPr>
        <p:spPr>
          <a:xfrm>
            <a:off x="3662446" y="1654116"/>
            <a:ext cx="5707731" cy="0"/>
          </a:xfrm>
          <a:prstGeom prst="line">
            <a:avLst/>
          </a:prstGeom>
          <a:noFill/>
          <a:ln w="12700" cap="flat" cmpd="sng" algn="ctr">
            <a:solidFill>
              <a:srgbClr val="314371"/>
            </a:solidFill>
            <a:prstDash val="solid"/>
            <a:miter lim="800000"/>
          </a:ln>
          <a:effectLst/>
        </p:spPr>
      </p:cxnSp>
      <p:sp>
        <p:nvSpPr>
          <p:cNvPr id="9" name="文本框 5"/>
          <p:cNvSpPr txBox="1"/>
          <p:nvPr/>
        </p:nvSpPr>
        <p:spPr>
          <a:xfrm>
            <a:off x="3863897" y="1047973"/>
            <a:ext cx="215026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Arial Black" panose="020B0A04020102020204" pitchFamily="34" charset="0"/>
                <a:ea typeface="微软雅黑"/>
                <a:cs typeface="+mn-cs"/>
              </a:rPr>
              <a:t>Overview </a:t>
            </a:r>
          </a:p>
        </p:txBody>
      </p:sp>
      <p:sp>
        <p:nvSpPr>
          <p:cNvPr id="10" name="文本框 43"/>
          <p:cNvSpPr txBox="1"/>
          <p:nvPr/>
        </p:nvSpPr>
        <p:spPr>
          <a:xfrm>
            <a:off x="3863898" y="2149694"/>
            <a:ext cx="5360806" cy="523220"/>
          </a:xfrm>
          <a:prstGeom prst="rect">
            <a:avLst/>
          </a:prstGeom>
          <a:noFill/>
        </p:spPr>
        <p:txBody>
          <a:bodyPr wrap="square" rtlCol="0">
            <a:spAutoFit/>
          </a:bodyPr>
          <a:lstStyle/>
          <a:p>
            <a:pPr lvl="0" defTabSz="457200">
              <a:defRPr/>
            </a:pPr>
            <a:r>
              <a:rPr lang="en-US" altLang="zh-CN" sz="2800" dirty="0">
                <a:solidFill>
                  <a:srgbClr val="000000"/>
                </a:solidFill>
                <a:latin typeface="Arial Black" panose="020B0A04020102020204" pitchFamily="34" charset="0"/>
              </a:rPr>
              <a:t>R&amp;D Achievements </a:t>
            </a:r>
            <a:r>
              <a:rPr kumimoji="0" lang="en-US" altLang="zh-CN" sz="2800" b="0" i="0" u="none" strike="noStrike" kern="1200" cap="none" spc="0" normalizeH="0" baseline="0" noProof="0" dirty="0">
                <a:ln>
                  <a:noFill/>
                </a:ln>
                <a:solidFill>
                  <a:srgbClr val="000000"/>
                </a:solidFill>
                <a:effectLst/>
                <a:uLnTx/>
                <a:uFillTx/>
                <a:latin typeface="Arial Black" panose="020B0A04020102020204" pitchFamily="34" charset="0"/>
                <a:ea typeface="微软雅黑"/>
                <a:cs typeface="+mn-cs"/>
              </a:rPr>
              <a:t> </a:t>
            </a:r>
          </a:p>
        </p:txBody>
      </p:sp>
      <p:cxnSp>
        <p:nvCxnSpPr>
          <p:cNvPr id="11" name="直接连接符 10"/>
          <p:cNvCxnSpPr/>
          <p:nvPr/>
        </p:nvCxnSpPr>
        <p:spPr>
          <a:xfrm>
            <a:off x="3672837" y="2765944"/>
            <a:ext cx="5707731" cy="0"/>
          </a:xfrm>
          <a:prstGeom prst="line">
            <a:avLst/>
          </a:prstGeom>
          <a:noFill/>
          <a:ln w="12700" cap="flat" cmpd="sng" algn="ctr">
            <a:solidFill>
              <a:srgbClr val="314371"/>
            </a:solidFill>
            <a:prstDash val="solid"/>
            <a:miter lim="800000"/>
          </a:ln>
          <a:effectLst/>
        </p:spPr>
      </p:cxnSp>
      <p:sp>
        <p:nvSpPr>
          <p:cNvPr id="12" name="流程图: 离页连接符 11"/>
          <p:cNvSpPr/>
          <p:nvPr/>
        </p:nvSpPr>
        <p:spPr>
          <a:xfrm>
            <a:off x="2781149" y="3421827"/>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latin typeface="Arial"/>
                <a:ea typeface="微软雅黑"/>
                <a:cs typeface="+mn-cs"/>
              </a:rPr>
              <a:t>3</a:t>
            </a:r>
            <a:endParaRPr kumimoji="0" lang="zh-CN" altLang="en-US" sz="3600" b="1" i="0" u="none" strike="noStrike" kern="0" cap="none" spc="0" normalizeH="0" baseline="0" noProof="0" dirty="0">
              <a:ln>
                <a:noFill/>
              </a:ln>
              <a:solidFill>
                <a:prstClr val="white"/>
              </a:solidFill>
              <a:effectLst/>
              <a:uLnTx/>
              <a:uFillTx/>
              <a:latin typeface="Arial"/>
              <a:ea typeface="微软雅黑"/>
              <a:cs typeface="+mn-cs"/>
            </a:endParaRPr>
          </a:p>
        </p:txBody>
      </p:sp>
      <p:sp>
        <p:nvSpPr>
          <p:cNvPr id="13" name="文本框 43"/>
          <p:cNvSpPr txBox="1"/>
          <p:nvPr/>
        </p:nvSpPr>
        <p:spPr>
          <a:xfrm>
            <a:off x="3891784" y="3396108"/>
            <a:ext cx="536080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Arial Black" panose="020B0A04020102020204" pitchFamily="34" charset="0"/>
                <a:ea typeface="微软雅黑"/>
                <a:cs typeface="+mn-cs"/>
              </a:rPr>
              <a:t>Jinan Branch and Spinoff</a:t>
            </a:r>
          </a:p>
        </p:txBody>
      </p:sp>
      <p:cxnSp>
        <p:nvCxnSpPr>
          <p:cNvPr id="14" name="直接连接符 13"/>
          <p:cNvCxnSpPr/>
          <p:nvPr/>
        </p:nvCxnSpPr>
        <p:spPr>
          <a:xfrm>
            <a:off x="3700723" y="4012358"/>
            <a:ext cx="5707731" cy="0"/>
          </a:xfrm>
          <a:prstGeom prst="line">
            <a:avLst/>
          </a:prstGeom>
          <a:noFill/>
          <a:ln w="12700" cap="flat" cmpd="sng" algn="ctr">
            <a:solidFill>
              <a:srgbClr val="314371"/>
            </a:solidFill>
            <a:prstDash val="solid"/>
            <a:miter lim="800000"/>
          </a:ln>
          <a:effectLst/>
        </p:spPr>
      </p:cxnSp>
      <p:sp>
        <p:nvSpPr>
          <p:cNvPr id="15" name="流程图: 离页连接符 14"/>
          <p:cNvSpPr/>
          <p:nvPr/>
        </p:nvSpPr>
        <p:spPr>
          <a:xfrm>
            <a:off x="2781149" y="4575210"/>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latin typeface="Arial"/>
                <a:ea typeface="微软雅黑"/>
                <a:cs typeface="+mn-cs"/>
              </a:rPr>
              <a:t>4</a:t>
            </a:r>
            <a:endParaRPr kumimoji="0" lang="zh-CN" altLang="en-US" sz="3600" b="1" i="0" u="none" strike="noStrike" kern="0" cap="none" spc="0" normalizeH="0" baseline="0" noProof="0" dirty="0">
              <a:ln>
                <a:noFill/>
              </a:ln>
              <a:solidFill>
                <a:prstClr val="white"/>
              </a:solidFill>
              <a:effectLst/>
              <a:uLnTx/>
              <a:uFillTx/>
              <a:latin typeface="Arial"/>
              <a:ea typeface="微软雅黑"/>
              <a:cs typeface="+mn-cs"/>
            </a:endParaRPr>
          </a:p>
        </p:txBody>
      </p:sp>
      <p:sp>
        <p:nvSpPr>
          <p:cNvPr id="16" name="文本框 43"/>
          <p:cNvSpPr txBox="1"/>
          <p:nvPr/>
        </p:nvSpPr>
        <p:spPr>
          <a:xfrm>
            <a:off x="3891784" y="4549491"/>
            <a:ext cx="536080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effectLst/>
                <a:uLnTx/>
                <a:uFillTx/>
                <a:latin typeface="Arial Black" panose="020B0A04020102020204" pitchFamily="34" charset="0"/>
                <a:ea typeface="微软雅黑"/>
                <a:cs typeface="+mn-cs"/>
              </a:rPr>
              <a:t>Future plan</a:t>
            </a:r>
          </a:p>
        </p:txBody>
      </p:sp>
      <p:cxnSp>
        <p:nvCxnSpPr>
          <p:cNvPr id="17" name="直接连接符 16"/>
          <p:cNvCxnSpPr/>
          <p:nvPr/>
        </p:nvCxnSpPr>
        <p:spPr>
          <a:xfrm>
            <a:off x="3700723" y="5165741"/>
            <a:ext cx="5707731" cy="0"/>
          </a:xfrm>
          <a:prstGeom prst="line">
            <a:avLst/>
          </a:prstGeom>
          <a:noFill/>
          <a:ln w="12700" cap="flat" cmpd="sng" algn="ctr">
            <a:solidFill>
              <a:srgbClr val="314371"/>
            </a:solidFill>
            <a:prstDash val="solid"/>
            <a:miter lim="800000"/>
          </a:ln>
          <a:effectLst/>
        </p:spPr>
      </p:cxnSp>
      <p:sp>
        <p:nvSpPr>
          <p:cNvPr id="21" name="流程图: 离页连接符 20"/>
          <p:cNvSpPr/>
          <p:nvPr/>
        </p:nvSpPr>
        <p:spPr>
          <a:xfrm>
            <a:off x="2753262" y="4575210"/>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latin typeface="Arial"/>
                <a:ea typeface="微软雅黑"/>
                <a:cs typeface="+mn-cs"/>
              </a:rPr>
              <a:t>4</a:t>
            </a:r>
            <a:endParaRPr kumimoji="0" lang="zh-CN" altLang="en-US" sz="3600" b="1" i="0" u="none" strike="noStrike" kern="0" cap="none" spc="0" normalizeH="0" baseline="0" noProof="0" dirty="0">
              <a:ln>
                <a:noFill/>
              </a:ln>
              <a:solidFill>
                <a:prstClr val="white"/>
              </a:solidFill>
              <a:effectLst/>
              <a:uLnTx/>
              <a:uFillTx/>
              <a:latin typeface="Arial"/>
              <a:ea typeface="微软雅黑"/>
              <a:cs typeface="+mn-cs"/>
            </a:endParaRPr>
          </a:p>
        </p:txBody>
      </p:sp>
      <p:cxnSp>
        <p:nvCxnSpPr>
          <p:cNvPr id="23" name="直接连接符 22"/>
          <p:cNvCxnSpPr/>
          <p:nvPr/>
        </p:nvCxnSpPr>
        <p:spPr>
          <a:xfrm>
            <a:off x="3672836" y="5165741"/>
            <a:ext cx="5707731" cy="0"/>
          </a:xfrm>
          <a:prstGeom prst="line">
            <a:avLst/>
          </a:prstGeom>
          <a:noFill/>
          <a:ln w="12700" cap="flat" cmpd="sng" algn="ctr">
            <a:solidFill>
              <a:srgbClr val="314371"/>
            </a:solidFill>
            <a:prstDash val="solid"/>
            <a:miter lim="800000"/>
          </a:ln>
          <a:effectLst/>
        </p:spPr>
      </p:cxnSp>
      <p:sp>
        <p:nvSpPr>
          <p:cNvPr id="24" name="流程图: 离页连接符 23"/>
          <p:cNvSpPr/>
          <p:nvPr/>
        </p:nvSpPr>
        <p:spPr>
          <a:xfrm>
            <a:off x="2753262" y="5728593"/>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latin typeface="Arial"/>
                <a:ea typeface="微软雅黑"/>
                <a:cs typeface="+mn-cs"/>
              </a:rPr>
              <a:t>5</a:t>
            </a:r>
            <a:endParaRPr kumimoji="0" lang="zh-CN" altLang="en-US" sz="3600" b="1" i="0" u="none" strike="noStrike" kern="0" cap="none" spc="0" normalizeH="0" baseline="0" noProof="0" dirty="0">
              <a:ln>
                <a:noFill/>
              </a:ln>
              <a:solidFill>
                <a:prstClr val="white"/>
              </a:solidFill>
              <a:effectLst/>
              <a:uLnTx/>
              <a:uFillTx/>
              <a:latin typeface="Arial"/>
              <a:ea typeface="微软雅黑"/>
              <a:cs typeface="+mn-cs"/>
            </a:endParaRPr>
          </a:p>
        </p:txBody>
      </p:sp>
      <p:sp>
        <p:nvSpPr>
          <p:cNvPr id="25" name="文本框 43"/>
          <p:cNvSpPr txBox="1"/>
          <p:nvPr/>
        </p:nvSpPr>
        <p:spPr>
          <a:xfrm>
            <a:off x="3863897" y="5702874"/>
            <a:ext cx="536080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Arial Black" panose="020B0A04020102020204" pitchFamily="34" charset="0"/>
                <a:ea typeface="微软雅黑"/>
                <a:cs typeface="+mn-cs"/>
              </a:rPr>
              <a:t>Summary</a:t>
            </a:r>
            <a:r>
              <a:rPr kumimoji="0" lang="en-US" altLang="zh-TW" sz="2800" b="1" i="0" u="none" strike="noStrike" kern="1200" cap="none" spc="0" normalizeH="0" baseline="0" noProof="0" dirty="0">
                <a:ln>
                  <a:noFill/>
                </a:ln>
                <a:solidFill>
                  <a:srgbClr val="FF0000"/>
                </a:solidFill>
                <a:effectLst/>
                <a:uLnTx/>
                <a:uFillTx/>
                <a:latin typeface="Arial"/>
                <a:ea typeface="華康隸書體W5" pitchFamily="65" charset="-120"/>
                <a:cs typeface="+mn-cs"/>
              </a:rPr>
              <a:t> </a:t>
            </a:r>
            <a:endParaRPr kumimoji="0" lang="en-US" altLang="zh-CN" sz="2800" b="0" i="0" u="none" strike="noStrike" kern="1200" cap="none" spc="0" normalizeH="0" baseline="0" noProof="0" dirty="0">
              <a:ln>
                <a:noFill/>
              </a:ln>
              <a:solidFill>
                <a:srgbClr val="FF0000"/>
              </a:solidFill>
              <a:effectLst/>
              <a:uLnTx/>
              <a:uFillTx/>
              <a:latin typeface="Arial Black" panose="020B0A04020102020204" pitchFamily="34" charset="0"/>
              <a:ea typeface="微软雅黑"/>
              <a:cs typeface="+mn-cs"/>
            </a:endParaRPr>
          </a:p>
        </p:txBody>
      </p:sp>
      <p:cxnSp>
        <p:nvCxnSpPr>
          <p:cNvPr id="26" name="直接连接符 25"/>
          <p:cNvCxnSpPr/>
          <p:nvPr/>
        </p:nvCxnSpPr>
        <p:spPr>
          <a:xfrm>
            <a:off x="3672836" y="6319124"/>
            <a:ext cx="5707731" cy="0"/>
          </a:xfrm>
          <a:prstGeom prst="line">
            <a:avLst/>
          </a:prstGeom>
          <a:noFill/>
          <a:ln w="12700" cap="flat" cmpd="sng" algn="ctr">
            <a:solidFill>
              <a:srgbClr val="314371"/>
            </a:solidFill>
            <a:prstDash val="solid"/>
            <a:miter lim="800000"/>
          </a:ln>
          <a:effectLst/>
        </p:spPr>
      </p:cxnSp>
    </p:spTree>
    <p:extLst>
      <p:ext uri="{BB962C8B-B14F-4D97-AF65-F5344CB8AC3E}">
        <p14:creationId xmlns:p14="http://schemas.microsoft.com/office/powerpoint/2010/main" val="10529443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Summary</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内容占位符 1"/>
          <p:cNvSpPr txBox="1">
            <a:spLocks/>
          </p:cNvSpPr>
          <p:nvPr/>
        </p:nvSpPr>
        <p:spPr>
          <a:xfrm>
            <a:off x="609600" y="1285862"/>
            <a:ext cx="10972800" cy="4840303"/>
          </a:xfrm>
          <a:prstGeom prst="rect">
            <a:avLst/>
          </a:prstGeom>
        </p:spPr>
        <p:txBody>
          <a:bodyPr vert="horz" lIns="91440" tIns="45720" rIns="91440" bIns="45720" rtlCol="0">
            <a:noAutofit/>
          </a:bodyPr>
          <a:lstStyle>
            <a:lvl1pPr marL="457189" indent="-457189" algn="l" defTabSz="1219170" rtl="0" eaLnBrk="1" latinLnBrk="0" hangingPunct="1">
              <a:lnSpc>
                <a:spcPct val="150000"/>
              </a:lnSpc>
              <a:spcBef>
                <a:spcPts val="0"/>
              </a:spcBef>
              <a:spcAft>
                <a:spcPts val="1333"/>
              </a:spcAft>
              <a:buClr>
                <a:schemeClr val="tx1"/>
              </a:buClr>
              <a:buSzPct val="80000"/>
              <a:buFont typeface="Wingdings" panose="05000000000000000000" pitchFamily="2" charset="2"/>
              <a:buChar char="n"/>
              <a:defRPr lang="zh-CN" altLang="en-US" sz="3200" b="1" kern="1200" baseline="0" dirty="0">
                <a:solidFill>
                  <a:schemeClr val="tx1"/>
                </a:solidFill>
                <a:latin typeface="Arial" panose="020B0604020202020204" pitchFamily="34" charset="0"/>
                <a:ea typeface="微软雅黑" pitchFamily="34" charset="-122"/>
                <a:cs typeface="+mn-cs"/>
              </a:defRPr>
            </a:lvl1pPr>
            <a:lvl2pPr marL="990575" indent="-380990" algn="l" defTabSz="1219170" rtl="0" eaLnBrk="1" latinLnBrk="0" hangingPunct="1">
              <a:lnSpc>
                <a:spcPct val="150000"/>
              </a:lnSpc>
              <a:spcBef>
                <a:spcPct val="20000"/>
              </a:spcBef>
              <a:buFont typeface="Wingdings" panose="05000000000000000000" pitchFamily="2" charset="2"/>
              <a:buChar char="n"/>
              <a:defRPr lang="zh-CN" altLang="en-US" sz="2400" b="1" kern="1200" baseline="0" dirty="0">
                <a:solidFill>
                  <a:schemeClr val="tx1"/>
                </a:solidFill>
                <a:latin typeface="Arial" panose="020B0604020202020204" pitchFamily="34" charset="0"/>
                <a:ea typeface="微软雅黑" pitchFamily="34" charset="-122"/>
                <a:cs typeface="+mn-cs"/>
              </a:defRPr>
            </a:lvl2pPr>
            <a:lvl3pPr marL="1523962" indent="-304792" algn="l" defTabSz="1219170" rtl="0" eaLnBrk="1" latinLnBrk="0" hangingPunct="1">
              <a:spcBef>
                <a:spcPct val="20000"/>
              </a:spcBef>
              <a:buFont typeface="Wingdings" panose="05000000000000000000" pitchFamily="2" charset="2"/>
              <a:buChar char="n"/>
              <a:defRPr sz="3200" b="1" kern="1200" baseline="0">
                <a:solidFill>
                  <a:schemeClr val="tx1"/>
                </a:solidFill>
                <a:latin typeface="微软雅黑" panose="020B0503020204020204" pitchFamily="34" charset="-122"/>
                <a:ea typeface="微软雅黑" panose="020B0503020204020204" pitchFamily="34" charset="-122"/>
                <a:cs typeface="+mn-cs"/>
              </a:defRPr>
            </a:lvl3pPr>
            <a:lvl4pPr marL="2133547" indent="-304792" algn="l" defTabSz="1219170" rtl="0" eaLnBrk="1" latinLnBrk="0" hangingPunct="1">
              <a:spcBef>
                <a:spcPct val="20000"/>
              </a:spcBef>
              <a:buFont typeface="Wingdings" panose="05000000000000000000" pitchFamily="2" charset="2"/>
              <a:buChar char="n"/>
              <a:defRPr sz="2667" b="1" kern="1200" baseline="0">
                <a:solidFill>
                  <a:schemeClr val="tx1"/>
                </a:solidFill>
                <a:latin typeface="微软雅黑" panose="020B0503020204020204" pitchFamily="34" charset="-122"/>
                <a:ea typeface="微软雅黑" panose="020B0503020204020204" pitchFamily="34" charset="-122"/>
                <a:cs typeface="+mn-cs"/>
              </a:defRPr>
            </a:lvl4pPr>
            <a:lvl5pPr marL="2743131" indent="-304792" algn="l" defTabSz="1219170" rtl="0" eaLnBrk="1" latinLnBrk="0" hangingPunct="1">
              <a:spcBef>
                <a:spcPct val="20000"/>
              </a:spcBef>
              <a:buFont typeface="Wingdings" panose="05000000000000000000" pitchFamily="2" charset="2"/>
              <a:buChar char="n"/>
              <a:defRPr sz="2667" b="1" kern="1200" baseline="0">
                <a:solidFill>
                  <a:schemeClr val="tx1"/>
                </a:solidFill>
                <a:latin typeface="微软雅黑" panose="020B0503020204020204" pitchFamily="34" charset="-122"/>
                <a:ea typeface="微软雅黑" panose="020B0503020204020204" pitchFamily="34" charset="-122"/>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189" marR="0" lvl="0" indent="-457189" algn="l" defTabSz="1219170" rtl="0" eaLnBrk="1" fontAlgn="auto" latinLnBrk="0" hangingPunct="1">
              <a:lnSpc>
                <a:spcPct val="150000"/>
              </a:lnSpc>
              <a:spcBef>
                <a:spcPts val="0"/>
              </a:spcBef>
              <a:spcAft>
                <a:spcPts val="1333"/>
              </a:spcAft>
              <a:buClr>
                <a:sysClr val="windowText" lastClr="000000"/>
              </a:buClr>
              <a:buSzPct val="80000"/>
              <a:buFont typeface="Wingdings" panose="05000000000000000000" pitchFamily="2" charset="2"/>
              <a:buChar char="n"/>
              <a:tabLst/>
              <a:defRPr/>
            </a:pPr>
            <a:r>
              <a:rPr lang="en-US" altLang="zh-CN" sz="2000" dirty="0">
                <a:solidFill>
                  <a:sysClr val="windowText" lastClr="000000"/>
                </a:solidFill>
                <a:latin typeface="+mn-lt"/>
              </a:rPr>
              <a:t>Our team’s </a:t>
            </a:r>
            <a:r>
              <a:rPr kumimoji="0" lang="en-US" altLang="zh-CN" sz="2000" b="1" i="0" u="none" strike="noStrike" kern="1200" cap="none" spc="0" normalizeH="0" baseline="0" noProof="0" dirty="0">
                <a:ln>
                  <a:noFill/>
                </a:ln>
                <a:solidFill>
                  <a:sysClr val="windowText" lastClr="000000"/>
                </a:solidFill>
                <a:effectLst/>
                <a:uLnTx/>
                <a:uFillTx/>
                <a:latin typeface="+mn-lt"/>
              </a:rPr>
              <a:t> work is based on the technology developed with large facilities in IHEP.</a:t>
            </a:r>
          </a:p>
          <a:p>
            <a:pPr>
              <a:buClr>
                <a:sysClr val="windowText" lastClr="000000"/>
              </a:buClr>
              <a:defRPr/>
            </a:pPr>
            <a:r>
              <a:rPr lang="en-US" altLang="zh-CN" sz="2000" dirty="0">
                <a:solidFill>
                  <a:sysClr val="windowText" lastClr="000000"/>
                </a:solidFill>
                <a:latin typeface="+mn-lt"/>
              </a:rPr>
              <a:t>We </a:t>
            </a:r>
            <a:r>
              <a:rPr lang="en-US" altLang="zh-CN" sz="2000" dirty="0">
                <a:solidFill>
                  <a:sysClr val="windowText" lastClr="000000"/>
                </a:solidFill>
              </a:rPr>
              <a:t> were </a:t>
            </a:r>
            <a:r>
              <a:rPr lang="en-US" altLang="zh-CN" sz="2000" dirty="0">
                <a:solidFill>
                  <a:sysClr val="windowText" lastClr="000000"/>
                </a:solidFill>
                <a:latin typeface="+mn-lt"/>
              </a:rPr>
              <a:t>dedicated in Nuclear medical imaging, Non-destructive testing and Radiation safety monitoring, implementing instrumentation and applications.</a:t>
            </a:r>
            <a:endParaRPr sz="2000" dirty="0">
              <a:solidFill>
                <a:sysClr val="windowText" lastClr="000000"/>
              </a:solidFill>
              <a:latin typeface="+mn-lt"/>
            </a:endParaRPr>
          </a:p>
          <a:p>
            <a:pPr lvl="0">
              <a:buClr>
                <a:sysClr val="windowText" lastClr="000000"/>
              </a:buClr>
              <a:defRPr/>
            </a:pPr>
            <a:r>
              <a:rPr lang="en-US" altLang="zh-CN" sz="2000" dirty="0">
                <a:solidFill>
                  <a:sysClr val="windowText" lastClr="000000"/>
                </a:solidFill>
                <a:latin typeface="+mn-lt"/>
              </a:rPr>
              <a:t>We should perform further R&amp;D in response to demands of application, market, and establish more R&amp;D platforms with industry to carry out the technical transformation and industrialization. </a:t>
            </a:r>
            <a:endParaRPr kumimoji="0" lang="en-US" altLang="zh-CN" sz="2000" b="1" i="0" u="none" kern="1200" cap="none" spc="0" normalizeH="0" baseline="0" noProof="0" dirty="0">
              <a:ln>
                <a:noFill/>
              </a:ln>
              <a:solidFill>
                <a:sysClr val="windowText" lastClr="000000"/>
              </a:solidFill>
              <a:effectLst/>
              <a:uLnTx/>
              <a:uFillTx/>
              <a:latin typeface="+mn-lt"/>
            </a:endParaRPr>
          </a:p>
        </p:txBody>
      </p:sp>
    </p:spTree>
    <p:extLst>
      <p:ext uri="{BB962C8B-B14F-4D97-AF65-F5344CB8AC3E}">
        <p14:creationId xmlns:p14="http://schemas.microsoft.com/office/powerpoint/2010/main" val="13607343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TextBox 3"/>
          <p:cNvSpPr txBox="1">
            <a:spLocks noChangeArrowheads="1"/>
          </p:cNvSpPr>
          <p:nvPr/>
        </p:nvSpPr>
        <p:spPr bwMode="auto">
          <a:xfrm>
            <a:off x="3831222" y="1842754"/>
            <a:ext cx="4319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Times New Roman" panose="02020603050405020304" pitchFamily="18" charset="0"/>
                <a:ea typeface="黑体" panose="02010609060101010101" pitchFamily="49" charset="-122"/>
              </a:defRPr>
            </a:lvl1pPr>
            <a:lvl2pPr marL="742950" indent="-285750">
              <a:spcBef>
                <a:spcPct val="20000"/>
              </a:spcBef>
              <a:buFont typeface="Arial" panose="020B0604020202020204" pitchFamily="34" charset="0"/>
              <a:buChar char="–"/>
              <a:defRPr sz="2800" b="1">
                <a:solidFill>
                  <a:schemeClr val="tx1"/>
                </a:solidFill>
                <a:latin typeface="Times New Roman" panose="02020603050405020304" pitchFamily="18" charset="0"/>
                <a:ea typeface="黑体" panose="02010609060101010101" pitchFamily="49" charset="-122"/>
              </a:defRPr>
            </a:lvl2pPr>
            <a:lvl3pPr marL="1143000" indent="-228600">
              <a:spcBef>
                <a:spcPct val="20000"/>
              </a:spcBef>
              <a:buFont typeface="Arial" panose="020B0604020202020204" pitchFamily="34" charset="0"/>
              <a:buChar char="•"/>
              <a:defRPr sz="2400" b="1">
                <a:solidFill>
                  <a:schemeClr val="tx1"/>
                </a:solidFill>
                <a:latin typeface="Times New Roman" panose="02020603050405020304" pitchFamily="18" charset="0"/>
                <a:ea typeface="黑体" panose="02010609060101010101" pitchFamily="49" charset="-122"/>
              </a:defRPr>
            </a:lvl3pPr>
            <a:lvl4pPr marL="16002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黑体" panose="02010609060101010101" pitchFamily="49"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fontAlgn="base">
              <a:spcBef>
                <a:spcPct val="0"/>
              </a:spcBef>
              <a:spcAft>
                <a:spcPct val="0"/>
              </a:spcAft>
              <a:buFontTx/>
              <a:buNone/>
            </a:pPr>
            <a:endParaRPr lang="zh-CN" altLang="en-US" sz="1800" b="0">
              <a:solidFill>
                <a:srgbClr val="000000"/>
              </a:solidFill>
              <a:latin typeface="Perpetua" panose="02020502060401020303" pitchFamily="18" charset="0"/>
              <a:ea typeface="宋体" panose="02010600030101010101" pitchFamily="2" charset="-122"/>
            </a:endParaRPr>
          </a:p>
        </p:txBody>
      </p:sp>
      <p:sp>
        <p:nvSpPr>
          <p:cNvPr id="8" name="Rectangle 6"/>
          <p:cNvSpPr>
            <a:spLocks noChangeArrowheads="1"/>
          </p:cNvSpPr>
          <p:nvPr/>
        </p:nvSpPr>
        <p:spPr bwMode="auto">
          <a:xfrm>
            <a:off x="875243" y="2107707"/>
            <a:ext cx="10231546" cy="1069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1313" indent="-341313">
              <a:spcBef>
                <a:spcPct val="20000"/>
              </a:spcBef>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Times New Roman" panose="02020603050405020304" pitchFamily="18" charset="0"/>
                <a:ea typeface="黑体" panose="02010609060101010101" pitchFamily="49" charset="-122"/>
              </a:defRPr>
            </a:lvl1pPr>
            <a:lvl2pPr marL="742950" indent="-285750">
              <a:spcBef>
                <a:spcPct val="20000"/>
              </a:spcBef>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b="1">
                <a:solidFill>
                  <a:schemeClr val="tx1"/>
                </a:solidFill>
                <a:latin typeface="Times New Roman" panose="02020603050405020304" pitchFamily="18" charset="0"/>
                <a:ea typeface="黑体" panose="02010609060101010101" pitchFamily="49" charset="-122"/>
              </a:defRPr>
            </a:lvl2pPr>
            <a:lvl3pPr marL="1143000" indent="-228600">
              <a:spcBef>
                <a:spcPct val="20000"/>
              </a:spcBef>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b="1">
                <a:solidFill>
                  <a:schemeClr val="tx1"/>
                </a:solidFill>
                <a:latin typeface="Times New Roman" panose="02020603050405020304" pitchFamily="18" charset="0"/>
                <a:ea typeface="黑体" panose="02010609060101010101" pitchFamily="49" charset="-122"/>
              </a:defRPr>
            </a:lvl3pPr>
            <a:lvl4pPr marL="1600200" indent="-228600">
              <a:spcBef>
                <a:spcPct val="20000"/>
              </a:spcBef>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b="1">
                <a:solidFill>
                  <a:schemeClr val="tx1"/>
                </a:solidFill>
                <a:latin typeface="Times New Roman" panose="02020603050405020304" pitchFamily="18" charset="0"/>
                <a:ea typeface="黑体" panose="02010609060101010101" pitchFamily="49" charset="-122"/>
              </a:defRPr>
            </a:lvl4pPr>
            <a:lvl5pPr marL="2057400" indent="-228600">
              <a:spcBef>
                <a:spcPct val="20000"/>
              </a:spcBef>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Times New Roman" panose="02020603050405020304" pitchFamily="18" charset="0"/>
                <a:ea typeface="宋体" panose="02010600030101010101" pitchFamily="2" charset="-122"/>
              </a:defRPr>
            </a:lvl9pPr>
          </a:lstStyle>
          <a:p>
            <a:pPr algn="ctr" fontAlgn="base">
              <a:lnSpc>
                <a:spcPct val="150000"/>
              </a:lnSpc>
              <a:spcBef>
                <a:spcPct val="0"/>
              </a:spcBef>
              <a:spcAft>
                <a:spcPct val="0"/>
              </a:spcAft>
              <a:buFontTx/>
              <a:buNone/>
            </a:pPr>
            <a:r>
              <a:rPr lang="en-US" altLang="zh-CN" sz="4800" dirty="0">
                <a:solidFill>
                  <a:srgbClr val="0070C0"/>
                </a:solidFill>
                <a:latin typeface="+mn-lt"/>
                <a:ea typeface="微软雅黑" panose="020B0503020204020204" pitchFamily="34" charset="-122"/>
              </a:rPr>
              <a:t>Thank you for your attention!</a:t>
            </a:r>
            <a:endParaRPr lang="zh-CN" altLang="en-US" sz="4800" dirty="0">
              <a:solidFill>
                <a:srgbClr val="0070C0"/>
              </a:solidFill>
              <a:latin typeface="+mn-lt"/>
              <a:ea typeface="微软雅黑" panose="020B0503020204020204" pitchFamily="34" charset="-122"/>
            </a:endParaRP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t="7611"/>
          <a:stretch>
            <a:fillRect/>
          </a:stretch>
        </p:blipFill>
        <p:spPr bwMode="auto">
          <a:xfrm>
            <a:off x="8364574" y="3588051"/>
            <a:ext cx="3065463"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7713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Jinan Branch</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8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6" name="Content Placeholder 2"/>
          <p:cNvSpPr txBox="1">
            <a:spLocks/>
          </p:cNvSpPr>
          <p:nvPr/>
        </p:nvSpPr>
        <p:spPr>
          <a:xfrm>
            <a:off x="355636" y="813413"/>
            <a:ext cx="11417264" cy="3811903"/>
          </a:xfrm>
          <a:prstGeom prst="rect">
            <a:avLst/>
          </a:prstGeom>
        </p:spPr>
        <p:txBody>
          <a:bodyPr vert="horz" lIns="91440" tIns="45720" rIns="91440" bIns="45720" rtlCol="0">
            <a:noAutofit/>
          </a:bodyPr>
          <a:lstStyle>
            <a:lvl1pPr marL="457189" indent="-457189" algn="l" defTabSz="1219170" rtl="0" eaLnBrk="1" latinLnBrk="0" hangingPunct="1">
              <a:lnSpc>
                <a:spcPct val="150000"/>
              </a:lnSpc>
              <a:spcBef>
                <a:spcPts val="0"/>
              </a:spcBef>
              <a:spcAft>
                <a:spcPts val="0"/>
              </a:spcAft>
              <a:buClr>
                <a:schemeClr val="tx1"/>
              </a:buClr>
              <a:buSzPct val="80000"/>
              <a:buFont typeface="Wingdings" panose="05000000000000000000" pitchFamily="2" charset="2"/>
              <a:buChar char="n"/>
              <a:defRPr sz="3200" b="1" kern="1200" baseline="0">
                <a:solidFill>
                  <a:schemeClr val="tx1"/>
                </a:solidFill>
                <a:latin typeface="Arial" panose="020B0604020202020204" pitchFamily="34" charset="0"/>
                <a:ea typeface="微软雅黑" pitchFamily="34" charset="-122"/>
                <a:cs typeface="+mn-cs"/>
              </a:defRPr>
            </a:lvl1pPr>
            <a:lvl2pPr marL="990575" indent="-380990" algn="l" defTabSz="1219170" rtl="0" eaLnBrk="1" latinLnBrk="0" hangingPunct="1">
              <a:lnSpc>
                <a:spcPct val="150000"/>
              </a:lnSpc>
              <a:spcBef>
                <a:spcPct val="20000"/>
              </a:spcBef>
              <a:buFont typeface="Wingdings" panose="05000000000000000000" pitchFamily="2" charset="2"/>
              <a:buChar char="n"/>
              <a:defRPr sz="2400" b="1" kern="1200" baseline="0">
                <a:solidFill>
                  <a:schemeClr val="tx1"/>
                </a:solidFill>
                <a:latin typeface="Arial" panose="020B0604020202020204" pitchFamily="34" charset="0"/>
                <a:ea typeface="微软雅黑" pitchFamily="34" charset="-122"/>
                <a:cs typeface="+mn-cs"/>
              </a:defRPr>
            </a:lvl2pPr>
            <a:lvl3pPr marL="1523962" indent="-304792" algn="l" defTabSz="1219170" rtl="0" eaLnBrk="1" latinLnBrk="0" hangingPunct="1">
              <a:spcBef>
                <a:spcPct val="20000"/>
              </a:spcBef>
              <a:buFont typeface="Wingdings" panose="05000000000000000000" pitchFamily="2" charset="2"/>
              <a:buChar char="n"/>
              <a:defRPr sz="3200" b="1" kern="1200" baseline="0">
                <a:solidFill>
                  <a:schemeClr val="tx1"/>
                </a:solidFill>
                <a:latin typeface="微软雅黑" panose="020B0503020204020204" pitchFamily="34" charset="-122"/>
                <a:ea typeface="微软雅黑" panose="020B0503020204020204" pitchFamily="34" charset="-122"/>
                <a:cs typeface="+mn-cs"/>
              </a:defRPr>
            </a:lvl3pPr>
            <a:lvl4pPr marL="2133547" indent="-304792" algn="l" defTabSz="1219170" rtl="0" eaLnBrk="1" latinLnBrk="0" hangingPunct="1">
              <a:spcBef>
                <a:spcPct val="20000"/>
              </a:spcBef>
              <a:buFont typeface="Wingdings" panose="05000000000000000000" pitchFamily="2" charset="2"/>
              <a:buChar char="n"/>
              <a:defRPr sz="2667" b="1" kern="1200" baseline="0">
                <a:solidFill>
                  <a:schemeClr val="tx1"/>
                </a:solidFill>
                <a:latin typeface="微软雅黑" panose="020B0503020204020204" pitchFamily="34" charset="-122"/>
                <a:ea typeface="微软雅黑" panose="020B0503020204020204" pitchFamily="34" charset="-122"/>
                <a:cs typeface="+mn-cs"/>
              </a:defRPr>
            </a:lvl4pPr>
            <a:lvl5pPr marL="2743131" indent="-304792" algn="l" defTabSz="1219170" rtl="0" eaLnBrk="1" latinLnBrk="0" hangingPunct="1">
              <a:spcBef>
                <a:spcPct val="20000"/>
              </a:spcBef>
              <a:buFont typeface="Wingdings" panose="05000000000000000000" pitchFamily="2" charset="2"/>
              <a:buChar char="n"/>
              <a:defRPr sz="2667" b="1" kern="1200" baseline="0">
                <a:solidFill>
                  <a:schemeClr val="tx1"/>
                </a:solidFill>
                <a:latin typeface="微软雅黑" panose="020B0503020204020204" pitchFamily="34" charset="-122"/>
                <a:ea typeface="微软雅黑" panose="020B0503020204020204" pitchFamily="34" charset="-122"/>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57175" indent="-257175">
              <a:buClr>
                <a:srgbClr val="000000"/>
              </a:buClr>
            </a:pPr>
            <a:r>
              <a:rPr lang="en-US" altLang="zh-CN" sz="2200" dirty="0">
                <a:solidFill>
                  <a:srgbClr val="000000"/>
                </a:solidFill>
                <a:latin typeface="+mn-lt"/>
              </a:rPr>
              <a:t>New </a:t>
            </a:r>
            <a:r>
              <a:rPr lang="en-US" altLang="zh-CN" sz="2200" dirty="0">
                <a:cs typeface="Tahoma" panose="020B0604030504040204" pitchFamily="34" charset="0"/>
              </a:rPr>
              <a:t>engineering</a:t>
            </a:r>
            <a:r>
              <a:rPr lang="en-US" altLang="zh-CN" sz="2200" dirty="0">
                <a:solidFill>
                  <a:srgbClr val="000000"/>
                </a:solidFill>
                <a:latin typeface="+mn-lt"/>
              </a:rPr>
              <a:t> and incubation platform s</a:t>
            </a:r>
            <a:r>
              <a:rPr lang="en-US" altLang="zh-CN" sz="2200" dirty="0">
                <a:solidFill>
                  <a:srgbClr val="000000"/>
                </a:solidFill>
              </a:rPr>
              <a:t>upported by local government </a:t>
            </a:r>
            <a:r>
              <a:rPr lang="en-US" altLang="zh-CN" sz="2200" dirty="0">
                <a:solidFill>
                  <a:srgbClr val="000000"/>
                </a:solidFill>
                <a:latin typeface="+mn-lt"/>
              </a:rPr>
              <a:t>in 2020 </a:t>
            </a:r>
          </a:p>
          <a:p>
            <a:pPr marL="790561" lvl="1" indent="-257175">
              <a:spcBef>
                <a:spcPts val="0"/>
              </a:spcBef>
              <a:buClr>
                <a:srgbClr val="000000"/>
              </a:buClr>
            </a:pPr>
            <a:r>
              <a:rPr lang="en-US" altLang="zh-CN" sz="1800" dirty="0">
                <a:solidFill>
                  <a:srgbClr val="000000"/>
                </a:solidFill>
              </a:rPr>
              <a:t>IHEP provides technology and IP supports, meanwhile local government offers grant-in-aid support  and sites. </a:t>
            </a:r>
          </a:p>
          <a:p>
            <a:pPr marL="790561" lvl="1" indent="-257175">
              <a:spcBef>
                <a:spcPts val="0"/>
              </a:spcBef>
              <a:buClr>
                <a:srgbClr val="000000"/>
              </a:buClr>
            </a:pPr>
            <a:r>
              <a:rPr lang="en-US" altLang="zh-CN" sz="1800" dirty="0">
                <a:solidFill>
                  <a:srgbClr val="000000"/>
                </a:solidFill>
                <a:latin typeface="+mn-lt"/>
              </a:rPr>
              <a:t>Operated by DNTA (two organizations, one leadership team)</a:t>
            </a:r>
          </a:p>
          <a:p>
            <a:pPr marL="790561" lvl="1" indent="-257175">
              <a:spcBef>
                <a:spcPts val="0"/>
              </a:spcBef>
              <a:buClr>
                <a:srgbClr val="000000"/>
              </a:buClr>
            </a:pPr>
            <a:r>
              <a:rPr lang="en-US" altLang="zh-CN" sz="1800" dirty="0">
                <a:solidFill>
                  <a:srgbClr val="000000"/>
                </a:solidFill>
                <a:latin typeface="+mn-lt"/>
              </a:rPr>
              <a:t>Scientists and leader team from DNTA  &amp; local employees</a:t>
            </a:r>
            <a:r>
              <a:rPr lang="zh-CN" altLang="en-US" sz="1800" dirty="0">
                <a:solidFill>
                  <a:srgbClr val="000000"/>
                </a:solidFill>
                <a:latin typeface="+mn-lt"/>
              </a:rPr>
              <a:t> </a:t>
            </a:r>
            <a:endParaRPr kumimoji="0" lang="en-US" altLang="zh-CN" sz="1800" b="1" i="0" u="none" strike="noStrike" kern="1200" cap="none" spc="0" normalizeH="0" baseline="0" noProof="0" dirty="0">
              <a:ln>
                <a:noFill/>
              </a:ln>
              <a:solidFill>
                <a:srgbClr val="0070C0"/>
              </a:solidFill>
              <a:effectLst/>
              <a:uLnTx/>
              <a:uFillTx/>
              <a:latin typeface="+mn-lt"/>
              <a:cs typeface="Tahoma" panose="020B0604030504040204" pitchFamily="34" charset="0"/>
            </a:endParaRPr>
          </a:p>
          <a:p>
            <a:pPr marL="257175" indent="-257175">
              <a:buClr>
                <a:srgbClr val="000000"/>
              </a:buClr>
              <a:defRPr/>
            </a:pPr>
            <a:r>
              <a:rPr lang="en-US" altLang="zh-CN" sz="2200" dirty="0">
                <a:solidFill>
                  <a:srgbClr val="000000"/>
                </a:solidFill>
                <a:latin typeface="+mn-lt"/>
              </a:rPr>
              <a:t>Manpower (local employees)</a:t>
            </a:r>
          </a:p>
          <a:p>
            <a:pPr marL="790561" lvl="1" indent="-257175">
              <a:spcBef>
                <a:spcPts val="0"/>
              </a:spcBef>
              <a:buClr>
                <a:srgbClr val="000000"/>
              </a:buClr>
              <a:defRPr/>
            </a:pPr>
            <a:r>
              <a:rPr lang="en-US" altLang="zh-CN" sz="1800" dirty="0">
                <a:solidFill>
                  <a:srgbClr val="0000FF"/>
                </a:solidFill>
              </a:rPr>
              <a:t>54 </a:t>
            </a:r>
            <a:r>
              <a:rPr lang="en-US" altLang="zh-CN" sz="1800" dirty="0"/>
              <a:t>staff </a:t>
            </a:r>
            <a:endParaRPr lang="en-US" altLang="zh-CN" sz="1800" dirty="0">
              <a:solidFill>
                <a:srgbClr val="000000"/>
              </a:solidFill>
            </a:endParaRPr>
          </a:p>
          <a:p>
            <a:pPr marL="790561" lvl="1" indent="-257175">
              <a:spcBef>
                <a:spcPts val="0"/>
              </a:spcBef>
              <a:buClr>
                <a:srgbClr val="000000"/>
              </a:buClr>
              <a:defRPr/>
            </a:pPr>
            <a:r>
              <a:rPr lang="en-US" altLang="zh-CN" sz="1800" dirty="0">
                <a:solidFill>
                  <a:srgbClr val="000000"/>
                </a:solidFill>
              </a:rPr>
              <a:t>About 70% are engineers and about 30% are marketers</a:t>
            </a:r>
          </a:p>
        </p:txBody>
      </p:sp>
      <p:pic>
        <p:nvPicPr>
          <p:cNvPr id="22" name="图片 21"/>
          <p:cNvPicPr>
            <a:picLocks noChangeAspect="1"/>
          </p:cNvPicPr>
          <p:nvPr>
            <p:custDataLst>
              <p:tags r:id="rId1"/>
            </p:custDataLst>
          </p:nvPr>
        </p:nvPicPr>
        <p:blipFill>
          <a:blip r:embed="rId5" cstate="print">
            <a:lum bright="12000"/>
            <a:extLst>
              <a:ext uri="{28A0092B-C50C-407E-A947-70E740481C1C}">
                <a14:useLocalDpi xmlns:a14="http://schemas.microsoft.com/office/drawing/2010/main" val="0"/>
              </a:ext>
            </a:extLst>
          </a:blip>
          <a:stretch>
            <a:fillRect/>
          </a:stretch>
        </p:blipFill>
        <p:spPr>
          <a:xfrm>
            <a:off x="5189701" y="4595958"/>
            <a:ext cx="3244228" cy="2160000"/>
          </a:xfrm>
          <a:prstGeom prst="rect">
            <a:avLst/>
          </a:prstGeom>
        </p:spPr>
      </p:pic>
      <p:pic>
        <p:nvPicPr>
          <p:cNvPr id="23" name="图片 22"/>
          <p:cNvPicPr>
            <a:picLocks noChangeAspect="1"/>
          </p:cNvPicPr>
          <p:nvPr>
            <p:custDataLst>
              <p:tags r:id="rId2"/>
            </p:custDataLst>
          </p:nvPr>
        </p:nvPicPr>
        <p:blipFill>
          <a:blip r:embed="rId6" cstate="print">
            <a:lum bright="12000"/>
            <a:extLst>
              <a:ext uri="{28A0092B-C50C-407E-A947-70E740481C1C}">
                <a14:useLocalDpi xmlns:a14="http://schemas.microsoft.com/office/drawing/2010/main" val="0"/>
              </a:ext>
            </a:extLst>
          </a:blip>
          <a:stretch>
            <a:fillRect/>
          </a:stretch>
        </p:blipFill>
        <p:spPr>
          <a:xfrm>
            <a:off x="8542931" y="4595958"/>
            <a:ext cx="3479195" cy="2160000"/>
          </a:xfrm>
          <a:prstGeom prst="rect">
            <a:avLst/>
          </a:prstGeom>
        </p:spPr>
      </p:pic>
      <p:pic>
        <p:nvPicPr>
          <p:cNvPr id="9" name="Picture 2">
            <a:extLst>
              <a:ext uri="{FF2B5EF4-FFF2-40B4-BE49-F238E27FC236}">
                <a16:creationId xmlns:a16="http://schemas.microsoft.com/office/drawing/2014/main" id="{F061F6DD-91A1-403A-BCA1-82B233B29A2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7500" y="4625316"/>
            <a:ext cx="2982405" cy="223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341920" y="5273040"/>
            <a:ext cx="877163" cy="369332"/>
          </a:xfrm>
          <a:prstGeom prst="rect">
            <a:avLst/>
          </a:prstGeom>
          <a:noFill/>
        </p:spPr>
        <p:txBody>
          <a:bodyPr wrap="none" rtlCol="0">
            <a:spAutoFit/>
          </a:bodyPr>
          <a:lstStyle/>
          <a:p>
            <a:r>
              <a:rPr lang="en-US" altLang="zh-CN" dirty="0">
                <a:solidFill>
                  <a:srgbClr val="FF0000"/>
                </a:solidFill>
              </a:rPr>
              <a:t>Beijing</a:t>
            </a:r>
            <a:endParaRPr lang="zh-CN" altLang="en-US" dirty="0">
              <a:solidFill>
                <a:srgbClr val="FF0000"/>
              </a:solidFill>
            </a:endParaRPr>
          </a:p>
        </p:txBody>
      </p:sp>
      <p:sp>
        <p:nvSpPr>
          <p:cNvPr id="11" name="TextBox 10"/>
          <p:cNvSpPr txBox="1"/>
          <p:nvPr/>
        </p:nvSpPr>
        <p:spPr>
          <a:xfrm>
            <a:off x="1700060" y="5768340"/>
            <a:ext cx="736099" cy="369332"/>
          </a:xfrm>
          <a:prstGeom prst="rect">
            <a:avLst/>
          </a:prstGeom>
          <a:noFill/>
        </p:spPr>
        <p:txBody>
          <a:bodyPr wrap="none" rtlCol="0">
            <a:spAutoFit/>
          </a:bodyPr>
          <a:lstStyle/>
          <a:p>
            <a:r>
              <a:rPr lang="en-US" altLang="zh-CN" dirty="0">
                <a:solidFill>
                  <a:srgbClr val="FF0000"/>
                </a:solidFill>
              </a:rPr>
              <a:t>Jinan</a:t>
            </a:r>
            <a:endParaRPr lang="zh-CN" altLang="en-US" dirty="0">
              <a:solidFill>
                <a:srgbClr val="FF0000"/>
              </a:solidFill>
            </a:endParaRPr>
          </a:p>
        </p:txBody>
      </p:sp>
      <p:cxnSp>
        <p:nvCxnSpPr>
          <p:cNvPr id="13" name="直接箭头连接符 12"/>
          <p:cNvCxnSpPr>
            <a:stCxn id="10" idx="3"/>
          </p:cNvCxnSpPr>
          <p:nvPr/>
        </p:nvCxnSpPr>
        <p:spPr>
          <a:xfrm>
            <a:off x="2219083" y="5457706"/>
            <a:ext cx="212497" cy="2107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V="1">
            <a:off x="2119160" y="5676900"/>
            <a:ext cx="411480" cy="2133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FDA7E5AA-7E5F-47B6-A37E-7C48B7CBA763}"/>
              </a:ext>
            </a:extLst>
          </p:cNvPr>
          <p:cNvSpPr txBox="1"/>
          <p:nvPr/>
        </p:nvSpPr>
        <p:spPr>
          <a:xfrm>
            <a:off x="3068490" y="5457706"/>
            <a:ext cx="2121212" cy="584775"/>
          </a:xfrm>
          <a:prstGeom prst="rect">
            <a:avLst/>
          </a:prstGeom>
          <a:noFill/>
        </p:spPr>
        <p:txBody>
          <a:bodyPr wrap="square">
            <a:spAutoFit/>
          </a:bodyPr>
          <a:lstStyle/>
          <a:p>
            <a:r>
              <a:rPr lang="en-US" altLang="zh-CN" sz="1600" dirty="0"/>
              <a:t>90 min. by China Railway Express</a:t>
            </a:r>
            <a:endParaRPr lang="zh-CN" altLang="en-US" sz="1600" dirty="0"/>
          </a:p>
        </p:txBody>
      </p:sp>
    </p:spTree>
    <p:extLst>
      <p:ext uri="{BB962C8B-B14F-4D97-AF65-F5344CB8AC3E}">
        <p14:creationId xmlns:p14="http://schemas.microsoft.com/office/powerpoint/2010/main" val="122153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Laboratory</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Content Placeholder 1"/>
          <p:cNvSpPr txBox="1">
            <a:spLocks/>
          </p:cNvSpPr>
          <p:nvPr/>
        </p:nvSpPr>
        <p:spPr>
          <a:xfrm>
            <a:off x="644825" y="987942"/>
            <a:ext cx="10972800" cy="2475348"/>
          </a:xfrm>
          <a:prstGeom prst="rect">
            <a:avLst/>
          </a:prstGeom>
        </p:spPr>
        <p:txBody>
          <a:bodyPr vert="horz" lIns="91440" tIns="45720" rIns="91440" bIns="45720" rtlCol="0">
            <a:noAutofit/>
          </a:bodyPr>
          <a:lstStyle>
            <a:lvl1pPr marL="457189" indent="-457189" algn="l" defTabSz="1219170" rtl="0" eaLnBrk="1" latinLnBrk="0" hangingPunct="1">
              <a:lnSpc>
                <a:spcPct val="150000"/>
              </a:lnSpc>
              <a:spcBef>
                <a:spcPts val="0"/>
              </a:spcBef>
              <a:spcAft>
                <a:spcPts val="0"/>
              </a:spcAft>
              <a:buClr>
                <a:schemeClr val="tx1"/>
              </a:buClr>
              <a:buSzPct val="80000"/>
              <a:buFont typeface="Wingdings" panose="05000000000000000000" pitchFamily="2" charset="2"/>
              <a:buChar char="n"/>
              <a:defRPr sz="3200" b="1" kern="1200" baseline="0">
                <a:solidFill>
                  <a:schemeClr val="tx1"/>
                </a:solidFill>
                <a:latin typeface="Arial" panose="020B0604020202020204" pitchFamily="34" charset="0"/>
                <a:ea typeface="微软雅黑" pitchFamily="34" charset="-122"/>
                <a:cs typeface="+mn-cs"/>
              </a:defRPr>
            </a:lvl1pPr>
            <a:lvl2pPr marL="990575" indent="-380990" algn="l" defTabSz="1219170" rtl="0" eaLnBrk="1" latinLnBrk="0" hangingPunct="1">
              <a:lnSpc>
                <a:spcPct val="150000"/>
              </a:lnSpc>
              <a:spcBef>
                <a:spcPct val="20000"/>
              </a:spcBef>
              <a:buFont typeface="Wingdings" panose="05000000000000000000" pitchFamily="2" charset="2"/>
              <a:buChar char="n"/>
              <a:defRPr sz="2400" b="1" kern="1200" baseline="0">
                <a:solidFill>
                  <a:schemeClr val="tx1"/>
                </a:solidFill>
                <a:latin typeface="Arial" panose="020B0604020202020204" pitchFamily="34" charset="0"/>
                <a:ea typeface="微软雅黑" pitchFamily="34" charset="-122"/>
                <a:cs typeface="+mn-cs"/>
              </a:defRPr>
            </a:lvl2pPr>
            <a:lvl3pPr marL="1523962" indent="-304792" algn="l" defTabSz="1219170" rtl="0" eaLnBrk="1" latinLnBrk="0" hangingPunct="1">
              <a:spcBef>
                <a:spcPct val="20000"/>
              </a:spcBef>
              <a:buFont typeface="Wingdings" panose="05000000000000000000" pitchFamily="2" charset="2"/>
              <a:buChar char="n"/>
              <a:defRPr sz="3200" b="1" kern="1200" baseline="0">
                <a:solidFill>
                  <a:schemeClr val="tx1"/>
                </a:solidFill>
                <a:latin typeface="微软雅黑" panose="020B0503020204020204" pitchFamily="34" charset="-122"/>
                <a:ea typeface="微软雅黑" panose="020B0503020204020204" pitchFamily="34" charset="-122"/>
                <a:cs typeface="+mn-cs"/>
              </a:defRPr>
            </a:lvl3pPr>
            <a:lvl4pPr marL="2133547" indent="-304792" algn="l" defTabSz="1219170" rtl="0" eaLnBrk="1" latinLnBrk="0" hangingPunct="1">
              <a:spcBef>
                <a:spcPct val="20000"/>
              </a:spcBef>
              <a:buFont typeface="Wingdings" panose="05000000000000000000" pitchFamily="2" charset="2"/>
              <a:buChar char="n"/>
              <a:defRPr sz="2667" b="1" kern="1200" baseline="0">
                <a:solidFill>
                  <a:schemeClr val="tx1"/>
                </a:solidFill>
                <a:latin typeface="微软雅黑" panose="020B0503020204020204" pitchFamily="34" charset="-122"/>
                <a:ea typeface="微软雅黑" panose="020B0503020204020204" pitchFamily="34" charset="-122"/>
                <a:cs typeface="+mn-cs"/>
              </a:defRPr>
            </a:lvl4pPr>
            <a:lvl5pPr marL="2743131" indent="-304792" algn="l" defTabSz="1219170" rtl="0" eaLnBrk="1" latinLnBrk="0" hangingPunct="1">
              <a:spcBef>
                <a:spcPct val="20000"/>
              </a:spcBef>
              <a:buFont typeface="Wingdings" panose="05000000000000000000" pitchFamily="2" charset="2"/>
              <a:buChar char="n"/>
              <a:defRPr sz="2667" b="1" kern="1200" baseline="0">
                <a:solidFill>
                  <a:schemeClr val="tx1"/>
                </a:solidFill>
                <a:latin typeface="微软雅黑" panose="020B0503020204020204" pitchFamily="34" charset="-122"/>
                <a:ea typeface="微软雅黑" panose="020B0503020204020204" pitchFamily="34" charset="-122"/>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just">
              <a:buSzPct val="100000"/>
            </a:pPr>
            <a:r>
              <a:rPr lang="en-US" altLang="zh-CN" sz="2000" dirty="0">
                <a:latin typeface="微软雅黑" panose="020B0503020204020204" pitchFamily="34" charset="-122"/>
                <a:cs typeface="Times New Roman" panose="02020603050405020304" pitchFamily="18" charset="0"/>
              </a:rPr>
              <a:t>Over </a:t>
            </a:r>
            <a:r>
              <a:rPr lang="en-US" altLang="zh-CN" sz="2000" dirty="0">
                <a:solidFill>
                  <a:srgbClr val="FF0000"/>
                </a:solidFill>
                <a:latin typeface="微软雅黑" panose="020B0503020204020204" pitchFamily="34" charset="-122"/>
                <a:cs typeface="Times New Roman" panose="02020603050405020304" pitchFamily="18" charset="0"/>
              </a:rPr>
              <a:t>30,000 square meters </a:t>
            </a:r>
            <a:r>
              <a:rPr lang="en-US" altLang="zh-CN" sz="2000" dirty="0">
                <a:latin typeface="微软雅黑" panose="020B0503020204020204" pitchFamily="34" charset="-122"/>
                <a:cs typeface="Times New Roman" panose="02020603050405020304" pitchFamily="18" charset="0"/>
              </a:rPr>
              <a:t>area</a:t>
            </a:r>
            <a:r>
              <a:rPr lang="zh-CN" altLang="en-US" sz="2000" dirty="0">
                <a:latin typeface="微软雅黑" panose="020B0503020204020204" pitchFamily="34" charset="-122"/>
                <a:cs typeface="Times New Roman" panose="02020603050405020304" pitchFamily="18" charset="0"/>
              </a:rPr>
              <a:t> </a:t>
            </a:r>
            <a:r>
              <a:rPr lang="en-US" altLang="zh-CN" sz="2000" dirty="0">
                <a:latin typeface="微软雅黑" panose="020B0503020204020204" pitchFamily="34" charset="-122"/>
                <a:cs typeface="Times New Roman" panose="02020603050405020304" pitchFamily="18" charset="0"/>
              </a:rPr>
              <a:t>&amp; equipment with a total value of more than </a:t>
            </a:r>
            <a:r>
              <a:rPr lang="en-US" altLang="zh-CN" sz="2000" dirty="0">
                <a:solidFill>
                  <a:srgbClr val="FF0000"/>
                </a:solidFill>
                <a:latin typeface="微软雅黑" panose="020B0503020204020204" pitchFamily="34" charset="-122"/>
                <a:cs typeface="Times New Roman" panose="02020603050405020304" pitchFamily="18" charset="0"/>
              </a:rPr>
              <a:t>¥100 million</a:t>
            </a:r>
          </a:p>
          <a:p>
            <a:pPr algn="just">
              <a:buSzPct val="100000"/>
            </a:pPr>
            <a:r>
              <a:rPr lang="en-US" altLang="zh-CN" sz="2000" dirty="0">
                <a:latin typeface="微软雅黑" panose="020B0503020204020204" pitchFamily="34" charset="-122"/>
                <a:cs typeface="Times New Roman" panose="02020603050405020304" pitchFamily="18" charset="0"/>
              </a:rPr>
              <a:t>22,500 square meters in Jinan &amp; 7500 square meters in Beijing </a:t>
            </a:r>
          </a:p>
          <a:p>
            <a:pPr algn="just">
              <a:buSzPct val="100000"/>
            </a:pPr>
            <a:r>
              <a:rPr lang="en-US" altLang="zh-CN" sz="2000" dirty="0">
                <a:latin typeface="微软雅黑" panose="020B0503020204020204" pitchFamily="34" charset="-122"/>
                <a:cs typeface="Times New Roman" panose="02020603050405020304" pitchFamily="18" charset="0"/>
              </a:rPr>
              <a:t>Qualification/certification and the infrastructure meets the needs for R&amp;D activities and radiation protection(with the permissions of using isotopes, X-ray tubes, neutron source and other radiation devices)</a:t>
            </a:r>
          </a:p>
        </p:txBody>
      </p:sp>
    </p:spTree>
    <p:extLst>
      <p:ext uri="{BB962C8B-B14F-4D97-AF65-F5344CB8AC3E}">
        <p14:creationId xmlns:p14="http://schemas.microsoft.com/office/powerpoint/2010/main" val="411818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Laboratory in Jinan branch</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pic>
        <p:nvPicPr>
          <p:cNvPr id="5" name="Picture 3">
            <a:extLst>
              <a:ext uri="{FF2B5EF4-FFF2-40B4-BE49-F238E27FC236}">
                <a16:creationId xmlns:a16="http://schemas.microsoft.com/office/drawing/2014/main" id="{D4F34295-4CA1-42DB-9D89-896C0D87583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3000"/>
                    </a14:imgEffect>
                  </a14:imgLayer>
                </a14:imgProps>
              </a:ext>
              <a:ext uri="{28A0092B-C50C-407E-A947-70E740481C1C}">
                <a14:useLocalDpi xmlns:a14="http://schemas.microsoft.com/office/drawing/2010/main" val="0"/>
              </a:ext>
            </a:extLst>
          </a:blip>
          <a:srcRect l="25835" t="30343" b="12572"/>
          <a:stretch/>
        </p:blipFill>
        <p:spPr>
          <a:xfrm>
            <a:off x="61278" y="842013"/>
            <a:ext cx="12074277" cy="5975195"/>
          </a:xfrm>
          <a:prstGeom prst="rect">
            <a:avLst/>
          </a:prstGeom>
        </p:spPr>
      </p:pic>
      <p:sp>
        <p:nvSpPr>
          <p:cNvPr id="7" name="TextBox 8">
            <a:extLst>
              <a:ext uri="{FF2B5EF4-FFF2-40B4-BE49-F238E27FC236}">
                <a16:creationId xmlns:a16="http://schemas.microsoft.com/office/drawing/2014/main" id="{31CC9204-DC75-4325-A389-112BEF3E750D}"/>
              </a:ext>
            </a:extLst>
          </p:cNvPr>
          <p:cNvSpPr txBox="1"/>
          <p:nvPr/>
        </p:nvSpPr>
        <p:spPr>
          <a:xfrm>
            <a:off x="59378" y="5857016"/>
            <a:ext cx="4602878" cy="954107"/>
          </a:xfrm>
          <a:prstGeom prst="rect">
            <a:avLst/>
          </a:prstGeom>
          <a:solidFill>
            <a:srgbClr val="FCFBFB"/>
          </a:solidFill>
        </p:spPr>
        <p:txBody>
          <a:bodyPr wrap="square" rtlCol="0">
            <a:spAutoFit/>
          </a:bodyPr>
          <a:lstStyle/>
          <a:p>
            <a:pPr lvl="0"/>
            <a:r>
              <a:rPr lang="en-US" altLang="zh-CN" sz="2400" b="1" kern="0" dirty="0">
                <a:solidFill>
                  <a:srgbClr val="0000FF"/>
                </a:solidFill>
                <a:ea typeface="楷体" panose="02010609060101010101" pitchFamily="49" charset="-122"/>
                <a:cs typeface="Times New Roman" panose="02020603050405020304" pitchFamily="18" charset="0"/>
              </a:rPr>
              <a:t>Pilot laboratory:</a:t>
            </a:r>
          </a:p>
          <a:p>
            <a:pPr lvl="0"/>
            <a:r>
              <a:rPr lang="en-US" altLang="zh-CN" sz="1600" b="1" kern="0" dirty="0">
                <a:solidFill>
                  <a:prstClr val="black"/>
                </a:solidFill>
                <a:ea typeface="楷体" panose="02010609060101010101" pitchFamily="49" charset="-122"/>
                <a:cs typeface="Times New Roman" panose="02020603050405020304" pitchFamily="18" charset="0"/>
              </a:rPr>
              <a:t>1</a:t>
            </a:r>
            <a:r>
              <a:rPr lang="en-US" altLang="zh-CN" sz="1600" b="1" kern="0" baseline="30000" dirty="0">
                <a:solidFill>
                  <a:prstClr val="black"/>
                </a:solidFill>
                <a:ea typeface="楷体" panose="02010609060101010101" pitchFamily="49" charset="-122"/>
                <a:cs typeface="Times New Roman" panose="02020603050405020304" pitchFamily="18" charset="0"/>
              </a:rPr>
              <a:t>st</a:t>
            </a:r>
            <a:r>
              <a:rPr lang="en-US" altLang="zh-CN" sz="1600" b="1" kern="0" dirty="0">
                <a:solidFill>
                  <a:prstClr val="black"/>
                </a:solidFill>
                <a:ea typeface="楷体" panose="02010609060101010101" pitchFamily="49" charset="-122"/>
                <a:cs typeface="Times New Roman" panose="02020603050405020304" pitchFamily="18" charset="0"/>
              </a:rPr>
              <a:t> floor: Precision non-destructive testing </a:t>
            </a:r>
          </a:p>
          <a:p>
            <a:pPr lvl="0"/>
            <a:r>
              <a:rPr lang="en-US" altLang="zh-CN" sz="1600" b="1" kern="0" dirty="0">
                <a:solidFill>
                  <a:prstClr val="black"/>
                </a:solidFill>
                <a:ea typeface="楷体" panose="02010609060101010101" pitchFamily="49" charset="-122"/>
                <a:cs typeface="Times New Roman" panose="02020603050405020304" pitchFamily="18" charset="0"/>
              </a:rPr>
              <a:t>2</a:t>
            </a:r>
            <a:r>
              <a:rPr lang="en-US" altLang="zh-CN" sz="1600" b="1" kern="0" baseline="30000" dirty="0">
                <a:solidFill>
                  <a:prstClr val="black"/>
                </a:solidFill>
                <a:ea typeface="楷体" panose="02010609060101010101" pitchFamily="49" charset="-122"/>
                <a:cs typeface="Times New Roman" panose="02020603050405020304" pitchFamily="18" charset="0"/>
              </a:rPr>
              <a:t>nd</a:t>
            </a:r>
            <a:r>
              <a:rPr lang="en-US" altLang="zh-CN" sz="1600" b="1" kern="0" dirty="0">
                <a:solidFill>
                  <a:prstClr val="black"/>
                </a:solidFill>
                <a:ea typeface="楷体" panose="02010609060101010101" pitchFamily="49" charset="-122"/>
                <a:cs typeface="Times New Roman" panose="02020603050405020304" pitchFamily="18" charset="0"/>
              </a:rPr>
              <a:t> floor: Radiation Instrument pilot testing</a:t>
            </a:r>
            <a:endParaRPr kumimoji="0" lang="en-US" altLang="zh-CN" sz="1600" b="1" i="0" u="none" strike="noStrike" kern="0" cap="none" spc="0" normalizeH="0" baseline="0" noProof="0" dirty="0">
              <a:ln>
                <a:noFill/>
              </a:ln>
              <a:solidFill>
                <a:prstClr val="black"/>
              </a:solidFill>
              <a:effectLst/>
              <a:uLnTx/>
              <a:uFillTx/>
              <a:ea typeface="楷体" panose="02010609060101010101" pitchFamily="49" charset="-122"/>
              <a:cs typeface="Times New Roman" panose="02020603050405020304" pitchFamily="18" charset="0"/>
            </a:endParaRPr>
          </a:p>
        </p:txBody>
      </p:sp>
      <p:cxnSp>
        <p:nvCxnSpPr>
          <p:cNvPr id="8" name="直接箭头连接符 7">
            <a:extLst>
              <a:ext uri="{FF2B5EF4-FFF2-40B4-BE49-F238E27FC236}">
                <a16:creationId xmlns:a16="http://schemas.microsoft.com/office/drawing/2014/main" id="{4240D347-44D5-5151-D5A9-47D251D352C4}"/>
              </a:ext>
            </a:extLst>
          </p:cNvPr>
          <p:cNvCxnSpPr>
            <a:cxnSpLocks/>
          </p:cNvCxnSpPr>
          <p:nvPr/>
        </p:nvCxnSpPr>
        <p:spPr>
          <a:xfrm rot="5400000" flipH="1" flipV="1">
            <a:off x="1679785" y="5356727"/>
            <a:ext cx="989286" cy="5711"/>
          </a:xfrm>
          <a:prstGeom prst="straightConnector1">
            <a:avLst/>
          </a:prstGeom>
          <a:noFill/>
          <a:ln w="38100" cap="flat" cmpd="sng" algn="ctr">
            <a:solidFill>
              <a:srgbClr val="FF0000"/>
            </a:solidFill>
            <a:prstDash val="solid"/>
            <a:miter lim="800000"/>
            <a:tailEnd type="triangle"/>
          </a:ln>
          <a:effectLst/>
        </p:spPr>
      </p:cxnSp>
      <p:sp>
        <p:nvSpPr>
          <p:cNvPr id="10" name="TextBox 8">
            <a:extLst>
              <a:ext uri="{FF2B5EF4-FFF2-40B4-BE49-F238E27FC236}">
                <a16:creationId xmlns:a16="http://schemas.microsoft.com/office/drawing/2014/main" id="{8B5A422E-8A48-1044-2B94-EBF4B0CDC3C6}"/>
              </a:ext>
            </a:extLst>
          </p:cNvPr>
          <p:cNvSpPr txBox="1"/>
          <p:nvPr/>
        </p:nvSpPr>
        <p:spPr>
          <a:xfrm>
            <a:off x="1391747" y="837694"/>
            <a:ext cx="4706669" cy="1200329"/>
          </a:xfrm>
          <a:prstGeom prst="rect">
            <a:avLst/>
          </a:prstGeom>
          <a:solidFill>
            <a:srgbClr val="FCFBFB"/>
          </a:solidFill>
        </p:spPr>
        <p:txBody>
          <a:bodyPr wrap="square" rtlCol="0">
            <a:spAutoFit/>
          </a:bodyPr>
          <a:lstStyle/>
          <a:p>
            <a:pPr lvl="0"/>
            <a:r>
              <a:rPr lang="en-US" altLang="zh-CN" sz="2400" b="1" kern="0" dirty="0">
                <a:solidFill>
                  <a:srgbClr val="0000FF"/>
                </a:solidFill>
                <a:ea typeface="楷体" panose="02010609060101010101" pitchFamily="49" charset="-122"/>
                <a:cs typeface="Times New Roman" panose="02020603050405020304" pitchFamily="18" charset="0"/>
              </a:rPr>
              <a:t>Nuclear Medicine Laboratory: </a:t>
            </a:r>
          </a:p>
          <a:p>
            <a:pPr lvl="0"/>
            <a:r>
              <a:rPr lang="en-US" altLang="zh-CN" sz="1600" b="1" kern="0" dirty="0">
                <a:solidFill>
                  <a:prstClr val="black"/>
                </a:solidFill>
                <a:ea typeface="楷体" panose="02010609060101010101" pitchFamily="49" charset="-122"/>
                <a:cs typeface="Times New Roman" panose="02020603050405020304" pitchFamily="18" charset="0"/>
              </a:rPr>
              <a:t>Class B radiochemical laboratory</a:t>
            </a:r>
          </a:p>
          <a:p>
            <a:pPr lvl="0"/>
            <a:r>
              <a:rPr lang="en-US" altLang="zh-CN" sz="1600" b="1" kern="0" dirty="0">
                <a:solidFill>
                  <a:prstClr val="black"/>
                </a:solidFill>
                <a:ea typeface="楷体" panose="02010609060101010101" pitchFamily="49" charset="-122"/>
                <a:cs typeface="Times New Roman" panose="02020603050405020304" pitchFamily="18" charset="0"/>
              </a:rPr>
              <a:t>One 16.5Mev cyclotron</a:t>
            </a:r>
          </a:p>
          <a:p>
            <a:pPr lvl="0"/>
            <a:r>
              <a:rPr lang="en-US" altLang="zh-CN" sz="1600" b="1" kern="0" dirty="0">
                <a:solidFill>
                  <a:prstClr val="black"/>
                </a:solidFill>
                <a:ea typeface="楷体" panose="02010609060101010101" pitchFamily="49" charset="-122"/>
                <a:cs typeface="Times New Roman" panose="02020603050405020304" pitchFamily="18" charset="0"/>
              </a:rPr>
              <a:t>GMP standard clean room</a:t>
            </a:r>
          </a:p>
        </p:txBody>
      </p:sp>
      <p:cxnSp>
        <p:nvCxnSpPr>
          <p:cNvPr id="11" name="直接箭头连接符 10">
            <a:extLst>
              <a:ext uri="{FF2B5EF4-FFF2-40B4-BE49-F238E27FC236}">
                <a16:creationId xmlns:a16="http://schemas.microsoft.com/office/drawing/2014/main" id="{A72F723A-1FDD-D8C0-585D-45FF8E9C5709}"/>
              </a:ext>
            </a:extLst>
          </p:cNvPr>
          <p:cNvCxnSpPr>
            <a:cxnSpLocks/>
          </p:cNvCxnSpPr>
          <p:nvPr/>
        </p:nvCxnSpPr>
        <p:spPr>
          <a:xfrm rot="5400000">
            <a:off x="3538500" y="3391950"/>
            <a:ext cx="2743203" cy="9727"/>
          </a:xfrm>
          <a:prstGeom prst="straightConnector1">
            <a:avLst/>
          </a:prstGeom>
          <a:noFill/>
          <a:ln w="38100" cap="flat" cmpd="sng" algn="ctr">
            <a:solidFill>
              <a:srgbClr val="FF0000"/>
            </a:solidFill>
            <a:prstDash val="solid"/>
            <a:miter lim="800000"/>
            <a:tailEnd type="triangle"/>
          </a:ln>
          <a:effectLst/>
        </p:spPr>
      </p:cxnSp>
      <p:sp>
        <p:nvSpPr>
          <p:cNvPr id="13" name="TextBox 8">
            <a:extLst>
              <a:ext uri="{FF2B5EF4-FFF2-40B4-BE49-F238E27FC236}">
                <a16:creationId xmlns:a16="http://schemas.microsoft.com/office/drawing/2014/main" id="{18199047-F3C2-1580-7512-33E821EA3717}"/>
              </a:ext>
            </a:extLst>
          </p:cNvPr>
          <p:cNvSpPr txBox="1"/>
          <p:nvPr/>
        </p:nvSpPr>
        <p:spPr>
          <a:xfrm>
            <a:off x="6777611" y="836433"/>
            <a:ext cx="3992469" cy="1446550"/>
          </a:xfrm>
          <a:prstGeom prst="rect">
            <a:avLst/>
          </a:prstGeom>
          <a:solidFill>
            <a:srgbClr val="FCFBFB"/>
          </a:solidFill>
        </p:spPr>
        <p:txBody>
          <a:bodyPr wrap="square" rtlCol="0">
            <a:spAutoFit/>
          </a:bodyPr>
          <a:lstStyle/>
          <a:p>
            <a:pPr lvl="0"/>
            <a:r>
              <a:rPr lang="en-US" altLang="zh-CN" sz="2400" b="1" kern="0" dirty="0">
                <a:solidFill>
                  <a:srgbClr val="0000FF"/>
                </a:solidFill>
                <a:ea typeface="楷体" panose="02010609060101010101" pitchFamily="49" charset="-122"/>
                <a:cs typeface="Times New Roman" panose="02020603050405020304" pitchFamily="18" charset="0"/>
              </a:rPr>
              <a:t>X-ray Laboratory:</a:t>
            </a:r>
          </a:p>
          <a:p>
            <a:pPr lvl="0"/>
            <a:r>
              <a:rPr lang="en-US" altLang="zh-CN" sz="1600" b="1" kern="0" dirty="0">
                <a:solidFill>
                  <a:prstClr val="black"/>
                </a:solidFill>
                <a:ea typeface="楷体" panose="02010609060101010101" pitchFamily="49" charset="-122"/>
                <a:cs typeface="Times New Roman" panose="02020603050405020304" pitchFamily="18" charset="0"/>
              </a:rPr>
              <a:t>Precision testing equipment research and development laboratory</a:t>
            </a:r>
          </a:p>
          <a:p>
            <a:pPr lvl="0"/>
            <a:r>
              <a:rPr lang="en-US" altLang="zh-CN" sz="1600" b="1" kern="0" dirty="0">
                <a:solidFill>
                  <a:prstClr val="black"/>
                </a:solidFill>
                <a:ea typeface="楷体" panose="02010609060101010101" pitchFamily="49" charset="-122"/>
                <a:cs typeface="Times New Roman" panose="02020603050405020304" pitchFamily="18" charset="0"/>
              </a:rPr>
              <a:t>Precision non-destructive testing service center</a:t>
            </a:r>
          </a:p>
        </p:txBody>
      </p:sp>
      <p:cxnSp>
        <p:nvCxnSpPr>
          <p:cNvPr id="14" name="直接箭头连接符 13">
            <a:extLst>
              <a:ext uri="{FF2B5EF4-FFF2-40B4-BE49-F238E27FC236}">
                <a16:creationId xmlns:a16="http://schemas.microsoft.com/office/drawing/2014/main" id="{E413C653-9551-B5D6-C5C6-F935E2CDC681}"/>
              </a:ext>
            </a:extLst>
          </p:cNvPr>
          <p:cNvCxnSpPr>
            <a:cxnSpLocks/>
          </p:cNvCxnSpPr>
          <p:nvPr/>
        </p:nvCxnSpPr>
        <p:spPr>
          <a:xfrm flipH="1">
            <a:off x="7895589" y="2282983"/>
            <a:ext cx="3266" cy="2485432"/>
          </a:xfrm>
          <a:prstGeom prst="straightConnector1">
            <a:avLst/>
          </a:prstGeom>
          <a:noFill/>
          <a:ln w="38100" cap="flat" cmpd="sng" algn="ctr">
            <a:solidFill>
              <a:srgbClr val="FF0000"/>
            </a:solidFill>
            <a:prstDash val="solid"/>
            <a:miter lim="800000"/>
            <a:tailEnd type="triangle"/>
          </a:ln>
          <a:effectLst/>
        </p:spPr>
      </p:cxnSp>
      <p:sp>
        <p:nvSpPr>
          <p:cNvPr id="16" name="TextBox 4">
            <a:extLst>
              <a:ext uri="{FF2B5EF4-FFF2-40B4-BE49-F238E27FC236}">
                <a16:creationId xmlns:a16="http://schemas.microsoft.com/office/drawing/2014/main" id="{DD2A5885-EA89-44D3-B725-EF24CF9B9ADA}"/>
              </a:ext>
            </a:extLst>
          </p:cNvPr>
          <p:cNvSpPr txBox="1"/>
          <p:nvPr/>
        </p:nvSpPr>
        <p:spPr>
          <a:xfrm>
            <a:off x="8570170" y="5205863"/>
            <a:ext cx="3567285" cy="1600438"/>
          </a:xfrm>
          <a:prstGeom prst="rect">
            <a:avLst/>
          </a:prstGeom>
          <a:solidFill>
            <a:srgbClr val="FCFBFB"/>
          </a:solidFill>
        </p:spPr>
        <p:txBody>
          <a:bodyPr wrap="square" rtlCol="0">
            <a:spAutoFit/>
          </a:bodyPr>
          <a:lstStyle/>
          <a:p>
            <a:pPr lvl="0"/>
            <a:r>
              <a:rPr lang="en-US" altLang="zh-CN" b="1" kern="0" dirty="0">
                <a:solidFill>
                  <a:srgbClr val="0000FF"/>
                </a:solidFill>
                <a:ea typeface="楷体" panose="02010609060101010101" pitchFamily="49" charset="-122"/>
                <a:cs typeface="Times New Roman" panose="02020603050405020304" pitchFamily="18" charset="0"/>
              </a:rPr>
              <a:t>Main building</a:t>
            </a:r>
            <a:r>
              <a:rPr kumimoji="0" lang="zh-CN" altLang="en-US" b="1" i="0" u="none" strike="noStrike" kern="0" cap="none" spc="0" normalizeH="0" baseline="0" noProof="0" dirty="0">
                <a:ln>
                  <a:noFill/>
                </a:ln>
                <a:solidFill>
                  <a:srgbClr val="0000FF"/>
                </a:solidFill>
                <a:effectLst/>
                <a:uLnTx/>
                <a:uFillTx/>
                <a:ea typeface="楷体" panose="02010609060101010101" pitchFamily="49" charset="-122"/>
                <a:cs typeface="Times New Roman" panose="02020603050405020304" pitchFamily="18" charset="0"/>
              </a:rPr>
              <a:t>：</a:t>
            </a:r>
            <a:endParaRPr kumimoji="0" lang="en-US" altLang="zh-CN" b="1" i="0" u="none" strike="noStrike" kern="0" cap="none" spc="0" normalizeH="0" baseline="0" noProof="0" dirty="0">
              <a:ln>
                <a:noFill/>
              </a:ln>
              <a:solidFill>
                <a:srgbClr val="0000FF"/>
              </a:solidFill>
              <a:effectLst/>
              <a:uLnTx/>
              <a:uFillTx/>
              <a:ea typeface="楷体" panose="02010609060101010101" pitchFamily="49" charset="-122"/>
              <a:cs typeface="Times New Roman" panose="02020603050405020304" pitchFamily="18" charset="0"/>
            </a:endParaRPr>
          </a:p>
          <a:p>
            <a:pPr lvl="0"/>
            <a:r>
              <a:rPr lang="en-US" altLang="zh-CN" sz="1600" b="1" kern="0" dirty="0">
                <a:solidFill>
                  <a:prstClr val="black"/>
                </a:solidFill>
                <a:ea typeface="楷体" panose="02010609060101010101" pitchFamily="49" charset="-122"/>
                <a:cs typeface="Times New Roman" panose="02020603050405020304" pitchFamily="18" charset="0"/>
              </a:rPr>
              <a:t>Meeting room &amp; exhibition hall</a:t>
            </a:r>
            <a:endParaRPr kumimoji="0" lang="en-US" altLang="zh-CN" sz="1600" b="1" i="0" u="none" strike="noStrike" kern="0" cap="none" spc="0" normalizeH="0" baseline="0" noProof="0" dirty="0">
              <a:ln>
                <a:noFill/>
              </a:ln>
              <a:solidFill>
                <a:prstClr val="black"/>
              </a:solidFill>
              <a:effectLst/>
              <a:uLnTx/>
              <a:uFillTx/>
              <a:ea typeface="楷体" panose="02010609060101010101" pitchFamily="49" charset="-122"/>
              <a:cs typeface="Times New Roman" panose="02020603050405020304" pitchFamily="18" charset="0"/>
            </a:endParaRPr>
          </a:p>
          <a:p>
            <a:pPr lvl="0"/>
            <a:r>
              <a:rPr lang="en-US" altLang="zh-CN" sz="1600" b="1" kern="0" dirty="0">
                <a:solidFill>
                  <a:prstClr val="black"/>
                </a:solidFill>
                <a:ea typeface="楷体" panose="02010609060101010101" pitchFamily="49" charset="-122"/>
                <a:cs typeface="Times New Roman" panose="02020603050405020304" pitchFamily="18" charset="0"/>
              </a:rPr>
              <a:t>Executive office</a:t>
            </a:r>
            <a:endParaRPr kumimoji="0" lang="en-US" altLang="zh-CN" sz="1600" b="1" i="0" u="none" strike="noStrike" kern="0" cap="none" spc="0" normalizeH="0" baseline="0" noProof="0" dirty="0">
              <a:ln>
                <a:noFill/>
              </a:ln>
              <a:solidFill>
                <a:prstClr val="black"/>
              </a:solidFill>
              <a:effectLst/>
              <a:uLnTx/>
              <a:uFillTx/>
              <a:ea typeface="楷体" panose="02010609060101010101" pitchFamily="49" charset="-122"/>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altLang="zh-CN" sz="1600" b="1" kern="0" dirty="0">
                <a:solidFill>
                  <a:prstClr val="black"/>
                </a:solidFill>
                <a:ea typeface="楷体" panose="02010609060101010101" pitchFamily="49" charset="-122"/>
                <a:cs typeface="Times New Roman" panose="02020603050405020304" pitchFamily="18" charset="0"/>
              </a:rPr>
              <a:t>Software Lab</a:t>
            </a:r>
          </a:p>
          <a:p>
            <a:pPr marL="0" marR="0" lvl="0" indent="0" defTabSz="914400" eaLnBrk="1" fontAlgn="auto" latinLnBrk="0" hangingPunct="1">
              <a:lnSpc>
                <a:spcPct val="100000"/>
              </a:lnSpc>
              <a:spcBef>
                <a:spcPts val="0"/>
              </a:spcBef>
              <a:spcAft>
                <a:spcPts val="0"/>
              </a:spcAft>
              <a:buClrTx/>
              <a:buSzTx/>
              <a:buFontTx/>
              <a:buNone/>
              <a:tabLst/>
              <a:defRPr/>
            </a:pPr>
            <a:r>
              <a:rPr lang="en-US" altLang="zh-CN" sz="1600" b="1" kern="0" dirty="0">
                <a:solidFill>
                  <a:prstClr val="black"/>
                </a:solidFill>
                <a:ea typeface="楷体" panose="02010609060101010101" pitchFamily="49" charset="-122"/>
                <a:cs typeface="Times New Roman" panose="02020603050405020304" pitchFamily="18" charset="0"/>
              </a:rPr>
              <a:t>Detector Lab</a:t>
            </a:r>
          </a:p>
          <a:p>
            <a:pPr marL="0" marR="0" lvl="0" indent="0" defTabSz="914400" eaLnBrk="1" fontAlgn="auto" latinLnBrk="0" hangingPunct="1">
              <a:lnSpc>
                <a:spcPct val="100000"/>
              </a:lnSpc>
              <a:spcBef>
                <a:spcPts val="0"/>
              </a:spcBef>
              <a:spcAft>
                <a:spcPts val="0"/>
              </a:spcAft>
              <a:buClrTx/>
              <a:buSzTx/>
              <a:buFontTx/>
              <a:buNone/>
              <a:tabLst/>
              <a:defRPr/>
            </a:pPr>
            <a:r>
              <a:rPr lang="en-US" altLang="zh-CN" sz="1600" b="1" kern="0" dirty="0">
                <a:solidFill>
                  <a:prstClr val="black"/>
                </a:solidFill>
                <a:ea typeface="楷体" panose="02010609060101010101" pitchFamily="49" charset="-122"/>
                <a:cs typeface="Times New Roman" panose="02020603050405020304" pitchFamily="18" charset="0"/>
              </a:rPr>
              <a:t>Electronics Lab</a:t>
            </a:r>
            <a:endParaRPr kumimoji="0" lang="en-US" altLang="zh-CN" sz="1600" b="1" i="0" u="none" strike="noStrike" kern="0" cap="none" spc="0" normalizeH="0" baseline="0" noProof="0" dirty="0">
              <a:ln>
                <a:noFill/>
              </a:ln>
              <a:solidFill>
                <a:prstClr val="black"/>
              </a:solidFill>
              <a:effectLst/>
              <a:uLnTx/>
              <a:uFillTx/>
              <a:ea typeface="楷体" panose="02010609060101010101" pitchFamily="49" charset="-122"/>
              <a:cs typeface="Times New Roman" panose="02020603050405020304" pitchFamily="18" charset="0"/>
            </a:endParaRPr>
          </a:p>
        </p:txBody>
      </p:sp>
      <p:cxnSp>
        <p:nvCxnSpPr>
          <p:cNvPr id="17" name="直接箭头连接符 16">
            <a:extLst>
              <a:ext uri="{FF2B5EF4-FFF2-40B4-BE49-F238E27FC236}">
                <a16:creationId xmlns:a16="http://schemas.microsoft.com/office/drawing/2014/main" id="{C6FBD785-437E-7928-CC97-431164F6BE80}"/>
              </a:ext>
            </a:extLst>
          </p:cNvPr>
          <p:cNvCxnSpPr>
            <a:cxnSpLocks/>
            <a:stCxn id="16" idx="0"/>
          </p:cNvCxnSpPr>
          <p:nvPr/>
        </p:nvCxnSpPr>
        <p:spPr>
          <a:xfrm flipH="1" flipV="1">
            <a:off x="10353812" y="4335206"/>
            <a:ext cx="1" cy="870657"/>
          </a:xfrm>
          <a:prstGeom prst="straightConnector1">
            <a:avLst/>
          </a:prstGeom>
          <a:noFill/>
          <a:ln w="38100" cap="flat" cmpd="sng" algn="ctr">
            <a:solidFill>
              <a:srgbClr val="FF0000"/>
            </a:solidFill>
            <a:prstDash val="solid"/>
            <a:miter lim="800000"/>
            <a:tailEnd type="triangle"/>
          </a:ln>
          <a:effectLst/>
        </p:spPr>
      </p:cxnSp>
    </p:spTree>
    <p:extLst>
      <p:ext uri="{BB962C8B-B14F-4D97-AF65-F5344CB8AC3E}">
        <p14:creationId xmlns:p14="http://schemas.microsoft.com/office/powerpoint/2010/main" val="3350553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err="1"/>
              <a:t>eg</a:t>
            </a:r>
            <a:r>
              <a:rPr lang="en-US" altLang="zh-CN" dirty="0"/>
              <a:t>. Nuclear medicine laboratory</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内容占位符 2"/>
          <p:cNvSpPr txBox="1"/>
          <p:nvPr>
            <p:custDataLst>
              <p:tags r:id="rId1"/>
            </p:custDataLst>
          </p:nvPr>
        </p:nvSpPr>
        <p:spPr>
          <a:xfrm>
            <a:off x="918113" y="6044945"/>
            <a:ext cx="10209818" cy="469616"/>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110000"/>
              </a:lnSpc>
              <a:spcBef>
                <a:spcPts val="0"/>
              </a:spcBef>
              <a:spcAft>
                <a:spcPts val="1000"/>
              </a:spcAft>
              <a:buClr>
                <a:srgbClr val="FFC000"/>
              </a:buClr>
              <a:buSzPct val="80000"/>
              <a:buFont typeface="Wingdings" panose="05000000000000000000" pitchFamily="2" charset="2"/>
              <a:buChar char="n"/>
              <a:defRPr sz="2800" b="0" kern="1200" baseline="0">
                <a:solidFill>
                  <a:schemeClr val="tx1"/>
                </a:solidFill>
                <a:latin typeface="Arial" panose="020B0604020202020204" pitchFamily="34" charset="0"/>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400" b="1" dirty="0">
                <a:latin typeface="+mn-lt"/>
                <a:cs typeface="Times New Roman" panose="02020603050405020304" pitchFamily="18" charset="0"/>
              </a:rPr>
              <a:t>Molecular imaging experiment</a:t>
            </a:r>
            <a:r>
              <a:rPr lang="zh-CN" altLang="en-US" sz="2400" b="1" dirty="0">
                <a:latin typeface="+mn-lt"/>
                <a:cs typeface="Times New Roman" panose="02020603050405020304" pitchFamily="18" charset="0"/>
              </a:rPr>
              <a:t>（</a:t>
            </a:r>
            <a:r>
              <a:rPr lang="en-US" altLang="zh-CN" sz="2400" b="1" dirty="0">
                <a:latin typeface="+mn-lt"/>
                <a:cs typeface="Times New Roman" panose="02020603050405020304" pitchFamily="18" charset="0"/>
              </a:rPr>
              <a:t>Grade B radiochemical laboratory</a:t>
            </a:r>
            <a:r>
              <a:rPr lang="zh-CN" altLang="en-US" sz="2400" b="1" dirty="0">
                <a:latin typeface="+mn-lt"/>
                <a:cs typeface="Times New Roman" panose="02020603050405020304" pitchFamily="18" charset="0"/>
              </a:rPr>
              <a:t>）</a:t>
            </a:r>
            <a:endParaRPr lang="en-US" altLang="zh-CN" sz="2400" dirty="0">
              <a:latin typeface="+mn-lt"/>
              <a:cs typeface="Times New Roman" panose="02020603050405020304" pitchFamily="18" charset="0"/>
            </a:endParaRPr>
          </a:p>
        </p:txBody>
      </p:sp>
      <p:pic>
        <p:nvPicPr>
          <p:cNvPr id="7" name="图片 6"/>
          <p:cNvPicPr>
            <a:picLocks noChangeAspect="1"/>
          </p:cNvPicPr>
          <p:nvPr>
            <p:custDataLst>
              <p:tags r:id="rId2"/>
            </p:custDataLst>
          </p:nvPr>
        </p:nvPicPr>
        <p:blipFill>
          <a:blip r:embed="rId17">
            <a:extLst>
              <a:ext uri="{28A0092B-C50C-407E-A947-70E740481C1C}">
                <a14:useLocalDpi xmlns:a14="http://schemas.microsoft.com/office/drawing/2010/main" val="0"/>
              </a:ext>
            </a:extLst>
          </a:blip>
          <a:srcRect b="21152"/>
          <a:stretch>
            <a:fillRect/>
          </a:stretch>
        </p:blipFill>
        <p:spPr>
          <a:xfrm>
            <a:off x="0" y="1147602"/>
            <a:ext cx="12192000" cy="1312569"/>
          </a:xfrm>
          <a:prstGeom prst="rect">
            <a:avLst/>
          </a:prstGeom>
        </p:spPr>
      </p:pic>
      <p:pic>
        <p:nvPicPr>
          <p:cNvPr id="8" name="图片 7"/>
          <p:cNvPicPr>
            <a:picLocks noChangeAspect="1"/>
          </p:cNvPicPr>
          <p:nvPr>
            <p:custDataLst>
              <p:tags r:id="rId3"/>
            </p:custDataLst>
          </p:nvPr>
        </p:nvPicPr>
        <p:blipFill>
          <a:blip r:embed="rId18" cstate="print">
            <a:extLst>
              <a:ext uri="{28A0092B-C50C-407E-A947-70E740481C1C}">
                <a14:useLocalDpi xmlns:a14="http://schemas.microsoft.com/office/drawing/2010/main" val="0"/>
              </a:ext>
            </a:extLst>
          </a:blip>
          <a:stretch>
            <a:fillRect/>
          </a:stretch>
        </p:blipFill>
        <p:spPr>
          <a:xfrm rot="5400000">
            <a:off x="2769056" y="3469165"/>
            <a:ext cx="2560434" cy="1897447"/>
          </a:xfrm>
          <a:prstGeom prst="rect">
            <a:avLst/>
          </a:prstGeom>
        </p:spPr>
      </p:pic>
      <p:pic>
        <p:nvPicPr>
          <p:cNvPr id="9" name="图片 8"/>
          <p:cNvPicPr>
            <a:picLocks noChangeAspect="1"/>
          </p:cNvPicPr>
          <p:nvPr>
            <p:custDataLst>
              <p:tags r:id="rId4"/>
            </p:custDataLst>
          </p:nvPr>
        </p:nvPicPr>
        <p:blipFill>
          <a:blip r:embed="rId19" cstate="print">
            <a:extLst>
              <a:ext uri="{28A0092B-C50C-407E-A947-70E740481C1C}">
                <a14:useLocalDpi xmlns:a14="http://schemas.microsoft.com/office/drawing/2010/main" val="0"/>
              </a:ext>
            </a:extLst>
          </a:blip>
          <a:stretch>
            <a:fillRect/>
          </a:stretch>
        </p:blipFill>
        <p:spPr>
          <a:xfrm>
            <a:off x="5166401" y="3131921"/>
            <a:ext cx="3413913" cy="2560434"/>
          </a:xfrm>
          <a:prstGeom prst="rect">
            <a:avLst/>
          </a:prstGeom>
        </p:spPr>
      </p:pic>
      <p:pic>
        <p:nvPicPr>
          <p:cNvPr id="10" name="图片 9"/>
          <p:cNvPicPr>
            <a:picLocks noChangeAspect="1"/>
          </p:cNvPicPr>
          <p:nvPr>
            <p:custDataLst>
              <p:tags r:id="rId5"/>
            </p:custDataLst>
          </p:nvPr>
        </p:nvPicPr>
        <p:blipFill rotWithShape="1">
          <a:blip r:embed="rId20" cstate="print">
            <a:extLst>
              <a:ext uri="{28A0092B-C50C-407E-A947-70E740481C1C}">
                <a14:useLocalDpi xmlns:a14="http://schemas.microsoft.com/office/drawing/2010/main" val="0"/>
              </a:ext>
            </a:extLst>
          </a:blip>
          <a:srcRect l="14296"/>
          <a:stretch>
            <a:fillRect/>
          </a:stretch>
        </p:blipFill>
        <p:spPr>
          <a:xfrm>
            <a:off x="0" y="3137671"/>
            <a:ext cx="2932145" cy="2565918"/>
          </a:xfrm>
          <a:prstGeom prst="rect">
            <a:avLst/>
          </a:prstGeom>
        </p:spPr>
      </p:pic>
      <p:pic>
        <p:nvPicPr>
          <p:cNvPr id="11" name="图片 10"/>
          <p:cNvPicPr>
            <a:picLocks noChangeAspect="1"/>
          </p:cNvPicPr>
          <p:nvPr>
            <p:custDataLst>
              <p:tags r:id="rId6"/>
            </p:custDataLst>
          </p:nvPr>
        </p:nvPicPr>
        <p:blipFill rotWithShape="1">
          <a:blip r:embed="rId21" cstate="print">
            <a:extLst>
              <a:ext uri="{28A0092B-C50C-407E-A947-70E740481C1C}">
                <a14:useLocalDpi xmlns:a14="http://schemas.microsoft.com/office/drawing/2010/main" val="0"/>
              </a:ext>
            </a:extLst>
          </a:blip>
          <a:srcRect l="31219" t="8196" b="11379"/>
          <a:stretch>
            <a:fillRect/>
          </a:stretch>
        </p:blipFill>
        <p:spPr>
          <a:xfrm>
            <a:off x="11076557" y="3131919"/>
            <a:ext cx="1061545" cy="1024985"/>
          </a:xfrm>
          <a:prstGeom prst="rect">
            <a:avLst/>
          </a:prstGeom>
        </p:spPr>
      </p:pic>
      <p:pic>
        <p:nvPicPr>
          <p:cNvPr id="12" name="图片 11"/>
          <p:cNvPicPr>
            <a:picLocks noChangeAspect="1"/>
          </p:cNvPicPr>
          <p:nvPr>
            <p:custDataLst>
              <p:tags r:id="rId7"/>
            </p:custDataLst>
          </p:nvPr>
        </p:nvPicPr>
        <p:blipFill rotWithShape="1">
          <a:blip r:embed="rId22" cstate="print">
            <a:extLst>
              <a:ext uri="{28A0092B-C50C-407E-A947-70E740481C1C}">
                <a14:useLocalDpi xmlns:a14="http://schemas.microsoft.com/office/drawing/2010/main" val="0"/>
              </a:ext>
            </a:extLst>
          </a:blip>
          <a:srcRect l="34425" t="7670" r="6401"/>
          <a:stretch>
            <a:fillRect/>
          </a:stretch>
        </p:blipFill>
        <p:spPr>
          <a:xfrm>
            <a:off x="11076557" y="4612078"/>
            <a:ext cx="1063282" cy="1080276"/>
          </a:xfrm>
          <a:prstGeom prst="rect">
            <a:avLst/>
          </a:prstGeom>
          <a:effectLst>
            <a:softEdge rad="0"/>
          </a:effectLst>
        </p:spPr>
      </p:pic>
      <p:pic>
        <p:nvPicPr>
          <p:cNvPr id="13" name="图片 12"/>
          <p:cNvPicPr>
            <a:picLocks noChangeAspect="1"/>
          </p:cNvPicPr>
          <p:nvPr>
            <p:custDataLst>
              <p:tags r:id="rId8"/>
            </p:custDataLst>
          </p:nvPr>
        </p:nvPicPr>
        <p:blipFill rotWithShape="1">
          <a:blip r:embed="rId23" cstate="print">
            <a:extLst>
              <a:ext uri="{28A0092B-C50C-407E-A947-70E740481C1C}">
                <a14:useLocalDpi xmlns:a14="http://schemas.microsoft.com/office/drawing/2010/main" val="0"/>
              </a:ext>
            </a:extLst>
          </a:blip>
          <a:srcRect l="10203" t="8237" r="26364"/>
          <a:stretch>
            <a:fillRect/>
          </a:stretch>
        </p:blipFill>
        <p:spPr>
          <a:xfrm>
            <a:off x="9912638" y="4612243"/>
            <a:ext cx="995515" cy="1080111"/>
          </a:xfrm>
          <a:prstGeom prst="rect">
            <a:avLst/>
          </a:prstGeom>
        </p:spPr>
      </p:pic>
      <p:pic>
        <p:nvPicPr>
          <p:cNvPr id="14" name="图片 13"/>
          <p:cNvPicPr>
            <a:picLocks noChangeAspect="1"/>
          </p:cNvPicPr>
          <p:nvPr>
            <p:custDataLst>
              <p:tags r:id="rId9"/>
            </p:custDataLst>
          </p:nvPr>
        </p:nvPicPr>
        <p:blipFill rotWithShape="1">
          <a:blip r:embed="rId24" cstate="print">
            <a:extLst>
              <a:ext uri="{28A0092B-C50C-407E-A947-70E740481C1C}">
                <a14:useLocalDpi xmlns:a14="http://schemas.microsoft.com/office/drawing/2010/main" val="0"/>
              </a:ext>
            </a:extLst>
          </a:blip>
          <a:srcRect l="14414" t="28965" r="40114" b="6102"/>
          <a:stretch>
            <a:fillRect/>
          </a:stretch>
        </p:blipFill>
        <p:spPr>
          <a:xfrm>
            <a:off x="8748718" y="4612244"/>
            <a:ext cx="995516" cy="1080111"/>
          </a:xfrm>
          <a:prstGeom prst="rect">
            <a:avLst/>
          </a:prstGeom>
        </p:spPr>
      </p:pic>
      <p:pic>
        <p:nvPicPr>
          <p:cNvPr id="15" name="图片 14"/>
          <p:cNvPicPr>
            <a:picLocks noChangeAspect="1"/>
          </p:cNvPicPr>
          <p:nvPr>
            <p:custDataLst>
              <p:tags r:id="rId10"/>
            </p:custDataLst>
          </p:nvPr>
        </p:nvPicPr>
        <p:blipFill rotWithShape="1">
          <a:blip r:embed="rId25" cstate="print">
            <a:extLst>
              <a:ext uri="{28A0092B-C50C-407E-A947-70E740481C1C}">
                <a14:useLocalDpi xmlns:a14="http://schemas.microsoft.com/office/drawing/2010/main" val="0"/>
              </a:ext>
            </a:extLst>
          </a:blip>
          <a:srcRect l="16451" r="10705"/>
          <a:stretch>
            <a:fillRect/>
          </a:stretch>
        </p:blipFill>
        <p:spPr>
          <a:xfrm>
            <a:off x="8748717" y="3131921"/>
            <a:ext cx="995517" cy="1024985"/>
          </a:xfrm>
          <a:prstGeom prst="rect">
            <a:avLst/>
          </a:prstGeom>
        </p:spPr>
      </p:pic>
      <p:pic>
        <p:nvPicPr>
          <p:cNvPr id="16" name="图片 15"/>
          <p:cNvPicPr>
            <a:picLocks noChangeAspect="1"/>
          </p:cNvPicPr>
          <p:nvPr>
            <p:custDataLst>
              <p:tags r:id="rId11"/>
            </p:custDataLst>
          </p:nvPr>
        </p:nvPicPr>
        <p:blipFill rotWithShape="1">
          <a:blip r:embed="rId26" cstate="print">
            <a:extLst>
              <a:ext uri="{28A0092B-C50C-407E-A947-70E740481C1C}">
                <a14:useLocalDpi xmlns:a14="http://schemas.microsoft.com/office/drawing/2010/main" val="0"/>
              </a:ext>
            </a:extLst>
          </a:blip>
          <a:srcRect t="15852" r="50126"/>
          <a:stretch>
            <a:fillRect/>
          </a:stretch>
        </p:blipFill>
        <p:spPr>
          <a:xfrm>
            <a:off x="10028239" y="3131920"/>
            <a:ext cx="803313" cy="1024985"/>
          </a:xfrm>
          <a:prstGeom prst="rect">
            <a:avLst/>
          </a:prstGeom>
        </p:spPr>
      </p:pic>
      <p:sp>
        <p:nvSpPr>
          <p:cNvPr id="18" name="文本框 17"/>
          <p:cNvSpPr txBox="1"/>
          <p:nvPr>
            <p:custDataLst>
              <p:tags r:id="rId12"/>
            </p:custDataLst>
          </p:nvPr>
        </p:nvSpPr>
        <p:spPr>
          <a:xfrm>
            <a:off x="15970" y="5323022"/>
            <a:ext cx="1527080" cy="369332"/>
          </a:xfrm>
          <a:prstGeom prst="rect">
            <a:avLst/>
          </a:prstGeom>
          <a:solidFill>
            <a:srgbClr val="8064A2">
              <a:lumMod val="75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b="1" kern="0" dirty="0">
                <a:solidFill>
                  <a:srgbClr val="FFFF00"/>
                </a:solidFill>
              </a:rPr>
              <a:t>A</a:t>
            </a:r>
            <a:r>
              <a:rPr lang="en-US" altLang="zh-CN" b="1" kern="0" noProof="0" dirty="0" err="1">
                <a:solidFill>
                  <a:srgbClr val="FFFF00"/>
                </a:solidFill>
              </a:rPr>
              <a:t>ccelerator</a:t>
            </a:r>
            <a:endParaRPr kumimoji="0" lang="zh-CN" altLang="en-US" sz="1800" b="1" i="0" u="none" strike="noStrike" kern="0" cap="none" spc="0" normalizeH="0" baseline="0" noProof="0" dirty="0">
              <a:ln>
                <a:noFill/>
              </a:ln>
              <a:solidFill>
                <a:srgbClr val="FFFF00"/>
              </a:solidFill>
              <a:effectLst/>
              <a:uLnTx/>
              <a:uFillTx/>
            </a:endParaRPr>
          </a:p>
        </p:txBody>
      </p:sp>
      <p:sp>
        <p:nvSpPr>
          <p:cNvPr id="19" name="文本框 18"/>
          <p:cNvSpPr txBox="1"/>
          <p:nvPr>
            <p:custDataLst>
              <p:tags r:id="rId13"/>
            </p:custDataLst>
          </p:nvPr>
        </p:nvSpPr>
        <p:spPr>
          <a:xfrm>
            <a:off x="3094296" y="5334257"/>
            <a:ext cx="1170171" cy="369332"/>
          </a:xfrm>
          <a:prstGeom prst="rect">
            <a:avLst/>
          </a:prstGeom>
          <a:solidFill>
            <a:srgbClr val="8064A2">
              <a:lumMod val="75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b="1" kern="0" dirty="0">
                <a:solidFill>
                  <a:srgbClr val="FFFF00"/>
                </a:solidFill>
              </a:rPr>
              <a:t>Hot cell</a:t>
            </a:r>
            <a:endParaRPr kumimoji="0" lang="zh-CN" altLang="en-US" sz="1800" b="1" i="0" u="none" strike="noStrike" kern="0" cap="none" spc="0" normalizeH="0" baseline="0" noProof="0" dirty="0">
              <a:ln>
                <a:noFill/>
              </a:ln>
              <a:solidFill>
                <a:srgbClr val="FFFF00"/>
              </a:solidFill>
              <a:effectLst/>
              <a:uLnTx/>
              <a:uFillTx/>
            </a:endParaRPr>
          </a:p>
        </p:txBody>
      </p:sp>
      <p:sp>
        <p:nvSpPr>
          <p:cNvPr id="20" name="文本框 19"/>
          <p:cNvSpPr txBox="1"/>
          <p:nvPr>
            <p:custDataLst>
              <p:tags r:id="rId14"/>
            </p:custDataLst>
          </p:nvPr>
        </p:nvSpPr>
        <p:spPr>
          <a:xfrm>
            <a:off x="5166401" y="5328212"/>
            <a:ext cx="1771609" cy="369332"/>
          </a:xfrm>
          <a:prstGeom prst="rect">
            <a:avLst/>
          </a:prstGeom>
          <a:solidFill>
            <a:srgbClr val="8064A2">
              <a:lumMod val="75000"/>
            </a:srgbClr>
          </a:solidFill>
        </p:spPr>
        <p:txBody>
          <a:bodyPr wrap="square" rtlCol="0">
            <a:spAutoFit/>
          </a:bodyPr>
          <a:lstStyle/>
          <a:p>
            <a:pPr lvl="0" algn="ctr">
              <a:defRPr/>
            </a:pPr>
            <a:r>
              <a:rPr lang="en-US" altLang="zh-CN" b="1" kern="0" dirty="0">
                <a:solidFill>
                  <a:srgbClr val="FFFF00"/>
                </a:solidFill>
              </a:rPr>
              <a:t>PET/CT rooms</a:t>
            </a:r>
          </a:p>
        </p:txBody>
      </p:sp>
      <p:sp>
        <p:nvSpPr>
          <p:cNvPr id="21" name="矩形 20"/>
          <p:cNvSpPr/>
          <p:nvPr/>
        </p:nvSpPr>
        <p:spPr>
          <a:xfrm>
            <a:off x="454220" y="2504106"/>
            <a:ext cx="2125693" cy="523220"/>
          </a:xfrm>
          <a:prstGeom prst="rect">
            <a:avLst/>
          </a:prstGeom>
          <a:noFill/>
        </p:spPr>
        <p:txBody>
          <a:bodyPr wrap="square">
            <a:spAutoFit/>
          </a:bodyPr>
          <a:lstStyle/>
          <a:p>
            <a:pPr algn="ctr"/>
            <a:r>
              <a:rPr lang="en-US" altLang="zh-CN" sz="1400" b="1" dirty="0"/>
              <a:t>16.5MeV Cyclotron production of nuclides</a:t>
            </a:r>
            <a:endParaRPr lang="zh-CN" altLang="en-US" sz="1400" b="1" dirty="0"/>
          </a:p>
        </p:txBody>
      </p:sp>
      <p:sp>
        <p:nvSpPr>
          <p:cNvPr id="23" name="矩形 22"/>
          <p:cNvSpPr/>
          <p:nvPr/>
        </p:nvSpPr>
        <p:spPr>
          <a:xfrm>
            <a:off x="3001477" y="2504106"/>
            <a:ext cx="2125693" cy="523220"/>
          </a:xfrm>
          <a:prstGeom prst="rect">
            <a:avLst/>
          </a:prstGeom>
          <a:noFill/>
        </p:spPr>
        <p:txBody>
          <a:bodyPr wrap="square">
            <a:spAutoFit/>
          </a:bodyPr>
          <a:lstStyle/>
          <a:p>
            <a:pPr algn="ctr"/>
            <a:r>
              <a:rPr lang="en-US" altLang="zh-CN" sz="1400" b="1" dirty="0"/>
              <a:t>Radiopharmaceutical synthesis</a:t>
            </a:r>
            <a:endParaRPr lang="zh-CN" altLang="en-US" sz="1400" b="1" dirty="0"/>
          </a:p>
        </p:txBody>
      </p:sp>
      <p:sp>
        <p:nvSpPr>
          <p:cNvPr id="24" name="矩形 23"/>
          <p:cNvSpPr/>
          <p:nvPr/>
        </p:nvSpPr>
        <p:spPr>
          <a:xfrm>
            <a:off x="5864419" y="2634735"/>
            <a:ext cx="2125693" cy="307777"/>
          </a:xfrm>
          <a:prstGeom prst="rect">
            <a:avLst/>
          </a:prstGeom>
          <a:noFill/>
        </p:spPr>
        <p:txBody>
          <a:bodyPr wrap="square">
            <a:spAutoFit/>
          </a:bodyPr>
          <a:lstStyle/>
          <a:p>
            <a:pPr algn="ctr"/>
            <a:r>
              <a:rPr lang="en-US" altLang="zh-CN" sz="1400" b="1" dirty="0"/>
              <a:t>injection</a:t>
            </a:r>
            <a:endParaRPr lang="zh-CN" altLang="en-US" sz="1400" b="1" dirty="0"/>
          </a:p>
        </p:txBody>
      </p:sp>
      <p:sp>
        <p:nvSpPr>
          <p:cNvPr id="25" name="矩形 24"/>
          <p:cNvSpPr/>
          <p:nvPr/>
        </p:nvSpPr>
        <p:spPr>
          <a:xfrm>
            <a:off x="9380505" y="2634734"/>
            <a:ext cx="2125693" cy="307777"/>
          </a:xfrm>
          <a:prstGeom prst="rect">
            <a:avLst/>
          </a:prstGeom>
          <a:noFill/>
        </p:spPr>
        <p:txBody>
          <a:bodyPr wrap="square">
            <a:spAutoFit/>
          </a:bodyPr>
          <a:lstStyle/>
          <a:p>
            <a:pPr algn="ctr"/>
            <a:r>
              <a:rPr lang="en-US" altLang="zh-CN" sz="1400" b="1" dirty="0"/>
              <a:t>Scanning experiment</a:t>
            </a:r>
            <a:endParaRPr lang="zh-CN" altLang="en-US" sz="1400" b="1" dirty="0"/>
          </a:p>
        </p:txBody>
      </p:sp>
    </p:spTree>
    <p:extLst>
      <p:ext uri="{BB962C8B-B14F-4D97-AF65-F5344CB8AC3E}">
        <p14:creationId xmlns:p14="http://schemas.microsoft.com/office/powerpoint/2010/main" val="1755024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Contents</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流程图: 离页连接符 5"/>
          <p:cNvSpPr/>
          <p:nvPr/>
        </p:nvSpPr>
        <p:spPr>
          <a:xfrm>
            <a:off x="2753263" y="1073662"/>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latin typeface="Arial"/>
                <a:ea typeface="微软雅黑"/>
                <a:cs typeface="+mn-cs"/>
              </a:rPr>
              <a:t>1</a:t>
            </a:r>
            <a:endParaRPr kumimoji="0" lang="zh-CN" altLang="en-US" sz="3600" b="1" i="0" u="none" strike="noStrike" kern="0" cap="none" spc="0" normalizeH="0" baseline="0" noProof="0" dirty="0">
              <a:ln>
                <a:noFill/>
              </a:ln>
              <a:solidFill>
                <a:prstClr val="white"/>
              </a:solidFill>
              <a:effectLst/>
              <a:uLnTx/>
              <a:uFillTx/>
              <a:latin typeface="Arial"/>
              <a:ea typeface="微软雅黑"/>
              <a:cs typeface="+mn-cs"/>
            </a:endParaRPr>
          </a:p>
        </p:txBody>
      </p:sp>
      <p:sp>
        <p:nvSpPr>
          <p:cNvPr id="7" name="流程图: 离页连接符 6"/>
          <p:cNvSpPr/>
          <p:nvPr/>
        </p:nvSpPr>
        <p:spPr>
          <a:xfrm>
            <a:off x="2753263" y="2175413"/>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latin typeface="Arial"/>
                <a:ea typeface="微软雅黑"/>
                <a:cs typeface="+mn-cs"/>
              </a:rPr>
              <a:t>2</a:t>
            </a:r>
            <a:endParaRPr kumimoji="0" lang="zh-CN" altLang="en-US" sz="3600" b="1" i="0" u="none" strike="noStrike" kern="0" cap="none" spc="0" normalizeH="0" baseline="0" noProof="0" dirty="0">
              <a:ln>
                <a:noFill/>
              </a:ln>
              <a:solidFill>
                <a:prstClr val="white"/>
              </a:solidFill>
              <a:effectLst/>
              <a:uLnTx/>
              <a:uFillTx/>
              <a:latin typeface="Arial"/>
              <a:ea typeface="微软雅黑"/>
              <a:cs typeface="+mn-cs"/>
            </a:endParaRPr>
          </a:p>
        </p:txBody>
      </p:sp>
      <p:cxnSp>
        <p:nvCxnSpPr>
          <p:cNvPr id="8" name="直接连接符 7"/>
          <p:cNvCxnSpPr/>
          <p:nvPr/>
        </p:nvCxnSpPr>
        <p:spPr>
          <a:xfrm>
            <a:off x="3662446" y="1654116"/>
            <a:ext cx="5707731" cy="0"/>
          </a:xfrm>
          <a:prstGeom prst="line">
            <a:avLst/>
          </a:prstGeom>
          <a:noFill/>
          <a:ln w="12700" cap="flat" cmpd="sng" algn="ctr">
            <a:solidFill>
              <a:srgbClr val="314371"/>
            </a:solidFill>
            <a:prstDash val="solid"/>
            <a:miter lim="800000"/>
          </a:ln>
          <a:effectLst/>
        </p:spPr>
      </p:cxnSp>
      <p:sp>
        <p:nvSpPr>
          <p:cNvPr id="9" name="文本框 5"/>
          <p:cNvSpPr txBox="1"/>
          <p:nvPr/>
        </p:nvSpPr>
        <p:spPr>
          <a:xfrm>
            <a:off x="3863897" y="1047973"/>
            <a:ext cx="215026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effectLst/>
                <a:uLnTx/>
                <a:uFillTx/>
                <a:latin typeface="Arial Black" panose="020B0A04020102020204" pitchFamily="34" charset="0"/>
                <a:ea typeface="微软雅黑"/>
                <a:cs typeface="+mn-cs"/>
              </a:rPr>
              <a:t>Overview </a:t>
            </a:r>
          </a:p>
        </p:txBody>
      </p:sp>
      <p:sp>
        <p:nvSpPr>
          <p:cNvPr id="10" name="文本框 43"/>
          <p:cNvSpPr txBox="1"/>
          <p:nvPr/>
        </p:nvSpPr>
        <p:spPr>
          <a:xfrm>
            <a:off x="3863898" y="2149694"/>
            <a:ext cx="536080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Arial Black" panose="020B0A04020102020204" pitchFamily="34" charset="0"/>
                <a:ea typeface="微软雅黑"/>
                <a:cs typeface="+mn-cs"/>
              </a:rPr>
              <a:t>R&amp;D</a:t>
            </a:r>
            <a:r>
              <a:rPr kumimoji="0" lang="en-US" altLang="zh-TW" sz="2800" b="0" i="0" u="none" strike="noStrike" kern="1200" cap="none" spc="0" normalizeH="0" noProof="0" dirty="0">
                <a:ln>
                  <a:noFill/>
                </a:ln>
                <a:solidFill>
                  <a:srgbClr val="FF0000"/>
                </a:solidFill>
                <a:effectLst/>
                <a:uLnTx/>
                <a:uFillTx/>
                <a:latin typeface="Arial Black" panose="020B0A04020102020204" pitchFamily="34" charset="0"/>
                <a:ea typeface="微软雅黑"/>
                <a:cs typeface="+mn-cs"/>
              </a:rPr>
              <a:t> </a:t>
            </a:r>
            <a:r>
              <a:rPr kumimoji="0" lang="en-US" altLang="zh-CN" sz="2800" b="0" i="0" u="none" strike="noStrike" kern="1200" cap="none" spc="0" normalizeH="0" noProof="0" dirty="0">
                <a:ln>
                  <a:noFill/>
                </a:ln>
                <a:solidFill>
                  <a:srgbClr val="FF0000"/>
                </a:solidFill>
                <a:effectLst/>
                <a:uLnTx/>
                <a:uFillTx/>
                <a:latin typeface="Arial Black" panose="020B0A04020102020204" pitchFamily="34" charset="0"/>
                <a:ea typeface="微软雅黑"/>
                <a:cs typeface="+mn-cs"/>
              </a:rPr>
              <a:t>Achievements</a:t>
            </a:r>
            <a:r>
              <a:rPr kumimoji="0" lang="en-US" altLang="zh-CN" sz="2800" b="0" i="0" u="none" strike="noStrike" kern="1200" cap="none" spc="0" normalizeH="0" baseline="0" noProof="0" dirty="0">
                <a:ln>
                  <a:noFill/>
                </a:ln>
                <a:solidFill>
                  <a:srgbClr val="FF0000"/>
                </a:solidFill>
                <a:effectLst/>
                <a:uLnTx/>
                <a:uFillTx/>
                <a:latin typeface="Arial Black" panose="020B0A04020102020204" pitchFamily="34" charset="0"/>
                <a:ea typeface="微软雅黑"/>
                <a:cs typeface="+mn-cs"/>
              </a:rPr>
              <a:t> </a:t>
            </a:r>
          </a:p>
        </p:txBody>
      </p:sp>
      <p:cxnSp>
        <p:nvCxnSpPr>
          <p:cNvPr id="11" name="直接连接符 10"/>
          <p:cNvCxnSpPr/>
          <p:nvPr/>
        </p:nvCxnSpPr>
        <p:spPr>
          <a:xfrm>
            <a:off x="3672837" y="2765944"/>
            <a:ext cx="5707731" cy="0"/>
          </a:xfrm>
          <a:prstGeom prst="line">
            <a:avLst/>
          </a:prstGeom>
          <a:noFill/>
          <a:ln w="12700" cap="flat" cmpd="sng" algn="ctr">
            <a:solidFill>
              <a:srgbClr val="314371"/>
            </a:solidFill>
            <a:prstDash val="solid"/>
            <a:miter lim="800000"/>
          </a:ln>
          <a:effectLst/>
        </p:spPr>
      </p:cxnSp>
      <p:sp>
        <p:nvSpPr>
          <p:cNvPr id="12" name="流程图: 离页连接符 11"/>
          <p:cNvSpPr/>
          <p:nvPr/>
        </p:nvSpPr>
        <p:spPr>
          <a:xfrm>
            <a:off x="2781149" y="3421827"/>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latin typeface="Arial"/>
                <a:ea typeface="微软雅黑"/>
                <a:cs typeface="+mn-cs"/>
              </a:rPr>
              <a:t>3</a:t>
            </a:r>
            <a:endParaRPr kumimoji="0" lang="zh-CN" altLang="en-US" sz="3600" b="1" i="0" u="none" strike="noStrike" kern="0" cap="none" spc="0" normalizeH="0" baseline="0" noProof="0" dirty="0">
              <a:ln>
                <a:noFill/>
              </a:ln>
              <a:solidFill>
                <a:prstClr val="white"/>
              </a:solidFill>
              <a:effectLst/>
              <a:uLnTx/>
              <a:uFillTx/>
              <a:latin typeface="Arial"/>
              <a:ea typeface="微软雅黑"/>
              <a:cs typeface="+mn-cs"/>
            </a:endParaRPr>
          </a:p>
        </p:txBody>
      </p:sp>
      <p:sp>
        <p:nvSpPr>
          <p:cNvPr id="13" name="文本框 43"/>
          <p:cNvSpPr txBox="1"/>
          <p:nvPr/>
        </p:nvSpPr>
        <p:spPr>
          <a:xfrm>
            <a:off x="3891784" y="3396108"/>
            <a:ext cx="5360806" cy="523220"/>
          </a:xfrm>
          <a:prstGeom prst="rect">
            <a:avLst/>
          </a:prstGeom>
          <a:noFill/>
        </p:spPr>
        <p:txBody>
          <a:bodyPr wrap="square" rtlCol="0">
            <a:spAutoFit/>
          </a:bodyPr>
          <a:lstStyle/>
          <a:p>
            <a:pPr lvl="0" defTabSz="457200">
              <a:defRPr/>
            </a:pPr>
            <a:r>
              <a:rPr lang="en-US" altLang="zh-CN" sz="2800" dirty="0">
                <a:solidFill>
                  <a:prstClr val="black"/>
                </a:solidFill>
                <a:latin typeface="Arial Black" panose="020B0A04020102020204" pitchFamily="34" charset="0"/>
              </a:rPr>
              <a:t>Jinan Branch and Spinoff</a:t>
            </a:r>
          </a:p>
        </p:txBody>
      </p:sp>
      <p:cxnSp>
        <p:nvCxnSpPr>
          <p:cNvPr id="14" name="直接连接符 13"/>
          <p:cNvCxnSpPr/>
          <p:nvPr/>
        </p:nvCxnSpPr>
        <p:spPr>
          <a:xfrm>
            <a:off x="3700723" y="4012358"/>
            <a:ext cx="5707731" cy="0"/>
          </a:xfrm>
          <a:prstGeom prst="line">
            <a:avLst/>
          </a:prstGeom>
          <a:noFill/>
          <a:ln w="12700" cap="flat" cmpd="sng" algn="ctr">
            <a:solidFill>
              <a:srgbClr val="314371"/>
            </a:solidFill>
            <a:prstDash val="solid"/>
            <a:miter lim="800000"/>
          </a:ln>
          <a:effectLst/>
        </p:spPr>
      </p:cxnSp>
      <p:sp>
        <p:nvSpPr>
          <p:cNvPr id="15" name="流程图: 离页连接符 14"/>
          <p:cNvSpPr/>
          <p:nvPr/>
        </p:nvSpPr>
        <p:spPr>
          <a:xfrm>
            <a:off x="2781149" y="4575210"/>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latin typeface="Arial"/>
                <a:ea typeface="微软雅黑"/>
                <a:cs typeface="+mn-cs"/>
              </a:rPr>
              <a:t>4</a:t>
            </a:r>
            <a:endParaRPr kumimoji="0" lang="zh-CN" altLang="en-US" sz="3600" b="1" i="0" u="none" strike="noStrike" kern="0" cap="none" spc="0" normalizeH="0" baseline="0" noProof="0" dirty="0">
              <a:ln>
                <a:noFill/>
              </a:ln>
              <a:solidFill>
                <a:prstClr val="white"/>
              </a:solidFill>
              <a:effectLst/>
              <a:uLnTx/>
              <a:uFillTx/>
              <a:latin typeface="Arial"/>
              <a:ea typeface="微软雅黑"/>
              <a:cs typeface="+mn-cs"/>
            </a:endParaRPr>
          </a:p>
        </p:txBody>
      </p:sp>
      <p:sp>
        <p:nvSpPr>
          <p:cNvPr id="16" name="文本框 43"/>
          <p:cNvSpPr txBox="1"/>
          <p:nvPr/>
        </p:nvSpPr>
        <p:spPr>
          <a:xfrm>
            <a:off x="3891784" y="4549491"/>
            <a:ext cx="536080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Arial Black" panose="020B0A04020102020204" pitchFamily="34" charset="0"/>
                <a:ea typeface="微软雅黑"/>
                <a:cs typeface="+mn-cs"/>
              </a:rPr>
              <a:t>Future plan</a:t>
            </a:r>
          </a:p>
        </p:txBody>
      </p:sp>
      <p:cxnSp>
        <p:nvCxnSpPr>
          <p:cNvPr id="17" name="直接连接符 16"/>
          <p:cNvCxnSpPr/>
          <p:nvPr/>
        </p:nvCxnSpPr>
        <p:spPr>
          <a:xfrm>
            <a:off x="3700723" y="5165741"/>
            <a:ext cx="5707731" cy="0"/>
          </a:xfrm>
          <a:prstGeom prst="line">
            <a:avLst/>
          </a:prstGeom>
          <a:noFill/>
          <a:ln w="12700" cap="flat" cmpd="sng" algn="ctr">
            <a:solidFill>
              <a:srgbClr val="314371"/>
            </a:solidFill>
            <a:prstDash val="solid"/>
            <a:miter lim="800000"/>
          </a:ln>
          <a:effectLst/>
        </p:spPr>
      </p:cxnSp>
      <p:sp>
        <p:nvSpPr>
          <p:cNvPr id="21" name="流程图: 离页连接符 20"/>
          <p:cNvSpPr/>
          <p:nvPr/>
        </p:nvSpPr>
        <p:spPr>
          <a:xfrm>
            <a:off x="2753262" y="4575210"/>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latin typeface="Arial"/>
                <a:ea typeface="微软雅黑"/>
                <a:cs typeface="+mn-cs"/>
              </a:rPr>
              <a:t>4</a:t>
            </a:r>
            <a:endParaRPr kumimoji="0" lang="zh-CN" altLang="en-US" sz="3600" b="1" i="0" u="none" strike="noStrike" kern="0" cap="none" spc="0" normalizeH="0" baseline="0" noProof="0" dirty="0">
              <a:ln>
                <a:noFill/>
              </a:ln>
              <a:solidFill>
                <a:prstClr val="white"/>
              </a:solidFill>
              <a:effectLst/>
              <a:uLnTx/>
              <a:uFillTx/>
              <a:latin typeface="Arial"/>
              <a:ea typeface="微软雅黑"/>
              <a:cs typeface="+mn-cs"/>
            </a:endParaRPr>
          </a:p>
        </p:txBody>
      </p:sp>
      <p:cxnSp>
        <p:nvCxnSpPr>
          <p:cNvPr id="23" name="直接连接符 22"/>
          <p:cNvCxnSpPr/>
          <p:nvPr/>
        </p:nvCxnSpPr>
        <p:spPr>
          <a:xfrm>
            <a:off x="3672836" y="5165741"/>
            <a:ext cx="5707731" cy="0"/>
          </a:xfrm>
          <a:prstGeom prst="line">
            <a:avLst/>
          </a:prstGeom>
          <a:noFill/>
          <a:ln w="12700" cap="flat" cmpd="sng" algn="ctr">
            <a:solidFill>
              <a:srgbClr val="314371"/>
            </a:solidFill>
            <a:prstDash val="solid"/>
            <a:miter lim="800000"/>
          </a:ln>
          <a:effectLst/>
        </p:spPr>
      </p:cxnSp>
      <p:sp>
        <p:nvSpPr>
          <p:cNvPr id="24" name="流程图: 离页连接符 23"/>
          <p:cNvSpPr/>
          <p:nvPr/>
        </p:nvSpPr>
        <p:spPr>
          <a:xfrm>
            <a:off x="2753262" y="5728593"/>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white"/>
                </a:solidFill>
                <a:effectLst/>
                <a:uLnTx/>
                <a:uFillTx/>
                <a:latin typeface="Arial"/>
                <a:ea typeface="微软雅黑"/>
                <a:cs typeface="+mn-cs"/>
              </a:rPr>
              <a:t>5</a:t>
            </a:r>
            <a:endParaRPr kumimoji="0" lang="zh-CN" altLang="en-US" sz="3600" b="1" i="0" u="none" strike="noStrike" kern="0" cap="none" spc="0" normalizeH="0" baseline="0" noProof="0" dirty="0">
              <a:ln>
                <a:noFill/>
              </a:ln>
              <a:solidFill>
                <a:prstClr val="white"/>
              </a:solidFill>
              <a:effectLst/>
              <a:uLnTx/>
              <a:uFillTx/>
              <a:latin typeface="Arial"/>
              <a:ea typeface="微软雅黑"/>
              <a:cs typeface="+mn-cs"/>
            </a:endParaRPr>
          </a:p>
        </p:txBody>
      </p:sp>
      <p:sp>
        <p:nvSpPr>
          <p:cNvPr id="25" name="文本框 43"/>
          <p:cNvSpPr txBox="1"/>
          <p:nvPr/>
        </p:nvSpPr>
        <p:spPr>
          <a:xfrm>
            <a:off x="3863897" y="5702874"/>
            <a:ext cx="536080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Arial Black" panose="020B0A04020102020204" pitchFamily="34" charset="0"/>
                <a:ea typeface="微软雅黑"/>
                <a:cs typeface="+mn-cs"/>
              </a:rPr>
              <a:t>Summary</a:t>
            </a:r>
            <a:r>
              <a:rPr kumimoji="0" lang="en-US" altLang="zh-TW" sz="2800" b="1" i="0" u="none" strike="noStrike" kern="1200" cap="none" spc="0" normalizeH="0" baseline="0" noProof="0" dirty="0">
                <a:ln>
                  <a:noFill/>
                </a:ln>
                <a:solidFill>
                  <a:srgbClr val="0000CC"/>
                </a:solidFill>
                <a:effectLst/>
                <a:uLnTx/>
                <a:uFillTx/>
                <a:latin typeface="Arial"/>
                <a:ea typeface="華康隸書體W5" pitchFamily="65" charset="-120"/>
                <a:cs typeface="+mn-cs"/>
              </a:rPr>
              <a:t> </a:t>
            </a:r>
            <a:endParaRPr kumimoji="0" lang="en-US" altLang="zh-CN" sz="2800" b="0" i="0" u="none" strike="noStrike" kern="1200" cap="none" spc="0" normalizeH="0" baseline="0" noProof="0" dirty="0">
              <a:ln>
                <a:noFill/>
              </a:ln>
              <a:solidFill>
                <a:prstClr val="black"/>
              </a:solidFill>
              <a:effectLst/>
              <a:uLnTx/>
              <a:uFillTx/>
              <a:latin typeface="Arial Black" panose="020B0A04020102020204" pitchFamily="34" charset="0"/>
              <a:ea typeface="微软雅黑"/>
              <a:cs typeface="+mn-cs"/>
            </a:endParaRPr>
          </a:p>
        </p:txBody>
      </p:sp>
      <p:cxnSp>
        <p:nvCxnSpPr>
          <p:cNvPr id="26" name="直接连接符 25"/>
          <p:cNvCxnSpPr/>
          <p:nvPr/>
        </p:nvCxnSpPr>
        <p:spPr>
          <a:xfrm>
            <a:off x="3672836" y="6319124"/>
            <a:ext cx="5707731" cy="0"/>
          </a:xfrm>
          <a:prstGeom prst="line">
            <a:avLst/>
          </a:prstGeom>
          <a:noFill/>
          <a:ln w="12700" cap="flat" cmpd="sng" algn="ctr">
            <a:solidFill>
              <a:srgbClr val="314371"/>
            </a:solidFill>
            <a:prstDash val="solid"/>
            <a:miter lim="800000"/>
          </a:ln>
          <a:effectLst/>
        </p:spPr>
      </p:cxnSp>
    </p:spTree>
    <p:extLst>
      <p:ext uri="{BB962C8B-B14F-4D97-AF65-F5344CB8AC3E}">
        <p14:creationId xmlns:p14="http://schemas.microsoft.com/office/powerpoint/2010/main" val="17160507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6.09.30"/>
  <p:tag name="AS_TITLE" val="Aspose.Slides for .NET 2.0"/>
  <p:tag name="AS_VERSION" val="16.9.0.0"/>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204307"/>
  <p:tag name="KSO_WM_TEMPLATE_SUBCATEGORY" val="0"/>
  <p:tag name="KSO_WM_TEMPLATE_MASTER_TYPE" val="1"/>
  <p:tag name="KSO_WM_TEMPLATE_COLOR_TYPE" val="1"/>
  <p:tag name="KSO_WM_TEMPLATE_MASTER_THUMB_INDEX" val="12"/>
  <p:tag name="KSO_WM_TEMPLATE_THUMBS_INDEX" val="1、4、7、9、12、15、16、20、23、24、25、26、27、30、35、39"/>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UNIT_TABLE_BEAUTIFY" val="smartTable{bfce5552-7030-4746-b28d-8db38a453bf4}"/>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307"/>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307"/>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34.6456909179688,&quot;width&quot;:2040.94482421875}"/>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35,&quot;width&quot;:2040}"/>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34.6456909179688,&quot;width&quot;:2041}"/>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34.6456909179688,&quot;width&quot;:2040}"/>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11.5054321289062,&quot;width&quot;:2040}"/>
</p:tagLst>
</file>

<file path=ppt/theme/theme1.xml><?xml version="1.0" encoding="utf-8"?>
<a:theme xmlns:a="http://schemas.openxmlformats.org/drawingml/2006/main" name="6_Office 主题​​">
  <a:themeElements>
    <a:clrScheme name="CJcolor">
      <a:dk1>
        <a:srgbClr val="000000"/>
      </a:dk1>
      <a:lt1>
        <a:srgbClr val="FFFFCC"/>
      </a:lt1>
      <a:dk2>
        <a:srgbClr val="005DA2"/>
      </a:dk2>
      <a:lt2>
        <a:srgbClr val="FFFFFF"/>
      </a:lt2>
      <a:accent1>
        <a:srgbClr val="00FF00"/>
      </a:accent1>
      <a:accent2>
        <a:srgbClr val="FFC000"/>
      </a:accent2>
      <a:accent3>
        <a:srgbClr val="00C0FF"/>
      </a:accent3>
      <a:accent4>
        <a:srgbClr val="00FFC0"/>
      </a:accent4>
      <a:accent5>
        <a:srgbClr val="FF00C0"/>
      </a:accent5>
      <a:accent6>
        <a:srgbClr val="FF0000"/>
      </a:accent6>
      <a:hlink>
        <a:srgbClr val="C0FF00"/>
      </a:hlink>
      <a:folHlink>
        <a:srgbClr val="000000"/>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J2022.potx" id="{8BBC4BC3-BEB5-4946-8F80-1256EA926EF8}" vid="{EA5DC5B3-5A7E-45FE-8A8B-1A4198E2B1E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高能所模板-1">
  <a:themeElements>
    <a:clrScheme name="高能所模板-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高能所模板-1">
      <a:majorFont>
        <a:latin typeface="Tahoma"/>
        <a:ea typeface="黑体"/>
        <a:cs typeface="宋体"/>
      </a:majorFont>
      <a:minorFont>
        <a:latin typeface="Tahoma"/>
        <a:ea typeface="黑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高能所模板-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高能所模板-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高能所模板-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高能所模板-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高能所模板-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高能所模板-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高能所模板-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高能所模板-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高能所模板-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高能所模板-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高能所模板-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高能所模板-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charset="0"/>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CJ2022</Template>
  <TotalTime>8686</TotalTime>
  <Words>4131</Words>
  <Application>Microsoft Office PowerPoint</Application>
  <PresentationFormat>宽屏</PresentationFormat>
  <Paragraphs>632</Paragraphs>
  <Slides>42</Slides>
  <Notes>36</Notes>
  <HiddenSlides>0</HiddenSlides>
  <MMClips>2</MMClips>
  <ScaleCrop>false</ScaleCrop>
  <HeadingPairs>
    <vt:vector size="6" baseType="variant">
      <vt:variant>
        <vt:lpstr>已用的字体</vt:lpstr>
      </vt:variant>
      <vt:variant>
        <vt:i4>13</vt:i4>
      </vt:variant>
      <vt:variant>
        <vt:lpstr>主题</vt:lpstr>
      </vt:variant>
      <vt:variant>
        <vt:i4>3</vt:i4>
      </vt:variant>
      <vt:variant>
        <vt:lpstr>幻灯片标题</vt:lpstr>
      </vt:variant>
      <vt:variant>
        <vt:i4>42</vt:i4>
      </vt:variant>
    </vt:vector>
  </HeadingPairs>
  <TitlesOfParts>
    <vt:vector size="58" baseType="lpstr">
      <vt:lpstr>AvertaStd-semibold</vt:lpstr>
      <vt:lpstr>PingFang SC</vt:lpstr>
      <vt:lpstr>等线</vt:lpstr>
      <vt:lpstr>等线 Light</vt:lpstr>
      <vt:lpstr>华文细黑</vt:lpstr>
      <vt:lpstr>微软雅黑</vt:lpstr>
      <vt:lpstr>Arial</vt:lpstr>
      <vt:lpstr>Arial Black</vt:lpstr>
      <vt:lpstr>Calibri</vt:lpstr>
      <vt:lpstr>Perpetua</vt:lpstr>
      <vt:lpstr>Tahoma</vt:lpstr>
      <vt:lpstr>Times New Roman</vt:lpstr>
      <vt:lpstr>Wingdings</vt:lpstr>
      <vt:lpstr>6_Office 主题​​</vt:lpstr>
      <vt:lpstr>Office 主题​​</vt:lpstr>
      <vt:lpstr>高能所模板-1</vt:lpstr>
      <vt:lpstr>PowerPoint 演示文稿</vt:lpstr>
      <vt:lpstr>Contents</vt:lpstr>
      <vt:lpstr>Division of Nuclear Technology and Applications  </vt:lpstr>
      <vt:lpstr>Manpower</vt:lpstr>
      <vt:lpstr>Jinan Branch</vt:lpstr>
      <vt:lpstr>Laboratory</vt:lpstr>
      <vt:lpstr>Laboratory in Jinan branch</vt:lpstr>
      <vt:lpstr>eg. Nuclear medicine laboratory</vt:lpstr>
      <vt:lpstr>Contents</vt:lpstr>
      <vt:lpstr>Contents</vt:lpstr>
      <vt:lpstr>R&amp;D of Nuclear Medical Imaging Systems</vt:lpstr>
      <vt:lpstr>1. R&amp;D of total body animal PET/CT</vt:lpstr>
      <vt:lpstr>1. R&amp;D of total body animal PET/CT</vt:lpstr>
      <vt:lpstr>2. R&amp;D of animal spectral μCT</vt:lpstr>
      <vt:lpstr>2. R&amp;D of animal spectral μCT</vt:lpstr>
      <vt:lpstr>2. R&amp;D of animal spectral μCT</vt:lpstr>
      <vt:lpstr>Contents</vt:lpstr>
      <vt:lpstr>Non-destructive testing </vt:lpstr>
      <vt:lpstr>1. Micro-CL (Computed Laminography)</vt:lpstr>
      <vt:lpstr>1. Micro-CL (Computed Laminography)</vt:lpstr>
      <vt:lpstr>2. Robotic CT</vt:lpstr>
      <vt:lpstr>3. Flexible μXRF imaging system</vt:lpstr>
      <vt:lpstr>Contents</vt:lpstr>
      <vt:lpstr>Imagers &amp; other monitors developed</vt:lpstr>
      <vt:lpstr>1. 235U enrichment inspection for nuclear fuel</vt:lpstr>
      <vt:lpstr>1. 235U enrichment inspection for nuclear fuel</vt:lpstr>
      <vt:lpstr>1. 235U enrichment inspection for nuclear fuel</vt:lpstr>
      <vt:lpstr>2. Dynamic Imaging of Radioactive Source</vt:lpstr>
      <vt:lpstr>2. Dynamic Imaging of Radioactive Source</vt:lpstr>
      <vt:lpstr>2. Dynamic Imaging of Radioactive Source</vt:lpstr>
      <vt:lpstr>Contents</vt:lpstr>
      <vt:lpstr>Ray Image Testing Technology (Jinan) Co.</vt:lpstr>
      <vt:lpstr>Ray Image Testing Technology (Jinan) Co.</vt:lpstr>
      <vt:lpstr>Radiation safety monitoring instrumentation </vt:lpstr>
      <vt:lpstr>Radiation safety monitoring instrumentation </vt:lpstr>
      <vt:lpstr>Digitizer – NDA812 </vt:lpstr>
      <vt:lpstr>Customs and Application</vt:lpstr>
      <vt:lpstr>Contents</vt:lpstr>
      <vt:lpstr>Future Plan</vt:lpstr>
      <vt:lpstr>Contents</vt:lpstr>
      <vt:lpstr>Summary</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Jun Cao</dc:creator>
  <cp:lastModifiedBy>龙 魏</cp:lastModifiedBy>
  <cp:revision>712</cp:revision>
  <dcterms:created xsi:type="dcterms:W3CDTF">2023-01-01T14:23:30Z</dcterms:created>
  <dcterms:modified xsi:type="dcterms:W3CDTF">2023-09-17T10:12:27Z</dcterms:modified>
</cp:coreProperties>
</file>