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80" r:id="rId2"/>
    <p:sldMasterId id="2147483683" r:id="rId3"/>
    <p:sldMasterId id="2147483710" r:id="rId4"/>
    <p:sldMasterId id="2147483713" r:id="rId5"/>
  </p:sldMasterIdLst>
  <p:notesMasterIdLst>
    <p:notesMasterId r:id="rId58"/>
  </p:notesMasterIdLst>
  <p:handoutMasterIdLst>
    <p:handoutMasterId r:id="rId59"/>
  </p:handoutMasterIdLst>
  <p:sldIdLst>
    <p:sldId id="258" r:id="rId6"/>
    <p:sldId id="256" r:id="rId7"/>
    <p:sldId id="259" r:id="rId8"/>
    <p:sldId id="1407" r:id="rId9"/>
    <p:sldId id="3037" r:id="rId10"/>
    <p:sldId id="262" r:id="rId11"/>
    <p:sldId id="1405" r:id="rId12"/>
    <p:sldId id="1403" r:id="rId13"/>
    <p:sldId id="1409" r:id="rId14"/>
    <p:sldId id="263" r:id="rId15"/>
    <p:sldId id="2148" r:id="rId16"/>
    <p:sldId id="264" r:id="rId17"/>
    <p:sldId id="265" r:id="rId18"/>
    <p:sldId id="266" r:id="rId19"/>
    <p:sldId id="2149" r:id="rId20"/>
    <p:sldId id="271" r:id="rId21"/>
    <p:sldId id="1398" r:id="rId22"/>
    <p:sldId id="2150" r:id="rId23"/>
    <p:sldId id="1402" r:id="rId24"/>
    <p:sldId id="267" r:id="rId25"/>
    <p:sldId id="268" r:id="rId26"/>
    <p:sldId id="273" r:id="rId27"/>
    <p:sldId id="287" r:id="rId28"/>
    <p:sldId id="277" r:id="rId29"/>
    <p:sldId id="280" r:id="rId30"/>
    <p:sldId id="279" r:id="rId31"/>
    <p:sldId id="282" r:id="rId32"/>
    <p:sldId id="284" r:id="rId33"/>
    <p:sldId id="285" r:id="rId34"/>
    <p:sldId id="1408" r:id="rId35"/>
    <p:sldId id="272" r:id="rId36"/>
    <p:sldId id="3038" r:id="rId37"/>
    <p:sldId id="3040" r:id="rId38"/>
    <p:sldId id="1400" r:id="rId39"/>
    <p:sldId id="1401" r:id="rId40"/>
    <p:sldId id="3036" r:id="rId41"/>
    <p:sldId id="292" r:id="rId42"/>
    <p:sldId id="288" r:id="rId43"/>
    <p:sldId id="290" r:id="rId44"/>
    <p:sldId id="286" r:id="rId45"/>
    <p:sldId id="291" r:id="rId46"/>
    <p:sldId id="289" r:id="rId47"/>
    <p:sldId id="293" r:id="rId48"/>
    <p:sldId id="294" r:id="rId49"/>
    <p:sldId id="295" r:id="rId50"/>
    <p:sldId id="329" r:id="rId51"/>
    <p:sldId id="1397" r:id="rId52"/>
    <p:sldId id="1396" r:id="rId53"/>
    <p:sldId id="3039" r:id="rId54"/>
    <p:sldId id="327" r:id="rId55"/>
    <p:sldId id="328" r:id="rId56"/>
    <p:sldId id="1404" r:id="rId57"/>
  </p:sldIdLst>
  <p:sldSz cx="12192000" cy="6858000"/>
  <p:notesSz cx="6858000" cy="9144000"/>
  <p:custDataLst>
    <p:tags r:id="rId6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5DA2"/>
    <a:srgbClr val="E85E5B"/>
    <a:srgbClr val="0000CC"/>
    <a:srgbClr val="00FF00"/>
    <a:srgbClr val="FFFF00"/>
    <a:srgbClr val="0099FF"/>
    <a:srgbClr val="FFFFBF"/>
    <a:srgbClr val="3E449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1" autoAdjust="0"/>
    <p:restoredTop sz="85557" autoAdjust="0"/>
  </p:normalViewPr>
  <p:slideViewPr>
    <p:cSldViewPr snapToGrid="0">
      <p:cViewPr varScale="1">
        <p:scale>
          <a:sx n="63" d="100"/>
          <a:sy n="63" d="100"/>
        </p:scale>
        <p:origin x="475" y="38"/>
      </p:cViewPr>
      <p:guideLst>
        <p:guide orient="horz" pos="2183"/>
        <p:guide pos="3840"/>
      </p:guideLst>
    </p:cSldViewPr>
  </p:slideViewPr>
  <p:notesTextViewPr>
    <p:cViewPr>
      <p:scale>
        <a:sx n="1" d="1"/>
        <a:sy n="1" d="1"/>
      </p:scale>
      <p:origin x="0" y="0"/>
    </p:cViewPr>
  </p:notesTextViewPr>
  <p:sorterViewPr>
    <p:cViewPr>
      <p:scale>
        <a:sx n="97" d="100"/>
        <a:sy n="97" d="100"/>
      </p:scale>
      <p:origin x="0" y="-13464"/>
    </p:cViewPr>
  </p:sorterViewPr>
  <p:notesViewPr>
    <p:cSldViewPr>
      <p:cViewPr>
        <p:scale>
          <a:sx n="66" d="100"/>
          <a:sy n="66" d="100"/>
        </p:scale>
        <p:origin x="2364" y="-4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K:\2.%20&#31185;&#30740;&#35745;&#21010;\2023&#39640;&#33021;&#25152;&#22269;&#38469;&#35780;&#20272;-&#22825;&#20307;\WXPT&#24615;&#33021;&#23545;&#2760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K:\2.%20&#31185;&#30740;&#35745;&#21010;\2023&#39640;&#33021;&#25152;&#22269;&#38469;&#35780;&#20272;-&#22825;&#20307;\WXPT&#24615;&#33021;&#23545;&#27604;.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Effective Area (cm</a:t>
            </a:r>
            <a:r>
              <a:rPr lang="en-US" baseline="30000"/>
              <a:t>2</a:t>
            </a:r>
            <a:r>
              <a:rPr lang="en-US"/>
              <a:t>)</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zh-CN"/>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stacked"/>
        <c:varyColors val="0"/>
        <c:ser>
          <c:idx val="0"/>
          <c:order val="0"/>
          <c:tx>
            <c:strRef>
              <c:f>Sheet1!$G$1</c:f>
              <c:strCache>
                <c:ptCount val="1"/>
                <c:pt idx="0">
                  <c:v>Effective Area (cm2)</c:v>
                </c:pt>
              </c:strCache>
            </c:strRef>
          </c:tx>
          <c:spPr>
            <a:solidFill>
              <a:schemeClr val="accent4">
                <a:lumMod val="75000"/>
              </a:schemeClr>
            </a:solidFill>
            <a:ln>
              <a:noFill/>
            </a:ln>
            <a:effectLst>
              <a:outerShdw blurRad="57150" dist="19050" dir="5400000" algn="ctr" rotWithShape="0">
                <a:srgbClr val="000000">
                  <a:alpha val="63000"/>
                </a:srgbClr>
              </a:outerShdw>
            </a:effectLst>
            <a:sp3d/>
          </c:spPr>
          <c:invertIfNegative val="0"/>
          <c:dPt>
            <c:idx val="0"/>
            <c:invertIfNegative val="0"/>
            <c:bubble3D val="0"/>
            <c:spPr>
              <a:solidFill>
                <a:srgbClr val="0070C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B67C-48D7-A27B-72C5A93A2060}"/>
              </c:ext>
            </c:extLst>
          </c:dPt>
          <c:dPt>
            <c:idx val="1"/>
            <c:invertIfNegative val="0"/>
            <c:bubble3D val="0"/>
            <c:spPr>
              <a:solidFill>
                <a:srgbClr val="0070C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B67C-48D7-A27B-72C5A93A2060}"/>
              </c:ext>
            </c:extLst>
          </c:dPt>
          <c:dLbls>
            <c:dLbl>
              <c:idx val="0"/>
              <c:tx>
                <c:rich>
                  <a:bodyPr/>
                  <a:lstStyle/>
                  <a:p>
                    <a:r>
                      <a:rPr lang="en-US" altLang="zh-CN"/>
                      <a:t>&gt;</a:t>
                    </a:r>
                    <a:fld id="{A800EFF4-F6BE-4152-80CF-4E75AECED416}" type="VALUE">
                      <a:rPr lang="en-US" altLang="zh-CN"/>
                      <a:pPr/>
                      <a:t>[值]</a:t>
                    </a:fld>
                    <a:r>
                      <a:rPr lang="en-US" altLang="zh-CN"/>
                      <a:t>@10 keV</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67C-48D7-A27B-72C5A93A2060}"/>
                </c:ext>
              </c:extLst>
            </c:dLbl>
            <c:dLbl>
              <c:idx val="1"/>
              <c:layout>
                <c:manualLayout>
                  <c:x val="0.14999999999999994"/>
                  <c:y val="-4.6296296296297144E-3"/>
                </c:manualLayout>
              </c:layout>
              <c:tx>
                <c:rich>
                  <a:bodyPr/>
                  <a:lstStyle/>
                  <a:p>
                    <a:r>
                      <a:rPr lang="en-US" altLang="zh-CN"/>
                      <a:t>&gt;</a:t>
                    </a:r>
                    <a:fld id="{9FF45230-F6A7-4FA7-8AE2-7F6958C5F8E7}" type="VALUE">
                      <a:rPr lang="en-US" altLang="zh-CN"/>
                      <a:pPr/>
                      <a:t>[值]</a:t>
                    </a:fld>
                    <a:r>
                      <a:rPr lang="en-US" altLang="zh-CN"/>
                      <a:t>@60</a:t>
                    </a:r>
                    <a:r>
                      <a:rPr lang="en-US" altLang="zh-CN" baseline="0"/>
                      <a:t> keV</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67C-48D7-A27B-72C5A93A2060}"/>
                </c:ext>
              </c:extLst>
            </c:dLbl>
            <c:dLbl>
              <c:idx val="2"/>
              <c:layout>
                <c:manualLayout>
                  <c:x val="0.15833333333333338"/>
                  <c:y val="-4.6296296296296294E-3"/>
                </c:manualLayout>
              </c:layout>
              <c:tx>
                <c:rich>
                  <a:bodyPr/>
                  <a:lstStyle/>
                  <a:p>
                    <a:fld id="{047F3DB6-DDBE-4FD4-A895-85B43C877D15}" type="VALUE">
                      <a:rPr lang="en-US" altLang="zh-CN"/>
                      <a:pPr/>
                      <a:t>[值]</a:t>
                    </a:fld>
                    <a:r>
                      <a:rPr lang="en-US" altLang="zh-CN"/>
                      <a:t>@2.3 keV</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67C-48D7-A27B-72C5A93A2060}"/>
                </c:ext>
              </c:extLst>
            </c:dLbl>
            <c:dLbl>
              <c:idx val="3"/>
              <c:layout>
                <c:manualLayout>
                  <c:x val="0.16388888888888889"/>
                  <c:y val="0"/>
                </c:manualLayout>
              </c:layout>
              <c:tx>
                <c:rich>
                  <a:bodyPr/>
                  <a:lstStyle/>
                  <a:p>
                    <a:fld id="{66D33C2A-87BF-4EDC-B144-BF678DB785CA}" type="VALUE">
                      <a:rPr lang="en-US" altLang="zh-CN"/>
                      <a:pPr/>
                      <a:t>[值]</a:t>
                    </a:fld>
                    <a:r>
                      <a:rPr lang="en-US" altLang="zh-CN"/>
                      <a:t>@4.5</a:t>
                    </a:r>
                    <a:r>
                      <a:rPr lang="en-US" altLang="zh-CN" baseline="0"/>
                      <a:t> keV</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67C-48D7-A27B-72C5A93A2060}"/>
                </c:ext>
              </c:extLst>
            </c:dLbl>
            <c:dLbl>
              <c:idx val="4"/>
              <c:tx>
                <c:rich>
                  <a:bodyPr/>
                  <a:lstStyle/>
                  <a:p>
                    <a:r>
                      <a:rPr lang="en-US" altLang="zh-CN"/>
                      <a:t>&gt;</a:t>
                    </a:r>
                    <a:fld id="{438CCF46-335B-4AD2-B3F5-98C7B3227753}" type="VALUE">
                      <a:rPr lang="en-US" altLang="zh-CN"/>
                      <a:pPr/>
                      <a:t>[值]</a:t>
                    </a:fld>
                    <a:r>
                      <a:rPr lang="en-US" altLang="zh-CN"/>
                      <a:t>@2 keV</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B67C-48D7-A27B-72C5A93A206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Sheet1!$F$2:$F$6</c:f>
              <c:strCache>
                <c:ptCount val="5"/>
                <c:pt idx="1">
                  <c:v>WXPT</c:v>
                </c:pt>
                <c:pt idx="3">
                  <c:v>IXPE </c:v>
                </c:pt>
                <c:pt idx="4">
                  <c:v>eXTP/PFA</c:v>
                </c:pt>
              </c:strCache>
            </c:strRef>
          </c:cat>
          <c:val>
            <c:numRef>
              <c:f>Sheet1!$G$2:$G$6</c:f>
              <c:numCache>
                <c:formatCode>General</c:formatCode>
                <c:ptCount val="5"/>
                <c:pt idx="0">
                  <c:v>2000</c:v>
                </c:pt>
                <c:pt idx="1">
                  <c:v>300</c:v>
                </c:pt>
                <c:pt idx="2">
                  <c:v>502</c:v>
                </c:pt>
                <c:pt idx="3">
                  <c:v>590</c:v>
                </c:pt>
                <c:pt idx="4">
                  <c:v>3200</c:v>
                </c:pt>
              </c:numCache>
            </c:numRef>
          </c:val>
          <c:extLst>
            <c:ext xmlns:c16="http://schemas.microsoft.com/office/drawing/2014/chart" uri="{C3380CC4-5D6E-409C-BE32-E72D297353CC}">
              <c16:uniqueId val="{00000007-B67C-48D7-A27B-72C5A93A2060}"/>
            </c:ext>
          </c:extLst>
        </c:ser>
        <c:dLbls>
          <c:showLegendKey val="0"/>
          <c:showVal val="1"/>
          <c:showCatName val="0"/>
          <c:showSerName val="0"/>
          <c:showPercent val="0"/>
          <c:showBubbleSize val="0"/>
        </c:dLbls>
        <c:gapWidth val="150"/>
        <c:shape val="box"/>
        <c:axId val="1552863535"/>
        <c:axId val="1736606015"/>
        <c:axId val="0"/>
      </c:bar3DChart>
      <c:catAx>
        <c:axId val="1552863535"/>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736606015"/>
        <c:crosses val="autoZero"/>
        <c:auto val="1"/>
        <c:lblAlgn val="ctr"/>
        <c:lblOffset val="100"/>
        <c:noMultiLvlLbl val="0"/>
      </c:catAx>
      <c:valAx>
        <c:axId val="173660601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552863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Energy Range (keV)</a:t>
            </a:r>
            <a:endParaRPr lang="zh-CN"/>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zh-CN"/>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stacked"/>
        <c:varyColors val="0"/>
        <c:ser>
          <c:idx val="0"/>
          <c:order val="0"/>
          <c:spPr>
            <a:solidFill>
              <a:sysClr val="window" lastClr="FFFFFF"/>
            </a:solidFill>
            <a:ln>
              <a:solidFill>
                <a:schemeClr val="bg1"/>
              </a:solidFill>
            </a:ln>
            <a:effectLst>
              <a:outerShdw blurRad="57150" dist="19050" dir="5400000" algn="ctr" rotWithShape="0">
                <a:srgbClr val="000000">
                  <a:alpha val="63000"/>
                </a:srgbClr>
              </a:outerShdw>
            </a:effectLst>
            <a:sp3d>
              <a:contourClr>
                <a:schemeClr val="bg1"/>
              </a:contourClr>
            </a:sp3d>
          </c:spPr>
          <c:invertIfNegative val="0"/>
          <c:dLbls>
            <c:delete val="1"/>
          </c:dLbls>
          <c:cat>
            <c:strRef>
              <c:f>Sheet1!$A$2:$A$4</c:f>
              <c:strCache>
                <c:ptCount val="3"/>
                <c:pt idx="0">
                  <c:v>WXPT</c:v>
                </c:pt>
                <c:pt idx="1">
                  <c:v>IXPE </c:v>
                </c:pt>
                <c:pt idx="2">
                  <c:v>eXTP/PFA</c:v>
                </c:pt>
              </c:strCache>
            </c:strRef>
          </c:cat>
          <c:val>
            <c:numRef>
              <c:f>Sheet1!$B$2:$B$4</c:f>
              <c:numCache>
                <c:formatCode>General</c:formatCode>
                <c:ptCount val="3"/>
                <c:pt idx="0">
                  <c:v>3</c:v>
                </c:pt>
                <c:pt idx="1">
                  <c:v>2</c:v>
                </c:pt>
                <c:pt idx="2">
                  <c:v>2</c:v>
                </c:pt>
              </c:numCache>
            </c:numRef>
          </c:val>
          <c:extLst>
            <c:ext xmlns:c16="http://schemas.microsoft.com/office/drawing/2014/chart" uri="{C3380CC4-5D6E-409C-BE32-E72D297353CC}">
              <c16:uniqueId val="{00000000-985F-4B8E-87A0-E2E9EDDF1936}"/>
            </c:ext>
          </c:extLst>
        </c:ser>
        <c:ser>
          <c:idx val="1"/>
          <c:order val="1"/>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Pt>
            <c:idx val="0"/>
            <c:invertIfNegative val="0"/>
            <c:bubble3D val="0"/>
            <c:spPr>
              <a:solidFill>
                <a:srgbClr val="0070C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2-985F-4B8E-87A0-E2E9EDDF1936}"/>
              </c:ext>
            </c:extLst>
          </c:dPt>
          <c:dLbls>
            <c:dLbl>
              <c:idx val="0"/>
              <c:tx>
                <c:rich>
                  <a:bodyPr/>
                  <a:lstStyle/>
                  <a:p>
                    <a:r>
                      <a:rPr lang="en-US" altLang="zh-CN"/>
                      <a:t>3~</a:t>
                    </a:r>
                    <a:fld id="{030D29E4-1B67-4DCB-8989-E67F27275E59}" type="VALUE">
                      <a:rPr lang="en-US" altLang="zh-CN"/>
                      <a:pPr/>
                      <a:t>[值]</a:t>
                    </a:fld>
                    <a:endParaRPr lang="en-US" altLang="zh-CN"/>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85F-4B8E-87A0-E2E9EDDF1936}"/>
                </c:ext>
              </c:extLst>
            </c:dLbl>
            <c:dLbl>
              <c:idx val="1"/>
              <c:tx>
                <c:rich>
                  <a:bodyPr/>
                  <a:lstStyle/>
                  <a:p>
                    <a:r>
                      <a:rPr lang="en-US" altLang="zh-CN"/>
                      <a:t>2~</a:t>
                    </a:r>
                    <a:fld id="{48A613DC-8A24-43B4-ABC1-94E81546DF3E}" type="VALUE">
                      <a:rPr lang="en-US" altLang="zh-CN"/>
                      <a:pPr/>
                      <a:t>[值]</a:t>
                    </a:fld>
                    <a:endParaRPr lang="en-US" altLang="zh-CN"/>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85F-4B8E-87A0-E2E9EDDF1936}"/>
                </c:ext>
              </c:extLst>
            </c:dLbl>
            <c:dLbl>
              <c:idx val="2"/>
              <c:tx>
                <c:rich>
                  <a:bodyPr/>
                  <a:lstStyle/>
                  <a:p>
                    <a:r>
                      <a:rPr lang="en-US" altLang="zh-CN"/>
                      <a:t>2~</a:t>
                    </a:r>
                    <a:fld id="{1320D476-D701-4447-933A-960681145DD1}" type="VALUE">
                      <a:rPr lang="en-US" altLang="zh-CN"/>
                      <a:pPr/>
                      <a:t>[值]</a:t>
                    </a:fld>
                    <a:endParaRPr lang="en-US" altLang="zh-CN"/>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85F-4B8E-87A0-E2E9EDDF193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WXPT</c:v>
                </c:pt>
                <c:pt idx="1">
                  <c:v>IXPE </c:v>
                </c:pt>
                <c:pt idx="2">
                  <c:v>eXTP/PFA</c:v>
                </c:pt>
              </c:strCache>
            </c:strRef>
          </c:cat>
          <c:val>
            <c:numRef>
              <c:f>Sheet1!$C$2:$C$4</c:f>
              <c:numCache>
                <c:formatCode>General</c:formatCode>
                <c:ptCount val="3"/>
                <c:pt idx="0">
                  <c:v>60</c:v>
                </c:pt>
                <c:pt idx="1">
                  <c:v>8</c:v>
                </c:pt>
                <c:pt idx="2">
                  <c:v>8</c:v>
                </c:pt>
              </c:numCache>
            </c:numRef>
          </c:val>
          <c:extLst>
            <c:ext xmlns:c16="http://schemas.microsoft.com/office/drawing/2014/chart" uri="{C3380CC4-5D6E-409C-BE32-E72D297353CC}">
              <c16:uniqueId val="{00000005-985F-4B8E-87A0-E2E9EDDF1936}"/>
            </c:ext>
          </c:extLst>
        </c:ser>
        <c:dLbls>
          <c:showLegendKey val="0"/>
          <c:showVal val="1"/>
          <c:showCatName val="0"/>
          <c:showSerName val="0"/>
          <c:showPercent val="0"/>
          <c:showBubbleSize val="0"/>
        </c:dLbls>
        <c:gapWidth val="150"/>
        <c:shape val="box"/>
        <c:axId val="1288517247"/>
        <c:axId val="1457879359"/>
        <c:axId val="0"/>
      </c:bar3DChart>
      <c:catAx>
        <c:axId val="1288517247"/>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457879359"/>
        <c:crosses val="autoZero"/>
        <c:auto val="1"/>
        <c:lblAlgn val="ctr"/>
        <c:lblOffset val="100"/>
        <c:noMultiLvlLbl val="0"/>
      </c:catAx>
      <c:valAx>
        <c:axId val="145787935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288517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png"/><Relationship Id="rId1" Type="http://schemas.openxmlformats.org/officeDocument/2006/relationships/image" Target="../media/image187.png"/><Relationship Id="rId4" Type="http://schemas.openxmlformats.org/officeDocument/2006/relationships/image" Target="../media/image19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png"/><Relationship Id="rId1" Type="http://schemas.openxmlformats.org/officeDocument/2006/relationships/image" Target="../media/image187.png"/><Relationship Id="rId4" Type="http://schemas.openxmlformats.org/officeDocument/2006/relationships/image" Target="../media/image19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B2A9B4-692B-4329-AC8F-3E2923FDBFCD}" type="doc">
      <dgm:prSet loTypeId="urn:microsoft.com/office/officeart/2009/3/layout/IncreasingArrowsProcess" loCatId="process" qsTypeId="urn:microsoft.com/office/officeart/2005/8/quickstyle/3d1" qsCatId="3D" csTypeId="urn:microsoft.com/office/officeart/2005/8/colors/accent1_2" csCatId="accent1" phldr="1"/>
      <dgm:spPr/>
      <dgm:t>
        <a:bodyPr/>
        <a:lstStyle/>
        <a:p>
          <a:endParaRPr lang="zh-CN" altLang="en-US"/>
        </a:p>
      </dgm:t>
    </dgm:pt>
    <dgm:pt modelId="{EC63FA69-27D3-4AC1-A5FB-DCFB4327756F}">
      <dgm:prSet phldrT="[文本]" custT="1"/>
      <dgm:spPr>
        <a:xfrm>
          <a:off x="0" y="0"/>
          <a:ext cx="4889638" cy="2077729"/>
        </a:xfrm>
        <a:prstGeom prst="rightArrow">
          <a:avLst>
            <a:gd name="adj1" fmla="val 50000"/>
            <a:gd name="adj2" fmla="val 50000"/>
          </a:avLst>
        </a:prstGeom>
        <a:gradFill rotWithShape="0">
          <a:gsLst>
            <a:gs pos="0">
              <a:srgbClr val="5B9BD5">
                <a:hueOff val="0"/>
                <a:satOff val="0"/>
                <a:lumOff val="0"/>
                <a:alphaOff val="0"/>
                <a:satMod val="103000"/>
                <a:lumMod val="102000"/>
                <a:tint val="94000"/>
              </a:srgbClr>
            </a:gs>
            <a:gs pos="50000">
              <a:srgbClr val="5B9BD5">
                <a:hueOff val="0"/>
                <a:satOff val="0"/>
                <a:lumOff val="0"/>
                <a:alphaOff val="0"/>
                <a:satMod val="110000"/>
                <a:lumMod val="100000"/>
                <a:shade val="100000"/>
              </a:srgbClr>
            </a:gs>
            <a:gs pos="100000">
              <a:srgbClr val="5B9BD5">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pPr>
            <a:buNone/>
          </a:pPr>
          <a:r>
            <a:rPr lang="en-US" altLang="zh-CN" sz="1800" dirty="0">
              <a:solidFill>
                <a:sysClr val="window" lastClr="FFFFFF"/>
              </a:solidFill>
              <a:latin typeface="Arial" panose="020B0604020202020204" pitchFamily="34" charset="0"/>
              <a:ea typeface="黑体" panose="02010609060101010101" pitchFamily="49" charset="-122"/>
              <a:cs typeface="Arial" panose="020B0604020202020204" pitchFamily="34" charset="0"/>
            </a:rPr>
            <a:t>Survey telescopes: find</a:t>
          </a:r>
          <a:r>
            <a:rPr lang="zh-CN" altLang="en-US" sz="1800" dirty="0">
              <a:solidFill>
                <a:sysClr val="window" lastClr="FFFFFF"/>
              </a:solidFill>
              <a:latin typeface="Arial" panose="020B0604020202020204" pitchFamily="34" charset="0"/>
              <a:ea typeface="黑体" panose="02010609060101010101" pitchFamily="49" charset="-122"/>
              <a:cs typeface="Arial" panose="020B0604020202020204" pitchFamily="34" charset="0"/>
            </a:rPr>
            <a:t> </a:t>
          </a:r>
          <a:r>
            <a:rPr lang="en-US" altLang="zh-CN" sz="1800" dirty="0">
              <a:solidFill>
                <a:sysClr val="window" lastClr="FFFFFF"/>
              </a:solidFill>
              <a:latin typeface="Arial" panose="020B0604020202020204" pitchFamily="34" charset="0"/>
              <a:ea typeface="黑体" panose="02010609060101010101" pitchFamily="49" charset="-122"/>
              <a:cs typeface="Arial" panose="020B0604020202020204" pitchFamily="34" charset="0"/>
            </a:rPr>
            <a:t>transients</a:t>
          </a:r>
          <a:endParaRPr lang="zh-CN" altLang="en-US" sz="1800" dirty="0">
            <a:solidFill>
              <a:sysClr val="window" lastClr="FFFFFF"/>
            </a:solidFill>
            <a:latin typeface="Arial" panose="020B0604020202020204" pitchFamily="34" charset="0"/>
            <a:ea typeface="黑体" panose="02010609060101010101" pitchFamily="49" charset="-122"/>
            <a:cs typeface="Arial" panose="020B0604020202020204" pitchFamily="34" charset="0"/>
          </a:endParaRPr>
        </a:p>
      </dgm:t>
    </dgm:pt>
    <dgm:pt modelId="{927D5B87-6947-4B7F-9386-8E70083CCFD0}" type="parTrans" cxnId="{115A79B0-FEBF-4555-B3BA-6C1FB31EBC6B}">
      <dgm:prSet/>
      <dgm:spPr/>
      <dgm:t>
        <a:bodyPr/>
        <a:lstStyle/>
        <a:p>
          <a:endParaRPr lang="zh-CN" altLang="en-US"/>
        </a:p>
      </dgm:t>
    </dgm:pt>
    <dgm:pt modelId="{951CF379-B9FF-4EF3-AC55-9326A9DFA4F1}" type="sibTrans" cxnId="{115A79B0-FEBF-4555-B3BA-6C1FB31EBC6B}">
      <dgm:prSet/>
      <dgm:spPr/>
      <dgm:t>
        <a:bodyPr/>
        <a:lstStyle/>
        <a:p>
          <a:endParaRPr lang="zh-CN" altLang="en-US"/>
        </a:p>
      </dgm:t>
    </dgm:pt>
    <dgm:pt modelId="{EBD83C7F-F636-42A4-AC11-917AC963BB91}">
      <dgm:prSet phldrT="[文本]" custT="1"/>
      <dgm:spPr>
        <a:xfrm>
          <a:off x="2010532" y="870235"/>
          <a:ext cx="7931435" cy="1669247"/>
        </a:xfrm>
        <a:prstGeom prst="rightArrow">
          <a:avLst>
            <a:gd name="adj1" fmla="val 50000"/>
            <a:gd name="adj2" fmla="val 50000"/>
          </a:avLst>
        </a:prstGeom>
        <a:gradFill flip="none" rotWithShape="1">
          <a:gsLst>
            <a:gs pos="0">
              <a:srgbClr val="ED7D31">
                <a:lumMod val="89000"/>
              </a:srgbClr>
            </a:gs>
            <a:gs pos="23000">
              <a:srgbClr val="ED7D31">
                <a:lumMod val="89000"/>
              </a:srgbClr>
            </a:gs>
            <a:gs pos="69000">
              <a:srgbClr val="ED7D31">
                <a:lumMod val="75000"/>
              </a:srgbClr>
            </a:gs>
            <a:gs pos="97000">
              <a:srgbClr val="ED7D31">
                <a:lumMod val="70000"/>
              </a:srgbClr>
            </a:gs>
          </a:gsLst>
          <a:path path="circle">
            <a:fillToRect l="50000" t="50000" r="50000" b="50000"/>
          </a:path>
          <a:tileRect/>
        </a:gradFill>
        <a:ln>
          <a:noFill/>
        </a:ln>
        <a:effectLst/>
        <a:scene3d>
          <a:camera prst="orthographicFront"/>
          <a:lightRig rig="flat" dir="t"/>
        </a:scene3d>
        <a:sp3d prstMaterial="plastic">
          <a:bevelT w="120900" h="88900"/>
          <a:bevelB w="88900" h="31750" prst="angle"/>
        </a:sp3d>
      </dgm:spPr>
      <dgm:t>
        <a:bodyPr/>
        <a:lstStyle/>
        <a:p>
          <a:pPr>
            <a:buNone/>
          </a:pPr>
          <a:r>
            <a:rPr lang="en-US" altLang="zh-CN" sz="1800" dirty="0">
              <a:solidFill>
                <a:sysClr val="window" lastClr="FFFFFF"/>
              </a:solidFill>
              <a:latin typeface="Arial" panose="020B0604020202020204" pitchFamily="34" charset="0"/>
              <a:ea typeface="黑体" panose="02010609060101010101" pitchFamily="49" charset="-122"/>
              <a:cs typeface="Arial" panose="020B0604020202020204" pitchFamily="34" charset="0"/>
            </a:rPr>
            <a:t>CATCH: performs follow-up observations</a:t>
          </a:r>
          <a:endParaRPr lang="zh-CN" altLang="en-US" sz="1800" dirty="0">
            <a:solidFill>
              <a:sysClr val="window" lastClr="FFFFFF"/>
            </a:solidFill>
            <a:latin typeface="Arial" panose="020B0604020202020204" pitchFamily="34" charset="0"/>
            <a:ea typeface="黑体" panose="02010609060101010101" pitchFamily="49" charset="-122"/>
            <a:cs typeface="Arial" panose="020B0604020202020204" pitchFamily="34" charset="0"/>
          </a:endParaRPr>
        </a:p>
      </dgm:t>
    </dgm:pt>
    <dgm:pt modelId="{2B2EBD70-EBAE-4CB1-BE01-86B90A86D773}" type="parTrans" cxnId="{5F55BECE-4B42-43E9-B8D9-28D9FB732085}">
      <dgm:prSet/>
      <dgm:spPr/>
      <dgm:t>
        <a:bodyPr/>
        <a:lstStyle/>
        <a:p>
          <a:endParaRPr lang="zh-CN" altLang="en-US"/>
        </a:p>
      </dgm:t>
    </dgm:pt>
    <dgm:pt modelId="{E0D40F96-E3EF-4A4C-9C11-3FFB74CAE1BC}" type="sibTrans" cxnId="{5F55BECE-4B42-43E9-B8D9-28D9FB732085}">
      <dgm:prSet/>
      <dgm:spPr/>
      <dgm:t>
        <a:bodyPr/>
        <a:lstStyle/>
        <a:p>
          <a:endParaRPr lang="zh-CN" altLang="en-US"/>
        </a:p>
      </dgm:t>
    </dgm:pt>
    <dgm:pt modelId="{2EABA7D1-7891-4D51-9ECD-1E9E9934BE7F}">
      <dgm:prSet phldrT="[文本]" custT="1"/>
      <dgm:spPr>
        <a:xfrm>
          <a:off x="6669572" y="1454436"/>
          <a:ext cx="4767311" cy="1938931"/>
        </a:xfrm>
        <a:prstGeom prst="rightArrow">
          <a:avLst>
            <a:gd name="adj1" fmla="val 50000"/>
            <a:gd name="adj2" fmla="val 50000"/>
          </a:avLst>
        </a:prstGeom>
        <a:gradFill rotWithShape="0">
          <a:gsLst>
            <a:gs pos="0">
              <a:srgbClr val="5B9BD5">
                <a:hueOff val="0"/>
                <a:satOff val="0"/>
                <a:lumOff val="0"/>
                <a:alphaOff val="0"/>
                <a:satMod val="103000"/>
                <a:lumMod val="102000"/>
                <a:tint val="94000"/>
              </a:srgbClr>
            </a:gs>
            <a:gs pos="50000">
              <a:srgbClr val="5B9BD5">
                <a:hueOff val="0"/>
                <a:satOff val="0"/>
                <a:lumOff val="0"/>
                <a:alphaOff val="0"/>
                <a:satMod val="110000"/>
                <a:lumMod val="100000"/>
                <a:shade val="100000"/>
              </a:srgbClr>
            </a:gs>
            <a:gs pos="100000">
              <a:srgbClr val="5B9BD5">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pPr>
            <a:buNone/>
          </a:pPr>
          <a:r>
            <a:rPr lang="en-US" sz="1800" b="0" i="0" dirty="0">
              <a:solidFill>
                <a:sysClr val="window" lastClr="FFFFFF"/>
              </a:solidFill>
              <a:latin typeface="Arial" panose="020B0604020202020204" pitchFamily="34" charset="0"/>
              <a:ea typeface="+mn-ea"/>
              <a:cs typeface="Arial" panose="020B0604020202020204" pitchFamily="34" charset="0"/>
            </a:rPr>
            <a:t>Large observatories:</a:t>
          </a:r>
          <a:r>
            <a:rPr lang="zh-CN" altLang="en-US" sz="1800" b="0" i="0" dirty="0">
              <a:solidFill>
                <a:sysClr val="window" lastClr="FFFFFF"/>
              </a:solidFill>
              <a:latin typeface="Arial" panose="020B0604020202020204" pitchFamily="34" charset="0"/>
              <a:ea typeface="微软雅黑" panose="020B0503020204020204" pitchFamily="34" charset="-122"/>
              <a:cs typeface="Arial" panose="020B0604020202020204" pitchFamily="34" charset="0"/>
            </a:rPr>
            <a:t> </a:t>
          </a:r>
          <a:r>
            <a:rPr lang="en-US" altLang="zh-CN" sz="1800" b="0" i="0" dirty="0">
              <a:solidFill>
                <a:sysClr val="window" lastClr="FFFFFF"/>
              </a:solidFill>
              <a:latin typeface="Arial" panose="020B0604020202020204" pitchFamily="34" charset="0"/>
              <a:ea typeface="微软雅黑" panose="020B0503020204020204" pitchFamily="34" charset="-122"/>
              <a:cs typeface="Arial" panose="020B0604020202020204" pitchFamily="34" charset="0"/>
            </a:rPr>
            <a:t>do</a:t>
          </a:r>
          <a:r>
            <a:rPr lang="zh-CN" altLang="en-US" sz="1800" b="0" i="0" dirty="0">
              <a:solidFill>
                <a:sysClr val="window" lastClr="FFFFFF"/>
              </a:solidFill>
              <a:latin typeface="Arial" panose="020B0604020202020204" pitchFamily="34" charset="0"/>
              <a:ea typeface="微软雅黑" panose="020B0503020204020204" pitchFamily="34" charset="-122"/>
              <a:cs typeface="Arial" panose="020B0604020202020204" pitchFamily="34" charset="0"/>
            </a:rPr>
            <a:t> </a:t>
          </a:r>
          <a:r>
            <a:rPr lang="en-US" sz="1800" b="0" i="0" dirty="0">
              <a:solidFill>
                <a:sysClr val="window" lastClr="FFFFFF"/>
              </a:solidFill>
              <a:latin typeface="Arial" panose="020B0604020202020204" pitchFamily="34" charset="0"/>
              <a:ea typeface="+mn-ea"/>
              <a:cs typeface="Arial" panose="020B0604020202020204" pitchFamily="34" charset="0"/>
            </a:rPr>
            <a:t>fine measurements</a:t>
          </a:r>
          <a:endParaRPr lang="zh-CN" altLang="en-US" sz="1800" dirty="0">
            <a:solidFill>
              <a:sysClr val="window" lastClr="FFFFFF"/>
            </a:solidFill>
            <a:latin typeface="Arial" panose="020B0604020202020204" pitchFamily="34" charset="0"/>
            <a:ea typeface="黑体" panose="02010609060101010101" pitchFamily="49" charset="-122"/>
            <a:cs typeface="Arial" panose="020B0604020202020204" pitchFamily="34" charset="0"/>
          </a:endParaRPr>
        </a:p>
      </dgm:t>
    </dgm:pt>
    <dgm:pt modelId="{0B788272-C40A-4603-BBBC-17EEB939CEC7}" type="parTrans" cxnId="{21D378D0-58C9-4E96-93BF-7254F9E907F4}">
      <dgm:prSet/>
      <dgm:spPr/>
      <dgm:t>
        <a:bodyPr/>
        <a:lstStyle/>
        <a:p>
          <a:endParaRPr lang="zh-CN" altLang="en-US"/>
        </a:p>
      </dgm:t>
    </dgm:pt>
    <dgm:pt modelId="{9B8913A2-AF12-403B-A40F-654A4D9E008D}" type="sibTrans" cxnId="{21D378D0-58C9-4E96-93BF-7254F9E907F4}">
      <dgm:prSet/>
      <dgm:spPr/>
      <dgm:t>
        <a:bodyPr/>
        <a:lstStyle/>
        <a:p>
          <a:endParaRPr lang="zh-CN" altLang="en-US"/>
        </a:p>
      </dgm:t>
    </dgm:pt>
    <dgm:pt modelId="{1BC79C94-A1D3-4819-BD2B-76F8BFA62238}" type="pres">
      <dgm:prSet presAssocID="{68B2A9B4-692B-4329-AC8F-3E2923FDBFCD}" presName="Name0" presStyleCnt="0">
        <dgm:presLayoutVars>
          <dgm:chMax val="5"/>
          <dgm:chPref val="5"/>
          <dgm:dir/>
          <dgm:animLvl val="lvl"/>
        </dgm:presLayoutVars>
      </dgm:prSet>
      <dgm:spPr/>
    </dgm:pt>
    <dgm:pt modelId="{E5C39216-E2C9-42B5-AC43-4B2411D33C5E}" type="pres">
      <dgm:prSet presAssocID="{EC63FA69-27D3-4AC1-A5FB-DCFB4327756F}" presName="parentText1" presStyleLbl="node1" presStyleIdx="0" presStyleCnt="3" custScaleX="42661" custScaleY="124471" custLinFactNeighborX="1532" custLinFactNeighborY="-11226">
        <dgm:presLayoutVars>
          <dgm:chMax/>
          <dgm:chPref val="3"/>
          <dgm:bulletEnabled val="1"/>
        </dgm:presLayoutVars>
      </dgm:prSet>
      <dgm:spPr/>
    </dgm:pt>
    <dgm:pt modelId="{C2B35414-E20C-4083-8850-ADE2FF7D72A2}" type="pres">
      <dgm:prSet presAssocID="{EBD83C7F-F636-42A4-AC11-917AC963BB91}" presName="parentText2" presStyleLbl="node1" presStyleIdx="1" presStyleCnt="3" custScaleX="78738" custScaleY="122109" custLinFactNeighborX="3720" custLinFactNeighborY="16098">
        <dgm:presLayoutVars>
          <dgm:chMax/>
          <dgm:chPref val="3"/>
          <dgm:bulletEnabled val="1"/>
        </dgm:presLayoutVars>
      </dgm:prSet>
      <dgm:spPr/>
    </dgm:pt>
    <dgm:pt modelId="{015FA76F-31F0-424C-91A6-A015EC57E085}" type="pres">
      <dgm:prSet presAssocID="{2EABA7D1-7891-4D51-9ECD-1E9E9934BE7F}" presName="parentText3" presStyleLbl="node1" presStyleIdx="2" presStyleCnt="3" custScaleX="108317" custScaleY="116156" custLinFactNeighborX="20019" custLinFactNeighborY="53407">
        <dgm:presLayoutVars>
          <dgm:chMax/>
          <dgm:chPref val="3"/>
          <dgm:bulletEnabled val="1"/>
        </dgm:presLayoutVars>
      </dgm:prSet>
      <dgm:spPr/>
    </dgm:pt>
  </dgm:ptLst>
  <dgm:cxnLst>
    <dgm:cxn modelId="{184B8578-5349-4E29-AB59-E2D32DDA6026}" type="presOf" srcId="{EBD83C7F-F636-42A4-AC11-917AC963BB91}" destId="{C2B35414-E20C-4083-8850-ADE2FF7D72A2}" srcOrd="0" destOrd="0" presId="urn:microsoft.com/office/officeart/2009/3/layout/IncreasingArrowsProcess"/>
    <dgm:cxn modelId="{8DE406AA-946B-48F2-8F28-97AEBF0337F6}" type="presOf" srcId="{2EABA7D1-7891-4D51-9ECD-1E9E9934BE7F}" destId="{015FA76F-31F0-424C-91A6-A015EC57E085}" srcOrd="0" destOrd="0" presId="urn:microsoft.com/office/officeart/2009/3/layout/IncreasingArrowsProcess"/>
    <dgm:cxn modelId="{2D84A5AB-5272-4AB5-B4F8-CCCC1CB0AF20}" type="presOf" srcId="{68B2A9B4-692B-4329-AC8F-3E2923FDBFCD}" destId="{1BC79C94-A1D3-4819-BD2B-76F8BFA62238}" srcOrd="0" destOrd="0" presId="urn:microsoft.com/office/officeart/2009/3/layout/IncreasingArrowsProcess"/>
    <dgm:cxn modelId="{115A79B0-FEBF-4555-B3BA-6C1FB31EBC6B}" srcId="{68B2A9B4-692B-4329-AC8F-3E2923FDBFCD}" destId="{EC63FA69-27D3-4AC1-A5FB-DCFB4327756F}" srcOrd="0" destOrd="0" parTransId="{927D5B87-6947-4B7F-9386-8E70083CCFD0}" sibTransId="{951CF379-B9FF-4EF3-AC55-9326A9DFA4F1}"/>
    <dgm:cxn modelId="{F6F2DAB7-E0B3-4D41-A93A-6A11F81A94A3}" type="presOf" srcId="{EC63FA69-27D3-4AC1-A5FB-DCFB4327756F}" destId="{E5C39216-E2C9-42B5-AC43-4B2411D33C5E}" srcOrd="0" destOrd="0" presId="urn:microsoft.com/office/officeart/2009/3/layout/IncreasingArrowsProcess"/>
    <dgm:cxn modelId="{5F55BECE-4B42-43E9-B8D9-28D9FB732085}" srcId="{68B2A9B4-692B-4329-AC8F-3E2923FDBFCD}" destId="{EBD83C7F-F636-42A4-AC11-917AC963BB91}" srcOrd="1" destOrd="0" parTransId="{2B2EBD70-EBAE-4CB1-BE01-86B90A86D773}" sibTransId="{E0D40F96-E3EF-4A4C-9C11-3FFB74CAE1BC}"/>
    <dgm:cxn modelId="{21D378D0-58C9-4E96-93BF-7254F9E907F4}" srcId="{68B2A9B4-692B-4329-AC8F-3E2923FDBFCD}" destId="{2EABA7D1-7891-4D51-9ECD-1E9E9934BE7F}" srcOrd="2" destOrd="0" parTransId="{0B788272-C40A-4603-BBBC-17EEB939CEC7}" sibTransId="{9B8913A2-AF12-403B-A40F-654A4D9E008D}"/>
    <dgm:cxn modelId="{D351DF8D-15B8-484A-9926-E32D26EF8544}" type="presParOf" srcId="{1BC79C94-A1D3-4819-BD2B-76F8BFA62238}" destId="{E5C39216-E2C9-42B5-AC43-4B2411D33C5E}" srcOrd="0" destOrd="0" presId="urn:microsoft.com/office/officeart/2009/3/layout/IncreasingArrowsProcess"/>
    <dgm:cxn modelId="{2D9C6AB0-9CB5-4989-A1AA-FA9374488816}" type="presParOf" srcId="{1BC79C94-A1D3-4819-BD2B-76F8BFA62238}" destId="{C2B35414-E20C-4083-8850-ADE2FF7D72A2}" srcOrd="1" destOrd="0" presId="urn:microsoft.com/office/officeart/2009/3/layout/IncreasingArrowsProcess"/>
    <dgm:cxn modelId="{333D8590-5931-4A61-BF91-BBAF4C863DD5}" type="presParOf" srcId="{1BC79C94-A1D3-4819-BD2B-76F8BFA62238}" destId="{015FA76F-31F0-424C-91A6-A015EC57E085}" srcOrd="2" destOrd="0" presId="urn:microsoft.com/office/officeart/2009/3/layout/IncreasingArrowsProcess"/>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B317A0-5F5E-422C-9E8A-65FAE1980A99}" type="doc">
      <dgm:prSet loTypeId="urn:microsoft.com/office/officeart/2005/8/layout/vList4#1" loCatId="list" qsTypeId="urn:microsoft.com/office/officeart/2005/8/quickstyle/simple5" qsCatId="simple" csTypeId="urn:microsoft.com/office/officeart/2005/8/colors/accent1_1" csCatId="accent1" phldr="1"/>
      <dgm:spPr/>
      <dgm:t>
        <a:bodyPr/>
        <a:lstStyle/>
        <a:p>
          <a:endParaRPr lang="zh-CN" altLang="en-US"/>
        </a:p>
      </dgm:t>
    </dgm:pt>
    <dgm:pt modelId="{C65199B1-0C1E-467E-9429-5071D95A0EF7}">
      <dgm:prSet phldrT="[文本]" custT="1"/>
      <dgm:spPr/>
      <dgm:t>
        <a:bodyPr/>
        <a:lstStyle/>
        <a:p>
          <a:r>
            <a:rPr lang="en-US" altLang="zh-CN" sz="1800" b="1" i="1" dirty="0">
              <a:solidFill>
                <a:srgbClr val="FF0000"/>
              </a:solidFill>
              <a:effectLst>
                <a:outerShdw blurRad="38100" dist="38100" dir="2700000" algn="tl">
                  <a:srgbClr val="000000">
                    <a:alpha val="43137"/>
                  </a:srgbClr>
                </a:outerShdw>
              </a:effectLst>
            </a:rPr>
            <a:t>Gamma-ray converter tracker (GCK)</a:t>
          </a:r>
          <a:endParaRPr lang="zh-CN" altLang="en-US" sz="1800" b="1" i="1" dirty="0">
            <a:solidFill>
              <a:srgbClr val="FF0000"/>
            </a:solidFill>
            <a:effectLst>
              <a:outerShdw blurRad="38100" dist="38100" dir="2700000" algn="tl">
                <a:srgbClr val="000000">
                  <a:alpha val="43137"/>
                </a:srgbClr>
              </a:outerShdw>
            </a:effectLst>
          </a:endParaRPr>
        </a:p>
      </dgm:t>
    </dgm:pt>
    <dgm:pt modelId="{2B63463F-6421-4C55-B288-0A90F2CC3EEE}" type="parTrans" cxnId="{F3F326EC-90D0-4448-A187-BA20365612C1}">
      <dgm:prSet/>
      <dgm:spPr/>
      <dgm:t>
        <a:bodyPr/>
        <a:lstStyle/>
        <a:p>
          <a:endParaRPr lang="zh-CN" altLang="en-US" sz="1800" i="1"/>
        </a:p>
      </dgm:t>
    </dgm:pt>
    <dgm:pt modelId="{B95CE8E1-D258-4B49-974D-A73EF0DDF7B9}" type="sibTrans" cxnId="{F3F326EC-90D0-4448-A187-BA20365612C1}">
      <dgm:prSet/>
      <dgm:spPr/>
      <dgm:t>
        <a:bodyPr/>
        <a:lstStyle/>
        <a:p>
          <a:endParaRPr lang="zh-CN" altLang="en-US" sz="1800" i="1"/>
        </a:p>
      </dgm:t>
    </dgm:pt>
    <dgm:pt modelId="{4656B982-59EF-40A5-ADE7-372F810651F1}">
      <dgm:prSet phldrT="[文本]" custT="1"/>
      <dgm:spPr/>
      <dgm:t>
        <a:bodyPr/>
        <a:lstStyle/>
        <a:p>
          <a:endParaRPr lang="zh-CN" altLang="en-US" sz="1800" i="1" dirty="0">
            <a:solidFill>
              <a:schemeClr val="tx1"/>
            </a:solidFill>
          </a:endParaRPr>
        </a:p>
      </dgm:t>
    </dgm:pt>
    <dgm:pt modelId="{3D17386D-540F-4D63-8008-A701A568F07F}" type="parTrans" cxnId="{E5CA7038-7B9D-41DA-BBEA-2F072C146121}">
      <dgm:prSet/>
      <dgm:spPr/>
      <dgm:t>
        <a:bodyPr/>
        <a:lstStyle/>
        <a:p>
          <a:endParaRPr lang="zh-CN" altLang="en-US" sz="1800" i="1"/>
        </a:p>
      </dgm:t>
    </dgm:pt>
    <dgm:pt modelId="{E1CC9C5A-778A-428C-93C4-8058F6F848E1}" type="sibTrans" cxnId="{E5CA7038-7B9D-41DA-BBEA-2F072C146121}">
      <dgm:prSet/>
      <dgm:spPr/>
      <dgm:t>
        <a:bodyPr/>
        <a:lstStyle/>
        <a:p>
          <a:endParaRPr lang="zh-CN" altLang="en-US" sz="1800" i="1"/>
        </a:p>
      </dgm:t>
    </dgm:pt>
    <dgm:pt modelId="{5437E4C2-507C-44B7-98B1-6AEF23F6CD21}">
      <dgm:prSet phldrT="[文本]" custT="1"/>
      <dgm:spPr/>
      <dgm:t>
        <a:bodyPr/>
        <a:lstStyle/>
        <a:p>
          <a:r>
            <a:rPr lang="en-US" altLang="zh-CN" sz="1800" b="1" i="1" dirty="0">
              <a:solidFill>
                <a:srgbClr val="FF0000"/>
              </a:solidFill>
              <a:effectLst>
                <a:outerShdw blurRad="38100" dist="38100" dir="2700000" algn="tl">
                  <a:srgbClr val="000000">
                    <a:alpha val="43137"/>
                  </a:srgbClr>
                </a:outerShdw>
              </a:effectLst>
            </a:rPr>
            <a:t>Energy Calorimeter (ECAL)</a:t>
          </a:r>
          <a:endParaRPr lang="zh-CN" altLang="en-US" sz="1800" b="1" i="1" dirty="0">
            <a:solidFill>
              <a:srgbClr val="FF0000"/>
            </a:solidFill>
            <a:effectLst>
              <a:outerShdw blurRad="38100" dist="38100" dir="2700000" algn="tl">
                <a:srgbClr val="000000">
                  <a:alpha val="43137"/>
                </a:srgbClr>
              </a:outerShdw>
            </a:effectLst>
          </a:endParaRPr>
        </a:p>
      </dgm:t>
    </dgm:pt>
    <dgm:pt modelId="{8900FC82-1263-4ADF-8F16-195DC8E908AC}" type="parTrans" cxnId="{D1329FE6-6CC4-4BAC-8070-EF1489F7C48D}">
      <dgm:prSet/>
      <dgm:spPr/>
      <dgm:t>
        <a:bodyPr/>
        <a:lstStyle/>
        <a:p>
          <a:endParaRPr lang="zh-CN" altLang="en-US" sz="1800" i="1"/>
        </a:p>
      </dgm:t>
    </dgm:pt>
    <dgm:pt modelId="{D2ADBBFD-DDAF-4F56-8A7E-7DBAED575110}" type="sibTrans" cxnId="{D1329FE6-6CC4-4BAC-8070-EF1489F7C48D}">
      <dgm:prSet/>
      <dgm:spPr/>
      <dgm:t>
        <a:bodyPr/>
        <a:lstStyle/>
        <a:p>
          <a:endParaRPr lang="zh-CN" altLang="en-US" sz="1800" i="1"/>
        </a:p>
      </dgm:t>
    </dgm:pt>
    <dgm:pt modelId="{5498C66E-CF9E-430F-8164-F7950CD7E8F1}">
      <dgm:prSet phldrT="[文本]" custT="1"/>
      <dgm:spPr/>
      <dgm:t>
        <a:bodyPr/>
        <a:lstStyle/>
        <a:p>
          <a:r>
            <a:rPr lang="en-US" altLang="zh-CN" sz="1800" b="1" i="1" dirty="0">
              <a:effectLst>
                <a:outerShdw blurRad="38100" dist="38100" dir="2700000" algn="tl">
                  <a:srgbClr val="000000">
                    <a:alpha val="43137"/>
                  </a:srgbClr>
                </a:outerShdw>
              </a:effectLst>
            </a:rPr>
            <a:t>3D CZT (2 layers, total 6cm )</a:t>
          </a:r>
          <a:endParaRPr lang="zh-CN" altLang="en-US" sz="1800" b="1" i="1" dirty="0">
            <a:effectLst>
              <a:outerShdw blurRad="38100" dist="38100" dir="2700000" algn="tl">
                <a:srgbClr val="000000">
                  <a:alpha val="43137"/>
                </a:srgbClr>
              </a:outerShdw>
            </a:effectLst>
          </a:endParaRPr>
        </a:p>
      </dgm:t>
    </dgm:pt>
    <dgm:pt modelId="{6BF92D6B-DF34-45C1-9376-60F7DA105951}" type="parTrans" cxnId="{5781055E-FEA9-41B2-8BF2-62E1F447B050}">
      <dgm:prSet/>
      <dgm:spPr/>
      <dgm:t>
        <a:bodyPr/>
        <a:lstStyle/>
        <a:p>
          <a:endParaRPr lang="zh-CN" altLang="en-US" sz="1800" i="1"/>
        </a:p>
      </dgm:t>
    </dgm:pt>
    <dgm:pt modelId="{7E2B7967-B97F-4E27-9D28-844373A5EB9A}" type="sibTrans" cxnId="{5781055E-FEA9-41B2-8BF2-62E1F447B050}">
      <dgm:prSet/>
      <dgm:spPr/>
      <dgm:t>
        <a:bodyPr/>
        <a:lstStyle/>
        <a:p>
          <a:endParaRPr lang="zh-CN" altLang="en-US" sz="1800" i="1"/>
        </a:p>
      </dgm:t>
    </dgm:pt>
    <dgm:pt modelId="{B2E6850E-29EE-42DA-A964-27E429759BA3}">
      <dgm:prSet phldrT="[文本]" custT="1"/>
      <dgm:spPr/>
      <dgm:t>
        <a:bodyPr/>
        <a:lstStyle/>
        <a:p>
          <a:r>
            <a:rPr lang="en-US" altLang="zh-CN" sz="1800" b="1" i="1" dirty="0">
              <a:solidFill>
                <a:srgbClr val="FF0000"/>
              </a:solidFill>
              <a:effectLst>
                <a:outerShdw blurRad="38100" dist="38100" dir="2700000" algn="tl">
                  <a:srgbClr val="000000">
                    <a:alpha val="43137"/>
                  </a:srgbClr>
                </a:outerShdw>
              </a:effectLst>
            </a:rPr>
            <a:t>Anti-</a:t>
          </a:r>
          <a:r>
            <a:rPr lang="en-US" altLang="zh-CN" sz="1800" b="1" i="1" dirty="0" err="1">
              <a:solidFill>
                <a:srgbClr val="FF0000"/>
              </a:solidFill>
              <a:effectLst>
                <a:outerShdw blurRad="38100" dist="38100" dir="2700000" algn="tl">
                  <a:srgbClr val="000000">
                    <a:alpha val="43137"/>
                  </a:srgbClr>
                </a:outerShdw>
              </a:effectLst>
            </a:rPr>
            <a:t>concident</a:t>
          </a:r>
          <a:r>
            <a:rPr lang="en-US" altLang="zh-CN" sz="1800" b="1" i="1" dirty="0">
              <a:solidFill>
                <a:srgbClr val="FF0000"/>
              </a:solidFill>
              <a:effectLst>
                <a:outerShdw blurRad="38100" dist="38100" dir="2700000" algn="tl">
                  <a:srgbClr val="000000">
                    <a:alpha val="43137"/>
                  </a:srgbClr>
                </a:outerShdw>
              </a:effectLst>
            </a:rPr>
            <a:t> Detector</a:t>
          </a:r>
          <a:r>
            <a:rPr lang="zh-CN" altLang="en-US" sz="1800" b="1" i="1" dirty="0">
              <a:solidFill>
                <a:srgbClr val="FF0000"/>
              </a:solidFill>
              <a:effectLst>
                <a:outerShdw blurRad="38100" dist="38100" dir="2700000" algn="tl">
                  <a:srgbClr val="000000">
                    <a:alpha val="43137"/>
                  </a:srgbClr>
                </a:outerShdw>
              </a:effectLst>
            </a:rPr>
            <a:t> </a:t>
          </a:r>
          <a:r>
            <a:rPr lang="en-US" altLang="zh-CN" sz="1800" b="1" i="1" dirty="0">
              <a:solidFill>
                <a:srgbClr val="FF0000"/>
              </a:solidFill>
              <a:effectLst>
                <a:outerShdw blurRad="38100" dist="38100" dir="2700000" algn="tl">
                  <a:srgbClr val="000000">
                    <a:alpha val="43137"/>
                  </a:srgbClr>
                </a:outerShdw>
              </a:effectLst>
            </a:rPr>
            <a:t>(ACD)</a:t>
          </a:r>
          <a:endParaRPr lang="zh-CN" altLang="en-US" sz="1800" b="1" i="1" dirty="0">
            <a:solidFill>
              <a:srgbClr val="FF0000"/>
            </a:solidFill>
            <a:effectLst>
              <a:outerShdw blurRad="38100" dist="38100" dir="2700000" algn="tl">
                <a:srgbClr val="000000">
                  <a:alpha val="43137"/>
                </a:srgbClr>
              </a:outerShdw>
            </a:effectLst>
          </a:endParaRPr>
        </a:p>
      </dgm:t>
    </dgm:pt>
    <dgm:pt modelId="{151A22FA-88C9-4E74-9314-AD53B7FC9672}" type="parTrans" cxnId="{3F09AD70-87C6-47B5-8724-99E5C28A722E}">
      <dgm:prSet/>
      <dgm:spPr/>
      <dgm:t>
        <a:bodyPr/>
        <a:lstStyle/>
        <a:p>
          <a:endParaRPr lang="zh-CN" altLang="en-US" sz="1800" i="1"/>
        </a:p>
      </dgm:t>
    </dgm:pt>
    <dgm:pt modelId="{45520D77-0242-4470-A1B8-8C3A3F791D3F}" type="sibTrans" cxnId="{3F09AD70-87C6-47B5-8724-99E5C28A722E}">
      <dgm:prSet/>
      <dgm:spPr/>
      <dgm:t>
        <a:bodyPr/>
        <a:lstStyle/>
        <a:p>
          <a:endParaRPr lang="zh-CN" altLang="en-US" sz="1800" i="1"/>
        </a:p>
      </dgm:t>
    </dgm:pt>
    <dgm:pt modelId="{DF216CFE-75CC-4B9E-A63E-EC7114766E63}">
      <dgm:prSet phldrT="[文本]" custT="1"/>
      <dgm:spPr/>
      <dgm:t>
        <a:bodyPr/>
        <a:lstStyle/>
        <a:p>
          <a:r>
            <a:rPr lang="en-US" altLang="zh-CN" sz="1800" b="1" i="1" dirty="0">
              <a:effectLst>
                <a:outerShdw blurRad="38100" dist="38100" dir="2700000" algn="tl">
                  <a:srgbClr val="000000">
                    <a:alpha val="43137"/>
                  </a:srgbClr>
                </a:outerShdw>
              </a:effectLst>
            </a:rPr>
            <a:t>PSD, Veto for charge particles</a:t>
          </a:r>
          <a:endParaRPr lang="zh-CN" altLang="en-US" sz="1800" b="1" i="1" dirty="0">
            <a:effectLst>
              <a:outerShdw blurRad="38100" dist="38100" dir="2700000" algn="tl">
                <a:srgbClr val="000000">
                  <a:alpha val="43137"/>
                </a:srgbClr>
              </a:outerShdw>
            </a:effectLst>
          </a:endParaRPr>
        </a:p>
      </dgm:t>
    </dgm:pt>
    <dgm:pt modelId="{5532DC45-5705-44F7-91C7-B90C36336E7D}" type="parTrans" cxnId="{551F59E6-2913-419E-806C-9C34751673FB}">
      <dgm:prSet/>
      <dgm:spPr/>
      <dgm:t>
        <a:bodyPr/>
        <a:lstStyle/>
        <a:p>
          <a:endParaRPr lang="zh-CN" altLang="en-US" sz="1800" i="1"/>
        </a:p>
      </dgm:t>
    </dgm:pt>
    <dgm:pt modelId="{24BE8184-8502-48E6-A52A-C31F0F4F7E27}" type="sibTrans" cxnId="{551F59E6-2913-419E-806C-9C34751673FB}">
      <dgm:prSet/>
      <dgm:spPr/>
      <dgm:t>
        <a:bodyPr/>
        <a:lstStyle/>
        <a:p>
          <a:endParaRPr lang="zh-CN" altLang="en-US" sz="1800" i="1"/>
        </a:p>
      </dgm:t>
    </dgm:pt>
    <dgm:pt modelId="{8344E4E4-8716-4BA9-A8D4-E36A4913467A}">
      <dgm:prSet phldrT="[文本]" custT="1"/>
      <dgm:spPr/>
      <dgm:t>
        <a:bodyPr/>
        <a:lstStyle/>
        <a:p>
          <a:r>
            <a:rPr lang="en-US" altLang="zh-CN" sz="1800" b="1" i="1" dirty="0">
              <a:effectLst>
                <a:outerShdw blurRad="38100" dist="38100" dir="2700000" algn="tl">
                  <a:srgbClr val="000000">
                    <a:alpha val="43137"/>
                  </a:srgbClr>
                </a:outerShdw>
              </a:effectLst>
            </a:rPr>
            <a:t>50</a:t>
          </a:r>
          <a:r>
            <a:rPr lang="zh-CN" altLang="en-US" sz="1800" b="1" i="1" dirty="0">
              <a:effectLst>
                <a:outerShdw blurRad="38100" dist="38100" dir="2700000" algn="tl">
                  <a:srgbClr val="000000">
                    <a:alpha val="43137"/>
                  </a:srgbClr>
                </a:outerShdw>
              </a:effectLst>
            </a:rPr>
            <a:t> </a:t>
          </a:r>
          <a:r>
            <a:rPr lang="en-US" altLang="zh-CN" sz="1800" b="1" i="1" dirty="0">
              <a:effectLst>
                <a:outerShdw blurRad="38100" dist="38100" dir="2700000" algn="tl">
                  <a:srgbClr val="000000">
                    <a:alpha val="43137"/>
                  </a:srgbClr>
                </a:outerShdw>
              </a:effectLst>
            </a:rPr>
            <a:t>layers silicon tracker (DSSD)</a:t>
          </a:r>
          <a:endParaRPr lang="zh-CN" altLang="en-US" sz="1800" b="1" i="1" dirty="0">
            <a:effectLst>
              <a:outerShdw blurRad="38100" dist="38100" dir="2700000" algn="tl">
                <a:srgbClr val="000000">
                  <a:alpha val="43137"/>
                </a:srgbClr>
              </a:outerShdw>
            </a:effectLst>
          </a:endParaRPr>
        </a:p>
      </dgm:t>
    </dgm:pt>
    <dgm:pt modelId="{26ABB65D-0EAF-4C3C-B5B8-52CE11EB8887}" type="sibTrans" cxnId="{2C00005C-12F4-4EB8-B055-6BF2EEBA0904}">
      <dgm:prSet/>
      <dgm:spPr/>
      <dgm:t>
        <a:bodyPr/>
        <a:lstStyle/>
        <a:p>
          <a:endParaRPr lang="zh-CN" altLang="en-US" sz="1800" i="1"/>
        </a:p>
      </dgm:t>
    </dgm:pt>
    <dgm:pt modelId="{8E93B358-FB96-479D-8A96-D80BCDE24DD5}" type="parTrans" cxnId="{2C00005C-12F4-4EB8-B055-6BF2EEBA0904}">
      <dgm:prSet/>
      <dgm:spPr/>
      <dgm:t>
        <a:bodyPr/>
        <a:lstStyle/>
        <a:p>
          <a:endParaRPr lang="zh-CN" altLang="en-US" sz="1800" i="1"/>
        </a:p>
      </dgm:t>
    </dgm:pt>
    <dgm:pt modelId="{9E1D754D-0438-43E5-886D-0FCC3FD7A08D}">
      <dgm:prSet phldrT="[文本]" custT="1"/>
      <dgm:spPr/>
      <dgm:t>
        <a:bodyPr/>
        <a:lstStyle/>
        <a:p>
          <a:endParaRPr lang="zh-CN" altLang="en-US" sz="1800" b="1" i="1" dirty="0">
            <a:effectLst>
              <a:outerShdw blurRad="38100" dist="38100" dir="2700000" algn="tl">
                <a:srgbClr val="000000">
                  <a:alpha val="43137"/>
                </a:srgbClr>
              </a:outerShdw>
            </a:effectLst>
          </a:endParaRPr>
        </a:p>
      </dgm:t>
    </dgm:pt>
    <dgm:pt modelId="{79302593-D43D-469E-8BD1-B73DE44FEAB0}" type="parTrans" cxnId="{53A9C7B2-A96F-4CCE-9B36-F3B18390AEBD}">
      <dgm:prSet/>
      <dgm:spPr/>
      <dgm:t>
        <a:bodyPr/>
        <a:lstStyle/>
        <a:p>
          <a:endParaRPr lang="zh-CN" altLang="en-US" sz="1800" i="1"/>
        </a:p>
      </dgm:t>
    </dgm:pt>
    <dgm:pt modelId="{BC400E26-95D2-4C5A-B20A-BE10AA934C50}" type="sibTrans" cxnId="{53A9C7B2-A96F-4CCE-9B36-F3B18390AEBD}">
      <dgm:prSet/>
      <dgm:spPr/>
      <dgm:t>
        <a:bodyPr/>
        <a:lstStyle/>
        <a:p>
          <a:endParaRPr lang="zh-CN" altLang="en-US" sz="1800" i="1"/>
        </a:p>
      </dgm:t>
    </dgm:pt>
    <dgm:pt modelId="{4836D3AA-428B-4043-88F8-65A7F1CAB970}">
      <dgm:prSet phldrT="[文本]" custT="1"/>
      <dgm:spPr/>
      <dgm:t>
        <a:bodyPr/>
        <a:lstStyle/>
        <a:p>
          <a:r>
            <a:rPr lang="en-US" altLang="zh-CN" sz="1800" b="1" i="1" dirty="0">
              <a:effectLst>
                <a:outerShdw blurRad="38100" dist="38100" dir="2700000" algn="tl">
                  <a:srgbClr val="000000">
                    <a:alpha val="43137"/>
                  </a:srgbClr>
                </a:outerShdw>
              </a:effectLst>
            </a:rPr>
            <a:t>Converter and tracker</a:t>
          </a:r>
          <a:endParaRPr lang="zh-CN" altLang="en-US" sz="1800" b="1" i="1" dirty="0">
            <a:effectLst>
              <a:outerShdw blurRad="38100" dist="38100" dir="2700000" algn="tl">
                <a:srgbClr val="000000">
                  <a:alpha val="43137"/>
                </a:srgbClr>
              </a:outerShdw>
            </a:effectLst>
          </a:endParaRPr>
        </a:p>
      </dgm:t>
    </dgm:pt>
    <dgm:pt modelId="{E4A4B0C1-5B21-4071-A163-21084EF42365}" type="parTrans" cxnId="{FFAE5704-773B-47D0-B8C6-6766671E5E1E}">
      <dgm:prSet/>
      <dgm:spPr/>
      <dgm:t>
        <a:bodyPr/>
        <a:lstStyle/>
        <a:p>
          <a:endParaRPr lang="zh-CN" altLang="en-US" sz="1800" i="1"/>
        </a:p>
      </dgm:t>
    </dgm:pt>
    <dgm:pt modelId="{180134A5-742E-491A-A517-924A2F0BF034}" type="sibTrans" cxnId="{FFAE5704-773B-47D0-B8C6-6766671E5E1E}">
      <dgm:prSet/>
      <dgm:spPr/>
      <dgm:t>
        <a:bodyPr/>
        <a:lstStyle/>
        <a:p>
          <a:endParaRPr lang="zh-CN" altLang="en-US" sz="1800" i="1"/>
        </a:p>
      </dgm:t>
    </dgm:pt>
    <dgm:pt modelId="{E589A06F-F85C-4AB9-8818-309CA7ABE3C9}">
      <dgm:prSet phldrT="[文本]" custT="1"/>
      <dgm:spPr/>
      <dgm:t>
        <a:bodyPr/>
        <a:lstStyle/>
        <a:p>
          <a:r>
            <a:rPr lang="en-US" altLang="zh-CN" sz="1800" b="1" i="1" dirty="0">
              <a:effectLst>
                <a:outerShdw blurRad="38100" dist="38100" dir="2700000" algn="tl">
                  <a:srgbClr val="000000">
                    <a:alpha val="43137"/>
                  </a:srgbClr>
                </a:outerShdw>
              </a:effectLst>
            </a:rPr>
            <a:t>Energy measure, Compton camera</a:t>
          </a:r>
          <a:endParaRPr lang="zh-CN" altLang="en-US" sz="1800" b="1" i="1" dirty="0">
            <a:effectLst>
              <a:outerShdw blurRad="38100" dist="38100" dir="2700000" algn="tl">
                <a:srgbClr val="000000">
                  <a:alpha val="43137"/>
                </a:srgbClr>
              </a:outerShdw>
            </a:effectLst>
          </a:endParaRPr>
        </a:p>
      </dgm:t>
    </dgm:pt>
    <dgm:pt modelId="{DEBB0C81-0218-4D7A-B770-66A6E2DF6117}" type="parTrans" cxnId="{94057E93-C9BF-4FAE-B4C4-1372A57A3F92}">
      <dgm:prSet/>
      <dgm:spPr/>
      <dgm:t>
        <a:bodyPr/>
        <a:lstStyle/>
        <a:p>
          <a:endParaRPr lang="zh-CN" altLang="en-US" sz="1800" i="1"/>
        </a:p>
      </dgm:t>
    </dgm:pt>
    <dgm:pt modelId="{D77E4B1F-BDDD-4B62-89AA-8C55ED1ACB24}" type="sibTrans" cxnId="{94057E93-C9BF-4FAE-B4C4-1372A57A3F92}">
      <dgm:prSet/>
      <dgm:spPr/>
      <dgm:t>
        <a:bodyPr/>
        <a:lstStyle/>
        <a:p>
          <a:endParaRPr lang="zh-CN" altLang="en-US" sz="1800" i="1"/>
        </a:p>
      </dgm:t>
    </dgm:pt>
    <dgm:pt modelId="{799852C0-70DB-4895-AFA4-06147AFB1061}">
      <dgm:prSet phldrT="[文本]" custT="1"/>
      <dgm:spPr/>
      <dgm:t>
        <a:bodyPr/>
        <a:lstStyle/>
        <a:p>
          <a:r>
            <a:rPr lang="en-US" altLang="zh-CN" sz="1800" b="1" i="1" dirty="0">
              <a:solidFill>
                <a:srgbClr val="FF0000"/>
              </a:solidFill>
              <a:effectLst>
                <a:outerShdw blurRad="38100" dist="38100" dir="2700000" algn="tl">
                  <a:srgbClr val="000000">
                    <a:alpha val="43137"/>
                  </a:srgbClr>
                </a:outerShdw>
              </a:effectLst>
            </a:rPr>
            <a:t>Cosmic burst monitor(CBM)</a:t>
          </a:r>
          <a:endParaRPr lang="zh-CN" altLang="en-US" sz="1800" b="1" i="1" dirty="0">
            <a:solidFill>
              <a:srgbClr val="FF0000"/>
            </a:solidFill>
            <a:effectLst>
              <a:outerShdw blurRad="38100" dist="38100" dir="2700000" algn="tl">
                <a:srgbClr val="000000">
                  <a:alpha val="43137"/>
                </a:srgbClr>
              </a:outerShdw>
            </a:effectLst>
          </a:endParaRPr>
        </a:p>
      </dgm:t>
    </dgm:pt>
    <dgm:pt modelId="{279388DE-8FAA-4D20-8276-ABA1219907B5}" type="parTrans" cxnId="{B95EB99A-1CB2-4AD8-95A5-8FED77EB18B2}">
      <dgm:prSet/>
      <dgm:spPr/>
      <dgm:t>
        <a:bodyPr/>
        <a:lstStyle/>
        <a:p>
          <a:endParaRPr lang="zh-CN" altLang="en-US" sz="1800" i="1"/>
        </a:p>
      </dgm:t>
    </dgm:pt>
    <dgm:pt modelId="{2D123A76-9555-43DF-8AD5-EFDFF096BCEF}" type="sibTrans" cxnId="{B95EB99A-1CB2-4AD8-95A5-8FED77EB18B2}">
      <dgm:prSet/>
      <dgm:spPr/>
      <dgm:t>
        <a:bodyPr/>
        <a:lstStyle/>
        <a:p>
          <a:endParaRPr lang="zh-CN" altLang="en-US" sz="1800" i="1"/>
        </a:p>
      </dgm:t>
    </dgm:pt>
    <dgm:pt modelId="{89D7858B-34EC-469E-B8E7-1E1BFD09BCBD}">
      <dgm:prSet phldrT="[文本]" custT="1"/>
      <dgm:spPr/>
      <dgm:t>
        <a:bodyPr/>
        <a:lstStyle/>
        <a:p>
          <a:r>
            <a:rPr lang="en-US" altLang="zh-CN" sz="1800" b="1" i="1" dirty="0">
              <a:effectLst>
                <a:outerShdw blurRad="38100" dist="38100" dir="2700000" algn="tl">
                  <a:srgbClr val="000000">
                    <a:alpha val="43137"/>
                  </a:srgbClr>
                </a:outerShdw>
              </a:effectLst>
            </a:rPr>
            <a:t>LaBr3+SiPM</a:t>
          </a:r>
          <a:endParaRPr lang="zh-CN" altLang="en-US" sz="1800" b="1" i="1" dirty="0">
            <a:effectLst>
              <a:outerShdw blurRad="38100" dist="38100" dir="2700000" algn="tl">
                <a:srgbClr val="000000">
                  <a:alpha val="43137"/>
                </a:srgbClr>
              </a:outerShdw>
            </a:effectLst>
          </a:endParaRPr>
        </a:p>
      </dgm:t>
    </dgm:pt>
    <dgm:pt modelId="{D52E6658-29C5-4272-8883-22FFC974280D}" type="parTrans" cxnId="{713E85F1-C28D-4F6F-B147-5DD096879BBD}">
      <dgm:prSet/>
      <dgm:spPr/>
      <dgm:t>
        <a:bodyPr/>
        <a:lstStyle/>
        <a:p>
          <a:endParaRPr lang="zh-CN" altLang="en-US"/>
        </a:p>
      </dgm:t>
    </dgm:pt>
    <dgm:pt modelId="{BCA3DA1E-23F0-4648-A125-747F55F51625}" type="sibTrans" cxnId="{713E85F1-C28D-4F6F-B147-5DD096879BBD}">
      <dgm:prSet/>
      <dgm:spPr/>
      <dgm:t>
        <a:bodyPr/>
        <a:lstStyle/>
        <a:p>
          <a:endParaRPr lang="zh-CN" altLang="en-US"/>
        </a:p>
      </dgm:t>
    </dgm:pt>
    <dgm:pt modelId="{B252F3EB-ECB7-4287-9DB9-1E869A65C122}" type="pres">
      <dgm:prSet presAssocID="{BDB317A0-5F5E-422C-9E8A-65FAE1980A99}" presName="linear" presStyleCnt="0">
        <dgm:presLayoutVars>
          <dgm:dir/>
          <dgm:resizeHandles val="exact"/>
        </dgm:presLayoutVars>
      </dgm:prSet>
      <dgm:spPr/>
    </dgm:pt>
    <dgm:pt modelId="{A18B4FAF-CF02-4E47-BED4-B7CDD2EBB05B}" type="pres">
      <dgm:prSet presAssocID="{C65199B1-0C1E-467E-9429-5071D95A0EF7}" presName="comp" presStyleCnt="0"/>
      <dgm:spPr/>
    </dgm:pt>
    <dgm:pt modelId="{68EB0630-211D-4DF9-9B9B-968E90019CDD}" type="pres">
      <dgm:prSet presAssocID="{C65199B1-0C1E-467E-9429-5071D95A0EF7}" presName="box" presStyleLbl="node1" presStyleIdx="0" presStyleCnt="4" custLinFactNeighborY="-12286"/>
      <dgm:spPr/>
    </dgm:pt>
    <dgm:pt modelId="{5E12B012-13E7-4AD3-83C2-4350AC012C57}" type="pres">
      <dgm:prSet presAssocID="{C65199B1-0C1E-467E-9429-5071D95A0EF7}" presName="img" presStyleLbl="fgImgPlace1" presStyleIdx="0" presStyleCnt="4" custScaleY="69597"/>
      <dgm:spPr>
        <a:blipFill>
          <a:blip xmlns:r="http://schemas.openxmlformats.org/officeDocument/2006/relationships" r:embed="rId1"/>
          <a:srcRect/>
          <a:stretch>
            <a:fillRect t="-13000" b="-13000"/>
          </a:stretch>
        </a:blipFill>
      </dgm:spPr>
    </dgm:pt>
    <dgm:pt modelId="{67BAE3F5-670C-4E23-8420-88FC472C8C51}" type="pres">
      <dgm:prSet presAssocID="{C65199B1-0C1E-467E-9429-5071D95A0EF7}" presName="text" presStyleLbl="node1" presStyleIdx="0" presStyleCnt="4">
        <dgm:presLayoutVars>
          <dgm:bulletEnabled val="1"/>
        </dgm:presLayoutVars>
      </dgm:prSet>
      <dgm:spPr/>
    </dgm:pt>
    <dgm:pt modelId="{CBE1B337-4F0F-486D-B381-B07619A80FB0}" type="pres">
      <dgm:prSet presAssocID="{B95CE8E1-D258-4B49-974D-A73EF0DDF7B9}" presName="spacer" presStyleCnt="0"/>
      <dgm:spPr/>
    </dgm:pt>
    <dgm:pt modelId="{9B102EFC-7D84-4E1C-91A8-472DACAEACED}" type="pres">
      <dgm:prSet presAssocID="{5437E4C2-507C-44B7-98B1-6AEF23F6CD21}" presName="comp" presStyleCnt="0"/>
      <dgm:spPr/>
    </dgm:pt>
    <dgm:pt modelId="{4C663683-3E11-460D-90EB-B27362D79BD8}" type="pres">
      <dgm:prSet presAssocID="{5437E4C2-507C-44B7-98B1-6AEF23F6CD21}" presName="box" presStyleLbl="node1" presStyleIdx="1" presStyleCnt="4"/>
      <dgm:spPr/>
    </dgm:pt>
    <dgm:pt modelId="{49EBDB66-F8DF-4E50-836D-23A345EB9733}" type="pres">
      <dgm:prSet presAssocID="{5437E4C2-507C-44B7-98B1-6AEF23F6CD21}" presName="img" presStyleLbl="fgImgPlace1" presStyleIdx="1" presStyleCnt="4"/>
      <dgm:spPr>
        <a:blipFill>
          <a:blip xmlns:r="http://schemas.openxmlformats.org/officeDocument/2006/relationships" r:embed="rId2"/>
          <a:srcRect/>
          <a:stretch>
            <a:fillRect l="-14000" r="-14000"/>
          </a:stretch>
        </a:blipFill>
      </dgm:spPr>
    </dgm:pt>
    <dgm:pt modelId="{0183EBBA-4927-4EDB-AF1B-6CD79FD47CFB}" type="pres">
      <dgm:prSet presAssocID="{5437E4C2-507C-44B7-98B1-6AEF23F6CD21}" presName="text" presStyleLbl="node1" presStyleIdx="1" presStyleCnt="4">
        <dgm:presLayoutVars>
          <dgm:bulletEnabled val="1"/>
        </dgm:presLayoutVars>
      </dgm:prSet>
      <dgm:spPr/>
    </dgm:pt>
    <dgm:pt modelId="{44867EE1-D291-460E-8AF8-2412EE49AB06}" type="pres">
      <dgm:prSet presAssocID="{D2ADBBFD-DDAF-4F56-8A7E-7DBAED575110}" presName="spacer" presStyleCnt="0"/>
      <dgm:spPr/>
    </dgm:pt>
    <dgm:pt modelId="{36412B0C-1E98-4D13-922C-43F624BBA57E}" type="pres">
      <dgm:prSet presAssocID="{B2E6850E-29EE-42DA-A964-27E429759BA3}" presName="comp" presStyleCnt="0"/>
      <dgm:spPr/>
    </dgm:pt>
    <dgm:pt modelId="{C5031E52-FDC9-49EA-93FF-B8886991276D}" type="pres">
      <dgm:prSet presAssocID="{B2E6850E-29EE-42DA-A964-27E429759BA3}" presName="box" presStyleLbl="node1" presStyleIdx="2" presStyleCnt="4"/>
      <dgm:spPr/>
    </dgm:pt>
    <dgm:pt modelId="{1E75BAF7-638D-42B7-AFCE-D599F65EBCAA}" type="pres">
      <dgm:prSet presAssocID="{B2E6850E-29EE-42DA-A964-27E429759BA3}" presName="img"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8000" r="-18000"/>
          </a:stretch>
        </a:blipFill>
      </dgm:spPr>
    </dgm:pt>
    <dgm:pt modelId="{59DC7C83-478D-4B3F-AFD4-EE9EC8435DF5}" type="pres">
      <dgm:prSet presAssocID="{B2E6850E-29EE-42DA-A964-27E429759BA3}" presName="text" presStyleLbl="node1" presStyleIdx="2" presStyleCnt="4">
        <dgm:presLayoutVars>
          <dgm:bulletEnabled val="1"/>
        </dgm:presLayoutVars>
      </dgm:prSet>
      <dgm:spPr/>
    </dgm:pt>
    <dgm:pt modelId="{45E1A5DC-27BC-44A3-A437-27070167EC25}" type="pres">
      <dgm:prSet presAssocID="{45520D77-0242-4470-A1B8-8C3A3F791D3F}" presName="spacer" presStyleCnt="0"/>
      <dgm:spPr/>
    </dgm:pt>
    <dgm:pt modelId="{82982C67-24F7-4491-B293-50D27ABBB91B}" type="pres">
      <dgm:prSet presAssocID="{799852C0-70DB-4895-AFA4-06147AFB1061}" presName="comp" presStyleCnt="0"/>
      <dgm:spPr/>
    </dgm:pt>
    <dgm:pt modelId="{824E87B9-5DE8-4552-A41B-F8467B566542}" type="pres">
      <dgm:prSet presAssocID="{799852C0-70DB-4895-AFA4-06147AFB1061}" presName="box" presStyleLbl="node1" presStyleIdx="3" presStyleCnt="4"/>
      <dgm:spPr/>
    </dgm:pt>
    <dgm:pt modelId="{F54C30A1-AE6E-4EAD-847D-81B59A40DAFF}" type="pres">
      <dgm:prSet presAssocID="{799852C0-70DB-4895-AFA4-06147AFB1061}" presName="img" presStyleLbl="fgImgPlace1" presStyleIdx="3" presStyleCnt="4" custScaleY="99905"/>
      <dgm:spPr>
        <a:blipFill>
          <a:blip xmlns:r="http://schemas.openxmlformats.org/officeDocument/2006/relationships" r:embed="rId4">
            <a:extLst>
              <a:ext uri="{28A0092B-C50C-407E-A947-70E740481C1C}">
                <a14:useLocalDpi xmlns:a14="http://schemas.microsoft.com/office/drawing/2010/main" val="0"/>
              </a:ext>
            </a:extLst>
          </a:blip>
          <a:srcRect/>
          <a:stretch>
            <a:fillRect t="-26000" b="-26000"/>
          </a:stretch>
        </a:blipFill>
      </dgm:spPr>
    </dgm:pt>
    <dgm:pt modelId="{BDA5A14B-67DF-4D4E-8F2A-ACE55C7C942C}" type="pres">
      <dgm:prSet presAssocID="{799852C0-70DB-4895-AFA4-06147AFB1061}" presName="text" presStyleLbl="node1" presStyleIdx="3" presStyleCnt="4">
        <dgm:presLayoutVars>
          <dgm:bulletEnabled val="1"/>
        </dgm:presLayoutVars>
      </dgm:prSet>
      <dgm:spPr/>
    </dgm:pt>
  </dgm:ptLst>
  <dgm:cxnLst>
    <dgm:cxn modelId="{90627404-28E4-42A4-BB0C-DBB98690B99D}" type="presOf" srcId="{4656B982-59EF-40A5-ADE7-372F810651F1}" destId="{67BAE3F5-670C-4E23-8420-88FC472C8C51}" srcOrd="1" destOrd="4" presId="urn:microsoft.com/office/officeart/2005/8/layout/vList4#1"/>
    <dgm:cxn modelId="{FFAE5704-773B-47D0-B8C6-6766671E5E1E}" srcId="{C65199B1-0C1E-467E-9429-5071D95A0EF7}" destId="{4836D3AA-428B-4043-88F8-65A7F1CAB970}" srcOrd="1" destOrd="0" parTransId="{E4A4B0C1-5B21-4071-A163-21084EF42365}" sibTransId="{180134A5-742E-491A-A517-924A2F0BF034}"/>
    <dgm:cxn modelId="{7B3EEA07-804D-468F-9710-5958AD6D1523}" type="presOf" srcId="{89D7858B-34EC-469E-B8E7-1E1BFD09BCBD}" destId="{BDA5A14B-67DF-4D4E-8F2A-ACE55C7C942C}" srcOrd="1" destOrd="1" presId="urn:microsoft.com/office/officeart/2005/8/layout/vList4#1"/>
    <dgm:cxn modelId="{648D540D-ED77-40BC-A3A3-89337CB3FE0F}" type="presOf" srcId="{DF216CFE-75CC-4B9E-A63E-EC7114766E63}" destId="{C5031E52-FDC9-49EA-93FF-B8886991276D}" srcOrd="0" destOrd="1" presId="urn:microsoft.com/office/officeart/2005/8/layout/vList4#1"/>
    <dgm:cxn modelId="{1E968423-6BBA-4BB6-82E2-25BA9E01266D}" type="presOf" srcId="{8344E4E4-8716-4BA9-A8D4-E36A4913467A}" destId="{67BAE3F5-670C-4E23-8420-88FC472C8C51}" srcOrd="1" destOrd="1" presId="urn:microsoft.com/office/officeart/2005/8/layout/vList4#1"/>
    <dgm:cxn modelId="{2D09B12A-582B-4116-8C57-5232B2461A53}" type="presOf" srcId="{4656B982-59EF-40A5-ADE7-372F810651F1}" destId="{68EB0630-211D-4DF9-9B9B-968E90019CDD}" srcOrd="0" destOrd="4" presId="urn:microsoft.com/office/officeart/2005/8/layout/vList4#1"/>
    <dgm:cxn modelId="{E5CA7038-7B9D-41DA-BBEA-2F072C146121}" srcId="{C65199B1-0C1E-467E-9429-5071D95A0EF7}" destId="{4656B982-59EF-40A5-ADE7-372F810651F1}" srcOrd="3" destOrd="0" parTransId="{3D17386D-540F-4D63-8008-A701A568F07F}" sibTransId="{E1CC9C5A-778A-428C-93C4-8058F6F848E1}"/>
    <dgm:cxn modelId="{2C00005C-12F4-4EB8-B055-6BF2EEBA0904}" srcId="{C65199B1-0C1E-467E-9429-5071D95A0EF7}" destId="{8344E4E4-8716-4BA9-A8D4-E36A4913467A}" srcOrd="0" destOrd="0" parTransId="{8E93B358-FB96-479D-8A96-D80BCDE24DD5}" sibTransId="{26ABB65D-0EAF-4C3C-B5B8-52CE11EB8887}"/>
    <dgm:cxn modelId="{5781055E-FEA9-41B2-8BF2-62E1F447B050}" srcId="{5437E4C2-507C-44B7-98B1-6AEF23F6CD21}" destId="{5498C66E-CF9E-430F-8164-F7950CD7E8F1}" srcOrd="0" destOrd="0" parTransId="{6BF92D6B-DF34-45C1-9376-60F7DA105951}" sibTransId="{7E2B7967-B97F-4E27-9D28-844373A5EB9A}"/>
    <dgm:cxn modelId="{207E6065-AFF2-4942-9ED5-3C99D3CD2546}" type="presOf" srcId="{B2E6850E-29EE-42DA-A964-27E429759BA3}" destId="{C5031E52-FDC9-49EA-93FF-B8886991276D}" srcOrd="0" destOrd="0" presId="urn:microsoft.com/office/officeart/2005/8/layout/vList4#1"/>
    <dgm:cxn modelId="{A2348346-4816-4DB9-9BDF-2315DE78B120}" type="presOf" srcId="{BDB317A0-5F5E-422C-9E8A-65FAE1980A99}" destId="{B252F3EB-ECB7-4287-9DB9-1E869A65C122}" srcOrd="0" destOrd="0" presId="urn:microsoft.com/office/officeart/2005/8/layout/vList4#1"/>
    <dgm:cxn modelId="{C3DC6F48-8B94-4AD3-908D-3F9097DA206C}" type="presOf" srcId="{799852C0-70DB-4895-AFA4-06147AFB1061}" destId="{824E87B9-5DE8-4552-A41B-F8467B566542}" srcOrd="0" destOrd="0" presId="urn:microsoft.com/office/officeart/2005/8/layout/vList4#1"/>
    <dgm:cxn modelId="{3F77BE69-2901-4A55-A6B4-F7ADEA358C75}" type="presOf" srcId="{DF216CFE-75CC-4B9E-A63E-EC7114766E63}" destId="{59DC7C83-478D-4B3F-AFD4-EE9EC8435DF5}" srcOrd="1" destOrd="1" presId="urn:microsoft.com/office/officeart/2005/8/layout/vList4#1"/>
    <dgm:cxn modelId="{3F09AD70-87C6-47B5-8724-99E5C28A722E}" srcId="{BDB317A0-5F5E-422C-9E8A-65FAE1980A99}" destId="{B2E6850E-29EE-42DA-A964-27E429759BA3}" srcOrd="2" destOrd="0" parTransId="{151A22FA-88C9-4E74-9314-AD53B7FC9672}" sibTransId="{45520D77-0242-4470-A1B8-8C3A3F791D3F}"/>
    <dgm:cxn modelId="{F670E154-D6D5-49F0-A934-6FA4534B816E}" type="presOf" srcId="{89D7858B-34EC-469E-B8E7-1E1BFD09BCBD}" destId="{824E87B9-5DE8-4552-A41B-F8467B566542}" srcOrd="0" destOrd="1" presId="urn:microsoft.com/office/officeart/2005/8/layout/vList4#1"/>
    <dgm:cxn modelId="{D7EEEE76-29B3-4147-88D9-B43FAC26892D}" type="presOf" srcId="{9E1D754D-0438-43E5-886D-0FCC3FD7A08D}" destId="{67BAE3F5-670C-4E23-8420-88FC472C8C51}" srcOrd="1" destOrd="3" presId="urn:microsoft.com/office/officeart/2005/8/layout/vList4#1"/>
    <dgm:cxn modelId="{7A96A657-A4FE-4D24-94D7-4BCC029BB61A}" type="presOf" srcId="{5498C66E-CF9E-430F-8164-F7950CD7E8F1}" destId="{4C663683-3E11-460D-90EB-B27362D79BD8}" srcOrd="0" destOrd="1" presId="urn:microsoft.com/office/officeart/2005/8/layout/vList4#1"/>
    <dgm:cxn modelId="{06AAB65A-A04A-4340-A3B9-A65B5E5E3774}" type="presOf" srcId="{E589A06F-F85C-4AB9-8818-309CA7ABE3C9}" destId="{0183EBBA-4927-4EDB-AF1B-6CD79FD47CFB}" srcOrd="1" destOrd="2" presId="urn:microsoft.com/office/officeart/2005/8/layout/vList4#1"/>
    <dgm:cxn modelId="{A8DFB686-A69A-44A5-9653-34F8A64F8234}" type="presOf" srcId="{8344E4E4-8716-4BA9-A8D4-E36A4913467A}" destId="{68EB0630-211D-4DF9-9B9B-968E90019CDD}" srcOrd="0" destOrd="1" presId="urn:microsoft.com/office/officeart/2005/8/layout/vList4#1"/>
    <dgm:cxn modelId="{0A8C1088-D990-45C8-9388-0629182BB871}" type="presOf" srcId="{5498C66E-CF9E-430F-8164-F7950CD7E8F1}" destId="{0183EBBA-4927-4EDB-AF1B-6CD79FD47CFB}" srcOrd="1" destOrd="1" presId="urn:microsoft.com/office/officeart/2005/8/layout/vList4#1"/>
    <dgm:cxn modelId="{7F3EF78F-3E06-4323-AE77-F528C7E4E8CD}" type="presOf" srcId="{B2E6850E-29EE-42DA-A964-27E429759BA3}" destId="{59DC7C83-478D-4B3F-AFD4-EE9EC8435DF5}" srcOrd="1" destOrd="0" presId="urn:microsoft.com/office/officeart/2005/8/layout/vList4#1"/>
    <dgm:cxn modelId="{53DEDB91-04EC-407A-80F2-E963DD825497}" type="presOf" srcId="{5437E4C2-507C-44B7-98B1-6AEF23F6CD21}" destId="{0183EBBA-4927-4EDB-AF1B-6CD79FD47CFB}" srcOrd="1" destOrd="0" presId="urn:microsoft.com/office/officeart/2005/8/layout/vList4#1"/>
    <dgm:cxn modelId="{94057E93-C9BF-4FAE-B4C4-1372A57A3F92}" srcId="{5437E4C2-507C-44B7-98B1-6AEF23F6CD21}" destId="{E589A06F-F85C-4AB9-8818-309CA7ABE3C9}" srcOrd="1" destOrd="0" parTransId="{DEBB0C81-0218-4D7A-B770-66A6E2DF6117}" sibTransId="{D77E4B1F-BDDD-4B62-89AA-8C55ED1ACB24}"/>
    <dgm:cxn modelId="{B95EB99A-1CB2-4AD8-95A5-8FED77EB18B2}" srcId="{BDB317A0-5F5E-422C-9E8A-65FAE1980A99}" destId="{799852C0-70DB-4895-AFA4-06147AFB1061}" srcOrd="3" destOrd="0" parTransId="{279388DE-8FAA-4D20-8276-ABA1219907B5}" sibTransId="{2D123A76-9555-43DF-8AD5-EFDFF096BCEF}"/>
    <dgm:cxn modelId="{690AE5A7-80FF-4E89-9385-A29C0AB24576}" type="presOf" srcId="{4836D3AA-428B-4043-88F8-65A7F1CAB970}" destId="{68EB0630-211D-4DF9-9B9B-968E90019CDD}" srcOrd="0" destOrd="2" presId="urn:microsoft.com/office/officeart/2005/8/layout/vList4#1"/>
    <dgm:cxn modelId="{1B5276AD-B59C-4E96-BDAA-B9AB01F55D3F}" type="presOf" srcId="{799852C0-70DB-4895-AFA4-06147AFB1061}" destId="{BDA5A14B-67DF-4D4E-8F2A-ACE55C7C942C}" srcOrd="1" destOrd="0" presId="urn:microsoft.com/office/officeart/2005/8/layout/vList4#1"/>
    <dgm:cxn modelId="{53A9C7B2-A96F-4CCE-9B36-F3B18390AEBD}" srcId="{C65199B1-0C1E-467E-9429-5071D95A0EF7}" destId="{9E1D754D-0438-43E5-886D-0FCC3FD7A08D}" srcOrd="2" destOrd="0" parTransId="{79302593-D43D-469E-8BD1-B73DE44FEAB0}" sibTransId="{BC400E26-95D2-4C5A-B20A-BE10AA934C50}"/>
    <dgm:cxn modelId="{C5BE36B6-2106-486A-A5F5-0E79F7431FC0}" type="presOf" srcId="{9E1D754D-0438-43E5-886D-0FCC3FD7A08D}" destId="{68EB0630-211D-4DF9-9B9B-968E90019CDD}" srcOrd="0" destOrd="3" presId="urn:microsoft.com/office/officeart/2005/8/layout/vList4#1"/>
    <dgm:cxn modelId="{D8D69DC1-5F27-4F9A-86A9-75FC73ACA1CA}" type="presOf" srcId="{C65199B1-0C1E-467E-9429-5071D95A0EF7}" destId="{67BAE3F5-670C-4E23-8420-88FC472C8C51}" srcOrd="1" destOrd="0" presId="urn:microsoft.com/office/officeart/2005/8/layout/vList4#1"/>
    <dgm:cxn modelId="{F952CEDC-5DB8-4A08-A07C-36BEA05796C2}" type="presOf" srcId="{C65199B1-0C1E-467E-9429-5071D95A0EF7}" destId="{68EB0630-211D-4DF9-9B9B-968E90019CDD}" srcOrd="0" destOrd="0" presId="urn:microsoft.com/office/officeart/2005/8/layout/vList4#1"/>
    <dgm:cxn modelId="{10C605E2-59E6-4B34-A01F-7C4294EB0602}" type="presOf" srcId="{5437E4C2-507C-44B7-98B1-6AEF23F6CD21}" destId="{4C663683-3E11-460D-90EB-B27362D79BD8}" srcOrd="0" destOrd="0" presId="urn:microsoft.com/office/officeart/2005/8/layout/vList4#1"/>
    <dgm:cxn modelId="{551F59E6-2913-419E-806C-9C34751673FB}" srcId="{B2E6850E-29EE-42DA-A964-27E429759BA3}" destId="{DF216CFE-75CC-4B9E-A63E-EC7114766E63}" srcOrd="0" destOrd="0" parTransId="{5532DC45-5705-44F7-91C7-B90C36336E7D}" sibTransId="{24BE8184-8502-48E6-A52A-C31F0F4F7E27}"/>
    <dgm:cxn modelId="{D1329FE6-6CC4-4BAC-8070-EF1489F7C48D}" srcId="{BDB317A0-5F5E-422C-9E8A-65FAE1980A99}" destId="{5437E4C2-507C-44B7-98B1-6AEF23F6CD21}" srcOrd="1" destOrd="0" parTransId="{8900FC82-1263-4ADF-8F16-195DC8E908AC}" sibTransId="{D2ADBBFD-DDAF-4F56-8A7E-7DBAED575110}"/>
    <dgm:cxn modelId="{3E1E05E7-17D9-406D-BA01-DCE5A4E250D2}" type="presOf" srcId="{E589A06F-F85C-4AB9-8818-309CA7ABE3C9}" destId="{4C663683-3E11-460D-90EB-B27362D79BD8}" srcOrd="0" destOrd="2" presId="urn:microsoft.com/office/officeart/2005/8/layout/vList4#1"/>
    <dgm:cxn modelId="{F3F326EC-90D0-4448-A187-BA20365612C1}" srcId="{BDB317A0-5F5E-422C-9E8A-65FAE1980A99}" destId="{C65199B1-0C1E-467E-9429-5071D95A0EF7}" srcOrd="0" destOrd="0" parTransId="{2B63463F-6421-4C55-B288-0A90F2CC3EEE}" sibTransId="{B95CE8E1-D258-4B49-974D-A73EF0DDF7B9}"/>
    <dgm:cxn modelId="{713E85F1-C28D-4F6F-B147-5DD096879BBD}" srcId="{799852C0-70DB-4895-AFA4-06147AFB1061}" destId="{89D7858B-34EC-469E-B8E7-1E1BFD09BCBD}" srcOrd="0" destOrd="0" parTransId="{D52E6658-29C5-4272-8883-22FFC974280D}" sibTransId="{BCA3DA1E-23F0-4648-A125-747F55F51625}"/>
    <dgm:cxn modelId="{D8B392FE-D88C-4EAE-9E74-0FAA4823BCB7}" type="presOf" srcId="{4836D3AA-428B-4043-88F8-65A7F1CAB970}" destId="{67BAE3F5-670C-4E23-8420-88FC472C8C51}" srcOrd="1" destOrd="2" presId="urn:microsoft.com/office/officeart/2005/8/layout/vList4#1"/>
    <dgm:cxn modelId="{D6C1C7D4-AAB8-4965-8868-E17C62827778}" type="presParOf" srcId="{B252F3EB-ECB7-4287-9DB9-1E869A65C122}" destId="{A18B4FAF-CF02-4E47-BED4-B7CDD2EBB05B}" srcOrd="0" destOrd="0" presId="urn:microsoft.com/office/officeart/2005/8/layout/vList4#1"/>
    <dgm:cxn modelId="{64601697-7821-4A67-8484-09E76FEB1096}" type="presParOf" srcId="{A18B4FAF-CF02-4E47-BED4-B7CDD2EBB05B}" destId="{68EB0630-211D-4DF9-9B9B-968E90019CDD}" srcOrd="0" destOrd="0" presId="urn:microsoft.com/office/officeart/2005/8/layout/vList4#1"/>
    <dgm:cxn modelId="{04A64970-A619-4568-8773-F3BBA33E5EB0}" type="presParOf" srcId="{A18B4FAF-CF02-4E47-BED4-B7CDD2EBB05B}" destId="{5E12B012-13E7-4AD3-83C2-4350AC012C57}" srcOrd="1" destOrd="0" presId="urn:microsoft.com/office/officeart/2005/8/layout/vList4#1"/>
    <dgm:cxn modelId="{C45F9339-0D49-4B34-8E9E-E28BB1139C8D}" type="presParOf" srcId="{A18B4FAF-CF02-4E47-BED4-B7CDD2EBB05B}" destId="{67BAE3F5-670C-4E23-8420-88FC472C8C51}" srcOrd="2" destOrd="0" presId="urn:microsoft.com/office/officeart/2005/8/layout/vList4#1"/>
    <dgm:cxn modelId="{ABD94142-BF0F-43B4-82F1-5DA2D3EFAD41}" type="presParOf" srcId="{B252F3EB-ECB7-4287-9DB9-1E869A65C122}" destId="{CBE1B337-4F0F-486D-B381-B07619A80FB0}" srcOrd="1" destOrd="0" presId="urn:microsoft.com/office/officeart/2005/8/layout/vList4#1"/>
    <dgm:cxn modelId="{69DEC551-8393-4A13-B9A9-4D09D6C09078}" type="presParOf" srcId="{B252F3EB-ECB7-4287-9DB9-1E869A65C122}" destId="{9B102EFC-7D84-4E1C-91A8-472DACAEACED}" srcOrd="2" destOrd="0" presId="urn:microsoft.com/office/officeart/2005/8/layout/vList4#1"/>
    <dgm:cxn modelId="{BB552D74-2012-40EC-B2EA-CC3BA9023F94}" type="presParOf" srcId="{9B102EFC-7D84-4E1C-91A8-472DACAEACED}" destId="{4C663683-3E11-460D-90EB-B27362D79BD8}" srcOrd="0" destOrd="0" presId="urn:microsoft.com/office/officeart/2005/8/layout/vList4#1"/>
    <dgm:cxn modelId="{FE252113-0E21-4D84-B077-EAD50D2CE295}" type="presParOf" srcId="{9B102EFC-7D84-4E1C-91A8-472DACAEACED}" destId="{49EBDB66-F8DF-4E50-836D-23A345EB9733}" srcOrd="1" destOrd="0" presId="urn:microsoft.com/office/officeart/2005/8/layout/vList4#1"/>
    <dgm:cxn modelId="{B582F49A-5B0C-4273-AFAC-044A1F224544}" type="presParOf" srcId="{9B102EFC-7D84-4E1C-91A8-472DACAEACED}" destId="{0183EBBA-4927-4EDB-AF1B-6CD79FD47CFB}" srcOrd="2" destOrd="0" presId="urn:microsoft.com/office/officeart/2005/8/layout/vList4#1"/>
    <dgm:cxn modelId="{C6E344F9-494E-4E62-84E5-11BF8BEFC9FE}" type="presParOf" srcId="{B252F3EB-ECB7-4287-9DB9-1E869A65C122}" destId="{44867EE1-D291-460E-8AF8-2412EE49AB06}" srcOrd="3" destOrd="0" presId="urn:microsoft.com/office/officeart/2005/8/layout/vList4#1"/>
    <dgm:cxn modelId="{E167A9C3-383B-429E-A5A9-61FF7F05F04A}" type="presParOf" srcId="{B252F3EB-ECB7-4287-9DB9-1E869A65C122}" destId="{36412B0C-1E98-4D13-922C-43F624BBA57E}" srcOrd="4" destOrd="0" presId="urn:microsoft.com/office/officeart/2005/8/layout/vList4#1"/>
    <dgm:cxn modelId="{42843EA9-F6E5-4B42-92F4-F17CBA6CAE78}" type="presParOf" srcId="{36412B0C-1E98-4D13-922C-43F624BBA57E}" destId="{C5031E52-FDC9-49EA-93FF-B8886991276D}" srcOrd="0" destOrd="0" presId="urn:microsoft.com/office/officeart/2005/8/layout/vList4#1"/>
    <dgm:cxn modelId="{F6C4C403-4D09-4FEA-A7B6-17E8AF8DECDA}" type="presParOf" srcId="{36412B0C-1E98-4D13-922C-43F624BBA57E}" destId="{1E75BAF7-638D-42B7-AFCE-D599F65EBCAA}" srcOrd="1" destOrd="0" presId="urn:microsoft.com/office/officeart/2005/8/layout/vList4#1"/>
    <dgm:cxn modelId="{636515B8-A777-4F0A-A7F1-1DB9627D9392}" type="presParOf" srcId="{36412B0C-1E98-4D13-922C-43F624BBA57E}" destId="{59DC7C83-478D-4B3F-AFD4-EE9EC8435DF5}" srcOrd="2" destOrd="0" presId="urn:microsoft.com/office/officeart/2005/8/layout/vList4#1"/>
    <dgm:cxn modelId="{C0FA5E7E-2432-4E6E-A46D-1C7AF37C95AA}" type="presParOf" srcId="{B252F3EB-ECB7-4287-9DB9-1E869A65C122}" destId="{45E1A5DC-27BC-44A3-A437-27070167EC25}" srcOrd="5" destOrd="0" presId="urn:microsoft.com/office/officeart/2005/8/layout/vList4#1"/>
    <dgm:cxn modelId="{9345D990-3C0E-4D49-9426-6A8D21165E64}" type="presParOf" srcId="{B252F3EB-ECB7-4287-9DB9-1E869A65C122}" destId="{82982C67-24F7-4491-B293-50D27ABBB91B}" srcOrd="6" destOrd="0" presId="urn:microsoft.com/office/officeart/2005/8/layout/vList4#1"/>
    <dgm:cxn modelId="{CAF1D126-C5AE-4B67-9FEE-694F6A00A4C8}" type="presParOf" srcId="{82982C67-24F7-4491-B293-50D27ABBB91B}" destId="{824E87B9-5DE8-4552-A41B-F8467B566542}" srcOrd="0" destOrd="0" presId="urn:microsoft.com/office/officeart/2005/8/layout/vList4#1"/>
    <dgm:cxn modelId="{D335F938-BABF-4EA7-B124-8087B5FFB20A}" type="presParOf" srcId="{82982C67-24F7-4491-B293-50D27ABBB91B}" destId="{F54C30A1-AE6E-4EAD-847D-81B59A40DAFF}" srcOrd="1" destOrd="0" presId="urn:microsoft.com/office/officeart/2005/8/layout/vList4#1"/>
    <dgm:cxn modelId="{D7168D56-3560-4408-93E2-31EAD602561C}" type="presParOf" srcId="{82982C67-24F7-4491-B293-50D27ABBB91B}" destId="{BDA5A14B-67DF-4D4E-8F2A-ACE55C7C942C}"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405E63-A20B-411E-96D4-CB5981908E7D}" type="doc">
      <dgm:prSet loTypeId="urn:microsoft.com/office/officeart/2008/layout/PictureStrips" loCatId="list" qsTypeId="urn:microsoft.com/office/officeart/2005/8/quickstyle/3d3" qsCatId="3D" csTypeId="urn:microsoft.com/office/officeart/2005/8/colors/colorful4" csCatId="colorful" phldr="1"/>
      <dgm:spPr/>
      <dgm:t>
        <a:bodyPr/>
        <a:lstStyle/>
        <a:p>
          <a:endParaRPr lang="zh-CN" altLang="en-US"/>
        </a:p>
      </dgm:t>
    </dgm:pt>
    <dgm:pt modelId="{627786D9-2DAD-44A3-85F9-7F1D6FBA0508}">
      <dgm:prSet phldrT="[文本]" custT="1"/>
      <dgm:spPr/>
      <dgm:t>
        <a:bodyPr/>
        <a:lstStyle/>
        <a:p>
          <a:r>
            <a:rPr lang="en-US" altLang="zh-CN" sz="1600" b="1" dirty="0">
              <a:solidFill>
                <a:srgbClr val="0000FF"/>
              </a:solidFill>
              <a:latin typeface="微软雅黑" panose="020B0503020204020204" pitchFamily="34" charset="-122"/>
              <a:ea typeface="微软雅黑" panose="020B0503020204020204" pitchFamily="34" charset="-122"/>
            </a:rPr>
            <a:t>Supernova</a:t>
          </a:r>
          <a:r>
            <a:rPr lang="zh-CN" altLang="en-US" sz="1600" b="1" dirty="0">
              <a:solidFill>
                <a:srgbClr val="0000FF"/>
              </a:solidFill>
              <a:latin typeface="微软雅黑" panose="020B0503020204020204" pitchFamily="34" charset="-122"/>
              <a:ea typeface="微软雅黑" panose="020B0503020204020204" pitchFamily="34" charset="-122"/>
            </a:rPr>
            <a:t> </a:t>
          </a:r>
          <a:r>
            <a:rPr lang="en-US" altLang="zh-CN" sz="1600" b="1" dirty="0">
              <a:solidFill>
                <a:srgbClr val="0000FF"/>
              </a:solidFill>
              <a:latin typeface="微软雅黑" panose="020B0503020204020204" pitchFamily="34" charset="-122"/>
              <a:ea typeface="微软雅黑" panose="020B0503020204020204" pitchFamily="34" charset="-122"/>
            </a:rPr>
            <a:t>Explosion</a:t>
          </a:r>
          <a:r>
            <a:rPr lang="zh-CN" altLang="en-US" sz="1600" b="1" dirty="0">
              <a:solidFill>
                <a:srgbClr val="0000FF"/>
              </a:solidFill>
              <a:latin typeface="微软雅黑" panose="020B0503020204020204" pitchFamily="34" charset="-122"/>
              <a:ea typeface="微软雅黑" panose="020B0503020204020204" pitchFamily="34" charset="-122"/>
            </a:rPr>
            <a:t> </a:t>
          </a:r>
          <a:r>
            <a:rPr lang="en-US" altLang="zh-CN" sz="1600" b="1" dirty="0">
              <a:solidFill>
                <a:srgbClr val="0000FF"/>
              </a:solidFill>
              <a:latin typeface="微软雅黑" panose="020B0503020204020204" pitchFamily="34" charset="-122"/>
              <a:ea typeface="微软雅黑" panose="020B0503020204020204" pitchFamily="34" charset="-122"/>
            </a:rPr>
            <a:t>Mechanisms</a:t>
          </a:r>
          <a:endParaRPr lang="zh-CN" altLang="en-US" sz="1600" b="1" dirty="0">
            <a:solidFill>
              <a:srgbClr val="0000FF"/>
            </a:solidFill>
            <a:latin typeface="微软雅黑" panose="020B0503020204020204" pitchFamily="34" charset="-122"/>
            <a:ea typeface="微软雅黑" panose="020B0503020204020204" pitchFamily="34" charset="-122"/>
          </a:endParaRPr>
        </a:p>
      </dgm:t>
    </dgm:pt>
    <dgm:pt modelId="{CD1F07CF-8189-4E95-804C-F806AE1C438E}" type="parTrans" cxnId="{3AF71E4C-2AA7-4A6E-A685-3B1C7300171F}">
      <dgm:prSet/>
      <dgm:spPr/>
      <dgm:t>
        <a:bodyPr/>
        <a:lstStyle/>
        <a:p>
          <a:endParaRPr lang="zh-CN" altLang="en-US" sz="2000" b="1">
            <a:solidFill>
              <a:srgbClr val="0000FF"/>
            </a:solidFill>
            <a:latin typeface="微软雅黑" panose="020B0503020204020204" pitchFamily="34" charset="-122"/>
            <a:ea typeface="微软雅黑" panose="020B0503020204020204" pitchFamily="34" charset="-122"/>
          </a:endParaRPr>
        </a:p>
      </dgm:t>
    </dgm:pt>
    <dgm:pt modelId="{C40F95CD-FE1D-4051-A6D4-67C824D0B699}" type="sibTrans" cxnId="{3AF71E4C-2AA7-4A6E-A685-3B1C7300171F}">
      <dgm:prSet/>
      <dgm:spPr/>
      <dgm:t>
        <a:bodyPr/>
        <a:lstStyle/>
        <a:p>
          <a:endParaRPr lang="zh-CN" altLang="en-US" sz="2000" b="1">
            <a:solidFill>
              <a:srgbClr val="0000FF"/>
            </a:solidFill>
            <a:latin typeface="微软雅黑" panose="020B0503020204020204" pitchFamily="34" charset="-122"/>
            <a:ea typeface="微软雅黑" panose="020B0503020204020204" pitchFamily="34" charset="-122"/>
          </a:endParaRPr>
        </a:p>
      </dgm:t>
    </dgm:pt>
    <dgm:pt modelId="{DF752D02-7997-4E14-9164-90AFC7E57253}">
      <dgm:prSet phldrT="[文本]" custT="1"/>
      <dgm:spPr/>
      <dgm:t>
        <a:bodyPr/>
        <a:lstStyle/>
        <a:p>
          <a:r>
            <a:rPr lang="en-US" altLang="zh-CN" sz="1600" b="1" dirty="0">
              <a:solidFill>
                <a:srgbClr val="0000FF"/>
              </a:solidFill>
              <a:latin typeface="微软雅黑" panose="020B0503020204020204" pitchFamily="34" charset="-122"/>
              <a:ea typeface="微软雅黑" panose="020B0503020204020204" pitchFamily="34" charset="-122"/>
            </a:rPr>
            <a:t>Heavy-element</a:t>
          </a:r>
          <a:r>
            <a:rPr lang="zh-CN" altLang="en-US" sz="1600" b="1" dirty="0">
              <a:solidFill>
                <a:srgbClr val="0000FF"/>
              </a:solidFill>
              <a:latin typeface="微软雅黑" panose="020B0503020204020204" pitchFamily="34" charset="-122"/>
              <a:ea typeface="微软雅黑" panose="020B0503020204020204" pitchFamily="34" charset="-122"/>
            </a:rPr>
            <a:t> </a:t>
          </a:r>
          <a:r>
            <a:rPr lang="en-US" altLang="zh-CN" sz="1600" b="1" dirty="0">
              <a:solidFill>
                <a:srgbClr val="0000FF"/>
              </a:solidFill>
              <a:latin typeface="微软雅黑" panose="020B0503020204020204" pitchFamily="34" charset="-122"/>
              <a:ea typeface="微软雅黑" panose="020B0503020204020204" pitchFamily="34" charset="-122"/>
            </a:rPr>
            <a:t>Formation</a:t>
          </a:r>
          <a:r>
            <a:rPr lang="zh-CN" altLang="en-US" sz="1600" b="1" dirty="0">
              <a:solidFill>
                <a:srgbClr val="0000FF"/>
              </a:solidFill>
              <a:latin typeface="微软雅黑" panose="020B0503020204020204" pitchFamily="34" charset="-122"/>
              <a:ea typeface="微软雅黑" panose="020B0503020204020204" pitchFamily="34" charset="-122"/>
            </a:rPr>
            <a:t> </a:t>
          </a:r>
          <a:r>
            <a:rPr lang="en-US" altLang="zh-CN" sz="1600" b="1" dirty="0">
              <a:solidFill>
                <a:srgbClr val="0000FF"/>
              </a:solidFill>
              <a:latin typeface="微软雅黑" panose="020B0503020204020204" pitchFamily="34" charset="-122"/>
              <a:ea typeface="微软雅黑" panose="020B0503020204020204" pitchFamily="34" charset="-122"/>
            </a:rPr>
            <a:t>and</a:t>
          </a:r>
          <a:r>
            <a:rPr lang="zh-CN" altLang="en-US" sz="1600" b="1" dirty="0">
              <a:solidFill>
                <a:srgbClr val="0000FF"/>
              </a:solidFill>
              <a:latin typeface="微软雅黑" panose="020B0503020204020204" pitchFamily="34" charset="-122"/>
              <a:ea typeface="微软雅黑" panose="020B0503020204020204" pitchFamily="34" charset="-122"/>
            </a:rPr>
            <a:t> </a:t>
          </a:r>
          <a:r>
            <a:rPr lang="en-US" altLang="zh-CN" sz="1600" b="1" dirty="0">
              <a:solidFill>
                <a:srgbClr val="0000FF"/>
              </a:solidFill>
              <a:latin typeface="微软雅黑" panose="020B0503020204020204" pitchFamily="34" charset="-122"/>
              <a:ea typeface="微软雅黑" panose="020B0503020204020204" pitchFamily="34" charset="-122"/>
            </a:rPr>
            <a:t>Evolution</a:t>
          </a:r>
          <a:endParaRPr lang="zh-CN" altLang="en-US" sz="1600" b="1" dirty="0">
            <a:solidFill>
              <a:srgbClr val="0000FF"/>
            </a:solidFill>
            <a:latin typeface="微软雅黑" panose="020B0503020204020204" pitchFamily="34" charset="-122"/>
            <a:ea typeface="微软雅黑" panose="020B0503020204020204" pitchFamily="34" charset="-122"/>
          </a:endParaRPr>
        </a:p>
      </dgm:t>
    </dgm:pt>
    <dgm:pt modelId="{3B9A8CA3-96AA-45DD-8A1C-9DF4F31A7F5E}" type="parTrans" cxnId="{33FA5847-C1E7-41D4-BF2F-862B48A9C909}">
      <dgm:prSet/>
      <dgm:spPr/>
      <dgm:t>
        <a:bodyPr/>
        <a:lstStyle/>
        <a:p>
          <a:endParaRPr lang="zh-CN" altLang="en-US" sz="2000" b="1">
            <a:solidFill>
              <a:srgbClr val="0000FF"/>
            </a:solidFill>
            <a:latin typeface="微软雅黑" panose="020B0503020204020204" pitchFamily="34" charset="-122"/>
            <a:ea typeface="微软雅黑" panose="020B0503020204020204" pitchFamily="34" charset="-122"/>
          </a:endParaRPr>
        </a:p>
      </dgm:t>
    </dgm:pt>
    <dgm:pt modelId="{92813DE8-F25B-4545-B0D6-49C1C134A975}" type="sibTrans" cxnId="{33FA5847-C1E7-41D4-BF2F-862B48A9C909}">
      <dgm:prSet/>
      <dgm:spPr/>
      <dgm:t>
        <a:bodyPr/>
        <a:lstStyle/>
        <a:p>
          <a:endParaRPr lang="zh-CN" altLang="en-US" sz="2000" b="1">
            <a:solidFill>
              <a:srgbClr val="0000FF"/>
            </a:solidFill>
            <a:latin typeface="微软雅黑" panose="020B0503020204020204" pitchFamily="34" charset="-122"/>
            <a:ea typeface="微软雅黑" panose="020B0503020204020204" pitchFamily="34" charset="-122"/>
          </a:endParaRPr>
        </a:p>
      </dgm:t>
    </dgm:pt>
    <dgm:pt modelId="{8D966144-EF9A-418C-8D24-1992828C7AFD}">
      <dgm:prSet phldrT="[文本]" custT="1"/>
      <dgm:spPr/>
      <dgm:t>
        <a:bodyPr/>
        <a:lstStyle/>
        <a:p>
          <a:r>
            <a:rPr lang="en-US" altLang="zh-CN" sz="1600" b="1" dirty="0">
              <a:solidFill>
                <a:srgbClr val="0000FF"/>
              </a:solidFill>
              <a:latin typeface="微软雅黑" panose="020B0503020204020204" pitchFamily="34" charset="-122"/>
              <a:ea typeface="微软雅黑" panose="020B0503020204020204" pitchFamily="34" charset="-122"/>
            </a:rPr>
            <a:t>Cosmic-ray Origin</a:t>
          </a:r>
          <a:endParaRPr lang="zh-CN" altLang="en-US" sz="1600" b="1" dirty="0">
            <a:solidFill>
              <a:srgbClr val="0000FF"/>
            </a:solidFill>
            <a:latin typeface="微软雅黑" panose="020B0503020204020204" pitchFamily="34" charset="-122"/>
            <a:ea typeface="微软雅黑" panose="020B0503020204020204" pitchFamily="34" charset="-122"/>
          </a:endParaRPr>
        </a:p>
      </dgm:t>
    </dgm:pt>
    <dgm:pt modelId="{D6E775CD-F687-4E5E-9C05-251AD15B92E5}" type="parTrans" cxnId="{FB43B536-FFBC-4E7A-B04B-8BB928941183}">
      <dgm:prSet/>
      <dgm:spPr/>
      <dgm:t>
        <a:bodyPr/>
        <a:lstStyle/>
        <a:p>
          <a:endParaRPr lang="zh-CN" altLang="en-US" sz="2000" b="1">
            <a:solidFill>
              <a:srgbClr val="0000FF"/>
            </a:solidFill>
            <a:latin typeface="微软雅黑" panose="020B0503020204020204" pitchFamily="34" charset="-122"/>
            <a:ea typeface="微软雅黑" panose="020B0503020204020204" pitchFamily="34" charset="-122"/>
          </a:endParaRPr>
        </a:p>
      </dgm:t>
    </dgm:pt>
    <dgm:pt modelId="{B50DD388-0B85-4F8F-9BD2-A5177CCC5CBE}" type="sibTrans" cxnId="{FB43B536-FFBC-4E7A-B04B-8BB928941183}">
      <dgm:prSet/>
      <dgm:spPr/>
      <dgm:t>
        <a:bodyPr/>
        <a:lstStyle/>
        <a:p>
          <a:endParaRPr lang="zh-CN" altLang="en-US" sz="2000" b="1">
            <a:solidFill>
              <a:srgbClr val="0000FF"/>
            </a:solidFill>
            <a:latin typeface="微软雅黑" panose="020B0503020204020204" pitchFamily="34" charset="-122"/>
            <a:ea typeface="微软雅黑" panose="020B0503020204020204" pitchFamily="34" charset="-122"/>
          </a:endParaRPr>
        </a:p>
      </dgm:t>
    </dgm:pt>
    <dgm:pt modelId="{08230F98-0E07-469C-AA66-9F0C303EC052}" type="pres">
      <dgm:prSet presAssocID="{90405E63-A20B-411E-96D4-CB5981908E7D}" presName="Name0" presStyleCnt="0">
        <dgm:presLayoutVars>
          <dgm:dir/>
          <dgm:resizeHandles val="exact"/>
        </dgm:presLayoutVars>
      </dgm:prSet>
      <dgm:spPr/>
    </dgm:pt>
    <dgm:pt modelId="{1E533EA9-F945-4AD1-B665-15B13A82A5CA}" type="pres">
      <dgm:prSet presAssocID="{627786D9-2DAD-44A3-85F9-7F1D6FBA0508}" presName="composite" presStyleCnt="0"/>
      <dgm:spPr/>
    </dgm:pt>
    <dgm:pt modelId="{B9621093-997E-4AB8-BBF5-350FDCC14950}" type="pres">
      <dgm:prSet presAssocID="{627786D9-2DAD-44A3-85F9-7F1D6FBA0508}" presName="rect1" presStyleLbl="trAlignAcc1" presStyleIdx="0" presStyleCnt="3" custScaleX="102018">
        <dgm:presLayoutVars>
          <dgm:bulletEnabled val="1"/>
        </dgm:presLayoutVars>
      </dgm:prSet>
      <dgm:spPr/>
    </dgm:pt>
    <dgm:pt modelId="{CD1C17AE-B7FA-4329-8C36-BE6FD7B44D42}" type="pres">
      <dgm:prSet presAssocID="{627786D9-2DAD-44A3-85F9-7F1D6FBA0508}" presName="rect2" presStyleLbl="fgImgPlace1" presStyleIdx="0" presStyleCnt="3"/>
      <dgm:spPr/>
    </dgm:pt>
    <dgm:pt modelId="{0EF54550-EE04-485D-9161-BFF233E51088}" type="pres">
      <dgm:prSet presAssocID="{C40F95CD-FE1D-4051-A6D4-67C824D0B699}" presName="sibTrans" presStyleCnt="0"/>
      <dgm:spPr/>
    </dgm:pt>
    <dgm:pt modelId="{1DA0CE08-470D-4BDF-A6EC-4C5861939565}" type="pres">
      <dgm:prSet presAssocID="{DF752D02-7997-4E14-9164-90AFC7E57253}" presName="composite" presStyleCnt="0"/>
      <dgm:spPr/>
    </dgm:pt>
    <dgm:pt modelId="{32070B93-C2E9-43ED-8B3D-F3D0D9C4900F}" type="pres">
      <dgm:prSet presAssocID="{DF752D02-7997-4E14-9164-90AFC7E57253}" presName="rect1" presStyleLbl="trAlignAcc1" presStyleIdx="1" presStyleCnt="3">
        <dgm:presLayoutVars>
          <dgm:bulletEnabled val="1"/>
        </dgm:presLayoutVars>
      </dgm:prSet>
      <dgm:spPr/>
    </dgm:pt>
    <dgm:pt modelId="{18CAE792-B3B9-4364-B6AC-A5EC617CE945}" type="pres">
      <dgm:prSet presAssocID="{DF752D02-7997-4E14-9164-90AFC7E57253}" presName="rect2" presStyleLbl="fgImgPlace1" presStyleIdx="1" presStyleCnt="3"/>
      <dgm:spPr/>
    </dgm:pt>
    <dgm:pt modelId="{AABCEE25-0D6F-46D0-8BC2-4CF5B7C76157}" type="pres">
      <dgm:prSet presAssocID="{92813DE8-F25B-4545-B0D6-49C1C134A975}" presName="sibTrans" presStyleCnt="0"/>
      <dgm:spPr/>
    </dgm:pt>
    <dgm:pt modelId="{BFBD1157-584B-41F3-8B73-854AE4DB02E2}" type="pres">
      <dgm:prSet presAssocID="{8D966144-EF9A-418C-8D24-1992828C7AFD}" presName="composite" presStyleCnt="0"/>
      <dgm:spPr/>
    </dgm:pt>
    <dgm:pt modelId="{4A417501-0BA9-4CC1-8509-4C90BF4A61FE}" type="pres">
      <dgm:prSet presAssocID="{8D966144-EF9A-418C-8D24-1992828C7AFD}" presName="rect1" presStyleLbl="trAlignAcc1" presStyleIdx="2" presStyleCnt="3">
        <dgm:presLayoutVars>
          <dgm:bulletEnabled val="1"/>
        </dgm:presLayoutVars>
      </dgm:prSet>
      <dgm:spPr/>
    </dgm:pt>
    <dgm:pt modelId="{EE3BEDC2-68CB-486C-9753-31A390CE5DAF}" type="pres">
      <dgm:prSet presAssocID="{8D966144-EF9A-418C-8D24-1992828C7AFD}" presName="rect2" presStyleLbl="fgImgPlace1" presStyleIdx="2" presStyleCnt="3"/>
      <dgm:spPr/>
    </dgm:pt>
  </dgm:ptLst>
  <dgm:cxnLst>
    <dgm:cxn modelId="{32E0001D-659D-4906-85BA-F40A13E43566}" type="presOf" srcId="{8D966144-EF9A-418C-8D24-1992828C7AFD}" destId="{4A417501-0BA9-4CC1-8509-4C90BF4A61FE}" srcOrd="0" destOrd="0" presId="urn:microsoft.com/office/officeart/2008/layout/PictureStrips"/>
    <dgm:cxn modelId="{FB43B536-FFBC-4E7A-B04B-8BB928941183}" srcId="{90405E63-A20B-411E-96D4-CB5981908E7D}" destId="{8D966144-EF9A-418C-8D24-1992828C7AFD}" srcOrd="2" destOrd="0" parTransId="{D6E775CD-F687-4E5E-9C05-251AD15B92E5}" sibTransId="{B50DD388-0B85-4F8F-9BD2-A5177CCC5CBE}"/>
    <dgm:cxn modelId="{33FA5847-C1E7-41D4-BF2F-862B48A9C909}" srcId="{90405E63-A20B-411E-96D4-CB5981908E7D}" destId="{DF752D02-7997-4E14-9164-90AFC7E57253}" srcOrd="1" destOrd="0" parTransId="{3B9A8CA3-96AA-45DD-8A1C-9DF4F31A7F5E}" sibTransId="{92813DE8-F25B-4545-B0D6-49C1C134A975}"/>
    <dgm:cxn modelId="{3AF71E4C-2AA7-4A6E-A685-3B1C7300171F}" srcId="{90405E63-A20B-411E-96D4-CB5981908E7D}" destId="{627786D9-2DAD-44A3-85F9-7F1D6FBA0508}" srcOrd="0" destOrd="0" parTransId="{CD1F07CF-8189-4E95-804C-F806AE1C438E}" sibTransId="{C40F95CD-FE1D-4051-A6D4-67C824D0B699}"/>
    <dgm:cxn modelId="{5F39E452-4F24-459A-A282-2486B01F6C63}" type="presOf" srcId="{90405E63-A20B-411E-96D4-CB5981908E7D}" destId="{08230F98-0E07-469C-AA66-9F0C303EC052}" srcOrd="0" destOrd="0" presId="urn:microsoft.com/office/officeart/2008/layout/PictureStrips"/>
    <dgm:cxn modelId="{36D5F795-0EDD-4460-893C-C084B612C926}" type="presOf" srcId="{627786D9-2DAD-44A3-85F9-7F1D6FBA0508}" destId="{B9621093-997E-4AB8-BBF5-350FDCC14950}" srcOrd="0" destOrd="0" presId="urn:microsoft.com/office/officeart/2008/layout/PictureStrips"/>
    <dgm:cxn modelId="{D6487FC8-A995-464A-8E31-D41659BA66A9}" type="presOf" srcId="{DF752D02-7997-4E14-9164-90AFC7E57253}" destId="{32070B93-C2E9-43ED-8B3D-F3D0D9C4900F}" srcOrd="0" destOrd="0" presId="urn:microsoft.com/office/officeart/2008/layout/PictureStrips"/>
    <dgm:cxn modelId="{9CE8B90E-664D-4CE5-900A-F3D869AE5A9A}" type="presParOf" srcId="{08230F98-0E07-469C-AA66-9F0C303EC052}" destId="{1E533EA9-F945-4AD1-B665-15B13A82A5CA}" srcOrd="0" destOrd="0" presId="urn:microsoft.com/office/officeart/2008/layout/PictureStrips"/>
    <dgm:cxn modelId="{C1D29686-DD58-4CE2-B581-1C9111874CE7}" type="presParOf" srcId="{1E533EA9-F945-4AD1-B665-15B13A82A5CA}" destId="{B9621093-997E-4AB8-BBF5-350FDCC14950}" srcOrd="0" destOrd="0" presId="urn:microsoft.com/office/officeart/2008/layout/PictureStrips"/>
    <dgm:cxn modelId="{2F78D0C8-2B43-4918-A9DC-F95BFE644990}" type="presParOf" srcId="{1E533EA9-F945-4AD1-B665-15B13A82A5CA}" destId="{CD1C17AE-B7FA-4329-8C36-BE6FD7B44D42}" srcOrd="1" destOrd="0" presId="urn:microsoft.com/office/officeart/2008/layout/PictureStrips"/>
    <dgm:cxn modelId="{17C058BA-339A-4A2C-BFE6-793FA638FAB9}" type="presParOf" srcId="{08230F98-0E07-469C-AA66-9F0C303EC052}" destId="{0EF54550-EE04-485D-9161-BFF233E51088}" srcOrd="1" destOrd="0" presId="urn:microsoft.com/office/officeart/2008/layout/PictureStrips"/>
    <dgm:cxn modelId="{B16C41E4-903C-4B8D-BA5B-69BA191DCDE6}" type="presParOf" srcId="{08230F98-0E07-469C-AA66-9F0C303EC052}" destId="{1DA0CE08-470D-4BDF-A6EC-4C5861939565}" srcOrd="2" destOrd="0" presId="urn:microsoft.com/office/officeart/2008/layout/PictureStrips"/>
    <dgm:cxn modelId="{FA85124C-3BBD-4590-8276-78DA3115A8AB}" type="presParOf" srcId="{1DA0CE08-470D-4BDF-A6EC-4C5861939565}" destId="{32070B93-C2E9-43ED-8B3D-F3D0D9C4900F}" srcOrd="0" destOrd="0" presId="urn:microsoft.com/office/officeart/2008/layout/PictureStrips"/>
    <dgm:cxn modelId="{87719BD3-A5FF-46B0-A593-9D15AB5EC252}" type="presParOf" srcId="{1DA0CE08-470D-4BDF-A6EC-4C5861939565}" destId="{18CAE792-B3B9-4364-B6AC-A5EC617CE945}" srcOrd="1" destOrd="0" presId="urn:microsoft.com/office/officeart/2008/layout/PictureStrips"/>
    <dgm:cxn modelId="{9C8F3F46-FB81-456C-B91D-00D8691BD988}" type="presParOf" srcId="{08230F98-0E07-469C-AA66-9F0C303EC052}" destId="{AABCEE25-0D6F-46D0-8BC2-4CF5B7C76157}" srcOrd="3" destOrd="0" presId="urn:microsoft.com/office/officeart/2008/layout/PictureStrips"/>
    <dgm:cxn modelId="{0C35291A-6ACA-40E9-86F9-4D68315C8575}" type="presParOf" srcId="{08230F98-0E07-469C-AA66-9F0C303EC052}" destId="{BFBD1157-584B-41F3-8B73-854AE4DB02E2}" srcOrd="4" destOrd="0" presId="urn:microsoft.com/office/officeart/2008/layout/PictureStrips"/>
    <dgm:cxn modelId="{67C0F0C2-BA0D-4898-98E2-47B97B58209E}" type="presParOf" srcId="{BFBD1157-584B-41F3-8B73-854AE4DB02E2}" destId="{4A417501-0BA9-4CC1-8509-4C90BF4A61FE}" srcOrd="0" destOrd="0" presId="urn:microsoft.com/office/officeart/2008/layout/PictureStrips"/>
    <dgm:cxn modelId="{057E3CE2-A053-4A02-A57E-369E2BE6729C}" type="presParOf" srcId="{BFBD1157-584B-41F3-8B73-854AE4DB02E2}" destId="{EE3BEDC2-68CB-486C-9753-31A390CE5DAF}"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405E63-A20B-411E-96D4-CB5981908E7D}" type="doc">
      <dgm:prSet loTypeId="urn:microsoft.com/office/officeart/2008/layout/PictureStrips" loCatId="list" qsTypeId="urn:microsoft.com/office/officeart/2005/8/quickstyle/3d3" qsCatId="3D" csTypeId="urn:microsoft.com/office/officeart/2005/8/colors/colorful5" csCatId="colorful" phldr="1"/>
      <dgm:spPr/>
      <dgm:t>
        <a:bodyPr/>
        <a:lstStyle/>
        <a:p>
          <a:endParaRPr lang="zh-CN" altLang="en-US"/>
        </a:p>
      </dgm:t>
    </dgm:pt>
    <dgm:pt modelId="{627786D9-2DAD-44A3-85F9-7F1D6FBA0508}">
      <dgm:prSet phldrT="[文本]" custT="1"/>
      <dgm:spPr/>
      <dgm:t>
        <a:bodyPr/>
        <a:lstStyle/>
        <a:p>
          <a:r>
            <a:rPr lang="en-US" altLang="zh-CN" sz="1600" b="1" dirty="0">
              <a:solidFill>
                <a:srgbClr val="0000FF"/>
              </a:solidFill>
              <a:latin typeface="微软雅黑" panose="020B0503020204020204" pitchFamily="34" charset="-122"/>
              <a:ea typeface="微软雅黑" panose="020B0503020204020204" pitchFamily="34" charset="-122"/>
            </a:rPr>
            <a:t>MeV</a:t>
          </a:r>
          <a:r>
            <a:rPr lang="zh-CN" altLang="en-US" sz="1600" b="1" baseline="0" dirty="0">
              <a:solidFill>
                <a:srgbClr val="0000FF"/>
              </a:solidFill>
              <a:latin typeface="微软雅黑" panose="020B0503020204020204" pitchFamily="34" charset="-122"/>
              <a:ea typeface="微软雅黑" panose="020B0503020204020204" pitchFamily="34" charset="-122"/>
            </a:rPr>
            <a:t> </a:t>
          </a:r>
          <a:r>
            <a:rPr lang="en-US" altLang="zh-CN" sz="1600" b="1" baseline="0" dirty="0">
              <a:solidFill>
                <a:srgbClr val="0000FF"/>
              </a:solidFill>
              <a:latin typeface="微软雅黑" panose="020B0503020204020204" pitchFamily="34" charset="-122"/>
              <a:ea typeface="微软雅黑" panose="020B0503020204020204" pitchFamily="34" charset="-122"/>
            </a:rPr>
            <a:t>Radiation</a:t>
          </a:r>
          <a:r>
            <a:rPr lang="zh-CN" altLang="en-US" sz="1600" b="1" baseline="0" dirty="0">
              <a:solidFill>
                <a:srgbClr val="0000FF"/>
              </a:solidFill>
              <a:latin typeface="微软雅黑" panose="020B0503020204020204" pitchFamily="34" charset="-122"/>
              <a:ea typeface="微软雅黑" panose="020B0503020204020204" pitchFamily="34" charset="-122"/>
            </a:rPr>
            <a:t> </a:t>
          </a:r>
          <a:r>
            <a:rPr lang="en-US" altLang="zh-CN" sz="1600" b="1" baseline="0" dirty="0">
              <a:solidFill>
                <a:srgbClr val="0000FF"/>
              </a:solidFill>
              <a:latin typeface="微软雅黑" panose="020B0503020204020204" pitchFamily="34" charset="-122"/>
              <a:ea typeface="微软雅黑" panose="020B0503020204020204" pitchFamily="34" charset="-122"/>
            </a:rPr>
            <a:t>and</a:t>
          </a:r>
          <a:r>
            <a:rPr lang="zh-CN" altLang="en-US" sz="1600" b="1" baseline="0" dirty="0">
              <a:solidFill>
                <a:srgbClr val="0000FF"/>
              </a:solidFill>
              <a:latin typeface="微软雅黑" panose="020B0503020204020204" pitchFamily="34" charset="-122"/>
              <a:ea typeface="微软雅黑" panose="020B0503020204020204" pitchFamily="34" charset="-122"/>
            </a:rPr>
            <a:t> </a:t>
          </a:r>
          <a:r>
            <a:rPr lang="en-US" altLang="zh-CN" sz="1600" b="1" baseline="0" dirty="0">
              <a:solidFill>
                <a:srgbClr val="0000FF"/>
              </a:solidFill>
              <a:latin typeface="微软雅黑" panose="020B0503020204020204" pitchFamily="34" charset="-122"/>
              <a:ea typeface="微软雅黑" panose="020B0503020204020204" pitchFamily="34" charset="-122"/>
            </a:rPr>
            <a:t>Compact</a:t>
          </a:r>
          <a:r>
            <a:rPr lang="zh-CN" altLang="en-US" sz="1600" b="1" baseline="0" dirty="0">
              <a:solidFill>
                <a:srgbClr val="0000FF"/>
              </a:solidFill>
              <a:latin typeface="微软雅黑" panose="020B0503020204020204" pitchFamily="34" charset="-122"/>
              <a:ea typeface="微软雅黑" panose="020B0503020204020204" pitchFamily="34" charset="-122"/>
            </a:rPr>
            <a:t> </a:t>
          </a:r>
          <a:r>
            <a:rPr lang="en-US" altLang="zh-CN" sz="1600" b="1" baseline="0" dirty="0">
              <a:solidFill>
                <a:srgbClr val="0000FF"/>
              </a:solidFill>
              <a:latin typeface="微软雅黑" panose="020B0503020204020204" pitchFamily="34" charset="-122"/>
              <a:ea typeface="微软雅黑" panose="020B0503020204020204" pitchFamily="34" charset="-122"/>
            </a:rPr>
            <a:t>Objects</a:t>
          </a:r>
          <a:endParaRPr lang="zh-CN" altLang="en-US" sz="1600" b="1" dirty="0">
            <a:solidFill>
              <a:srgbClr val="0000FF"/>
            </a:solidFill>
            <a:latin typeface="微软雅黑" panose="020B0503020204020204" pitchFamily="34" charset="-122"/>
            <a:ea typeface="微软雅黑" panose="020B0503020204020204" pitchFamily="34" charset="-122"/>
          </a:endParaRPr>
        </a:p>
      </dgm:t>
    </dgm:pt>
    <dgm:pt modelId="{CD1F07CF-8189-4E95-804C-F806AE1C438E}" type="parTrans" cxnId="{3AF71E4C-2AA7-4A6E-A685-3B1C7300171F}">
      <dgm:prSet/>
      <dgm:spPr/>
      <dgm:t>
        <a:bodyPr/>
        <a:lstStyle/>
        <a:p>
          <a:endParaRPr lang="zh-CN" altLang="en-US" sz="2000" b="1">
            <a:solidFill>
              <a:srgbClr val="0000FF"/>
            </a:solidFill>
            <a:latin typeface="微软雅黑" panose="020B0503020204020204" pitchFamily="34" charset="-122"/>
            <a:ea typeface="微软雅黑" panose="020B0503020204020204" pitchFamily="34" charset="-122"/>
          </a:endParaRPr>
        </a:p>
      </dgm:t>
    </dgm:pt>
    <dgm:pt modelId="{C40F95CD-FE1D-4051-A6D4-67C824D0B699}" type="sibTrans" cxnId="{3AF71E4C-2AA7-4A6E-A685-3B1C7300171F}">
      <dgm:prSet/>
      <dgm:spPr/>
      <dgm:t>
        <a:bodyPr/>
        <a:lstStyle/>
        <a:p>
          <a:endParaRPr lang="zh-CN" altLang="en-US" sz="2000" b="1">
            <a:solidFill>
              <a:srgbClr val="0000FF"/>
            </a:solidFill>
            <a:latin typeface="微软雅黑" panose="020B0503020204020204" pitchFamily="34" charset="-122"/>
            <a:ea typeface="微软雅黑" panose="020B0503020204020204" pitchFamily="34" charset="-122"/>
          </a:endParaRPr>
        </a:p>
      </dgm:t>
    </dgm:pt>
    <dgm:pt modelId="{DF752D02-7997-4E14-9164-90AFC7E57253}">
      <dgm:prSet phldrT="[文本]" custT="1"/>
      <dgm:spPr/>
      <dgm:t>
        <a:bodyPr/>
        <a:lstStyle/>
        <a:p>
          <a:r>
            <a:rPr lang="en-US" altLang="zh-CN" sz="1600" b="1" dirty="0">
              <a:solidFill>
                <a:srgbClr val="0000FF"/>
              </a:solidFill>
              <a:latin typeface="微软雅黑" panose="020B0503020204020204" pitchFamily="34" charset="-122"/>
              <a:ea typeface="微软雅黑" panose="020B0503020204020204" pitchFamily="34" charset="-122"/>
            </a:rPr>
            <a:t>Diffusive</a:t>
          </a:r>
          <a:r>
            <a:rPr lang="zh-CN" altLang="en-US" sz="1600" b="1" dirty="0">
              <a:solidFill>
                <a:srgbClr val="0000FF"/>
              </a:solidFill>
              <a:latin typeface="微软雅黑" panose="020B0503020204020204" pitchFamily="34" charset="-122"/>
              <a:ea typeface="微软雅黑" panose="020B0503020204020204" pitchFamily="34" charset="-122"/>
            </a:rPr>
            <a:t> </a:t>
          </a:r>
          <a:r>
            <a:rPr lang="en-US" altLang="zh-CN" sz="1600" b="1" dirty="0">
              <a:solidFill>
                <a:srgbClr val="0000FF"/>
              </a:solidFill>
              <a:latin typeface="微软雅黑" panose="020B0503020204020204" pitchFamily="34" charset="-122"/>
              <a:ea typeface="微软雅黑" panose="020B0503020204020204" pitchFamily="34" charset="-122"/>
            </a:rPr>
            <a:t>MeV</a:t>
          </a:r>
          <a:r>
            <a:rPr lang="zh-CN" altLang="en-US" sz="1600" b="1" dirty="0">
              <a:solidFill>
                <a:srgbClr val="0000FF"/>
              </a:solidFill>
              <a:latin typeface="微软雅黑" panose="020B0503020204020204" pitchFamily="34" charset="-122"/>
              <a:ea typeface="微软雅黑" panose="020B0503020204020204" pitchFamily="34" charset="-122"/>
            </a:rPr>
            <a:t> </a:t>
          </a:r>
          <a:r>
            <a:rPr lang="en-US" altLang="zh-CN" sz="1600" b="1" dirty="0">
              <a:solidFill>
                <a:srgbClr val="0000FF"/>
              </a:solidFill>
              <a:latin typeface="微软雅黑" panose="020B0503020204020204" pitchFamily="34" charset="-122"/>
              <a:ea typeface="微软雅黑" panose="020B0503020204020204" pitchFamily="34" charset="-122"/>
            </a:rPr>
            <a:t>Background</a:t>
          </a:r>
          <a:r>
            <a:rPr lang="zh-CN" altLang="en-US" sz="1600" b="1" dirty="0">
              <a:solidFill>
                <a:srgbClr val="0000FF"/>
              </a:solidFill>
              <a:latin typeface="微软雅黑" panose="020B0503020204020204" pitchFamily="34" charset="-122"/>
              <a:ea typeface="微软雅黑" panose="020B0503020204020204" pitchFamily="34" charset="-122"/>
            </a:rPr>
            <a:t> </a:t>
          </a:r>
          <a:r>
            <a:rPr lang="en-US" altLang="zh-CN" sz="1600" b="1" dirty="0">
              <a:solidFill>
                <a:srgbClr val="0000FF"/>
              </a:solidFill>
              <a:latin typeface="微软雅黑" panose="020B0503020204020204" pitchFamily="34" charset="-122"/>
              <a:ea typeface="微软雅黑" panose="020B0503020204020204" pitchFamily="34" charset="-122"/>
            </a:rPr>
            <a:t>Emission</a:t>
          </a:r>
          <a:endParaRPr lang="zh-CN" altLang="en-US" sz="1600" b="1" dirty="0">
            <a:solidFill>
              <a:srgbClr val="0000FF"/>
            </a:solidFill>
            <a:latin typeface="微软雅黑" panose="020B0503020204020204" pitchFamily="34" charset="-122"/>
            <a:ea typeface="微软雅黑" panose="020B0503020204020204" pitchFamily="34" charset="-122"/>
          </a:endParaRPr>
        </a:p>
      </dgm:t>
    </dgm:pt>
    <dgm:pt modelId="{3B9A8CA3-96AA-45DD-8A1C-9DF4F31A7F5E}" type="parTrans" cxnId="{33FA5847-C1E7-41D4-BF2F-862B48A9C909}">
      <dgm:prSet/>
      <dgm:spPr/>
      <dgm:t>
        <a:bodyPr/>
        <a:lstStyle/>
        <a:p>
          <a:endParaRPr lang="zh-CN" altLang="en-US" sz="2000" b="1">
            <a:solidFill>
              <a:srgbClr val="0000FF"/>
            </a:solidFill>
            <a:latin typeface="微软雅黑" panose="020B0503020204020204" pitchFamily="34" charset="-122"/>
            <a:ea typeface="微软雅黑" panose="020B0503020204020204" pitchFamily="34" charset="-122"/>
          </a:endParaRPr>
        </a:p>
      </dgm:t>
    </dgm:pt>
    <dgm:pt modelId="{92813DE8-F25B-4545-B0D6-49C1C134A975}" type="sibTrans" cxnId="{33FA5847-C1E7-41D4-BF2F-862B48A9C909}">
      <dgm:prSet/>
      <dgm:spPr/>
      <dgm:t>
        <a:bodyPr/>
        <a:lstStyle/>
        <a:p>
          <a:endParaRPr lang="zh-CN" altLang="en-US" sz="2000" b="1">
            <a:solidFill>
              <a:srgbClr val="0000FF"/>
            </a:solidFill>
            <a:latin typeface="微软雅黑" panose="020B0503020204020204" pitchFamily="34" charset="-122"/>
            <a:ea typeface="微软雅黑" panose="020B0503020204020204" pitchFamily="34" charset="-122"/>
          </a:endParaRPr>
        </a:p>
      </dgm:t>
    </dgm:pt>
    <dgm:pt modelId="{8D966144-EF9A-418C-8D24-1992828C7AFD}">
      <dgm:prSet phldrT="[文本]" custT="1"/>
      <dgm:spPr/>
      <dgm:t>
        <a:bodyPr/>
        <a:lstStyle/>
        <a:p>
          <a:r>
            <a:rPr lang="en-US" altLang="zh-CN" sz="1600" b="1" dirty="0">
              <a:solidFill>
                <a:srgbClr val="0000FF"/>
              </a:solidFill>
              <a:latin typeface="微软雅黑" panose="020B0503020204020204" pitchFamily="34" charset="-122"/>
              <a:ea typeface="微软雅黑" panose="020B0503020204020204" pitchFamily="34" charset="-122"/>
            </a:rPr>
            <a:t>Opportunity</a:t>
          </a:r>
          <a:r>
            <a:rPr lang="zh-CN" altLang="en-US" sz="1600" b="1" dirty="0">
              <a:solidFill>
                <a:srgbClr val="0000FF"/>
              </a:solidFill>
              <a:latin typeface="微软雅黑" panose="020B0503020204020204" pitchFamily="34" charset="-122"/>
              <a:ea typeface="微软雅黑" panose="020B0503020204020204" pitchFamily="34" charset="-122"/>
            </a:rPr>
            <a:t> </a:t>
          </a:r>
          <a:r>
            <a:rPr lang="en-US" altLang="zh-CN" sz="1600" b="1" dirty="0">
              <a:solidFill>
                <a:srgbClr val="0000FF"/>
              </a:solidFill>
              <a:latin typeface="微软雅黑" panose="020B0503020204020204" pitchFamily="34" charset="-122"/>
              <a:ea typeface="微软雅黑" panose="020B0503020204020204" pitchFamily="34" charset="-122"/>
            </a:rPr>
            <a:t>Observations</a:t>
          </a:r>
          <a:endParaRPr lang="zh-CN" altLang="en-US" sz="1600" b="1" dirty="0">
            <a:solidFill>
              <a:srgbClr val="0000FF"/>
            </a:solidFill>
            <a:latin typeface="微软雅黑" panose="020B0503020204020204" pitchFamily="34" charset="-122"/>
            <a:ea typeface="微软雅黑" panose="020B0503020204020204" pitchFamily="34" charset="-122"/>
          </a:endParaRPr>
        </a:p>
      </dgm:t>
    </dgm:pt>
    <dgm:pt modelId="{D6E775CD-F687-4E5E-9C05-251AD15B92E5}" type="parTrans" cxnId="{FB43B536-FFBC-4E7A-B04B-8BB928941183}">
      <dgm:prSet/>
      <dgm:spPr/>
      <dgm:t>
        <a:bodyPr/>
        <a:lstStyle/>
        <a:p>
          <a:endParaRPr lang="zh-CN" altLang="en-US" sz="2000" b="1">
            <a:solidFill>
              <a:srgbClr val="0000FF"/>
            </a:solidFill>
            <a:latin typeface="微软雅黑" panose="020B0503020204020204" pitchFamily="34" charset="-122"/>
            <a:ea typeface="微软雅黑" panose="020B0503020204020204" pitchFamily="34" charset="-122"/>
          </a:endParaRPr>
        </a:p>
      </dgm:t>
    </dgm:pt>
    <dgm:pt modelId="{B50DD388-0B85-4F8F-9BD2-A5177CCC5CBE}" type="sibTrans" cxnId="{FB43B536-FFBC-4E7A-B04B-8BB928941183}">
      <dgm:prSet/>
      <dgm:spPr/>
      <dgm:t>
        <a:bodyPr/>
        <a:lstStyle/>
        <a:p>
          <a:endParaRPr lang="zh-CN" altLang="en-US" sz="2000" b="1">
            <a:solidFill>
              <a:srgbClr val="0000FF"/>
            </a:solidFill>
            <a:latin typeface="微软雅黑" panose="020B0503020204020204" pitchFamily="34" charset="-122"/>
            <a:ea typeface="微软雅黑" panose="020B0503020204020204" pitchFamily="34" charset="-122"/>
          </a:endParaRPr>
        </a:p>
      </dgm:t>
    </dgm:pt>
    <dgm:pt modelId="{08230F98-0E07-469C-AA66-9F0C303EC052}" type="pres">
      <dgm:prSet presAssocID="{90405E63-A20B-411E-96D4-CB5981908E7D}" presName="Name0" presStyleCnt="0">
        <dgm:presLayoutVars>
          <dgm:dir/>
          <dgm:resizeHandles val="exact"/>
        </dgm:presLayoutVars>
      </dgm:prSet>
      <dgm:spPr/>
    </dgm:pt>
    <dgm:pt modelId="{1E533EA9-F945-4AD1-B665-15B13A82A5CA}" type="pres">
      <dgm:prSet presAssocID="{627786D9-2DAD-44A3-85F9-7F1D6FBA0508}" presName="composite" presStyleCnt="0"/>
      <dgm:spPr/>
    </dgm:pt>
    <dgm:pt modelId="{B9621093-997E-4AB8-BBF5-350FDCC14950}" type="pres">
      <dgm:prSet presAssocID="{627786D9-2DAD-44A3-85F9-7F1D6FBA0508}" presName="rect1" presStyleLbl="trAlignAcc1" presStyleIdx="0" presStyleCnt="3">
        <dgm:presLayoutVars>
          <dgm:bulletEnabled val="1"/>
        </dgm:presLayoutVars>
      </dgm:prSet>
      <dgm:spPr/>
    </dgm:pt>
    <dgm:pt modelId="{CD1C17AE-B7FA-4329-8C36-BE6FD7B44D42}" type="pres">
      <dgm:prSet presAssocID="{627786D9-2DAD-44A3-85F9-7F1D6FBA0508}" presName="rect2" presStyleLbl="fgImgPlace1" presStyleIdx="0" presStyleCnt="3"/>
      <dgm:spPr/>
    </dgm:pt>
    <dgm:pt modelId="{0EF54550-EE04-485D-9161-BFF233E51088}" type="pres">
      <dgm:prSet presAssocID="{C40F95CD-FE1D-4051-A6D4-67C824D0B699}" presName="sibTrans" presStyleCnt="0"/>
      <dgm:spPr/>
    </dgm:pt>
    <dgm:pt modelId="{1DA0CE08-470D-4BDF-A6EC-4C5861939565}" type="pres">
      <dgm:prSet presAssocID="{DF752D02-7997-4E14-9164-90AFC7E57253}" presName="composite" presStyleCnt="0"/>
      <dgm:spPr/>
    </dgm:pt>
    <dgm:pt modelId="{32070B93-C2E9-43ED-8B3D-F3D0D9C4900F}" type="pres">
      <dgm:prSet presAssocID="{DF752D02-7997-4E14-9164-90AFC7E57253}" presName="rect1" presStyleLbl="trAlignAcc1" presStyleIdx="1" presStyleCnt="3">
        <dgm:presLayoutVars>
          <dgm:bulletEnabled val="1"/>
        </dgm:presLayoutVars>
      </dgm:prSet>
      <dgm:spPr/>
    </dgm:pt>
    <dgm:pt modelId="{18CAE792-B3B9-4364-B6AC-A5EC617CE945}" type="pres">
      <dgm:prSet presAssocID="{DF752D02-7997-4E14-9164-90AFC7E57253}" presName="rect2" presStyleLbl="fgImgPlace1" presStyleIdx="1" presStyleCnt="3"/>
      <dgm:spPr/>
    </dgm:pt>
    <dgm:pt modelId="{AABCEE25-0D6F-46D0-8BC2-4CF5B7C76157}" type="pres">
      <dgm:prSet presAssocID="{92813DE8-F25B-4545-B0D6-49C1C134A975}" presName="sibTrans" presStyleCnt="0"/>
      <dgm:spPr/>
    </dgm:pt>
    <dgm:pt modelId="{BFBD1157-584B-41F3-8B73-854AE4DB02E2}" type="pres">
      <dgm:prSet presAssocID="{8D966144-EF9A-418C-8D24-1992828C7AFD}" presName="composite" presStyleCnt="0"/>
      <dgm:spPr/>
    </dgm:pt>
    <dgm:pt modelId="{4A417501-0BA9-4CC1-8509-4C90BF4A61FE}" type="pres">
      <dgm:prSet presAssocID="{8D966144-EF9A-418C-8D24-1992828C7AFD}" presName="rect1" presStyleLbl="trAlignAcc1" presStyleIdx="2" presStyleCnt="3">
        <dgm:presLayoutVars>
          <dgm:bulletEnabled val="1"/>
        </dgm:presLayoutVars>
      </dgm:prSet>
      <dgm:spPr/>
    </dgm:pt>
    <dgm:pt modelId="{EE3BEDC2-68CB-486C-9753-31A390CE5DAF}" type="pres">
      <dgm:prSet presAssocID="{8D966144-EF9A-418C-8D24-1992828C7AFD}" presName="rect2" presStyleLbl="fgImgPlace1" presStyleIdx="2" presStyleCnt="3"/>
      <dgm:spPr/>
    </dgm:pt>
  </dgm:ptLst>
  <dgm:cxnLst>
    <dgm:cxn modelId="{32E0001D-659D-4906-85BA-F40A13E43566}" type="presOf" srcId="{8D966144-EF9A-418C-8D24-1992828C7AFD}" destId="{4A417501-0BA9-4CC1-8509-4C90BF4A61FE}" srcOrd="0" destOrd="0" presId="urn:microsoft.com/office/officeart/2008/layout/PictureStrips"/>
    <dgm:cxn modelId="{FB43B536-FFBC-4E7A-B04B-8BB928941183}" srcId="{90405E63-A20B-411E-96D4-CB5981908E7D}" destId="{8D966144-EF9A-418C-8D24-1992828C7AFD}" srcOrd="2" destOrd="0" parTransId="{D6E775CD-F687-4E5E-9C05-251AD15B92E5}" sibTransId="{B50DD388-0B85-4F8F-9BD2-A5177CCC5CBE}"/>
    <dgm:cxn modelId="{33FA5847-C1E7-41D4-BF2F-862B48A9C909}" srcId="{90405E63-A20B-411E-96D4-CB5981908E7D}" destId="{DF752D02-7997-4E14-9164-90AFC7E57253}" srcOrd="1" destOrd="0" parTransId="{3B9A8CA3-96AA-45DD-8A1C-9DF4F31A7F5E}" sibTransId="{92813DE8-F25B-4545-B0D6-49C1C134A975}"/>
    <dgm:cxn modelId="{3AF71E4C-2AA7-4A6E-A685-3B1C7300171F}" srcId="{90405E63-A20B-411E-96D4-CB5981908E7D}" destId="{627786D9-2DAD-44A3-85F9-7F1D6FBA0508}" srcOrd="0" destOrd="0" parTransId="{CD1F07CF-8189-4E95-804C-F806AE1C438E}" sibTransId="{C40F95CD-FE1D-4051-A6D4-67C824D0B699}"/>
    <dgm:cxn modelId="{5F39E452-4F24-459A-A282-2486B01F6C63}" type="presOf" srcId="{90405E63-A20B-411E-96D4-CB5981908E7D}" destId="{08230F98-0E07-469C-AA66-9F0C303EC052}" srcOrd="0" destOrd="0" presId="urn:microsoft.com/office/officeart/2008/layout/PictureStrips"/>
    <dgm:cxn modelId="{36D5F795-0EDD-4460-893C-C084B612C926}" type="presOf" srcId="{627786D9-2DAD-44A3-85F9-7F1D6FBA0508}" destId="{B9621093-997E-4AB8-BBF5-350FDCC14950}" srcOrd="0" destOrd="0" presId="urn:microsoft.com/office/officeart/2008/layout/PictureStrips"/>
    <dgm:cxn modelId="{D6487FC8-A995-464A-8E31-D41659BA66A9}" type="presOf" srcId="{DF752D02-7997-4E14-9164-90AFC7E57253}" destId="{32070B93-C2E9-43ED-8B3D-F3D0D9C4900F}" srcOrd="0" destOrd="0" presId="urn:microsoft.com/office/officeart/2008/layout/PictureStrips"/>
    <dgm:cxn modelId="{9CE8B90E-664D-4CE5-900A-F3D869AE5A9A}" type="presParOf" srcId="{08230F98-0E07-469C-AA66-9F0C303EC052}" destId="{1E533EA9-F945-4AD1-B665-15B13A82A5CA}" srcOrd="0" destOrd="0" presId="urn:microsoft.com/office/officeart/2008/layout/PictureStrips"/>
    <dgm:cxn modelId="{C1D29686-DD58-4CE2-B581-1C9111874CE7}" type="presParOf" srcId="{1E533EA9-F945-4AD1-B665-15B13A82A5CA}" destId="{B9621093-997E-4AB8-BBF5-350FDCC14950}" srcOrd="0" destOrd="0" presId="urn:microsoft.com/office/officeart/2008/layout/PictureStrips"/>
    <dgm:cxn modelId="{2F78D0C8-2B43-4918-A9DC-F95BFE644990}" type="presParOf" srcId="{1E533EA9-F945-4AD1-B665-15B13A82A5CA}" destId="{CD1C17AE-B7FA-4329-8C36-BE6FD7B44D42}" srcOrd="1" destOrd="0" presId="urn:microsoft.com/office/officeart/2008/layout/PictureStrips"/>
    <dgm:cxn modelId="{17C058BA-339A-4A2C-BFE6-793FA638FAB9}" type="presParOf" srcId="{08230F98-0E07-469C-AA66-9F0C303EC052}" destId="{0EF54550-EE04-485D-9161-BFF233E51088}" srcOrd="1" destOrd="0" presId="urn:microsoft.com/office/officeart/2008/layout/PictureStrips"/>
    <dgm:cxn modelId="{B16C41E4-903C-4B8D-BA5B-69BA191DCDE6}" type="presParOf" srcId="{08230F98-0E07-469C-AA66-9F0C303EC052}" destId="{1DA0CE08-470D-4BDF-A6EC-4C5861939565}" srcOrd="2" destOrd="0" presId="urn:microsoft.com/office/officeart/2008/layout/PictureStrips"/>
    <dgm:cxn modelId="{FA85124C-3BBD-4590-8276-78DA3115A8AB}" type="presParOf" srcId="{1DA0CE08-470D-4BDF-A6EC-4C5861939565}" destId="{32070B93-C2E9-43ED-8B3D-F3D0D9C4900F}" srcOrd="0" destOrd="0" presId="urn:microsoft.com/office/officeart/2008/layout/PictureStrips"/>
    <dgm:cxn modelId="{87719BD3-A5FF-46B0-A593-9D15AB5EC252}" type="presParOf" srcId="{1DA0CE08-470D-4BDF-A6EC-4C5861939565}" destId="{18CAE792-B3B9-4364-B6AC-A5EC617CE945}" srcOrd="1" destOrd="0" presId="urn:microsoft.com/office/officeart/2008/layout/PictureStrips"/>
    <dgm:cxn modelId="{9C8F3F46-FB81-456C-B91D-00D8691BD988}" type="presParOf" srcId="{08230F98-0E07-469C-AA66-9F0C303EC052}" destId="{AABCEE25-0D6F-46D0-8BC2-4CF5B7C76157}" srcOrd="3" destOrd="0" presId="urn:microsoft.com/office/officeart/2008/layout/PictureStrips"/>
    <dgm:cxn modelId="{0C35291A-6ACA-40E9-86F9-4D68315C8575}" type="presParOf" srcId="{08230F98-0E07-469C-AA66-9F0C303EC052}" destId="{BFBD1157-584B-41F3-8B73-854AE4DB02E2}" srcOrd="4" destOrd="0" presId="urn:microsoft.com/office/officeart/2008/layout/PictureStrips"/>
    <dgm:cxn modelId="{67C0F0C2-BA0D-4898-98E2-47B97B58209E}" type="presParOf" srcId="{BFBD1157-584B-41F3-8B73-854AE4DB02E2}" destId="{4A417501-0BA9-4CC1-8509-4C90BF4A61FE}" srcOrd="0" destOrd="0" presId="urn:microsoft.com/office/officeart/2008/layout/PictureStrips"/>
    <dgm:cxn modelId="{057E3CE2-A053-4A02-A57E-369E2BE6729C}" type="presParOf" srcId="{BFBD1157-584B-41F3-8B73-854AE4DB02E2}" destId="{EE3BEDC2-68CB-486C-9753-31A390CE5DAF}"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39216-E2C9-42B5-AC43-4B2411D33C5E}">
      <dsp:nvSpPr>
        <dsp:cNvPr id="0" name=""/>
        <dsp:cNvSpPr/>
      </dsp:nvSpPr>
      <dsp:spPr>
        <a:xfrm>
          <a:off x="1142819" y="679214"/>
          <a:ext cx="3235517" cy="1374852"/>
        </a:xfrm>
        <a:prstGeom prst="rightArrow">
          <a:avLst>
            <a:gd name="adj1" fmla="val 50000"/>
            <a:gd name="adj2" fmla="val 50000"/>
          </a:avLst>
        </a:prstGeom>
        <a:gradFill rotWithShape="0">
          <a:gsLst>
            <a:gs pos="0">
              <a:srgbClr val="5B9BD5">
                <a:hueOff val="0"/>
                <a:satOff val="0"/>
                <a:lumOff val="0"/>
                <a:alphaOff val="0"/>
                <a:satMod val="103000"/>
                <a:lumMod val="102000"/>
                <a:tint val="94000"/>
              </a:srgbClr>
            </a:gs>
            <a:gs pos="50000">
              <a:srgbClr val="5B9BD5">
                <a:hueOff val="0"/>
                <a:satOff val="0"/>
                <a:lumOff val="0"/>
                <a:alphaOff val="0"/>
                <a:satMod val="110000"/>
                <a:lumMod val="100000"/>
                <a:shade val="100000"/>
              </a:srgbClr>
            </a:gs>
            <a:gs pos="100000">
              <a:srgbClr val="5B9BD5">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254000" bIns="175348" numCol="1" spcCol="1270" anchor="ctr" anchorCtr="0">
          <a:noAutofit/>
        </a:bodyPr>
        <a:lstStyle/>
        <a:p>
          <a:pPr marL="0" lvl="0" indent="0" algn="l" defTabSz="800100">
            <a:lnSpc>
              <a:spcPct val="90000"/>
            </a:lnSpc>
            <a:spcBef>
              <a:spcPct val="0"/>
            </a:spcBef>
            <a:spcAft>
              <a:spcPct val="35000"/>
            </a:spcAft>
            <a:buNone/>
          </a:pPr>
          <a:r>
            <a:rPr lang="en-US" altLang="zh-CN" sz="1800" kern="1200" dirty="0">
              <a:solidFill>
                <a:sysClr val="window" lastClr="FFFFFF"/>
              </a:solidFill>
              <a:latin typeface="Arial" panose="020B0604020202020204" pitchFamily="34" charset="0"/>
              <a:ea typeface="黑体" panose="02010609060101010101" pitchFamily="49" charset="-122"/>
              <a:cs typeface="Arial" panose="020B0604020202020204" pitchFamily="34" charset="0"/>
            </a:rPr>
            <a:t>Survey telescopes: find</a:t>
          </a:r>
          <a:r>
            <a:rPr lang="zh-CN" altLang="en-US" sz="1800" kern="1200" dirty="0">
              <a:solidFill>
                <a:sysClr val="window" lastClr="FFFFFF"/>
              </a:solidFill>
              <a:latin typeface="Arial" panose="020B0604020202020204" pitchFamily="34" charset="0"/>
              <a:ea typeface="黑体" panose="02010609060101010101" pitchFamily="49" charset="-122"/>
              <a:cs typeface="Arial" panose="020B0604020202020204" pitchFamily="34" charset="0"/>
            </a:rPr>
            <a:t> </a:t>
          </a:r>
          <a:r>
            <a:rPr lang="en-US" altLang="zh-CN" sz="1800" kern="1200" dirty="0">
              <a:solidFill>
                <a:sysClr val="window" lastClr="FFFFFF"/>
              </a:solidFill>
              <a:latin typeface="Arial" panose="020B0604020202020204" pitchFamily="34" charset="0"/>
              <a:ea typeface="黑体" panose="02010609060101010101" pitchFamily="49" charset="-122"/>
              <a:cs typeface="Arial" panose="020B0604020202020204" pitchFamily="34" charset="0"/>
            </a:rPr>
            <a:t>transients</a:t>
          </a:r>
          <a:endParaRPr lang="zh-CN" altLang="en-US" sz="1800" kern="1200" dirty="0">
            <a:solidFill>
              <a:sysClr val="window" lastClr="FFFFFF"/>
            </a:solidFill>
            <a:latin typeface="Arial" panose="020B0604020202020204" pitchFamily="34" charset="0"/>
            <a:ea typeface="黑体" panose="02010609060101010101" pitchFamily="49" charset="-122"/>
            <a:cs typeface="Arial" panose="020B0604020202020204" pitchFamily="34" charset="0"/>
          </a:endParaRPr>
        </a:p>
      </dsp:txBody>
      <dsp:txXfrm>
        <a:off x="1142819" y="1022927"/>
        <a:ext cx="2891804" cy="687426"/>
      </dsp:txXfrm>
    </dsp:sp>
    <dsp:sp modelId="{C2B35414-E20C-4083-8850-ADE2FF7D72A2}">
      <dsp:nvSpPr>
        <dsp:cNvPr id="0" name=""/>
        <dsp:cNvSpPr/>
      </dsp:nvSpPr>
      <dsp:spPr>
        <a:xfrm>
          <a:off x="1941394" y="1362254"/>
          <a:ext cx="4132408" cy="1348762"/>
        </a:xfrm>
        <a:prstGeom prst="rightArrow">
          <a:avLst>
            <a:gd name="adj1" fmla="val 50000"/>
            <a:gd name="adj2" fmla="val 50000"/>
          </a:avLst>
        </a:prstGeom>
        <a:gradFill flip="none" rotWithShape="1">
          <a:gsLst>
            <a:gs pos="0">
              <a:srgbClr val="ED7D31">
                <a:lumMod val="89000"/>
              </a:srgbClr>
            </a:gs>
            <a:gs pos="23000">
              <a:srgbClr val="ED7D31">
                <a:lumMod val="89000"/>
              </a:srgbClr>
            </a:gs>
            <a:gs pos="69000">
              <a:srgbClr val="ED7D31">
                <a:lumMod val="75000"/>
              </a:srgbClr>
            </a:gs>
            <a:gs pos="97000">
              <a:srgbClr val="ED7D31">
                <a:lumMod val="70000"/>
              </a:srgbClr>
            </a:gs>
          </a:gsLst>
          <a:path path="circle">
            <a:fillToRect l="50000" t="50000" r="50000" b="50000"/>
          </a:path>
          <a:tileRect/>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254000" bIns="175348" numCol="1" spcCol="1270" anchor="ctr" anchorCtr="0">
          <a:noAutofit/>
        </a:bodyPr>
        <a:lstStyle/>
        <a:p>
          <a:pPr marL="0" lvl="0" indent="0" algn="l" defTabSz="800100">
            <a:lnSpc>
              <a:spcPct val="90000"/>
            </a:lnSpc>
            <a:spcBef>
              <a:spcPct val="0"/>
            </a:spcBef>
            <a:spcAft>
              <a:spcPct val="35000"/>
            </a:spcAft>
            <a:buNone/>
          </a:pPr>
          <a:r>
            <a:rPr lang="en-US" altLang="zh-CN" sz="1800" kern="1200" dirty="0">
              <a:solidFill>
                <a:sysClr val="window" lastClr="FFFFFF"/>
              </a:solidFill>
              <a:latin typeface="Arial" panose="020B0604020202020204" pitchFamily="34" charset="0"/>
              <a:ea typeface="黑体" panose="02010609060101010101" pitchFamily="49" charset="-122"/>
              <a:cs typeface="Arial" panose="020B0604020202020204" pitchFamily="34" charset="0"/>
            </a:rPr>
            <a:t>CATCH: performs follow-up observations</a:t>
          </a:r>
          <a:endParaRPr lang="zh-CN" altLang="en-US" sz="1800" kern="1200" dirty="0">
            <a:solidFill>
              <a:sysClr val="window" lastClr="FFFFFF"/>
            </a:solidFill>
            <a:latin typeface="Arial" panose="020B0604020202020204" pitchFamily="34" charset="0"/>
            <a:ea typeface="黑体" panose="02010609060101010101" pitchFamily="49" charset="-122"/>
            <a:cs typeface="Arial" panose="020B0604020202020204" pitchFamily="34" charset="0"/>
          </a:endParaRPr>
        </a:p>
      </dsp:txBody>
      <dsp:txXfrm>
        <a:off x="1941394" y="1699445"/>
        <a:ext cx="3795218" cy="674381"/>
      </dsp:txXfrm>
    </dsp:sp>
    <dsp:sp modelId="{015FA76F-31F0-424C-91A6-A015EC57E085}">
      <dsp:nvSpPr>
        <dsp:cNvPr id="0" name=""/>
        <dsp:cNvSpPr/>
      </dsp:nvSpPr>
      <dsp:spPr>
        <a:xfrm>
          <a:off x="3986074" y="2175415"/>
          <a:ext cx="3154573" cy="1283008"/>
        </a:xfrm>
        <a:prstGeom prst="rightArrow">
          <a:avLst>
            <a:gd name="adj1" fmla="val 50000"/>
            <a:gd name="adj2" fmla="val 50000"/>
          </a:avLst>
        </a:prstGeom>
        <a:gradFill rotWithShape="0">
          <a:gsLst>
            <a:gs pos="0">
              <a:srgbClr val="5B9BD5">
                <a:hueOff val="0"/>
                <a:satOff val="0"/>
                <a:lumOff val="0"/>
                <a:alphaOff val="0"/>
                <a:satMod val="103000"/>
                <a:lumMod val="102000"/>
                <a:tint val="94000"/>
              </a:srgbClr>
            </a:gs>
            <a:gs pos="50000">
              <a:srgbClr val="5B9BD5">
                <a:hueOff val="0"/>
                <a:satOff val="0"/>
                <a:lumOff val="0"/>
                <a:alphaOff val="0"/>
                <a:satMod val="110000"/>
                <a:lumMod val="100000"/>
                <a:shade val="100000"/>
              </a:srgbClr>
            </a:gs>
            <a:gs pos="100000">
              <a:srgbClr val="5B9BD5">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254000" bIns="175348" numCol="1" spcCol="1270" anchor="ctr" anchorCtr="0">
          <a:noAutofit/>
        </a:bodyPr>
        <a:lstStyle/>
        <a:p>
          <a:pPr marL="0" lvl="0" indent="0" algn="l" defTabSz="800100">
            <a:lnSpc>
              <a:spcPct val="90000"/>
            </a:lnSpc>
            <a:spcBef>
              <a:spcPct val="0"/>
            </a:spcBef>
            <a:spcAft>
              <a:spcPct val="35000"/>
            </a:spcAft>
            <a:buNone/>
          </a:pPr>
          <a:r>
            <a:rPr lang="en-US" sz="1800" b="0" i="0" kern="1200" dirty="0">
              <a:solidFill>
                <a:sysClr val="window" lastClr="FFFFFF"/>
              </a:solidFill>
              <a:latin typeface="Arial" panose="020B0604020202020204" pitchFamily="34" charset="0"/>
              <a:ea typeface="+mn-ea"/>
              <a:cs typeface="Arial" panose="020B0604020202020204" pitchFamily="34" charset="0"/>
            </a:rPr>
            <a:t>Large observatories:</a:t>
          </a:r>
          <a:r>
            <a:rPr lang="zh-CN" altLang="en-US" sz="1800" b="0" i="0" kern="1200" dirty="0">
              <a:solidFill>
                <a:sysClr val="window" lastClr="FFFFFF"/>
              </a:solidFill>
              <a:latin typeface="Arial" panose="020B0604020202020204" pitchFamily="34" charset="0"/>
              <a:ea typeface="微软雅黑" panose="020B0503020204020204" pitchFamily="34" charset="-122"/>
              <a:cs typeface="Arial" panose="020B0604020202020204" pitchFamily="34" charset="0"/>
            </a:rPr>
            <a:t> </a:t>
          </a:r>
          <a:r>
            <a:rPr lang="en-US" altLang="zh-CN" sz="1800" b="0" i="0" kern="1200" dirty="0">
              <a:solidFill>
                <a:sysClr val="window" lastClr="FFFFFF"/>
              </a:solidFill>
              <a:latin typeface="Arial" panose="020B0604020202020204" pitchFamily="34" charset="0"/>
              <a:ea typeface="微软雅黑" panose="020B0503020204020204" pitchFamily="34" charset="-122"/>
              <a:cs typeface="Arial" panose="020B0604020202020204" pitchFamily="34" charset="0"/>
            </a:rPr>
            <a:t>do</a:t>
          </a:r>
          <a:r>
            <a:rPr lang="zh-CN" altLang="en-US" sz="1800" b="0" i="0" kern="1200" dirty="0">
              <a:solidFill>
                <a:sysClr val="window" lastClr="FFFFFF"/>
              </a:solidFill>
              <a:latin typeface="Arial" panose="020B0604020202020204" pitchFamily="34" charset="0"/>
              <a:ea typeface="微软雅黑" panose="020B0503020204020204" pitchFamily="34" charset="-122"/>
              <a:cs typeface="Arial" panose="020B0604020202020204" pitchFamily="34" charset="0"/>
            </a:rPr>
            <a:t> </a:t>
          </a:r>
          <a:r>
            <a:rPr lang="en-US" sz="1800" b="0" i="0" kern="1200" dirty="0">
              <a:solidFill>
                <a:sysClr val="window" lastClr="FFFFFF"/>
              </a:solidFill>
              <a:latin typeface="Arial" panose="020B0604020202020204" pitchFamily="34" charset="0"/>
              <a:ea typeface="+mn-ea"/>
              <a:cs typeface="Arial" panose="020B0604020202020204" pitchFamily="34" charset="0"/>
            </a:rPr>
            <a:t>fine measurements</a:t>
          </a:r>
          <a:endParaRPr lang="zh-CN" altLang="en-US" sz="1800" kern="1200" dirty="0">
            <a:solidFill>
              <a:sysClr val="window" lastClr="FFFFFF"/>
            </a:solidFill>
            <a:latin typeface="Arial" panose="020B0604020202020204" pitchFamily="34" charset="0"/>
            <a:ea typeface="黑体" panose="02010609060101010101" pitchFamily="49" charset="-122"/>
            <a:cs typeface="Arial" panose="020B0604020202020204" pitchFamily="34" charset="0"/>
          </a:endParaRPr>
        </a:p>
      </dsp:txBody>
      <dsp:txXfrm>
        <a:off x="3986074" y="2496167"/>
        <a:ext cx="2833821" cy="6415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B0630-211D-4DF9-9B9B-968E90019CDD}">
      <dsp:nvSpPr>
        <dsp:cNvPr id="0" name=""/>
        <dsp:cNvSpPr/>
      </dsp:nvSpPr>
      <dsp:spPr>
        <a:xfrm>
          <a:off x="0" y="0"/>
          <a:ext cx="5821680" cy="1119488"/>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altLang="zh-CN" sz="1800" b="1" i="1" kern="1200" dirty="0">
              <a:solidFill>
                <a:srgbClr val="FF0000"/>
              </a:solidFill>
              <a:effectLst>
                <a:outerShdw blurRad="38100" dist="38100" dir="2700000" algn="tl">
                  <a:srgbClr val="000000">
                    <a:alpha val="43137"/>
                  </a:srgbClr>
                </a:outerShdw>
              </a:effectLst>
            </a:rPr>
            <a:t>Gamma-ray converter tracker (GCK)</a:t>
          </a:r>
          <a:endParaRPr lang="zh-CN" altLang="en-US" sz="1800" b="1" i="1" kern="1200" dirty="0">
            <a:solidFill>
              <a:srgbClr val="FF0000"/>
            </a:solidFill>
            <a:effectLst>
              <a:outerShdw blurRad="38100" dist="38100" dir="2700000" algn="tl">
                <a:srgbClr val="000000">
                  <a:alpha val="43137"/>
                </a:srgbClr>
              </a:outerShdw>
            </a:effectLst>
          </a:endParaRPr>
        </a:p>
        <a:p>
          <a:pPr marL="171450" lvl="1" indent="-171450" algn="l" defTabSz="800100">
            <a:lnSpc>
              <a:spcPct val="90000"/>
            </a:lnSpc>
            <a:spcBef>
              <a:spcPct val="0"/>
            </a:spcBef>
            <a:spcAft>
              <a:spcPct val="15000"/>
            </a:spcAft>
            <a:buChar char="•"/>
          </a:pPr>
          <a:r>
            <a:rPr lang="en-US" altLang="zh-CN" sz="1800" b="1" i="1" kern="1200" dirty="0">
              <a:effectLst>
                <a:outerShdw blurRad="38100" dist="38100" dir="2700000" algn="tl">
                  <a:srgbClr val="000000">
                    <a:alpha val="43137"/>
                  </a:srgbClr>
                </a:outerShdw>
              </a:effectLst>
            </a:rPr>
            <a:t>50</a:t>
          </a:r>
          <a:r>
            <a:rPr lang="zh-CN" altLang="en-US" sz="1800" b="1" i="1" kern="1200" dirty="0">
              <a:effectLst>
                <a:outerShdw blurRad="38100" dist="38100" dir="2700000" algn="tl">
                  <a:srgbClr val="000000">
                    <a:alpha val="43137"/>
                  </a:srgbClr>
                </a:outerShdw>
              </a:effectLst>
            </a:rPr>
            <a:t> </a:t>
          </a:r>
          <a:r>
            <a:rPr lang="en-US" altLang="zh-CN" sz="1800" b="1" i="1" kern="1200" dirty="0">
              <a:effectLst>
                <a:outerShdw blurRad="38100" dist="38100" dir="2700000" algn="tl">
                  <a:srgbClr val="000000">
                    <a:alpha val="43137"/>
                  </a:srgbClr>
                </a:outerShdw>
              </a:effectLst>
            </a:rPr>
            <a:t>layers silicon tracker (DSSD)</a:t>
          </a:r>
          <a:endParaRPr lang="zh-CN" altLang="en-US" sz="1800" b="1" i="1" kern="1200" dirty="0">
            <a:effectLst>
              <a:outerShdw blurRad="38100" dist="38100" dir="2700000" algn="tl">
                <a:srgbClr val="000000">
                  <a:alpha val="43137"/>
                </a:srgbClr>
              </a:outerShdw>
            </a:effectLst>
          </a:endParaRPr>
        </a:p>
        <a:p>
          <a:pPr marL="171450" lvl="1" indent="-171450" algn="l" defTabSz="800100">
            <a:lnSpc>
              <a:spcPct val="90000"/>
            </a:lnSpc>
            <a:spcBef>
              <a:spcPct val="0"/>
            </a:spcBef>
            <a:spcAft>
              <a:spcPct val="15000"/>
            </a:spcAft>
            <a:buChar char="•"/>
          </a:pPr>
          <a:r>
            <a:rPr lang="en-US" altLang="zh-CN" sz="1800" b="1" i="1" kern="1200" dirty="0">
              <a:effectLst>
                <a:outerShdw blurRad="38100" dist="38100" dir="2700000" algn="tl">
                  <a:srgbClr val="000000">
                    <a:alpha val="43137"/>
                  </a:srgbClr>
                </a:outerShdw>
              </a:effectLst>
            </a:rPr>
            <a:t>Converter and tracker</a:t>
          </a:r>
          <a:endParaRPr lang="zh-CN" altLang="en-US" sz="1800" b="1" i="1" kern="1200" dirty="0">
            <a:effectLst>
              <a:outerShdw blurRad="38100" dist="38100" dir="2700000" algn="tl">
                <a:srgbClr val="000000">
                  <a:alpha val="43137"/>
                </a:srgbClr>
              </a:outerShdw>
            </a:effectLst>
          </a:endParaRPr>
        </a:p>
        <a:p>
          <a:pPr marL="171450" lvl="1" indent="-171450" algn="l" defTabSz="800100">
            <a:lnSpc>
              <a:spcPct val="90000"/>
            </a:lnSpc>
            <a:spcBef>
              <a:spcPct val="0"/>
            </a:spcBef>
            <a:spcAft>
              <a:spcPct val="15000"/>
            </a:spcAft>
            <a:buChar char="•"/>
          </a:pPr>
          <a:endParaRPr lang="zh-CN" altLang="en-US" sz="1800" b="1" i="1" kern="1200" dirty="0">
            <a:effectLst>
              <a:outerShdw blurRad="38100" dist="38100" dir="2700000" algn="tl">
                <a:srgbClr val="000000">
                  <a:alpha val="43137"/>
                </a:srgbClr>
              </a:outerShdw>
            </a:effectLst>
          </a:endParaRPr>
        </a:p>
        <a:p>
          <a:pPr marL="171450" lvl="1" indent="-171450" algn="l" defTabSz="800100">
            <a:lnSpc>
              <a:spcPct val="90000"/>
            </a:lnSpc>
            <a:spcBef>
              <a:spcPct val="0"/>
            </a:spcBef>
            <a:spcAft>
              <a:spcPct val="15000"/>
            </a:spcAft>
            <a:buChar char="•"/>
          </a:pPr>
          <a:endParaRPr lang="zh-CN" altLang="en-US" sz="1800" i="1" kern="1200" dirty="0">
            <a:solidFill>
              <a:schemeClr val="tx1"/>
            </a:solidFill>
          </a:endParaRPr>
        </a:p>
      </dsp:txBody>
      <dsp:txXfrm>
        <a:off x="1276284" y="0"/>
        <a:ext cx="4545395" cy="1119488"/>
      </dsp:txXfrm>
    </dsp:sp>
    <dsp:sp modelId="{5E12B012-13E7-4AD3-83C2-4350AC012C57}">
      <dsp:nvSpPr>
        <dsp:cNvPr id="0" name=""/>
        <dsp:cNvSpPr/>
      </dsp:nvSpPr>
      <dsp:spPr>
        <a:xfrm>
          <a:off x="111948" y="248092"/>
          <a:ext cx="1164336" cy="623304"/>
        </a:xfrm>
        <a:prstGeom prst="roundRect">
          <a:avLst>
            <a:gd name="adj" fmla="val 10000"/>
          </a:avLst>
        </a:prstGeom>
        <a:blipFill>
          <a:blip xmlns:r="http://schemas.openxmlformats.org/officeDocument/2006/relationships" r:embed="rId1"/>
          <a:srcRect/>
          <a:stretch>
            <a:fillRect t="-13000" b="-13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C663683-3E11-460D-90EB-B27362D79BD8}">
      <dsp:nvSpPr>
        <dsp:cNvPr id="0" name=""/>
        <dsp:cNvSpPr/>
      </dsp:nvSpPr>
      <dsp:spPr>
        <a:xfrm>
          <a:off x="0" y="1231437"/>
          <a:ext cx="5821680" cy="1119488"/>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altLang="zh-CN" sz="1800" b="1" i="1" kern="1200" dirty="0">
              <a:solidFill>
                <a:srgbClr val="FF0000"/>
              </a:solidFill>
              <a:effectLst>
                <a:outerShdw blurRad="38100" dist="38100" dir="2700000" algn="tl">
                  <a:srgbClr val="000000">
                    <a:alpha val="43137"/>
                  </a:srgbClr>
                </a:outerShdw>
              </a:effectLst>
            </a:rPr>
            <a:t>Energy Calorimeter (ECAL)</a:t>
          </a:r>
          <a:endParaRPr lang="zh-CN" altLang="en-US" sz="1800" b="1" i="1" kern="1200" dirty="0">
            <a:solidFill>
              <a:srgbClr val="FF0000"/>
            </a:solidFill>
            <a:effectLst>
              <a:outerShdw blurRad="38100" dist="38100" dir="2700000" algn="tl">
                <a:srgbClr val="000000">
                  <a:alpha val="43137"/>
                </a:srgbClr>
              </a:outerShdw>
            </a:effectLst>
          </a:endParaRPr>
        </a:p>
        <a:p>
          <a:pPr marL="171450" lvl="1" indent="-171450" algn="l" defTabSz="800100">
            <a:lnSpc>
              <a:spcPct val="90000"/>
            </a:lnSpc>
            <a:spcBef>
              <a:spcPct val="0"/>
            </a:spcBef>
            <a:spcAft>
              <a:spcPct val="15000"/>
            </a:spcAft>
            <a:buChar char="•"/>
          </a:pPr>
          <a:r>
            <a:rPr lang="en-US" altLang="zh-CN" sz="1800" b="1" i="1" kern="1200" dirty="0">
              <a:effectLst>
                <a:outerShdw blurRad="38100" dist="38100" dir="2700000" algn="tl">
                  <a:srgbClr val="000000">
                    <a:alpha val="43137"/>
                  </a:srgbClr>
                </a:outerShdw>
              </a:effectLst>
            </a:rPr>
            <a:t>3D CZT (2 layers, total 6cm )</a:t>
          </a:r>
          <a:endParaRPr lang="zh-CN" altLang="en-US" sz="1800" b="1" i="1" kern="1200" dirty="0">
            <a:effectLst>
              <a:outerShdw blurRad="38100" dist="38100" dir="2700000" algn="tl">
                <a:srgbClr val="000000">
                  <a:alpha val="43137"/>
                </a:srgbClr>
              </a:outerShdw>
            </a:effectLst>
          </a:endParaRPr>
        </a:p>
        <a:p>
          <a:pPr marL="171450" lvl="1" indent="-171450" algn="l" defTabSz="800100">
            <a:lnSpc>
              <a:spcPct val="90000"/>
            </a:lnSpc>
            <a:spcBef>
              <a:spcPct val="0"/>
            </a:spcBef>
            <a:spcAft>
              <a:spcPct val="15000"/>
            </a:spcAft>
            <a:buChar char="•"/>
          </a:pPr>
          <a:r>
            <a:rPr lang="en-US" altLang="zh-CN" sz="1800" b="1" i="1" kern="1200" dirty="0">
              <a:effectLst>
                <a:outerShdw blurRad="38100" dist="38100" dir="2700000" algn="tl">
                  <a:srgbClr val="000000">
                    <a:alpha val="43137"/>
                  </a:srgbClr>
                </a:outerShdw>
              </a:effectLst>
            </a:rPr>
            <a:t>Energy measure, Compton camera</a:t>
          </a:r>
          <a:endParaRPr lang="zh-CN" altLang="en-US" sz="1800" b="1" i="1" kern="1200" dirty="0">
            <a:effectLst>
              <a:outerShdw blurRad="38100" dist="38100" dir="2700000" algn="tl">
                <a:srgbClr val="000000">
                  <a:alpha val="43137"/>
                </a:srgbClr>
              </a:outerShdw>
            </a:effectLst>
          </a:endParaRPr>
        </a:p>
      </dsp:txBody>
      <dsp:txXfrm>
        <a:off x="1276284" y="1231437"/>
        <a:ext cx="4545395" cy="1119488"/>
      </dsp:txXfrm>
    </dsp:sp>
    <dsp:sp modelId="{49EBDB66-F8DF-4E50-836D-23A345EB9733}">
      <dsp:nvSpPr>
        <dsp:cNvPr id="0" name=""/>
        <dsp:cNvSpPr/>
      </dsp:nvSpPr>
      <dsp:spPr>
        <a:xfrm>
          <a:off x="111948" y="1343385"/>
          <a:ext cx="1164336" cy="895590"/>
        </a:xfrm>
        <a:prstGeom prst="roundRect">
          <a:avLst>
            <a:gd name="adj" fmla="val 10000"/>
          </a:avLst>
        </a:prstGeom>
        <a:blipFill>
          <a:blip xmlns:r="http://schemas.openxmlformats.org/officeDocument/2006/relationships" r:embed="rId2"/>
          <a:srcRect/>
          <a:stretch>
            <a:fillRect l="-14000" r="-14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5031E52-FDC9-49EA-93FF-B8886991276D}">
      <dsp:nvSpPr>
        <dsp:cNvPr id="0" name=""/>
        <dsp:cNvSpPr/>
      </dsp:nvSpPr>
      <dsp:spPr>
        <a:xfrm>
          <a:off x="0" y="2462874"/>
          <a:ext cx="5821680" cy="1119488"/>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altLang="zh-CN" sz="1800" b="1" i="1" kern="1200" dirty="0">
              <a:solidFill>
                <a:srgbClr val="FF0000"/>
              </a:solidFill>
              <a:effectLst>
                <a:outerShdw blurRad="38100" dist="38100" dir="2700000" algn="tl">
                  <a:srgbClr val="000000">
                    <a:alpha val="43137"/>
                  </a:srgbClr>
                </a:outerShdw>
              </a:effectLst>
            </a:rPr>
            <a:t>Anti-</a:t>
          </a:r>
          <a:r>
            <a:rPr lang="en-US" altLang="zh-CN" sz="1800" b="1" i="1" kern="1200" dirty="0" err="1">
              <a:solidFill>
                <a:srgbClr val="FF0000"/>
              </a:solidFill>
              <a:effectLst>
                <a:outerShdw blurRad="38100" dist="38100" dir="2700000" algn="tl">
                  <a:srgbClr val="000000">
                    <a:alpha val="43137"/>
                  </a:srgbClr>
                </a:outerShdw>
              </a:effectLst>
            </a:rPr>
            <a:t>concident</a:t>
          </a:r>
          <a:r>
            <a:rPr lang="en-US" altLang="zh-CN" sz="1800" b="1" i="1" kern="1200" dirty="0">
              <a:solidFill>
                <a:srgbClr val="FF0000"/>
              </a:solidFill>
              <a:effectLst>
                <a:outerShdw blurRad="38100" dist="38100" dir="2700000" algn="tl">
                  <a:srgbClr val="000000">
                    <a:alpha val="43137"/>
                  </a:srgbClr>
                </a:outerShdw>
              </a:effectLst>
            </a:rPr>
            <a:t> Detector</a:t>
          </a:r>
          <a:r>
            <a:rPr lang="zh-CN" altLang="en-US" sz="1800" b="1" i="1" kern="1200" dirty="0">
              <a:solidFill>
                <a:srgbClr val="FF0000"/>
              </a:solidFill>
              <a:effectLst>
                <a:outerShdw blurRad="38100" dist="38100" dir="2700000" algn="tl">
                  <a:srgbClr val="000000">
                    <a:alpha val="43137"/>
                  </a:srgbClr>
                </a:outerShdw>
              </a:effectLst>
            </a:rPr>
            <a:t> </a:t>
          </a:r>
          <a:r>
            <a:rPr lang="en-US" altLang="zh-CN" sz="1800" b="1" i="1" kern="1200" dirty="0">
              <a:solidFill>
                <a:srgbClr val="FF0000"/>
              </a:solidFill>
              <a:effectLst>
                <a:outerShdw blurRad="38100" dist="38100" dir="2700000" algn="tl">
                  <a:srgbClr val="000000">
                    <a:alpha val="43137"/>
                  </a:srgbClr>
                </a:outerShdw>
              </a:effectLst>
            </a:rPr>
            <a:t>(ACD)</a:t>
          </a:r>
          <a:endParaRPr lang="zh-CN" altLang="en-US" sz="1800" b="1" i="1" kern="1200" dirty="0">
            <a:solidFill>
              <a:srgbClr val="FF0000"/>
            </a:solidFill>
            <a:effectLst>
              <a:outerShdw blurRad="38100" dist="38100" dir="2700000" algn="tl">
                <a:srgbClr val="000000">
                  <a:alpha val="43137"/>
                </a:srgbClr>
              </a:outerShdw>
            </a:effectLst>
          </a:endParaRPr>
        </a:p>
        <a:p>
          <a:pPr marL="171450" lvl="1" indent="-171450" algn="l" defTabSz="800100">
            <a:lnSpc>
              <a:spcPct val="90000"/>
            </a:lnSpc>
            <a:spcBef>
              <a:spcPct val="0"/>
            </a:spcBef>
            <a:spcAft>
              <a:spcPct val="15000"/>
            </a:spcAft>
            <a:buChar char="•"/>
          </a:pPr>
          <a:r>
            <a:rPr lang="en-US" altLang="zh-CN" sz="1800" b="1" i="1" kern="1200" dirty="0">
              <a:effectLst>
                <a:outerShdw blurRad="38100" dist="38100" dir="2700000" algn="tl">
                  <a:srgbClr val="000000">
                    <a:alpha val="43137"/>
                  </a:srgbClr>
                </a:outerShdw>
              </a:effectLst>
            </a:rPr>
            <a:t>PSD, Veto for charge particles</a:t>
          </a:r>
          <a:endParaRPr lang="zh-CN" altLang="en-US" sz="1800" b="1" i="1" kern="1200" dirty="0">
            <a:effectLst>
              <a:outerShdw blurRad="38100" dist="38100" dir="2700000" algn="tl">
                <a:srgbClr val="000000">
                  <a:alpha val="43137"/>
                </a:srgbClr>
              </a:outerShdw>
            </a:effectLst>
          </a:endParaRPr>
        </a:p>
      </dsp:txBody>
      <dsp:txXfrm>
        <a:off x="1276284" y="2462874"/>
        <a:ext cx="4545395" cy="1119488"/>
      </dsp:txXfrm>
    </dsp:sp>
    <dsp:sp modelId="{1E75BAF7-638D-42B7-AFCE-D599F65EBCAA}">
      <dsp:nvSpPr>
        <dsp:cNvPr id="0" name=""/>
        <dsp:cNvSpPr/>
      </dsp:nvSpPr>
      <dsp:spPr>
        <a:xfrm>
          <a:off x="111948" y="2574823"/>
          <a:ext cx="1164336" cy="89559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8000" r="-18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24E87B9-5DE8-4552-A41B-F8467B566542}">
      <dsp:nvSpPr>
        <dsp:cNvPr id="0" name=""/>
        <dsp:cNvSpPr/>
      </dsp:nvSpPr>
      <dsp:spPr>
        <a:xfrm>
          <a:off x="0" y="3694311"/>
          <a:ext cx="5821680" cy="1119488"/>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altLang="zh-CN" sz="1800" b="1" i="1" kern="1200" dirty="0">
              <a:solidFill>
                <a:srgbClr val="FF0000"/>
              </a:solidFill>
              <a:effectLst>
                <a:outerShdw blurRad="38100" dist="38100" dir="2700000" algn="tl">
                  <a:srgbClr val="000000">
                    <a:alpha val="43137"/>
                  </a:srgbClr>
                </a:outerShdw>
              </a:effectLst>
            </a:rPr>
            <a:t>Cosmic burst monitor(CBM)</a:t>
          </a:r>
          <a:endParaRPr lang="zh-CN" altLang="en-US" sz="1800" b="1" i="1" kern="1200" dirty="0">
            <a:solidFill>
              <a:srgbClr val="FF0000"/>
            </a:solidFill>
            <a:effectLst>
              <a:outerShdw blurRad="38100" dist="38100" dir="2700000" algn="tl">
                <a:srgbClr val="000000">
                  <a:alpha val="43137"/>
                </a:srgbClr>
              </a:outerShdw>
            </a:effectLst>
          </a:endParaRPr>
        </a:p>
        <a:p>
          <a:pPr marL="171450" lvl="1" indent="-171450" algn="l" defTabSz="800100">
            <a:lnSpc>
              <a:spcPct val="90000"/>
            </a:lnSpc>
            <a:spcBef>
              <a:spcPct val="0"/>
            </a:spcBef>
            <a:spcAft>
              <a:spcPct val="15000"/>
            </a:spcAft>
            <a:buChar char="•"/>
          </a:pPr>
          <a:r>
            <a:rPr lang="en-US" altLang="zh-CN" sz="1800" b="1" i="1" kern="1200" dirty="0">
              <a:effectLst>
                <a:outerShdw blurRad="38100" dist="38100" dir="2700000" algn="tl">
                  <a:srgbClr val="000000">
                    <a:alpha val="43137"/>
                  </a:srgbClr>
                </a:outerShdw>
              </a:effectLst>
            </a:rPr>
            <a:t>LaBr3+SiPM</a:t>
          </a:r>
          <a:endParaRPr lang="zh-CN" altLang="en-US" sz="1800" b="1" i="1" kern="1200" dirty="0">
            <a:effectLst>
              <a:outerShdw blurRad="38100" dist="38100" dir="2700000" algn="tl">
                <a:srgbClr val="000000">
                  <a:alpha val="43137"/>
                </a:srgbClr>
              </a:outerShdw>
            </a:effectLst>
          </a:endParaRPr>
        </a:p>
      </dsp:txBody>
      <dsp:txXfrm>
        <a:off x="1276284" y="3694311"/>
        <a:ext cx="4545395" cy="1119488"/>
      </dsp:txXfrm>
    </dsp:sp>
    <dsp:sp modelId="{F54C30A1-AE6E-4EAD-847D-81B59A40DAFF}">
      <dsp:nvSpPr>
        <dsp:cNvPr id="0" name=""/>
        <dsp:cNvSpPr/>
      </dsp:nvSpPr>
      <dsp:spPr>
        <a:xfrm>
          <a:off x="111948" y="3806685"/>
          <a:ext cx="1164336" cy="894739"/>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6000" b="-26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21093-997E-4AB8-BBF5-350FDCC14950}">
      <dsp:nvSpPr>
        <dsp:cNvPr id="0" name=""/>
        <dsp:cNvSpPr/>
      </dsp:nvSpPr>
      <dsp:spPr>
        <a:xfrm>
          <a:off x="1094464" y="229928"/>
          <a:ext cx="2872521" cy="879906"/>
        </a:xfrm>
        <a:prstGeom prst="rect">
          <a:avLst/>
        </a:prstGeom>
        <a:solidFill>
          <a:schemeClr val="lt1">
            <a:alpha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595990" tIns="60960" rIns="60960" bIns="60960" numCol="1" spcCol="1270" anchor="ctr" anchorCtr="0">
          <a:noAutofit/>
        </a:bodyPr>
        <a:lstStyle/>
        <a:p>
          <a:pPr marL="0" lvl="0" indent="0" algn="l" defTabSz="711200">
            <a:lnSpc>
              <a:spcPct val="90000"/>
            </a:lnSpc>
            <a:spcBef>
              <a:spcPct val="0"/>
            </a:spcBef>
            <a:spcAft>
              <a:spcPct val="35000"/>
            </a:spcAft>
            <a:buNone/>
          </a:pPr>
          <a:r>
            <a:rPr lang="en-US" altLang="zh-CN" sz="1600" b="1" kern="1200" dirty="0">
              <a:solidFill>
                <a:srgbClr val="0000FF"/>
              </a:solidFill>
              <a:latin typeface="微软雅黑" panose="020B0503020204020204" pitchFamily="34" charset="-122"/>
              <a:ea typeface="微软雅黑" panose="020B0503020204020204" pitchFamily="34" charset="-122"/>
            </a:rPr>
            <a:t>Supernova</a:t>
          </a:r>
          <a:r>
            <a:rPr lang="zh-CN" altLang="en-US" sz="1600" b="1" kern="1200" dirty="0">
              <a:solidFill>
                <a:srgbClr val="0000FF"/>
              </a:solidFill>
              <a:latin typeface="微软雅黑" panose="020B0503020204020204" pitchFamily="34" charset="-122"/>
              <a:ea typeface="微软雅黑" panose="020B0503020204020204" pitchFamily="34" charset="-122"/>
            </a:rPr>
            <a:t> </a:t>
          </a:r>
          <a:r>
            <a:rPr lang="en-US" altLang="zh-CN" sz="1600" b="1" kern="1200" dirty="0">
              <a:solidFill>
                <a:srgbClr val="0000FF"/>
              </a:solidFill>
              <a:latin typeface="微软雅黑" panose="020B0503020204020204" pitchFamily="34" charset="-122"/>
              <a:ea typeface="微软雅黑" panose="020B0503020204020204" pitchFamily="34" charset="-122"/>
            </a:rPr>
            <a:t>Explosion</a:t>
          </a:r>
          <a:r>
            <a:rPr lang="zh-CN" altLang="en-US" sz="1600" b="1" kern="1200" dirty="0">
              <a:solidFill>
                <a:srgbClr val="0000FF"/>
              </a:solidFill>
              <a:latin typeface="微软雅黑" panose="020B0503020204020204" pitchFamily="34" charset="-122"/>
              <a:ea typeface="微软雅黑" panose="020B0503020204020204" pitchFamily="34" charset="-122"/>
            </a:rPr>
            <a:t> </a:t>
          </a:r>
          <a:r>
            <a:rPr lang="en-US" altLang="zh-CN" sz="1600" b="1" kern="1200" dirty="0">
              <a:solidFill>
                <a:srgbClr val="0000FF"/>
              </a:solidFill>
              <a:latin typeface="微软雅黑" panose="020B0503020204020204" pitchFamily="34" charset="-122"/>
              <a:ea typeface="微软雅黑" panose="020B0503020204020204" pitchFamily="34" charset="-122"/>
            </a:rPr>
            <a:t>Mechanisms</a:t>
          </a:r>
          <a:endParaRPr lang="zh-CN" altLang="en-US" sz="1600" b="1" kern="1200" dirty="0">
            <a:solidFill>
              <a:srgbClr val="0000FF"/>
            </a:solidFill>
            <a:latin typeface="微软雅黑" panose="020B0503020204020204" pitchFamily="34" charset="-122"/>
            <a:ea typeface="微软雅黑" panose="020B0503020204020204" pitchFamily="34" charset="-122"/>
          </a:endParaRPr>
        </a:p>
      </dsp:txBody>
      <dsp:txXfrm>
        <a:off x="1094464" y="229928"/>
        <a:ext cx="2872521" cy="879906"/>
      </dsp:txXfrm>
    </dsp:sp>
    <dsp:sp modelId="{CD1C17AE-B7FA-4329-8C36-BE6FD7B44D42}">
      <dsp:nvSpPr>
        <dsp:cNvPr id="0" name=""/>
        <dsp:cNvSpPr/>
      </dsp:nvSpPr>
      <dsp:spPr>
        <a:xfrm>
          <a:off x="1005553" y="102831"/>
          <a:ext cx="615934" cy="923901"/>
        </a:xfrm>
        <a:prstGeom prst="rect">
          <a:avLst/>
        </a:prstGeom>
        <a:solidFill>
          <a:schemeClr val="accent4">
            <a:tint val="5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2070B93-C2E9-43ED-8B3D-F3D0D9C4900F}">
      <dsp:nvSpPr>
        <dsp:cNvPr id="0" name=""/>
        <dsp:cNvSpPr/>
      </dsp:nvSpPr>
      <dsp:spPr>
        <a:xfrm>
          <a:off x="1137079" y="1337633"/>
          <a:ext cx="2815700" cy="879906"/>
        </a:xfrm>
        <a:prstGeom prst="rect">
          <a:avLst/>
        </a:prstGeom>
        <a:solidFill>
          <a:schemeClr val="lt1">
            <a:alpha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595990" tIns="60960" rIns="60960" bIns="60960" numCol="1" spcCol="1270" anchor="ctr" anchorCtr="0">
          <a:noAutofit/>
        </a:bodyPr>
        <a:lstStyle/>
        <a:p>
          <a:pPr marL="0" lvl="0" indent="0" algn="l" defTabSz="711200">
            <a:lnSpc>
              <a:spcPct val="90000"/>
            </a:lnSpc>
            <a:spcBef>
              <a:spcPct val="0"/>
            </a:spcBef>
            <a:spcAft>
              <a:spcPct val="35000"/>
            </a:spcAft>
            <a:buNone/>
          </a:pPr>
          <a:r>
            <a:rPr lang="en-US" altLang="zh-CN" sz="1600" b="1" kern="1200" dirty="0">
              <a:solidFill>
                <a:srgbClr val="0000FF"/>
              </a:solidFill>
              <a:latin typeface="微软雅黑" panose="020B0503020204020204" pitchFamily="34" charset="-122"/>
              <a:ea typeface="微软雅黑" panose="020B0503020204020204" pitchFamily="34" charset="-122"/>
            </a:rPr>
            <a:t>Heavy-element</a:t>
          </a:r>
          <a:r>
            <a:rPr lang="zh-CN" altLang="en-US" sz="1600" b="1" kern="1200" dirty="0">
              <a:solidFill>
                <a:srgbClr val="0000FF"/>
              </a:solidFill>
              <a:latin typeface="微软雅黑" panose="020B0503020204020204" pitchFamily="34" charset="-122"/>
              <a:ea typeface="微软雅黑" panose="020B0503020204020204" pitchFamily="34" charset="-122"/>
            </a:rPr>
            <a:t> </a:t>
          </a:r>
          <a:r>
            <a:rPr lang="en-US" altLang="zh-CN" sz="1600" b="1" kern="1200" dirty="0">
              <a:solidFill>
                <a:srgbClr val="0000FF"/>
              </a:solidFill>
              <a:latin typeface="微软雅黑" panose="020B0503020204020204" pitchFamily="34" charset="-122"/>
              <a:ea typeface="微软雅黑" panose="020B0503020204020204" pitchFamily="34" charset="-122"/>
            </a:rPr>
            <a:t>Formation</a:t>
          </a:r>
          <a:r>
            <a:rPr lang="zh-CN" altLang="en-US" sz="1600" b="1" kern="1200" dirty="0">
              <a:solidFill>
                <a:srgbClr val="0000FF"/>
              </a:solidFill>
              <a:latin typeface="微软雅黑" panose="020B0503020204020204" pitchFamily="34" charset="-122"/>
              <a:ea typeface="微软雅黑" panose="020B0503020204020204" pitchFamily="34" charset="-122"/>
            </a:rPr>
            <a:t> </a:t>
          </a:r>
          <a:r>
            <a:rPr lang="en-US" altLang="zh-CN" sz="1600" b="1" kern="1200" dirty="0">
              <a:solidFill>
                <a:srgbClr val="0000FF"/>
              </a:solidFill>
              <a:latin typeface="微软雅黑" panose="020B0503020204020204" pitchFamily="34" charset="-122"/>
              <a:ea typeface="微软雅黑" panose="020B0503020204020204" pitchFamily="34" charset="-122"/>
            </a:rPr>
            <a:t>and</a:t>
          </a:r>
          <a:r>
            <a:rPr lang="zh-CN" altLang="en-US" sz="1600" b="1" kern="1200" dirty="0">
              <a:solidFill>
                <a:srgbClr val="0000FF"/>
              </a:solidFill>
              <a:latin typeface="微软雅黑" panose="020B0503020204020204" pitchFamily="34" charset="-122"/>
              <a:ea typeface="微软雅黑" panose="020B0503020204020204" pitchFamily="34" charset="-122"/>
            </a:rPr>
            <a:t> </a:t>
          </a:r>
          <a:r>
            <a:rPr lang="en-US" altLang="zh-CN" sz="1600" b="1" kern="1200" dirty="0">
              <a:solidFill>
                <a:srgbClr val="0000FF"/>
              </a:solidFill>
              <a:latin typeface="微软雅黑" panose="020B0503020204020204" pitchFamily="34" charset="-122"/>
              <a:ea typeface="微软雅黑" panose="020B0503020204020204" pitchFamily="34" charset="-122"/>
            </a:rPr>
            <a:t>Evolution</a:t>
          </a:r>
          <a:endParaRPr lang="zh-CN" altLang="en-US" sz="1600" b="1" kern="1200" dirty="0">
            <a:solidFill>
              <a:srgbClr val="0000FF"/>
            </a:solidFill>
            <a:latin typeface="微软雅黑" panose="020B0503020204020204" pitchFamily="34" charset="-122"/>
            <a:ea typeface="微软雅黑" panose="020B0503020204020204" pitchFamily="34" charset="-122"/>
          </a:endParaRPr>
        </a:p>
      </dsp:txBody>
      <dsp:txXfrm>
        <a:off x="1137079" y="1337633"/>
        <a:ext cx="2815700" cy="879906"/>
      </dsp:txXfrm>
    </dsp:sp>
    <dsp:sp modelId="{18CAE792-B3B9-4364-B6AC-A5EC617CE945}">
      <dsp:nvSpPr>
        <dsp:cNvPr id="0" name=""/>
        <dsp:cNvSpPr/>
      </dsp:nvSpPr>
      <dsp:spPr>
        <a:xfrm>
          <a:off x="1019758" y="1210535"/>
          <a:ext cx="615934" cy="923901"/>
        </a:xfrm>
        <a:prstGeom prst="rect">
          <a:avLst/>
        </a:prstGeom>
        <a:solidFill>
          <a:schemeClr val="accent4">
            <a:tint val="50000"/>
            <a:hueOff val="5125764"/>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A417501-0BA9-4CC1-8509-4C90BF4A61FE}">
      <dsp:nvSpPr>
        <dsp:cNvPr id="0" name=""/>
        <dsp:cNvSpPr/>
      </dsp:nvSpPr>
      <dsp:spPr>
        <a:xfrm>
          <a:off x="1137079" y="2445337"/>
          <a:ext cx="2815700" cy="879906"/>
        </a:xfrm>
        <a:prstGeom prst="rect">
          <a:avLst/>
        </a:prstGeom>
        <a:solidFill>
          <a:schemeClr val="lt1">
            <a:alpha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595990" tIns="60960" rIns="60960" bIns="60960" numCol="1" spcCol="1270" anchor="ctr" anchorCtr="0">
          <a:noAutofit/>
        </a:bodyPr>
        <a:lstStyle/>
        <a:p>
          <a:pPr marL="0" lvl="0" indent="0" algn="l" defTabSz="711200">
            <a:lnSpc>
              <a:spcPct val="90000"/>
            </a:lnSpc>
            <a:spcBef>
              <a:spcPct val="0"/>
            </a:spcBef>
            <a:spcAft>
              <a:spcPct val="35000"/>
            </a:spcAft>
            <a:buNone/>
          </a:pPr>
          <a:r>
            <a:rPr lang="en-US" altLang="zh-CN" sz="1600" b="1" kern="1200" dirty="0">
              <a:solidFill>
                <a:srgbClr val="0000FF"/>
              </a:solidFill>
              <a:latin typeface="微软雅黑" panose="020B0503020204020204" pitchFamily="34" charset="-122"/>
              <a:ea typeface="微软雅黑" panose="020B0503020204020204" pitchFamily="34" charset="-122"/>
            </a:rPr>
            <a:t>Cosmic-ray Origin</a:t>
          </a:r>
          <a:endParaRPr lang="zh-CN" altLang="en-US" sz="1600" b="1" kern="1200" dirty="0">
            <a:solidFill>
              <a:srgbClr val="0000FF"/>
            </a:solidFill>
            <a:latin typeface="微软雅黑" panose="020B0503020204020204" pitchFamily="34" charset="-122"/>
            <a:ea typeface="微软雅黑" panose="020B0503020204020204" pitchFamily="34" charset="-122"/>
          </a:endParaRPr>
        </a:p>
      </dsp:txBody>
      <dsp:txXfrm>
        <a:off x="1137079" y="2445337"/>
        <a:ext cx="2815700" cy="879906"/>
      </dsp:txXfrm>
    </dsp:sp>
    <dsp:sp modelId="{EE3BEDC2-68CB-486C-9753-31A390CE5DAF}">
      <dsp:nvSpPr>
        <dsp:cNvPr id="0" name=""/>
        <dsp:cNvSpPr/>
      </dsp:nvSpPr>
      <dsp:spPr>
        <a:xfrm>
          <a:off x="1019758" y="2318239"/>
          <a:ext cx="615934" cy="923901"/>
        </a:xfrm>
        <a:prstGeom prst="rect">
          <a:avLst/>
        </a:prstGeom>
        <a:solidFill>
          <a:schemeClr val="accent4">
            <a:tint val="50000"/>
            <a:hueOff val="10251529"/>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21093-997E-4AB8-BBF5-350FDCC14950}">
      <dsp:nvSpPr>
        <dsp:cNvPr id="0" name=""/>
        <dsp:cNvSpPr/>
      </dsp:nvSpPr>
      <dsp:spPr>
        <a:xfrm>
          <a:off x="1137079" y="229928"/>
          <a:ext cx="2815700" cy="879906"/>
        </a:xfrm>
        <a:prstGeom prst="rect">
          <a:avLst/>
        </a:prstGeom>
        <a:solidFill>
          <a:schemeClr val="lt1">
            <a:alpha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595990" tIns="60960" rIns="60960" bIns="60960" numCol="1" spcCol="1270" anchor="ctr" anchorCtr="0">
          <a:noAutofit/>
        </a:bodyPr>
        <a:lstStyle/>
        <a:p>
          <a:pPr marL="0" lvl="0" indent="0" algn="l" defTabSz="711200">
            <a:lnSpc>
              <a:spcPct val="90000"/>
            </a:lnSpc>
            <a:spcBef>
              <a:spcPct val="0"/>
            </a:spcBef>
            <a:spcAft>
              <a:spcPct val="35000"/>
            </a:spcAft>
            <a:buNone/>
          </a:pPr>
          <a:r>
            <a:rPr lang="en-US" altLang="zh-CN" sz="1600" b="1" kern="1200" dirty="0">
              <a:solidFill>
                <a:srgbClr val="0000FF"/>
              </a:solidFill>
              <a:latin typeface="微软雅黑" panose="020B0503020204020204" pitchFamily="34" charset="-122"/>
              <a:ea typeface="微软雅黑" panose="020B0503020204020204" pitchFamily="34" charset="-122"/>
            </a:rPr>
            <a:t>MeV</a:t>
          </a:r>
          <a:r>
            <a:rPr lang="zh-CN" altLang="en-US" sz="1600" b="1" kern="1200" baseline="0" dirty="0">
              <a:solidFill>
                <a:srgbClr val="0000FF"/>
              </a:solidFill>
              <a:latin typeface="微软雅黑" panose="020B0503020204020204" pitchFamily="34" charset="-122"/>
              <a:ea typeface="微软雅黑" panose="020B0503020204020204" pitchFamily="34" charset="-122"/>
            </a:rPr>
            <a:t> </a:t>
          </a:r>
          <a:r>
            <a:rPr lang="en-US" altLang="zh-CN" sz="1600" b="1" kern="1200" baseline="0" dirty="0">
              <a:solidFill>
                <a:srgbClr val="0000FF"/>
              </a:solidFill>
              <a:latin typeface="微软雅黑" panose="020B0503020204020204" pitchFamily="34" charset="-122"/>
              <a:ea typeface="微软雅黑" panose="020B0503020204020204" pitchFamily="34" charset="-122"/>
            </a:rPr>
            <a:t>Radiation</a:t>
          </a:r>
          <a:r>
            <a:rPr lang="zh-CN" altLang="en-US" sz="1600" b="1" kern="1200" baseline="0" dirty="0">
              <a:solidFill>
                <a:srgbClr val="0000FF"/>
              </a:solidFill>
              <a:latin typeface="微软雅黑" panose="020B0503020204020204" pitchFamily="34" charset="-122"/>
              <a:ea typeface="微软雅黑" panose="020B0503020204020204" pitchFamily="34" charset="-122"/>
            </a:rPr>
            <a:t> </a:t>
          </a:r>
          <a:r>
            <a:rPr lang="en-US" altLang="zh-CN" sz="1600" b="1" kern="1200" baseline="0" dirty="0">
              <a:solidFill>
                <a:srgbClr val="0000FF"/>
              </a:solidFill>
              <a:latin typeface="微软雅黑" panose="020B0503020204020204" pitchFamily="34" charset="-122"/>
              <a:ea typeface="微软雅黑" panose="020B0503020204020204" pitchFamily="34" charset="-122"/>
            </a:rPr>
            <a:t>and</a:t>
          </a:r>
          <a:r>
            <a:rPr lang="zh-CN" altLang="en-US" sz="1600" b="1" kern="1200" baseline="0" dirty="0">
              <a:solidFill>
                <a:srgbClr val="0000FF"/>
              </a:solidFill>
              <a:latin typeface="微软雅黑" panose="020B0503020204020204" pitchFamily="34" charset="-122"/>
              <a:ea typeface="微软雅黑" panose="020B0503020204020204" pitchFamily="34" charset="-122"/>
            </a:rPr>
            <a:t> </a:t>
          </a:r>
          <a:r>
            <a:rPr lang="en-US" altLang="zh-CN" sz="1600" b="1" kern="1200" baseline="0" dirty="0">
              <a:solidFill>
                <a:srgbClr val="0000FF"/>
              </a:solidFill>
              <a:latin typeface="微软雅黑" panose="020B0503020204020204" pitchFamily="34" charset="-122"/>
              <a:ea typeface="微软雅黑" panose="020B0503020204020204" pitchFamily="34" charset="-122"/>
            </a:rPr>
            <a:t>Compact</a:t>
          </a:r>
          <a:r>
            <a:rPr lang="zh-CN" altLang="en-US" sz="1600" b="1" kern="1200" baseline="0" dirty="0">
              <a:solidFill>
                <a:srgbClr val="0000FF"/>
              </a:solidFill>
              <a:latin typeface="微软雅黑" panose="020B0503020204020204" pitchFamily="34" charset="-122"/>
              <a:ea typeface="微软雅黑" panose="020B0503020204020204" pitchFamily="34" charset="-122"/>
            </a:rPr>
            <a:t> </a:t>
          </a:r>
          <a:r>
            <a:rPr lang="en-US" altLang="zh-CN" sz="1600" b="1" kern="1200" baseline="0" dirty="0">
              <a:solidFill>
                <a:srgbClr val="0000FF"/>
              </a:solidFill>
              <a:latin typeface="微软雅黑" panose="020B0503020204020204" pitchFamily="34" charset="-122"/>
              <a:ea typeface="微软雅黑" panose="020B0503020204020204" pitchFamily="34" charset="-122"/>
            </a:rPr>
            <a:t>Objects</a:t>
          </a:r>
          <a:endParaRPr lang="zh-CN" altLang="en-US" sz="1600" b="1" kern="1200" dirty="0">
            <a:solidFill>
              <a:srgbClr val="0000FF"/>
            </a:solidFill>
            <a:latin typeface="微软雅黑" panose="020B0503020204020204" pitchFamily="34" charset="-122"/>
            <a:ea typeface="微软雅黑" panose="020B0503020204020204" pitchFamily="34" charset="-122"/>
          </a:endParaRPr>
        </a:p>
      </dsp:txBody>
      <dsp:txXfrm>
        <a:off x="1137079" y="229928"/>
        <a:ext cx="2815700" cy="879906"/>
      </dsp:txXfrm>
    </dsp:sp>
    <dsp:sp modelId="{CD1C17AE-B7FA-4329-8C36-BE6FD7B44D42}">
      <dsp:nvSpPr>
        <dsp:cNvPr id="0" name=""/>
        <dsp:cNvSpPr/>
      </dsp:nvSpPr>
      <dsp:spPr>
        <a:xfrm>
          <a:off x="1019758" y="102831"/>
          <a:ext cx="615934" cy="923901"/>
        </a:xfrm>
        <a:prstGeom prst="rect">
          <a:avLst/>
        </a:prstGeom>
        <a:solidFill>
          <a:schemeClr val="accent5">
            <a:tint val="5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2070B93-C2E9-43ED-8B3D-F3D0D9C4900F}">
      <dsp:nvSpPr>
        <dsp:cNvPr id="0" name=""/>
        <dsp:cNvSpPr/>
      </dsp:nvSpPr>
      <dsp:spPr>
        <a:xfrm>
          <a:off x="1137079" y="1337633"/>
          <a:ext cx="2815700" cy="879906"/>
        </a:xfrm>
        <a:prstGeom prst="rect">
          <a:avLst/>
        </a:prstGeom>
        <a:solidFill>
          <a:schemeClr val="lt1">
            <a:alpha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595990" tIns="60960" rIns="60960" bIns="60960" numCol="1" spcCol="1270" anchor="ctr" anchorCtr="0">
          <a:noAutofit/>
        </a:bodyPr>
        <a:lstStyle/>
        <a:p>
          <a:pPr marL="0" lvl="0" indent="0" algn="l" defTabSz="711200">
            <a:lnSpc>
              <a:spcPct val="90000"/>
            </a:lnSpc>
            <a:spcBef>
              <a:spcPct val="0"/>
            </a:spcBef>
            <a:spcAft>
              <a:spcPct val="35000"/>
            </a:spcAft>
            <a:buNone/>
          </a:pPr>
          <a:r>
            <a:rPr lang="en-US" altLang="zh-CN" sz="1600" b="1" kern="1200" dirty="0">
              <a:solidFill>
                <a:srgbClr val="0000FF"/>
              </a:solidFill>
              <a:latin typeface="微软雅黑" panose="020B0503020204020204" pitchFamily="34" charset="-122"/>
              <a:ea typeface="微软雅黑" panose="020B0503020204020204" pitchFamily="34" charset="-122"/>
            </a:rPr>
            <a:t>Diffusive</a:t>
          </a:r>
          <a:r>
            <a:rPr lang="zh-CN" altLang="en-US" sz="1600" b="1" kern="1200" dirty="0">
              <a:solidFill>
                <a:srgbClr val="0000FF"/>
              </a:solidFill>
              <a:latin typeface="微软雅黑" panose="020B0503020204020204" pitchFamily="34" charset="-122"/>
              <a:ea typeface="微软雅黑" panose="020B0503020204020204" pitchFamily="34" charset="-122"/>
            </a:rPr>
            <a:t> </a:t>
          </a:r>
          <a:r>
            <a:rPr lang="en-US" altLang="zh-CN" sz="1600" b="1" kern="1200" dirty="0">
              <a:solidFill>
                <a:srgbClr val="0000FF"/>
              </a:solidFill>
              <a:latin typeface="微软雅黑" panose="020B0503020204020204" pitchFamily="34" charset="-122"/>
              <a:ea typeface="微软雅黑" panose="020B0503020204020204" pitchFamily="34" charset="-122"/>
            </a:rPr>
            <a:t>MeV</a:t>
          </a:r>
          <a:r>
            <a:rPr lang="zh-CN" altLang="en-US" sz="1600" b="1" kern="1200" dirty="0">
              <a:solidFill>
                <a:srgbClr val="0000FF"/>
              </a:solidFill>
              <a:latin typeface="微软雅黑" panose="020B0503020204020204" pitchFamily="34" charset="-122"/>
              <a:ea typeface="微软雅黑" panose="020B0503020204020204" pitchFamily="34" charset="-122"/>
            </a:rPr>
            <a:t> </a:t>
          </a:r>
          <a:r>
            <a:rPr lang="en-US" altLang="zh-CN" sz="1600" b="1" kern="1200" dirty="0">
              <a:solidFill>
                <a:srgbClr val="0000FF"/>
              </a:solidFill>
              <a:latin typeface="微软雅黑" panose="020B0503020204020204" pitchFamily="34" charset="-122"/>
              <a:ea typeface="微软雅黑" panose="020B0503020204020204" pitchFamily="34" charset="-122"/>
            </a:rPr>
            <a:t>Background</a:t>
          </a:r>
          <a:r>
            <a:rPr lang="zh-CN" altLang="en-US" sz="1600" b="1" kern="1200" dirty="0">
              <a:solidFill>
                <a:srgbClr val="0000FF"/>
              </a:solidFill>
              <a:latin typeface="微软雅黑" panose="020B0503020204020204" pitchFamily="34" charset="-122"/>
              <a:ea typeface="微软雅黑" panose="020B0503020204020204" pitchFamily="34" charset="-122"/>
            </a:rPr>
            <a:t> </a:t>
          </a:r>
          <a:r>
            <a:rPr lang="en-US" altLang="zh-CN" sz="1600" b="1" kern="1200" dirty="0">
              <a:solidFill>
                <a:srgbClr val="0000FF"/>
              </a:solidFill>
              <a:latin typeface="微软雅黑" panose="020B0503020204020204" pitchFamily="34" charset="-122"/>
              <a:ea typeface="微软雅黑" panose="020B0503020204020204" pitchFamily="34" charset="-122"/>
            </a:rPr>
            <a:t>Emission</a:t>
          </a:r>
          <a:endParaRPr lang="zh-CN" altLang="en-US" sz="1600" b="1" kern="1200" dirty="0">
            <a:solidFill>
              <a:srgbClr val="0000FF"/>
            </a:solidFill>
            <a:latin typeface="微软雅黑" panose="020B0503020204020204" pitchFamily="34" charset="-122"/>
            <a:ea typeface="微软雅黑" panose="020B0503020204020204" pitchFamily="34" charset="-122"/>
          </a:endParaRPr>
        </a:p>
      </dsp:txBody>
      <dsp:txXfrm>
        <a:off x="1137079" y="1337633"/>
        <a:ext cx="2815700" cy="879906"/>
      </dsp:txXfrm>
    </dsp:sp>
    <dsp:sp modelId="{18CAE792-B3B9-4364-B6AC-A5EC617CE945}">
      <dsp:nvSpPr>
        <dsp:cNvPr id="0" name=""/>
        <dsp:cNvSpPr/>
      </dsp:nvSpPr>
      <dsp:spPr>
        <a:xfrm>
          <a:off x="1019758" y="1210535"/>
          <a:ext cx="615934" cy="923901"/>
        </a:xfrm>
        <a:prstGeom prst="rect">
          <a:avLst/>
        </a:prstGeom>
        <a:solidFill>
          <a:schemeClr val="accent5">
            <a:tint val="50000"/>
            <a:hueOff val="-9762882"/>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A417501-0BA9-4CC1-8509-4C90BF4A61FE}">
      <dsp:nvSpPr>
        <dsp:cNvPr id="0" name=""/>
        <dsp:cNvSpPr/>
      </dsp:nvSpPr>
      <dsp:spPr>
        <a:xfrm>
          <a:off x="1137079" y="2445337"/>
          <a:ext cx="2815700" cy="879906"/>
        </a:xfrm>
        <a:prstGeom prst="rect">
          <a:avLst/>
        </a:prstGeom>
        <a:solidFill>
          <a:schemeClr val="lt1">
            <a:alpha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595990" tIns="60960" rIns="60960" bIns="60960" numCol="1" spcCol="1270" anchor="ctr" anchorCtr="0">
          <a:noAutofit/>
        </a:bodyPr>
        <a:lstStyle/>
        <a:p>
          <a:pPr marL="0" lvl="0" indent="0" algn="l" defTabSz="711200">
            <a:lnSpc>
              <a:spcPct val="90000"/>
            </a:lnSpc>
            <a:spcBef>
              <a:spcPct val="0"/>
            </a:spcBef>
            <a:spcAft>
              <a:spcPct val="35000"/>
            </a:spcAft>
            <a:buNone/>
          </a:pPr>
          <a:r>
            <a:rPr lang="en-US" altLang="zh-CN" sz="1600" b="1" kern="1200" dirty="0">
              <a:solidFill>
                <a:srgbClr val="0000FF"/>
              </a:solidFill>
              <a:latin typeface="微软雅黑" panose="020B0503020204020204" pitchFamily="34" charset="-122"/>
              <a:ea typeface="微软雅黑" panose="020B0503020204020204" pitchFamily="34" charset="-122"/>
            </a:rPr>
            <a:t>Opportunity</a:t>
          </a:r>
          <a:r>
            <a:rPr lang="zh-CN" altLang="en-US" sz="1600" b="1" kern="1200" dirty="0">
              <a:solidFill>
                <a:srgbClr val="0000FF"/>
              </a:solidFill>
              <a:latin typeface="微软雅黑" panose="020B0503020204020204" pitchFamily="34" charset="-122"/>
              <a:ea typeface="微软雅黑" panose="020B0503020204020204" pitchFamily="34" charset="-122"/>
            </a:rPr>
            <a:t> </a:t>
          </a:r>
          <a:r>
            <a:rPr lang="en-US" altLang="zh-CN" sz="1600" b="1" kern="1200" dirty="0">
              <a:solidFill>
                <a:srgbClr val="0000FF"/>
              </a:solidFill>
              <a:latin typeface="微软雅黑" panose="020B0503020204020204" pitchFamily="34" charset="-122"/>
              <a:ea typeface="微软雅黑" panose="020B0503020204020204" pitchFamily="34" charset="-122"/>
            </a:rPr>
            <a:t>Observations</a:t>
          </a:r>
          <a:endParaRPr lang="zh-CN" altLang="en-US" sz="1600" b="1" kern="1200" dirty="0">
            <a:solidFill>
              <a:srgbClr val="0000FF"/>
            </a:solidFill>
            <a:latin typeface="微软雅黑" panose="020B0503020204020204" pitchFamily="34" charset="-122"/>
            <a:ea typeface="微软雅黑" panose="020B0503020204020204" pitchFamily="34" charset="-122"/>
          </a:endParaRPr>
        </a:p>
      </dsp:txBody>
      <dsp:txXfrm>
        <a:off x="1137079" y="2445337"/>
        <a:ext cx="2815700" cy="879906"/>
      </dsp:txXfrm>
    </dsp:sp>
    <dsp:sp modelId="{EE3BEDC2-68CB-486C-9753-31A390CE5DAF}">
      <dsp:nvSpPr>
        <dsp:cNvPr id="0" name=""/>
        <dsp:cNvSpPr/>
      </dsp:nvSpPr>
      <dsp:spPr>
        <a:xfrm>
          <a:off x="1019758" y="2318239"/>
          <a:ext cx="615934" cy="923901"/>
        </a:xfrm>
        <a:prstGeom prst="rect">
          <a:avLst/>
        </a:prstGeom>
        <a:solidFill>
          <a:schemeClr val="accent5">
            <a:tint val="50000"/>
            <a:hueOff val="-19525765"/>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5BFC5CC6-7803-4F73-8B5A-FB22E008CD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6D7CF69F-2DDE-4DE5-B9BF-A574470FCE2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7DE646-E188-4E28-A480-4B27CD2A2EA8}" type="datetimeFigureOut">
              <a:rPr lang="zh-CN" altLang="en-US" smtClean="0"/>
              <a:t>2023/9/17</a:t>
            </a:fld>
            <a:endParaRPr lang="zh-CN" altLang="en-US"/>
          </a:p>
        </p:txBody>
      </p:sp>
      <p:sp>
        <p:nvSpPr>
          <p:cNvPr id="4" name="页脚占位符 3">
            <a:extLst>
              <a:ext uri="{FF2B5EF4-FFF2-40B4-BE49-F238E27FC236}">
                <a16:creationId xmlns:a16="http://schemas.microsoft.com/office/drawing/2014/main" id="{A1BE37B6-622D-4B1C-B033-2764D543D6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D6E4B2BE-0619-46B1-8B7A-D28FD17508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202B84-1396-44CB-9BFE-FC88943CB5E4}" type="slidenum">
              <a:rPr lang="zh-CN" altLang="en-US" smtClean="0"/>
              <a:t>‹#›</a:t>
            </a:fld>
            <a:endParaRPr lang="zh-CN" altLang="en-US"/>
          </a:p>
        </p:txBody>
      </p:sp>
    </p:spTree>
    <p:extLst>
      <p:ext uri="{BB962C8B-B14F-4D97-AF65-F5344CB8AC3E}">
        <p14:creationId xmlns:p14="http://schemas.microsoft.com/office/powerpoint/2010/main" val="2942943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28C73-F6C4-4435-BBC8-09E19484A016}" type="datetimeFigureOut">
              <a:rPr lang="zh-CN" altLang="en-US" smtClean="0"/>
              <a:t>2023/9/17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EA1CAF-F3E5-4995-B5A9-F6F823E8D197}" type="slidenum">
              <a:rPr lang="zh-CN" altLang="en-US" smtClean="0"/>
              <a:t>‹#›</a:t>
            </a:fld>
            <a:endParaRPr lang="zh-CN" altLang="en-US"/>
          </a:p>
        </p:txBody>
      </p:sp>
    </p:spTree>
    <p:extLst>
      <p:ext uri="{BB962C8B-B14F-4D97-AF65-F5344CB8AC3E}">
        <p14:creationId xmlns:p14="http://schemas.microsoft.com/office/powerpoint/2010/main" val="2773626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Chinese_mythology"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en.wikipedia.org/wiki/Tia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4EA1CAF-F3E5-4995-B5A9-F6F823E8D197}" type="slidenum">
              <a:rPr lang="zh-CN" altLang="en-US" smtClean="0"/>
              <a:t>5</a:t>
            </a:fld>
            <a:endParaRPr lang="zh-CN" altLang="en-US"/>
          </a:p>
        </p:txBody>
      </p:sp>
    </p:spTree>
    <p:extLst>
      <p:ext uri="{BB962C8B-B14F-4D97-AF65-F5344CB8AC3E}">
        <p14:creationId xmlns:p14="http://schemas.microsoft.com/office/powerpoint/2010/main" val="4268482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a:extLst>
              <a:ext uri="{FF2B5EF4-FFF2-40B4-BE49-F238E27FC236}">
                <a16:creationId xmlns:a16="http://schemas.microsoft.com/office/drawing/2014/main" id="{B083F7E5-724A-42E5-8639-691050A443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备注占位符 2">
            <a:extLst>
              <a:ext uri="{FF2B5EF4-FFF2-40B4-BE49-F238E27FC236}">
                <a16:creationId xmlns:a16="http://schemas.microsoft.com/office/drawing/2014/main" id="{3F95B31B-4EA7-4359-A426-5FFBC72854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4" name="灯片编号占位符 3">
            <a:extLst>
              <a:ext uri="{FF2B5EF4-FFF2-40B4-BE49-F238E27FC236}">
                <a16:creationId xmlns:a16="http://schemas.microsoft.com/office/drawing/2014/main" id="{00CC9170-CB49-4EAE-BCAE-A0AB1D4425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08A83-DFE1-4B95-AB21-B71528EC00C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22F246C-46B5-4C1E-BC79-D634AE1B50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备注占位符 2">
            <a:extLst>
              <a:ext uri="{FF2B5EF4-FFF2-40B4-BE49-F238E27FC236}">
                <a16:creationId xmlns:a16="http://schemas.microsoft.com/office/drawing/2014/main" id="{579F331C-2E83-4E7A-9D6E-E567A15FDD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4" name="灯片编号占位符 3">
            <a:extLst>
              <a:ext uri="{FF2B5EF4-FFF2-40B4-BE49-F238E27FC236}">
                <a16:creationId xmlns:a16="http://schemas.microsoft.com/office/drawing/2014/main" id="{00CC9170-CB49-4EAE-BCAE-A0AB1D4425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6DC62D-0FBC-4F77-9C83-12D8071BE67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4EA1CAF-F3E5-4995-B5A9-F6F823E8D197}" type="slidenum">
              <a:rPr lang="zh-CN" altLang="en-US" smtClean="0"/>
              <a:t>7</a:t>
            </a:fld>
            <a:endParaRPr lang="zh-CN" altLang="en-US"/>
          </a:p>
        </p:txBody>
      </p:sp>
    </p:spTree>
    <p:extLst>
      <p:ext uri="{BB962C8B-B14F-4D97-AF65-F5344CB8AC3E}">
        <p14:creationId xmlns:p14="http://schemas.microsoft.com/office/powerpoint/2010/main" val="3534949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4EA1CAF-F3E5-4995-B5A9-F6F823E8D197}" type="slidenum">
              <a:rPr lang="zh-CN" altLang="en-US" smtClean="0"/>
              <a:t>8</a:t>
            </a:fld>
            <a:endParaRPr lang="zh-CN" altLang="en-US"/>
          </a:p>
        </p:txBody>
      </p:sp>
    </p:spTree>
    <p:extLst>
      <p:ext uri="{BB962C8B-B14F-4D97-AF65-F5344CB8AC3E}">
        <p14:creationId xmlns:p14="http://schemas.microsoft.com/office/powerpoint/2010/main" val="1498402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增加性能指标对比</a:t>
            </a:r>
            <a:endParaRPr lang="en-US" altLang="zh-CN" dirty="0"/>
          </a:p>
          <a:p>
            <a:endParaRPr lang="en-US" altLang="zh-CN" dirty="0"/>
          </a:p>
        </p:txBody>
      </p:sp>
      <p:sp>
        <p:nvSpPr>
          <p:cNvPr id="4" name="灯片编号占位符 3"/>
          <p:cNvSpPr>
            <a:spLocks noGrp="1"/>
          </p:cNvSpPr>
          <p:nvPr>
            <p:ph type="sldNum" sz="quarter" idx="5"/>
          </p:nvPr>
        </p:nvSpPr>
        <p:spPr/>
        <p:txBody>
          <a:bodyPr/>
          <a:lstStyle/>
          <a:p>
            <a:fld id="{34EA1CAF-F3E5-4995-B5A9-F6F823E8D197}" type="slidenum">
              <a:rPr lang="zh-CN" altLang="en-US" smtClean="0"/>
              <a:t>10</a:t>
            </a:fld>
            <a:endParaRPr lang="zh-CN" altLang="en-US"/>
          </a:p>
        </p:txBody>
      </p:sp>
    </p:spTree>
    <p:extLst>
      <p:ext uri="{BB962C8B-B14F-4D97-AF65-F5344CB8AC3E}">
        <p14:creationId xmlns:p14="http://schemas.microsoft.com/office/powerpoint/2010/main" val="2645042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4EA1CAF-F3E5-4995-B5A9-F6F823E8D197}" type="slidenum">
              <a:rPr lang="zh-CN" altLang="en-US" smtClean="0"/>
              <a:t>11</a:t>
            </a:fld>
            <a:endParaRPr lang="zh-CN" altLang="en-US"/>
          </a:p>
        </p:txBody>
      </p:sp>
    </p:spTree>
    <p:extLst>
      <p:ext uri="{BB962C8B-B14F-4D97-AF65-F5344CB8AC3E}">
        <p14:creationId xmlns:p14="http://schemas.microsoft.com/office/powerpoint/2010/main" val="531988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4EA1CAF-F3E5-4995-B5A9-F6F823E8D197}" type="slidenum">
              <a:rPr lang="zh-CN" altLang="en-US" smtClean="0"/>
              <a:t>17</a:t>
            </a:fld>
            <a:endParaRPr lang="zh-CN" altLang="en-US"/>
          </a:p>
        </p:txBody>
      </p:sp>
    </p:spTree>
    <p:extLst>
      <p:ext uri="{BB962C8B-B14F-4D97-AF65-F5344CB8AC3E}">
        <p14:creationId xmlns:p14="http://schemas.microsoft.com/office/powerpoint/2010/main" val="2743817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4EA1CAF-F3E5-4995-B5A9-F6F823E8D197}" type="slidenum">
              <a:rPr lang="zh-CN" altLang="en-US" smtClean="0"/>
              <a:t>23</a:t>
            </a:fld>
            <a:endParaRPr lang="zh-CN" altLang="en-US"/>
          </a:p>
        </p:txBody>
      </p:sp>
    </p:spTree>
    <p:extLst>
      <p:ext uri="{BB962C8B-B14F-4D97-AF65-F5344CB8AC3E}">
        <p14:creationId xmlns:p14="http://schemas.microsoft.com/office/powerpoint/2010/main" val="3684395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4EA1CAF-F3E5-4995-B5A9-F6F823E8D197}" type="slidenum">
              <a:rPr lang="zh-CN" altLang="en-US" smtClean="0"/>
              <a:t>31</a:t>
            </a:fld>
            <a:endParaRPr lang="zh-CN" altLang="en-US"/>
          </a:p>
        </p:txBody>
      </p:sp>
    </p:spTree>
    <p:extLst>
      <p:ext uri="{BB962C8B-B14F-4D97-AF65-F5344CB8AC3E}">
        <p14:creationId xmlns:p14="http://schemas.microsoft.com/office/powerpoint/2010/main" val="2831483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b="0" dirty="0" err="1"/>
              <a:t>NuWa</a:t>
            </a:r>
            <a:r>
              <a:rPr lang="en-US" altLang="zh-CN" b="0" dirty="0"/>
              <a:t>——</a:t>
            </a:r>
            <a:r>
              <a:rPr lang="en-US" sz="1200" b="0" i="0" kern="1200" dirty="0">
                <a:solidFill>
                  <a:schemeClr val="tx1"/>
                </a:solidFill>
                <a:latin typeface="+mn-lt"/>
                <a:ea typeface="+mn-ea"/>
                <a:cs typeface="+mn-cs"/>
              </a:rPr>
              <a:t>a Chinese mythological character, </a:t>
            </a:r>
            <a:r>
              <a:rPr lang="en-US" b="0" i="0" u="none" strike="noStrike" dirty="0">
                <a:solidFill>
                  <a:srgbClr val="795CB2"/>
                </a:solidFill>
                <a:effectLst/>
                <a:latin typeface="Arial" panose="020B0604020202020204" pitchFamily="34" charset="0"/>
                <a:hlinkClick r:id="rId3" tooltip="Chinese mythology"/>
              </a:rPr>
              <a:t>Chinese mythology</a:t>
            </a:r>
            <a:r>
              <a:rPr lang="en-US" b="0" i="0" u="none" strike="noStrike" dirty="0">
                <a:solidFill>
                  <a:srgbClr val="795CB2"/>
                </a:solidFill>
                <a:effectLst/>
                <a:latin typeface="Arial" panose="020B0604020202020204" pitchFamily="34" charset="0"/>
              </a:rPr>
              <a:t>, </a:t>
            </a:r>
            <a:r>
              <a:rPr lang="en-US" sz="1200" b="0" i="0" kern="1200" dirty="0">
                <a:solidFill>
                  <a:schemeClr val="tx1"/>
                </a:solidFill>
                <a:latin typeface="+mn-lt"/>
                <a:ea typeface="+mn-ea"/>
                <a:cs typeface="+mn-cs"/>
              </a:rPr>
              <a:t> a</a:t>
            </a:r>
            <a:r>
              <a:rPr lang="en-US" sz="1200" b="0" i="0" kern="1200" baseline="0" dirty="0">
                <a:solidFill>
                  <a:schemeClr val="tx1"/>
                </a:solidFill>
                <a:latin typeface="+mn-lt"/>
                <a:ea typeface="+mn-ea"/>
                <a:cs typeface="+mn-cs"/>
              </a:rPr>
              <a:t> g</a:t>
            </a:r>
            <a:r>
              <a:rPr lang="en-US" altLang="zh-CN" b="0" dirty="0"/>
              <a:t>oddess who create human, also the</a:t>
            </a:r>
            <a:r>
              <a:rPr lang="en-US" altLang="zh-CN" b="0" baseline="0" dirty="0"/>
              <a:t> goddess of</a:t>
            </a:r>
            <a:r>
              <a:rPr lang="en-US" altLang="zh-CN" b="0" dirty="0"/>
              <a:t> Sky-patching,</a:t>
            </a:r>
            <a:r>
              <a:rPr lang="en-US" b="0" i="0" u="none" strike="noStrike" dirty="0">
                <a:solidFill>
                  <a:srgbClr val="202122"/>
                </a:solidFill>
                <a:effectLst/>
                <a:latin typeface="Arial" panose="020B0604020202020204" pitchFamily="34" charset="0"/>
              </a:rPr>
              <a:t> repairing/mending the Pillar of </a:t>
            </a:r>
            <a:r>
              <a:rPr lang="en-US" b="0" i="0" u="none" strike="noStrike" dirty="0">
                <a:solidFill>
                  <a:srgbClr val="795CB2"/>
                </a:solidFill>
                <a:effectLst/>
                <a:latin typeface="Arial" panose="020B0604020202020204" pitchFamily="34" charset="0"/>
                <a:hlinkClick r:id="rId4" tooltip="Tian"/>
              </a:rPr>
              <a:t>Heaven</a:t>
            </a:r>
            <a:endParaRPr lang="en-US" altLang="zh-CN" b="0" dirty="0"/>
          </a:p>
          <a:p>
            <a:r>
              <a:rPr lang="en-US" altLang="zh-CN" b="0" dirty="0"/>
              <a:t>Our team has a lot successful experience in </a:t>
            </a:r>
            <a:r>
              <a:rPr lang="en-US" altLang="zh-CN" b="0" i="0" dirty="0">
                <a:solidFill>
                  <a:srgbClr val="333333"/>
                </a:solidFill>
                <a:effectLst/>
                <a:latin typeface="Arial" panose="020B0604020202020204" pitchFamily="34" charset="0"/>
              </a:rPr>
              <a:t>high-energy astronomical mission</a:t>
            </a:r>
            <a:r>
              <a:rPr lang="en-US" altLang="zh-CN" b="0" dirty="0"/>
              <a:t>, like DAMPE, HXMT.  We are now developing HERD and eXTP.</a:t>
            </a:r>
          </a:p>
          <a:p>
            <a:r>
              <a:rPr lang="en-US" altLang="zh-CN" b="0" dirty="0"/>
              <a:t>We have a science team ….. We have capabilities to make silicon and CZT detectors, design ASIC. </a:t>
            </a:r>
          </a:p>
          <a:p>
            <a:r>
              <a:rPr lang="en-US" altLang="zh-CN" b="0" dirty="0" err="1"/>
              <a:t>NuWa</a:t>
            </a:r>
            <a:r>
              <a:rPr lang="en-US" altLang="zh-CN" b="0" dirty="0"/>
              <a:t>/</a:t>
            </a:r>
            <a:r>
              <a:rPr lang="en-US" altLang="zh-CN" b="0" dirty="0" err="1"/>
              <a:t>NvWa</a:t>
            </a:r>
            <a:r>
              <a:rPr lang="en-US" altLang="zh-CN" b="0" dirty="0"/>
              <a:t>——</a:t>
            </a:r>
            <a:r>
              <a:rPr lang="en-US" sz="1200" b="0" i="0" kern="1200" dirty="0">
                <a:solidFill>
                  <a:schemeClr val="tx1"/>
                </a:solidFill>
                <a:latin typeface="+mn-lt"/>
                <a:ea typeface="+mn-ea"/>
                <a:cs typeface="+mn-cs"/>
              </a:rPr>
              <a:t>a Chinese mythological character, a</a:t>
            </a:r>
            <a:r>
              <a:rPr lang="en-US" sz="1200" b="0" i="0" kern="1200" baseline="0" dirty="0">
                <a:solidFill>
                  <a:schemeClr val="tx1"/>
                </a:solidFill>
                <a:latin typeface="+mn-lt"/>
                <a:ea typeface="+mn-ea"/>
                <a:cs typeface="+mn-cs"/>
              </a:rPr>
              <a:t> g</a:t>
            </a:r>
            <a:r>
              <a:rPr lang="en-US" altLang="zh-CN" b="0" dirty="0"/>
              <a:t>oddess who create human, also the</a:t>
            </a:r>
            <a:r>
              <a:rPr lang="en-US" altLang="zh-CN" b="0" baseline="0" dirty="0"/>
              <a:t> goddess of</a:t>
            </a:r>
            <a:r>
              <a:rPr lang="en-US" altLang="zh-CN" b="0" dirty="0"/>
              <a:t> Sky-patching(</a:t>
            </a:r>
            <a:r>
              <a:rPr lang="zh-CN" altLang="en-US" b="0" dirty="0"/>
              <a:t>补天女神</a:t>
            </a:r>
            <a:r>
              <a:rPr lang="en-US" altLang="zh-CN" b="0" dirty="0"/>
              <a:t>)</a:t>
            </a:r>
          </a:p>
          <a:p>
            <a:r>
              <a:rPr lang="en-US" altLang="zh-CN" b="0" dirty="0"/>
              <a:t>Scan:</a:t>
            </a:r>
            <a:r>
              <a:rPr lang="zh-CN" altLang="en-US" b="0" dirty="0"/>
              <a:t> </a:t>
            </a:r>
            <a:r>
              <a:rPr lang="en-US" altLang="zh-CN" b="0" dirty="0"/>
              <a:t>5yrs</a:t>
            </a:r>
            <a:r>
              <a:rPr lang="zh-CN" altLang="en-US" b="0" dirty="0"/>
              <a:t> </a:t>
            </a:r>
            <a:r>
              <a:rPr lang="en-US" altLang="zh-CN" b="0" dirty="0"/>
              <a:t>~1yr</a:t>
            </a:r>
            <a:r>
              <a:rPr lang="zh-CN" altLang="en-US" b="0" dirty="0"/>
              <a:t>有效曝光</a:t>
            </a:r>
            <a:endParaRPr lang="en-US" altLang="zh-CN" b="0" dirty="0"/>
          </a:p>
          <a:p>
            <a:r>
              <a:rPr lang="en-US" altLang="zh-CN" b="0" dirty="0"/>
              <a:t>CNSA:</a:t>
            </a:r>
            <a:r>
              <a:rPr lang="zh-CN" altLang="en-US" b="0" dirty="0"/>
              <a:t>航天局预研项目</a:t>
            </a:r>
            <a:endParaRPr lang="en-US" altLang="zh-CN" b="0" dirty="0"/>
          </a:p>
          <a:p>
            <a:r>
              <a:rPr lang="zh-CN" altLang="en-US" b="0" dirty="0"/>
              <a:t>背景型号</a:t>
            </a:r>
            <a:endParaRPr lang="en-US" altLang="zh-CN" b="0" dirty="0"/>
          </a:p>
          <a:p>
            <a:r>
              <a:rPr lang="en-US" altLang="zh-CN" b="0" dirty="0"/>
              <a:t>CAST</a:t>
            </a:r>
            <a:r>
              <a:rPr lang="zh-CN" altLang="en-US" b="0" dirty="0"/>
              <a:t>： 航天五院</a:t>
            </a:r>
            <a:endParaRPr lang="en-US" altLang="zh-CN" b="0" dirty="0"/>
          </a:p>
          <a:p>
            <a:r>
              <a:rPr lang="en-US" altLang="zh-CN" b="0" dirty="0"/>
              <a:t>NPU</a:t>
            </a:r>
            <a:r>
              <a:rPr lang="zh-CN" altLang="en-US" b="0" dirty="0"/>
              <a:t>：西北工业大学</a:t>
            </a:r>
            <a:endParaRPr lang="en-US" altLang="zh-CN" b="0" dirty="0"/>
          </a:p>
          <a:p>
            <a:r>
              <a:rPr lang="en-US" altLang="zh-CN" b="0" dirty="0"/>
              <a:t>INFN</a:t>
            </a:r>
            <a:r>
              <a:rPr lang="zh-CN" altLang="en-US" b="0" dirty="0"/>
              <a:t>：</a:t>
            </a:r>
            <a:endParaRPr lang="en-US" altLang="zh-CN" b="0" dirty="0"/>
          </a:p>
          <a:p>
            <a:endParaRPr lang="en-US" altLang="zh-CN" b="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AD321-782E-4043-86D6-EB22DB0DD57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514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429EBB-2726-4050-B87D-1D99006DBF6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0752439-C830-46A0-83E4-9ECBE404A117}"/>
              </a:ext>
            </a:extLst>
          </p:cNvPr>
          <p:cNvSpPr>
            <a:spLocks noGrp="1"/>
          </p:cNvSpPr>
          <p:nvPr>
            <p:ph type="dt" sz="half" idx="10"/>
          </p:nvPr>
        </p:nvSpPr>
        <p:spPr/>
        <p:txBody>
          <a:bodyPr/>
          <a:lstStyle/>
          <a:p>
            <a:r>
              <a:rPr lang="en-US" altLang="zh-CN"/>
              <a:t>2023/4/27</a:t>
            </a:r>
            <a:endParaRPr lang="zh-CN" altLang="en-US"/>
          </a:p>
        </p:txBody>
      </p:sp>
      <p:sp>
        <p:nvSpPr>
          <p:cNvPr id="4" name="页脚占位符 3">
            <a:extLst>
              <a:ext uri="{FF2B5EF4-FFF2-40B4-BE49-F238E27FC236}">
                <a16:creationId xmlns:a16="http://schemas.microsoft.com/office/drawing/2014/main" id="{69FAAC61-9A76-455A-A2CB-FA502C4EE52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8C517F0-E447-4154-AE0D-CAEA44AF586E}"/>
              </a:ext>
            </a:extLst>
          </p:cNvPr>
          <p:cNvSpPr>
            <a:spLocks noGrp="1"/>
          </p:cNvSpPr>
          <p:nvPr>
            <p:ph type="sldNum" sz="quarter" idx="12"/>
          </p:nvPr>
        </p:nvSpPr>
        <p:spPr/>
        <p:txBody>
          <a:bodyPr/>
          <a:lstStyle/>
          <a:p>
            <a:fld id="{0C4E174B-A02B-454F-B641-3AECF4C3CA68}" type="slidenum">
              <a:rPr lang="zh-CN" altLang="en-US" smtClean="0"/>
              <a:pPr/>
              <a:t>‹#›</a:t>
            </a:fld>
            <a:endParaRPr lang="zh-CN" altLang="en-US"/>
          </a:p>
        </p:txBody>
      </p:sp>
    </p:spTree>
    <p:extLst>
      <p:ext uri="{BB962C8B-B14F-4D97-AF65-F5344CB8AC3E}">
        <p14:creationId xmlns:p14="http://schemas.microsoft.com/office/powerpoint/2010/main" val="2672375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B4785C-DC55-4CDB-8B08-072FA2685B63}"/>
              </a:ext>
            </a:extLst>
          </p:cNvPr>
          <p:cNvSpPr>
            <a:spLocks noGrp="1"/>
          </p:cNvSpPr>
          <p:nvPr>
            <p:ph type="dt" sz="half" idx="10"/>
          </p:nvPr>
        </p:nvSpPr>
        <p:spPr/>
        <p:txBody>
          <a:bodyPr/>
          <a:lstStyle/>
          <a:p>
            <a:r>
              <a:rPr lang="en-US" altLang="zh-CN"/>
              <a:t>2023/4/27</a:t>
            </a:r>
            <a:endParaRPr lang="zh-CN" altLang="en-US"/>
          </a:p>
        </p:txBody>
      </p:sp>
      <p:sp>
        <p:nvSpPr>
          <p:cNvPr id="3" name="页脚占位符 2">
            <a:extLst>
              <a:ext uri="{FF2B5EF4-FFF2-40B4-BE49-F238E27FC236}">
                <a16:creationId xmlns:a16="http://schemas.microsoft.com/office/drawing/2014/main" id="{411E8B3B-6796-4B48-A805-FA6C3D6CF72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2C751F2-FE5E-456E-AF17-CE7990AAFE2C}"/>
              </a:ext>
            </a:extLst>
          </p:cNvPr>
          <p:cNvSpPr>
            <a:spLocks noGrp="1"/>
          </p:cNvSpPr>
          <p:nvPr>
            <p:ph type="sldNum" sz="quarter" idx="12"/>
          </p:nvPr>
        </p:nvSpPr>
        <p:spPr/>
        <p:txBody>
          <a:bodyPr/>
          <a:lstStyle/>
          <a:p>
            <a:fld id="{0C4E174B-A02B-454F-B641-3AECF4C3CA68}" type="slidenum">
              <a:rPr lang="zh-CN" altLang="en-US" smtClean="0"/>
              <a:pPr/>
              <a:t>‹#›</a:t>
            </a:fld>
            <a:endParaRPr lang="zh-CN" altLang="en-US"/>
          </a:p>
        </p:txBody>
      </p:sp>
    </p:spTree>
    <p:extLst>
      <p:ext uri="{BB962C8B-B14F-4D97-AF65-F5344CB8AC3E}">
        <p14:creationId xmlns:p14="http://schemas.microsoft.com/office/powerpoint/2010/main" val="1702604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C6A077-1EED-41DD-A79A-1A0F742A3BE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F12609C-E1E7-4BC5-AA76-7F79B81A08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AC98EDA-1789-4048-B05E-A7078A0CD5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2FC574A8-4245-40CE-832D-F2E76731B645}"/>
              </a:ext>
            </a:extLst>
          </p:cNvPr>
          <p:cNvSpPr>
            <a:spLocks noGrp="1"/>
          </p:cNvSpPr>
          <p:nvPr>
            <p:ph type="dt" sz="half" idx="10"/>
          </p:nvPr>
        </p:nvSpPr>
        <p:spPr/>
        <p:txBody>
          <a:bodyPr/>
          <a:lstStyle/>
          <a:p>
            <a:r>
              <a:rPr lang="en-US" altLang="zh-CN"/>
              <a:t>2023/4/27</a:t>
            </a:r>
            <a:endParaRPr lang="zh-CN" altLang="en-US"/>
          </a:p>
        </p:txBody>
      </p:sp>
      <p:sp>
        <p:nvSpPr>
          <p:cNvPr id="6" name="页脚占位符 5">
            <a:extLst>
              <a:ext uri="{FF2B5EF4-FFF2-40B4-BE49-F238E27FC236}">
                <a16:creationId xmlns:a16="http://schemas.microsoft.com/office/drawing/2014/main" id="{D73A3D20-0B18-484B-9581-819E831B67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4F3FC48-EDDA-4E6D-B5E3-A4F1BD3EAB70}"/>
              </a:ext>
            </a:extLst>
          </p:cNvPr>
          <p:cNvSpPr>
            <a:spLocks noGrp="1"/>
          </p:cNvSpPr>
          <p:nvPr>
            <p:ph type="sldNum" sz="quarter" idx="12"/>
          </p:nvPr>
        </p:nvSpPr>
        <p:spPr/>
        <p:txBody>
          <a:bodyPr/>
          <a:lstStyle/>
          <a:p>
            <a:fld id="{0C4E174B-A02B-454F-B641-3AECF4C3CA68}" type="slidenum">
              <a:rPr lang="zh-CN" altLang="en-US" smtClean="0"/>
              <a:pPr/>
              <a:t>‹#›</a:t>
            </a:fld>
            <a:endParaRPr lang="zh-CN" altLang="en-US"/>
          </a:p>
        </p:txBody>
      </p:sp>
    </p:spTree>
    <p:extLst>
      <p:ext uri="{BB962C8B-B14F-4D97-AF65-F5344CB8AC3E}">
        <p14:creationId xmlns:p14="http://schemas.microsoft.com/office/powerpoint/2010/main" val="2332227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C597EF-3CFF-48EF-8DDE-988E98D2DC5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13D581B-594F-41A6-8D56-D8288BF9D2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636CE79-96CB-47F5-80EA-74FE5294E4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CAE18E0-E87E-4E98-90A0-9B50DE185127}"/>
              </a:ext>
            </a:extLst>
          </p:cNvPr>
          <p:cNvSpPr>
            <a:spLocks noGrp="1"/>
          </p:cNvSpPr>
          <p:nvPr>
            <p:ph type="dt" sz="half" idx="10"/>
          </p:nvPr>
        </p:nvSpPr>
        <p:spPr/>
        <p:txBody>
          <a:bodyPr/>
          <a:lstStyle/>
          <a:p>
            <a:r>
              <a:rPr lang="en-US" altLang="zh-CN"/>
              <a:t>2023/4/27</a:t>
            </a:r>
            <a:endParaRPr lang="zh-CN" altLang="en-US"/>
          </a:p>
        </p:txBody>
      </p:sp>
      <p:sp>
        <p:nvSpPr>
          <p:cNvPr id="6" name="页脚占位符 5">
            <a:extLst>
              <a:ext uri="{FF2B5EF4-FFF2-40B4-BE49-F238E27FC236}">
                <a16:creationId xmlns:a16="http://schemas.microsoft.com/office/drawing/2014/main" id="{E18E910C-49A7-46A6-8BA3-D200648B055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5743552-36AF-4D91-B769-5ECBE4069C60}"/>
              </a:ext>
            </a:extLst>
          </p:cNvPr>
          <p:cNvSpPr>
            <a:spLocks noGrp="1"/>
          </p:cNvSpPr>
          <p:nvPr>
            <p:ph type="sldNum" sz="quarter" idx="12"/>
          </p:nvPr>
        </p:nvSpPr>
        <p:spPr/>
        <p:txBody>
          <a:bodyPr/>
          <a:lstStyle/>
          <a:p>
            <a:fld id="{0C4E174B-A02B-454F-B641-3AECF4C3CA68}" type="slidenum">
              <a:rPr lang="zh-CN" altLang="en-US" smtClean="0"/>
              <a:pPr/>
              <a:t>‹#›</a:t>
            </a:fld>
            <a:endParaRPr lang="zh-CN" altLang="en-US"/>
          </a:p>
        </p:txBody>
      </p:sp>
    </p:spTree>
    <p:extLst>
      <p:ext uri="{BB962C8B-B14F-4D97-AF65-F5344CB8AC3E}">
        <p14:creationId xmlns:p14="http://schemas.microsoft.com/office/powerpoint/2010/main" val="3636210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A8EC22-D546-4007-B7ED-48A4DE5D836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3755BD1-15DB-4515-92A4-AA41D6EA5F8E}"/>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B54B3EC-44F2-44BA-85A0-EAEF4735F850}"/>
              </a:ext>
            </a:extLst>
          </p:cNvPr>
          <p:cNvSpPr>
            <a:spLocks noGrp="1"/>
          </p:cNvSpPr>
          <p:nvPr>
            <p:ph type="dt" sz="half" idx="10"/>
          </p:nvPr>
        </p:nvSpPr>
        <p:spPr/>
        <p:txBody>
          <a:bodyPr/>
          <a:lstStyle/>
          <a:p>
            <a:r>
              <a:rPr lang="en-US" altLang="zh-CN"/>
              <a:t>2023/4/27</a:t>
            </a:r>
            <a:endParaRPr lang="zh-CN" altLang="en-US"/>
          </a:p>
        </p:txBody>
      </p:sp>
      <p:sp>
        <p:nvSpPr>
          <p:cNvPr id="5" name="页脚占位符 4">
            <a:extLst>
              <a:ext uri="{FF2B5EF4-FFF2-40B4-BE49-F238E27FC236}">
                <a16:creationId xmlns:a16="http://schemas.microsoft.com/office/drawing/2014/main" id="{300E0AB6-3172-4DCF-81E7-59E9C6B255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AADB53E-0314-48B6-A654-88388046C71F}"/>
              </a:ext>
            </a:extLst>
          </p:cNvPr>
          <p:cNvSpPr>
            <a:spLocks noGrp="1"/>
          </p:cNvSpPr>
          <p:nvPr>
            <p:ph type="sldNum" sz="quarter" idx="12"/>
          </p:nvPr>
        </p:nvSpPr>
        <p:spPr/>
        <p:txBody>
          <a:bodyPr/>
          <a:lstStyle/>
          <a:p>
            <a:fld id="{0C4E174B-A02B-454F-B641-3AECF4C3CA68}" type="slidenum">
              <a:rPr lang="zh-CN" altLang="en-US" smtClean="0"/>
              <a:pPr/>
              <a:t>‹#›</a:t>
            </a:fld>
            <a:endParaRPr lang="zh-CN" altLang="en-US"/>
          </a:p>
        </p:txBody>
      </p:sp>
    </p:spTree>
    <p:extLst>
      <p:ext uri="{BB962C8B-B14F-4D97-AF65-F5344CB8AC3E}">
        <p14:creationId xmlns:p14="http://schemas.microsoft.com/office/powerpoint/2010/main" val="3603821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62EB7D7-ED13-4540-BB91-8D99EFE6214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E8B391D-8370-45E4-B26C-76B7A7096022}"/>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4D04AA5-6796-4329-B25D-227A78F87FF6}"/>
              </a:ext>
            </a:extLst>
          </p:cNvPr>
          <p:cNvSpPr>
            <a:spLocks noGrp="1"/>
          </p:cNvSpPr>
          <p:nvPr>
            <p:ph type="dt" sz="half" idx="10"/>
          </p:nvPr>
        </p:nvSpPr>
        <p:spPr/>
        <p:txBody>
          <a:bodyPr/>
          <a:lstStyle/>
          <a:p>
            <a:r>
              <a:rPr lang="en-US" altLang="zh-CN"/>
              <a:t>2023/4/27</a:t>
            </a:r>
            <a:endParaRPr lang="zh-CN" altLang="en-US"/>
          </a:p>
        </p:txBody>
      </p:sp>
      <p:sp>
        <p:nvSpPr>
          <p:cNvPr id="5" name="页脚占位符 4">
            <a:extLst>
              <a:ext uri="{FF2B5EF4-FFF2-40B4-BE49-F238E27FC236}">
                <a16:creationId xmlns:a16="http://schemas.microsoft.com/office/drawing/2014/main" id="{C347E57A-66AB-456D-A38A-19674D64C88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F55C05-982F-4C93-B8C2-D13D7227999F}"/>
              </a:ext>
            </a:extLst>
          </p:cNvPr>
          <p:cNvSpPr>
            <a:spLocks noGrp="1"/>
          </p:cNvSpPr>
          <p:nvPr>
            <p:ph type="sldNum" sz="quarter" idx="12"/>
          </p:nvPr>
        </p:nvSpPr>
        <p:spPr/>
        <p:txBody>
          <a:bodyPr/>
          <a:lstStyle/>
          <a:p>
            <a:fld id="{0C4E174B-A02B-454F-B641-3AECF4C3CA68}" type="slidenum">
              <a:rPr lang="zh-CN" altLang="en-US" smtClean="0"/>
              <a:pPr/>
              <a:t>‹#›</a:t>
            </a:fld>
            <a:endParaRPr lang="zh-CN" altLang="en-US"/>
          </a:p>
        </p:txBody>
      </p:sp>
    </p:spTree>
    <p:extLst>
      <p:ext uri="{BB962C8B-B14F-4D97-AF65-F5344CB8AC3E}">
        <p14:creationId xmlns:p14="http://schemas.microsoft.com/office/powerpoint/2010/main" val="3666726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4"/>
            <a:ext cx="9144000" cy="1874589"/>
          </a:xfrm>
        </p:spPr>
        <p:txBody>
          <a:bodyPr anchor="ctr">
            <a:normAutofit/>
          </a:bodyPr>
          <a:lstStyle>
            <a:lvl1pPr algn="ctr">
              <a:defRPr sz="4000" b="1">
                <a:solidFill>
                  <a:srgbClr val="0000FF"/>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140968"/>
            <a:ext cx="9144000" cy="1584176"/>
          </a:xfrm>
        </p:spPr>
        <p:txBody>
          <a:bodyPr>
            <a:normAutofit/>
          </a:bodyPr>
          <a:lstStyle>
            <a:lvl1pPr marL="0" indent="0" algn="ctr">
              <a:buNone/>
              <a:defRPr sz="2800">
                <a:solidFill>
                  <a:srgbClr val="0000FF"/>
                </a:solidFill>
                <a:latin typeface="微软雅黑" panose="020B0503020204020204" pitchFamily="34" charset="-122"/>
                <a:ea typeface="微软雅黑" panose="020B0503020204020204" pitchFamily="34" charset="-122"/>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a:defRPr/>
            </a:pPr>
            <a:fld id="{2505E2AD-E892-4C6A-ADC7-15C3FC783377}" type="datetime1">
              <a:rPr lang="zh-CN" altLang="en-US" smtClean="0"/>
              <a:pPr>
                <a:defRPr/>
              </a:pPr>
              <a:t>2023/9/17</a:t>
            </a:fld>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pPr>
              <a:defRPr/>
            </a:pPr>
            <a:fld id="{C3097149-1E52-4B4B-8ACA-C18CD0D55D8A}" type="slidenum">
              <a:rPr lang="zh-CN" altLang="en-US" smtClean="0"/>
              <a:pPr>
                <a:defRPr/>
              </a:pPr>
              <a:t>‹#›</a:t>
            </a:fld>
            <a:endParaRPr lang="zh-CN" altLang="en-US" dirty="0"/>
          </a:p>
        </p:txBody>
      </p:sp>
    </p:spTree>
    <p:extLst>
      <p:ext uri="{BB962C8B-B14F-4D97-AF65-F5344CB8AC3E}">
        <p14:creationId xmlns:p14="http://schemas.microsoft.com/office/powerpoint/2010/main" val="530947167"/>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58752"/>
            <a:ext cx="10515600" cy="750888"/>
          </a:xfrm>
        </p:spPr>
        <p:txBody>
          <a:bodyPr>
            <a:normAutofit/>
          </a:bodyPr>
          <a:lstStyle>
            <a:lvl1pPr algn="ctr">
              <a:defRPr sz="3600" b="1">
                <a:solidFill>
                  <a:srgbClr val="0000FF"/>
                </a:solidFill>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dirty="0"/>
              <a:t>单击此处编辑母版标题样式</a:t>
            </a:r>
          </a:p>
        </p:txBody>
      </p:sp>
      <p:sp>
        <p:nvSpPr>
          <p:cNvPr id="3" name="内容占位符 2"/>
          <p:cNvSpPr>
            <a:spLocks noGrp="1"/>
          </p:cNvSpPr>
          <p:nvPr>
            <p:ph idx="1"/>
          </p:nvPr>
        </p:nvSpPr>
        <p:spPr>
          <a:xfrm>
            <a:off x="838200" y="1124744"/>
            <a:ext cx="10515600" cy="5052219"/>
          </a:xfrm>
        </p:spPr>
        <p:txBody>
          <a:bodyPr>
            <a:normAutofit/>
          </a:bodyPr>
          <a:lstStyle>
            <a:lvl1pPr>
              <a:defRPr sz="2400" b="1">
                <a:latin typeface="Times New Roman" panose="02020603050405020304" pitchFamily="18" charset="0"/>
                <a:ea typeface="微软雅黑" panose="020B0503020204020204" pitchFamily="34" charset="-122"/>
                <a:cs typeface="Times New Roman" panose="02020603050405020304" pitchFamily="18" charset="0"/>
              </a:defRPr>
            </a:lvl1pPr>
            <a:lvl2pPr marL="685800" indent="-342900">
              <a:buFont typeface="Times New Roman" panose="02020603050405020304" pitchFamily="18" charset="0"/>
              <a:buChar char="–"/>
              <a:defRPr sz="2000">
                <a:latin typeface="Times New Roman" panose="02020603050405020304" pitchFamily="18" charset="0"/>
                <a:ea typeface="微软雅黑" panose="020B0503020204020204" pitchFamily="34" charset="-122"/>
                <a:cs typeface="Times New Roman" panose="02020603050405020304" pitchFamily="18" charset="0"/>
              </a:defRPr>
            </a:lvl2pPr>
            <a:lvl3pPr>
              <a:defRPr sz="1600">
                <a:latin typeface="Times New Roman" panose="02020603050405020304" pitchFamily="18" charset="0"/>
                <a:ea typeface="微软雅黑" panose="020B0503020204020204" pitchFamily="34" charset="-122"/>
                <a:cs typeface="Times New Roman" panose="02020603050405020304" pitchFamily="18" charset="0"/>
              </a:defRPr>
            </a:lvl3pPr>
            <a:lvl4pPr marL="1314450" indent="-285750">
              <a:buFont typeface="Times New Roman" panose="02020603050405020304" pitchFamily="18" charset="0"/>
              <a:buChar char="–"/>
              <a:defRPr sz="1400">
                <a:latin typeface="Times New Roman" panose="02020603050405020304" pitchFamily="18" charset="0"/>
                <a:ea typeface="微软雅黑" panose="020B0503020204020204" pitchFamily="34" charset="-122"/>
                <a:cs typeface="Times New Roman" panose="02020603050405020304" pitchFamily="18" charset="0"/>
              </a:defRPr>
            </a:lvl4pPr>
            <a:lvl5pPr>
              <a:defRPr sz="1400">
                <a:latin typeface="Times New Roman" panose="02020603050405020304" pitchFamily="18" charset="0"/>
                <a:ea typeface="微软雅黑" panose="020B0503020204020204" pitchFamily="34" charset="-122"/>
                <a:cs typeface="Times New Roman" panose="02020603050405020304" pitchFamily="18"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sz="1400"/>
            </a:lvl1pPr>
          </a:lstStyle>
          <a:p>
            <a:pPr>
              <a:defRPr/>
            </a:pPr>
            <a:fld id="{206A33DB-C89E-4E80-918C-98EA11815956}" type="datetime1">
              <a:rPr lang="zh-CN" altLang="en-US" smtClean="0"/>
              <a:pPr>
                <a:defRPr/>
              </a:pPr>
              <a:t>2023/9/17</a:t>
            </a:fld>
            <a:endParaRPr lang="zh-CN" altLang="en-US" dirty="0"/>
          </a:p>
        </p:txBody>
      </p:sp>
      <p:sp>
        <p:nvSpPr>
          <p:cNvPr id="5" name="页脚占位符 4"/>
          <p:cNvSpPr>
            <a:spLocks noGrp="1"/>
          </p:cNvSpPr>
          <p:nvPr>
            <p:ph type="ftr" sz="quarter" idx="11"/>
          </p:nvPr>
        </p:nvSpPr>
        <p:spPr/>
        <p:txBody>
          <a:bodyPr/>
          <a:lstStyle>
            <a:lvl1pPr>
              <a:defRPr sz="1400"/>
            </a:lvl1pPr>
          </a:lstStyle>
          <a:p>
            <a:pPr>
              <a:defRPr/>
            </a:pPr>
            <a:endParaRPr lang="zh-CN" altLang="en-US" dirty="0"/>
          </a:p>
        </p:txBody>
      </p:sp>
      <p:sp>
        <p:nvSpPr>
          <p:cNvPr id="6" name="灯片编号占位符 5"/>
          <p:cNvSpPr>
            <a:spLocks noGrp="1"/>
          </p:cNvSpPr>
          <p:nvPr>
            <p:ph type="sldNum" sz="quarter" idx="12"/>
          </p:nvPr>
        </p:nvSpPr>
        <p:spPr/>
        <p:txBody>
          <a:bodyPr/>
          <a:lstStyle>
            <a:lvl1pPr>
              <a:defRPr sz="1400"/>
            </a:lvl1pPr>
          </a:lstStyle>
          <a:p>
            <a:pPr>
              <a:defRPr/>
            </a:pPr>
            <a:fld id="{C3097149-1E52-4B4B-8ACA-C18CD0D55D8A}" type="slidenum">
              <a:rPr lang="zh-CN" altLang="en-US" smtClean="0"/>
              <a:pPr>
                <a:defRPr/>
              </a:pPr>
              <a:t>‹#›</a:t>
            </a:fld>
            <a:endParaRPr lang="zh-CN" altLang="en-US" dirty="0"/>
          </a:p>
        </p:txBody>
      </p:sp>
    </p:spTree>
    <p:extLst>
      <p:ext uri="{BB962C8B-B14F-4D97-AF65-F5344CB8AC3E}">
        <p14:creationId xmlns:p14="http://schemas.microsoft.com/office/powerpoint/2010/main" val="1650084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672DD5B-4D44-46A4-852A-021517BE8665}"/>
              </a:ext>
            </a:extLst>
          </p:cNvPr>
          <p:cNvSpPr/>
          <p:nvPr userDrawn="1"/>
        </p:nvSpPr>
        <p:spPr>
          <a:xfrm>
            <a:off x="371475" y="387350"/>
            <a:ext cx="323850" cy="3238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矩形 3">
            <a:extLst>
              <a:ext uri="{FF2B5EF4-FFF2-40B4-BE49-F238E27FC236}">
                <a16:creationId xmlns:a16="http://schemas.microsoft.com/office/drawing/2014/main" id="{1C4A08F0-0AF9-4C90-A9E8-3BFB675254F5}"/>
              </a:ext>
            </a:extLst>
          </p:cNvPr>
          <p:cNvSpPr/>
          <p:nvPr userDrawn="1"/>
        </p:nvSpPr>
        <p:spPr>
          <a:xfrm>
            <a:off x="119063" y="134938"/>
            <a:ext cx="252412" cy="2524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 name="矩形 4">
            <a:extLst>
              <a:ext uri="{FF2B5EF4-FFF2-40B4-BE49-F238E27FC236}">
                <a16:creationId xmlns:a16="http://schemas.microsoft.com/office/drawing/2014/main" id="{CCA137C7-04A9-465E-9486-3992EBBD838F}"/>
              </a:ext>
            </a:extLst>
          </p:cNvPr>
          <p:cNvSpPr/>
          <p:nvPr userDrawn="1"/>
        </p:nvSpPr>
        <p:spPr>
          <a:xfrm>
            <a:off x="11226800" y="6318250"/>
            <a:ext cx="539750" cy="539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 name="标题 8">
            <a:extLst>
              <a:ext uri="{FF2B5EF4-FFF2-40B4-BE49-F238E27FC236}">
                <a16:creationId xmlns:a16="http://schemas.microsoft.com/office/drawing/2014/main" id="{C65B25E5-4193-4B19-BA1D-D75A3A0DBA3E}"/>
              </a:ext>
            </a:extLst>
          </p:cNvPr>
          <p:cNvSpPr>
            <a:spLocks noGrp="1"/>
          </p:cNvSpPr>
          <p:nvPr>
            <p:ph type="title"/>
          </p:nvPr>
        </p:nvSpPr>
        <p:spPr>
          <a:xfrm>
            <a:off x="838200" y="203517"/>
            <a:ext cx="10515600" cy="691515"/>
          </a:xfrm>
        </p:spPr>
        <p:txBody>
          <a:bodyPr/>
          <a:lstStyle>
            <a:lvl1pPr>
              <a:defRPr sz="3200"/>
            </a:lvl1pPr>
          </a:lstStyle>
          <a:p>
            <a:r>
              <a:rPr lang="zh-CN" altLang="en-US" dirty="0"/>
              <a:t>单击此处编辑母版标题样式</a:t>
            </a:r>
          </a:p>
        </p:txBody>
      </p:sp>
      <p:sp>
        <p:nvSpPr>
          <p:cNvPr id="6" name="灯片编号占位符 15">
            <a:extLst>
              <a:ext uri="{FF2B5EF4-FFF2-40B4-BE49-F238E27FC236}">
                <a16:creationId xmlns:a16="http://schemas.microsoft.com/office/drawing/2014/main" id="{AB948C28-4189-4418-8B32-8BE7B9DF6AA0}"/>
              </a:ext>
            </a:extLst>
          </p:cNvPr>
          <p:cNvSpPr>
            <a:spLocks noGrp="1"/>
          </p:cNvSpPr>
          <p:nvPr>
            <p:ph type="sldNum" sz="quarter" idx="10"/>
          </p:nvPr>
        </p:nvSpPr>
        <p:spPr>
          <a:xfrm>
            <a:off x="10801350" y="6405563"/>
            <a:ext cx="1390650" cy="365125"/>
          </a:xfrm>
        </p:spPr>
        <p:txBody>
          <a:bodyPr/>
          <a:lstStyle>
            <a:lvl1pPr algn="ctr">
              <a:defRPr sz="2000" b="1">
                <a:solidFill>
                  <a:schemeClr val="bg1"/>
                </a:solidFill>
              </a:defRPr>
            </a:lvl1pPr>
          </a:lstStyle>
          <a:p>
            <a:pPr>
              <a:defRPr/>
            </a:pPr>
            <a:fld id="{F4A40361-1CF7-4895-8917-AC7947B9D3B9}" type="slidenum">
              <a:rPr lang="zh-CN" altLang="en-US"/>
              <a:pPr>
                <a:defRPr/>
              </a:pPr>
              <a:t>‹#›</a:t>
            </a:fld>
            <a:endParaRPr lang="zh-CN" altLang="en-US" dirty="0"/>
          </a:p>
        </p:txBody>
      </p:sp>
    </p:spTree>
    <p:extLst>
      <p:ext uri="{BB962C8B-B14F-4D97-AF65-F5344CB8AC3E}">
        <p14:creationId xmlns:p14="http://schemas.microsoft.com/office/powerpoint/2010/main" val="3409791600"/>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8144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107500" y="92058"/>
            <a:ext cx="10510125" cy="659643"/>
          </a:xfrm>
          <a:prstGeom prst="rect">
            <a:avLst/>
          </a:prstGeom>
        </p:spPr>
        <p:txBody>
          <a:bodyPr lIns="91418" tIns="45709" rIns="91418" bIns="45709"/>
          <a:lstStyle>
            <a:lvl1pPr algn="l">
              <a:defRPr sz="4000" b="1" baseline="0">
                <a:solidFill>
                  <a:srgbClr val="005DA2"/>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5" name="灯片编号占位符 4"/>
          <p:cNvSpPr>
            <a:spLocks noGrp="1"/>
          </p:cNvSpPr>
          <p:nvPr>
            <p:ph type="sldNum" sz="quarter" idx="12"/>
          </p:nvPr>
        </p:nvSpPr>
        <p:spPr>
          <a:xfrm>
            <a:off x="10800000" y="360000"/>
            <a:ext cx="1080000" cy="360000"/>
          </a:xfrm>
          <a:prstGeom prst="rect">
            <a:avLst/>
          </a:prstGeom>
        </p:spPr>
        <p:txBody>
          <a:bodyPr lIns="91418" tIns="45709" rIns="91418" bIns="45709"/>
          <a:lstStyle>
            <a:lvl1pPr algn="r">
              <a:defRPr/>
            </a:lvl1pPr>
          </a:lstStyle>
          <a:p>
            <a:fld id="{E077DA78-E013-4A8C-AD75-63A150561B10}" type="slidenum">
              <a:rPr lang="zh-CN" altLang="en-US" smtClean="0">
                <a:solidFill>
                  <a:prstClr val="black">
                    <a:tint val="75000"/>
                  </a:prstClr>
                </a:solidFill>
              </a:rPr>
              <a:pPr/>
              <a:t>‹#›</a:t>
            </a:fld>
            <a:endParaRPr lang="zh-CN" altLang="en-US">
              <a:solidFill>
                <a:prstClr val="black">
                  <a:tint val="75000"/>
                </a:prstClr>
              </a:solidFill>
            </a:endParaRPr>
          </a:p>
        </p:txBody>
      </p:sp>
      <p:cxnSp>
        <p:nvCxnSpPr>
          <p:cNvPr id="9" name="直接连接符 8"/>
          <p:cNvCxnSpPr/>
          <p:nvPr userDrawn="1"/>
        </p:nvCxnSpPr>
        <p:spPr>
          <a:xfrm>
            <a:off x="1054457" y="811417"/>
            <a:ext cx="11132828" cy="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文本占位符 2">
            <a:extLst>
              <a:ext uri="{FF2B5EF4-FFF2-40B4-BE49-F238E27FC236}">
                <a16:creationId xmlns:a16="http://schemas.microsoft.com/office/drawing/2014/main" id="{7918572F-142C-4521-A20F-057039961475}"/>
              </a:ext>
            </a:extLst>
          </p:cNvPr>
          <p:cNvSpPr>
            <a:spLocks noGrp="1"/>
          </p:cNvSpPr>
          <p:nvPr>
            <p:ph idx="1"/>
            <p:custDataLst>
              <p:tags r:id="rId1"/>
            </p:custDataLst>
          </p:nvPr>
        </p:nvSpPr>
        <p:spPr>
          <a:xfrm>
            <a:off x="338360" y="961398"/>
            <a:ext cx="11279266" cy="5388907"/>
          </a:xfrm>
          <a:prstGeom prst="rect">
            <a:avLst/>
          </a:prstGeom>
        </p:spPr>
        <p:txBody>
          <a:bodyPr vert="horz" wrap="square" lIns="90170" tIns="46990" rIns="90170" bIns="46990" rtlCol="0">
            <a:normAutofit/>
          </a:bodyPr>
          <a:lstStyle>
            <a:lvl1pPr marL="288000" indent="-288000">
              <a:lnSpc>
                <a:spcPct val="100000"/>
              </a:lnSpc>
              <a:spcBef>
                <a:spcPts val="600"/>
              </a:spcBef>
              <a:spcAft>
                <a:spcPts val="0"/>
              </a:spcAft>
              <a:buSzPct val="70000"/>
              <a:buFont typeface="Wingdings" panose="05000000000000000000" pitchFamily="2" charset="2"/>
              <a:buChar char="l"/>
              <a:defRPr sz="2400" b="1" baseline="0">
                <a:solidFill>
                  <a:srgbClr val="005DA2"/>
                </a:solidFill>
                <a:latin typeface="Times New Roman" panose="02020603050405020304" pitchFamily="18" charset="0"/>
                <a:ea typeface="微软雅黑" panose="020B0503020204020204" pitchFamily="34" charset="-122"/>
              </a:defRPr>
            </a:lvl1pPr>
            <a:lvl2pPr marL="720000" indent="-288000">
              <a:lnSpc>
                <a:spcPct val="100000"/>
              </a:lnSpc>
              <a:spcBef>
                <a:spcPts val="600"/>
              </a:spcBef>
              <a:spcAft>
                <a:spcPts val="0"/>
              </a:spcAft>
              <a:buFont typeface="Arial" panose="020B0604020202020204" pitchFamily="34" charset="0"/>
              <a:buChar char="•"/>
              <a:defRPr sz="2000" baseline="0">
                <a:latin typeface="Times New Roman" panose="02020603050405020304" pitchFamily="18" charset="0"/>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编辑母版文本样式</a:t>
            </a:r>
          </a:p>
          <a:p>
            <a:pPr lvl="1"/>
            <a:r>
              <a:rPr lang="zh-CN" altLang="en-US" dirty="0"/>
              <a:t>第二级</a:t>
            </a:r>
          </a:p>
        </p:txBody>
      </p:sp>
      <p:pic>
        <p:nvPicPr>
          <p:cNvPr id="8" name="图片 7">
            <a:extLst>
              <a:ext uri="{FF2B5EF4-FFF2-40B4-BE49-F238E27FC236}">
                <a16:creationId xmlns:a16="http://schemas.microsoft.com/office/drawing/2014/main" id="{C6756B70-116A-4138-99A8-711A909F95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75" y="122350"/>
            <a:ext cx="975500" cy="659545"/>
          </a:xfrm>
          <a:prstGeom prst="rect">
            <a:avLst/>
          </a:prstGeom>
        </p:spPr>
      </p:pic>
    </p:spTree>
    <p:extLst>
      <p:ext uri="{BB962C8B-B14F-4D97-AF65-F5344CB8AC3E}">
        <p14:creationId xmlns:p14="http://schemas.microsoft.com/office/powerpoint/2010/main" val="2078805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848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107500" y="92058"/>
            <a:ext cx="10510125" cy="659643"/>
          </a:xfrm>
          <a:prstGeom prst="rect">
            <a:avLst/>
          </a:prstGeom>
        </p:spPr>
        <p:txBody>
          <a:bodyPr lIns="91418" tIns="45709" rIns="91418" bIns="45709"/>
          <a:lstStyle>
            <a:lvl1pPr algn="l">
              <a:defRPr sz="4000" b="1" baseline="0">
                <a:solidFill>
                  <a:srgbClr val="005DA2"/>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5" name="灯片编号占位符 4"/>
          <p:cNvSpPr>
            <a:spLocks noGrp="1"/>
          </p:cNvSpPr>
          <p:nvPr>
            <p:ph type="sldNum" sz="quarter" idx="12"/>
          </p:nvPr>
        </p:nvSpPr>
        <p:spPr>
          <a:xfrm>
            <a:off x="10800000" y="360000"/>
            <a:ext cx="1080000" cy="360000"/>
          </a:xfrm>
          <a:prstGeom prst="rect">
            <a:avLst/>
          </a:prstGeom>
        </p:spPr>
        <p:txBody>
          <a:bodyPr lIns="91418" tIns="45709" rIns="91418" bIns="45709"/>
          <a:lstStyle>
            <a:lvl1pPr algn="r">
              <a:defRPr/>
            </a:lvl1pPr>
          </a:lstStyle>
          <a:p>
            <a:fld id="{E077DA78-E013-4A8C-AD75-63A150561B10}" type="slidenum">
              <a:rPr lang="zh-CN" altLang="en-US" smtClean="0">
                <a:solidFill>
                  <a:prstClr val="black">
                    <a:tint val="75000"/>
                  </a:prstClr>
                </a:solidFill>
              </a:rPr>
              <a:t>‹#›</a:t>
            </a:fld>
            <a:endParaRPr lang="zh-CN" altLang="en-US">
              <a:solidFill>
                <a:prstClr val="black">
                  <a:tint val="75000"/>
                </a:prstClr>
              </a:solidFill>
            </a:endParaRPr>
          </a:p>
        </p:txBody>
      </p:sp>
      <p:cxnSp>
        <p:nvCxnSpPr>
          <p:cNvPr id="9" name="直接连接符 8"/>
          <p:cNvCxnSpPr/>
          <p:nvPr userDrawn="1"/>
        </p:nvCxnSpPr>
        <p:spPr>
          <a:xfrm>
            <a:off x="1054457" y="811417"/>
            <a:ext cx="11132828" cy="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文本占位符 2"/>
          <p:cNvSpPr>
            <a:spLocks noGrp="1"/>
          </p:cNvSpPr>
          <p:nvPr>
            <p:ph idx="1" hasCustomPrompt="1"/>
            <p:custDataLst>
              <p:tags r:id="rId1"/>
            </p:custDataLst>
          </p:nvPr>
        </p:nvSpPr>
        <p:spPr>
          <a:xfrm>
            <a:off x="338360" y="961398"/>
            <a:ext cx="11279266" cy="5388907"/>
          </a:xfrm>
          <a:prstGeom prst="rect">
            <a:avLst/>
          </a:prstGeom>
        </p:spPr>
        <p:txBody>
          <a:bodyPr vert="horz" wrap="square" lIns="90170" tIns="46990" rIns="90170" bIns="46990" rtlCol="0">
            <a:normAutofit/>
          </a:bodyPr>
          <a:lstStyle>
            <a:lvl1pPr marL="288290" indent="-288290">
              <a:lnSpc>
                <a:spcPct val="100000"/>
              </a:lnSpc>
              <a:spcBef>
                <a:spcPts val="600"/>
              </a:spcBef>
              <a:spcAft>
                <a:spcPts val="0"/>
              </a:spcAft>
              <a:buSzPct val="70000"/>
              <a:buFont typeface="Wingdings" panose="05000000000000000000" pitchFamily="2" charset="2"/>
              <a:buChar char="l"/>
              <a:defRPr sz="2400" b="1" baseline="0">
                <a:solidFill>
                  <a:srgbClr val="005DA2"/>
                </a:solidFill>
                <a:latin typeface="Times New Roman" panose="02020603050405020304" pitchFamily="18" charset="0"/>
                <a:ea typeface="微软雅黑" panose="020B0503020204020204" charset="-122"/>
              </a:defRPr>
            </a:lvl1pPr>
            <a:lvl2pPr marL="720090" indent="-288290">
              <a:lnSpc>
                <a:spcPct val="100000"/>
              </a:lnSpc>
              <a:spcBef>
                <a:spcPts val="600"/>
              </a:spcBef>
              <a:spcAft>
                <a:spcPts val="0"/>
              </a:spcAft>
              <a:buFont typeface="Arial" panose="020B0604020202020204" pitchFamily="34" charset="0"/>
              <a:buChar char="•"/>
              <a:defRPr sz="2000" baseline="0">
                <a:latin typeface="Times New Roman" panose="02020603050405020304" pitchFamily="18" charset="0"/>
                <a:ea typeface="微软雅黑" panose="020B0503020204020204" charset="-122"/>
              </a:defRPr>
            </a:lvl2pPr>
            <a:lvl3pPr>
              <a:defRPr>
                <a:latin typeface="微软雅黑" panose="020B0503020204020204" charset="-122"/>
                <a:ea typeface="微软雅黑" panose="020B0503020204020204" charset="-122"/>
              </a:defRPr>
            </a:lvl3pPr>
            <a:lvl4pPr>
              <a:defRPr>
                <a:latin typeface="微软雅黑" panose="020B0503020204020204" charset="-122"/>
                <a:ea typeface="微软雅黑" panose="020B0503020204020204" charset="-122"/>
              </a:defRPr>
            </a:lvl4pPr>
            <a:lvl5pPr>
              <a:defRPr>
                <a:latin typeface="微软雅黑" panose="020B0503020204020204" charset="-122"/>
                <a:ea typeface="微软雅黑" panose="020B0503020204020204" charset="-122"/>
              </a:defRPr>
            </a:lvl5pPr>
          </a:lstStyle>
          <a:p>
            <a:pPr lvl="0"/>
            <a:r>
              <a:rPr lang="zh-CN" altLang="en-US" dirty="0"/>
              <a:t>编辑母版文本样式</a:t>
            </a:r>
          </a:p>
          <a:p>
            <a:pPr lvl="1"/>
            <a:r>
              <a:rPr lang="zh-CN" altLang="en-US" dirty="0"/>
              <a:t>第二级</a:t>
            </a:r>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75" y="122350"/>
            <a:ext cx="975500" cy="659545"/>
          </a:xfrm>
          <a:prstGeom prst="rect">
            <a:avLst/>
          </a:prstGeom>
        </p:spPr>
      </p:pic>
    </p:spTree>
    <p:extLst>
      <p:ext uri="{BB962C8B-B14F-4D97-AF65-F5344CB8AC3E}">
        <p14:creationId xmlns:p14="http://schemas.microsoft.com/office/powerpoint/2010/main" val="2045456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124179-9ABE-455E-9940-A4C5325DC07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CFDAF06-CE3E-41F3-83BD-50CA1A60DE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BFC625-2F28-4A97-8D7B-B99C285D6C17}"/>
              </a:ext>
            </a:extLst>
          </p:cNvPr>
          <p:cNvSpPr>
            <a:spLocks noGrp="1"/>
          </p:cNvSpPr>
          <p:nvPr>
            <p:ph type="dt" sz="half" idx="10"/>
          </p:nvPr>
        </p:nvSpPr>
        <p:spPr/>
        <p:txBody>
          <a:bodyPr/>
          <a:lstStyle/>
          <a:p>
            <a:r>
              <a:rPr lang="en-US" altLang="zh-CN"/>
              <a:t>2023/4/27</a:t>
            </a:r>
            <a:endParaRPr lang="zh-CN" altLang="en-US"/>
          </a:p>
        </p:txBody>
      </p:sp>
      <p:sp>
        <p:nvSpPr>
          <p:cNvPr id="5" name="页脚占位符 4">
            <a:extLst>
              <a:ext uri="{FF2B5EF4-FFF2-40B4-BE49-F238E27FC236}">
                <a16:creationId xmlns:a16="http://schemas.microsoft.com/office/drawing/2014/main" id="{62E786A2-1ECD-4391-BC31-03060B6558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9CFFC6-69D1-4F05-92ED-29F021CF6CC6}"/>
              </a:ext>
            </a:extLst>
          </p:cNvPr>
          <p:cNvSpPr>
            <a:spLocks noGrp="1"/>
          </p:cNvSpPr>
          <p:nvPr>
            <p:ph type="sldNum" sz="quarter" idx="12"/>
          </p:nvPr>
        </p:nvSpPr>
        <p:spPr/>
        <p:txBody>
          <a:bodyPr/>
          <a:lstStyle/>
          <a:p>
            <a:fld id="{0C4E174B-A02B-454F-B641-3AECF4C3CA68}" type="slidenum">
              <a:rPr lang="zh-CN" altLang="en-US" smtClean="0"/>
              <a:pPr/>
              <a:t>‹#›</a:t>
            </a:fld>
            <a:endParaRPr lang="zh-CN" altLang="en-US"/>
          </a:p>
        </p:txBody>
      </p:sp>
    </p:spTree>
    <p:extLst>
      <p:ext uri="{BB962C8B-B14F-4D97-AF65-F5344CB8AC3E}">
        <p14:creationId xmlns:p14="http://schemas.microsoft.com/office/powerpoint/2010/main" val="3815308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48F885-D867-4359-B2D9-7111CB9265B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13FD92A-3AC9-4940-892F-3C99D55E2EC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EC6836C-8499-4476-A693-2890BF897A5E}"/>
              </a:ext>
            </a:extLst>
          </p:cNvPr>
          <p:cNvSpPr>
            <a:spLocks noGrp="1"/>
          </p:cNvSpPr>
          <p:nvPr>
            <p:ph type="dt" sz="half" idx="10"/>
          </p:nvPr>
        </p:nvSpPr>
        <p:spPr/>
        <p:txBody>
          <a:bodyPr/>
          <a:lstStyle/>
          <a:p>
            <a:r>
              <a:rPr lang="en-US" altLang="zh-CN"/>
              <a:t>2023/4/27</a:t>
            </a:r>
            <a:endParaRPr lang="zh-CN" altLang="en-US"/>
          </a:p>
        </p:txBody>
      </p:sp>
      <p:sp>
        <p:nvSpPr>
          <p:cNvPr id="5" name="页脚占位符 4">
            <a:extLst>
              <a:ext uri="{FF2B5EF4-FFF2-40B4-BE49-F238E27FC236}">
                <a16:creationId xmlns:a16="http://schemas.microsoft.com/office/drawing/2014/main" id="{B5A5778F-1EEB-4523-9CAF-C0609F9412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FE5A160-C716-4758-8BCC-BC83CE6BACF1}"/>
              </a:ext>
            </a:extLst>
          </p:cNvPr>
          <p:cNvSpPr>
            <a:spLocks noGrp="1"/>
          </p:cNvSpPr>
          <p:nvPr>
            <p:ph type="sldNum" sz="quarter" idx="12"/>
          </p:nvPr>
        </p:nvSpPr>
        <p:spPr/>
        <p:txBody>
          <a:bodyPr/>
          <a:lstStyle/>
          <a:p>
            <a:fld id="{0C4E174B-A02B-454F-B641-3AECF4C3CA68}" type="slidenum">
              <a:rPr lang="zh-CN" altLang="en-US" smtClean="0"/>
              <a:pPr/>
              <a:t>‹#›</a:t>
            </a:fld>
            <a:endParaRPr lang="zh-CN" altLang="en-US"/>
          </a:p>
        </p:txBody>
      </p:sp>
    </p:spTree>
    <p:extLst>
      <p:ext uri="{BB962C8B-B14F-4D97-AF65-F5344CB8AC3E}">
        <p14:creationId xmlns:p14="http://schemas.microsoft.com/office/powerpoint/2010/main" val="2795087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9C094C-B921-45DB-AC1A-92F4401999F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6AFB2F0-2A4C-45BD-AD7B-DEB03CEE87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B95EF27-2612-4AFC-9735-39FFBD34C737}"/>
              </a:ext>
            </a:extLst>
          </p:cNvPr>
          <p:cNvSpPr>
            <a:spLocks noGrp="1"/>
          </p:cNvSpPr>
          <p:nvPr>
            <p:ph type="dt" sz="half" idx="10"/>
          </p:nvPr>
        </p:nvSpPr>
        <p:spPr/>
        <p:txBody>
          <a:bodyPr/>
          <a:lstStyle/>
          <a:p>
            <a:r>
              <a:rPr lang="en-US" altLang="zh-CN"/>
              <a:t>2023/4/27</a:t>
            </a:r>
            <a:endParaRPr lang="zh-CN" altLang="en-US"/>
          </a:p>
        </p:txBody>
      </p:sp>
      <p:sp>
        <p:nvSpPr>
          <p:cNvPr id="5" name="页脚占位符 4">
            <a:extLst>
              <a:ext uri="{FF2B5EF4-FFF2-40B4-BE49-F238E27FC236}">
                <a16:creationId xmlns:a16="http://schemas.microsoft.com/office/drawing/2014/main" id="{6A7D2B73-2F93-4B6E-8295-77B71DD7403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7F5DDB-B4B8-4427-89F6-A3E439B1B27E}"/>
              </a:ext>
            </a:extLst>
          </p:cNvPr>
          <p:cNvSpPr>
            <a:spLocks noGrp="1"/>
          </p:cNvSpPr>
          <p:nvPr>
            <p:ph type="sldNum" sz="quarter" idx="12"/>
          </p:nvPr>
        </p:nvSpPr>
        <p:spPr/>
        <p:txBody>
          <a:bodyPr/>
          <a:lstStyle/>
          <a:p>
            <a:fld id="{0C4E174B-A02B-454F-B641-3AECF4C3CA68}" type="slidenum">
              <a:rPr lang="zh-CN" altLang="en-US" smtClean="0"/>
              <a:pPr/>
              <a:t>‹#›</a:t>
            </a:fld>
            <a:endParaRPr lang="zh-CN" altLang="en-US"/>
          </a:p>
        </p:txBody>
      </p:sp>
    </p:spTree>
    <p:extLst>
      <p:ext uri="{BB962C8B-B14F-4D97-AF65-F5344CB8AC3E}">
        <p14:creationId xmlns:p14="http://schemas.microsoft.com/office/powerpoint/2010/main" val="2815615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AEB665-775C-4202-87A7-3FAD72F2FEF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160340D-B84C-4BF2-B179-275999777F9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8DABBEA-6123-4F18-BA5B-A87301249EA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BC7568A-F05E-4226-B05A-F9A46FE66795}"/>
              </a:ext>
            </a:extLst>
          </p:cNvPr>
          <p:cNvSpPr>
            <a:spLocks noGrp="1"/>
          </p:cNvSpPr>
          <p:nvPr>
            <p:ph type="dt" sz="half" idx="10"/>
          </p:nvPr>
        </p:nvSpPr>
        <p:spPr/>
        <p:txBody>
          <a:bodyPr/>
          <a:lstStyle/>
          <a:p>
            <a:r>
              <a:rPr lang="en-US" altLang="zh-CN"/>
              <a:t>2023/4/27</a:t>
            </a:r>
            <a:endParaRPr lang="zh-CN" altLang="en-US"/>
          </a:p>
        </p:txBody>
      </p:sp>
      <p:sp>
        <p:nvSpPr>
          <p:cNvPr id="6" name="页脚占位符 5">
            <a:extLst>
              <a:ext uri="{FF2B5EF4-FFF2-40B4-BE49-F238E27FC236}">
                <a16:creationId xmlns:a16="http://schemas.microsoft.com/office/drawing/2014/main" id="{03F4BF76-6BD3-49C5-BD40-80CD12B0768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E0DACEF-61AE-45D2-A4E3-9219A77F746D}"/>
              </a:ext>
            </a:extLst>
          </p:cNvPr>
          <p:cNvSpPr>
            <a:spLocks noGrp="1"/>
          </p:cNvSpPr>
          <p:nvPr>
            <p:ph type="sldNum" sz="quarter" idx="12"/>
          </p:nvPr>
        </p:nvSpPr>
        <p:spPr/>
        <p:txBody>
          <a:bodyPr/>
          <a:lstStyle/>
          <a:p>
            <a:fld id="{0C4E174B-A02B-454F-B641-3AECF4C3CA68}" type="slidenum">
              <a:rPr lang="zh-CN" altLang="en-US" smtClean="0"/>
              <a:pPr/>
              <a:t>‹#›</a:t>
            </a:fld>
            <a:endParaRPr lang="zh-CN" altLang="en-US"/>
          </a:p>
        </p:txBody>
      </p:sp>
    </p:spTree>
    <p:extLst>
      <p:ext uri="{BB962C8B-B14F-4D97-AF65-F5344CB8AC3E}">
        <p14:creationId xmlns:p14="http://schemas.microsoft.com/office/powerpoint/2010/main" val="1638498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F755F-0504-4687-BB86-6670087CB87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AF4E6C2-00B5-4DB0-9FC6-6F0D3F536E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90BF719-DEC2-4861-B9BD-74B0181912CA}"/>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A588AB1-F9AD-4A1E-89AA-71E9CDEC27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66DFAD1-3B27-4800-BE4A-DEAFF111CFC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68D4328-7A03-418D-BF0F-EA912548DD1D}"/>
              </a:ext>
            </a:extLst>
          </p:cNvPr>
          <p:cNvSpPr>
            <a:spLocks noGrp="1"/>
          </p:cNvSpPr>
          <p:nvPr>
            <p:ph type="dt" sz="half" idx="10"/>
          </p:nvPr>
        </p:nvSpPr>
        <p:spPr/>
        <p:txBody>
          <a:bodyPr/>
          <a:lstStyle/>
          <a:p>
            <a:r>
              <a:rPr lang="en-US" altLang="zh-CN"/>
              <a:t>2023/4/27</a:t>
            </a:r>
            <a:endParaRPr lang="zh-CN" altLang="en-US"/>
          </a:p>
        </p:txBody>
      </p:sp>
      <p:sp>
        <p:nvSpPr>
          <p:cNvPr id="8" name="页脚占位符 7">
            <a:extLst>
              <a:ext uri="{FF2B5EF4-FFF2-40B4-BE49-F238E27FC236}">
                <a16:creationId xmlns:a16="http://schemas.microsoft.com/office/drawing/2014/main" id="{DAD0CA96-4F7E-46A4-9339-CCFFE83B1E4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3F5792E-F9DC-46CA-9C44-077F834D28B8}"/>
              </a:ext>
            </a:extLst>
          </p:cNvPr>
          <p:cNvSpPr>
            <a:spLocks noGrp="1"/>
          </p:cNvSpPr>
          <p:nvPr>
            <p:ph type="sldNum" sz="quarter" idx="12"/>
          </p:nvPr>
        </p:nvSpPr>
        <p:spPr/>
        <p:txBody>
          <a:bodyPr/>
          <a:lstStyle/>
          <a:p>
            <a:fld id="{0C4E174B-A02B-454F-B641-3AECF4C3CA68}" type="slidenum">
              <a:rPr lang="zh-CN" altLang="en-US" smtClean="0"/>
              <a:pPr/>
              <a:t>‹#›</a:t>
            </a:fld>
            <a:endParaRPr lang="zh-CN" altLang="en-US"/>
          </a:p>
        </p:txBody>
      </p:sp>
    </p:spTree>
    <p:extLst>
      <p:ext uri="{BB962C8B-B14F-4D97-AF65-F5344CB8AC3E}">
        <p14:creationId xmlns:p14="http://schemas.microsoft.com/office/powerpoint/2010/main" val="13351093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KSO_TEMPLATE" hidden="1"/>
          <p:cNvSpPr/>
          <p:nvPr>
            <p:custDataLst>
              <p:tags r:id="rId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114571555"/>
      </p:ext>
    </p:extLst>
  </p:cSld>
  <p:clrMap bg1="lt1" tx1="dk1" bg2="lt2" tx2="dk2" accent1="accent1" accent2="accent2" accent3="accent3" accent4="accent4" accent5="accent5" accent6="accent6" hlink="hlink" folHlink="folHlink"/>
  <p:sldLayoutIdLst>
    <p:sldLayoutId id="2147483679" r:id="rId1"/>
    <p:sldLayoutId id="2147483678" r:id="rId2"/>
  </p:sldLayoutIdLst>
  <p:hf hdr="0" ftr="0" dt="0"/>
  <p:txStyles>
    <p:titleStyle>
      <a:lvl1pPr algn="l" defTabSz="914400" rtl="0" eaLnBrk="1" fontAlgn="auto" latinLnBrk="0" hangingPunct="1">
        <a:lnSpc>
          <a:spcPct val="100000"/>
        </a:lnSpc>
        <a:spcBef>
          <a:spcPct val="0"/>
        </a:spcBef>
        <a:buNone/>
        <a:defRPr lang="zh-CN" altLang="en-US" sz="4000" b="1" u="none" strike="noStrike" kern="0" cap="none" spc="0" normalizeH="0" baseline="0" dirty="0">
          <a:solidFill>
            <a:srgbClr val="005DA2"/>
          </a:solidFill>
          <a:uFillTx/>
          <a:latin typeface="Arial" panose="020B0604020202020204" pitchFamily="34" charset="0"/>
          <a:ea typeface="微软雅黑" panose="020B0503020204020204" charset="-122"/>
          <a:cs typeface="+mj-cs"/>
        </a:defRPr>
      </a:lvl1pPr>
    </p:titleStyle>
    <p:bodyStyle>
      <a:lvl1pPr marL="342900" indent="-342900" algn="l" defTabSz="914400" rtl="0" eaLnBrk="1" fontAlgn="auto" latinLnBrk="0" hangingPunct="1">
        <a:lnSpc>
          <a:spcPct val="130000"/>
        </a:lnSpc>
        <a:spcBef>
          <a:spcPts val="0"/>
        </a:spcBef>
        <a:spcAft>
          <a:spcPts val="1000"/>
        </a:spcAft>
        <a:buFont typeface="Arial" panose="020B0604020202020204" pitchFamily="34" charset="0"/>
        <a:buChar char="•"/>
        <a:defRPr lang="zh-CN" altLang="en-US" sz="2400" b="1" u="none" strike="noStrike" kern="0" cap="none" spc="0" normalizeH="0" baseline="0" dirty="0">
          <a:solidFill>
            <a:srgbClr val="005DA2"/>
          </a:solidFill>
          <a:uFillTx/>
          <a:latin typeface="Times New Roman" panose="02020603050405020304" pitchFamily="18" charset="0"/>
          <a:ea typeface="微软雅黑" panose="020B0503020204020204" pitchFamily="34" charset="-122"/>
          <a:cs typeface="+mn-cs"/>
        </a:defRPr>
      </a:lvl1pPr>
      <a:lvl2pPr marL="774900" indent="-3429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lang="zh-CN" altLang="en-US" sz="2000" u="none" strike="noStrike" kern="0" cap="none" spc="0" normalizeH="0" baseline="0" dirty="0">
          <a:solidFill>
            <a:schemeClr val="tx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KSO_TEMPLATE" hidden="1"/>
          <p:cNvSpPr/>
          <p:nvPr>
            <p:custDataLst>
              <p:tags r:id="rId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528582805"/>
      </p:ext>
    </p:extLst>
  </p:cSld>
  <p:clrMap bg1="lt1" tx1="dk1" bg2="lt2" tx2="dk2" accent1="accent1" accent2="accent2" accent3="accent3" accent4="accent4" accent5="accent5" accent6="accent6" hlink="hlink" folHlink="folHlink"/>
  <p:sldLayoutIdLst>
    <p:sldLayoutId id="2147483681" r:id="rId1"/>
    <p:sldLayoutId id="2147483682" r:id="rId2"/>
  </p:sldLayoutIdLst>
  <p:hf hdr="0" ftr="0" dt="0"/>
  <p:txStyles>
    <p:titleStyle>
      <a:lvl1pPr algn="l" defTabSz="914400" rtl="0" eaLnBrk="1" fontAlgn="auto" latinLnBrk="0" hangingPunct="1">
        <a:lnSpc>
          <a:spcPct val="100000"/>
        </a:lnSpc>
        <a:spcBef>
          <a:spcPct val="0"/>
        </a:spcBef>
        <a:buNone/>
        <a:defRPr lang="zh-CN" altLang="en-US" sz="4000" b="1" u="none" strike="noStrike" kern="0" cap="none" spc="0" normalizeH="0" baseline="0" dirty="0">
          <a:solidFill>
            <a:srgbClr val="005DA2"/>
          </a:solidFill>
          <a:uFillTx/>
          <a:latin typeface="Arial" panose="020B0604020202020204" pitchFamily="34" charset="0"/>
          <a:ea typeface="微软雅黑" panose="020B0503020204020204" charset="-122"/>
          <a:cs typeface="+mj-cs"/>
        </a:defRPr>
      </a:lvl1pPr>
    </p:titleStyle>
    <p:bodyStyle>
      <a:lvl1pPr marL="342900" indent="-342900" algn="l" defTabSz="914400" rtl="0" eaLnBrk="1" fontAlgn="auto" latinLnBrk="0" hangingPunct="1">
        <a:lnSpc>
          <a:spcPct val="130000"/>
        </a:lnSpc>
        <a:spcBef>
          <a:spcPts val="0"/>
        </a:spcBef>
        <a:spcAft>
          <a:spcPts val="1000"/>
        </a:spcAft>
        <a:buFont typeface="Arial" panose="020B0604020202020204" pitchFamily="34" charset="0"/>
        <a:buChar char="•"/>
        <a:defRPr lang="zh-CN" altLang="en-US" sz="2400" b="1" u="none" strike="noStrike" kern="0" cap="none" spc="0" normalizeH="0" baseline="0" dirty="0">
          <a:solidFill>
            <a:srgbClr val="005DA2"/>
          </a:solidFill>
          <a:uFillTx/>
          <a:latin typeface="Times New Roman" panose="02020603050405020304" pitchFamily="18" charset="0"/>
          <a:ea typeface="微软雅黑" panose="020B0503020204020204" charset="-122"/>
          <a:cs typeface="+mn-cs"/>
        </a:defRPr>
      </a:lvl1pPr>
      <a:lvl2pPr marL="774700" indent="-3429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lang="zh-CN" altLang="en-US" sz="2000" u="none" strike="noStrike" kern="0" cap="none" spc="0" normalizeH="0" baseline="0" dirty="0">
          <a:solidFill>
            <a:schemeClr val="tx1"/>
          </a:solidFill>
          <a:uFillTx/>
          <a:latin typeface="Times New Roman" panose="02020603050405020304" pitchFamily="18"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4E4E88B-7A8E-4E01-B3CF-FFA2EB55BF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134C561-2C5E-44E8-8C43-47D89A6346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F9FD94-028C-4CF2-90D9-710AB19786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a:t>2023/4/27</a:t>
            </a:r>
            <a:endParaRPr lang="zh-CN" altLang="en-US"/>
          </a:p>
        </p:txBody>
      </p:sp>
      <p:sp>
        <p:nvSpPr>
          <p:cNvPr id="5" name="页脚占位符 4">
            <a:extLst>
              <a:ext uri="{FF2B5EF4-FFF2-40B4-BE49-F238E27FC236}">
                <a16:creationId xmlns:a16="http://schemas.microsoft.com/office/drawing/2014/main" id="{C03A4813-9CDF-4393-8C8D-BE0E334F8F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36897DD-3DB8-4F8E-B29B-C356C30E81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E174B-A02B-454F-B641-3AECF4C3CA68}" type="slidenum">
              <a:rPr lang="zh-CN" altLang="en-US" smtClean="0"/>
              <a:pPr/>
              <a:t>‹#›</a:t>
            </a:fld>
            <a:endParaRPr lang="zh-CN" altLang="en-US"/>
          </a:p>
        </p:txBody>
      </p:sp>
    </p:spTree>
    <p:extLst>
      <p:ext uri="{BB962C8B-B14F-4D97-AF65-F5344CB8AC3E}">
        <p14:creationId xmlns:p14="http://schemas.microsoft.com/office/powerpoint/2010/main" val="397025049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2505E2AD-E892-4C6A-ADC7-15C3FC783377}" type="datetime1">
              <a:rPr lang="zh-CN" altLang="en-US" smtClean="0"/>
              <a:pPr>
                <a:defRPr/>
              </a:pPr>
              <a:t>2023/9/17</a:t>
            </a:fld>
            <a:endParaRPr lang="zh-CN" altLang="en-US"/>
          </a:p>
        </p:txBody>
      </p:sp>
      <p:sp>
        <p:nvSpPr>
          <p:cNvPr id="5" name="页脚占位符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zh-CN" altLang="en-US"/>
          </a:p>
        </p:txBody>
      </p:sp>
      <p:sp>
        <p:nvSpPr>
          <p:cNvPr id="6" name="灯片编号占位符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C3097149-1E52-4B4B-8ACA-C18CD0D55D8A}" type="slidenum">
              <a:rPr lang="zh-CN" altLang="en-US" smtClean="0"/>
              <a:pPr>
                <a:defRPr/>
              </a:pPr>
              <a:t>‹#›</a:t>
            </a:fld>
            <a:endParaRPr lang="zh-CN" altLang="en-US" dirty="0"/>
          </a:p>
        </p:txBody>
      </p:sp>
    </p:spTree>
    <p:extLst>
      <p:ext uri="{BB962C8B-B14F-4D97-AF65-F5344CB8AC3E}">
        <p14:creationId xmlns:p14="http://schemas.microsoft.com/office/powerpoint/2010/main" val="1627182830"/>
      </p:ext>
    </p:extLst>
  </p:cSld>
  <p:clrMap bg1="lt1" tx1="dk1" bg2="lt2" tx2="dk2" accent1="accent1" accent2="accent2" accent3="accent3" accent4="accent4" accent5="accent5" accent6="accent6" hlink="hlink" folHlink="folHlink"/>
  <p:sldLayoutIdLst>
    <p:sldLayoutId id="2147483711" r:id="rId1"/>
    <p:sldLayoutId id="2147483712" r:id="rId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Calibri" panose="020F050202020403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Calibri" panose="020F050202020403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E20E264B-2135-404C-A15D-FE109EC330A9}"/>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9EF67449-AE27-47E7-B95D-BCA2D64D10EE}"/>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4FA8344-B5EA-46F6-B296-402C872C8B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CFB9EF80-43C3-4898-80DF-A1D7C145E973}" type="datetime1">
              <a:rPr lang="zh-CN" altLang="en-US"/>
              <a:pPr>
                <a:defRPr/>
              </a:pPr>
              <a:t>2023/9/17</a:t>
            </a:fld>
            <a:endParaRPr lang="zh-CN" altLang="en-US"/>
          </a:p>
        </p:txBody>
      </p:sp>
      <p:sp>
        <p:nvSpPr>
          <p:cNvPr id="5" name="页脚占位符 4">
            <a:extLst>
              <a:ext uri="{FF2B5EF4-FFF2-40B4-BE49-F238E27FC236}">
                <a16:creationId xmlns:a16="http://schemas.microsoft.com/office/drawing/2014/main" id="{2770A174-F19F-4081-8767-FDD38ACBCC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id="{54B40F43-C1D9-47EC-95F5-9A796972B4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a:defRPr/>
            </a:pPr>
            <a:fld id="{4BF108E9-C74F-48C7-9769-7C953B40C470}" type="slidenum">
              <a:rPr lang="zh-CN" altLang="en-US"/>
              <a:pPr>
                <a:defRPr/>
              </a:pPr>
              <a:t>‹#›</a:t>
            </a:fld>
            <a:endParaRPr lang="zh-CN" altLang="en-US"/>
          </a:p>
        </p:txBody>
      </p:sp>
    </p:spTree>
    <p:extLst>
      <p:ext uri="{BB962C8B-B14F-4D97-AF65-F5344CB8AC3E}">
        <p14:creationId xmlns:p14="http://schemas.microsoft.com/office/powerpoint/2010/main" val="1023742840"/>
      </p:ext>
    </p:extLst>
  </p:cSld>
  <p:clrMap bg1="lt1" tx1="dk1" bg2="lt2" tx2="dk2" accent1="accent1" accent2="accent2" accent3="accent3" accent4="accent4" accent5="accent5" accent6="accent6" hlink="hlink" folHlink="folHlink"/>
  <p:sldLayoutIdLst>
    <p:sldLayoutId id="2147483714" r:id="rId1"/>
    <p:sldLayoutId id="2147483715" r:id="rId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onsolas" panose="020B0609020204030204" pitchFamily="49" charset="0"/>
          <a:ea typeface="华文楷体" panose="02010600040101010101" pitchFamily="2" charset="-122"/>
        </a:defRPr>
      </a:lvl6pPr>
      <a:lvl7pPr marL="914400" algn="l" rtl="0" fontAlgn="base">
        <a:lnSpc>
          <a:spcPct val="90000"/>
        </a:lnSpc>
        <a:spcBef>
          <a:spcPct val="0"/>
        </a:spcBef>
        <a:spcAft>
          <a:spcPct val="0"/>
        </a:spcAft>
        <a:defRPr sz="4400">
          <a:solidFill>
            <a:schemeClr val="tx1"/>
          </a:solidFill>
          <a:latin typeface="Consolas" panose="020B0609020204030204" pitchFamily="49" charset="0"/>
          <a:ea typeface="华文楷体" panose="02010600040101010101" pitchFamily="2" charset="-122"/>
        </a:defRPr>
      </a:lvl7pPr>
      <a:lvl8pPr marL="1371600" algn="l" rtl="0" fontAlgn="base">
        <a:lnSpc>
          <a:spcPct val="90000"/>
        </a:lnSpc>
        <a:spcBef>
          <a:spcPct val="0"/>
        </a:spcBef>
        <a:spcAft>
          <a:spcPct val="0"/>
        </a:spcAft>
        <a:defRPr sz="4400">
          <a:solidFill>
            <a:schemeClr val="tx1"/>
          </a:solidFill>
          <a:latin typeface="Consolas" panose="020B0609020204030204" pitchFamily="49" charset="0"/>
          <a:ea typeface="华文楷体" panose="02010600040101010101" pitchFamily="2" charset="-122"/>
        </a:defRPr>
      </a:lvl8pPr>
      <a:lvl9pPr marL="1828800" algn="l" rtl="0" fontAlgn="base">
        <a:lnSpc>
          <a:spcPct val="90000"/>
        </a:lnSpc>
        <a:spcBef>
          <a:spcPct val="0"/>
        </a:spcBef>
        <a:spcAft>
          <a:spcPct val="0"/>
        </a:spcAft>
        <a:defRPr sz="4400">
          <a:solidFill>
            <a:schemeClr val="tx1"/>
          </a:solidFill>
          <a:latin typeface="Consolas" panose="020B0609020204030204" pitchFamily="49" charset="0"/>
          <a:ea typeface="华文楷体" panose="0201060004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4.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2.jpe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jpe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tiff"/><Relationship Id="rId5" Type="http://schemas.openxmlformats.org/officeDocument/2006/relationships/image" Target="../media/image49.png"/><Relationship Id="rId4" Type="http://schemas.openxmlformats.org/officeDocument/2006/relationships/image" Target="../media/image48.JP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image" Target="../media/image54.png"/><Relationship Id="rId16"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g"/><Relationship Id="rId7"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22.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tags" Target="../tags/tag8.xml"/><Relationship Id="rId7" Type="http://schemas.openxmlformats.org/officeDocument/2006/relationships/image" Target="../media/image95.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4.xml"/><Relationship Id="rId5" Type="http://schemas.openxmlformats.org/officeDocument/2006/relationships/tags" Target="../tags/tag10.xml"/><Relationship Id="rId10" Type="http://schemas.openxmlformats.org/officeDocument/2006/relationships/image" Target="../media/image98.png"/><Relationship Id="rId4" Type="http://schemas.openxmlformats.org/officeDocument/2006/relationships/tags" Target="../tags/tag9.xml"/><Relationship Id="rId9" Type="http://schemas.openxmlformats.org/officeDocument/2006/relationships/image" Target="../media/image97.jpeg"/></Relationships>
</file>

<file path=ppt/slides/_rels/slide23.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18" Type="http://schemas.openxmlformats.org/officeDocument/2006/relationships/image" Target="../media/image114.jpe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17" Type="http://schemas.openxmlformats.org/officeDocument/2006/relationships/image" Target="../media/image113.jpeg"/><Relationship Id="rId2" Type="http://schemas.openxmlformats.org/officeDocument/2006/relationships/notesSlide" Target="../notesSlides/notesSlide7.xml"/><Relationship Id="rId16"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5" Type="http://schemas.openxmlformats.org/officeDocument/2006/relationships/image" Target="../media/image111.png"/><Relationship Id="rId10" Type="http://schemas.openxmlformats.org/officeDocument/2006/relationships/image" Target="../media/image106.png"/><Relationship Id="rId19" Type="http://schemas.openxmlformats.org/officeDocument/2006/relationships/image" Target="../media/image115.png"/><Relationship Id="rId4" Type="http://schemas.openxmlformats.org/officeDocument/2006/relationships/image" Target="../media/image100.png"/><Relationship Id="rId9" Type="http://schemas.openxmlformats.org/officeDocument/2006/relationships/image" Target="../media/image105.jpeg"/><Relationship Id="rId14" Type="http://schemas.openxmlformats.org/officeDocument/2006/relationships/image" Target="../media/image110.png"/></Relationships>
</file>

<file path=ppt/slides/_rels/slide2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20.png"/><Relationship Id="rId4" Type="http://schemas.openxmlformats.org/officeDocument/2006/relationships/image" Target="../media/image119.png"/></Relationships>
</file>

<file path=ppt/slides/_rels/slide2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2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2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13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jpeg"/></Relationships>
</file>

<file path=ppt/slides/_rels/slide3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3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3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37.xml.rels><?xml version="1.0" encoding="UTF-8" standalone="yes"?>
<Relationships xmlns="http://schemas.openxmlformats.org/package/2006/relationships"><Relationship Id="rId8" Type="http://schemas.openxmlformats.org/officeDocument/2006/relationships/image" Target="../media/image156.jpeg"/><Relationship Id="rId13" Type="http://schemas.openxmlformats.org/officeDocument/2006/relationships/image" Target="../media/image161.jpeg"/><Relationship Id="rId3" Type="http://schemas.openxmlformats.org/officeDocument/2006/relationships/image" Target="../media/image151.png"/><Relationship Id="rId7" Type="http://schemas.openxmlformats.org/officeDocument/2006/relationships/image" Target="../media/image155.jpeg"/><Relationship Id="rId12" Type="http://schemas.openxmlformats.org/officeDocument/2006/relationships/image" Target="../media/image160.jpe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54.jpeg"/><Relationship Id="rId11" Type="http://schemas.openxmlformats.org/officeDocument/2006/relationships/image" Target="../media/image159.jpeg"/><Relationship Id="rId5" Type="http://schemas.openxmlformats.org/officeDocument/2006/relationships/image" Target="../media/image153.jpeg"/><Relationship Id="rId10" Type="http://schemas.openxmlformats.org/officeDocument/2006/relationships/image" Target="../media/image158.jpeg"/><Relationship Id="rId4" Type="http://schemas.openxmlformats.org/officeDocument/2006/relationships/image" Target="../media/image152.jpg"/><Relationship Id="rId9" Type="http://schemas.openxmlformats.org/officeDocument/2006/relationships/image" Target="../media/image157.jpeg"/><Relationship Id="rId14" Type="http://schemas.openxmlformats.org/officeDocument/2006/relationships/image" Target="../media/image162.jpeg"/></Relationships>
</file>

<file path=ppt/slides/_rels/slide3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165.png"/><Relationship Id="rId7" Type="http://schemas.openxmlformats.org/officeDocument/2006/relationships/image" Target="../media/image167.png"/><Relationship Id="rId2"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14.jpeg"/><Relationship Id="rId10" Type="http://schemas.openxmlformats.org/officeDocument/2006/relationships/image" Target="../media/image170.jpeg"/><Relationship Id="rId4" Type="http://schemas.openxmlformats.org/officeDocument/2006/relationships/image" Target="../media/image113.jpeg"/><Relationship Id="rId9" Type="http://schemas.openxmlformats.org/officeDocument/2006/relationships/image" Target="../media/image16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5.png"/></Relationships>
</file>

<file path=ppt/slides/_rels/slide4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73.png"/></Relationships>
</file>

<file path=ppt/slides/_rels/slide4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4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8.png"/><Relationship Id="rId7" Type="http://schemas.openxmlformats.org/officeDocument/2006/relationships/diagramColors" Target="../diagrams/colors1.xml"/><Relationship Id="rId2"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79.jpeg"/></Relationships>
</file>

<file path=ppt/slides/_rels/slide4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4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86.jpeg"/></Relationships>
</file>

<file path=ppt/slides/_rels/slide47.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diagramLayout" Target="../diagrams/layout2.xml"/><Relationship Id="rId7" Type="http://schemas.openxmlformats.org/officeDocument/2006/relationships/image" Target="../media/image19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8.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149.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49.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 Id="rId9" Type="http://schemas.openxmlformats.org/officeDocument/2006/relationships/image" Target="../media/image19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200.png"/><Relationship Id="rId7" Type="http://schemas.openxmlformats.org/officeDocument/2006/relationships/image" Target="../media/image204.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5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notesSlide" Target="../notesSlides/notesSlide2.xml"/><Relationship Id="rId16"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jpg"/><Relationship Id="rId4" Type="http://schemas.openxmlformats.org/officeDocument/2006/relationships/image" Target="../media/image11.jpeg"/><Relationship Id="rId9" Type="http://schemas.openxmlformats.org/officeDocument/2006/relationships/image" Target="../media/image16.png"/><Relationship Id="rId1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hyperlink" Target="https://github.com/dsvinkin/IPN_history"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C0B53E9C-977C-4020-A2A5-065F97EAE11C}"/>
              </a:ext>
            </a:extLst>
          </p:cNvPr>
          <p:cNvSpPr/>
          <p:nvPr/>
        </p:nvSpPr>
        <p:spPr>
          <a:xfrm>
            <a:off x="0" y="1395665"/>
            <a:ext cx="12192000" cy="3802006"/>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6D265"/>
              </a:solidFill>
            </a:endParaRPr>
          </a:p>
        </p:txBody>
      </p:sp>
      <p:sp>
        <p:nvSpPr>
          <p:cNvPr id="6" name="矩形 5">
            <a:extLst>
              <a:ext uri="{FF2B5EF4-FFF2-40B4-BE49-F238E27FC236}">
                <a16:creationId xmlns:a16="http://schemas.microsoft.com/office/drawing/2014/main" id="{B2242F4D-57A2-4217-870C-5EA482837C7A}"/>
              </a:ext>
            </a:extLst>
          </p:cNvPr>
          <p:cNvSpPr/>
          <p:nvPr/>
        </p:nvSpPr>
        <p:spPr>
          <a:xfrm>
            <a:off x="186813" y="1905106"/>
            <a:ext cx="11739716" cy="256387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8BC8B2F6-6761-4BA8-B39A-19EA78843212}"/>
              </a:ext>
            </a:extLst>
          </p:cNvPr>
          <p:cNvSpPr txBox="1"/>
          <p:nvPr/>
        </p:nvSpPr>
        <p:spPr>
          <a:xfrm>
            <a:off x="1850380" y="2866050"/>
            <a:ext cx="8412582" cy="1593450"/>
          </a:xfrm>
          <a:prstGeom prst="rect">
            <a:avLst/>
          </a:prstGeom>
          <a:noFill/>
        </p:spPr>
        <p:txBody>
          <a:bodyPr wrap="square" rtlCol="0">
            <a:spAutoFit/>
            <a:scene3d>
              <a:camera prst="orthographicFront"/>
              <a:lightRig rig="threePt" dir="t"/>
            </a:scene3d>
            <a:sp3d contourW="12700"/>
          </a:bodyPr>
          <a:lstStyle/>
          <a:p>
            <a:pPr algn="ctr">
              <a:lnSpc>
                <a:spcPct val="125000"/>
              </a:lnSpc>
            </a:pPr>
            <a:r>
              <a:rPr lang="en-US" altLang="zh-CN" sz="2000" b="1" dirty="0">
                <a:solidFill>
                  <a:schemeClr val="bg2"/>
                </a:solidFill>
                <a:latin typeface="Arial" panose="020B0604020202020204" pitchFamily="34" charset="0"/>
                <a:ea typeface="+mj-ea"/>
                <a:cs typeface="Arial" panose="020B0604020202020204" pitchFamily="34" charset="0"/>
              </a:rPr>
              <a:t>XIONG Shaolin</a:t>
            </a:r>
          </a:p>
          <a:p>
            <a:pPr algn="ctr">
              <a:lnSpc>
                <a:spcPct val="125000"/>
              </a:lnSpc>
            </a:pPr>
            <a:r>
              <a:rPr lang="en-US" altLang="zh-CN" sz="2000" b="1" dirty="0">
                <a:solidFill>
                  <a:schemeClr val="bg2"/>
                </a:solidFill>
                <a:latin typeface="Arial" panose="020B0604020202020204" pitchFamily="34" charset="0"/>
                <a:ea typeface="+mj-ea"/>
                <a:cs typeface="Arial" panose="020B0604020202020204" pitchFamily="34" charset="0"/>
              </a:rPr>
              <a:t>Particle Astrophysics </a:t>
            </a:r>
            <a:r>
              <a:rPr lang="en-US" altLang="zh-CN" sz="2000" b="1" dirty="0">
                <a:solidFill>
                  <a:schemeClr val="bg2"/>
                </a:solidFill>
                <a:latin typeface="Arial" panose="020B0604020202020204" pitchFamily="34" charset="0"/>
                <a:cs typeface="Arial" panose="020B0604020202020204" pitchFamily="34" charset="0"/>
              </a:rPr>
              <a:t>Division</a:t>
            </a:r>
            <a:endParaRPr lang="en-US" altLang="zh-CN" sz="2000" b="1" dirty="0">
              <a:solidFill>
                <a:schemeClr val="bg2"/>
              </a:solidFill>
              <a:latin typeface="Arial" panose="020B0604020202020204" pitchFamily="34" charset="0"/>
              <a:ea typeface="+mj-ea"/>
              <a:cs typeface="Arial" panose="020B0604020202020204" pitchFamily="34" charset="0"/>
            </a:endParaRPr>
          </a:p>
          <a:p>
            <a:pPr algn="ctr">
              <a:lnSpc>
                <a:spcPct val="125000"/>
              </a:lnSpc>
            </a:pPr>
            <a:r>
              <a:rPr lang="en-US" altLang="zh-CN" sz="2000" b="1" dirty="0">
                <a:solidFill>
                  <a:schemeClr val="bg2"/>
                </a:solidFill>
                <a:latin typeface="Arial" panose="020B0604020202020204" pitchFamily="34" charset="0"/>
                <a:ea typeface="+mj-ea"/>
                <a:cs typeface="Arial" panose="020B0604020202020204" pitchFamily="34" charset="0"/>
              </a:rPr>
              <a:t>Institute of High Energy Physics</a:t>
            </a:r>
          </a:p>
          <a:p>
            <a:pPr algn="ctr">
              <a:lnSpc>
                <a:spcPct val="125000"/>
              </a:lnSpc>
            </a:pPr>
            <a:r>
              <a:rPr lang="en-US" altLang="zh-CN" sz="2000" b="1" dirty="0">
                <a:solidFill>
                  <a:schemeClr val="bg2"/>
                </a:solidFill>
                <a:latin typeface="Arial" panose="020B0604020202020204" pitchFamily="34" charset="0"/>
                <a:ea typeface="+mj-ea"/>
                <a:cs typeface="Arial" panose="020B0604020202020204" pitchFamily="34" charset="0"/>
              </a:rPr>
              <a:t>Sep. 20, 2023</a:t>
            </a:r>
          </a:p>
        </p:txBody>
      </p:sp>
      <p:sp>
        <p:nvSpPr>
          <p:cNvPr id="8" name="标题 3">
            <a:extLst>
              <a:ext uri="{FF2B5EF4-FFF2-40B4-BE49-F238E27FC236}">
                <a16:creationId xmlns:a16="http://schemas.microsoft.com/office/drawing/2014/main" id="{F1DFEE65-8503-4FF8-AB13-FC0DFB301151}"/>
              </a:ext>
            </a:extLst>
          </p:cNvPr>
          <p:cNvSpPr txBox="1">
            <a:spLocks/>
          </p:cNvSpPr>
          <p:nvPr/>
        </p:nvSpPr>
        <p:spPr>
          <a:xfrm>
            <a:off x="186813" y="1972991"/>
            <a:ext cx="11739716" cy="983241"/>
          </a:xfrm>
          <a:prstGeom prst="rect">
            <a:avLst/>
          </a:prstGeom>
        </p:spPr>
        <p:txBody>
          <a:bodyPr/>
          <a:lstStyle>
            <a:lvl1pPr algn="l" defTabSz="914400" rtl="0" eaLnBrk="1" fontAlgn="auto" latinLnBrk="0" hangingPunct="1">
              <a:lnSpc>
                <a:spcPct val="100000"/>
              </a:lnSpc>
              <a:spcBef>
                <a:spcPct val="0"/>
              </a:spcBef>
              <a:buNone/>
              <a:defRPr lang="zh-CN" altLang="en-US" sz="4000" b="1" u="none" strike="noStrike" kern="0" cap="none" spc="0" normalizeH="0" baseline="0" dirty="0">
                <a:solidFill>
                  <a:srgbClr val="005DA2"/>
                </a:solidFill>
                <a:uFillTx/>
                <a:latin typeface="Arial" panose="020B0604020202020204" pitchFamily="34" charset="0"/>
                <a:ea typeface="微软雅黑" panose="020B0503020204020204" charset="-122"/>
                <a:cs typeface="+mj-cs"/>
              </a:defRPr>
            </a:lvl1pPr>
          </a:lstStyle>
          <a:p>
            <a:pPr algn="ctr"/>
            <a:r>
              <a:rPr lang="en-US" altLang="zh-CN" dirty="0">
                <a:solidFill>
                  <a:schemeClr val="bg2"/>
                </a:solidFill>
                <a:latin typeface="Arial Black" panose="020B0A04020102020204" pitchFamily="34" charset="0"/>
              </a:rPr>
              <a:t>Space Programs of IHEP</a:t>
            </a:r>
            <a:endParaRPr lang="en-US" dirty="0">
              <a:solidFill>
                <a:schemeClr val="bg2"/>
              </a:solidFill>
              <a:cs typeface="Arial" panose="020B0604020202020204" pitchFamily="34" charset="0"/>
            </a:endParaRPr>
          </a:p>
        </p:txBody>
      </p:sp>
      <p:sp>
        <p:nvSpPr>
          <p:cNvPr id="9" name="矩形 1">
            <a:extLst>
              <a:ext uri="{FF2B5EF4-FFF2-40B4-BE49-F238E27FC236}">
                <a16:creationId xmlns:a16="http://schemas.microsoft.com/office/drawing/2014/main" id="{6F6AEA68-A2E5-4FE2-8374-9ADBAF03A060}"/>
              </a:ext>
            </a:extLst>
          </p:cNvPr>
          <p:cNvSpPr/>
          <p:nvPr/>
        </p:nvSpPr>
        <p:spPr>
          <a:xfrm>
            <a:off x="1376363" y="5936031"/>
            <a:ext cx="9144000" cy="461665"/>
          </a:xfrm>
          <a:prstGeom prst="rect">
            <a:avLst/>
          </a:prstGeom>
          <a:noFill/>
        </p:spPr>
        <p:txBody>
          <a:bodyPr wrap="square">
            <a:spAutoFit/>
          </a:bodyPr>
          <a:lstStyle/>
          <a:p>
            <a:pPr algn="ctr"/>
            <a:r>
              <a:rPr lang="en-US" altLang="zh-CN" sz="2400" cap="all" dirty="0">
                <a:solidFill>
                  <a:srgbClr val="C0C5CE"/>
                </a:solidFill>
                <a:latin typeface="Arial Black" panose="020B0A04020102020204" pitchFamily="34" charset="0"/>
              </a:rPr>
              <a:t>International assessment 2023</a:t>
            </a:r>
            <a:endParaRPr lang="zh-CN" altLang="en-US" sz="2400" cap="all" dirty="0">
              <a:solidFill>
                <a:srgbClr val="C0C5CE"/>
              </a:solidFill>
              <a:latin typeface="Arial Black" panose="020B0A04020102020204" pitchFamily="34" charset="0"/>
            </a:endParaRPr>
          </a:p>
        </p:txBody>
      </p:sp>
    </p:spTree>
    <p:extLst>
      <p:ext uri="{BB962C8B-B14F-4D97-AF65-F5344CB8AC3E}">
        <p14:creationId xmlns:p14="http://schemas.microsoft.com/office/powerpoint/2010/main" val="2782746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24978F0-DE54-4F39-B82A-7A4B6F1EA372}"/>
              </a:ext>
            </a:extLst>
          </p:cNvPr>
          <p:cNvPicPr>
            <a:picLocks noChangeAspect="1"/>
          </p:cNvPicPr>
          <p:nvPr/>
        </p:nvPicPr>
        <p:blipFill>
          <a:blip r:embed="rId4"/>
          <a:stretch>
            <a:fillRect/>
          </a:stretch>
        </p:blipFill>
        <p:spPr>
          <a:xfrm>
            <a:off x="9784554" y="940942"/>
            <a:ext cx="2095446" cy="2110308"/>
          </a:xfrm>
          <a:prstGeom prst="rect">
            <a:avLst/>
          </a:prstGeom>
        </p:spPr>
      </p:pic>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a:xfrm>
            <a:off x="965200" y="139058"/>
            <a:ext cx="11104880" cy="659643"/>
          </a:xfrm>
        </p:spPr>
        <p:txBody>
          <a:bodyPr/>
          <a:lstStyle/>
          <a:p>
            <a:r>
              <a:rPr lang="en-US" altLang="zh-CN" sz="3600" dirty="0"/>
              <a:t>Hard X-ray Modulation Telescope (</a:t>
            </a:r>
            <a:r>
              <a:rPr lang="en-US" altLang="zh-CN" sz="3600" i="1" dirty="0"/>
              <a:t>Insight</a:t>
            </a:r>
            <a:r>
              <a:rPr lang="en-US" altLang="zh-CN" sz="3600" dirty="0"/>
              <a:t>-HXMT)</a:t>
            </a:r>
            <a:endParaRPr lang="zh-CN" altLang="en-US" sz="3600"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10</a:t>
            </a:fld>
            <a:endParaRPr lang="zh-CN" altLang="en-US" dirty="0">
              <a:solidFill>
                <a:prstClr val="black">
                  <a:tint val="75000"/>
                </a:prstClr>
              </a:solidFill>
            </a:endParaRPr>
          </a:p>
        </p:txBody>
      </p:sp>
      <p:sp>
        <p:nvSpPr>
          <p:cNvPr id="4" name="内容占位符 3">
            <a:extLst>
              <a:ext uri="{FF2B5EF4-FFF2-40B4-BE49-F238E27FC236}">
                <a16:creationId xmlns:a16="http://schemas.microsoft.com/office/drawing/2014/main" id="{4E9D4062-52CD-4D52-A274-5EF6FBCFDD6D}"/>
              </a:ext>
            </a:extLst>
          </p:cNvPr>
          <p:cNvSpPr>
            <a:spLocks noGrp="1"/>
          </p:cNvSpPr>
          <p:nvPr>
            <p:ph idx="1"/>
          </p:nvPr>
        </p:nvSpPr>
        <p:spPr>
          <a:xfrm>
            <a:off x="506167" y="873520"/>
            <a:ext cx="6874740" cy="4609980"/>
          </a:xfrm>
        </p:spPr>
        <p:txBody>
          <a:bodyPr>
            <a:normAutofit/>
          </a:bodyPr>
          <a:lstStyle/>
          <a:p>
            <a:r>
              <a:rPr lang="en-US" altLang="zh-CN" dirty="0"/>
              <a:t>China’s</a:t>
            </a:r>
            <a:r>
              <a:rPr lang="zh-CN" altLang="en-US" dirty="0"/>
              <a:t> </a:t>
            </a:r>
            <a:r>
              <a:rPr lang="en-US" altLang="zh-CN" dirty="0"/>
              <a:t>1</a:t>
            </a:r>
            <a:r>
              <a:rPr lang="en-US" altLang="zh-CN" baseline="30000" dirty="0"/>
              <a:t>st</a:t>
            </a:r>
            <a:r>
              <a:rPr lang="zh-CN" altLang="en-US" dirty="0"/>
              <a:t> </a:t>
            </a:r>
            <a:r>
              <a:rPr lang="en-US" altLang="zh-CN" dirty="0"/>
              <a:t>X-ray</a:t>
            </a:r>
            <a:r>
              <a:rPr lang="zh-CN" altLang="en-US" dirty="0"/>
              <a:t> </a:t>
            </a:r>
            <a:r>
              <a:rPr lang="en-US" altLang="zh-CN" dirty="0"/>
              <a:t>astronomy</a:t>
            </a:r>
            <a:r>
              <a:rPr lang="zh-CN" altLang="en-US" dirty="0"/>
              <a:t> </a:t>
            </a:r>
            <a:r>
              <a:rPr lang="en-US" altLang="zh-CN" dirty="0"/>
              <a:t>satellite</a:t>
            </a:r>
          </a:p>
          <a:p>
            <a:r>
              <a:rPr lang="en-US" altLang="zh-CN" dirty="0"/>
              <a:t>Proposed 1993, selected in 2011</a:t>
            </a:r>
          </a:p>
          <a:p>
            <a:r>
              <a:rPr lang="en-US" altLang="zh-CN" dirty="0"/>
              <a:t>Launched on June 15</a:t>
            </a:r>
            <a:r>
              <a:rPr lang="en-US" altLang="zh-CN" baseline="30000" dirty="0"/>
              <a:t>th</a:t>
            </a:r>
            <a:r>
              <a:rPr lang="en-US" altLang="zh-CN" dirty="0"/>
              <a:t> 2017</a:t>
            </a:r>
          </a:p>
          <a:p>
            <a:r>
              <a:rPr lang="en-US" altLang="zh-CN" dirty="0"/>
              <a:t>Working in-orbit</a:t>
            </a:r>
            <a:r>
              <a:rPr lang="zh-CN" altLang="en-US" dirty="0"/>
              <a:t>：</a:t>
            </a:r>
            <a:r>
              <a:rPr lang="en-US" altLang="zh-CN" dirty="0"/>
              <a:t>6+ years</a:t>
            </a:r>
          </a:p>
          <a:p>
            <a:pPr lvl="1"/>
            <a:r>
              <a:rPr lang="en-US" altLang="zh-CN" dirty="0"/>
              <a:t>Designed lifetime: 4 </a:t>
            </a:r>
            <a:r>
              <a:rPr lang="en-US" altLang="zh-CN" dirty="0" err="1"/>
              <a:t>yrs</a:t>
            </a:r>
            <a:endParaRPr lang="en-US" altLang="zh-CN" dirty="0"/>
          </a:p>
          <a:p>
            <a:pPr lvl="1"/>
            <a:r>
              <a:rPr lang="en-US" altLang="zh-CN" dirty="0"/>
              <a:t>Orbit: Attitude 550 km  Inclination: </a:t>
            </a:r>
            <a:r>
              <a:rPr lang="en-US" altLang="zh-CN" sz="2000" dirty="0">
                <a:solidFill>
                  <a:schemeClr val="tx1"/>
                </a:solidFill>
                <a:ea typeface="微软雅黑" panose="020B0503020204020204" pitchFamily="34" charset="-122"/>
              </a:rPr>
              <a:t>43°</a:t>
            </a:r>
          </a:p>
          <a:p>
            <a:pPr lvl="1"/>
            <a:r>
              <a:rPr lang="en-US" altLang="zh-CN" dirty="0"/>
              <a:t>Obs. Modes: Pointed, Scanning and </a:t>
            </a:r>
            <a:r>
              <a:rPr lang="en-US" altLang="zh-CN" dirty="0">
                <a:cs typeface="Times New Roman" panose="02020603050405020304" pitchFamily="18" charset="0"/>
              </a:rPr>
              <a:t>γ</a:t>
            </a:r>
            <a:r>
              <a:rPr lang="en-US" altLang="zh-CN" dirty="0"/>
              <a:t> all-sky monitoring</a:t>
            </a:r>
          </a:p>
          <a:p>
            <a:r>
              <a:rPr lang="en-US" altLang="zh-CN" dirty="0"/>
              <a:t>Science objectives</a:t>
            </a:r>
          </a:p>
          <a:p>
            <a:pPr lvl="1"/>
            <a:r>
              <a:rPr lang="en-US" altLang="zh-CN" dirty="0"/>
              <a:t>Galactic plane scan to monitor/discover transient sources</a:t>
            </a:r>
          </a:p>
          <a:p>
            <a:pPr lvl="1"/>
            <a:r>
              <a:rPr lang="en-US" altLang="zh-CN" dirty="0"/>
              <a:t>High statistics study of black holes and neutron stars</a:t>
            </a:r>
          </a:p>
          <a:p>
            <a:pPr lvl="1"/>
            <a:r>
              <a:rPr lang="en-US" altLang="zh-CN" dirty="0"/>
              <a:t>Gamma-ray transients: GRB/XRB with GW, FRB etc.</a:t>
            </a:r>
          </a:p>
          <a:p>
            <a:endParaRPr lang="en-US" altLang="zh-CN" dirty="0"/>
          </a:p>
        </p:txBody>
      </p:sp>
      <p:pic>
        <p:nvPicPr>
          <p:cNvPr id="6" name="图片 5">
            <a:extLst>
              <a:ext uri="{FF2B5EF4-FFF2-40B4-BE49-F238E27FC236}">
                <a16:creationId xmlns:a16="http://schemas.microsoft.com/office/drawing/2014/main" id="{BD35E66C-C3AD-40BB-87A0-A3E4444E14B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22218" y="1097397"/>
            <a:ext cx="2530376" cy="185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a:extLst>
              <a:ext uri="{FF2B5EF4-FFF2-40B4-BE49-F238E27FC236}">
                <a16:creationId xmlns:a16="http://schemas.microsoft.com/office/drawing/2014/main" id="{C303A1B4-4A04-4B69-AEB4-488F0989FE24}"/>
              </a:ext>
            </a:extLst>
          </p:cNvPr>
          <p:cNvSpPr/>
          <p:nvPr/>
        </p:nvSpPr>
        <p:spPr>
          <a:xfrm>
            <a:off x="9855845" y="3018313"/>
            <a:ext cx="2095445" cy="369332"/>
          </a:xfrm>
          <a:prstGeom prst="rect">
            <a:avLst/>
          </a:prstGeom>
          <a:ln>
            <a:solidFill>
              <a:schemeClr val="tx2">
                <a:lumMod val="75000"/>
              </a:schemeClr>
            </a:solidFill>
          </a:ln>
        </p:spPr>
        <p:txBody>
          <a:bodyPr wrap="none">
            <a:spAutoFit/>
          </a:bodyPr>
          <a:lstStyle/>
          <a:p>
            <a:r>
              <a:rPr lang="en-US" altLang="zh-CN" b="1" dirty="0"/>
              <a:t>HXMT telescopes</a:t>
            </a:r>
            <a:endParaRPr lang="zh-CN" altLang="en-US" b="1" dirty="0"/>
          </a:p>
        </p:txBody>
      </p:sp>
      <p:sp>
        <p:nvSpPr>
          <p:cNvPr id="8" name="矩形 7">
            <a:extLst>
              <a:ext uri="{FF2B5EF4-FFF2-40B4-BE49-F238E27FC236}">
                <a16:creationId xmlns:a16="http://schemas.microsoft.com/office/drawing/2014/main" id="{AF375D3E-B490-4D29-9EA7-70F58094421A}"/>
              </a:ext>
            </a:extLst>
          </p:cNvPr>
          <p:cNvSpPr/>
          <p:nvPr/>
        </p:nvSpPr>
        <p:spPr>
          <a:xfrm>
            <a:off x="7202357" y="3018313"/>
            <a:ext cx="1762021" cy="369332"/>
          </a:xfrm>
          <a:prstGeom prst="rect">
            <a:avLst/>
          </a:prstGeom>
          <a:ln>
            <a:solidFill>
              <a:schemeClr val="tx2">
                <a:lumMod val="75000"/>
              </a:schemeClr>
            </a:solidFill>
          </a:ln>
        </p:spPr>
        <p:txBody>
          <a:bodyPr wrap="none">
            <a:spAutoFit/>
          </a:bodyPr>
          <a:lstStyle/>
          <a:p>
            <a:r>
              <a:rPr lang="en-US" altLang="zh-CN" b="1" dirty="0"/>
              <a:t>HXMT satellite</a:t>
            </a:r>
            <a:endParaRPr lang="zh-CN" altLang="en-US" b="1" dirty="0"/>
          </a:p>
        </p:txBody>
      </p:sp>
      <p:sp>
        <p:nvSpPr>
          <p:cNvPr id="9" name="矩形 8">
            <a:extLst>
              <a:ext uri="{FF2B5EF4-FFF2-40B4-BE49-F238E27FC236}">
                <a16:creationId xmlns:a16="http://schemas.microsoft.com/office/drawing/2014/main" id="{5C5DD768-83E2-4793-8386-D09AA56B0ED5}"/>
              </a:ext>
            </a:extLst>
          </p:cNvPr>
          <p:cNvSpPr/>
          <p:nvPr/>
        </p:nvSpPr>
        <p:spPr>
          <a:xfrm>
            <a:off x="7706650" y="5241614"/>
            <a:ext cx="3491888" cy="1477328"/>
          </a:xfrm>
          <a:prstGeom prst="rect">
            <a:avLst/>
          </a:prstGeom>
          <a:solidFill>
            <a:schemeClr val="bg1">
              <a:lumMod val="90000"/>
            </a:schemeClr>
          </a:solidFill>
          <a:ln>
            <a:solidFill>
              <a:srgbClr val="C00000"/>
            </a:solidFill>
          </a:ln>
        </p:spPr>
        <p:txBody>
          <a:bodyPr wrap="square">
            <a:spAutoFit/>
          </a:bodyPr>
          <a:lstStyle/>
          <a:p>
            <a:r>
              <a:rPr lang="en-US" altLang="zh-CN" b="1" dirty="0"/>
              <a:t>Insight-HXMT features:</a:t>
            </a:r>
          </a:p>
          <a:p>
            <a:pPr marL="285750" indent="-285750">
              <a:buFont typeface="Arial" panose="020B0604020202020204" pitchFamily="34" charset="0"/>
              <a:buChar char="•"/>
            </a:pPr>
            <a:r>
              <a:rPr lang="en-US" altLang="zh-CN" dirty="0"/>
              <a:t>Broad energy bands</a:t>
            </a:r>
          </a:p>
          <a:p>
            <a:pPr marL="285750" indent="-285750">
              <a:buFont typeface="Arial" panose="020B0604020202020204" pitchFamily="34" charset="0"/>
              <a:buChar char="•"/>
            </a:pPr>
            <a:r>
              <a:rPr lang="en-US" altLang="zh-CN" dirty="0"/>
              <a:t>Large detection area</a:t>
            </a:r>
          </a:p>
          <a:p>
            <a:pPr marL="285750" indent="-285750">
              <a:buFont typeface="Arial" panose="020B0604020202020204" pitchFamily="34" charset="0"/>
              <a:buChar char="•"/>
            </a:pPr>
            <a:r>
              <a:rPr lang="en-US" altLang="zh-CN" dirty="0"/>
              <a:t>High time resolution</a:t>
            </a:r>
          </a:p>
          <a:p>
            <a:pPr marL="285750" indent="-285750">
              <a:buFont typeface="Arial" panose="020B0604020202020204" pitchFamily="34" charset="0"/>
              <a:buChar char="•"/>
            </a:pPr>
            <a:r>
              <a:rPr lang="en-US" altLang="zh-CN" dirty="0"/>
              <a:t>Capable to bright source</a:t>
            </a:r>
            <a:endParaRPr lang="zh-CN" altLang="en-US" dirty="0"/>
          </a:p>
        </p:txBody>
      </p:sp>
      <p:pic>
        <p:nvPicPr>
          <p:cNvPr id="10" name="Picture 6" descr="starjetwind600">
            <a:extLst>
              <a:ext uri="{FF2B5EF4-FFF2-40B4-BE49-F238E27FC236}">
                <a16:creationId xmlns:a16="http://schemas.microsoft.com/office/drawing/2014/main" id="{30891E8C-0EA4-45FB-A8FE-C36F537671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8001" y="5483500"/>
            <a:ext cx="1979178" cy="115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Object 17">
            <a:extLst>
              <a:ext uri="{FF2B5EF4-FFF2-40B4-BE49-F238E27FC236}">
                <a16:creationId xmlns:a16="http://schemas.microsoft.com/office/drawing/2014/main" id="{8012A648-FE08-4E88-9191-13C48A37BF99}"/>
              </a:ext>
            </a:extLst>
          </p:cNvPr>
          <p:cNvGraphicFramePr>
            <a:graphicFrameLocks noChangeAspect="1"/>
          </p:cNvGraphicFramePr>
          <p:nvPr>
            <p:extLst>
              <p:ext uri="{D42A27DB-BD31-4B8C-83A1-F6EECF244321}">
                <p14:modId xmlns:p14="http://schemas.microsoft.com/office/powerpoint/2010/main" val="3568695028"/>
              </p:ext>
            </p:extLst>
          </p:nvPr>
        </p:nvGraphicFramePr>
        <p:xfrm>
          <a:off x="3729773" y="5483500"/>
          <a:ext cx="969854" cy="1150567"/>
        </p:xfrm>
        <a:graphic>
          <a:graphicData uri="http://schemas.openxmlformats.org/presentationml/2006/ole">
            <mc:AlternateContent xmlns:mc="http://schemas.openxmlformats.org/markup-compatibility/2006">
              <mc:Choice xmlns:v="urn:schemas-microsoft-com:vml" Requires="v">
                <p:oleObj spid="_x0000_s2618" r:id="rId7" imgW="3780952" imgH="4486901" progId="">
                  <p:embed/>
                </p:oleObj>
              </mc:Choice>
              <mc:Fallback>
                <p:oleObj r:id="rId7" imgW="3780952" imgH="4486901" progId="">
                  <p:embed/>
                  <p:pic>
                    <p:nvPicPr>
                      <p:cNvPr id="5" name="Object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29773" y="5483500"/>
                        <a:ext cx="969854" cy="1150567"/>
                      </a:xfrm>
                      <a:prstGeom prst="rect">
                        <a:avLst/>
                      </a:prstGeom>
                      <a:noFill/>
                      <a:ln>
                        <a:noFill/>
                      </a:ln>
                      <a:effectLst/>
                    </p:spPr>
                  </p:pic>
                </p:oleObj>
              </mc:Fallback>
            </mc:AlternateContent>
          </a:graphicData>
        </a:graphic>
      </p:graphicFrame>
      <p:pic>
        <p:nvPicPr>
          <p:cNvPr id="13" name="Picture 5" descr="http://att.kidblog.cn/xm/201411/27/1405779_1417073037EEMM.jpg">
            <a:extLst>
              <a:ext uri="{FF2B5EF4-FFF2-40B4-BE49-F238E27FC236}">
                <a16:creationId xmlns:a16="http://schemas.microsoft.com/office/drawing/2014/main" id="{61EBE935-6C07-4F26-91E2-84FD78B0018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33024" y="5483501"/>
            <a:ext cx="1614629" cy="11505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7223E07F-C9A1-4297-A4F9-DF298CDC50D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76621" y="3519902"/>
            <a:ext cx="2002947" cy="1583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图片 14">
            <a:extLst>
              <a:ext uri="{FF2B5EF4-FFF2-40B4-BE49-F238E27FC236}">
                <a16:creationId xmlns:a16="http://schemas.microsoft.com/office/drawing/2014/main" id="{2BE93BEC-144A-4AA2-94E7-76632F5263B6}"/>
              </a:ext>
            </a:extLst>
          </p:cNvPr>
          <p:cNvPicPr>
            <a:picLocks noChangeAspect="1"/>
          </p:cNvPicPr>
          <p:nvPr/>
        </p:nvPicPr>
        <p:blipFill>
          <a:blip r:embed="rId11"/>
          <a:stretch>
            <a:fillRect/>
          </a:stretch>
        </p:blipFill>
        <p:spPr>
          <a:xfrm>
            <a:off x="9775282" y="3523864"/>
            <a:ext cx="2304878" cy="1451247"/>
          </a:xfrm>
          <a:prstGeom prst="rect">
            <a:avLst/>
          </a:prstGeom>
        </p:spPr>
      </p:pic>
    </p:spTree>
    <p:extLst>
      <p:ext uri="{BB962C8B-B14F-4D97-AF65-F5344CB8AC3E}">
        <p14:creationId xmlns:p14="http://schemas.microsoft.com/office/powerpoint/2010/main" val="924616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i="1" dirty="0"/>
              <a:t>Insight</a:t>
            </a:r>
            <a:r>
              <a:rPr lang="en-US" altLang="zh-CN" dirty="0"/>
              <a:t>-HXMT Highlights: FRB origin</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11</a:t>
            </a:fld>
            <a:endParaRPr lang="zh-CN" altLang="en-US">
              <a:solidFill>
                <a:prstClr val="black">
                  <a:tint val="75000"/>
                </a:prstClr>
              </a:solidFill>
            </a:endParaRPr>
          </a:p>
        </p:txBody>
      </p:sp>
      <p:sp>
        <p:nvSpPr>
          <p:cNvPr id="4" name="内容占位符 3">
            <a:extLst>
              <a:ext uri="{FF2B5EF4-FFF2-40B4-BE49-F238E27FC236}">
                <a16:creationId xmlns:a16="http://schemas.microsoft.com/office/drawing/2014/main" id="{4E9D4062-52CD-4D52-A274-5EF6FBCFDD6D}"/>
              </a:ext>
            </a:extLst>
          </p:cNvPr>
          <p:cNvSpPr>
            <a:spLocks noGrp="1"/>
          </p:cNvSpPr>
          <p:nvPr>
            <p:ph idx="1"/>
          </p:nvPr>
        </p:nvSpPr>
        <p:spPr>
          <a:xfrm>
            <a:off x="203200" y="859798"/>
            <a:ext cx="11903919" cy="2462107"/>
          </a:xfrm>
        </p:spPr>
        <p:txBody>
          <a:bodyPr>
            <a:normAutofit/>
          </a:bodyPr>
          <a:lstStyle/>
          <a:p>
            <a:r>
              <a:rPr lang="en-US" altLang="zh-CN" sz="2400" b="1" dirty="0"/>
              <a:t>Identify an </a:t>
            </a:r>
            <a:r>
              <a:rPr lang="en-US" altLang="zh-CN" dirty="0"/>
              <a:t>X-ray burst </a:t>
            </a:r>
            <a:r>
              <a:rPr lang="en-US" altLang="zh-CN" sz="2400" b="1" dirty="0"/>
              <a:t>associated with FRB </a:t>
            </a:r>
            <a:r>
              <a:rPr lang="en-US" altLang="zh-CN" dirty="0"/>
              <a:t>200428 from SGR J1935+2154, help to determine the origin of Fast Radio Burst (FRB)</a:t>
            </a:r>
            <a:endParaRPr lang="en-US" altLang="zh-CN" sz="2400" b="1" dirty="0">
              <a:solidFill>
                <a:srgbClr val="C00000"/>
              </a:solidFill>
            </a:endParaRPr>
          </a:p>
          <a:p>
            <a:pPr lvl="1"/>
            <a:r>
              <a:rPr lang="en-US" altLang="zh-CN" b="1" dirty="0">
                <a:solidFill>
                  <a:srgbClr val="C00000"/>
                </a:solidFill>
              </a:rPr>
              <a:t>Most detailed measurements </a:t>
            </a:r>
            <a:r>
              <a:rPr lang="en-US" altLang="zh-CN" b="1" dirty="0"/>
              <a:t>of this XRB in </a:t>
            </a:r>
            <a:r>
              <a:rPr lang="en-US" altLang="zh-CN" b="1" dirty="0">
                <a:solidFill>
                  <a:srgbClr val="C00000"/>
                </a:solidFill>
              </a:rPr>
              <a:t>very wide energy band (1-200 keV)</a:t>
            </a:r>
          </a:p>
          <a:p>
            <a:pPr lvl="1"/>
            <a:r>
              <a:rPr lang="en-US" altLang="zh-CN" b="1" dirty="0"/>
              <a:t>Localize the XRB, </a:t>
            </a:r>
            <a:r>
              <a:rPr lang="en-US" altLang="zh-CN" b="1" dirty="0">
                <a:solidFill>
                  <a:srgbClr val="C00000"/>
                </a:solidFill>
              </a:rPr>
              <a:t>first time ever to determine the origin source of a FRB</a:t>
            </a:r>
          </a:p>
          <a:p>
            <a:pPr lvl="1"/>
            <a:r>
              <a:rPr lang="en-US" altLang="zh-CN" b="1" dirty="0">
                <a:solidFill>
                  <a:srgbClr val="C00000"/>
                </a:solidFill>
                <a:sym typeface="Wingdings" panose="05000000000000000000" pitchFamily="2" charset="2"/>
              </a:rPr>
              <a:t>Firstly identify the high energy counterpart </a:t>
            </a:r>
            <a:r>
              <a:rPr lang="en-US" altLang="zh-CN" b="1" dirty="0">
                <a:sym typeface="Wingdings" panose="05000000000000000000" pitchFamily="2" charset="2"/>
              </a:rPr>
              <a:t>(narrow x-ray peak) of the radio pulses of FRB</a:t>
            </a:r>
          </a:p>
          <a:p>
            <a:endParaRPr lang="zh-CN" altLang="en-US" dirty="0"/>
          </a:p>
        </p:txBody>
      </p:sp>
      <p:sp>
        <p:nvSpPr>
          <p:cNvPr id="26" name="矩形 25">
            <a:extLst>
              <a:ext uri="{FF2B5EF4-FFF2-40B4-BE49-F238E27FC236}">
                <a16:creationId xmlns:a16="http://schemas.microsoft.com/office/drawing/2014/main" id="{C22E762C-B9F3-4D0D-8C9A-B1FF4D717F71}"/>
              </a:ext>
            </a:extLst>
          </p:cNvPr>
          <p:cNvSpPr/>
          <p:nvPr/>
        </p:nvSpPr>
        <p:spPr>
          <a:xfrm>
            <a:off x="85318" y="6360468"/>
            <a:ext cx="3676940" cy="369332"/>
          </a:xfrm>
          <a:prstGeom prst="rect">
            <a:avLst/>
          </a:prstGeom>
          <a:noFill/>
          <a:ln>
            <a:solidFill>
              <a:schemeClr val="tx1"/>
            </a:solidFill>
          </a:ln>
        </p:spPr>
        <p:txBody>
          <a:bodyPr wrap="square" rtlCol="0">
            <a:spAutoFit/>
          </a:bodyPr>
          <a:lstStyle/>
          <a:p>
            <a:r>
              <a:rPr lang="zh-CN" altLang="en-US" b="1" dirty="0">
                <a:solidFill>
                  <a:srgbClr val="C00000"/>
                </a:solidFill>
                <a:latin typeface="Times New Roman" panose="02020603050405020304" pitchFamily="18" charset="0"/>
                <a:ea typeface="+mj-ea"/>
                <a:cs typeface="Times New Roman" panose="02020603050405020304" pitchFamily="18" charset="0"/>
              </a:rPr>
              <a:t>   </a:t>
            </a:r>
            <a:r>
              <a:rPr lang="en-US" altLang="zh-CN" b="1" dirty="0">
                <a:solidFill>
                  <a:srgbClr val="C00000"/>
                </a:solidFill>
                <a:latin typeface="Times New Roman" panose="02020603050405020304" pitchFamily="18" charset="0"/>
                <a:ea typeface="+mj-ea"/>
                <a:cs typeface="Times New Roman" panose="02020603050405020304" pitchFamily="18" charset="0"/>
              </a:rPr>
              <a:t>Li et al., 2021, Nature Astronomy</a:t>
            </a:r>
            <a:endParaRPr lang="zh-CN" altLang="en-US" b="1" dirty="0">
              <a:solidFill>
                <a:srgbClr val="C00000"/>
              </a:solidFill>
              <a:latin typeface="Times New Roman" panose="02020603050405020304" pitchFamily="18" charset="0"/>
              <a:ea typeface="+mj-ea"/>
              <a:cs typeface="Times New Roman" panose="02020603050405020304" pitchFamily="18" charset="0"/>
            </a:endParaRPr>
          </a:p>
        </p:txBody>
      </p:sp>
      <p:pic>
        <p:nvPicPr>
          <p:cNvPr id="18" name="图片 17">
            <a:extLst>
              <a:ext uri="{FF2B5EF4-FFF2-40B4-BE49-F238E27FC236}">
                <a16:creationId xmlns:a16="http://schemas.microsoft.com/office/drawing/2014/main" id="{DD29884E-4D9B-4DA2-BF66-C74697C161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656" y="2901320"/>
            <a:ext cx="2777431" cy="1667088"/>
          </a:xfrm>
          <a:prstGeom prst="rect">
            <a:avLst/>
          </a:prstGeom>
        </p:spPr>
      </p:pic>
      <p:pic>
        <p:nvPicPr>
          <p:cNvPr id="5" name="图片 4">
            <a:extLst>
              <a:ext uri="{FF2B5EF4-FFF2-40B4-BE49-F238E27FC236}">
                <a16:creationId xmlns:a16="http://schemas.microsoft.com/office/drawing/2014/main" id="{995C6D61-F7B2-4D6D-9962-7DBB91BDF020}"/>
              </a:ext>
            </a:extLst>
          </p:cNvPr>
          <p:cNvPicPr>
            <a:picLocks noChangeAspect="1"/>
          </p:cNvPicPr>
          <p:nvPr/>
        </p:nvPicPr>
        <p:blipFill>
          <a:blip r:embed="rId4"/>
          <a:stretch>
            <a:fillRect/>
          </a:stretch>
        </p:blipFill>
        <p:spPr>
          <a:xfrm>
            <a:off x="7280349" y="2972326"/>
            <a:ext cx="4462995" cy="3118473"/>
          </a:xfrm>
          <a:prstGeom prst="rect">
            <a:avLst/>
          </a:prstGeom>
        </p:spPr>
      </p:pic>
      <p:sp>
        <p:nvSpPr>
          <p:cNvPr id="6" name="矩形 5">
            <a:extLst>
              <a:ext uri="{FF2B5EF4-FFF2-40B4-BE49-F238E27FC236}">
                <a16:creationId xmlns:a16="http://schemas.microsoft.com/office/drawing/2014/main" id="{DA5ED318-5351-4E9C-BFF2-F50B4112B219}"/>
              </a:ext>
            </a:extLst>
          </p:cNvPr>
          <p:cNvSpPr/>
          <p:nvPr/>
        </p:nvSpPr>
        <p:spPr>
          <a:xfrm>
            <a:off x="7300309" y="6090799"/>
            <a:ext cx="4337275" cy="646331"/>
          </a:xfrm>
          <a:prstGeom prst="rect">
            <a:avLst/>
          </a:prstGeom>
          <a:solidFill>
            <a:schemeClr val="bg1">
              <a:lumMod val="90000"/>
            </a:schemeClr>
          </a:solidFill>
          <a:ln>
            <a:solidFill>
              <a:srgbClr val="C00000"/>
            </a:solidFill>
          </a:ln>
        </p:spPr>
        <p:txBody>
          <a:bodyPr wrap="square">
            <a:spAutoFit/>
          </a:bodyPr>
          <a:lstStyle/>
          <a:p>
            <a:pPr lvl="1"/>
            <a:r>
              <a:rPr lang="en-US" altLang="zh-CN" b="1" dirty="0">
                <a:sym typeface="Wingdings" panose="05000000000000000000" pitchFamily="2" charset="2"/>
              </a:rPr>
              <a:t>Breakthrough of the Year 2020 </a:t>
            </a:r>
          </a:p>
          <a:p>
            <a:pPr lvl="1"/>
            <a:r>
              <a:rPr lang="en-US" altLang="zh-CN" b="1" dirty="0">
                <a:sym typeface="Wingdings" panose="05000000000000000000" pitchFamily="2" charset="2"/>
              </a:rPr>
              <a:t>(by both the </a:t>
            </a:r>
            <a:r>
              <a:rPr lang="en-US" altLang="zh-CN" b="1" i="1" dirty="0">
                <a:sym typeface="Wingdings" panose="05000000000000000000" pitchFamily="2" charset="2"/>
              </a:rPr>
              <a:t>Science</a:t>
            </a:r>
            <a:r>
              <a:rPr lang="en-US" altLang="zh-CN" b="1" dirty="0">
                <a:sym typeface="Wingdings" panose="05000000000000000000" pitchFamily="2" charset="2"/>
              </a:rPr>
              <a:t> and </a:t>
            </a:r>
            <a:r>
              <a:rPr lang="en-US" altLang="zh-CN" b="1" i="1" dirty="0">
                <a:sym typeface="Wingdings" panose="05000000000000000000" pitchFamily="2" charset="2"/>
              </a:rPr>
              <a:t>Nature</a:t>
            </a:r>
            <a:r>
              <a:rPr lang="en-US" altLang="zh-CN" b="1" dirty="0">
                <a:sym typeface="Wingdings" panose="05000000000000000000" pitchFamily="2" charset="2"/>
              </a:rPr>
              <a:t>)</a:t>
            </a:r>
          </a:p>
        </p:txBody>
      </p:sp>
      <p:pic>
        <p:nvPicPr>
          <p:cNvPr id="19" name="图片 18">
            <a:extLst>
              <a:ext uri="{FF2B5EF4-FFF2-40B4-BE49-F238E27FC236}">
                <a16:creationId xmlns:a16="http://schemas.microsoft.com/office/drawing/2014/main" id="{8FD57D64-F0A3-4BD9-9EFF-42461BA357F1}"/>
              </a:ext>
            </a:extLst>
          </p:cNvPr>
          <p:cNvPicPr>
            <a:picLocks noChangeAspect="1"/>
          </p:cNvPicPr>
          <p:nvPr/>
        </p:nvPicPr>
        <p:blipFill>
          <a:blip r:embed="rId5"/>
          <a:stretch>
            <a:fillRect/>
          </a:stretch>
        </p:blipFill>
        <p:spPr>
          <a:xfrm>
            <a:off x="3485089" y="2972326"/>
            <a:ext cx="3676941" cy="3163354"/>
          </a:xfrm>
          <a:prstGeom prst="rect">
            <a:avLst/>
          </a:prstGeom>
        </p:spPr>
      </p:pic>
      <p:pic>
        <p:nvPicPr>
          <p:cNvPr id="21" name="图片 20">
            <a:extLst>
              <a:ext uri="{FF2B5EF4-FFF2-40B4-BE49-F238E27FC236}">
                <a16:creationId xmlns:a16="http://schemas.microsoft.com/office/drawing/2014/main" id="{C7AAA959-4A13-4D81-A5A8-8E53CE18D66C}"/>
              </a:ext>
            </a:extLst>
          </p:cNvPr>
          <p:cNvPicPr>
            <a:picLocks noChangeAspect="1"/>
          </p:cNvPicPr>
          <p:nvPr/>
        </p:nvPicPr>
        <p:blipFill rotWithShape="1">
          <a:blip r:embed="rId6">
            <a:extLst>
              <a:ext uri="{28A0092B-C50C-407E-A947-70E740481C1C}">
                <a14:useLocalDpi xmlns:a14="http://schemas.microsoft.com/office/drawing/2010/main" val="0"/>
              </a:ext>
            </a:extLst>
          </a:blip>
          <a:srcRect l="24782" t="2417" b="76762"/>
          <a:stretch/>
        </p:blipFill>
        <p:spPr>
          <a:xfrm>
            <a:off x="5323559" y="6135680"/>
            <a:ext cx="415449" cy="476943"/>
          </a:xfrm>
          <a:prstGeom prst="rect">
            <a:avLst/>
          </a:prstGeom>
        </p:spPr>
      </p:pic>
      <p:sp>
        <p:nvSpPr>
          <p:cNvPr id="29" name="文本框 28">
            <a:extLst>
              <a:ext uri="{FF2B5EF4-FFF2-40B4-BE49-F238E27FC236}">
                <a16:creationId xmlns:a16="http://schemas.microsoft.com/office/drawing/2014/main" id="{F308FCBB-A4E0-4064-9AC9-5FF40C4AEA35}"/>
              </a:ext>
            </a:extLst>
          </p:cNvPr>
          <p:cNvSpPr txBox="1"/>
          <p:nvPr/>
        </p:nvSpPr>
        <p:spPr>
          <a:xfrm>
            <a:off x="4067569" y="6305068"/>
            <a:ext cx="2786340" cy="424732"/>
          </a:xfrm>
          <a:prstGeom prst="rect">
            <a:avLst/>
          </a:prstGeom>
          <a:noFill/>
        </p:spPr>
        <p:txBody>
          <a:bodyPr wrap="none" rtlCol="0">
            <a:spAutoFit/>
          </a:bodyPr>
          <a:lstStyle/>
          <a:p>
            <a:pPr algn="l"/>
            <a:r>
              <a:rPr lang="en-US" altLang="zh-CN" sz="2160" dirty="0"/>
              <a:t>CHIME: FRB 200428</a:t>
            </a:r>
            <a:endParaRPr lang="zh-CN" altLang="en-US" sz="2160" dirty="0"/>
          </a:p>
        </p:txBody>
      </p:sp>
      <p:pic>
        <p:nvPicPr>
          <p:cNvPr id="31" name="图片 30">
            <a:extLst>
              <a:ext uri="{FF2B5EF4-FFF2-40B4-BE49-F238E27FC236}">
                <a16:creationId xmlns:a16="http://schemas.microsoft.com/office/drawing/2014/main" id="{5AEB9088-643F-41A5-B258-B94272AEC4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19" y="4617549"/>
            <a:ext cx="3124075" cy="1667088"/>
          </a:xfrm>
          <a:prstGeom prst="rect">
            <a:avLst/>
          </a:prstGeom>
        </p:spPr>
      </p:pic>
      <p:pic>
        <p:nvPicPr>
          <p:cNvPr id="9" name="图片 8">
            <a:extLst>
              <a:ext uri="{FF2B5EF4-FFF2-40B4-BE49-F238E27FC236}">
                <a16:creationId xmlns:a16="http://schemas.microsoft.com/office/drawing/2014/main" id="{F7301635-47BC-44E2-86C8-459DC44C68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42095" y="2813014"/>
            <a:ext cx="1395810" cy="865712"/>
          </a:xfrm>
          <a:prstGeom prst="rect">
            <a:avLst/>
          </a:prstGeom>
          <a:ln>
            <a:solidFill>
              <a:schemeClr val="accent6"/>
            </a:solidFill>
          </a:ln>
        </p:spPr>
      </p:pic>
    </p:spTree>
    <p:extLst>
      <p:ext uri="{BB962C8B-B14F-4D97-AF65-F5344CB8AC3E}">
        <p14:creationId xmlns:p14="http://schemas.microsoft.com/office/powerpoint/2010/main" val="2984161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A6386CD-ADF9-42E0-A224-5515452E8E0F}"/>
              </a:ext>
            </a:extLst>
          </p:cNvPr>
          <p:cNvPicPr/>
          <p:nvPr/>
        </p:nvPicPr>
        <p:blipFill>
          <a:blip r:embed="rId2"/>
          <a:stretch>
            <a:fillRect/>
          </a:stretch>
        </p:blipFill>
        <p:spPr>
          <a:xfrm>
            <a:off x="6620138" y="2935388"/>
            <a:ext cx="2520884" cy="2998518"/>
          </a:xfrm>
          <a:prstGeom prst="rect">
            <a:avLst/>
          </a:prstGeom>
        </p:spPr>
      </p:pic>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a:xfrm>
            <a:off x="1107500" y="92058"/>
            <a:ext cx="10951413" cy="659643"/>
          </a:xfrm>
        </p:spPr>
        <p:txBody>
          <a:bodyPr/>
          <a:lstStyle/>
          <a:p>
            <a:r>
              <a:rPr lang="en-US" altLang="zh-CN" i="1" dirty="0"/>
              <a:t>Insight</a:t>
            </a:r>
            <a:r>
              <a:rPr lang="en-US" altLang="zh-CN" dirty="0"/>
              <a:t>-HXMT Highlights: BH X-ray Binaries</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12</a:t>
            </a:fld>
            <a:endParaRPr lang="zh-CN" altLang="en-US" dirty="0">
              <a:solidFill>
                <a:prstClr val="black">
                  <a:tint val="75000"/>
                </a:prstClr>
              </a:solidFill>
            </a:endParaRPr>
          </a:p>
        </p:txBody>
      </p:sp>
      <p:sp>
        <p:nvSpPr>
          <p:cNvPr id="4" name="内容占位符 3">
            <a:extLst>
              <a:ext uri="{FF2B5EF4-FFF2-40B4-BE49-F238E27FC236}">
                <a16:creationId xmlns:a16="http://schemas.microsoft.com/office/drawing/2014/main" id="{4E9D4062-52CD-4D52-A274-5EF6FBCFDD6D}"/>
              </a:ext>
            </a:extLst>
          </p:cNvPr>
          <p:cNvSpPr>
            <a:spLocks noGrp="1"/>
          </p:cNvSpPr>
          <p:nvPr>
            <p:ph idx="1"/>
          </p:nvPr>
        </p:nvSpPr>
        <p:spPr>
          <a:xfrm>
            <a:off x="237068" y="859799"/>
            <a:ext cx="11380557" cy="2001567"/>
          </a:xfrm>
        </p:spPr>
        <p:txBody>
          <a:bodyPr>
            <a:normAutofit fontScale="92500" lnSpcReduction="10000"/>
          </a:bodyPr>
          <a:lstStyle/>
          <a:p>
            <a:r>
              <a:rPr lang="en-US" altLang="zh-CN" sz="2800" dirty="0"/>
              <a:t>Discoveries of jet and accretion physics by most comprehensive observations of a new black hole (BH) XRB MAXI J1820+070</a:t>
            </a:r>
          </a:p>
          <a:p>
            <a:pPr lvl="1"/>
            <a:r>
              <a:rPr lang="en-US" altLang="zh-CN" sz="2200" dirty="0">
                <a:sym typeface="Wingdings" panose="05000000000000000000" pitchFamily="2" charset="2"/>
              </a:rPr>
              <a:t>Discovery of low frequency oscillations above 200 keV, nearest jet around BH  (Ma et al., 2021, NA)</a:t>
            </a:r>
          </a:p>
          <a:p>
            <a:pPr lvl="1"/>
            <a:r>
              <a:rPr lang="en-US" altLang="zh-CN" sz="2200" dirty="0">
                <a:sym typeface="Wingdings" panose="05000000000000000000" pitchFamily="2" charset="2"/>
              </a:rPr>
              <a:t>A jet-like corona is escaping outward at relativistic speed  (You et al., 2021, NC)</a:t>
            </a:r>
          </a:p>
          <a:p>
            <a:pPr lvl="1"/>
            <a:r>
              <a:rPr lang="en-US" altLang="zh-CN" sz="2200" dirty="0">
                <a:sym typeface="Wingdings" panose="05000000000000000000" pitchFamily="2" charset="2"/>
              </a:rPr>
              <a:t>Indicate formation of a magnetically arrested disk  (You et al., 2023, Science)</a:t>
            </a:r>
          </a:p>
        </p:txBody>
      </p:sp>
      <p:sp>
        <p:nvSpPr>
          <p:cNvPr id="7" name="文本框 6">
            <a:extLst>
              <a:ext uri="{FF2B5EF4-FFF2-40B4-BE49-F238E27FC236}">
                <a16:creationId xmlns:a16="http://schemas.microsoft.com/office/drawing/2014/main" id="{8DB687DE-B122-4EF8-80A4-05100C6770D4}"/>
              </a:ext>
            </a:extLst>
          </p:cNvPr>
          <p:cNvSpPr txBox="1"/>
          <p:nvPr/>
        </p:nvSpPr>
        <p:spPr>
          <a:xfrm>
            <a:off x="1731218" y="4908056"/>
            <a:ext cx="3574761" cy="369332"/>
          </a:xfrm>
          <a:prstGeom prst="rect">
            <a:avLst/>
          </a:prstGeom>
          <a:noFill/>
          <a:ln>
            <a:solidFill>
              <a:schemeClr val="tx1"/>
            </a:solidFill>
          </a:ln>
        </p:spPr>
        <p:txBody>
          <a:bodyPr wrap="none" rtlCol="0">
            <a:spAutoFit/>
          </a:bodyPr>
          <a:lstStyle>
            <a:defPPr>
              <a:defRPr lang="zh-CN"/>
            </a:defPPr>
            <a:lvl1pPr>
              <a:defRPr b="1">
                <a:solidFill>
                  <a:srgbClr val="C00000"/>
                </a:solidFill>
                <a:latin typeface="Times New Roman" panose="02020603050405020304" pitchFamily="18" charset="0"/>
                <a:ea typeface="+mj-ea"/>
                <a:cs typeface="Times New Roman" panose="02020603050405020304" pitchFamily="18" charset="0"/>
              </a:defRPr>
            </a:lvl1pPr>
          </a:lstStyle>
          <a:p>
            <a:r>
              <a:rPr lang="en-US" altLang="zh-CN" dirty="0"/>
              <a:t>Ma et al., 2021,</a:t>
            </a:r>
            <a:r>
              <a:rPr lang="zh-CN" altLang="en-US" dirty="0"/>
              <a:t> </a:t>
            </a:r>
            <a:r>
              <a:rPr lang="en-US" altLang="zh-CN" dirty="0"/>
              <a:t>Nature</a:t>
            </a:r>
            <a:r>
              <a:rPr lang="zh-CN" altLang="en-US" dirty="0"/>
              <a:t> </a:t>
            </a:r>
            <a:r>
              <a:rPr lang="en-US" altLang="zh-CN" dirty="0"/>
              <a:t>Astronomy</a:t>
            </a:r>
            <a:endParaRPr lang="zh-CN" altLang="en-US" dirty="0"/>
          </a:p>
        </p:txBody>
      </p:sp>
      <p:pic>
        <p:nvPicPr>
          <p:cNvPr id="10" name="图片 9">
            <a:extLst>
              <a:ext uri="{FF2B5EF4-FFF2-40B4-BE49-F238E27FC236}">
                <a16:creationId xmlns:a16="http://schemas.microsoft.com/office/drawing/2014/main" id="{D5A2B5B8-043F-4966-8851-1131F31AFC64}"/>
              </a:ext>
            </a:extLst>
          </p:cNvPr>
          <p:cNvPicPr>
            <a:picLocks noChangeAspect="1"/>
          </p:cNvPicPr>
          <p:nvPr/>
        </p:nvPicPr>
        <p:blipFill rotWithShape="1">
          <a:blip r:embed="rId3"/>
          <a:srcRect r="38926"/>
          <a:stretch/>
        </p:blipFill>
        <p:spPr>
          <a:xfrm>
            <a:off x="574375" y="2714768"/>
            <a:ext cx="2103362" cy="2093450"/>
          </a:xfrm>
          <a:prstGeom prst="rect">
            <a:avLst/>
          </a:prstGeom>
        </p:spPr>
      </p:pic>
      <p:sp>
        <p:nvSpPr>
          <p:cNvPr id="18" name="文本框 17">
            <a:extLst>
              <a:ext uri="{FF2B5EF4-FFF2-40B4-BE49-F238E27FC236}">
                <a16:creationId xmlns:a16="http://schemas.microsoft.com/office/drawing/2014/main" id="{CE2B40DF-054F-434B-8B15-713188DEDB2A}"/>
              </a:ext>
            </a:extLst>
          </p:cNvPr>
          <p:cNvSpPr txBox="1"/>
          <p:nvPr/>
        </p:nvSpPr>
        <p:spPr>
          <a:xfrm>
            <a:off x="7880580" y="6337779"/>
            <a:ext cx="2525115" cy="369332"/>
          </a:xfrm>
          <a:prstGeom prst="rect">
            <a:avLst/>
          </a:prstGeom>
          <a:noFill/>
          <a:ln>
            <a:solidFill>
              <a:schemeClr val="tx1"/>
            </a:solidFill>
          </a:ln>
        </p:spPr>
        <p:txBody>
          <a:bodyPr wrap="none" rtlCol="0">
            <a:spAutoFit/>
          </a:bodyPr>
          <a:lstStyle>
            <a:defPPr>
              <a:defRPr lang="zh-CN"/>
            </a:defPPr>
            <a:lvl1pPr>
              <a:defRPr b="1">
                <a:solidFill>
                  <a:srgbClr val="C00000"/>
                </a:solidFill>
                <a:latin typeface="Times New Roman" panose="02020603050405020304" pitchFamily="18" charset="0"/>
                <a:ea typeface="+mj-ea"/>
                <a:cs typeface="Times New Roman" panose="02020603050405020304" pitchFamily="18" charset="0"/>
              </a:defRPr>
            </a:lvl1pPr>
          </a:lstStyle>
          <a:p>
            <a:r>
              <a:rPr lang="en-US" altLang="zh-CN" dirty="0"/>
              <a:t>You et al., 2023, Science</a:t>
            </a:r>
            <a:endParaRPr lang="zh-CN" altLang="en-US" dirty="0"/>
          </a:p>
        </p:txBody>
      </p:sp>
      <p:sp>
        <p:nvSpPr>
          <p:cNvPr id="23" name="文本框 22">
            <a:extLst>
              <a:ext uri="{FF2B5EF4-FFF2-40B4-BE49-F238E27FC236}">
                <a16:creationId xmlns:a16="http://schemas.microsoft.com/office/drawing/2014/main" id="{58386C0B-2083-4FC6-90A3-3CD79D127B59}"/>
              </a:ext>
            </a:extLst>
          </p:cNvPr>
          <p:cNvSpPr txBox="1"/>
          <p:nvPr/>
        </p:nvSpPr>
        <p:spPr>
          <a:xfrm>
            <a:off x="3864109" y="5695638"/>
            <a:ext cx="2520883" cy="646331"/>
          </a:xfrm>
          <a:prstGeom prst="rect">
            <a:avLst/>
          </a:prstGeom>
          <a:noFill/>
          <a:ln>
            <a:solidFill>
              <a:schemeClr val="tx1"/>
            </a:solidFill>
          </a:ln>
        </p:spPr>
        <p:txBody>
          <a:bodyPr wrap="none" rtlCol="0">
            <a:spAutoFit/>
          </a:bodyPr>
          <a:lstStyle>
            <a:defPPr>
              <a:defRPr lang="zh-CN"/>
            </a:defPPr>
            <a:lvl1pPr>
              <a:defRPr b="1">
                <a:solidFill>
                  <a:srgbClr val="C00000"/>
                </a:solidFill>
                <a:latin typeface="Times New Roman" panose="02020603050405020304" pitchFamily="18" charset="0"/>
                <a:ea typeface="+mj-ea"/>
                <a:cs typeface="Times New Roman" panose="02020603050405020304" pitchFamily="18" charset="0"/>
              </a:defRPr>
            </a:lvl1pPr>
          </a:lstStyle>
          <a:p>
            <a:r>
              <a:rPr lang="en-US" altLang="zh-CN" dirty="0"/>
              <a:t>You et al., 2021</a:t>
            </a:r>
          </a:p>
          <a:p>
            <a:r>
              <a:rPr lang="en-US" altLang="zh-CN" dirty="0"/>
              <a:t>Nature Communication</a:t>
            </a:r>
            <a:endParaRPr lang="zh-CN" altLang="en-US" dirty="0"/>
          </a:p>
        </p:txBody>
      </p:sp>
      <p:pic>
        <p:nvPicPr>
          <p:cNvPr id="21" name="图片 20">
            <a:extLst>
              <a:ext uri="{FF2B5EF4-FFF2-40B4-BE49-F238E27FC236}">
                <a16:creationId xmlns:a16="http://schemas.microsoft.com/office/drawing/2014/main" id="{6DDB4E3F-08E1-42B3-912D-B54A925F5D9F}"/>
              </a:ext>
            </a:extLst>
          </p:cNvPr>
          <p:cNvPicPr>
            <a:picLocks noChangeAspect="1"/>
          </p:cNvPicPr>
          <p:nvPr/>
        </p:nvPicPr>
        <p:blipFill>
          <a:blip r:embed="rId4"/>
          <a:stretch>
            <a:fillRect/>
          </a:stretch>
        </p:blipFill>
        <p:spPr>
          <a:xfrm>
            <a:off x="403531" y="5284922"/>
            <a:ext cx="3267553" cy="1573078"/>
          </a:xfrm>
          <a:prstGeom prst="rect">
            <a:avLst/>
          </a:prstGeom>
        </p:spPr>
      </p:pic>
      <p:pic>
        <p:nvPicPr>
          <p:cNvPr id="13" name="图片 12">
            <a:extLst>
              <a:ext uri="{FF2B5EF4-FFF2-40B4-BE49-F238E27FC236}">
                <a16:creationId xmlns:a16="http://schemas.microsoft.com/office/drawing/2014/main" id="{80ADC352-86A4-4723-A44A-F9BAD56DF94B}"/>
              </a:ext>
            </a:extLst>
          </p:cNvPr>
          <p:cNvPicPr>
            <a:picLocks noChangeAspect="1"/>
          </p:cNvPicPr>
          <p:nvPr/>
        </p:nvPicPr>
        <p:blipFill rotWithShape="1">
          <a:blip r:embed="rId5"/>
          <a:srcRect b="943"/>
          <a:stretch/>
        </p:blipFill>
        <p:spPr>
          <a:xfrm>
            <a:off x="3141957" y="2798391"/>
            <a:ext cx="2880891" cy="1920412"/>
          </a:xfrm>
          <a:prstGeom prst="rect">
            <a:avLst/>
          </a:prstGeom>
        </p:spPr>
      </p:pic>
      <p:pic>
        <p:nvPicPr>
          <p:cNvPr id="16" name="图片 15">
            <a:extLst>
              <a:ext uri="{FF2B5EF4-FFF2-40B4-BE49-F238E27FC236}">
                <a16:creationId xmlns:a16="http://schemas.microsoft.com/office/drawing/2014/main" id="{31FE0F99-4DA9-48F1-A101-DED874D3BFD2}"/>
              </a:ext>
            </a:extLst>
          </p:cNvPr>
          <p:cNvPicPr/>
          <p:nvPr/>
        </p:nvPicPr>
        <p:blipFill>
          <a:blip r:embed="rId6"/>
          <a:stretch>
            <a:fillRect/>
          </a:stretch>
        </p:blipFill>
        <p:spPr>
          <a:xfrm>
            <a:off x="9248380" y="3001110"/>
            <a:ext cx="2540089" cy="2773094"/>
          </a:xfrm>
          <a:prstGeom prst="rect">
            <a:avLst/>
          </a:prstGeom>
        </p:spPr>
      </p:pic>
      <p:sp>
        <p:nvSpPr>
          <p:cNvPr id="5" name="矩形 4">
            <a:extLst>
              <a:ext uri="{FF2B5EF4-FFF2-40B4-BE49-F238E27FC236}">
                <a16:creationId xmlns:a16="http://schemas.microsoft.com/office/drawing/2014/main" id="{E24B2C4A-3F1C-4657-AAA2-D0A914A93F5D}"/>
              </a:ext>
            </a:extLst>
          </p:cNvPr>
          <p:cNvSpPr/>
          <p:nvPr/>
        </p:nvSpPr>
        <p:spPr>
          <a:xfrm>
            <a:off x="6594757" y="5875777"/>
            <a:ext cx="5489644" cy="369332"/>
          </a:xfrm>
          <a:prstGeom prst="rect">
            <a:avLst/>
          </a:prstGeom>
        </p:spPr>
        <p:txBody>
          <a:bodyPr wrap="none">
            <a:spAutoFit/>
          </a:bodyPr>
          <a:lstStyle/>
          <a:p>
            <a:r>
              <a:rPr lang="en-US" altLang="zh-CN" dirty="0"/>
              <a:t>HXMT observation with optical and radio telescopes</a:t>
            </a:r>
          </a:p>
        </p:txBody>
      </p:sp>
    </p:spTree>
    <p:extLst>
      <p:ext uri="{BB962C8B-B14F-4D97-AF65-F5344CB8AC3E}">
        <p14:creationId xmlns:p14="http://schemas.microsoft.com/office/powerpoint/2010/main" val="1786514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a:xfrm>
            <a:off x="1107500" y="92058"/>
            <a:ext cx="10883872" cy="659643"/>
          </a:xfrm>
        </p:spPr>
        <p:txBody>
          <a:bodyPr/>
          <a:lstStyle/>
          <a:p>
            <a:r>
              <a:rPr lang="en-US" altLang="zh-CN" i="1" dirty="0"/>
              <a:t>Insight</a:t>
            </a:r>
            <a:r>
              <a:rPr lang="en-US" altLang="zh-CN" dirty="0"/>
              <a:t>-HXMT Highlights: NS X-ray Binaries</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13</a:t>
            </a:fld>
            <a:endParaRPr lang="zh-CN" altLang="en-US" dirty="0">
              <a:solidFill>
                <a:prstClr val="black">
                  <a:tint val="75000"/>
                </a:prstClr>
              </a:solidFill>
            </a:endParaRPr>
          </a:p>
        </p:txBody>
      </p:sp>
      <p:sp>
        <p:nvSpPr>
          <p:cNvPr id="4" name="内容占位符 3">
            <a:extLst>
              <a:ext uri="{FF2B5EF4-FFF2-40B4-BE49-F238E27FC236}">
                <a16:creationId xmlns:a16="http://schemas.microsoft.com/office/drawing/2014/main" id="{4E9D4062-52CD-4D52-A274-5EF6FBCFDD6D}"/>
              </a:ext>
            </a:extLst>
          </p:cNvPr>
          <p:cNvSpPr>
            <a:spLocks noGrp="1"/>
          </p:cNvSpPr>
          <p:nvPr>
            <p:ph idx="1"/>
          </p:nvPr>
        </p:nvSpPr>
        <p:spPr>
          <a:xfrm>
            <a:off x="203200" y="859798"/>
            <a:ext cx="11651968" cy="1975999"/>
          </a:xfrm>
        </p:spPr>
        <p:txBody>
          <a:bodyPr>
            <a:normAutofit/>
          </a:bodyPr>
          <a:lstStyle/>
          <a:p>
            <a:r>
              <a:rPr lang="en-US" altLang="zh-CN" dirty="0"/>
              <a:t>Directly measure and discover the strongest magnetic field on neutron star surface by Cyclotron Resonance Scattering Feature (CRSF) </a:t>
            </a:r>
          </a:p>
          <a:p>
            <a:pPr lvl="1"/>
            <a:r>
              <a:rPr lang="en-US" altLang="zh-CN" dirty="0"/>
              <a:t>First record</a:t>
            </a:r>
            <a:r>
              <a:rPr lang="zh-CN" altLang="en-US" dirty="0"/>
              <a:t>：</a:t>
            </a:r>
            <a:r>
              <a:rPr lang="en-US" altLang="zh-CN" dirty="0"/>
              <a:t>CRSF~90 keV in GRO J1008-57 </a:t>
            </a:r>
            <a:r>
              <a:rPr lang="en-US" altLang="zh-CN" dirty="0">
                <a:sym typeface="Wingdings" panose="05000000000000000000" pitchFamily="2" charset="2"/>
              </a:rPr>
              <a:t> 8 billion Tesla</a:t>
            </a:r>
          </a:p>
          <a:p>
            <a:pPr lvl="1"/>
            <a:r>
              <a:rPr lang="en-US" altLang="zh-CN" dirty="0">
                <a:sym typeface="Wingdings" panose="05000000000000000000" pitchFamily="2" charset="2"/>
              </a:rPr>
              <a:t>New record</a:t>
            </a:r>
            <a:r>
              <a:rPr lang="zh-CN" altLang="en-US" dirty="0">
                <a:sym typeface="Wingdings" panose="05000000000000000000" pitchFamily="2" charset="2"/>
              </a:rPr>
              <a:t>：</a:t>
            </a:r>
            <a:r>
              <a:rPr lang="en-US" altLang="zh-CN" dirty="0">
                <a:sym typeface="Wingdings" panose="05000000000000000000" pitchFamily="2" charset="2"/>
              </a:rPr>
              <a:t>CRSF~150 keV in Swift J0243.6+6124  16 billion Tesla</a:t>
            </a:r>
          </a:p>
        </p:txBody>
      </p:sp>
      <p:pic>
        <p:nvPicPr>
          <p:cNvPr id="12" name="图片 11">
            <a:extLst>
              <a:ext uri="{FF2B5EF4-FFF2-40B4-BE49-F238E27FC236}">
                <a16:creationId xmlns:a16="http://schemas.microsoft.com/office/drawing/2014/main" id="{380F84CF-A4DA-46C1-AEBD-5B03EC04FB7C}"/>
              </a:ext>
            </a:extLst>
          </p:cNvPr>
          <p:cNvPicPr>
            <a:picLocks noChangeAspect="1"/>
          </p:cNvPicPr>
          <p:nvPr/>
        </p:nvPicPr>
        <p:blipFill>
          <a:blip r:embed="rId2"/>
          <a:stretch>
            <a:fillRect/>
          </a:stretch>
        </p:blipFill>
        <p:spPr>
          <a:xfrm>
            <a:off x="7348872" y="2943894"/>
            <a:ext cx="4268753" cy="2707946"/>
          </a:xfrm>
          <a:prstGeom prst="rect">
            <a:avLst/>
          </a:prstGeom>
        </p:spPr>
      </p:pic>
      <p:pic>
        <p:nvPicPr>
          <p:cNvPr id="16" name="图片 15">
            <a:extLst>
              <a:ext uri="{FF2B5EF4-FFF2-40B4-BE49-F238E27FC236}">
                <a16:creationId xmlns:a16="http://schemas.microsoft.com/office/drawing/2014/main" id="{D1A2F461-4CB1-4901-9891-559594E4B9A9}"/>
              </a:ext>
            </a:extLst>
          </p:cNvPr>
          <p:cNvPicPr>
            <a:picLocks noChangeAspect="1"/>
          </p:cNvPicPr>
          <p:nvPr/>
        </p:nvPicPr>
        <p:blipFill>
          <a:blip r:embed="rId3"/>
          <a:stretch>
            <a:fillRect/>
          </a:stretch>
        </p:blipFill>
        <p:spPr>
          <a:xfrm>
            <a:off x="10470868" y="5474878"/>
            <a:ext cx="613389" cy="182431"/>
          </a:xfrm>
          <a:prstGeom prst="rect">
            <a:avLst/>
          </a:prstGeom>
        </p:spPr>
      </p:pic>
      <p:sp>
        <p:nvSpPr>
          <p:cNvPr id="17" name="文本框 16">
            <a:extLst>
              <a:ext uri="{FF2B5EF4-FFF2-40B4-BE49-F238E27FC236}">
                <a16:creationId xmlns:a16="http://schemas.microsoft.com/office/drawing/2014/main" id="{2A089AB9-ACE1-4430-B626-9D30164F5827}"/>
              </a:ext>
            </a:extLst>
          </p:cNvPr>
          <p:cNvSpPr txBox="1"/>
          <p:nvPr/>
        </p:nvSpPr>
        <p:spPr>
          <a:xfrm>
            <a:off x="10352776" y="5365087"/>
            <a:ext cx="665545" cy="275355"/>
          </a:xfrm>
          <a:prstGeom prst="rect">
            <a:avLst/>
          </a:prstGeom>
          <a:noFill/>
        </p:spPr>
        <p:txBody>
          <a:bodyPr wrap="none" rtlCol="0">
            <a:spAutoFit/>
          </a:bodyPr>
          <a:lstStyle/>
          <a:p>
            <a:r>
              <a:rPr lang="en-US" altLang="zh-CN" sz="1400" b="1" dirty="0">
                <a:solidFill>
                  <a:schemeClr val="bg2"/>
                </a:solidFill>
              </a:rPr>
              <a:t>CRSF</a:t>
            </a:r>
            <a:endParaRPr lang="zh-CN" altLang="en-US" sz="1400" b="1" dirty="0">
              <a:solidFill>
                <a:schemeClr val="bg2"/>
              </a:solidFill>
            </a:endParaRPr>
          </a:p>
        </p:txBody>
      </p:sp>
      <p:sp>
        <p:nvSpPr>
          <p:cNvPr id="20" name="矩形 19">
            <a:extLst>
              <a:ext uri="{FF2B5EF4-FFF2-40B4-BE49-F238E27FC236}">
                <a16:creationId xmlns:a16="http://schemas.microsoft.com/office/drawing/2014/main" id="{AE1BFEAB-B5C9-47F9-AEC2-93FB9F9C15CA}"/>
              </a:ext>
            </a:extLst>
          </p:cNvPr>
          <p:cNvSpPr/>
          <p:nvPr/>
        </p:nvSpPr>
        <p:spPr>
          <a:xfrm>
            <a:off x="8152815" y="6212202"/>
            <a:ext cx="2441759" cy="369332"/>
          </a:xfrm>
          <a:prstGeom prst="rect">
            <a:avLst/>
          </a:prstGeom>
          <a:noFill/>
          <a:ln>
            <a:solidFill>
              <a:schemeClr val="tx1"/>
            </a:solidFill>
          </a:ln>
        </p:spPr>
        <p:txBody>
          <a:bodyPr wrap="none" rtlCol="0">
            <a:spAutoFit/>
          </a:bodyPr>
          <a:lstStyle/>
          <a:p>
            <a:r>
              <a:rPr lang="en-US" altLang="zh-CN" b="1" dirty="0">
                <a:solidFill>
                  <a:srgbClr val="C00000"/>
                </a:solidFill>
                <a:latin typeface="Times New Roman" panose="02020603050405020304" pitchFamily="18" charset="0"/>
                <a:ea typeface="+mj-ea"/>
                <a:cs typeface="Times New Roman" panose="02020603050405020304" pitchFamily="18" charset="0"/>
              </a:rPr>
              <a:t>Kong et al. 2022, </a:t>
            </a:r>
            <a:r>
              <a:rPr lang="en-US" altLang="zh-CN" b="1" dirty="0" err="1">
                <a:solidFill>
                  <a:srgbClr val="C00000"/>
                </a:solidFill>
                <a:latin typeface="Times New Roman" panose="02020603050405020304" pitchFamily="18" charset="0"/>
                <a:ea typeface="+mj-ea"/>
                <a:cs typeface="Times New Roman" panose="02020603050405020304" pitchFamily="18" charset="0"/>
              </a:rPr>
              <a:t>ApJL</a:t>
            </a:r>
            <a:endParaRPr lang="en-US" altLang="zh-CN" b="1" dirty="0">
              <a:solidFill>
                <a:srgbClr val="C00000"/>
              </a:solidFill>
              <a:latin typeface="Times New Roman" panose="02020603050405020304" pitchFamily="18" charset="0"/>
              <a:ea typeface="+mj-ea"/>
              <a:cs typeface="Times New Roman" panose="02020603050405020304" pitchFamily="18" charset="0"/>
            </a:endParaRPr>
          </a:p>
        </p:txBody>
      </p:sp>
      <p:pic>
        <p:nvPicPr>
          <p:cNvPr id="19" name="图片 18">
            <a:extLst>
              <a:ext uri="{FF2B5EF4-FFF2-40B4-BE49-F238E27FC236}">
                <a16:creationId xmlns:a16="http://schemas.microsoft.com/office/drawing/2014/main" id="{DEE01F98-AC95-4287-94E7-DA4DC62804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3304" y="2666030"/>
            <a:ext cx="2785507" cy="3458262"/>
          </a:xfrm>
          <a:prstGeom prst="rect">
            <a:avLst/>
          </a:prstGeom>
        </p:spPr>
      </p:pic>
      <p:sp>
        <p:nvSpPr>
          <p:cNvPr id="5" name="矩形 4">
            <a:extLst>
              <a:ext uri="{FF2B5EF4-FFF2-40B4-BE49-F238E27FC236}">
                <a16:creationId xmlns:a16="http://schemas.microsoft.com/office/drawing/2014/main" id="{F0CC173F-66DF-475A-A08D-FAFE18DAB513}"/>
              </a:ext>
            </a:extLst>
          </p:cNvPr>
          <p:cNvSpPr/>
          <p:nvPr/>
        </p:nvSpPr>
        <p:spPr>
          <a:xfrm>
            <a:off x="3678579" y="6068631"/>
            <a:ext cx="3777016" cy="369332"/>
          </a:xfrm>
          <a:prstGeom prst="rect">
            <a:avLst/>
          </a:prstGeom>
        </p:spPr>
        <p:txBody>
          <a:bodyPr wrap="square">
            <a:spAutoFit/>
          </a:bodyPr>
          <a:lstStyle/>
          <a:p>
            <a:pPr>
              <a:buClr>
                <a:srgbClr val="FFFF00"/>
              </a:buClr>
            </a:pPr>
            <a:r>
              <a:rPr lang="en-US" altLang="zh-CN" dirty="0">
                <a:ea typeface="黑体"/>
                <a:cs typeface="Arial" panose="020B0604020202020204" pitchFamily="34" charset="0"/>
              </a:rPr>
              <a:t>GRO J1008-57</a:t>
            </a:r>
            <a:r>
              <a:rPr lang="zh-CN" altLang="en-US" dirty="0">
                <a:ea typeface="黑体"/>
                <a:cs typeface="Arial" panose="020B0604020202020204" pitchFamily="34" charset="0"/>
              </a:rPr>
              <a:t>：</a:t>
            </a:r>
            <a:r>
              <a:rPr lang="en-US" altLang="zh-CN" dirty="0">
                <a:ea typeface="黑体"/>
                <a:cs typeface="Arial" panose="020B0604020202020204" pitchFamily="34" charset="0"/>
              </a:rPr>
              <a:t>CRSF ~ 90 keV</a:t>
            </a:r>
          </a:p>
        </p:txBody>
      </p:sp>
      <p:sp>
        <p:nvSpPr>
          <p:cNvPr id="21" name="矩形 20">
            <a:extLst>
              <a:ext uri="{FF2B5EF4-FFF2-40B4-BE49-F238E27FC236}">
                <a16:creationId xmlns:a16="http://schemas.microsoft.com/office/drawing/2014/main" id="{9E02B107-D001-445C-9D15-B974D38E8C7F}"/>
              </a:ext>
            </a:extLst>
          </p:cNvPr>
          <p:cNvSpPr/>
          <p:nvPr/>
        </p:nvSpPr>
        <p:spPr>
          <a:xfrm>
            <a:off x="7252395" y="5858205"/>
            <a:ext cx="4602773" cy="369332"/>
          </a:xfrm>
          <a:prstGeom prst="rect">
            <a:avLst/>
          </a:prstGeom>
        </p:spPr>
        <p:txBody>
          <a:bodyPr wrap="square">
            <a:spAutoFit/>
          </a:bodyPr>
          <a:lstStyle/>
          <a:p>
            <a:pPr>
              <a:buClr>
                <a:srgbClr val="FFFF00"/>
              </a:buClr>
            </a:pPr>
            <a:r>
              <a:rPr lang="en-US" altLang="zh-CN" dirty="0">
                <a:sym typeface="Wingdings" panose="05000000000000000000" pitchFamily="2" charset="2"/>
              </a:rPr>
              <a:t>Swift J0243.6+6124 </a:t>
            </a:r>
            <a:r>
              <a:rPr lang="zh-CN" altLang="en-US" dirty="0">
                <a:ea typeface="黑体"/>
                <a:cs typeface="Arial" panose="020B0604020202020204" pitchFamily="34" charset="0"/>
              </a:rPr>
              <a:t>：</a:t>
            </a:r>
            <a:r>
              <a:rPr lang="en-US" altLang="zh-CN" dirty="0">
                <a:ea typeface="黑体"/>
                <a:cs typeface="Arial" panose="020B0604020202020204" pitchFamily="34" charset="0"/>
              </a:rPr>
              <a:t>CRSF ~ 146 keV</a:t>
            </a:r>
          </a:p>
        </p:txBody>
      </p:sp>
      <p:sp>
        <p:nvSpPr>
          <p:cNvPr id="29" name="矩形 28">
            <a:extLst>
              <a:ext uri="{FF2B5EF4-FFF2-40B4-BE49-F238E27FC236}">
                <a16:creationId xmlns:a16="http://schemas.microsoft.com/office/drawing/2014/main" id="{D52C5DA4-C6D0-41EE-BD7C-CA8433C46766}"/>
              </a:ext>
            </a:extLst>
          </p:cNvPr>
          <p:cNvSpPr/>
          <p:nvPr/>
        </p:nvSpPr>
        <p:spPr>
          <a:xfrm>
            <a:off x="4526288" y="6392678"/>
            <a:ext cx="2185278" cy="369332"/>
          </a:xfrm>
          <a:prstGeom prst="rect">
            <a:avLst/>
          </a:prstGeom>
          <a:noFill/>
          <a:ln>
            <a:solidFill>
              <a:schemeClr val="tx1"/>
            </a:solidFill>
          </a:ln>
        </p:spPr>
        <p:txBody>
          <a:bodyPr wrap="none" rtlCol="0">
            <a:spAutoFit/>
          </a:bodyPr>
          <a:lstStyle/>
          <a:p>
            <a:r>
              <a:rPr lang="en-US" altLang="zh-CN" b="1" dirty="0">
                <a:solidFill>
                  <a:srgbClr val="C00000"/>
                </a:solidFill>
                <a:latin typeface="Times New Roman" panose="02020603050405020304" pitchFamily="18" charset="0"/>
                <a:ea typeface="+mj-ea"/>
                <a:cs typeface="Times New Roman" panose="02020603050405020304" pitchFamily="18" charset="0"/>
              </a:rPr>
              <a:t>Ge et al. 2020, </a:t>
            </a:r>
            <a:r>
              <a:rPr lang="en-US" altLang="zh-CN" b="1" dirty="0" err="1">
                <a:solidFill>
                  <a:srgbClr val="C00000"/>
                </a:solidFill>
                <a:latin typeface="Times New Roman" panose="02020603050405020304" pitchFamily="18" charset="0"/>
                <a:ea typeface="+mj-ea"/>
                <a:cs typeface="Times New Roman" panose="02020603050405020304" pitchFamily="18" charset="0"/>
              </a:rPr>
              <a:t>ApJL</a:t>
            </a:r>
            <a:endParaRPr lang="en-US" altLang="zh-CN" b="1" dirty="0">
              <a:solidFill>
                <a:srgbClr val="C00000"/>
              </a:solidFill>
              <a:latin typeface="Times New Roman" panose="02020603050405020304" pitchFamily="18" charset="0"/>
              <a:ea typeface="+mj-ea"/>
              <a:cs typeface="Times New Roman" panose="02020603050405020304" pitchFamily="18" charset="0"/>
            </a:endParaRPr>
          </a:p>
        </p:txBody>
      </p:sp>
      <p:pic>
        <p:nvPicPr>
          <p:cNvPr id="30" name="图片 29">
            <a:extLst>
              <a:ext uri="{FF2B5EF4-FFF2-40B4-BE49-F238E27FC236}">
                <a16:creationId xmlns:a16="http://schemas.microsoft.com/office/drawing/2014/main" id="{A35915C0-1619-48D4-860D-154660C2CD23}"/>
              </a:ext>
            </a:extLst>
          </p:cNvPr>
          <p:cNvPicPr>
            <a:picLocks noChangeAspect="1"/>
          </p:cNvPicPr>
          <p:nvPr/>
        </p:nvPicPr>
        <p:blipFill>
          <a:blip r:embed="rId5"/>
          <a:stretch>
            <a:fillRect/>
          </a:stretch>
        </p:blipFill>
        <p:spPr>
          <a:xfrm>
            <a:off x="491814" y="4189580"/>
            <a:ext cx="2582864" cy="2196313"/>
          </a:xfrm>
          <a:prstGeom prst="rect">
            <a:avLst/>
          </a:prstGeom>
        </p:spPr>
      </p:pic>
      <p:pic>
        <p:nvPicPr>
          <p:cNvPr id="31" name="图片 30">
            <a:extLst>
              <a:ext uri="{FF2B5EF4-FFF2-40B4-BE49-F238E27FC236}">
                <a16:creationId xmlns:a16="http://schemas.microsoft.com/office/drawing/2014/main" id="{A9DF16F9-7073-4DD9-B744-2B7C6F63CB8C}"/>
              </a:ext>
            </a:extLst>
          </p:cNvPr>
          <p:cNvPicPr>
            <a:picLocks noChangeAspect="1"/>
          </p:cNvPicPr>
          <p:nvPr/>
        </p:nvPicPr>
        <p:blipFill>
          <a:blip r:embed="rId6"/>
          <a:stretch>
            <a:fillRect/>
          </a:stretch>
        </p:blipFill>
        <p:spPr>
          <a:xfrm>
            <a:off x="247864" y="2561961"/>
            <a:ext cx="3475379" cy="1460243"/>
          </a:xfrm>
          <a:prstGeom prst="rect">
            <a:avLst/>
          </a:prstGeom>
        </p:spPr>
      </p:pic>
      <p:sp>
        <p:nvSpPr>
          <p:cNvPr id="6" name="矩形 5">
            <a:extLst>
              <a:ext uri="{FF2B5EF4-FFF2-40B4-BE49-F238E27FC236}">
                <a16:creationId xmlns:a16="http://schemas.microsoft.com/office/drawing/2014/main" id="{7E22DED6-1EC7-4823-A2F1-A344C70B45A7}"/>
              </a:ext>
            </a:extLst>
          </p:cNvPr>
          <p:cNvSpPr/>
          <p:nvPr/>
        </p:nvSpPr>
        <p:spPr>
          <a:xfrm>
            <a:off x="477277" y="6395624"/>
            <a:ext cx="2967479" cy="369332"/>
          </a:xfrm>
          <a:prstGeom prst="rect">
            <a:avLst/>
          </a:prstGeom>
        </p:spPr>
        <p:txBody>
          <a:bodyPr wrap="none">
            <a:spAutoFit/>
          </a:bodyPr>
          <a:lstStyle/>
          <a:p>
            <a:r>
              <a:rPr lang="en-US" altLang="zh-CN" dirty="0"/>
              <a:t>Neutron star X-ray Binaries</a:t>
            </a:r>
            <a:endParaRPr lang="zh-CN" altLang="en-US" dirty="0"/>
          </a:p>
        </p:txBody>
      </p:sp>
    </p:spTree>
    <p:extLst>
      <p:ext uri="{BB962C8B-B14F-4D97-AF65-F5344CB8AC3E}">
        <p14:creationId xmlns:p14="http://schemas.microsoft.com/office/powerpoint/2010/main" val="2466237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AA878C-CED3-4501-9CAE-867CD248D02B}"/>
              </a:ext>
            </a:extLst>
          </p:cNvPr>
          <p:cNvSpPr>
            <a:spLocks noGrp="1"/>
          </p:cNvSpPr>
          <p:nvPr>
            <p:ph type="title"/>
          </p:nvPr>
        </p:nvSpPr>
        <p:spPr/>
        <p:txBody>
          <a:bodyPr/>
          <a:lstStyle/>
          <a:p>
            <a:r>
              <a:rPr lang="en-US" altLang="zh-CN" dirty="0"/>
              <a:t> </a:t>
            </a:r>
            <a:r>
              <a:rPr lang="en-US" altLang="zh-CN" i="1" dirty="0"/>
              <a:t>Insight</a:t>
            </a:r>
            <a:r>
              <a:rPr lang="en-US" altLang="zh-CN" dirty="0"/>
              <a:t>-HXMT collaboration and influence</a:t>
            </a:r>
            <a:endParaRPr lang="zh-CN" altLang="en-US" dirty="0"/>
          </a:p>
        </p:txBody>
      </p:sp>
      <p:sp>
        <p:nvSpPr>
          <p:cNvPr id="3" name="灯片编号占位符 2">
            <a:extLst>
              <a:ext uri="{FF2B5EF4-FFF2-40B4-BE49-F238E27FC236}">
                <a16:creationId xmlns:a16="http://schemas.microsoft.com/office/drawing/2014/main" id="{B376C3A1-9E0B-499C-885C-A2D98510E0DE}"/>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14</a:t>
            </a:fld>
            <a:endParaRPr lang="zh-CN" altLang="en-US">
              <a:solidFill>
                <a:prstClr val="black">
                  <a:tint val="75000"/>
                </a:prstClr>
              </a:solidFill>
            </a:endParaRPr>
          </a:p>
        </p:txBody>
      </p:sp>
      <p:pic>
        <p:nvPicPr>
          <p:cNvPr id="8" name="内容占位符 7">
            <a:extLst>
              <a:ext uri="{FF2B5EF4-FFF2-40B4-BE49-F238E27FC236}">
                <a16:creationId xmlns:a16="http://schemas.microsoft.com/office/drawing/2014/main" id="{7AF70376-5374-49C5-8E03-6B1723791D7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58064" y="3767599"/>
            <a:ext cx="3508216" cy="2287912"/>
          </a:xfrm>
        </p:spPr>
      </p:pic>
      <p:graphicFrame>
        <p:nvGraphicFramePr>
          <p:cNvPr id="5" name="表格 4">
            <a:extLst>
              <a:ext uri="{FF2B5EF4-FFF2-40B4-BE49-F238E27FC236}">
                <a16:creationId xmlns:a16="http://schemas.microsoft.com/office/drawing/2014/main" id="{6D813242-A0B4-41BA-A56C-6B628129A53B}"/>
              </a:ext>
            </a:extLst>
          </p:cNvPr>
          <p:cNvGraphicFramePr>
            <a:graphicFrameLocks noGrp="1"/>
          </p:cNvGraphicFramePr>
          <p:nvPr>
            <p:extLst/>
          </p:nvPr>
        </p:nvGraphicFramePr>
        <p:xfrm>
          <a:off x="5727699" y="893861"/>
          <a:ext cx="6366934" cy="2731578"/>
        </p:xfrm>
        <a:graphic>
          <a:graphicData uri="http://schemas.openxmlformats.org/drawingml/2006/table">
            <a:tbl>
              <a:tblPr firstRow="1" bandRow="1">
                <a:tableStyleId>{21E4AEA4-8DFA-4A89-87EB-49C32662AFE0}</a:tableStyleId>
              </a:tblPr>
              <a:tblGrid>
                <a:gridCol w="673101">
                  <a:extLst>
                    <a:ext uri="{9D8B030D-6E8A-4147-A177-3AD203B41FA5}">
                      <a16:colId xmlns:a16="http://schemas.microsoft.com/office/drawing/2014/main" val="20000"/>
                    </a:ext>
                  </a:extLst>
                </a:gridCol>
                <a:gridCol w="1206500">
                  <a:extLst>
                    <a:ext uri="{9D8B030D-6E8A-4147-A177-3AD203B41FA5}">
                      <a16:colId xmlns:a16="http://schemas.microsoft.com/office/drawing/2014/main" val="20001"/>
                    </a:ext>
                  </a:extLst>
                </a:gridCol>
                <a:gridCol w="1075266">
                  <a:extLst>
                    <a:ext uri="{9D8B030D-6E8A-4147-A177-3AD203B41FA5}">
                      <a16:colId xmlns:a16="http://schemas.microsoft.com/office/drawing/2014/main" val="20002"/>
                    </a:ext>
                  </a:extLst>
                </a:gridCol>
                <a:gridCol w="1236134">
                  <a:extLst>
                    <a:ext uri="{9D8B030D-6E8A-4147-A177-3AD203B41FA5}">
                      <a16:colId xmlns:a16="http://schemas.microsoft.com/office/drawing/2014/main" val="20003"/>
                    </a:ext>
                  </a:extLst>
                </a:gridCol>
                <a:gridCol w="1562100">
                  <a:extLst>
                    <a:ext uri="{9D8B030D-6E8A-4147-A177-3AD203B41FA5}">
                      <a16:colId xmlns:a16="http://schemas.microsoft.com/office/drawing/2014/main" val="20004"/>
                    </a:ext>
                  </a:extLst>
                </a:gridCol>
                <a:gridCol w="613833">
                  <a:extLst>
                    <a:ext uri="{9D8B030D-6E8A-4147-A177-3AD203B41FA5}">
                      <a16:colId xmlns:a16="http://schemas.microsoft.com/office/drawing/2014/main" val="20005"/>
                    </a:ext>
                  </a:extLst>
                </a:gridCol>
              </a:tblGrid>
              <a:tr h="470408">
                <a:tc>
                  <a:txBody>
                    <a:bodyPr/>
                    <a:lstStyle/>
                    <a:p>
                      <a:pPr algn="ctr"/>
                      <a:r>
                        <a:rPr lang="en-US" altLang="zh-CN" sz="1400" dirty="0"/>
                        <a:t>Cycle </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dirty="0"/>
                        <a:t>Submission Period</a:t>
                      </a:r>
                      <a:r>
                        <a:rPr lang="zh-CN" altLang="en-US" sz="1400" dirty="0"/>
                        <a:t> </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dirty="0"/>
                        <a:t>Proposals Amount</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dirty="0"/>
                        <a:t>Observation</a:t>
                      </a:r>
                      <a:r>
                        <a:rPr lang="zh-CN" altLang="en-US" sz="1400" dirty="0"/>
                        <a:t> </a:t>
                      </a:r>
                      <a:r>
                        <a:rPr lang="en-US" altLang="zh-CN" sz="1400" dirty="0"/>
                        <a:t>Amount</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dirty="0"/>
                        <a:t>Observation Period</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dirty="0" err="1"/>
                        <a:t>ToO</a:t>
                      </a:r>
                      <a:endParaRPr lang="zh-CN" altLang="en-US" sz="1400"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0000"/>
                  </a:ext>
                </a:extLst>
              </a:tr>
              <a:tr h="368903">
                <a:tc>
                  <a:txBody>
                    <a:bodyPr/>
                    <a:lstStyle/>
                    <a:p>
                      <a:pPr algn="ctr"/>
                      <a:r>
                        <a:rPr lang="en-US" altLang="zh-CN" sz="1400" b="1" dirty="0"/>
                        <a:t>AO01</a:t>
                      </a:r>
                      <a:endParaRPr lang="zh-CN" altLang="en-US" sz="1400" b="1"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dirty="0"/>
                        <a:t>2016.8-9</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b="1" dirty="0"/>
                        <a:t> 90</a:t>
                      </a:r>
                      <a:endParaRPr lang="zh-CN" altLang="en-US" sz="1400" b="1"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dirty="0"/>
                        <a:t>517</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dirty="0"/>
                        <a:t>2017.11-2019.06  </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b="1" dirty="0"/>
                        <a:t>39</a:t>
                      </a:r>
                      <a:endParaRPr lang="zh-CN" altLang="en-US" sz="1400" b="1"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0001"/>
                  </a:ext>
                </a:extLst>
              </a:tr>
              <a:tr h="368903">
                <a:tc>
                  <a:txBody>
                    <a:bodyPr/>
                    <a:lstStyle/>
                    <a:p>
                      <a:pPr algn="ctr"/>
                      <a:r>
                        <a:rPr lang="en-US" altLang="zh-CN" sz="1400" b="1" dirty="0"/>
                        <a:t>AO02</a:t>
                      </a:r>
                      <a:endParaRPr lang="zh-CN" altLang="en-US" sz="1400" b="1"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dirty="0"/>
                        <a:t>2019.1-2</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b="1" dirty="0"/>
                        <a:t> 35</a:t>
                      </a:r>
                      <a:endParaRPr lang="zh-CN" altLang="en-US" sz="1400" b="1"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dirty="0"/>
                        <a:t>349</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dirty="0"/>
                        <a:t>2019.07-2020.07  </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b="1" dirty="0"/>
                        <a:t>26</a:t>
                      </a:r>
                      <a:endParaRPr lang="zh-CN" altLang="en-US" sz="1400" b="1"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0002"/>
                  </a:ext>
                </a:extLst>
              </a:tr>
              <a:tr h="368903">
                <a:tc>
                  <a:txBody>
                    <a:bodyPr/>
                    <a:lstStyle/>
                    <a:p>
                      <a:pPr algn="ctr"/>
                      <a:r>
                        <a:rPr lang="en-US" altLang="zh-CN" sz="1400" b="1" dirty="0"/>
                        <a:t>AO03</a:t>
                      </a:r>
                      <a:endParaRPr lang="zh-CN" altLang="en-US" sz="1400" b="1"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dirty="0"/>
                        <a:t>2020.4-5</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b="1" dirty="0"/>
                        <a:t> 34</a:t>
                      </a:r>
                      <a:endParaRPr lang="zh-CN" altLang="en-US" sz="1400" b="1"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dirty="0"/>
                        <a:t>329</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t>2020.08-2021.07  </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a:t>16</a:t>
                      </a:r>
                      <a:endParaRPr lang="zh-CN" altLang="en-US" sz="1400" b="1"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0003"/>
                  </a:ext>
                </a:extLst>
              </a:tr>
              <a:tr h="368903">
                <a:tc>
                  <a:txBody>
                    <a:bodyPr/>
                    <a:lstStyle/>
                    <a:p>
                      <a:pPr algn="ctr"/>
                      <a:r>
                        <a:rPr lang="en-US" altLang="zh-CN" sz="1400" b="1" dirty="0"/>
                        <a:t>AO04</a:t>
                      </a:r>
                      <a:endParaRPr lang="en-US" altLang="zh-CN" sz="1400" b="1"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dirty="0"/>
                        <a:t>2021.4-5</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b="1" dirty="0"/>
                        <a:t> 33</a:t>
                      </a:r>
                      <a:endParaRPr lang="zh-CN" altLang="en-US" sz="1400" b="1"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dirty="0"/>
                        <a:t>333</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t>2021.08-2022.08  </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altLang="zh-CN" sz="1400" b="1" kern="1200" dirty="0">
                          <a:solidFill>
                            <a:schemeClr val="dk1"/>
                          </a:solidFill>
                        </a:rPr>
                        <a:t>30</a:t>
                      </a:r>
                      <a:endParaRPr lang="en-US" altLang="zh-CN" sz="1400" b="1" kern="1200" dirty="0">
                        <a:solidFill>
                          <a:schemeClr val="dk1"/>
                        </a:solidFill>
                        <a:latin typeface="+mn-lt"/>
                        <a:ea typeface="+mn-ea"/>
                        <a:cs typeface="+mn-cs"/>
                      </a:endParaRPr>
                    </a:p>
                  </a:txBody>
                  <a:tcPr/>
                </a:tc>
                <a:extLst>
                  <a:ext uri="{0D108BD9-81ED-4DB2-BD59-A6C34878D82A}">
                    <a16:rowId xmlns:a16="http://schemas.microsoft.com/office/drawing/2014/main" val="10004"/>
                  </a:ext>
                </a:extLst>
              </a:tr>
              <a:tr h="368903">
                <a:tc>
                  <a:txBody>
                    <a:bodyPr/>
                    <a:lstStyle/>
                    <a:p>
                      <a:pPr algn="ctr"/>
                      <a:r>
                        <a:rPr lang="en-US" altLang="zh-CN" sz="1400" b="1" dirty="0"/>
                        <a:t>AO05</a:t>
                      </a:r>
                      <a:endParaRPr lang="en-US" altLang="zh-CN" sz="1400" b="1"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dirty="0"/>
                        <a:t>2022.4-5</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marL="0" algn="ctr" defTabSz="914354" rtl="0" eaLnBrk="1" latinLnBrk="0" hangingPunct="1"/>
                      <a:r>
                        <a:rPr lang="en-US" altLang="zh-CN" sz="1400" b="1" kern="1200" dirty="0">
                          <a:solidFill>
                            <a:schemeClr val="dk1"/>
                          </a:solidFill>
                        </a:rPr>
                        <a:t> 43</a:t>
                      </a:r>
                      <a:endParaRPr lang="zh-CN" altLang="en-US" sz="1400" b="1" kern="1200" dirty="0">
                        <a:solidFill>
                          <a:schemeClr val="dk1"/>
                        </a:solidFill>
                        <a:latin typeface="微软雅黑" panose="020B0503020204020204" pitchFamily="34" charset="-122"/>
                        <a:ea typeface="微软雅黑" panose="020B0503020204020204" pitchFamily="34" charset="-122"/>
                        <a:cs typeface="+mn-cs"/>
                      </a:endParaRPr>
                    </a:p>
                  </a:txBody>
                  <a:tcPr/>
                </a:tc>
                <a:tc>
                  <a:txBody>
                    <a:bodyPr/>
                    <a:lstStyle/>
                    <a:p>
                      <a:pPr algn="ctr"/>
                      <a:r>
                        <a:rPr lang="en-US" altLang="zh-CN" sz="1400" dirty="0"/>
                        <a:t>339</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t>2022.09-2023.08 </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altLang="zh-CN" sz="1400" b="1" kern="1200" dirty="0">
                          <a:solidFill>
                            <a:schemeClr val="dk1"/>
                          </a:solidFill>
                        </a:rPr>
                        <a:t>30</a:t>
                      </a:r>
                      <a:endParaRPr lang="en-US" altLang="zh-CN" sz="1400" b="1" kern="1200" dirty="0">
                        <a:solidFill>
                          <a:schemeClr val="dk1"/>
                        </a:solidFill>
                        <a:latin typeface="+mn-lt"/>
                        <a:ea typeface="+mn-ea"/>
                        <a:cs typeface="+mn-cs"/>
                      </a:endParaRPr>
                    </a:p>
                  </a:txBody>
                  <a:tcPr/>
                </a:tc>
                <a:extLst>
                  <a:ext uri="{0D108BD9-81ED-4DB2-BD59-A6C34878D82A}">
                    <a16:rowId xmlns:a16="http://schemas.microsoft.com/office/drawing/2014/main" val="2003786465"/>
                  </a:ext>
                </a:extLst>
              </a:tr>
              <a:tr h="368903">
                <a:tc>
                  <a:txBody>
                    <a:bodyPr/>
                    <a:lstStyle/>
                    <a:p>
                      <a:pPr algn="ctr"/>
                      <a:r>
                        <a:rPr lang="en-US" altLang="zh-CN" sz="1400" b="1" dirty="0"/>
                        <a:t>AO06</a:t>
                      </a:r>
                      <a:endParaRPr lang="en-US" altLang="zh-CN" sz="1400" b="1"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dirty="0"/>
                        <a:t>2023.4-6</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marL="0" algn="ctr" defTabSz="914354" rtl="0" eaLnBrk="1" latinLnBrk="0" hangingPunct="1"/>
                      <a:r>
                        <a:rPr lang="en-US" altLang="zh-CN" sz="1400" b="1" kern="1200" dirty="0">
                          <a:solidFill>
                            <a:schemeClr val="dk1"/>
                          </a:solidFill>
                        </a:rPr>
                        <a:t>50</a:t>
                      </a:r>
                      <a:endParaRPr lang="zh-CN" altLang="en-US" sz="1400" b="1" kern="1200" dirty="0">
                        <a:solidFill>
                          <a:schemeClr val="dk1"/>
                        </a:solidFill>
                        <a:latin typeface="微软雅黑" panose="020B0503020204020204" pitchFamily="34" charset="-122"/>
                        <a:ea typeface="微软雅黑" panose="020B0503020204020204" pitchFamily="34" charset="-122"/>
                        <a:cs typeface="+mn-cs"/>
                      </a:endParaRPr>
                    </a:p>
                  </a:txBody>
                  <a:tcPr/>
                </a:tc>
                <a:tc>
                  <a:txBody>
                    <a:bodyPr/>
                    <a:lstStyle/>
                    <a:p>
                      <a:pPr algn="ctr"/>
                      <a:r>
                        <a:rPr lang="en-US" altLang="zh-CN" sz="1400" dirty="0"/>
                        <a:t>337</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t>2023.09-2024.08</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altLang="zh-CN" sz="1400" b="1" kern="1200" dirty="0">
                          <a:solidFill>
                            <a:schemeClr val="dk1"/>
                          </a:solidFill>
                        </a:rPr>
                        <a:t>/</a:t>
                      </a:r>
                      <a:endParaRPr lang="en-US" altLang="zh-CN" sz="1400" b="1" kern="1200" dirty="0">
                        <a:solidFill>
                          <a:schemeClr val="dk1"/>
                        </a:solidFill>
                        <a:latin typeface="+mn-lt"/>
                        <a:ea typeface="+mn-ea"/>
                        <a:cs typeface="+mn-cs"/>
                      </a:endParaRPr>
                    </a:p>
                  </a:txBody>
                  <a:tcPr/>
                </a:tc>
                <a:extLst>
                  <a:ext uri="{0D108BD9-81ED-4DB2-BD59-A6C34878D82A}">
                    <a16:rowId xmlns:a16="http://schemas.microsoft.com/office/drawing/2014/main" val="392441168"/>
                  </a:ext>
                </a:extLst>
              </a:tr>
            </a:tbl>
          </a:graphicData>
        </a:graphic>
      </p:graphicFrame>
      <p:pic>
        <p:nvPicPr>
          <p:cNvPr id="6" name="图片 5">
            <a:extLst>
              <a:ext uri="{FF2B5EF4-FFF2-40B4-BE49-F238E27FC236}">
                <a16:creationId xmlns:a16="http://schemas.microsoft.com/office/drawing/2014/main" id="{B9416AF1-58C0-4F88-ABDF-42F19F70367E}"/>
              </a:ext>
            </a:extLst>
          </p:cNvPr>
          <p:cNvPicPr>
            <a:picLocks noChangeAspect="1"/>
          </p:cNvPicPr>
          <p:nvPr/>
        </p:nvPicPr>
        <p:blipFill>
          <a:blip r:embed="rId3"/>
          <a:stretch>
            <a:fillRect/>
          </a:stretch>
        </p:blipFill>
        <p:spPr>
          <a:xfrm>
            <a:off x="573810" y="3625439"/>
            <a:ext cx="3588589" cy="2427739"/>
          </a:xfrm>
          <a:prstGeom prst="rect">
            <a:avLst/>
          </a:prstGeom>
        </p:spPr>
      </p:pic>
      <p:sp>
        <p:nvSpPr>
          <p:cNvPr id="9" name="矩形: 圆角 8">
            <a:extLst>
              <a:ext uri="{FF2B5EF4-FFF2-40B4-BE49-F238E27FC236}">
                <a16:creationId xmlns:a16="http://schemas.microsoft.com/office/drawing/2014/main" id="{BC6369AD-1B39-41A4-85B4-F1C78ACFA36F}"/>
              </a:ext>
            </a:extLst>
          </p:cNvPr>
          <p:cNvSpPr/>
          <p:nvPr/>
        </p:nvSpPr>
        <p:spPr>
          <a:xfrm>
            <a:off x="383775" y="6218756"/>
            <a:ext cx="3856229" cy="476071"/>
          </a:xfrm>
          <a:prstGeom prst="roundRect">
            <a:avLst>
              <a:gd name="adj" fmla="val 50000"/>
            </a:avLst>
          </a:prstGeom>
          <a:solidFill>
            <a:schemeClr val="bg1">
              <a:lumMod val="90000"/>
            </a:schemeClr>
          </a:solidFill>
        </p:spPr>
        <p:txBody>
          <a:bodyPr wrap="none"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00" cap="none" spc="14" normalizeH="0" baseline="0" noProof="0" dirty="0">
                <a:ln>
                  <a:noFill/>
                </a:ln>
                <a:effectLst/>
                <a:uLnTx/>
                <a:uFillTx/>
                <a:latin typeface="思源黑体 CN Bold" panose="020B0800000000000000" pitchFamily="34" charset="-122"/>
                <a:ea typeface="思源黑体 CN Bold" panose="020B0800000000000000" pitchFamily="34" charset="-122"/>
                <a:cs typeface="Times New Roman" panose="02020603050405020304" pitchFamily="18" charset="0"/>
                <a:sym typeface="+mn-ea"/>
              </a:rPr>
              <a:t>AO proposals from 40 </a:t>
            </a:r>
            <a:r>
              <a:rPr lang="en-US" altLang="zh-CN" sz="1600" b="1" kern="100" spc="14" dirty="0">
                <a:latin typeface="思源黑体 CN Bold" panose="020B0800000000000000" pitchFamily="34" charset="-122"/>
                <a:ea typeface="思源黑体 CN Bold" panose="020B0800000000000000" pitchFamily="34" charset="-122"/>
                <a:cs typeface="Times New Roman" panose="02020603050405020304" pitchFamily="18" charset="0"/>
                <a:sym typeface="+mn-ea"/>
              </a:rPr>
              <a:t>institutions</a:t>
            </a:r>
            <a:endParaRPr kumimoji="0" lang="zh-CN" altLang="en-US" sz="1600" b="1" i="0" u="none" strike="noStrike" kern="1200" cap="none" spc="0" normalizeH="0" baseline="0" noProof="0" dirty="0">
              <a:ln>
                <a:noFill/>
              </a:ln>
              <a:effectLst/>
              <a:uLnTx/>
              <a:uFillTx/>
              <a:latin typeface="思源黑体 CN Bold" panose="020B0800000000000000" pitchFamily="34" charset="-122"/>
              <a:ea typeface="思源黑体 CN Bold" panose="020B0800000000000000" pitchFamily="34" charset="-122"/>
            </a:endParaRPr>
          </a:p>
        </p:txBody>
      </p:sp>
      <p:sp>
        <p:nvSpPr>
          <p:cNvPr id="10" name="内容占位符 3">
            <a:extLst>
              <a:ext uri="{FF2B5EF4-FFF2-40B4-BE49-F238E27FC236}">
                <a16:creationId xmlns:a16="http://schemas.microsoft.com/office/drawing/2014/main" id="{F900DB3F-7F1D-47C6-B9F3-47773BD1ED05}"/>
              </a:ext>
            </a:extLst>
          </p:cNvPr>
          <p:cNvSpPr txBox="1">
            <a:spLocks/>
          </p:cNvSpPr>
          <p:nvPr/>
        </p:nvSpPr>
        <p:spPr>
          <a:xfrm>
            <a:off x="78145" y="821064"/>
            <a:ext cx="5590286" cy="3010102"/>
          </a:xfrm>
          <a:prstGeom prst="rect">
            <a:avLst/>
          </a:prstGeom>
        </p:spPr>
        <p:txBody>
          <a:bodyPr vert="horz" wrap="square" lIns="90170" tIns="46990" rIns="90170" bIns="46990" rtlCol="0">
            <a:normAutofit/>
          </a:bodyPr>
          <a:lstStyle>
            <a:lvl1pPr marL="288000" indent="-288000" algn="l" defTabSz="914400" rtl="0" eaLnBrk="1" fontAlgn="auto" latinLnBrk="0" hangingPunct="1">
              <a:lnSpc>
                <a:spcPct val="100000"/>
              </a:lnSpc>
              <a:spcBef>
                <a:spcPts val="600"/>
              </a:spcBef>
              <a:spcAft>
                <a:spcPts val="0"/>
              </a:spcAft>
              <a:buSzPct val="70000"/>
              <a:buFont typeface="Wingdings" panose="05000000000000000000" pitchFamily="2" charset="2"/>
              <a:buChar char="l"/>
              <a:defRPr lang="zh-CN" altLang="en-US" sz="2400" b="1" u="none" strike="noStrike" kern="0" cap="none" spc="0" normalizeH="0" baseline="0">
                <a:solidFill>
                  <a:srgbClr val="005DA2"/>
                </a:solidFill>
                <a:uFillTx/>
                <a:latin typeface="Times New Roman" panose="02020603050405020304" pitchFamily="18" charset="0"/>
                <a:ea typeface="微软雅黑" panose="020B0503020204020204" pitchFamily="34" charset="-122"/>
                <a:cs typeface="+mn-cs"/>
              </a:defRPr>
            </a:lvl1pPr>
            <a:lvl2pPr marL="720000" indent="-288000" algn="l" defTabSz="914400" rtl="0" eaLnBrk="1" fontAlgn="auto" latinLnBrk="0" hangingPunct="1">
              <a:lnSpc>
                <a:spcPct val="100000"/>
              </a:lnSpc>
              <a:spcBef>
                <a:spcPts val="600"/>
              </a:spcBef>
              <a:spcAft>
                <a:spcPts val="0"/>
              </a:spcAft>
              <a:buFont typeface="Arial" panose="020B0604020202020204" pitchFamily="34" charset="0"/>
              <a:buChar char="•"/>
              <a:tabLst>
                <a:tab pos="1609725" algn="l"/>
              </a:tabLst>
              <a:defRPr lang="zh-CN" altLang="en-US" sz="2000" u="none" strike="noStrike" kern="0" cap="none" spc="0" normalizeH="0" baseline="0">
                <a:solidFill>
                  <a:schemeClr val="tx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solidFill>
                  <a:schemeClr val="accent6"/>
                </a:solidFill>
              </a:rPr>
              <a:t>Six cycles</a:t>
            </a:r>
            <a:r>
              <a:rPr lang="en-US" altLang="zh-CN" sz="2000" dirty="0"/>
              <a:t> of announcement of opportunities (AO) have been issued for </a:t>
            </a:r>
            <a:r>
              <a:rPr lang="en-US" altLang="zh-CN" sz="2000" i="1" dirty="0"/>
              <a:t>Insight</a:t>
            </a:r>
            <a:r>
              <a:rPr lang="en-US" altLang="zh-CN" sz="2000" dirty="0"/>
              <a:t>-HXMT mission. </a:t>
            </a:r>
            <a:r>
              <a:rPr lang="en-US" altLang="zh-CN" sz="2000" dirty="0">
                <a:solidFill>
                  <a:schemeClr val="accent6"/>
                </a:solidFill>
              </a:rPr>
              <a:t>~20TB data </a:t>
            </a:r>
            <a:r>
              <a:rPr lang="en-US" altLang="zh-CN" sz="2000" dirty="0"/>
              <a:t>have been released, with a data public release rate of 92%.</a:t>
            </a:r>
          </a:p>
          <a:p>
            <a:r>
              <a:rPr lang="en-US" altLang="zh-CN" sz="2000" dirty="0"/>
              <a:t>As of August 2023, ~190 papers have been published by </a:t>
            </a:r>
            <a:r>
              <a:rPr lang="en-US" altLang="zh-CN" sz="2000" dirty="0">
                <a:solidFill>
                  <a:schemeClr val="accent6"/>
                </a:solidFill>
              </a:rPr>
              <a:t>300+ researchers from 15 foreign and 36 domestic research institutions</a:t>
            </a:r>
            <a:r>
              <a:rPr lang="en-US" altLang="zh-CN" sz="2000" dirty="0"/>
              <a:t>, with a total of 5300+ citations.</a:t>
            </a:r>
            <a:endParaRPr lang="en-US" sz="2000" dirty="0"/>
          </a:p>
        </p:txBody>
      </p:sp>
      <p:pic>
        <p:nvPicPr>
          <p:cNvPr id="12" name="图片 11">
            <a:extLst>
              <a:ext uri="{FF2B5EF4-FFF2-40B4-BE49-F238E27FC236}">
                <a16:creationId xmlns:a16="http://schemas.microsoft.com/office/drawing/2014/main" id="{AD28368B-FA92-4484-A456-CBCB8F41EF4C}"/>
              </a:ext>
            </a:extLst>
          </p:cNvPr>
          <p:cNvPicPr>
            <a:picLocks noChangeAspect="1"/>
          </p:cNvPicPr>
          <p:nvPr/>
        </p:nvPicPr>
        <p:blipFill>
          <a:blip r:embed="rId4"/>
          <a:stretch>
            <a:fillRect/>
          </a:stretch>
        </p:blipFill>
        <p:spPr>
          <a:xfrm>
            <a:off x="8643395" y="3680555"/>
            <a:ext cx="3378324" cy="2283584"/>
          </a:xfrm>
          <a:prstGeom prst="rect">
            <a:avLst/>
          </a:prstGeom>
        </p:spPr>
      </p:pic>
      <p:sp>
        <p:nvSpPr>
          <p:cNvPr id="13" name="矩形: 圆角 12">
            <a:extLst>
              <a:ext uri="{FF2B5EF4-FFF2-40B4-BE49-F238E27FC236}">
                <a16:creationId xmlns:a16="http://schemas.microsoft.com/office/drawing/2014/main" id="{411CC415-04AA-4151-9C77-135C6E11D417}"/>
              </a:ext>
            </a:extLst>
          </p:cNvPr>
          <p:cNvSpPr/>
          <p:nvPr/>
        </p:nvSpPr>
        <p:spPr>
          <a:xfrm>
            <a:off x="5036095" y="6218756"/>
            <a:ext cx="2652933" cy="476071"/>
          </a:xfrm>
          <a:prstGeom prst="roundRect">
            <a:avLst>
              <a:gd name="adj" fmla="val 50000"/>
            </a:avLst>
          </a:prstGeom>
          <a:solidFill>
            <a:schemeClr val="bg1">
              <a:lumMod val="90000"/>
            </a:schemeClr>
          </a:solidFill>
        </p:spPr>
        <p:txBody>
          <a:bodyPr wrap="none"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00" cap="none" spc="14" normalizeH="0" baseline="0" noProof="0" dirty="0">
                <a:ln>
                  <a:noFill/>
                </a:ln>
                <a:effectLst/>
                <a:uLnTx/>
                <a:uFillTx/>
                <a:latin typeface="思源黑体 CN Bold" panose="020B0800000000000000" pitchFamily="34" charset="-122"/>
                <a:ea typeface="思源黑体 CN Bold" panose="020B0800000000000000" pitchFamily="34" charset="-122"/>
                <a:cs typeface="Times New Roman" panose="02020603050405020304" pitchFamily="18" charset="0"/>
                <a:sym typeface="+mn-ea"/>
              </a:rPr>
              <a:t>Data release rate: 92%</a:t>
            </a:r>
            <a:endParaRPr kumimoji="0" lang="zh-CN" altLang="en-US" sz="1600" b="1" i="0" u="none" strike="noStrike" kern="1200" cap="none" spc="0" normalizeH="0" baseline="0" noProof="0" dirty="0">
              <a:ln>
                <a:noFill/>
              </a:ln>
              <a:effectLst/>
              <a:uLnTx/>
              <a:uFillTx/>
              <a:latin typeface="思源黑体 CN Bold" panose="020B0800000000000000" pitchFamily="34" charset="-122"/>
              <a:ea typeface="思源黑体 CN Bold" panose="020B0800000000000000" pitchFamily="34" charset="-122"/>
            </a:endParaRPr>
          </a:p>
        </p:txBody>
      </p:sp>
      <p:sp>
        <p:nvSpPr>
          <p:cNvPr id="22" name="矩形: 圆角 21">
            <a:extLst>
              <a:ext uri="{FF2B5EF4-FFF2-40B4-BE49-F238E27FC236}">
                <a16:creationId xmlns:a16="http://schemas.microsoft.com/office/drawing/2014/main" id="{5629F141-5172-458B-961C-CCB856FF55E5}"/>
              </a:ext>
            </a:extLst>
          </p:cNvPr>
          <p:cNvSpPr/>
          <p:nvPr/>
        </p:nvSpPr>
        <p:spPr>
          <a:xfrm>
            <a:off x="8902231" y="5978604"/>
            <a:ext cx="3119488" cy="822305"/>
          </a:xfrm>
          <a:prstGeom prst="roundRect">
            <a:avLst>
              <a:gd name="adj" fmla="val 50000"/>
            </a:avLst>
          </a:prstGeom>
          <a:solidFill>
            <a:schemeClr val="bg1">
              <a:lumMod val="90000"/>
            </a:schemeClr>
          </a:solidFill>
        </p:spPr>
        <p:txBody>
          <a:bodyPr wrap="square"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00" cap="none" spc="14" normalizeH="0" baseline="0" noProof="0" dirty="0">
                <a:ln>
                  <a:noFill/>
                </a:ln>
                <a:effectLst/>
                <a:uLnTx/>
                <a:uFillTx/>
                <a:latin typeface="思源黑体 CN Bold" panose="020B0800000000000000" pitchFamily="34" charset="-122"/>
                <a:ea typeface="思源黑体 CN Bold" panose="020B0800000000000000" pitchFamily="34" charset="-122"/>
                <a:cs typeface="Times New Roman" panose="02020603050405020304" pitchFamily="18" charset="0"/>
                <a:sym typeface="+mn-ea"/>
              </a:rPr>
              <a:t>Number of papers from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00" cap="none" spc="14" normalizeH="0" baseline="0" noProof="0" dirty="0">
                <a:ln>
                  <a:noFill/>
                </a:ln>
                <a:effectLst/>
                <a:uLnTx/>
                <a:uFillTx/>
                <a:latin typeface="思源黑体 CN Bold" panose="020B0800000000000000" pitchFamily="34" charset="-122"/>
                <a:ea typeface="思源黑体 CN Bold" panose="020B0800000000000000" pitchFamily="34" charset="-122"/>
                <a:cs typeface="Times New Roman" panose="02020603050405020304" pitchFamily="18" charset="0"/>
                <a:sym typeface="+mn-ea"/>
              </a:rPr>
              <a:t>NASA ADS: increasing</a:t>
            </a:r>
            <a:endParaRPr kumimoji="0" lang="zh-CN" altLang="en-US" sz="1600" b="1" i="0" u="none" strike="noStrike" kern="1200" cap="none" spc="0" normalizeH="0" baseline="0" noProof="0" dirty="0">
              <a:ln>
                <a:noFill/>
              </a:ln>
              <a:effectLst/>
              <a:uLnTx/>
              <a:uFillTx/>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4045625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95E8C7-52D7-4CB1-984C-AFC2D8529306}"/>
              </a:ext>
            </a:extLst>
          </p:cNvPr>
          <p:cNvSpPr>
            <a:spLocks noGrp="1"/>
          </p:cNvSpPr>
          <p:nvPr>
            <p:ph type="title"/>
          </p:nvPr>
        </p:nvSpPr>
        <p:spPr/>
        <p:txBody>
          <a:bodyPr/>
          <a:lstStyle/>
          <a:p>
            <a:r>
              <a:rPr lang="en-US" altLang="zh-CN" dirty="0"/>
              <a:t> </a:t>
            </a:r>
            <a:r>
              <a:rPr lang="en-US" altLang="zh-CN" i="1" dirty="0"/>
              <a:t>Insight</a:t>
            </a:r>
            <a:r>
              <a:rPr lang="en-US" altLang="zh-CN" dirty="0"/>
              <a:t>-HXMT collaboration teams</a:t>
            </a:r>
            <a:endParaRPr lang="zh-CN" altLang="en-US" dirty="0"/>
          </a:p>
        </p:txBody>
      </p:sp>
      <p:sp>
        <p:nvSpPr>
          <p:cNvPr id="3" name="灯片编号占位符 2">
            <a:extLst>
              <a:ext uri="{FF2B5EF4-FFF2-40B4-BE49-F238E27FC236}">
                <a16:creationId xmlns:a16="http://schemas.microsoft.com/office/drawing/2014/main" id="{3FB22101-8BED-4684-967D-8DBF534F1F6B}"/>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15</a:t>
            </a:fld>
            <a:endParaRPr lang="zh-CN" altLang="en-US">
              <a:solidFill>
                <a:prstClr val="black">
                  <a:tint val="75000"/>
                </a:prstClr>
              </a:solidFill>
            </a:endParaRPr>
          </a:p>
        </p:txBody>
      </p:sp>
      <p:pic>
        <p:nvPicPr>
          <p:cNvPr id="5" name="图片 4">
            <a:extLst>
              <a:ext uri="{FF2B5EF4-FFF2-40B4-BE49-F238E27FC236}">
                <a16:creationId xmlns:a16="http://schemas.microsoft.com/office/drawing/2014/main" id="{E920A449-3F48-4219-A7FF-B3D6F8E43148}"/>
              </a:ext>
            </a:extLst>
          </p:cNvPr>
          <p:cNvPicPr>
            <a:picLocks noChangeAspect="1"/>
          </p:cNvPicPr>
          <p:nvPr/>
        </p:nvPicPr>
        <p:blipFill>
          <a:blip r:embed="rId2"/>
          <a:stretch>
            <a:fillRect/>
          </a:stretch>
        </p:blipFill>
        <p:spPr>
          <a:xfrm>
            <a:off x="9421422" y="2302809"/>
            <a:ext cx="1918578" cy="597341"/>
          </a:xfrm>
          <a:prstGeom prst="rect">
            <a:avLst/>
          </a:prstGeom>
        </p:spPr>
      </p:pic>
      <p:pic>
        <p:nvPicPr>
          <p:cNvPr id="6" name="图片 5">
            <a:extLst>
              <a:ext uri="{FF2B5EF4-FFF2-40B4-BE49-F238E27FC236}">
                <a16:creationId xmlns:a16="http://schemas.microsoft.com/office/drawing/2014/main" id="{62BA3ECE-0F31-4471-8366-0ACC8B55EA3A}"/>
              </a:ext>
            </a:extLst>
          </p:cNvPr>
          <p:cNvPicPr>
            <a:picLocks noChangeAspect="1"/>
          </p:cNvPicPr>
          <p:nvPr/>
        </p:nvPicPr>
        <p:blipFill>
          <a:blip r:embed="rId3"/>
          <a:stretch>
            <a:fillRect/>
          </a:stretch>
        </p:blipFill>
        <p:spPr>
          <a:xfrm>
            <a:off x="757787" y="1684217"/>
            <a:ext cx="2903370" cy="522683"/>
          </a:xfrm>
          <a:prstGeom prst="rect">
            <a:avLst/>
          </a:prstGeom>
        </p:spPr>
      </p:pic>
      <p:pic>
        <p:nvPicPr>
          <p:cNvPr id="7" name="图片 6">
            <a:extLst>
              <a:ext uri="{FF2B5EF4-FFF2-40B4-BE49-F238E27FC236}">
                <a16:creationId xmlns:a16="http://schemas.microsoft.com/office/drawing/2014/main" id="{F69C15B6-94B8-4970-B1B9-AEC098C4235B}"/>
              </a:ext>
            </a:extLst>
          </p:cNvPr>
          <p:cNvPicPr>
            <a:picLocks noChangeAspect="1"/>
          </p:cNvPicPr>
          <p:nvPr/>
        </p:nvPicPr>
        <p:blipFill>
          <a:blip r:embed="rId4"/>
          <a:stretch>
            <a:fillRect/>
          </a:stretch>
        </p:blipFill>
        <p:spPr>
          <a:xfrm>
            <a:off x="720061" y="2566676"/>
            <a:ext cx="1918578" cy="451630"/>
          </a:xfrm>
          <a:prstGeom prst="rect">
            <a:avLst/>
          </a:prstGeom>
        </p:spPr>
      </p:pic>
      <p:pic>
        <p:nvPicPr>
          <p:cNvPr id="8" name="图片 7">
            <a:extLst>
              <a:ext uri="{FF2B5EF4-FFF2-40B4-BE49-F238E27FC236}">
                <a16:creationId xmlns:a16="http://schemas.microsoft.com/office/drawing/2014/main" id="{60E45D77-3BF7-4B40-8D60-96013D42704E}"/>
              </a:ext>
            </a:extLst>
          </p:cNvPr>
          <p:cNvPicPr>
            <a:picLocks noChangeAspect="1"/>
          </p:cNvPicPr>
          <p:nvPr/>
        </p:nvPicPr>
        <p:blipFill>
          <a:blip r:embed="rId5"/>
          <a:stretch>
            <a:fillRect/>
          </a:stretch>
        </p:blipFill>
        <p:spPr>
          <a:xfrm>
            <a:off x="549697" y="3229937"/>
            <a:ext cx="1918578" cy="522470"/>
          </a:xfrm>
          <a:prstGeom prst="rect">
            <a:avLst/>
          </a:prstGeom>
        </p:spPr>
      </p:pic>
      <p:pic>
        <p:nvPicPr>
          <p:cNvPr id="9" name="图片 8">
            <a:extLst>
              <a:ext uri="{FF2B5EF4-FFF2-40B4-BE49-F238E27FC236}">
                <a16:creationId xmlns:a16="http://schemas.microsoft.com/office/drawing/2014/main" id="{7C13C987-316B-434C-8BA5-6696751C571D}"/>
              </a:ext>
            </a:extLst>
          </p:cNvPr>
          <p:cNvPicPr>
            <a:picLocks noChangeAspect="1"/>
          </p:cNvPicPr>
          <p:nvPr/>
        </p:nvPicPr>
        <p:blipFill>
          <a:blip r:embed="rId6"/>
          <a:stretch>
            <a:fillRect/>
          </a:stretch>
        </p:blipFill>
        <p:spPr>
          <a:xfrm>
            <a:off x="549697" y="4123293"/>
            <a:ext cx="1510773" cy="628180"/>
          </a:xfrm>
          <a:prstGeom prst="rect">
            <a:avLst/>
          </a:prstGeom>
        </p:spPr>
      </p:pic>
      <p:pic>
        <p:nvPicPr>
          <p:cNvPr id="10" name="图片 9">
            <a:extLst>
              <a:ext uri="{FF2B5EF4-FFF2-40B4-BE49-F238E27FC236}">
                <a16:creationId xmlns:a16="http://schemas.microsoft.com/office/drawing/2014/main" id="{28ECBF31-9E88-4E04-AF73-26007A9C1B56}"/>
              </a:ext>
            </a:extLst>
          </p:cNvPr>
          <p:cNvPicPr>
            <a:picLocks noChangeAspect="1"/>
          </p:cNvPicPr>
          <p:nvPr/>
        </p:nvPicPr>
        <p:blipFill>
          <a:blip r:embed="rId7"/>
          <a:stretch>
            <a:fillRect/>
          </a:stretch>
        </p:blipFill>
        <p:spPr>
          <a:xfrm>
            <a:off x="630587" y="5205181"/>
            <a:ext cx="4365901" cy="746879"/>
          </a:xfrm>
          <a:prstGeom prst="rect">
            <a:avLst/>
          </a:prstGeom>
        </p:spPr>
      </p:pic>
      <p:pic>
        <p:nvPicPr>
          <p:cNvPr id="11" name="图片 10">
            <a:extLst>
              <a:ext uri="{FF2B5EF4-FFF2-40B4-BE49-F238E27FC236}">
                <a16:creationId xmlns:a16="http://schemas.microsoft.com/office/drawing/2014/main" id="{C171AF0F-5C84-4BC2-A851-2F30714B585A}"/>
              </a:ext>
            </a:extLst>
          </p:cNvPr>
          <p:cNvPicPr>
            <a:picLocks noChangeAspect="1"/>
          </p:cNvPicPr>
          <p:nvPr/>
        </p:nvPicPr>
        <p:blipFill>
          <a:blip r:embed="rId8"/>
          <a:stretch>
            <a:fillRect/>
          </a:stretch>
        </p:blipFill>
        <p:spPr>
          <a:xfrm>
            <a:off x="5632798" y="5187344"/>
            <a:ext cx="3035368" cy="782555"/>
          </a:xfrm>
          <a:prstGeom prst="rect">
            <a:avLst/>
          </a:prstGeom>
        </p:spPr>
      </p:pic>
      <p:pic>
        <p:nvPicPr>
          <p:cNvPr id="12" name="图片 11">
            <a:extLst>
              <a:ext uri="{FF2B5EF4-FFF2-40B4-BE49-F238E27FC236}">
                <a16:creationId xmlns:a16="http://schemas.microsoft.com/office/drawing/2014/main" id="{65076433-16DF-4C02-888D-FE6F3DB3B4D1}"/>
              </a:ext>
            </a:extLst>
          </p:cNvPr>
          <p:cNvPicPr>
            <a:picLocks noChangeAspect="1"/>
          </p:cNvPicPr>
          <p:nvPr/>
        </p:nvPicPr>
        <p:blipFill>
          <a:blip r:embed="rId9"/>
          <a:stretch>
            <a:fillRect/>
          </a:stretch>
        </p:blipFill>
        <p:spPr>
          <a:xfrm>
            <a:off x="8667634" y="1451269"/>
            <a:ext cx="2880799" cy="741955"/>
          </a:xfrm>
          <a:prstGeom prst="rect">
            <a:avLst/>
          </a:prstGeom>
        </p:spPr>
      </p:pic>
      <p:pic>
        <p:nvPicPr>
          <p:cNvPr id="13" name="图片 12">
            <a:extLst>
              <a:ext uri="{FF2B5EF4-FFF2-40B4-BE49-F238E27FC236}">
                <a16:creationId xmlns:a16="http://schemas.microsoft.com/office/drawing/2014/main" id="{20437B12-FBB8-470E-A6A6-E7D4E8D26DF7}"/>
              </a:ext>
            </a:extLst>
          </p:cNvPr>
          <p:cNvPicPr>
            <a:picLocks noChangeAspect="1"/>
          </p:cNvPicPr>
          <p:nvPr/>
        </p:nvPicPr>
        <p:blipFill>
          <a:blip r:embed="rId10"/>
          <a:stretch>
            <a:fillRect/>
          </a:stretch>
        </p:blipFill>
        <p:spPr>
          <a:xfrm>
            <a:off x="4396858" y="1556081"/>
            <a:ext cx="688769" cy="474153"/>
          </a:xfrm>
          <a:prstGeom prst="rect">
            <a:avLst/>
          </a:prstGeom>
        </p:spPr>
      </p:pic>
      <p:pic>
        <p:nvPicPr>
          <p:cNvPr id="14" name="图片 13">
            <a:extLst>
              <a:ext uri="{FF2B5EF4-FFF2-40B4-BE49-F238E27FC236}">
                <a16:creationId xmlns:a16="http://schemas.microsoft.com/office/drawing/2014/main" id="{D1E73747-9697-4D62-9A31-EF78CBAF562A}"/>
              </a:ext>
            </a:extLst>
          </p:cNvPr>
          <p:cNvPicPr>
            <a:picLocks noChangeAspect="1"/>
          </p:cNvPicPr>
          <p:nvPr/>
        </p:nvPicPr>
        <p:blipFill>
          <a:blip r:embed="rId11"/>
          <a:stretch>
            <a:fillRect/>
          </a:stretch>
        </p:blipFill>
        <p:spPr>
          <a:xfrm>
            <a:off x="5292903" y="1694628"/>
            <a:ext cx="2478686" cy="179213"/>
          </a:xfrm>
          <a:prstGeom prst="rect">
            <a:avLst/>
          </a:prstGeom>
        </p:spPr>
      </p:pic>
      <p:pic>
        <p:nvPicPr>
          <p:cNvPr id="15" name="图片 14">
            <a:extLst>
              <a:ext uri="{FF2B5EF4-FFF2-40B4-BE49-F238E27FC236}">
                <a16:creationId xmlns:a16="http://schemas.microsoft.com/office/drawing/2014/main" id="{B4A8EC30-5FB2-4225-A1F9-4E4B0A019FC8}"/>
              </a:ext>
            </a:extLst>
          </p:cNvPr>
          <p:cNvPicPr>
            <a:picLocks noChangeAspect="1"/>
          </p:cNvPicPr>
          <p:nvPr/>
        </p:nvPicPr>
        <p:blipFill>
          <a:blip r:embed="rId12"/>
          <a:stretch>
            <a:fillRect/>
          </a:stretch>
        </p:blipFill>
        <p:spPr>
          <a:xfrm>
            <a:off x="4216545" y="2322990"/>
            <a:ext cx="782875" cy="634764"/>
          </a:xfrm>
          <a:prstGeom prst="rect">
            <a:avLst/>
          </a:prstGeom>
        </p:spPr>
      </p:pic>
      <p:pic>
        <p:nvPicPr>
          <p:cNvPr id="16" name="图片 15">
            <a:extLst>
              <a:ext uri="{FF2B5EF4-FFF2-40B4-BE49-F238E27FC236}">
                <a16:creationId xmlns:a16="http://schemas.microsoft.com/office/drawing/2014/main" id="{70F8255E-493F-4EBD-8340-786492799A55}"/>
              </a:ext>
            </a:extLst>
          </p:cNvPr>
          <p:cNvPicPr>
            <a:picLocks noChangeAspect="1"/>
          </p:cNvPicPr>
          <p:nvPr/>
        </p:nvPicPr>
        <p:blipFill>
          <a:blip r:embed="rId13"/>
          <a:stretch>
            <a:fillRect/>
          </a:stretch>
        </p:blipFill>
        <p:spPr>
          <a:xfrm>
            <a:off x="5013108" y="2418016"/>
            <a:ext cx="3576767" cy="482134"/>
          </a:xfrm>
          <a:prstGeom prst="rect">
            <a:avLst/>
          </a:prstGeom>
        </p:spPr>
      </p:pic>
      <p:pic>
        <p:nvPicPr>
          <p:cNvPr id="17" name="图片 16">
            <a:extLst>
              <a:ext uri="{FF2B5EF4-FFF2-40B4-BE49-F238E27FC236}">
                <a16:creationId xmlns:a16="http://schemas.microsoft.com/office/drawing/2014/main" id="{7812ECE0-8638-4E44-A740-EC9C6224E9E6}"/>
              </a:ext>
            </a:extLst>
          </p:cNvPr>
          <p:cNvPicPr>
            <a:picLocks noChangeAspect="1"/>
          </p:cNvPicPr>
          <p:nvPr/>
        </p:nvPicPr>
        <p:blipFill>
          <a:blip r:embed="rId14"/>
          <a:stretch>
            <a:fillRect/>
          </a:stretch>
        </p:blipFill>
        <p:spPr>
          <a:xfrm>
            <a:off x="3786584" y="3212088"/>
            <a:ext cx="1519211" cy="638163"/>
          </a:xfrm>
          <a:prstGeom prst="rect">
            <a:avLst/>
          </a:prstGeom>
        </p:spPr>
      </p:pic>
      <p:pic>
        <p:nvPicPr>
          <p:cNvPr id="18" name="图片 17">
            <a:extLst>
              <a:ext uri="{FF2B5EF4-FFF2-40B4-BE49-F238E27FC236}">
                <a16:creationId xmlns:a16="http://schemas.microsoft.com/office/drawing/2014/main" id="{281BD525-6351-4DB3-B5A5-FC3BF2A7947D}"/>
              </a:ext>
            </a:extLst>
          </p:cNvPr>
          <p:cNvPicPr>
            <a:picLocks noChangeAspect="1"/>
          </p:cNvPicPr>
          <p:nvPr/>
        </p:nvPicPr>
        <p:blipFill>
          <a:blip r:embed="rId15"/>
          <a:stretch>
            <a:fillRect/>
          </a:stretch>
        </p:blipFill>
        <p:spPr>
          <a:xfrm>
            <a:off x="6158006" y="3391594"/>
            <a:ext cx="3983839" cy="279153"/>
          </a:xfrm>
          <a:prstGeom prst="rect">
            <a:avLst/>
          </a:prstGeom>
        </p:spPr>
      </p:pic>
      <p:pic>
        <p:nvPicPr>
          <p:cNvPr id="19" name="图片 18">
            <a:extLst>
              <a:ext uri="{FF2B5EF4-FFF2-40B4-BE49-F238E27FC236}">
                <a16:creationId xmlns:a16="http://schemas.microsoft.com/office/drawing/2014/main" id="{F902F9F3-09F6-4C38-B7CA-5E9FA3DA596D}"/>
              </a:ext>
            </a:extLst>
          </p:cNvPr>
          <p:cNvPicPr>
            <a:picLocks noChangeAspect="1"/>
          </p:cNvPicPr>
          <p:nvPr/>
        </p:nvPicPr>
        <p:blipFill>
          <a:blip r:embed="rId16"/>
          <a:stretch>
            <a:fillRect/>
          </a:stretch>
        </p:blipFill>
        <p:spPr>
          <a:xfrm>
            <a:off x="3076425" y="4216746"/>
            <a:ext cx="1922995" cy="587581"/>
          </a:xfrm>
          <a:prstGeom prst="rect">
            <a:avLst/>
          </a:prstGeom>
        </p:spPr>
      </p:pic>
      <p:pic>
        <p:nvPicPr>
          <p:cNvPr id="20" name="图片 19">
            <a:extLst>
              <a:ext uri="{FF2B5EF4-FFF2-40B4-BE49-F238E27FC236}">
                <a16:creationId xmlns:a16="http://schemas.microsoft.com/office/drawing/2014/main" id="{8FF77ED9-E931-4314-947E-BAAB2E4864EB}"/>
              </a:ext>
            </a:extLst>
          </p:cNvPr>
          <p:cNvPicPr>
            <a:picLocks noChangeAspect="1"/>
          </p:cNvPicPr>
          <p:nvPr/>
        </p:nvPicPr>
        <p:blipFill>
          <a:blip r:embed="rId17"/>
          <a:stretch>
            <a:fillRect/>
          </a:stretch>
        </p:blipFill>
        <p:spPr>
          <a:xfrm>
            <a:off x="7728667" y="4271154"/>
            <a:ext cx="3611333" cy="617590"/>
          </a:xfrm>
          <a:prstGeom prst="rect">
            <a:avLst/>
          </a:prstGeom>
        </p:spPr>
      </p:pic>
      <p:pic>
        <p:nvPicPr>
          <p:cNvPr id="21" name="图片 20">
            <a:extLst>
              <a:ext uri="{FF2B5EF4-FFF2-40B4-BE49-F238E27FC236}">
                <a16:creationId xmlns:a16="http://schemas.microsoft.com/office/drawing/2014/main" id="{F6F44855-8F37-4D82-80DC-5CE38906C4FD}"/>
              </a:ext>
            </a:extLst>
          </p:cNvPr>
          <p:cNvPicPr>
            <a:picLocks noChangeAspect="1"/>
          </p:cNvPicPr>
          <p:nvPr/>
        </p:nvPicPr>
        <p:blipFill>
          <a:blip r:embed="rId18"/>
          <a:stretch>
            <a:fillRect/>
          </a:stretch>
        </p:blipFill>
        <p:spPr>
          <a:xfrm>
            <a:off x="9299861" y="5217525"/>
            <a:ext cx="2580139" cy="645035"/>
          </a:xfrm>
          <a:prstGeom prst="rect">
            <a:avLst/>
          </a:prstGeom>
        </p:spPr>
      </p:pic>
      <p:pic>
        <p:nvPicPr>
          <p:cNvPr id="22" name="图片 21">
            <a:extLst>
              <a:ext uri="{FF2B5EF4-FFF2-40B4-BE49-F238E27FC236}">
                <a16:creationId xmlns:a16="http://schemas.microsoft.com/office/drawing/2014/main" id="{6E7B9EE9-ECAD-4BC2-BBC4-364C0170A270}"/>
              </a:ext>
            </a:extLst>
          </p:cNvPr>
          <p:cNvPicPr>
            <a:picLocks noChangeAspect="1"/>
          </p:cNvPicPr>
          <p:nvPr/>
        </p:nvPicPr>
        <p:blipFill>
          <a:blip r:embed="rId19"/>
          <a:stretch>
            <a:fillRect/>
          </a:stretch>
        </p:blipFill>
        <p:spPr>
          <a:xfrm>
            <a:off x="5794251" y="4353534"/>
            <a:ext cx="1381886" cy="542301"/>
          </a:xfrm>
          <a:prstGeom prst="rect">
            <a:avLst/>
          </a:prstGeom>
        </p:spPr>
      </p:pic>
      <p:sp>
        <p:nvSpPr>
          <p:cNvPr id="23" name="内容占位符 3">
            <a:extLst>
              <a:ext uri="{FF2B5EF4-FFF2-40B4-BE49-F238E27FC236}">
                <a16:creationId xmlns:a16="http://schemas.microsoft.com/office/drawing/2014/main" id="{AA69E264-3E49-47C5-985B-CED434A1F466}"/>
              </a:ext>
            </a:extLst>
          </p:cNvPr>
          <p:cNvSpPr>
            <a:spLocks noGrp="1"/>
          </p:cNvSpPr>
          <p:nvPr>
            <p:ph idx="1"/>
          </p:nvPr>
        </p:nvSpPr>
        <p:spPr>
          <a:xfrm>
            <a:off x="611739" y="936886"/>
            <a:ext cx="5246671" cy="559884"/>
          </a:xfrm>
        </p:spPr>
        <p:txBody>
          <a:bodyPr/>
          <a:lstStyle/>
          <a:p>
            <a:r>
              <a:rPr lang="en-US" altLang="zh-CN" dirty="0"/>
              <a:t>15 research institutes/universities </a:t>
            </a:r>
            <a:endParaRPr lang="zh-CN" altLang="en-US" dirty="0"/>
          </a:p>
        </p:txBody>
      </p:sp>
    </p:spTree>
    <p:extLst>
      <p:ext uri="{BB962C8B-B14F-4D97-AF65-F5344CB8AC3E}">
        <p14:creationId xmlns:p14="http://schemas.microsoft.com/office/powerpoint/2010/main" val="1670821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C167C6-AC9B-4DB9-8DD2-CDE0A8CE23C0}"/>
              </a:ext>
            </a:extLst>
          </p:cNvPr>
          <p:cNvSpPr>
            <a:spLocks noGrp="1"/>
          </p:cNvSpPr>
          <p:nvPr>
            <p:ph type="title"/>
          </p:nvPr>
        </p:nvSpPr>
        <p:spPr/>
        <p:txBody>
          <a:bodyPr/>
          <a:lstStyle/>
          <a:p>
            <a:r>
              <a:rPr lang="en-US" altLang="zh-CN" dirty="0"/>
              <a:t>GECAM</a:t>
            </a:r>
            <a:endParaRPr lang="zh-CN" altLang="en-US" dirty="0"/>
          </a:p>
        </p:txBody>
      </p:sp>
      <p:sp>
        <p:nvSpPr>
          <p:cNvPr id="3" name="灯片编号占位符 2">
            <a:extLst>
              <a:ext uri="{FF2B5EF4-FFF2-40B4-BE49-F238E27FC236}">
                <a16:creationId xmlns:a16="http://schemas.microsoft.com/office/drawing/2014/main" id="{6BBDC5D8-E966-4337-863D-AED9DC60BC56}"/>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16</a:t>
            </a:fld>
            <a:endParaRPr lang="zh-CN" altLang="en-US">
              <a:solidFill>
                <a:prstClr val="black">
                  <a:tint val="75000"/>
                </a:prstClr>
              </a:solidFill>
            </a:endParaRPr>
          </a:p>
        </p:txBody>
      </p:sp>
      <p:sp>
        <p:nvSpPr>
          <p:cNvPr id="4" name="内容占位符 3">
            <a:extLst>
              <a:ext uri="{FF2B5EF4-FFF2-40B4-BE49-F238E27FC236}">
                <a16:creationId xmlns:a16="http://schemas.microsoft.com/office/drawing/2014/main" id="{0B026FBD-A7AF-47DA-9E6B-04D25E2B718A}"/>
              </a:ext>
            </a:extLst>
          </p:cNvPr>
          <p:cNvSpPr>
            <a:spLocks noGrp="1"/>
          </p:cNvSpPr>
          <p:nvPr>
            <p:ph idx="1"/>
          </p:nvPr>
        </p:nvSpPr>
        <p:spPr>
          <a:xfrm>
            <a:off x="338360" y="961398"/>
            <a:ext cx="5757640" cy="2946454"/>
          </a:xfrm>
        </p:spPr>
        <p:txBody>
          <a:bodyPr>
            <a:normAutofit lnSpcReduction="10000"/>
          </a:bodyPr>
          <a:lstStyle/>
          <a:p>
            <a:r>
              <a:rPr lang="en-US" altLang="zh-CN" dirty="0"/>
              <a:t>GECAM constellation</a:t>
            </a:r>
          </a:p>
          <a:p>
            <a:pPr lvl="1"/>
            <a:r>
              <a:rPr lang="en-US" altLang="zh-CN" dirty="0"/>
              <a:t>Gamma-ray All-sky monitor</a:t>
            </a:r>
          </a:p>
          <a:p>
            <a:pPr lvl="1"/>
            <a:r>
              <a:rPr lang="en-US" altLang="zh-CN" dirty="0"/>
              <a:t>GECAM-A/B/C are in the Low Earth Orbit</a:t>
            </a:r>
          </a:p>
          <a:p>
            <a:pPr lvl="1"/>
            <a:r>
              <a:rPr lang="en-US" altLang="zh-CN" dirty="0"/>
              <a:t>GECAM-D to deep-space orbit in Mar. 2024</a:t>
            </a:r>
          </a:p>
          <a:p>
            <a:r>
              <a:rPr lang="en-US" altLang="zh-CN" dirty="0"/>
              <a:t>Key Features</a:t>
            </a:r>
          </a:p>
          <a:p>
            <a:pPr lvl="1"/>
            <a:r>
              <a:rPr lang="en-US" altLang="zh-CN" dirty="0"/>
              <a:t>Full-sky coverage in 6 keV to 6 MeV</a:t>
            </a:r>
          </a:p>
          <a:p>
            <a:pPr lvl="1"/>
            <a:r>
              <a:rPr lang="en-US" altLang="zh-CN" dirty="0"/>
              <a:t>First real-time alert to guide follow-ups with novel application of </a:t>
            </a:r>
            <a:r>
              <a:rPr lang="en-US" altLang="zh-CN" dirty="0" err="1"/>
              <a:t>Beidou</a:t>
            </a:r>
            <a:r>
              <a:rPr lang="en-US" altLang="zh-CN" dirty="0"/>
              <a:t> navigation system</a:t>
            </a:r>
          </a:p>
          <a:p>
            <a:pPr lvl="1"/>
            <a:endParaRPr lang="en-US" altLang="zh-CN" dirty="0"/>
          </a:p>
        </p:txBody>
      </p:sp>
      <p:pic>
        <p:nvPicPr>
          <p:cNvPr id="5" name="图片 4">
            <a:extLst>
              <a:ext uri="{FF2B5EF4-FFF2-40B4-BE49-F238E27FC236}">
                <a16:creationId xmlns:a16="http://schemas.microsoft.com/office/drawing/2014/main" id="{37D44A74-1A17-46F4-833B-9F69765C8660}"/>
              </a:ext>
            </a:extLst>
          </p:cNvPr>
          <p:cNvPicPr>
            <a:picLocks noChangeAspect="1"/>
          </p:cNvPicPr>
          <p:nvPr/>
        </p:nvPicPr>
        <p:blipFill>
          <a:blip r:embed="rId2"/>
          <a:stretch>
            <a:fillRect/>
          </a:stretch>
        </p:blipFill>
        <p:spPr>
          <a:xfrm>
            <a:off x="6028500" y="1038943"/>
            <a:ext cx="2708217" cy="2019184"/>
          </a:xfrm>
          <a:prstGeom prst="rect">
            <a:avLst/>
          </a:prstGeom>
        </p:spPr>
      </p:pic>
      <p:pic>
        <p:nvPicPr>
          <p:cNvPr id="6" name="图片 5">
            <a:extLst>
              <a:ext uri="{FF2B5EF4-FFF2-40B4-BE49-F238E27FC236}">
                <a16:creationId xmlns:a16="http://schemas.microsoft.com/office/drawing/2014/main" id="{E5182873-70C1-422C-BC9F-91177E29EF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6330" y="4101481"/>
            <a:ext cx="2772338" cy="2385118"/>
          </a:xfrm>
          <a:prstGeom prst="rect">
            <a:avLst/>
          </a:prstGeom>
        </p:spPr>
      </p:pic>
      <p:sp>
        <p:nvSpPr>
          <p:cNvPr id="7" name="内容占位符 2">
            <a:extLst>
              <a:ext uri="{FF2B5EF4-FFF2-40B4-BE49-F238E27FC236}">
                <a16:creationId xmlns:a16="http://schemas.microsoft.com/office/drawing/2014/main" id="{145E1BEA-9A09-4E24-9BD6-B01C3A2AB06B}"/>
              </a:ext>
            </a:extLst>
          </p:cNvPr>
          <p:cNvSpPr txBox="1">
            <a:spLocks/>
          </p:cNvSpPr>
          <p:nvPr/>
        </p:nvSpPr>
        <p:spPr>
          <a:xfrm>
            <a:off x="338361" y="3907851"/>
            <a:ext cx="3077036" cy="2717331"/>
          </a:xfrm>
          <a:prstGeom prst="rect">
            <a:avLst/>
          </a:prstGeom>
        </p:spPr>
        <p:txBody>
          <a:bodyPr vert="horz" wrap="square" lIns="90170" tIns="46990" rIns="90170" bIns="46990" rtlCol="0">
            <a:normAutofit/>
          </a:bodyPr>
          <a:lstStyle>
            <a:lvl1pPr marL="288000" indent="-288000" algn="l" defTabSz="914400" rtl="0" eaLnBrk="1" fontAlgn="auto" latinLnBrk="0" hangingPunct="1">
              <a:lnSpc>
                <a:spcPct val="100000"/>
              </a:lnSpc>
              <a:spcBef>
                <a:spcPts val="600"/>
              </a:spcBef>
              <a:spcAft>
                <a:spcPts val="0"/>
              </a:spcAft>
              <a:buSzPct val="70000"/>
              <a:buFont typeface="Wingdings" panose="05000000000000000000" pitchFamily="2" charset="2"/>
              <a:buChar char="l"/>
              <a:defRPr lang="zh-CN" altLang="en-US" sz="2400" b="1" u="none" strike="noStrike" kern="0" cap="none" spc="0" normalizeH="0" baseline="0">
                <a:solidFill>
                  <a:srgbClr val="005DA2"/>
                </a:solidFill>
                <a:uFillTx/>
                <a:latin typeface="Times New Roman" panose="02020603050405020304" pitchFamily="18" charset="0"/>
                <a:ea typeface="微软雅黑" panose="020B0503020204020204" pitchFamily="34" charset="-122"/>
                <a:cs typeface="+mn-cs"/>
              </a:defRPr>
            </a:lvl1pPr>
            <a:lvl2pPr marL="720000" indent="-288000" algn="l" defTabSz="914400" rtl="0" eaLnBrk="1" fontAlgn="auto" latinLnBrk="0" hangingPunct="1">
              <a:lnSpc>
                <a:spcPct val="100000"/>
              </a:lnSpc>
              <a:spcBef>
                <a:spcPts val="600"/>
              </a:spcBef>
              <a:spcAft>
                <a:spcPts val="0"/>
              </a:spcAft>
              <a:buFont typeface="Arial" panose="020B0604020202020204" pitchFamily="34" charset="0"/>
              <a:buChar char="•"/>
              <a:tabLst>
                <a:tab pos="1609725" algn="l"/>
              </a:tabLst>
              <a:defRPr lang="zh-CN" altLang="en-US" sz="2000" u="none" strike="noStrike" kern="0" cap="none" spc="0" normalizeH="0" baseline="0">
                <a:solidFill>
                  <a:schemeClr val="tx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Science objectives</a:t>
            </a:r>
          </a:p>
          <a:p>
            <a:pPr lvl="1"/>
            <a:r>
              <a:rPr lang="en-US" altLang="zh-CN" sz="1800" dirty="0"/>
              <a:t>Gravitational Wave EM (GWEM)</a:t>
            </a:r>
          </a:p>
          <a:p>
            <a:pPr lvl="1"/>
            <a:r>
              <a:rPr lang="en-US" altLang="zh-CN" sz="1800" dirty="0"/>
              <a:t>Gamma-ray Burst (GRB)</a:t>
            </a:r>
          </a:p>
          <a:p>
            <a:pPr lvl="1"/>
            <a:r>
              <a:rPr lang="en-US" altLang="zh-CN" sz="1800" dirty="0"/>
              <a:t>Soft Gamma-ray Repeater (SGR)</a:t>
            </a:r>
          </a:p>
          <a:p>
            <a:pPr lvl="1"/>
            <a:r>
              <a:rPr lang="en-US" altLang="zh-CN" sz="1800" dirty="0"/>
              <a:t>Solar-Earth transients</a:t>
            </a:r>
          </a:p>
        </p:txBody>
      </p:sp>
      <p:pic>
        <p:nvPicPr>
          <p:cNvPr id="8" name="图片 7">
            <a:extLst>
              <a:ext uri="{FF2B5EF4-FFF2-40B4-BE49-F238E27FC236}">
                <a16:creationId xmlns:a16="http://schemas.microsoft.com/office/drawing/2014/main" id="{7B61B8E5-8AC5-41FA-ADD9-2089BCD56BCB}"/>
              </a:ext>
            </a:extLst>
          </p:cNvPr>
          <p:cNvPicPr/>
          <p:nvPr/>
        </p:nvPicPr>
        <p:blipFill>
          <a:blip r:embed="rId4"/>
          <a:stretch>
            <a:fillRect/>
          </a:stretch>
        </p:blipFill>
        <p:spPr>
          <a:xfrm>
            <a:off x="6015841" y="3454988"/>
            <a:ext cx="2906086" cy="2086583"/>
          </a:xfrm>
          <a:prstGeom prst="rect">
            <a:avLst/>
          </a:prstGeom>
        </p:spPr>
      </p:pic>
      <p:sp>
        <p:nvSpPr>
          <p:cNvPr id="9" name="矩形 8">
            <a:extLst>
              <a:ext uri="{FF2B5EF4-FFF2-40B4-BE49-F238E27FC236}">
                <a16:creationId xmlns:a16="http://schemas.microsoft.com/office/drawing/2014/main" id="{E7E239AD-D27B-467F-9AE1-234426DE46BB}"/>
              </a:ext>
            </a:extLst>
          </p:cNvPr>
          <p:cNvSpPr/>
          <p:nvPr/>
        </p:nvSpPr>
        <p:spPr>
          <a:xfrm>
            <a:off x="5735732" y="5856336"/>
            <a:ext cx="3404478" cy="646331"/>
          </a:xfrm>
          <a:prstGeom prst="rect">
            <a:avLst/>
          </a:prstGeom>
        </p:spPr>
        <p:txBody>
          <a:bodyPr wrap="square">
            <a:spAutoFit/>
          </a:bodyPr>
          <a:lstStyle/>
          <a:p>
            <a:pPr algn="ctr"/>
            <a:r>
              <a:rPr lang="en-US" altLang="zh-CN" dirty="0"/>
              <a:t>GECAM alerts lead to follow-up observations, first in China</a:t>
            </a:r>
          </a:p>
        </p:txBody>
      </p:sp>
      <p:sp>
        <p:nvSpPr>
          <p:cNvPr id="10" name="矩形 9">
            <a:extLst>
              <a:ext uri="{FF2B5EF4-FFF2-40B4-BE49-F238E27FC236}">
                <a16:creationId xmlns:a16="http://schemas.microsoft.com/office/drawing/2014/main" id="{8E855442-B3B9-4912-84DC-22C94F5D4D0C}"/>
              </a:ext>
            </a:extLst>
          </p:cNvPr>
          <p:cNvSpPr/>
          <p:nvPr/>
        </p:nvSpPr>
        <p:spPr>
          <a:xfrm>
            <a:off x="6056114" y="3568408"/>
            <a:ext cx="1240596" cy="369332"/>
          </a:xfrm>
          <a:prstGeom prst="rect">
            <a:avLst/>
          </a:prstGeom>
        </p:spPr>
        <p:txBody>
          <a:bodyPr wrap="none">
            <a:spAutoFit/>
          </a:bodyPr>
          <a:lstStyle/>
          <a:p>
            <a:r>
              <a:rPr lang="en-US" altLang="zh-CN" dirty="0">
                <a:solidFill>
                  <a:schemeClr val="bg1"/>
                </a:solidFill>
              </a:rPr>
              <a:t>Swift/BAT </a:t>
            </a:r>
            <a:endParaRPr lang="zh-CN" altLang="en-US" dirty="0">
              <a:solidFill>
                <a:schemeClr val="bg1"/>
              </a:solidFill>
            </a:endParaRPr>
          </a:p>
        </p:txBody>
      </p:sp>
      <p:sp>
        <p:nvSpPr>
          <p:cNvPr id="11" name="矩形 10">
            <a:extLst>
              <a:ext uri="{FF2B5EF4-FFF2-40B4-BE49-F238E27FC236}">
                <a16:creationId xmlns:a16="http://schemas.microsoft.com/office/drawing/2014/main" id="{02390D38-8607-4AC1-9973-916C9F26510A}"/>
              </a:ext>
            </a:extLst>
          </p:cNvPr>
          <p:cNvSpPr/>
          <p:nvPr/>
        </p:nvSpPr>
        <p:spPr>
          <a:xfrm>
            <a:off x="5980405" y="4444678"/>
            <a:ext cx="1146468" cy="369332"/>
          </a:xfrm>
          <a:prstGeom prst="rect">
            <a:avLst/>
          </a:prstGeom>
        </p:spPr>
        <p:txBody>
          <a:bodyPr wrap="none">
            <a:spAutoFit/>
          </a:bodyPr>
          <a:lstStyle/>
          <a:p>
            <a:r>
              <a:rPr lang="en-US" altLang="zh-CN" dirty="0">
                <a:solidFill>
                  <a:schemeClr val="bg1"/>
                </a:solidFill>
              </a:rPr>
              <a:t>MASTER</a:t>
            </a:r>
            <a:endParaRPr lang="zh-CN" altLang="en-US" dirty="0">
              <a:solidFill>
                <a:schemeClr val="bg1"/>
              </a:solidFill>
            </a:endParaRPr>
          </a:p>
        </p:txBody>
      </p:sp>
      <p:sp>
        <p:nvSpPr>
          <p:cNvPr id="12" name="矩形 11">
            <a:extLst>
              <a:ext uri="{FF2B5EF4-FFF2-40B4-BE49-F238E27FC236}">
                <a16:creationId xmlns:a16="http://schemas.microsoft.com/office/drawing/2014/main" id="{6AFF0F27-6DCD-429A-A205-855FF2E84982}"/>
              </a:ext>
            </a:extLst>
          </p:cNvPr>
          <p:cNvSpPr/>
          <p:nvPr/>
        </p:nvSpPr>
        <p:spPr>
          <a:xfrm>
            <a:off x="7877544" y="4847443"/>
            <a:ext cx="1031051" cy="369332"/>
          </a:xfrm>
          <a:prstGeom prst="rect">
            <a:avLst/>
          </a:prstGeom>
        </p:spPr>
        <p:txBody>
          <a:bodyPr wrap="none">
            <a:spAutoFit/>
          </a:bodyPr>
          <a:lstStyle/>
          <a:p>
            <a:r>
              <a:rPr lang="en-US" altLang="zh-CN" dirty="0">
                <a:solidFill>
                  <a:schemeClr val="bg1"/>
                </a:solidFill>
              </a:rPr>
              <a:t>GECAM</a:t>
            </a:r>
            <a:endParaRPr lang="zh-CN" altLang="en-US" dirty="0">
              <a:solidFill>
                <a:schemeClr val="bg1"/>
              </a:solidFill>
            </a:endParaRPr>
          </a:p>
        </p:txBody>
      </p:sp>
      <p:sp>
        <p:nvSpPr>
          <p:cNvPr id="13" name="矩形 12">
            <a:extLst>
              <a:ext uri="{FF2B5EF4-FFF2-40B4-BE49-F238E27FC236}">
                <a16:creationId xmlns:a16="http://schemas.microsoft.com/office/drawing/2014/main" id="{40B40E3C-D343-4475-9718-CF2589E5C22D}"/>
              </a:ext>
            </a:extLst>
          </p:cNvPr>
          <p:cNvSpPr/>
          <p:nvPr/>
        </p:nvSpPr>
        <p:spPr>
          <a:xfrm>
            <a:off x="7437971" y="3671374"/>
            <a:ext cx="659155" cy="369332"/>
          </a:xfrm>
          <a:prstGeom prst="rect">
            <a:avLst/>
          </a:prstGeom>
        </p:spPr>
        <p:txBody>
          <a:bodyPr wrap="none">
            <a:spAutoFit/>
          </a:bodyPr>
          <a:lstStyle/>
          <a:p>
            <a:r>
              <a:rPr lang="en-US" altLang="zh-CN" dirty="0">
                <a:solidFill>
                  <a:schemeClr val="bg1"/>
                </a:solidFill>
              </a:rPr>
              <a:t>BDS</a:t>
            </a:r>
            <a:endParaRPr lang="zh-CN" altLang="en-US" dirty="0">
              <a:solidFill>
                <a:schemeClr val="bg1"/>
              </a:solidFill>
            </a:endParaRPr>
          </a:p>
        </p:txBody>
      </p:sp>
      <p:pic>
        <p:nvPicPr>
          <p:cNvPr id="14" name="图片 13">
            <a:extLst>
              <a:ext uri="{FF2B5EF4-FFF2-40B4-BE49-F238E27FC236}">
                <a16:creationId xmlns:a16="http://schemas.microsoft.com/office/drawing/2014/main" id="{EE9524A4-7D75-4491-8F9C-BA4BECA6FA77}"/>
              </a:ext>
            </a:extLst>
          </p:cNvPr>
          <p:cNvPicPr>
            <a:picLocks noChangeAspect="1"/>
          </p:cNvPicPr>
          <p:nvPr/>
        </p:nvPicPr>
        <p:blipFill rotWithShape="1">
          <a:blip r:embed="rId5">
            <a:extLst>
              <a:ext uri="{28A0092B-C50C-407E-A947-70E740481C1C}">
                <a14:useLocalDpi xmlns:a14="http://schemas.microsoft.com/office/drawing/2010/main" val="0"/>
              </a:ext>
            </a:extLst>
          </a:blip>
          <a:srcRect l="3414"/>
          <a:stretch/>
        </p:blipFill>
        <p:spPr>
          <a:xfrm>
            <a:off x="8897543" y="1066846"/>
            <a:ext cx="3133967" cy="1991281"/>
          </a:xfrm>
          <a:prstGeom prst="rect">
            <a:avLst/>
          </a:prstGeom>
        </p:spPr>
      </p:pic>
      <p:sp>
        <p:nvSpPr>
          <p:cNvPr id="15" name="矩形 14">
            <a:extLst>
              <a:ext uri="{FF2B5EF4-FFF2-40B4-BE49-F238E27FC236}">
                <a16:creationId xmlns:a16="http://schemas.microsoft.com/office/drawing/2014/main" id="{7E2B40DF-F74A-4BDC-8AFF-219F348E2E9C}"/>
              </a:ext>
            </a:extLst>
          </p:cNvPr>
          <p:cNvSpPr/>
          <p:nvPr/>
        </p:nvSpPr>
        <p:spPr>
          <a:xfrm>
            <a:off x="6676412" y="3059668"/>
            <a:ext cx="1479892" cy="369332"/>
          </a:xfrm>
          <a:prstGeom prst="rect">
            <a:avLst/>
          </a:prstGeom>
        </p:spPr>
        <p:txBody>
          <a:bodyPr wrap="none">
            <a:spAutoFit/>
          </a:bodyPr>
          <a:lstStyle/>
          <a:p>
            <a:r>
              <a:rPr lang="en-US" altLang="zh-CN" dirty="0"/>
              <a:t>GECAM-A/B</a:t>
            </a:r>
            <a:endParaRPr lang="zh-CN" altLang="en-US" dirty="0"/>
          </a:p>
        </p:txBody>
      </p:sp>
      <p:sp>
        <p:nvSpPr>
          <p:cNvPr id="16" name="矩形 15">
            <a:extLst>
              <a:ext uri="{FF2B5EF4-FFF2-40B4-BE49-F238E27FC236}">
                <a16:creationId xmlns:a16="http://schemas.microsoft.com/office/drawing/2014/main" id="{6C4FED6E-18D7-4554-98EA-E890A38A43CE}"/>
              </a:ext>
            </a:extLst>
          </p:cNvPr>
          <p:cNvSpPr/>
          <p:nvPr/>
        </p:nvSpPr>
        <p:spPr>
          <a:xfrm>
            <a:off x="9827172" y="3080100"/>
            <a:ext cx="1274708" cy="369332"/>
          </a:xfrm>
          <a:prstGeom prst="rect">
            <a:avLst/>
          </a:prstGeom>
        </p:spPr>
        <p:txBody>
          <a:bodyPr wrap="none">
            <a:spAutoFit/>
          </a:bodyPr>
          <a:lstStyle/>
          <a:p>
            <a:r>
              <a:rPr lang="en-US" altLang="zh-CN" dirty="0"/>
              <a:t>GECAM-C</a:t>
            </a:r>
            <a:endParaRPr lang="zh-CN" altLang="en-US" dirty="0"/>
          </a:p>
        </p:txBody>
      </p:sp>
      <p:sp>
        <p:nvSpPr>
          <p:cNvPr id="17" name="矩形 16">
            <a:extLst>
              <a:ext uri="{FF2B5EF4-FFF2-40B4-BE49-F238E27FC236}">
                <a16:creationId xmlns:a16="http://schemas.microsoft.com/office/drawing/2014/main" id="{8E37CCD9-8A6A-4FBF-844B-6F43BAA20E13}"/>
              </a:ext>
            </a:extLst>
          </p:cNvPr>
          <p:cNvSpPr/>
          <p:nvPr/>
        </p:nvSpPr>
        <p:spPr>
          <a:xfrm>
            <a:off x="3217180" y="121438"/>
            <a:ext cx="8544516" cy="646331"/>
          </a:xfrm>
          <a:prstGeom prst="rect">
            <a:avLst/>
          </a:prstGeom>
        </p:spPr>
        <p:txBody>
          <a:bodyPr wrap="square">
            <a:spAutoFit/>
          </a:bodyPr>
          <a:lstStyle/>
          <a:p>
            <a:r>
              <a:rPr lang="en-US" altLang="zh-CN" b="1" dirty="0">
                <a:solidFill>
                  <a:srgbClr val="005DA2"/>
                </a:solidFill>
              </a:rPr>
              <a:t>Gravitational wave high-energy Electromagnetic Counterpart All-sky Monitor</a:t>
            </a:r>
          </a:p>
          <a:p>
            <a:r>
              <a:rPr lang="en-US" altLang="zh-CN" b="1" dirty="0">
                <a:solidFill>
                  <a:srgbClr val="C00000"/>
                </a:solidFill>
              </a:rPr>
              <a:t> (The first “Mission of Opportunity” for gravitational wave astronomy)</a:t>
            </a:r>
            <a:endParaRPr lang="zh-CN" altLang="en-US" dirty="0">
              <a:solidFill>
                <a:srgbClr val="C00000"/>
              </a:solidFill>
            </a:endParaRPr>
          </a:p>
        </p:txBody>
      </p:sp>
      <p:pic>
        <p:nvPicPr>
          <p:cNvPr id="18" name="图片 17">
            <a:extLst>
              <a:ext uri="{FF2B5EF4-FFF2-40B4-BE49-F238E27FC236}">
                <a16:creationId xmlns:a16="http://schemas.microsoft.com/office/drawing/2014/main" id="{B5C82AD3-5243-4F4C-A507-E2E8F05EE0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845" r="60208" b="26415"/>
          <a:stretch/>
        </p:blipFill>
        <p:spPr>
          <a:xfrm>
            <a:off x="9196273" y="3399792"/>
            <a:ext cx="2297625" cy="3323274"/>
          </a:xfrm>
          <a:prstGeom prst="rect">
            <a:avLst/>
          </a:prstGeom>
        </p:spPr>
      </p:pic>
      <p:pic>
        <p:nvPicPr>
          <p:cNvPr id="19" name="Picture 2">
            <a:extLst>
              <a:ext uri="{FF2B5EF4-FFF2-40B4-BE49-F238E27FC236}">
                <a16:creationId xmlns:a16="http://schemas.microsoft.com/office/drawing/2014/main" id="{733BB8CA-E2EE-4F36-A8D3-82D4BC0418C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937" r="33420"/>
          <a:stretch/>
        </p:blipFill>
        <p:spPr bwMode="auto">
          <a:xfrm>
            <a:off x="11251231" y="3354560"/>
            <a:ext cx="816560" cy="1341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矩形: 圆角 19">
            <a:extLst>
              <a:ext uri="{FF2B5EF4-FFF2-40B4-BE49-F238E27FC236}">
                <a16:creationId xmlns:a16="http://schemas.microsoft.com/office/drawing/2014/main" id="{E3DCEA2E-6E70-4B2D-9AD4-63D5C3B3ED9C}"/>
              </a:ext>
            </a:extLst>
          </p:cNvPr>
          <p:cNvSpPr/>
          <p:nvPr/>
        </p:nvSpPr>
        <p:spPr>
          <a:xfrm>
            <a:off x="9277382" y="5578147"/>
            <a:ext cx="2484313" cy="834845"/>
          </a:xfrm>
          <a:prstGeom prst="roundRect">
            <a:avLst/>
          </a:prstGeom>
          <a:solidFill>
            <a:srgbClr val="FFC000">
              <a:alpha val="20000"/>
            </a:srgbClr>
          </a:solidFill>
          <a:ln>
            <a:solidFill>
              <a:srgbClr val="E85E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0273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1AEF1C-0944-40DB-9073-ACB4C40982A9}"/>
              </a:ext>
            </a:extLst>
          </p:cNvPr>
          <p:cNvSpPr>
            <a:spLocks noGrp="1"/>
          </p:cNvSpPr>
          <p:nvPr>
            <p:ph type="title"/>
          </p:nvPr>
        </p:nvSpPr>
        <p:spPr/>
        <p:txBody>
          <a:bodyPr/>
          <a:lstStyle/>
          <a:p>
            <a:r>
              <a:rPr lang="en-US" altLang="zh-CN" dirty="0"/>
              <a:t>GECAM Highlights: GRB</a:t>
            </a:r>
            <a:endParaRPr lang="zh-CN" altLang="en-US" dirty="0"/>
          </a:p>
        </p:txBody>
      </p:sp>
      <p:sp>
        <p:nvSpPr>
          <p:cNvPr id="3" name="灯片编号占位符 2">
            <a:extLst>
              <a:ext uri="{FF2B5EF4-FFF2-40B4-BE49-F238E27FC236}">
                <a16:creationId xmlns:a16="http://schemas.microsoft.com/office/drawing/2014/main" id="{606288CC-2703-4FDE-9415-0D94DB5EC313}"/>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17</a:t>
            </a:fld>
            <a:endParaRPr lang="zh-CN" altLang="en-US">
              <a:solidFill>
                <a:prstClr val="black">
                  <a:tint val="75000"/>
                </a:prstClr>
              </a:solidFill>
            </a:endParaRPr>
          </a:p>
        </p:txBody>
      </p:sp>
      <p:sp>
        <p:nvSpPr>
          <p:cNvPr id="4" name="内容占位符 3">
            <a:extLst>
              <a:ext uri="{FF2B5EF4-FFF2-40B4-BE49-F238E27FC236}">
                <a16:creationId xmlns:a16="http://schemas.microsoft.com/office/drawing/2014/main" id="{374D16F9-9C4F-4CBA-8905-5C5FDFCD1429}"/>
              </a:ext>
            </a:extLst>
          </p:cNvPr>
          <p:cNvSpPr>
            <a:spLocks noGrp="1"/>
          </p:cNvSpPr>
          <p:nvPr>
            <p:ph idx="1"/>
          </p:nvPr>
        </p:nvSpPr>
        <p:spPr>
          <a:xfrm>
            <a:off x="338360" y="961399"/>
            <a:ext cx="11279266" cy="608568"/>
          </a:xfrm>
        </p:spPr>
        <p:txBody>
          <a:bodyPr/>
          <a:lstStyle/>
          <a:p>
            <a:r>
              <a:rPr lang="en-US" altLang="zh-CN" dirty="0"/>
              <a:t>GECAM-C accurately measure the Brightest-of-all-time GRB (GRB 221009A)</a:t>
            </a:r>
          </a:p>
          <a:p>
            <a:endParaRPr lang="en-US" altLang="zh-CN" dirty="0"/>
          </a:p>
          <a:p>
            <a:endParaRPr lang="en-US" altLang="zh-CN" dirty="0"/>
          </a:p>
          <a:p>
            <a:endParaRPr lang="en-US" altLang="zh-CN" dirty="0"/>
          </a:p>
          <a:p>
            <a:endParaRPr lang="en-US" altLang="zh-CN" dirty="0"/>
          </a:p>
          <a:p>
            <a:endParaRPr lang="en-US" altLang="zh-CN" dirty="0"/>
          </a:p>
          <a:p>
            <a:endParaRPr lang="zh-CN" altLang="en-US" dirty="0"/>
          </a:p>
        </p:txBody>
      </p:sp>
      <p:sp>
        <p:nvSpPr>
          <p:cNvPr id="6" name="矩形 5">
            <a:extLst>
              <a:ext uri="{FF2B5EF4-FFF2-40B4-BE49-F238E27FC236}">
                <a16:creationId xmlns:a16="http://schemas.microsoft.com/office/drawing/2014/main" id="{95512EC7-B8D0-4548-9F5F-02E9A04A974D}"/>
              </a:ext>
            </a:extLst>
          </p:cNvPr>
          <p:cNvSpPr/>
          <p:nvPr/>
        </p:nvSpPr>
        <p:spPr>
          <a:xfrm>
            <a:off x="187055" y="4356012"/>
            <a:ext cx="4829058" cy="2031325"/>
          </a:xfrm>
          <a:prstGeom prst="rect">
            <a:avLst/>
          </a:prstGeom>
        </p:spPr>
        <p:txBody>
          <a:bodyPr wrap="square">
            <a:spAutoFit/>
          </a:bodyPr>
          <a:lstStyle/>
          <a:p>
            <a:pPr marL="285750" indent="-285750">
              <a:buFont typeface="Arial" panose="020B0604020202020204" pitchFamily="34" charset="0"/>
              <a:buChar char="•"/>
            </a:pPr>
            <a:r>
              <a:rPr lang="en-US" altLang="zh-CN" dirty="0"/>
              <a:t>GECAM-C </a:t>
            </a:r>
            <a:r>
              <a:rPr lang="en-US" altLang="zh-CN" dirty="0">
                <a:solidFill>
                  <a:schemeClr val="accent6"/>
                </a:solidFill>
              </a:rPr>
              <a:t>uniquely</a:t>
            </a:r>
            <a:r>
              <a:rPr lang="en-US" altLang="zh-CN" dirty="0"/>
              <a:t> provided the </a:t>
            </a:r>
            <a:r>
              <a:rPr lang="en-US" altLang="zh-CN" dirty="0">
                <a:solidFill>
                  <a:schemeClr val="accent6"/>
                </a:solidFill>
              </a:rPr>
              <a:t>accurate measurement </a:t>
            </a:r>
            <a:r>
              <a:rPr lang="en-US" altLang="zh-CN" dirty="0"/>
              <a:t>of the extreme main burst</a:t>
            </a:r>
          </a:p>
          <a:p>
            <a:pPr marL="285750" indent="-285750">
              <a:buFont typeface="Arial" panose="020B0604020202020204" pitchFamily="34" charset="0"/>
              <a:buChar char="•"/>
            </a:pPr>
            <a:r>
              <a:rPr lang="en-US" altLang="zh-CN" dirty="0"/>
              <a:t>GECAM-C found this burst has the </a:t>
            </a:r>
            <a:r>
              <a:rPr lang="en-US" altLang="zh-CN" dirty="0">
                <a:solidFill>
                  <a:schemeClr val="accent6"/>
                </a:solidFill>
              </a:rPr>
              <a:t>largest isotropic energy</a:t>
            </a:r>
            <a:r>
              <a:rPr lang="en-US" altLang="zh-CN" dirty="0"/>
              <a:t> (</a:t>
            </a:r>
            <a:r>
              <a:rPr lang="en-US" altLang="zh-CN" dirty="0" err="1"/>
              <a:t>Eiso</a:t>
            </a:r>
            <a:r>
              <a:rPr lang="en-US" altLang="zh-CN" dirty="0"/>
              <a:t> = 1.5E55 erg)</a:t>
            </a:r>
          </a:p>
          <a:p>
            <a:pPr marL="285750" indent="-285750">
              <a:buFont typeface="Arial" panose="020B0604020202020204" pitchFamily="34" charset="0"/>
              <a:buChar char="•"/>
            </a:pPr>
            <a:r>
              <a:rPr lang="en-US" altLang="zh-CN" dirty="0"/>
              <a:t>GECAM-C and HXMT together found it launched the narrowest jet (~0.7 deg), challenging most GRB theories</a:t>
            </a:r>
          </a:p>
        </p:txBody>
      </p:sp>
      <p:pic>
        <p:nvPicPr>
          <p:cNvPr id="9" name="内容占位符 9">
            <a:extLst>
              <a:ext uri="{FF2B5EF4-FFF2-40B4-BE49-F238E27FC236}">
                <a16:creationId xmlns:a16="http://schemas.microsoft.com/office/drawing/2014/main" id="{18E7910E-4312-4DEF-8204-9DF77BF15D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9259" y="4173257"/>
            <a:ext cx="3169232" cy="2114331"/>
          </a:xfrm>
          <a:prstGeom prst="rect">
            <a:avLst/>
          </a:prstGeom>
        </p:spPr>
      </p:pic>
      <p:pic>
        <p:nvPicPr>
          <p:cNvPr id="10" name="图片 9">
            <a:extLst>
              <a:ext uri="{FF2B5EF4-FFF2-40B4-BE49-F238E27FC236}">
                <a16:creationId xmlns:a16="http://schemas.microsoft.com/office/drawing/2014/main" id="{29D0D8F3-64D0-4273-A114-D0B64E4AF912}"/>
              </a:ext>
            </a:extLst>
          </p:cNvPr>
          <p:cNvPicPr>
            <a:picLocks noChangeAspect="1"/>
          </p:cNvPicPr>
          <p:nvPr/>
        </p:nvPicPr>
        <p:blipFill>
          <a:blip r:embed="rId4"/>
          <a:stretch>
            <a:fillRect/>
          </a:stretch>
        </p:blipFill>
        <p:spPr>
          <a:xfrm>
            <a:off x="8429259" y="1541156"/>
            <a:ext cx="3169233" cy="1475958"/>
          </a:xfrm>
          <a:prstGeom prst="rect">
            <a:avLst/>
          </a:prstGeom>
        </p:spPr>
      </p:pic>
      <p:pic>
        <p:nvPicPr>
          <p:cNvPr id="11" name="图片 10">
            <a:extLst>
              <a:ext uri="{FF2B5EF4-FFF2-40B4-BE49-F238E27FC236}">
                <a16:creationId xmlns:a16="http://schemas.microsoft.com/office/drawing/2014/main" id="{FDCE4777-3D01-4A56-B276-0C6BA309DB25}"/>
              </a:ext>
            </a:extLst>
          </p:cNvPr>
          <p:cNvPicPr>
            <a:picLocks noChangeAspect="1"/>
          </p:cNvPicPr>
          <p:nvPr/>
        </p:nvPicPr>
        <p:blipFill>
          <a:blip r:embed="rId5"/>
          <a:stretch>
            <a:fillRect/>
          </a:stretch>
        </p:blipFill>
        <p:spPr>
          <a:xfrm>
            <a:off x="8456430" y="3017114"/>
            <a:ext cx="3078673" cy="1168785"/>
          </a:xfrm>
          <a:prstGeom prst="rect">
            <a:avLst/>
          </a:prstGeom>
          <a:ln>
            <a:solidFill>
              <a:schemeClr val="tx1"/>
            </a:solidFill>
          </a:ln>
        </p:spPr>
      </p:pic>
      <p:sp>
        <p:nvSpPr>
          <p:cNvPr id="12" name="矩形 11">
            <a:extLst>
              <a:ext uri="{FF2B5EF4-FFF2-40B4-BE49-F238E27FC236}">
                <a16:creationId xmlns:a16="http://schemas.microsoft.com/office/drawing/2014/main" id="{F0492A80-4662-4EBA-84C8-328D05B6D455}"/>
              </a:ext>
            </a:extLst>
          </p:cNvPr>
          <p:cNvSpPr/>
          <p:nvPr/>
        </p:nvSpPr>
        <p:spPr>
          <a:xfrm>
            <a:off x="8143080" y="6104642"/>
            <a:ext cx="3736920" cy="646331"/>
          </a:xfrm>
          <a:prstGeom prst="rect">
            <a:avLst/>
          </a:prstGeom>
          <a:solidFill>
            <a:schemeClr val="tx2">
              <a:lumMod val="20000"/>
              <a:lumOff val="80000"/>
            </a:schemeClr>
          </a:solidFill>
          <a:ln>
            <a:solidFill>
              <a:schemeClr val="tx2">
                <a:lumMod val="75000"/>
              </a:schemeClr>
            </a:solidFill>
          </a:ln>
        </p:spPr>
        <p:txBody>
          <a:bodyPr wrap="square">
            <a:spAutoFit/>
          </a:bodyPr>
          <a:lstStyle/>
          <a:p>
            <a:pPr algn="ctr"/>
            <a:r>
              <a:rPr lang="en-US" altLang="zh-CN" b="1" dirty="0"/>
              <a:t>Joined the global press release on March 28, 2023</a:t>
            </a:r>
            <a:endParaRPr lang="zh-CN" altLang="en-US" b="1" dirty="0"/>
          </a:p>
        </p:txBody>
      </p:sp>
      <p:pic>
        <p:nvPicPr>
          <p:cNvPr id="14" name="图片 13">
            <a:extLst>
              <a:ext uri="{FF2B5EF4-FFF2-40B4-BE49-F238E27FC236}">
                <a16:creationId xmlns:a16="http://schemas.microsoft.com/office/drawing/2014/main" id="{55D01386-FE96-4B7D-8C64-90CAF9BC3342}"/>
              </a:ext>
            </a:extLst>
          </p:cNvPr>
          <p:cNvPicPr>
            <a:picLocks noChangeAspect="1"/>
          </p:cNvPicPr>
          <p:nvPr/>
        </p:nvPicPr>
        <p:blipFill rotWithShape="1">
          <a:blip r:embed="rId6"/>
          <a:srcRect t="1921"/>
          <a:stretch/>
        </p:blipFill>
        <p:spPr>
          <a:xfrm>
            <a:off x="241620" y="1569967"/>
            <a:ext cx="3073349" cy="2214137"/>
          </a:xfrm>
          <a:prstGeom prst="rect">
            <a:avLst/>
          </a:prstGeom>
        </p:spPr>
      </p:pic>
      <p:sp>
        <p:nvSpPr>
          <p:cNvPr id="7" name="矩形 6">
            <a:extLst>
              <a:ext uri="{FF2B5EF4-FFF2-40B4-BE49-F238E27FC236}">
                <a16:creationId xmlns:a16="http://schemas.microsoft.com/office/drawing/2014/main" id="{D63A616D-2208-4FC8-A2B7-D1AE7778767F}"/>
              </a:ext>
            </a:extLst>
          </p:cNvPr>
          <p:cNvSpPr/>
          <p:nvPr/>
        </p:nvSpPr>
        <p:spPr>
          <a:xfrm>
            <a:off x="4102595" y="6356588"/>
            <a:ext cx="3852337" cy="369332"/>
          </a:xfrm>
          <a:prstGeom prst="rect">
            <a:avLst/>
          </a:prstGeom>
          <a:solidFill>
            <a:schemeClr val="bg1">
              <a:lumMod val="75000"/>
            </a:schemeClr>
          </a:solidFill>
          <a:ln>
            <a:solidFill>
              <a:srgbClr val="C00000"/>
            </a:solidFill>
          </a:ln>
        </p:spPr>
        <p:txBody>
          <a:bodyPr wrap="none">
            <a:spAutoFit/>
          </a:bodyPr>
          <a:lstStyle/>
          <a:p>
            <a:r>
              <a:rPr lang="en-US" altLang="zh-CN" dirty="0"/>
              <a:t>Set new records in the GRB history!</a:t>
            </a:r>
          </a:p>
        </p:txBody>
      </p:sp>
      <p:pic>
        <p:nvPicPr>
          <p:cNvPr id="21" name="图片 20">
            <a:extLst>
              <a:ext uri="{FF2B5EF4-FFF2-40B4-BE49-F238E27FC236}">
                <a16:creationId xmlns:a16="http://schemas.microsoft.com/office/drawing/2014/main" id="{B1B43017-7D2C-4C18-BCB5-D90CD119227F}"/>
              </a:ext>
            </a:extLst>
          </p:cNvPr>
          <p:cNvPicPr>
            <a:picLocks noChangeAspect="1"/>
          </p:cNvPicPr>
          <p:nvPr/>
        </p:nvPicPr>
        <p:blipFill rotWithShape="1">
          <a:blip r:embed="rId7"/>
          <a:srcRect b="1772"/>
          <a:stretch/>
        </p:blipFill>
        <p:spPr>
          <a:xfrm>
            <a:off x="3396249" y="1569966"/>
            <a:ext cx="3991035" cy="2340859"/>
          </a:xfrm>
          <a:prstGeom prst="rect">
            <a:avLst/>
          </a:prstGeom>
        </p:spPr>
      </p:pic>
      <p:pic>
        <p:nvPicPr>
          <p:cNvPr id="22" name="图片 21">
            <a:extLst>
              <a:ext uri="{FF2B5EF4-FFF2-40B4-BE49-F238E27FC236}">
                <a16:creationId xmlns:a16="http://schemas.microsoft.com/office/drawing/2014/main" id="{DC099669-C0E9-4FAF-A063-FB121F4159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587" r="8030"/>
          <a:stretch/>
        </p:blipFill>
        <p:spPr>
          <a:xfrm>
            <a:off x="5204261" y="4385062"/>
            <a:ext cx="2562524" cy="1716998"/>
          </a:xfrm>
          <a:prstGeom prst="rect">
            <a:avLst/>
          </a:prstGeom>
        </p:spPr>
      </p:pic>
      <p:sp>
        <p:nvSpPr>
          <p:cNvPr id="20" name="文本框 19">
            <a:extLst>
              <a:ext uri="{FF2B5EF4-FFF2-40B4-BE49-F238E27FC236}">
                <a16:creationId xmlns:a16="http://schemas.microsoft.com/office/drawing/2014/main" id="{78C47D86-F08B-43EA-8D2B-9966DDEF62CB}"/>
              </a:ext>
            </a:extLst>
          </p:cNvPr>
          <p:cNvSpPr txBox="1"/>
          <p:nvPr/>
        </p:nvSpPr>
        <p:spPr>
          <a:xfrm>
            <a:off x="2354274" y="3816239"/>
            <a:ext cx="2318133" cy="357019"/>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54863" tIns="54863" rIns="54863" bIns="54863" numCol="1" spcCol="38100" rtlCol="0" anchor="t">
            <a:spAutoFit/>
          </a:bodyPr>
          <a:lstStyle/>
          <a:p>
            <a:r>
              <a:rPr lang="en-US" altLang="zh-CN" sz="1600" dirty="0"/>
              <a:t>[An+, arXiv:2303.01203]</a:t>
            </a:r>
            <a:endParaRPr lang="zh-CN" altLang="en-US" sz="1600" dirty="0">
              <a:solidFill>
                <a:srgbClr val="000000"/>
              </a:solidFill>
              <a:latin typeface="+mj-lt"/>
              <a:ea typeface="+mj-ea"/>
              <a:cs typeface="+mj-cs"/>
              <a:sym typeface="Calibri" panose="020F0502020204030204"/>
            </a:endParaRPr>
          </a:p>
        </p:txBody>
      </p:sp>
      <p:sp>
        <p:nvSpPr>
          <p:cNvPr id="15" name="矩形: 圆角 14">
            <a:extLst>
              <a:ext uri="{FF2B5EF4-FFF2-40B4-BE49-F238E27FC236}">
                <a16:creationId xmlns:a16="http://schemas.microsoft.com/office/drawing/2014/main" id="{B816B596-8DB0-4AA1-ADFC-E60DD2B2CADA}"/>
              </a:ext>
            </a:extLst>
          </p:cNvPr>
          <p:cNvSpPr/>
          <p:nvPr/>
        </p:nvSpPr>
        <p:spPr>
          <a:xfrm>
            <a:off x="8456430" y="3709871"/>
            <a:ext cx="3142061" cy="357019"/>
          </a:xfrm>
          <a:prstGeom prst="roundRect">
            <a:avLst/>
          </a:prstGeom>
          <a:solidFill>
            <a:srgbClr val="FFC000">
              <a:alpha val="20000"/>
            </a:srgbClr>
          </a:solidFill>
          <a:ln>
            <a:solidFill>
              <a:srgbClr val="E85E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125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B9658F-9FD6-43A8-8322-D22252DFF002}"/>
              </a:ext>
            </a:extLst>
          </p:cNvPr>
          <p:cNvSpPr>
            <a:spLocks noGrp="1"/>
          </p:cNvSpPr>
          <p:nvPr>
            <p:ph type="title"/>
          </p:nvPr>
        </p:nvSpPr>
        <p:spPr/>
        <p:txBody>
          <a:bodyPr/>
          <a:lstStyle/>
          <a:p>
            <a:r>
              <a:rPr lang="en-US" altLang="zh-CN" dirty="0"/>
              <a:t>GECAM Highlights: GRB</a:t>
            </a:r>
            <a:endParaRPr lang="zh-CN" altLang="en-US" dirty="0"/>
          </a:p>
        </p:txBody>
      </p:sp>
      <p:sp>
        <p:nvSpPr>
          <p:cNvPr id="3" name="灯片编号占位符 2">
            <a:extLst>
              <a:ext uri="{FF2B5EF4-FFF2-40B4-BE49-F238E27FC236}">
                <a16:creationId xmlns:a16="http://schemas.microsoft.com/office/drawing/2014/main" id="{54CF9AF0-B3B6-490E-A3F9-3682DC34A415}"/>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18</a:t>
            </a:fld>
            <a:endParaRPr lang="zh-CN" altLang="en-US">
              <a:solidFill>
                <a:prstClr val="black">
                  <a:tint val="75000"/>
                </a:prstClr>
              </a:solidFill>
            </a:endParaRPr>
          </a:p>
        </p:txBody>
      </p:sp>
      <p:sp>
        <p:nvSpPr>
          <p:cNvPr id="4" name="内容占位符 3">
            <a:extLst>
              <a:ext uri="{FF2B5EF4-FFF2-40B4-BE49-F238E27FC236}">
                <a16:creationId xmlns:a16="http://schemas.microsoft.com/office/drawing/2014/main" id="{A5769227-57BC-4D1D-8D31-DE48DD9B2047}"/>
              </a:ext>
            </a:extLst>
          </p:cNvPr>
          <p:cNvSpPr>
            <a:spLocks noGrp="1"/>
          </p:cNvSpPr>
          <p:nvPr>
            <p:ph idx="1"/>
          </p:nvPr>
        </p:nvSpPr>
        <p:spPr>
          <a:xfrm>
            <a:off x="338359" y="961398"/>
            <a:ext cx="11629863" cy="2129043"/>
          </a:xfrm>
        </p:spPr>
        <p:txBody>
          <a:bodyPr>
            <a:normAutofit/>
          </a:bodyPr>
          <a:lstStyle/>
          <a:p>
            <a:r>
              <a:rPr lang="en-US" altLang="zh-CN" dirty="0"/>
              <a:t>Discovered the brightest long duration merger-origin GRB 230307A</a:t>
            </a:r>
          </a:p>
          <a:p>
            <a:pPr lvl="1"/>
            <a:r>
              <a:rPr lang="en-US" altLang="zh-CN" b="1" dirty="0">
                <a:solidFill>
                  <a:srgbClr val="C00000"/>
                </a:solidFill>
              </a:rPr>
              <a:t>Firstly report this extremely bright burst </a:t>
            </a:r>
            <a:r>
              <a:rPr lang="en-US" altLang="zh-CN" b="0" dirty="0"/>
              <a:t>with </a:t>
            </a:r>
            <a:r>
              <a:rPr lang="en-US" altLang="zh-CN" b="0" dirty="0" err="1"/>
              <a:t>Beidou</a:t>
            </a:r>
            <a:r>
              <a:rPr lang="en-US" altLang="zh-CN" b="0" dirty="0"/>
              <a:t>, which triggered global observation campaign</a:t>
            </a:r>
          </a:p>
          <a:p>
            <a:pPr lvl="1"/>
            <a:r>
              <a:rPr lang="en-US" altLang="zh-CN" b="1" dirty="0">
                <a:solidFill>
                  <a:srgbClr val="C00000"/>
                </a:solidFill>
              </a:rPr>
              <a:t>Most accurate measurement of prompt emission </a:t>
            </a:r>
            <a:r>
              <a:rPr lang="en-US" altLang="zh-CN" b="0" dirty="0"/>
              <a:t>while others got saturated due to extreme brightness</a:t>
            </a:r>
          </a:p>
          <a:p>
            <a:pPr lvl="1"/>
            <a:r>
              <a:rPr lang="en-US" altLang="zh-CN" b="0" dirty="0"/>
              <a:t>Spectral and temporal measurements </a:t>
            </a:r>
            <a:r>
              <a:rPr lang="en-US" altLang="zh-CN" b="1" dirty="0">
                <a:solidFill>
                  <a:srgbClr val="C00000"/>
                </a:solidFill>
              </a:rPr>
              <a:t>support the merger origin</a:t>
            </a:r>
            <a:r>
              <a:rPr lang="en-US" altLang="zh-CN" b="0" dirty="0"/>
              <a:t>, rather than collapsar</a:t>
            </a:r>
          </a:p>
          <a:p>
            <a:pPr lvl="1"/>
            <a:r>
              <a:rPr lang="en-US" altLang="zh-CN" b="1" dirty="0">
                <a:solidFill>
                  <a:srgbClr val="C00000"/>
                </a:solidFill>
              </a:rPr>
              <a:t>First time to determine jet geometry in gamma-rays in prompt emission phase</a:t>
            </a:r>
            <a:r>
              <a:rPr lang="en-US" altLang="zh-CN" b="0" dirty="0"/>
              <a:t>:  jet angle ~3.4 deg</a:t>
            </a:r>
          </a:p>
          <a:p>
            <a:endParaRPr lang="zh-CN" altLang="en-US" dirty="0"/>
          </a:p>
        </p:txBody>
      </p:sp>
      <p:pic>
        <p:nvPicPr>
          <p:cNvPr id="5" name="图片 4">
            <a:extLst>
              <a:ext uri="{FF2B5EF4-FFF2-40B4-BE49-F238E27FC236}">
                <a16:creationId xmlns:a16="http://schemas.microsoft.com/office/drawing/2014/main" id="{9EF3DA6C-F4E4-4836-8B52-297676C65ED4}"/>
              </a:ext>
            </a:extLst>
          </p:cNvPr>
          <p:cNvPicPr>
            <a:picLocks noChangeAspect="1"/>
          </p:cNvPicPr>
          <p:nvPr/>
        </p:nvPicPr>
        <p:blipFill rotWithShape="1">
          <a:blip r:embed="rId2"/>
          <a:srcRect r="50231"/>
          <a:stretch/>
        </p:blipFill>
        <p:spPr>
          <a:xfrm>
            <a:off x="9128926" y="3144975"/>
            <a:ext cx="2751074" cy="2927985"/>
          </a:xfrm>
          <a:prstGeom prst="rect">
            <a:avLst/>
          </a:prstGeom>
        </p:spPr>
      </p:pic>
      <p:sp>
        <p:nvSpPr>
          <p:cNvPr id="6" name="矩形 5">
            <a:extLst>
              <a:ext uri="{FF2B5EF4-FFF2-40B4-BE49-F238E27FC236}">
                <a16:creationId xmlns:a16="http://schemas.microsoft.com/office/drawing/2014/main" id="{494C5DF8-9DB1-489C-85BB-B91EDDBDCD18}"/>
              </a:ext>
            </a:extLst>
          </p:cNvPr>
          <p:cNvSpPr/>
          <p:nvPr/>
        </p:nvSpPr>
        <p:spPr>
          <a:xfrm>
            <a:off x="7403482" y="6307918"/>
            <a:ext cx="3187091" cy="338554"/>
          </a:xfrm>
          <a:prstGeom prst="rect">
            <a:avLst/>
          </a:prstGeom>
        </p:spPr>
        <p:txBody>
          <a:bodyPr wrap="none">
            <a:spAutoFit/>
          </a:bodyPr>
          <a:lstStyle/>
          <a:p>
            <a:r>
              <a:rPr lang="en-US" altLang="zh-CN" sz="1600" dirty="0"/>
              <a:t>[Sun et al., Nature, under review]</a:t>
            </a:r>
            <a:endParaRPr lang="zh-CN" altLang="en-US" sz="1600" dirty="0"/>
          </a:p>
        </p:txBody>
      </p:sp>
      <p:pic>
        <p:nvPicPr>
          <p:cNvPr id="7" name="图片 6">
            <a:extLst>
              <a:ext uri="{FF2B5EF4-FFF2-40B4-BE49-F238E27FC236}">
                <a16:creationId xmlns:a16="http://schemas.microsoft.com/office/drawing/2014/main" id="{E95E1154-AE09-4632-A827-C67A337EFFB9}"/>
              </a:ext>
            </a:extLst>
          </p:cNvPr>
          <p:cNvPicPr>
            <a:picLocks noChangeAspect="1"/>
          </p:cNvPicPr>
          <p:nvPr/>
        </p:nvPicPr>
        <p:blipFill>
          <a:blip r:embed="rId3"/>
          <a:stretch>
            <a:fillRect/>
          </a:stretch>
        </p:blipFill>
        <p:spPr>
          <a:xfrm>
            <a:off x="374101" y="3255904"/>
            <a:ext cx="5603892" cy="3099122"/>
          </a:xfrm>
          <a:prstGeom prst="rect">
            <a:avLst/>
          </a:prstGeom>
        </p:spPr>
      </p:pic>
      <p:pic>
        <p:nvPicPr>
          <p:cNvPr id="8" name="图片 7">
            <a:extLst>
              <a:ext uri="{FF2B5EF4-FFF2-40B4-BE49-F238E27FC236}">
                <a16:creationId xmlns:a16="http://schemas.microsoft.com/office/drawing/2014/main" id="{9504AB3E-16D7-437D-8FD0-F47837B29EB2}"/>
              </a:ext>
            </a:extLst>
          </p:cNvPr>
          <p:cNvPicPr>
            <a:picLocks noChangeAspect="1"/>
          </p:cNvPicPr>
          <p:nvPr/>
        </p:nvPicPr>
        <p:blipFill>
          <a:blip r:embed="rId4"/>
          <a:stretch>
            <a:fillRect/>
          </a:stretch>
        </p:blipFill>
        <p:spPr>
          <a:xfrm>
            <a:off x="5155280" y="3118767"/>
            <a:ext cx="3652823" cy="1565023"/>
          </a:xfrm>
          <a:prstGeom prst="rect">
            <a:avLst/>
          </a:prstGeom>
        </p:spPr>
      </p:pic>
      <p:pic>
        <p:nvPicPr>
          <p:cNvPr id="9" name="图片 8">
            <a:extLst>
              <a:ext uri="{FF2B5EF4-FFF2-40B4-BE49-F238E27FC236}">
                <a16:creationId xmlns:a16="http://schemas.microsoft.com/office/drawing/2014/main" id="{4C450A8A-5F4F-4690-852B-F129DC9A9E0C}"/>
              </a:ext>
            </a:extLst>
          </p:cNvPr>
          <p:cNvPicPr>
            <a:picLocks noChangeAspect="1"/>
          </p:cNvPicPr>
          <p:nvPr/>
        </p:nvPicPr>
        <p:blipFill>
          <a:blip r:embed="rId5"/>
          <a:stretch>
            <a:fillRect/>
          </a:stretch>
        </p:blipFill>
        <p:spPr>
          <a:xfrm>
            <a:off x="7074057" y="4639819"/>
            <a:ext cx="1734046" cy="1422167"/>
          </a:xfrm>
          <a:prstGeom prst="rect">
            <a:avLst/>
          </a:prstGeom>
        </p:spPr>
      </p:pic>
      <p:sp>
        <p:nvSpPr>
          <p:cNvPr id="10" name="矩形 9">
            <a:extLst>
              <a:ext uri="{FF2B5EF4-FFF2-40B4-BE49-F238E27FC236}">
                <a16:creationId xmlns:a16="http://schemas.microsoft.com/office/drawing/2014/main" id="{30DC4ABB-550D-4608-88E9-B7B9E062B845}"/>
              </a:ext>
            </a:extLst>
          </p:cNvPr>
          <p:cNvSpPr/>
          <p:nvPr/>
        </p:nvSpPr>
        <p:spPr>
          <a:xfrm>
            <a:off x="1601427" y="6438281"/>
            <a:ext cx="2877711" cy="369332"/>
          </a:xfrm>
          <a:prstGeom prst="rect">
            <a:avLst/>
          </a:prstGeom>
        </p:spPr>
        <p:txBody>
          <a:bodyPr wrap="none">
            <a:spAutoFit/>
          </a:bodyPr>
          <a:lstStyle/>
          <a:p>
            <a:r>
              <a:rPr lang="en-US" altLang="zh-CN" dirty="0"/>
              <a:t>[</a:t>
            </a:r>
            <a:r>
              <a:rPr lang="en-US" altLang="zh-CN" dirty="0" err="1"/>
              <a:t>Xiong</a:t>
            </a:r>
            <a:r>
              <a:rPr lang="en-US" altLang="zh-CN" dirty="0"/>
              <a:t> et al., GCN 33406] </a:t>
            </a:r>
            <a:endParaRPr lang="zh-CN" altLang="en-US" dirty="0"/>
          </a:p>
        </p:txBody>
      </p:sp>
    </p:spTree>
    <p:extLst>
      <p:ext uri="{BB962C8B-B14F-4D97-AF65-F5344CB8AC3E}">
        <p14:creationId xmlns:p14="http://schemas.microsoft.com/office/powerpoint/2010/main" val="1879150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1AEF1C-0944-40DB-9073-ACB4C40982A9}"/>
              </a:ext>
            </a:extLst>
          </p:cNvPr>
          <p:cNvSpPr>
            <a:spLocks noGrp="1"/>
          </p:cNvSpPr>
          <p:nvPr>
            <p:ph type="title"/>
          </p:nvPr>
        </p:nvSpPr>
        <p:spPr/>
        <p:txBody>
          <a:bodyPr/>
          <a:lstStyle/>
          <a:p>
            <a:r>
              <a:rPr lang="en-US" altLang="zh-CN" dirty="0"/>
              <a:t>GECAM Highlights: FRB-XRB relation</a:t>
            </a:r>
            <a:endParaRPr lang="zh-CN" altLang="en-US" dirty="0"/>
          </a:p>
        </p:txBody>
      </p:sp>
      <p:sp>
        <p:nvSpPr>
          <p:cNvPr id="3" name="灯片编号占位符 2">
            <a:extLst>
              <a:ext uri="{FF2B5EF4-FFF2-40B4-BE49-F238E27FC236}">
                <a16:creationId xmlns:a16="http://schemas.microsoft.com/office/drawing/2014/main" id="{606288CC-2703-4FDE-9415-0D94DB5EC313}"/>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19</a:t>
            </a:fld>
            <a:endParaRPr lang="zh-CN" altLang="en-US">
              <a:solidFill>
                <a:prstClr val="black">
                  <a:tint val="75000"/>
                </a:prstClr>
              </a:solidFill>
            </a:endParaRPr>
          </a:p>
        </p:txBody>
      </p:sp>
      <p:sp>
        <p:nvSpPr>
          <p:cNvPr id="4" name="内容占位符 3">
            <a:extLst>
              <a:ext uri="{FF2B5EF4-FFF2-40B4-BE49-F238E27FC236}">
                <a16:creationId xmlns:a16="http://schemas.microsoft.com/office/drawing/2014/main" id="{374D16F9-9C4F-4CBA-8905-5C5FDFCD1429}"/>
              </a:ext>
            </a:extLst>
          </p:cNvPr>
          <p:cNvSpPr>
            <a:spLocks noGrp="1"/>
          </p:cNvSpPr>
          <p:nvPr>
            <p:ph idx="1"/>
          </p:nvPr>
        </p:nvSpPr>
        <p:spPr>
          <a:xfrm>
            <a:off x="257337" y="1033692"/>
            <a:ext cx="11853640" cy="2413708"/>
          </a:xfrm>
        </p:spPr>
        <p:txBody>
          <a:bodyPr>
            <a:normAutofit fontScale="92500"/>
          </a:bodyPr>
          <a:lstStyle/>
          <a:p>
            <a:r>
              <a:rPr lang="en-US" altLang="zh-CN" dirty="0"/>
              <a:t>Both GECAM-B and GECAM-C discovered an X-ray bust associated with a FRB from the Galactic magnetar SGR J1935+2154</a:t>
            </a:r>
          </a:p>
          <a:p>
            <a:pPr lvl="1"/>
            <a:r>
              <a:rPr lang="en-US" altLang="zh-CN" dirty="0"/>
              <a:t>the second event of this kind, </a:t>
            </a:r>
            <a:r>
              <a:rPr lang="en-US" altLang="zh-CN" b="1" dirty="0">
                <a:solidFill>
                  <a:srgbClr val="C00000"/>
                </a:solidFill>
              </a:rPr>
              <a:t>firmly established the association between FRB and XRB</a:t>
            </a:r>
          </a:p>
          <a:p>
            <a:r>
              <a:rPr lang="en-US" altLang="zh-CN" dirty="0"/>
              <a:t>GECAM discovered an X-ray burst associated with a much weaker radio burst</a:t>
            </a:r>
          </a:p>
          <a:p>
            <a:pPr lvl="1"/>
            <a:r>
              <a:rPr lang="en-US" altLang="zh-CN" dirty="0"/>
              <a:t>Confirm the </a:t>
            </a:r>
            <a:r>
              <a:rPr lang="en-US" altLang="zh-CN" b="1" dirty="0">
                <a:solidFill>
                  <a:srgbClr val="C00000"/>
                </a:solidFill>
              </a:rPr>
              <a:t>high energy narrow peaks associated with radio pulses</a:t>
            </a:r>
            <a:endParaRPr lang="en-US" altLang="zh-CN" dirty="0">
              <a:solidFill>
                <a:srgbClr val="C00000"/>
              </a:solidFill>
            </a:endParaRPr>
          </a:p>
          <a:p>
            <a:pPr lvl="1"/>
            <a:r>
              <a:rPr lang="en-US" altLang="zh-CN" dirty="0"/>
              <a:t>Critical to understand the mechanism of both the FRB and other radio burst as well as x-ray bust from magnetar</a:t>
            </a:r>
          </a:p>
        </p:txBody>
      </p:sp>
      <p:pic>
        <p:nvPicPr>
          <p:cNvPr id="10" name="图片 9">
            <a:extLst>
              <a:ext uri="{FF2B5EF4-FFF2-40B4-BE49-F238E27FC236}">
                <a16:creationId xmlns:a16="http://schemas.microsoft.com/office/drawing/2014/main" id="{CB056E58-BE7B-479F-A639-F43C092E6ADE}"/>
              </a:ext>
            </a:extLst>
          </p:cNvPr>
          <p:cNvPicPr>
            <a:picLocks noChangeAspect="1"/>
          </p:cNvPicPr>
          <p:nvPr/>
        </p:nvPicPr>
        <p:blipFill>
          <a:blip r:embed="rId2"/>
          <a:stretch>
            <a:fillRect/>
          </a:stretch>
        </p:blipFill>
        <p:spPr>
          <a:xfrm>
            <a:off x="620146" y="3888249"/>
            <a:ext cx="3166748" cy="2008352"/>
          </a:xfrm>
          <a:prstGeom prst="rect">
            <a:avLst/>
          </a:prstGeom>
        </p:spPr>
      </p:pic>
      <p:pic>
        <p:nvPicPr>
          <p:cNvPr id="9" name="Picture 2" descr="https://www.kdocs.cn/api/v3/office/copy/U0xTRDJxaEV0YXBkalh4QXF4ZGRJSUdxR0hHYTltck9NSUNZcFl3ZXJKMEZuN05EZjJHaHQwS0JaVHc5R1pTS1VFeHhBd0p6YVB1N1dQRVh2M29KVHFrWGw2REEwWEVmbGd1d3kybGY1TkhxL0pIbEQrNGVXR1JuYmJyQVN5a0VVQzZrMWFuWFdnZTlQaHh6cXZzdFF6VDlwZ25jZ250WGtIU3hlbTdvekhJd0RYMTE4L0k4OFhJTzdINWJ4YkZCSHlocno3dGJnS0QzVTYrOFJocUJOSjF2b0lpM0tNa3FhYkRCRzBnb1lsSVRVdURuZ0cwelEwclZGNjlhSUFxVFFXOTFhRjhVQ25BPQ==/attach/object/520c4ecf41e656d7ca3d2508ce1f0377760eb734">
            <a:extLst>
              <a:ext uri="{FF2B5EF4-FFF2-40B4-BE49-F238E27FC236}">
                <a16:creationId xmlns:a16="http://schemas.microsoft.com/office/drawing/2014/main" id="{93CE9252-6813-43B8-BCF7-FFBDCF4864D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9272"/>
          <a:stretch/>
        </p:blipFill>
        <p:spPr bwMode="auto">
          <a:xfrm>
            <a:off x="3959901" y="3808820"/>
            <a:ext cx="3274277" cy="2087781"/>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a:extLst>
              <a:ext uri="{FF2B5EF4-FFF2-40B4-BE49-F238E27FC236}">
                <a16:creationId xmlns:a16="http://schemas.microsoft.com/office/drawing/2014/main" id="{3DF93D81-8098-4E61-B8ED-BD26D01AB1D7}"/>
              </a:ext>
            </a:extLst>
          </p:cNvPr>
          <p:cNvSpPr/>
          <p:nvPr/>
        </p:nvSpPr>
        <p:spPr>
          <a:xfrm>
            <a:off x="4598795" y="5962345"/>
            <a:ext cx="2227982" cy="307777"/>
          </a:xfrm>
          <a:prstGeom prst="rect">
            <a:avLst/>
          </a:prstGeom>
        </p:spPr>
        <p:txBody>
          <a:bodyPr wrap="none">
            <a:spAutoFit/>
          </a:bodyPr>
          <a:lstStyle/>
          <a:p>
            <a:r>
              <a:rPr lang="en-US" altLang="zh-CN" sz="1400" dirty="0"/>
              <a:t>[Wang et al., </a:t>
            </a:r>
            <a:r>
              <a:rPr lang="en-US" altLang="zh-CN" sz="1400" dirty="0" err="1"/>
              <a:t>Atel</a:t>
            </a:r>
            <a:r>
              <a:rPr lang="en-US" altLang="zh-CN" sz="1400" dirty="0"/>
              <a:t> #15682]</a:t>
            </a:r>
            <a:endParaRPr lang="zh-CN" altLang="en-US" sz="1400" dirty="0"/>
          </a:p>
        </p:txBody>
      </p:sp>
      <p:pic>
        <p:nvPicPr>
          <p:cNvPr id="12" name="图片 11" descr="upload_post_object_v2_665456795">
            <a:extLst>
              <a:ext uri="{FF2B5EF4-FFF2-40B4-BE49-F238E27FC236}">
                <a16:creationId xmlns:a16="http://schemas.microsoft.com/office/drawing/2014/main" id="{902AB908-4B46-4545-A8B6-9AFB3A535972}"/>
              </a:ext>
            </a:extLst>
          </p:cNvPr>
          <p:cNvPicPr>
            <a:picLocks noChangeAspect="1"/>
          </p:cNvPicPr>
          <p:nvPr/>
        </p:nvPicPr>
        <p:blipFill>
          <a:blip r:embed="rId4"/>
          <a:stretch>
            <a:fillRect/>
          </a:stretch>
        </p:blipFill>
        <p:spPr>
          <a:xfrm>
            <a:off x="7847485" y="3808820"/>
            <a:ext cx="3530900" cy="1978522"/>
          </a:xfrm>
          <a:prstGeom prst="rect">
            <a:avLst/>
          </a:prstGeom>
        </p:spPr>
      </p:pic>
      <p:sp>
        <p:nvSpPr>
          <p:cNvPr id="13" name="矩形 12">
            <a:extLst>
              <a:ext uri="{FF2B5EF4-FFF2-40B4-BE49-F238E27FC236}">
                <a16:creationId xmlns:a16="http://schemas.microsoft.com/office/drawing/2014/main" id="{A867AE75-865B-4CD3-A2C4-2DE0CEDCFFBD}"/>
              </a:ext>
            </a:extLst>
          </p:cNvPr>
          <p:cNvSpPr/>
          <p:nvPr/>
        </p:nvSpPr>
        <p:spPr>
          <a:xfrm>
            <a:off x="8919258" y="5975303"/>
            <a:ext cx="1566454" cy="307777"/>
          </a:xfrm>
          <a:prstGeom prst="rect">
            <a:avLst/>
          </a:prstGeom>
        </p:spPr>
        <p:txBody>
          <a:bodyPr wrap="none">
            <a:spAutoFit/>
          </a:bodyPr>
          <a:lstStyle/>
          <a:p>
            <a:r>
              <a:rPr lang="en-US" altLang="zh-CN" sz="1400" dirty="0"/>
              <a:t>[Li et al., In prep.]</a:t>
            </a:r>
            <a:endParaRPr lang="zh-CN" altLang="en-US" sz="1400" dirty="0"/>
          </a:p>
        </p:txBody>
      </p:sp>
      <p:sp>
        <p:nvSpPr>
          <p:cNvPr id="5" name="矩形 4">
            <a:extLst>
              <a:ext uri="{FF2B5EF4-FFF2-40B4-BE49-F238E27FC236}">
                <a16:creationId xmlns:a16="http://schemas.microsoft.com/office/drawing/2014/main" id="{E418E68A-0DEE-4EAD-8979-75C6FDFB73CF}"/>
              </a:ext>
            </a:extLst>
          </p:cNvPr>
          <p:cNvSpPr/>
          <p:nvPr/>
        </p:nvSpPr>
        <p:spPr>
          <a:xfrm>
            <a:off x="338360" y="6116233"/>
            <a:ext cx="3954929" cy="369332"/>
          </a:xfrm>
          <a:prstGeom prst="rect">
            <a:avLst/>
          </a:prstGeom>
        </p:spPr>
        <p:txBody>
          <a:bodyPr wrap="none">
            <a:spAutoFit/>
          </a:bodyPr>
          <a:lstStyle/>
          <a:p>
            <a:r>
              <a:rPr lang="en-US" altLang="zh-CN" dirty="0"/>
              <a:t>Magnetar emits x-ray and radio burst</a:t>
            </a:r>
            <a:endParaRPr lang="zh-CN" altLang="en-US" dirty="0"/>
          </a:p>
        </p:txBody>
      </p:sp>
      <p:sp>
        <p:nvSpPr>
          <p:cNvPr id="6" name="矩形 5">
            <a:extLst>
              <a:ext uri="{FF2B5EF4-FFF2-40B4-BE49-F238E27FC236}">
                <a16:creationId xmlns:a16="http://schemas.microsoft.com/office/drawing/2014/main" id="{BB8C9EDD-4211-4FE6-961E-3D74B1861EC4}"/>
              </a:ext>
            </a:extLst>
          </p:cNvPr>
          <p:cNvSpPr/>
          <p:nvPr/>
        </p:nvSpPr>
        <p:spPr>
          <a:xfrm>
            <a:off x="5478452" y="3875058"/>
            <a:ext cx="1928733" cy="369332"/>
          </a:xfrm>
          <a:prstGeom prst="rect">
            <a:avLst/>
          </a:prstGeom>
        </p:spPr>
        <p:txBody>
          <a:bodyPr wrap="none">
            <a:spAutoFit/>
          </a:bodyPr>
          <a:lstStyle/>
          <a:p>
            <a:r>
              <a:rPr lang="en-US" altLang="zh-CN" b="1" dirty="0">
                <a:solidFill>
                  <a:srgbClr val="C00000"/>
                </a:solidFill>
              </a:rPr>
              <a:t>XRB by GECAM</a:t>
            </a:r>
            <a:endParaRPr lang="zh-CN" altLang="en-US" dirty="0"/>
          </a:p>
        </p:txBody>
      </p:sp>
      <p:sp>
        <p:nvSpPr>
          <p:cNvPr id="14" name="矩形 13">
            <a:extLst>
              <a:ext uri="{FF2B5EF4-FFF2-40B4-BE49-F238E27FC236}">
                <a16:creationId xmlns:a16="http://schemas.microsoft.com/office/drawing/2014/main" id="{1BF14A6E-E9C3-480E-A730-28BA27A8654E}"/>
              </a:ext>
            </a:extLst>
          </p:cNvPr>
          <p:cNvSpPr/>
          <p:nvPr/>
        </p:nvSpPr>
        <p:spPr>
          <a:xfrm>
            <a:off x="5712786" y="4901454"/>
            <a:ext cx="1800493" cy="369332"/>
          </a:xfrm>
          <a:prstGeom prst="rect">
            <a:avLst/>
          </a:prstGeom>
        </p:spPr>
        <p:txBody>
          <a:bodyPr wrap="none">
            <a:spAutoFit/>
          </a:bodyPr>
          <a:lstStyle/>
          <a:p>
            <a:r>
              <a:rPr lang="en-US" altLang="zh-CN" b="1" dirty="0">
                <a:solidFill>
                  <a:srgbClr val="C00000"/>
                </a:solidFill>
              </a:rPr>
              <a:t>FRB by CHIME</a:t>
            </a:r>
            <a:endParaRPr lang="zh-CN" altLang="en-US" dirty="0"/>
          </a:p>
        </p:txBody>
      </p:sp>
    </p:spTree>
    <p:extLst>
      <p:ext uri="{BB962C8B-B14F-4D97-AF65-F5344CB8AC3E}">
        <p14:creationId xmlns:p14="http://schemas.microsoft.com/office/powerpoint/2010/main" val="3272345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Outline</a:t>
            </a:r>
            <a:endParaRPr lang="zh-CN" altLang="en-US" dirty="0"/>
          </a:p>
        </p:txBody>
      </p:sp>
      <p:sp>
        <p:nvSpPr>
          <p:cNvPr id="4" name="内容占位符 3">
            <a:extLst>
              <a:ext uri="{FF2B5EF4-FFF2-40B4-BE49-F238E27FC236}">
                <a16:creationId xmlns:a16="http://schemas.microsoft.com/office/drawing/2014/main" id="{4E9D4062-52CD-4D52-A274-5EF6FBCFDD6D}"/>
              </a:ext>
            </a:extLst>
          </p:cNvPr>
          <p:cNvSpPr>
            <a:spLocks noGrp="1"/>
          </p:cNvSpPr>
          <p:nvPr>
            <p:ph idx="1"/>
          </p:nvPr>
        </p:nvSpPr>
        <p:spPr>
          <a:xfrm>
            <a:off x="997773" y="1225921"/>
            <a:ext cx="5646868" cy="3870335"/>
          </a:xfrm>
        </p:spPr>
        <p:txBody>
          <a:bodyPr/>
          <a:lstStyle/>
          <a:p>
            <a:pPr>
              <a:lnSpc>
                <a:spcPct val="150000"/>
              </a:lnSpc>
            </a:pPr>
            <a:r>
              <a:rPr lang="en-US" altLang="zh-CN" dirty="0"/>
              <a:t>Vision and Scientific Objectives</a:t>
            </a:r>
          </a:p>
          <a:p>
            <a:pPr>
              <a:lnSpc>
                <a:spcPct val="150000"/>
              </a:lnSpc>
            </a:pPr>
            <a:r>
              <a:rPr lang="en-US" altLang="zh-CN" dirty="0"/>
              <a:t>Roadmap and Timeline</a:t>
            </a:r>
          </a:p>
          <a:p>
            <a:pPr>
              <a:lnSpc>
                <a:spcPct val="150000"/>
              </a:lnSpc>
            </a:pPr>
            <a:r>
              <a:rPr lang="en-US" altLang="zh-CN" dirty="0"/>
              <a:t>Leaders, Manpower &amp; Funding</a:t>
            </a:r>
          </a:p>
          <a:p>
            <a:pPr>
              <a:lnSpc>
                <a:spcPct val="150000"/>
              </a:lnSpc>
            </a:pPr>
            <a:r>
              <a:rPr lang="en-US" altLang="zh-CN" dirty="0"/>
              <a:t>Missions and Highlights</a:t>
            </a:r>
          </a:p>
          <a:p>
            <a:pPr>
              <a:lnSpc>
                <a:spcPct val="150000"/>
              </a:lnSpc>
            </a:pPr>
            <a:r>
              <a:rPr lang="en-US" altLang="zh-CN" dirty="0"/>
              <a:t>Supporting facilities</a:t>
            </a:r>
          </a:p>
          <a:p>
            <a:pPr>
              <a:lnSpc>
                <a:spcPct val="150000"/>
              </a:lnSpc>
            </a:pPr>
            <a:r>
              <a:rPr lang="en-US" altLang="zh-CN" dirty="0"/>
              <a:t>Summary</a:t>
            </a:r>
          </a:p>
        </p:txBody>
      </p:sp>
      <p:pic>
        <p:nvPicPr>
          <p:cNvPr id="7" name="Picture 3">
            <a:extLst>
              <a:ext uri="{FF2B5EF4-FFF2-40B4-BE49-F238E27FC236}">
                <a16:creationId xmlns:a16="http://schemas.microsoft.com/office/drawing/2014/main" id="{1D0818A7-E4CD-4D58-8BB1-40F41A7649F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31315" y="1590358"/>
            <a:ext cx="2592064" cy="1574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7">
            <a:extLst>
              <a:ext uri="{FF2B5EF4-FFF2-40B4-BE49-F238E27FC236}">
                <a16:creationId xmlns:a16="http://schemas.microsoft.com/office/drawing/2014/main" id="{8DB7F0E0-8457-4BB8-AE40-7F84AE8B8D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6882"/>
          <a:stretch/>
        </p:blipFill>
        <p:spPr>
          <a:xfrm>
            <a:off x="9376588" y="3665184"/>
            <a:ext cx="2449347" cy="1674911"/>
          </a:xfrm>
          <a:prstGeom prst="rect">
            <a:avLst/>
          </a:prstGeom>
        </p:spPr>
      </p:pic>
      <p:pic>
        <p:nvPicPr>
          <p:cNvPr id="9" name="图片 8">
            <a:extLst>
              <a:ext uri="{FF2B5EF4-FFF2-40B4-BE49-F238E27FC236}">
                <a16:creationId xmlns:a16="http://schemas.microsoft.com/office/drawing/2014/main" id="{8252749F-E1B2-4DCC-A2B4-4F96E9B25D9C}"/>
              </a:ext>
            </a:extLst>
          </p:cNvPr>
          <p:cNvPicPr/>
          <p:nvPr/>
        </p:nvPicPr>
        <p:blipFill rotWithShape="1">
          <a:blip r:embed="rId4" cstate="screen">
            <a:extLst>
              <a:ext uri="{28A0092B-C50C-407E-A947-70E740481C1C}">
                <a14:useLocalDpi xmlns:a14="http://schemas.microsoft.com/office/drawing/2010/main"/>
              </a:ext>
            </a:extLst>
          </a:blip>
          <a:srcRect/>
          <a:stretch/>
        </p:blipFill>
        <p:spPr>
          <a:xfrm>
            <a:off x="9376589" y="1590358"/>
            <a:ext cx="2445349" cy="1574564"/>
          </a:xfrm>
          <a:prstGeom prst="rect">
            <a:avLst/>
          </a:prstGeom>
        </p:spPr>
      </p:pic>
      <p:pic>
        <p:nvPicPr>
          <p:cNvPr id="10" name="Picture 2" descr="https://pics1.baidu.com/feed/5ab5c9ea15ce36d3deee213ead821a8de850b155.png?token=9ef987af86cf826f62301b732f2e75c3">
            <a:extLst>
              <a:ext uri="{FF2B5EF4-FFF2-40B4-BE49-F238E27FC236}">
                <a16:creationId xmlns:a16="http://schemas.microsoft.com/office/drawing/2014/main" id="{950B30CF-2FA7-4A22-8E96-FB809FFD5EE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2"/>
          <a:stretch/>
        </p:blipFill>
        <p:spPr bwMode="auto">
          <a:xfrm>
            <a:off x="6280131" y="3693078"/>
            <a:ext cx="2694432" cy="1647017"/>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a:extLst>
              <a:ext uri="{FF2B5EF4-FFF2-40B4-BE49-F238E27FC236}">
                <a16:creationId xmlns:a16="http://schemas.microsoft.com/office/drawing/2014/main" id="{CD44AF70-3F0D-47F1-A6FD-07CBC51CA06F}"/>
              </a:ext>
            </a:extLst>
          </p:cNvPr>
          <p:cNvSpPr/>
          <p:nvPr/>
        </p:nvSpPr>
        <p:spPr>
          <a:xfrm>
            <a:off x="6362562" y="2791756"/>
            <a:ext cx="1672253" cy="369332"/>
          </a:xfrm>
          <a:prstGeom prst="rect">
            <a:avLst/>
          </a:prstGeom>
        </p:spPr>
        <p:txBody>
          <a:bodyPr wrap="none">
            <a:spAutoFit/>
          </a:bodyPr>
          <a:lstStyle/>
          <a:p>
            <a:r>
              <a:rPr lang="en-US" altLang="zh-CN" b="1" i="1" dirty="0">
                <a:solidFill>
                  <a:schemeClr val="bg2"/>
                </a:solidFill>
              </a:rPr>
              <a:t>Insight</a:t>
            </a:r>
            <a:r>
              <a:rPr lang="en-US" altLang="zh-CN" b="1" dirty="0">
                <a:solidFill>
                  <a:schemeClr val="bg2"/>
                </a:solidFill>
              </a:rPr>
              <a:t>-HXMT</a:t>
            </a:r>
            <a:endParaRPr lang="zh-CN" altLang="en-US" b="1" dirty="0">
              <a:solidFill>
                <a:schemeClr val="bg2"/>
              </a:solidFill>
            </a:endParaRPr>
          </a:p>
        </p:txBody>
      </p:sp>
      <p:sp>
        <p:nvSpPr>
          <p:cNvPr id="12" name="矩形 11">
            <a:extLst>
              <a:ext uri="{FF2B5EF4-FFF2-40B4-BE49-F238E27FC236}">
                <a16:creationId xmlns:a16="http://schemas.microsoft.com/office/drawing/2014/main" id="{A5FACA56-A1B8-4DB5-AD81-974639745A7C}"/>
              </a:ext>
            </a:extLst>
          </p:cNvPr>
          <p:cNvSpPr/>
          <p:nvPr/>
        </p:nvSpPr>
        <p:spPr>
          <a:xfrm>
            <a:off x="6298441" y="4916483"/>
            <a:ext cx="1800493" cy="369332"/>
          </a:xfrm>
          <a:prstGeom prst="rect">
            <a:avLst/>
          </a:prstGeom>
        </p:spPr>
        <p:txBody>
          <a:bodyPr wrap="none">
            <a:spAutoFit/>
          </a:bodyPr>
          <a:lstStyle/>
          <a:p>
            <a:r>
              <a:rPr lang="en-US" altLang="zh-CN" b="1" dirty="0">
                <a:solidFill>
                  <a:schemeClr val="bg2"/>
                </a:solidFill>
              </a:rPr>
              <a:t>Einstein Probe</a:t>
            </a:r>
            <a:endParaRPr lang="zh-CN" altLang="en-US" b="1" dirty="0">
              <a:solidFill>
                <a:schemeClr val="bg2"/>
              </a:solidFill>
            </a:endParaRPr>
          </a:p>
        </p:txBody>
      </p:sp>
      <p:sp>
        <p:nvSpPr>
          <p:cNvPr id="13" name="矩形 12">
            <a:extLst>
              <a:ext uri="{FF2B5EF4-FFF2-40B4-BE49-F238E27FC236}">
                <a16:creationId xmlns:a16="http://schemas.microsoft.com/office/drawing/2014/main" id="{D9F73DCC-D0D2-4CE9-95A9-1B3932ECEC01}"/>
              </a:ext>
            </a:extLst>
          </p:cNvPr>
          <p:cNvSpPr/>
          <p:nvPr/>
        </p:nvSpPr>
        <p:spPr>
          <a:xfrm>
            <a:off x="9376588" y="4873173"/>
            <a:ext cx="761747" cy="369332"/>
          </a:xfrm>
          <a:prstGeom prst="rect">
            <a:avLst/>
          </a:prstGeom>
        </p:spPr>
        <p:txBody>
          <a:bodyPr wrap="none">
            <a:spAutoFit/>
          </a:bodyPr>
          <a:lstStyle/>
          <a:p>
            <a:r>
              <a:rPr lang="en-US" altLang="zh-CN" b="1" dirty="0">
                <a:solidFill>
                  <a:schemeClr val="bg2"/>
                </a:solidFill>
              </a:rPr>
              <a:t>eXTP</a:t>
            </a:r>
            <a:endParaRPr lang="zh-CN" altLang="en-US" b="1" dirty="0">
              <a:solidFill>
                <a:schemeClr val="bg2"/>
              </a:solidFill>
            </a:endParaRPr>
          </a:p>
        </p:txBody>
      </p:sp>
      <p:sp>
        <p:nvSpPr>
          <p:cNvPr id="14" name="矩形 13">
            <a:extLst>
              <a:ext uri="{FF2B5EF4-FFF2-40B4-BE49-F238E27FC236}">
                <a16:creationId xmlns:a16="http://schemas.microsoft.com/office/drawing/2014/main" id="{809F9CDA-4F63-4FB5-96AC-E6CA2374E14F}"/>
              </a:ext>
            </a:extLst>
          </p:cNvPr>
          <p:cNvSpPr/>
          <p:nvPr/>
        </p:nvSpPr>
        <p:spPr>
          <a:xfrm>
            <a:off x="9376588" y="2791756"/>
            <a:ext cx="1043876" cy="369332"/>
          </a:xfrm>
          <a:prstGeom prst="rect">
            <a:avLst/>
          </a:prstGeom>
        </p:spPr>
        <p:txBody>
          <a:bodyPr wrap="none">
            <a:spAutoFit/>
          </a:bodyPr>
          <a:lstStyle/>
          <a:p>
            <a:r>
              <a:rPr lang="en-US" altLang="zh-CN" b="1" dirty="0">
                <a:solidFill>
                  <a:schemeClr val="bg2"/>
                </a:solidFill>
              </a:rPr>
              <a:t>GECAM</a:t>
            </a:r>
            <a:endParaRPr lang="zh-CN" altLang="en-US" b="1" dirty="0">
              <a:solidFill>
                <a:schemeClr val="bg2"/>
              </a:solidFill>
            </a:endParaRPr>
          </a:p>
        </p:txBody>
      </p:sp>
    </p:spTree>
    <p:extLst>
      <p:ext uri="{BB962C8B-B14F-4D97-AF65-F5344CB8AC3E}">
        <p14:creationId xmlns:p14="http://schemas.microsoft.com/office/powerpoint/2010/main" val="2492364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EP/FXT (Follow-up X-ray Telescope)</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内容占位符 3">
            <a:extLst>
              <a:ext uri="{FF2B5EF4-FFF2-40B4-BE49-F238E27FC236}">
                <a16:creationId xmlns:a16="http://schemas.microsoft.com/office/drawing/2014/main" id="{4E9D4062-52CD-4D52-A274-5EF6FBCFDD6D}"/>
              </a:ext>
            </a:extLst>
          </p:cNvPr>
          <p:cNvSpPr>
            <a:spLocks noGrp="1"/>
          </p:cNvSpPr>
          <p:nvPr>
            <p:ph idx="1"/>
          </p:nvPr>
        </p:nvSpPr>
        <p:spPr>
          <a:xfrm>
            <a:off x="338360" y="961398"/>
            <a:ext cx="11674374" cy="5388907"/>
          </a:xfrm>
        </p:spPr>
        <p:txBody>
          <a:bodyPr/>
          <a:lstStyle/>
          <a:p>
            <a:r>
              <a:rPr lang="en-US" altLang="zh-CN" dirty="0"/>
              <a:t>Einstein Probe (EP) is a mission dedicated to time-domain astronomy</a:t>
            </a:r>
          </a:p>
          <a:p>
            <a:pPr lvl="1"/>
            <a:r>
              <a:rPr lang="en-US" altLang="zh-CN" dirty="0"/>
              <a:t>Instruments:  WXT (Wide-field X-ray Telescope) + FXT (Follow-up X-ray Telescope)</a:t>
            </a:r>
          </a:p>
          <a:p>
            <a:r>
              <a:rPr lang="en-US" altLang="zh-CN" dirty="0"/>
              <a:t>FXT is one of the two payloads onboard EP</a:t>
            </a:r>
          </a:p>
          <a:p>
            <a:pPr lvl="1"/>
            <a:r>
              <a:rPr lang="en-US" altLang="zh-CN" dirty="0"/>
              <a:t>IHEP-led Collaboration with </a:t>
            </a:r>
            <a:r>
              <a:rPr lang="en-US" altLang="zh-CN" b="1" dirty="0">
                <a:solidFill>
                  <a:srgbClr val="C00000"/>
                </a:solidFill>
              </a:rPr>
              <a:t>MPE, ESA</a:t>
            </a:r>
            <a:r>
              <a:rPr lang="en-US" altLang="zh-CN" dirty="0"/>
              <a:t>, and Technical Institute of Physics and Chemistry, CAS</a:t>
            </a:r>
          </a:p>
          <a:p>
            <a:r>
              <a:rPr lang="en-US" altLang="zh-CN" dirty="0">
                <a:solidFill>
                  <a:srgbClr val="0000FF"/>
                </a:solidFill>
              </a:rPr>
              <a:t>FXT has the largest effective area and strongest grasp capability</a:t>
            </a:r>
          </a:p>
          <a:p>
            <a:pPr lvl="1"/>
            <a:r>
              <a:rPr lang="en-US" altLang="zh-CN" dirty="0"/>
              <a:t>Compared to such kind of follow-up telescope internationally in-operation</a:t>
            </a:r>
          </a:p>
          <a:p>
            <a:pPr marL="0" indent="0">
              <a:buNone/>
            </a:pPr>
            <a:endParaRPr lang="en-US" altLang="zh-CN" dirty="0"/>
          </a:p>
          <a:p>
            <a:pPr marL="0" indent="0">
              <a:buNone/>
            </a:pPr>
            <a:r>
              <a:rPr lang="en-US" altLang="zh-CN" dirty="0"/>
              <a:t>Timeline</a:t>
            </a:r>
          </a:p>
          <a:p>
            <a:r>
              <a:rPr lang="en-US" altLang="zh-CN" b="0" dirty="0">
                <a:solidFill>
                  <a:schemeClr val="tx1"/>
                </a:solidFill>
              </a:rPr>
              <a:t>Approval at the end of 2017</a:t>
            </a:r>
          </a:p>
          <a:p>
            <a:r>
              <a:rPr lang="en-US" altLang="zh-CN" b="0" dirty="0">
                <a:solidFill>
                  <a:schemeClr val="tx1"/>
                </a:solidFill>
              </a:rPr>
              <a:t>At present, AIT of the satellite</a:t>
            </a:r>
          </a:p>
          <a:p>
            <a:r>
              <a:rPr lang="en-US" altLang="zh-CN" b="0" dirty="0">
                <a:solidFill>
                  <a:schemeClr val="tx1"/>
                </a:solidFill>
              </a:rPr>
              <a:t>Plan to </a:t>
            </a:r>
            <a:r>
              <a:rPr lang="en-US" altLang="zh-CN" b="0" dirty="0">
                <a:solidFill>
                  <a:srgbClr val="C00000"/>
                </a:solidFill>
              </a:rPr>
              <a:t>launch by the end of 2023</a:t>
            </a:r>
          </a:p>
          <a:p>
            <a:endParaRPr lang="en-US" altLang="zh-CN" dirty="0"/>
          </a:p>
        </p:txBody>
      </p:sp>
      <p:pic>
        <p:nvPicPr>
          <p:cNvPr id="11" name="内容占位符 4">
            <a:extLst>
              <a:ext uri="{FF2B5EF4-FFF2-40B4-BE49-F238E27FC236}">
                <a16:creationId xmlns:a16="http://schemas.microsoft.com/office/drawing/2014/main" id="{2203D71E-8599-46C3-ACE2-0A808982D1FF}"/>
              </a:ext>
            </a:extLst>
          </p:cNvPr>
          <p:cNvPicPr>
            <a:picLocks noChangeAspect="1"/>
          </p:cNvPicPr>
          <p:nvPr/>
        </p:nvPicPr>
        <p:blipFill>
          <a:blip r:embed="rId2"/>
          <a:stretch>
            <a:fillRect/>
          </a:stretch>
        </p:blipFill>
        <p:spPr>
          <a:xfrm>
            <a:off x="6096000" y="3539633"/>
            <a:ext cx="5916734" cy="2958367"/>
          </a:xfrm>
          <a:prstGeom prst="rect">
            <a:avLst/>
          </a:prstGeom>
        </p:spPr>
      </p:pic>
      <p:cxnSp>
        <p:nvCxnSpPr>
          <p:cNvPr id="12" name="直接箭头连接符 11">
            <a:extLst>
              <a:ext uri="{FF2B5EF4-FFF2-40B4-BE49-F238E27FC236}">
                <a16:creationId xmlns:a16="http://schemas.microsoft.com/office/drawing/2014/main" id="{993DDE22-52D5-4ADD-BFAC-C44D26187BCE}"/>
              </a:ext>
            </a:extLst>
          </p:cNvPr>
          <p:cNvCxnSpPr>
            <a:cxnSpLocks/>
          </p:cNvCxnSpPr>
          <p:nvPr/>
        </p:nvCxnSpPr>
        <p:spPr>
          <a:xfrm flipH="1">
            <a:off x="10079012" y="4321156"/>
            <a:ext cx="841902" cy="437529"/>
          </a:xfrm>
          <a:prstGeom prst="straightConnector1">
            <a:avLst/>
          </a:prstGeom>
          <a:ln w="635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7009BF39-9995-4DFC-BC97-9C0ED3EE9398}"/>
              </a:ext>
            </a:extLst>
          </p:cNvPr>
          <p:cNvSpPr txBox="1"/>
          <p:nvPr/>
        </p:nvSpPr>
        <p:spPr>
          <a:xfrm>
            <a:off x="10963820" y="4136490"/>
            <a:ext cx="8898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a:ea typeface="微软雅黑"/>
                <a:cs typeface="+mn-cs"/>
              </a:rPr>
              <a:t>FXT</a:t>
            </a: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623966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EP/FXT performance</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内容占位符 3">
            <a:extLst>
              <a:ext uri="{FF2B5EF4-FFF2-40B4-BE49-F238E27FC236}">
                <a16:creationId xmlns:a16="http://schemas.microsoft.com/office/drawing/2014/main" id="{4E9D4062-52CD-4D52-A274-5EF6FBCFDD6D}"/>
              </a:ext>
            </a:extLst>
          </p:cNvPr>
          <p:cNvSpPr>
            <a:spLocks noGrp="1"/>
          </p:cNvSpPr>
          <p:nvPr>
            <p:ph idx="1"/>
          </p:nvPr>
        </p:nvSpPr>
        <p:spPr>
          <a:xfrm>
            <a:off x="5590571" y="973672"/>
            <a:ext cx="6027054" cy="659643"/>
          </a:xfrm>
        </p:spPr>
        <p:txBody>
          <a:bodyPr/>
          <a:lstStyle/>
          <a:p>
            <a:pPr marL="0" indent="0">
              <a:buNone/>
            </a:pPr>
            <a:r>
              <a:rPr lang="en-US" altLang="zh-CN" dirty="0"/>
              <a:t>Characteristics</a:t>
            </a:r>
            <a:r>
              <a:rPr lang="zh-CN" altLang="en-US" dirty="0"/>
              <a:t> </a:t>
            </a:r>
            <a:r>
              <a:rPr lang="en-US" altLang="zh-CN" dirty="0"/>
              <a:t>of</a:t>
            </a:r>
            <a:r>
              <a:rPr lang="zh-CN" altLang="en-US" dirty="0"/>
              <a:t> </a:t>
            </a:r>
            <a:r>
              <a:rPr lang="en-US" altLang="zh-CN" dirty="0"/>
              <a:t>FXT and comparison</a:t>
            </a:r>
            <a:endParaRPr lang="zh-CN" altLang="en-US" dirty="0"/>
          </a:p>
          <a:p>
            <a:endParaRPr lang="en-US" altLang="zh-CN" dirty="0"/>
          </a:p>
        </p:txBody>
      </p:sp>
      <p:pic>
        <p:nvPicPr>
          <p:cNvPr id="6" name="图片 5">
            <a:extLst>
              <a:ext uri="{FF2B5EF4-FFF2-40B4-BE49-F238E27FC236}">
                <a16:creationId xmlns:a16="http://schemas.microsoft.com/office/drawing/2014/main" id="{D36592F1-4E6B-45C2-9D06-901F12C01F5D}"/>
              </a:ext>
            </a:extLst>
          </p:cNvPr>
          <p:cNvPicPr>
            <a:picLocks noChangeAspect="1"/>
          </p:cNvPicPr>
          <p:nvPr/>
        </p:nvPicPr>
        <p:blipFill>
          <a:blip r:embed="rId2"/>
          <a:stretch>
            <a:fillRect/>
          </a:stretch>
        </p:blipFill>
        <p:spPr>
          <a:xfrm>
            <a:off x="950997" y="1110252"/>
            <a:ext cx="2705781" cy="2243513"/>
          </a:xfrm>
          <a:prstGeom prst="rect">
            <a:avLst/>
          </a:prstGeom>
        </p:spPr>
      </p:pic>
      <p:graphicFrame>
        <p:nvGraphicFramePr>
          <p:cNvPr id="5" name="表格 4">
            <a:extLst>
              <a:ext uri="{FF2B5EF4-FFF2-40B4-BE49-F238E27FC236}">
                <a16:creationId xmlns:a16="http://schemas.microsoft.com/office/drawing/2014/main" id="{59C6DB20-FB0B-4D9C-A629-40D2FC9B6580}"/>
              </a:ext>
            </a:extLst>
          </p:cNvPr>
          <p:cNvGraphicFramePr>
            <a:graphicFrameLocks noGrp="1"/>
          </p:cNvGraphicFramePr>
          <p:nvPr>
            <p:extLst>
              <p:ext uri="{D42A27DB-BD31-4B8C-83A1-F6EECF244321}">
                <p14:modId xmlns:p14="http://schemas.microsoft.com/office/powerpoint/2010/main" val="2397530807"/>
              </p:ext>
            </p:extLst>
          </p:nvPr>
        </p:nvGraphicFramePr>
        <p:xfrm>
          <a:off x="5301205" y="1666754"/>
          <a:ext cx="6748041" cy="4882202"/>
        </p:xfrm>
        <a:graphic>
          <a:graphicData uri="http://schemas.openxmlformats.org/drawingml/2006/table">
            <a:tbl>
              <a:tblPr firstRow="1" firstCol="1" bandRow="1">
                <a:tableStyleId>{5C22544A-7EE6-4342-B048-85BDC9FD1C3A}</a:tableStyleId>
              </a:tblPr>
              <a:tblGrid>
                <a:gridCol w="1527858">
                  <a:extLst>
                    <a:ext uri="{9D8B030D-6E8A-4147-A177-3AD203B41FA5}">
                      <a16:colId xmlns:a16="http://schemas.microsoft.com/office/drawing/2014/main" val="438454985"/>
                    </a:ext>
                  </a:extLst>
                </a:gridCol>
                <a:gridCol w="2581155">
                  <a:extLst>
                    <a:ext uri="{9D8B030D-6E8A-4147-A177-3AD203B41FA5}">
                      <a16:colId xmlns:a16="http://schemas.microsoft.com/office/drawing/2014/main" val="3468637317"/>
                    </a:ext>
                  </a:extLst>
                </a:gridCol>
                <a:gridCol w="2639028">
                  <a:extLst>
                    <a:ext uri="{9D8B030D-6E8A-4147-A177-3AD203B41FA5}">
                      <a16:colId xmlns:a16="http://schemas.microsoft.com/office/drawing/2014/main" val="2754146678"/>
                    </a:ext>
                  </a:extLst>
                </a:gridCol>
              </a:tblGrid>
              <a:tr h="474562">
                <a:tc>
                  <a:txBody>
                    <a:bodyPr/>
                    <a:lstStyle/>
                    <a:p>
                      <a:pPr algn="just">
                        <a:spcAft>
                          <a:spcPts val="0"/>
                        </a:spcAft>
                      </a:pPr>
                      <a:r>
                        <a:rPr lang="en-US" sz="1800" kern="100">
                          <a:effectLst/>
                        </a:rPr>
                        <a:t> </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800" kern="100" dirty="0">
                          <a:solidFill>
                            <a:schemeClr val="tx1"/>
                          </a:solidFill>
                          <a:effectLst/>
                        </a:rPr>
                        <a:t>EP/FXT</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nchorCtr="1"/>
                </a:tc>
                <a:tc>
                  <a:txBody>
                    <a:bodyPr/>
                    <a:lstStyle/>
                    <a:p>
                      <a:pPr algn="just">
                        <a:spcAft>
                          <a:spcPts val="0"/>
                        </a:spcAft>
                      </a:pPr>
                      <a:r>
                        <a:rPr lang="en-US" sz="1800" kern="100" dirty="0">
                          <a:solidFill>
                            <a:schemeClr val="tx1"/>
                          </a:solidFill>
                          <a:effectLst/>
                        </a:rPr>
                        <a:t>Swift/XRT</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nchorCtr="1"/>
                </a:tc>
                <a:extLst>
                  <a:ext uri="{0D108BD9-81ED-4DB2-BD59-A6C34878D82A}">
                    <a16:rowId xmlns:a16="http://schemas.microsoft.com/office/drawing/2014/main" val="1980538909"/>
                  </a:ext>
                </a:extLst>
              </a:tr>
              <a:tr h="397017">
                <a:tc>
                  <a:txBody>
                    <a:bodyPr/>
                    <a:lstStyle/>
                    <a:p>
                      <a:pPr algn="just">
                        <a:spcAft>
                          <a:spcPts val="0"/>
                        </a:spcAft>
                      </a:pPr>
                      <a:r>
                        <a:rPr lang="en-US" sz="1800" kern="100">
                          <a:solidFill>
                            <a:schemeClr val="tx1"/>
                          </a:solidFill>
                          <a:effectLst/>
                        </a:rPr>
                        <a:t>FoV</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en-US" sz="1600" kern="100">
                          <a:effectLst/>
                        </a:rPr>
                        <a:t>1</a:t>
                      </a:r>
                      <a:r>
                        <a:rPr lang="zh-CN" sz="1600" kern="100">
                          <a:effectLst/>
                        </a:rPr>
                        <a:t>°×</a:t>
                      </a:r>
                      <a:r>
                        <a:rPr lang="en-US" sz="1600" kern="100">
                          <a:effectLst/>
                        </a:rPr>
                        <a:t>1</a:t>
                      </a:r>
                      <a:r>
                        <a:rPr lang="zh-CN" sz="1600" kern="100">
                          <a:effectLst/>
                        </a:rPr>
                        <a:t>°</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a:effectLst/>
                        </a:rPr>
                        <a:t>23.6’</a:t>
                      </a:r>
                      <a:r>
                        <a:rPr lang="zh-CN" sz="1600" kern="100">
                          <a:effectLst/>
                        </a:rPr>
                        <a:t>×</a:t>
                      </a:r>
                      <a:r>
                        <a:rPr lang="en-US" sz="1600" kern="100">
                          <a:effectLst/>
                        </a:rPr>
                        <a:t>23.6’</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508321328"/>
                  </a:ext>
                </a:extLst>
              </a:tr>
              <a:tr h="397017">
                <a:tc>
                  <a:txBody>
                    <a:bodyPr/>
                    <a:lstStyle/>
                    <a:p>
                      <a:pPr algn="just">
                        <a:spcAft>
                          <a:spcPts val="0"/>
                        </a:spcAft>
                      </a:pPr>
                      <a:r>
                        <a:rPr lang="en-US" sz="1800" kern="100" dirty="0">
                          <a:solidFill>
                            <a:schemeClr val="tx1"/>
                          </a:solidFill>
                          <a:effectLst/>
                        </a:rPr>
                        <a:t>Effective area</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en-US" sz="1600" kern="100">
                          <a:effectLst/>
                        </a:rPr>
                        <a:t>660 cm</a:t>
                      </a:r>
                      <a:r>
                        <a:rPr lang="en-US" sz="1600" kern="100" baseline="30000">
                          <a:effectLst/>
                        </a:rPr>
                        <a:t>2</a:t>
                      </a:r>
                      <a:r>
                        <a:rPr lang="en-US" sz="1600" kern="100">
                          <a:effectLst/>
                        </a:rPr>
                        <a:t> @ 1.5 keV</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a:effectLst/>
                        </a:rPr>
                        <a:t>125 cm</a:t>
                      </a:r>
                      <a:r>
                        <a:rPr lang="en-US" sz="1600" kern="100" baseline="30000">
                          <a:effectLst/>
                        </a:rPr>
                        <a:t>2</a:t>
                      </a:r>
                      <a:r>
                        <a:rPr lang="en-US" sz="1600" kern="100">
                          <a:effectLst/>
                        </a:rPr>
                        <a:t> @ 1.5 keV</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32994929"/>
                  </a:ext>
                </a:extLst>
              </a:tr>
              <a:tr h="397017">
                <a:tc>
                  <a:txBody>
                    <a:bodyPr/>
                    <a:lstStyle/>
                    <a:p>
                      <a:pPr algn="just">
                        <a:spcAft>
                          <a:spcPts val="0"/>
                        </a:spcAft>
                      </a:pPr>
                      <a:r>
                        <a:rPr lang="en-US" sz="1800" kern="100">
                          <a:solidFill>
                            <a:schemeClr val="tx1"/>
                          </a:solidFill>
                          <a:effectLst/>
                        </a:rPr>
                        <a:t>Focal length</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en-US" sz="1600" kern="100">
                          <a:effectLst/>
                        </a:rPr>
                        <a:t>1.6 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a:effectLst/>
                        </a:rPr>
                        <a:t>3.5 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878347914"/>
                  </a:ext>
                </a:extLst>
              </a:tr>
              <a:tr h="397017">
                <a:tc>
                  <a:txBody>
                    <a:bodyPr/>
                    <a:lstStyle/>
                    <a:p>
                      <a:pPr algn="just">
                        <a:spcAft>
                          <a:spcPts val="0"/>
                        </a:spcAft>
                      </a:pPr>
                      <a:r>
                        <a:rPr lang="en-US" sz="1800" kern="100">
                          <a:solidFill>
                            <a:schemeClr val="tx1"/>
                          </a:solidFill>
                          <a:effectLst/>
                        </a:rPr>
                        <a:t>Angular resolution</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en-US" sz="1600" kern="100">
                          <a:effectLst/>
                        </a:rPr>
                        <a:t>21” @ 1.5 keV; HPD</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a:effectLst/>
                        </a:rPr>
                        <a:t>18” @ 1.5 keV; HPD</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09457028"/>
                  </a:ext>
                </a:extLst>
              </a:tr>
              <a:tr h="998845">
                <a:tc rowSpan="2">
                  <a:txBody>
                    <a:bodyPr/>
                    <a:lstStyle/>
                    <a:p>
                      <a:pPr algn="just">
                        <a:spcAft>
                          <a:spcPts val="0"/>
                        </a:spcAft>
                      </a:pPr>
                      <a:r>
                        <a:rPr lang="en-US" sz="1800" kern="100" dirty="0">
                          <a:solidFill>
                            <a:schemeClr val="tx1"/>
                          </a:solidFill>
                          <a:effectLst/>
                        </a:rPr>
                        <a:t>Time resolution</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en-US" sz="1600" kern="100">
                          <a:effectLst/>
                        </a:rPr>
                        <a:t>23.7 μs; Timing; 1D</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dirty="0">
                          <a:effectLst/>
                        </a:rPr>
                        <a:t>1.8 </a:t>
                      </a:r>
                      <a:r>
                        <a:rPr lang="en-US" sz="1600" kern="100" dirty="0" err="1">
                          <a:effectLst/>
                        </a:rPr>
                        <a:t>ms</a:t>
                      </a:r>
                      <a:r>
                        <a:rPr lang="en-US" sz="1600" kern="100" dirty="0">
                          <a:effectLst/>
                        </a:rPr>
                        <a:t>; WT; 1D </a:t>
                      </a:r>
                      <a:endParaRPr lang="zh-CN" sz="1600" kern="100" dirty="0">
                        <a:effectLst/>
                      </a:endParaRPr>
                    </a:p>
                    <a:p>
                      <a:pPr algn="just">
                        <a:spcAft>
                          <a:spcPts val="0"/>
                        </a:spcAft>
                      </a:pPr>
                      <a:r>
                        <a:rPr lang="en-US" sz="1600" kern="100" dirty="0">
                          <a:effectLst/>
                        </a:rPr>
                        <a:t>140 </a:t>
                      </a:r>
                      <a:r>
                        <a:rPr lang="en-US" sz="1600" kern="100" dirty="0" err="1">
                          <a:effectLst/>
                        </a:rPr>
                        <a:t>μs</a:t>
                      </a:r>
                      <a:r>
                        <a:rPr lang="en-US" sz="1600" kern="100" dirty="0">
                          <a:effectLst/>
                        </a:rPr>
                        <a:t>; PD; entire CCD</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256296452"/>
                  </a:ext>
                </a:extLst>
              </a:tr>
              <a:tr h="723447">
                <a:tc vMerge="1">
                  <a:txBody>
                    <a:bodyPr/>
                    <a:lstStyle/>
                    <a:p>
                      <a:endParaRPr lang="zh-CN" altLang="en-US"/>
                    </a:p>
                  </a:txBody>
                  <a:tcPr/>
                </a:tc>
                <a:tc>
                  <a:txBody>
                    <a:bodyPr/>
                    <a:lstStyle/>
                    <a:p>
                      <a:pPr algn="just">
                        <a:spcAft>
                          <a:spcPts val="0"/>
                        </a:spcAft>
                      </a:pPr>
                      <a:r>
                        <a:rPr lang="en-US" sz="1600" kern="100" dirty="0">
                          <a:effectLst/>
                        </a:rPr>
                        <a:t>50 </a:t>
                      </a:r>
                      <a:r>
                        <a:rPr lang="en-US" sz="1600" kern="100" dirty="0" err="1">
                          <a:effectLst/>
                        </a:rPr>
                        <a:t>ms</a:t>
                      </a:r>
                      <a:r>
                        <a:rPr lang="en-US" sz="1600" kern="100" dirty="0">
                          <a:effectLst/>
                        </a:rPr>
                        <a:t>; Full frame</a:t>
                      </a:r>
                      <a:endParaRPr lang="zh-CN" sz="1600" kern="100" dirty="0">
                        <a:effectLst/>
                      </a:endParaRPr>
                    </a:p>
                    <a:p>
                      <a:pPr algn="just">
                        <a:spcAft>
                          <a:spcPts val="0"/>
                        </a:spcAft>
                      </a:pPr>
                      <a:r>
                        <a:rPr lang="en-US" sz="1600" kern="100" dirty="0">
                          <a:effectLst/>
                        </a:rPr>
                        <a:t>2 </a:t>
                      </a:r>
                      <a:r>
                        <a:rPr lang="en-US" sz="1600" kern="100" dirty="0" err="1">
                          <a:effectLst/>
                        </a:rPr>
                        <a:t>ms</a:t>
                      </a:r>
                      <a:r>
                        <a:rPr lang="en-US" sz="1600" kern="100" dirty="0">
                          <a:effectLst/>
                        </a:rPr>
                        <a:t>; Partial-window</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a:effectLst/>
                        </a:rPr>
                        <a:t>2.5 s; IM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398847277"/>
                  </a:ext>
                </a:extLst>
              </a:tr>
              <a:tr h="397017">
                <a:tc>
                  <a:txBody>
                    <a:bodyPr/>
                    <a:lstStyle/>
                    <a:p>
                      <a:pPr algn="just">
                        <a:spcAft>
                          <a:spcPts val="0"/>
                        </a:spcAft>
                      </a:pPr>
                      <a:r>
                        <a:rPr lang="en-US" sz="1800" kern="100">
                          <a:solidFill>
                            <a:schemeClr val="tx1"/>
                          </a:solidFill>
                          <a:effectLst/>
                        </a:rPr>
                        <a:t>sensitivity</a:t>
                      </a:r>
                      <a:endParaRPr lang="zh-CN" sz="18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en-US" sz="1600" kern="100">
                          <a:effectLst/>
                        </a:rPr>
                        <a:t>1</a:t>
                      </a:r>
                      <a:r>
                        <a:rPr lang="zh-CN" sz="1600" kern="100">
                          <a:effectLst/>
                        </a:rPr>
                        <a:t>×</a:t>
                      </a:r>
                      <a:r>
                        <a:rPr lang="en-US" sz="1600" kern="100">
                          <a:effectLst/>
                        </a:rPr>
                        <a:t>10</a:t>
                      </a:r>
                      <a:r>
                        <a:rPr lang="en-US" sz="1600" kern="100" baseline="30000">
                          <a:effectLst/>
                        </a:rPr>
                        <a:t>-14</a:t>
                      </a:r>
                      <a:r>
                        <a:rPr lang="en-US" sz="1600" kern="100">
                          <a:effectLst/>
                        </a:rPr>
                        <a:t> erg/s/cm</a:t>
                      </a:r>
                      <a:r>
                        <a:rPr lang="en-US" sz="1600" kern="100" baseline="30000">
                          <a:effectLst/>
                        </a:rPr>
                        <a:t>2</a:t>
                      </a:r>
                      <a:r>
                        <a:rPr lang="en-US" sz="1600" kern="100">
                          <a:effectLst/>
                        </a:rPr>
                        <a:t>; in 10</a:t>
                      </a:r>
                      <a:r>
                        <a:rPr lang="en-US" sz="1600" kern="100" baseline="30000">
                          <a:effectLst/>
                        </a:rPr>
                        <a:t>4</a:t>
                      </a:r>
                      <a:r>
                        <a:rPr lang="en-US" sz="1600" kern="100">
                          <a:effectLst/>
                        </a:rPr>
                        <a:t> s</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a:effectLst/>
                        </a:rPr>
                        <a:t>2</a:t>
                      </a:r>
                      <a:r>
                        <a:rPr lang="zh-CN" sz="1600" kern="100">
                          <a:effectLst/>
                        </a:rPr>
                        <a:t>×</a:t>
                      </a:r>
                      <a:r>
                        <a:rPr lang="en-US" sz="1600" kern="100">
                          <a:effectLst/>
                        </a:rPr>
                        <a:t>10</a:t>
                      </a:r>
                      <a:r>
                        <a:rPr lang="en-US" sz="1600" kern="100" baseline="30000">
                          <a:effectLst/>
                        </a:rPr>
                        <a:t>-14</a:t>
                      </a:r>
                      <a:r>
                        <a:rPr lang="en-US" sz="1600" kern="100">
                          <a:effectLst/>
                        </a:rPr>
                        <a:t> erg/s/cm</a:t>
                      </a:r>
                      <a:r>
                        <a:rPr lang="en-US" sz="1600" kern="100" baseline="30000">
                          <a:effectLst/>
                        </a:rPr>
                        <a:t>2</a:t>
                      </a:r>
                      <a:r>
                        <a:rPr lang="en-US" sz="1600" kern="100">
                          <a:effectLst/>
                        </a:rPr>
                        <a:t>; in 10</a:t>
                      </a:r>
                      <a:r>
                        <a:rPr lang="en-US" sz="1600" kern="100" baseline="30000">
                          <a:effectLst/>
                        </a:rPr>
                        <a:t>4</a:t>
                      </a:r>
                      <a:r>
                        <a:rPr lang="en-US" sz="1600" kern="100">
                          <a:effectLst/>
                        </a:rPr>
                        <a:t> s</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226886646"/>
                  </a:ext>
                </a:extLst>
              </a:tr>
              <a:tr h="397017">
                <a:tc>
                  <a:txBody>
                    <a:bodyPr/>
                    <a:lstStyle/>
                    <a:p>
                      <a:pPr algn="just">
                        <a:spcAft>
                          <a:spcPts val="0"/>
                        </a:spcAft>
                      </a:pPr>
                      <a:r>
                        <a:rPr lang="en-US" sz="1800" kern="100" dirty="0">
                          <a:solidFill>
                            <a:schemeClr val="tx1"/>
                          </a:solidFill>
                          <a:effectLst/>
                        </a:rPr>
                        <a:t>Filter wheel</a:t>
                      </a:r>
                      <a:endParaRPr lang="zh-CN" sz="18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en-US" sz="1600" kern="100" dirty="0">
                          <a:effectLst/>
                        </a:rPr>
                        <a:t>6 (positions and filters)</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US" sz="1600" kern="100" dirty="0">
                          <a:effectLst/>
                        </a:rPr>
                        <a:t>1 thin filter</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344713812"/>
                  </a:ext>
                </a:extLst>
              </a:tr>
            </a:tbl>
          </a:graphicData>
        </a:graphic>
      </p:graphicFrame>
      <p:pic>
        <p:nvPicPr>
          <p:cNvPr id="8" name="内容占位符 4">
            <a:extLst>
              <a:ext uri="{FF2B5EF4-FFF2-40B4-BE49-F238E27FC236}">
                <a16:creationId xmlns:a16="http://schemas.microsoft.com/office/drawing/2014/main" id="{6CAE2B4D-1C0F-45EC-B8F7-55CBE0903B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478" y="3784143"/>
            <a:ext cx="1984157" cy="2136069"/>
          </a:xfrm>
          <a:prstGeom prst="rect">
            <a:avLst/>
          </a:prstGeom>
        </p:spPr>
      </p:pic>
      <p:pic>
        <p:nvPicPr>
          <p:cNvPr id="9" name="图片 8">
            <a:extLst>
              <a:ext uri="{FF2B5EF4-FFF2-40B4-BE49-F238E27FC236}">
                <a16:creationId xmlns:a16="http://schemas.microsoft.com/office/drawing/2014/main" id="{6E384A8E-992C-431E-9785-77BE451B10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7768" y="3747933"/>
            <a:ext cx="2078020" cy="2207896"/>
          </a:xfrm>
          <a:prstGeom prst="rect">
            <a:avLst/>
          </a:prstGeom>
        </p:spPr>
      </p:pic>
      <p:sp>
        <p:nvSpPr>
          <p:cNvPr id="10" name="矩形 9">
            <a:extLst>
              <a:ext uri="{FF2B5EF4-FFF2-40B4-BE49-F238E27FC236}">
                <a16:creationId xmlns:a16="http://schemas.microsoft.com/office/drawing/2014/main" id="{CD6E9252-AF77-4C62-8877-0A236FE7AB9D}"/>
              </a:ext>
            </a:extLst>
          </p:cNvPr>
          <p:cNvSpPr/>
          <p:nvPr/>
        </p:nvSpPr>
        <p:spPr>
          <a:xfrm>
            <a:off x="285006" y="6119951"/>
            <a:ext cx="2475999" cy="369332"/>
          </a:xfrm>
          <a:prstGeom prst="rect">
            <a:avLst/>
          </a:prstGeom>
        </p:spPr>
        <p:txBody>
          <a:bodyPr wrap="none">
            <a:spAutoFit/>
          </a:bodyPr>
          <a:lstStyle/>
          <a:p>
            <a:r>
              <a:rPr lang="en-US" altLang="zh-CN" dirty="0"/>
              <a:t>EP satellite integration</a:t>
            </a:r>
            <a:endParaRPr lang="zh-CN" altLang="en-US" dirty="0"/>
          </a:p>
        </p:txBody>
      </p:sp>
      <p:sp>
        <p:nvSpPr>
          <p:cNvPr id="11" name="矩形 10">
            <a:extLst>
              <a:ext uri="{FF2B5EF4-FFF2-40B4-BE49-F238E27FC236}">
                <a16:creationId xmlns:a16="http://schemas.microsoft.com/office/drawing/2014/main" id="{F2FDA5F3-2FF1-4EA9-8FBB-E07100BD1BB0}"/>
              </a:ext>
            </a:extLst>
          </p:cNvPr>
          <p:cNvSpPr/>
          <p:nvPr/>
        </p:nvSpPr>
        <p:spPr>
          <a:xfrm>
            <a:off x="2863235" y="6105043"/>
            <a:ext cx="1832553" cy="369332"/>
          </a:xfrm>
          <a:prstGeom prst="rect">
            <a:avLst/>
          </a:prstGeom>
        </p:spPr>
        <p:txBody>
          <a:bodyPr wrap="none">
            <a:spAutoFit/>
          </a:bodyPr>
          <a:lstStyle/>
          <a:p>
            <a:pPr lvl="0">
              <a:defRPr/>
            </a:pPr>
            <a:r>
              <a:rPr lang="en-US" altLang="zh-CN" dirty="0">
                <a:solidFill>
                  <a:srgbClr val="000000"/>
                </a:solidFill>
                <a:latin typeface="Times New Roman" panose="02020603050405020304" pitchFamily="18" charset="0"/>
                <a:cs typeface="Times New Roman" panose="02020603050405020304" pitchFamily="18" charset="0"/>
              </a:rPr>
              <a:t>Mirror assembly </a:t>
            </a:r>
            <a:endParaRPr lang="zh-CN" altLang="en-US"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6519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SVOM/GRM (Gamma-Ray Monitor)</a:t>
            </a:r>
          </a:p>
        </p:txBody>
      </p:sp>
      <p:sp>
        <p:nvSpPr>
          <p:cNvPr id="2" name="灯片编号占位符 1"/>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内容占位符 3"/>
          <p:cNvSpPr>
            <a:spLocks noGrp="1"/>
          </p:cNvSpPr>
          <p:nvPr>
            <p:ph idx="1"/>
          </p:nvPr>
        </p:nvSpPr>
        <p:spPr>
          <a:xfrm>
            <a:off x="338455" y="961390"/>
            <a:ext cx="7258297" cy="1331434"/>
          </a:xfrm>
        </p:spPr>
        <p:txBody>
          <a:bodyPr>
            <a:normAutofit fontScale="92500" lnSpcReduction="10000"/>
          </a:bodyPr>
          <a:lstStyle/>
          <a:p>
            <a:pPr lvl="0" defTabSz="829945">
              <a:defRPr b="1" spc="0">
                <a:uFill>
                  <a:solidFill>
                    <a:srgbClr val="FFFFFF"/>
                  </a:solidFill>
                </a:uFill>
                <a:latin typeface="Arial" panose="020B0604020202020204"/>
                <a:ea typeface="Arial" panose="020B0604020202020204"/>
                <a:cs typeface="Arial" panose="020B0604020202020204"/>
                <a:sym typeface="Arial" panose="020B0604020202020204"/>
              </a:defRPr>
            </a:pPr>
            <a:r>
              <a:rPr lang="en-US" sz="1995" dirty="0">
                <a:sym typeface="+mn-ea"/>
              </a:rPr>
              <a:t>C</a:t>
            </a:r>
            <a:r>
              <a:rPr sz="1995" dirty="0">
                <a:sym typeface="+mn-ea"/>
              </a:rPr>
              <a:t>ollaboration between </a:t>
            </a:r>
            <a:r>
              <a:rPr lang="en-US" altLang="zh-CN" sz="1995" dirty="0">
                <a:sym typeface="+mn-ea"/>
              </a:rPr>
              <a:t>China (CAS, CNSA) and </a:t>
            </a:r>
            <a:r>
              <a:rPr sz="1995" dirty="0">
                <a:sym typeface="+mn-ea"/>
              </a:rPr>
              <a:t>France (CNES)</a:t>
            </a:r>
          </a:p>
          <a:p>
            <a:pPr lvl="0" defTabSz="829945">
              <a:defRPr b="1" spc="0">
                <a:uFill>
                  <a:solidFill>
                    <a:srgbClr val="FFFFFF"/>
                  </a:solidFill>
                </a:uFill>
                <a:latin typeface="Arial" panose="020B0604020202020204"/>
                <a:ea typeface="Arial" panose="020B0604020202020204"/>
                <a:cs typeface="Arial" panose="020B0604020202020204"/>
                <a:sym typeface="Arial" panose="020B0604020202020204"/>
              </a:defRPr>
            </a:pPr>
            <a:r>
              <a:rPr lang="en-US" sz="2000" dirty="0">
                <a:sym typeface="+mn-ea"/>
              </a:rPr>
              <a:t>Plan to </a:t>
            </a:r>
            <a:r>
              <a:rPr lang="en-US" sz="2000" dirty="0">
                <a:solidFill>
                  <a:srgbClr val="C00000"/>
                </a:solidFill>
                <a:sym typeface="+mn-ea"/>
              </a:rPr>
              <a:t>launch in Mar. 2024</a:t>
            </a:r>
            <a:r>
              <a:rPr lang="en-US" sz="2000" dirty="0">
                <a:sym typeface="+mn-ea"/>
              </a:rPr>
              <a:t>, with lifetime of 3+2 years</a:t>
            </a:r>
          </a:p>
          <a:p>
            <a:pPr lvl="0" defTabSz="829945">
              <a:defRPr b="1" spc="0">
                <a:uFill>
                  <a:solidFill>
                    <a:srgbClr val="FFFFFF"/>
                  </a:solidFill>
                </a:uFill>
                <a:latin typeface="Arial" panose="020B0604020202020204"/>
                <a:ea typeface="Arial" panose="020B0604020202020204"/>
                <a:cs typeface="Arial" panose="020B0604020202020204"/>
                <a:sym typeface="Arial" panose="020B0604020202020204"/>
              </a:defRPr>
            </a:pPr>
            <a:r>
              <a:rPr lang="en-US" altLang="zh-CN" sz="2000" dirty="0">
                <a:solidFill>
                  <a:schemeClr val="tx1"/>
                </a:solidFill>
                <a:sym typeface="+mn-ea"/>
              </a:rPr>
              <a:t>GRM:</a:t>
            </a:r>
            <a:r>
              <a:rPr lang="zh-CN" altLang="en-US" sz="2000" dirty="0">
                <a:solidFill>
                  <a:schemeClr val="tx1"/>
                </a:solidFill>
                <a:sym typeface="+mn-ea"/>
              </a:rPr>
              <a:t> </a:t>
            </a:r>
            <a:r>
              <a:rPr lang="en-US" altLang="zh-CN" sz="2000" dirty="0">
                <a:solidFill>
                  <a:schemeClr val="tx1"/>
                </a:solidFill>
                <a:sym typeface="+mn-ea"/>
              </a:rPr>
              <a:t>gamma-ray monitor with wide field of view</a:t>
            </a:r>
          </a:p>
          <a:p>
            <a:pPr lvl="1" defTabSz="829945">
              <a:defRPr b="1" spc="0">
                <a:uFill>
                  <a:solidFill>
                    <a:srgbClr val="FFFFFF"/>
                  </a:solidFill>
                </a:uFill>
                <a:latin typeface="Arial" panose="020B0604020202020204"/>
                <a:ea typeface="Arial" panose="020B0604020202020204"/>
                <a:cs typeface="Arial" panose="020B0604020202020204"/>
                <a:sym typeface="Arial" panose="020B0604020202020204"/>
              </a:defRPr>
            </a:pPr>
            <a:r>
              <a:rPr lang="en-US" altLang="zh-CN" sz="1700" dirty="0">
                <a:sym typeface="+mn-ea"/>
              </a:rPr>
              <a:t>Location, Spectrum, Temporal characteristics of bursts</a:t>
            </a:r>
            <a:endParaRPr lang="en-US" altLang="zh-CN" sz="1700" dirty="0"/>
          </a:p>
        </p:txBody>
      </p:sp>
      <p:pic>
        <p:nvPicPr>
          <p:cNvPr id="330" name="image11.png"/>
          <p:cNvPicPr>
            <a:picLocks noChangeAspect="1"/>
          </p:cNvPicPr>
          <p:nvPr>
            <p:custDataLst>
              <p:tags r:id="rId1"/>
            </p:custDataLst>
          </p:nvPr>
        </p:nvPicPr>
        <p:blipFill>
          <a:blip r:embed="rId7"/>
          <a:stretch>
            <a:fillRect/>
          </a:stretch>
        </p:blipFill>
        <p:spPr>
          <a:xfrm>
            <a:off x="464047" y="2576848"/>
            <a:ext cx="5898515" cy="3176047"/>
          </a:xfrm>
          <a:prstGeom prst="rect">
            <a:avLst/>
          </a:prstGeom>
          <a:ln w="12700">
            <a:miter lim="400000"/>
            <a:headEnd/>
            <a:tailEnd/>
          </a:ln>
        </p:spPr>
      </p:pic>
      <p:pic>
        <p:nvPicPr>
          <p:cNvPr id="7" name="Picture 7" descr="E:\SVOMGRM\文档用示意图\GRM components tree100410.jpg">
            <a:extLst>
              <a:ext uri="{FF2B5EF4-FFF2-40B4-BE49-F238E27FC236}">
                <a16:creationId xmlns:a16="http://schemas.microsoft.com/office/drawing/2014/main" id="{A0471E9D-BF8F-41B1-B08E-9B7AB11697F1}"/>
              </a:ext>
            </a:extLst>
          </p:cNvPr>
          <p:cNvPicPr>
            <a:picLocks noChangeAspect="1"/>
          </p:cNvPicPr>
          <p:nvPr>
            <p:custDataLst>
              <p:tags r:id="rId2"/>
            </p:custDataLst>
          </p:nvPr>
        </p:nvPicPr>
        <p:blipFill>
          <a:blip r:embed="rId8"/>
          <a:stretch>
            <a:fillRect/>
          </a:stretch>
        </p:blipFill>
        <p:spPr>
          <a:xfrm>
            <a:off x="6626267" y="1976184"/>
            <a:ext cx="5101686" cy="796171"/>
          </a:xfrm>
          <a:prstGeom prst="rect">
            <a:avLst/>
          </a:prstGeom>
          <a:noFill/>
          <a:ln w="9525">
            <a:noFill/>
          </a:ln>
        </p:spPr>
      </p:pic>
      <p:sp>
        <p:nvSpPr>
          <p:cNvPr id="13" name="文本占位符 8">
            <a:extLst>
              <a:ext uri="{FF2B5EF4-FFF2-40B4-BE49-F238E27FC236}">
                <a16:creationId xmlns:a16="http://schemas.microsoft.com/office/drawing/2014/main" id="{D0028118-40D3-4E3D-9721-55E68D253401}"/>
              </a:ext>
            </a:extLst>
          </p:cNvPr>
          <p:cNvSpPr txBox="1"/>
          <p:nvPr>
            <p:custDataLst>
              <p:tags r:id="rId3"/>
            </p:custDataLst>
          </p:nvPr>
        </p:nvSpPr>
        <p:spPr bwMode="auto">
          <a:xfrm>
            <a:off x="7805292" y="982843"/>
            <a:ext cx="4347042" cy="751951"/>
          </a:xfrm>
          <a:prstGeom prst="rect">
            <a:avLst/>
          </a:prstGeom>
          <a:noFill/>
          <a:ln>
            <a:solidFill>
              <a:schemeClr val="tx1"/>
            </a:solidFill>
          </a:ln>
        </p:spPr>
        <p:txBody>
          <a:bodyPr/>
          <a:lstStyle>
            <a:lvl1pPr defTabSz="762000">
              <a:defRPr>
                <a:solidFill>
                  <a:srgbClr val="000099"/>
                </a:solidFill>
                <a:latin typeface="Arial" panose="020B0604020202020204" pitchFamily="34" charset="0"/>
              </a:defRPr>
            </a:lvl1pPr>
            <a:lvl2pPr marL="742950" indent="-285750" defTabSz="762000">
              <a:defRPr>
                <a:solidFill>
                  <a:srgbClr val="000099"/>
                </a:solidFill>
                <a:latin typeface="Arial" panose="020B0604020202020204" pitchFamily="34" charset="0"/>
              </a:defRPr>
            </a:lvl2pPr>
            <a:lvl3pPr marL="1143000" indent="-228600" defTabSz="762000">
              <a:defRPr>
                <a:solidFill>
                  <a:srgbClr val="000099"/>
                </a:solidFill>
                <a:latin typeface="Arial" panose="020B0604020202020204" pitchFamily="34" charset="0"/>
              </a:defRPr>
            </a:lvl3pPr>
            <a:lvl4pPr marL="1600200" indent="-228600" defTabSz="762000">
              <a:defRPr>
                <a:solidFill>
                  <a:srgbClr val="000099"/>
                </a:solidFill>
                <a:latin typeface="Arial" panose="020B0604020202020204" pitchFamily="34" charset="0"/>
              </a:defRPr>
            </a:lvl4pPr>
            <a:lvl5pPr marL="2057400" indent="-228600" defTabSz="762000">
              <a:defRPr>
                <a:solidFill>
                  <a:srgbClr val="000099"/>
                </a:solidFill>
                <a:latin typeface="Arial" panose="020B0604020202020204" pitchFamily="34" charset="0"/>
              </a:defRPr>
            </a:lvl5pPr>
            <a:lvl6pPr marL="2514600" indent="-228600" defTabSz="762000" eaLnBrk="0" fontAlgn="base" hangingPunct="0">
              <a:spcBef>
                <a:spcPct val="0"/>
              </a:spcBef>
              <a:spcAft>
                <a:spcPct val="0"/>
              </a:spcAft>
              <a:buChar char="•"/>
              <a:defRPr>
                <a:solidFill>
                  <a:srgbClr val="000099"/>
                </a:solidFill>
                <a:latin typeface="Arial" panose="020B0604020202020204" pitchFamily="34" charset="0"/>
              </a:defRPr>
            </a:lvl6pPr>
            <a:lvl7pPr marL="2971800" indent="-228600" defTabSz="762000" eaLnBrk="0" fontAlgn="base" hangingPunct="0">
              <a:spcBef>
                <a:spcPct val="0"/>
              </a:spcBef>
              <a:spcAft>
                <a:spcPct val="0"/>
              </a:spcAft>
              <a:buChar char="•"/>
              <a:defRPr>
                <a:solidFill>
                  <a:srgbClr val="000099"/>
                </a:solidFill>
                <a:latin typeface="Arial" panose="020B0604020202020204" pitchFamily="34" charset="0"/>
              </a:defRPr>
            </a:lvl7pPr>
            <a:lvl8pPr marL="3429000" indent="-228600" defTabSz="762000" eaLnBrk="0" fontAlgn="base" hangingPunct="0">
              <a:spcBef>
                <a:spcPct val="0"/>
              </a:spcBef>
              <a:spcAft>
                <a:spcPct val="0"/>
              </a:spcAft>
              <a:buChar char="•"/>
              <a:defRPr>
                <a:solidFill>
                  <a:srgbClr val="000099"/>
                </a:solidFill>
                <a:latin typeface="Arial" panose="020B0604020202020204" pitchFamily="34" charset="0"/>
              </a:defRPr>
            </a:lvl8pPr>
            <a:lvl9pPr marL="3886200" indent="-228600" defTabSz="762000" eaLnBrk="0" fontAlgn="base" hangingPunct="0">
              <a:spcBef>
                <a:spcPct val="0"/>
              </a:spcBef>
              <a:spcAft>
                <a:spcPct val="0"/>
              </a:spcAft>
              <a:buChar char="•"/>
              <a:defRPr>
                <a:solidFill>
                  <a:srgbClr val="000099"/>
                </a:solidFill>
                <a:latin typeface="Arial" panose="020B0604020202020204" pitchFamily="34" charset="0"/>
              </a:defRPr>
            </a:lvl9pPr>
          </a:lstStyle>
          <a:p>
            <a:pPr marL="0" marR="0" lvl="0" indent="0" algn="l" defTabSz="762000" rtl="0" eaLnBrk="1" fontAlgn="base" latinLnBrk="0" hangingPunct="1">
              <a:lnSpc>
                <a:spcPct val="100000"/>
              </a:lnSpc>
              <a:spcBef>
                <a:spcPts val="600"/>
              </a:spcBef>
              <a:spcAft>
                <a:spcPct val="0"/>
              </a:spcAft>
              <a:buClr>
                <a:srgbClr val="FFC000"/>
              </a:buClr>
              <a:buSzTx/>
              <a:buFontTx/>
              <a:buNone/>
              <a:tabLst/>
              <a:defRPr/>
            </a:pPr>
            <a:r>
              <a:rPr kumimoji="0" lang="en-US" altLang="zh-CN" sz="1800" b="0" i="0" u="none" strike="noStrike" kern="1200" cap="none" spc="0" normalizeH="0" baseline="0" noProof="0" dirty="0">
                <a:ln>
                  <a:noFill/>
                </a:ln>
                <a:solidFill>
                  <a:schemeClr val="tx1"/>
                </a:solidFill>
                <a:effectLst/>
                <a:uLnTx/>
                <a:uFillTx/>
                <a:latin typeface="微软雅黑"/>
                <a:ea typeface="微软雅黑"/>
                <a:cs typeface="Times New Roman" panose="02020603050405020304" pitchFamily="18" charset="0"/>
              </a:rPr>
              <a:t>NaI(Tl): X-ray detector (15~5000 keV)</a:t>
            </a:r>
          </a:p>
          <a:p>
            <a:pPr marL="0" marR="0" lvl="0" indent="0" algn="l" defTabSz="762000" rtl="0" eaLnBrk="1" fontAlgn="base" latinLnBrk="0" hangingPunct="1">
              <a:lnSpc>
                <a:spcPct val="100000"/>
              </a:lnSpc>
              <a:spcBef>
                <a:spcPts val="600"/>
              </a:spcBef>
              <a:spcAft>
                <a:spcPct val="0"/>
              </a:spcAft>
              <a:buClr>
                <a:srgbClr val="FFC000"/>
              </a:buClr>
              <a:buSzTx/>
              <a:buFontTx/>
              <a:buNone/>
              <a:tabLst/>
              <a:defRPr/>
            </a:pPr>
            <a:r>
              <a:rPr kumimoji="0" lang="en-US" altLang="zh-CN" sz="1800" b="0" i="0" u="none" strike="noStrike" kern="1200" cap="none" spc="0" normalizeH="0" baseline="0" noProof="0" dirty="0">
                <a:ln>
                  <a:noFill/>
                </a:ln>
                <a:solidFill>
                  <a:schemeClr val="tx1"/>
                </a:solidFill>
                <a:effectLst/>
                <a:uLnTx/>
                <a:uFillTx/>
                <a:latin typeface="微软雅黑"/>
                <a:ea typeface="微软雅黑"/>
                <a:cs typeface="Times New Roman" panose="02020603050405020304" pitchFamily="18" charset="0"/>
              </a:rPr>
              <a:t>3 GRDs with different orientations</a:t>
            </a:r>
          </a:p>
        </p:txBody>
      </p:sp>
      <p:pic>
        <p:nvPicPr>
          <p:cNvPr id="16" name="图片 15">
            <a:extLst>
              <a:ext uri="{FF2B5EF4-FFF2-40B4-BE49-F238E27FC236}">
                <a16:creationId xmlns:a16="http://schemas.microsoft.com/office/drawing/2014/main" id="{2395FDA5-7D14-470E-A64D-0725A80AB3B6}"/>
              </a:ext>
            </a:extLst>
          </p:cNvPr>
          <p:cNvPicPr/>
          <p:nvPr>
            <p:custDataLst>
              <p:tags r:id="rId4"/>
            </p:custDataLst>
          </p:nvPr>
        </p:nvPicPr>
        <p:blipFill>
          <a:blip r:embed="rId9"/>
          <a:stretch>
            <a:fillRect/>
          </a:stretch>
        </p:blipFill>
        <p:spPr>
          <a:xfrm>
            <a:off x="8935655" y="3136711"/>
            <a:ext cx="2792297" cy="1905665"/>
          </a:xfrm>
          <a:prstGeom prst="rect">
            <a:avLst/>
          </a:prstGeom>
          <a:noFill/>
          <a:ln w="9525">
            <a:noFill/>
          </a:ln>
        </p:spPr>
      </p:pic>
      <p:sp>
        <p:nvSpPr>
          <p:cNvPr id="17" name="文本框 16">
            <a:extLst>
              <a:ext uri="{FF2B5EF4-FFF2-40B4-BE49-F238E27FC236}">
                <a16:creationId xmlns:a16="http://schemas.microsoft.com/office/drawing/2014/main" id="{0736F12F-EB48-40BE-B4F2-61293B4AA50E}"/>
              </a:ext>
            </a:extLst>
          </p:cNvPr>
          <p:cNvSpPr txBox="1"/>
          <p:nvPr/>
        </p:nvSpPr>
        <p:spPr>
          <a:xfrm>
            <a:off x="6515938" y="5398936"/>
            <a:ext cx="5101687" cy="707886"/>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a:ea typeface="微软雅黑"/>
                <a:cs typeface="+mn-cs"/>
              </a:rPr>
              <a:t>A</a:t>
            </a:r>
            <a:r>
              <a:rPr kumimoji="0" lang="zh-CN" altLang="en-US" sz="2000" b="0" i="0" u="none" strike="noStrike" kern="1200" cap="none" spc="0" normalizeH="0" baseline="0" noProof="0" dirty="0">
                <a:ln>
                  <a:noFill/>
                </a:ln>
                <a:solidFill>
                  <a:srgbClr val="000000"/>
                </a:solidFill>
                <a:effectLst/>
                <a:uLnTx/>
                <a:uFillTx/>
                <a:latin typeface="Arial"/>
                <a:ea typeface="微软雅黑"/>
                <a:cs typeface="+mn-cs"/>
              </a:rPr>
              <a:t>coustic and vibration tests</a:t>
            </a:r>
            <a:r>
              <a:rPr kumimoji="0" lang="en-US" altLang="zh-CN" sz="2000" b="0" i="0" u="none" strike="noStrike" kern="1200" cap="none" spc="0" normalizeH="0" baseline="0" noProof="0" dirty="0">
                <a:ln>
                  <a:noFill/>
                </a:ln>
                <a:solidFill>
                  <a:srgbClr val="000000"/>
                </a:solidFill>
                <a:effectLst/>
                <a:uLnTx/>
                <a:uFillTx/>
                <a:latin typeface="Arial"/>
                <a:ea typeface="微软雅黑"/>
                <a:cs typeface="+mn-cs"/>
              </a:rPr>
              <a:t> on SVOM carried out in August of 2023 in Shanghai</a:t>
            </a:r>
          </a:p>
        </p:txBody>
      </p:sp>
      <p:pic>
        <p:nvPicPr>
          <p:cNvPr id="18" name="图片 17" descr="C:/Users/wubb/AppData/Local/Temp/picturecompress_20220606093036/output_1.pngoutput_1">
            <a:extLst>
              <a:ext uri="{FF2B5EF4-FFF2-40B4-BE49-F238E27FC236}">
                <a16:creationId xmlns:a16="http://schemas.microsoft.com/office/drawing/2014/main" id="{4C7DE957-955F-4296-8308-A39F1EA6F224}"/>
              </a:ext>
            </a:extLst>
          </p:cNvPr>
          <p:cNvPicPr>
            <a:picLocks noChangeAspect="1"/>
          </p:cNvPicPr>
          <p:nvPr>
            <p:custDataLst>
              <p:tags r:id="rId5"/>
            </p:custDataLst>
          </p:nvPr>
        </p:nvPicPr>
        <p:blipFill>
          <a:blip r:embed="rId10"/>
          <a:stretch>
            <a:fillRect/>
          </a:stretch>
        </p:blipFill>
        <p:spPr>
          <a:xfrm>
            <a:off x="6250712" y="3140916"/>
            <a:ext cx="2518557" cy="1889459"/>
          </a:xfrm>
          <a:prstGeom prst="rect">
            <a:avLst/>
          </a:prstGeom>
        </p:spPr>
      </p:pic>
      <p:sp>
        <p:nvSpPr>
          <p:cNvPr id="5" name="矩形 4">
            <a:extLst>
              <a:ext uri="{FF2B5EF4-FFF2-40B4-BE49-F238E27FC236}">
                <a16:creationId xmlns:a16="http://schemas.microsoft.com/office/drawing/2014/main" id="{DC9A03F3-DF29-4F97-A003-5A1399DDACBD}"/>
              </a:ext>
            </a:extLst>
          </p:cNvPr>
          <p:cNvSpPr/>
          <p:nvPr/>
        </p:nvSpPr>
        <p:spPr>
          <a:xfrm>
            <a:off x="1107500" y="6032646"/>
            <a:ext cx="3736920" cy="369332"/>
          </a:xfrm>
          <a:prstGeom prst="rect">
            <a:avLst/>
          </a:prstGeom>
          <a:solidFill>
            <a:srgbClr val="FFFF00"/>
          </a:solidFill>
          <a:ln>
            <a:solidFill>
              <a:srgbClr val="C00000"/>
            </a:solidFill>
          </a:ln>
        </p:spPr>
        <p:txBody>
          <a:bodyPr wrap="none">
            <a:spAutoFit/>
          </a:bodyPr>
          <a:lstStyle/>
          <a:p>
            <a:r>
              <a:rPr lang="en-US" altLang="zh-CN" dirty="0">
                <a:sym typeface="+mn-ea"/>
              </a:rPr>
              <a:t>SVOM/GRM is developed by IHEP</a:t>
            </a:r>
            <a:endParaRPr lang="zh-CN"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4A541719-BC77-47CF-9E81-A161F73CD843}"/>
              </a:ext>
            </a:extLst>
          </p:cNvPr>
          <p:cNvPicPr>
            <a:picLocks noChangeAspect="1"/>
          </p:cNvPicPr>
          <p:nvPr/>
        </p:nvPicPr>
        <p:blipFill>
          <a:blip r:embed="rId3"/>
          <a:stretch>
            <a:fillRect/>
          </a:stretch>
        </p:blipFill>
        <p:spPr>
          <a:xfrm>
            <a:off x="4346031" y="4348778"/>
            <a:ext cx="3149235" cy="2337476"/>
          </a:xfrm>
          <a:prstGeom prst="rect">
            <a:avLst/>
          </a:prstGeom>
        </p:spPr>
      </p:pic>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t="4638"/>
          <a:stretch/>
        </p:blipFill>
        <p:spPr>
          <a:xfrm>
            <a:off x="504089" y="4206416"/>
            <a:ext cx="3780420" cy="2402815"/>
          </a:xfrm>
          <a:prstGeom prst="rect">
            <a:avLst/>
          </a:prstGeom>
        </p:spPr>
      </p:pic>
      <p:pic>
        <p:nvPicPr>
          <p:cNvPr id="26" name="图片 25"/>
          <p:cNvPicPr>
            <a:picLocks noChangeAspect="1"/>
          </p:cNvPicPr>
          <p:nvPr/>
        </p:nvPicPr>
        <p:blipFill>
          <a:blip r:embed="rId5"/>
          <a:stretch>
            <a:fillRect/>
          </a:stretch>
        </p:blipFill>
        <p:spPr>
          <a:xfrm>
            <a:off x="3536754" y="4050144"/>
            <a:ext cx="815620" cy="559897"/>
          </a:xfrm>
          <a:prstGeom prst="rect">
            <a:avLst/>
          </a:prstGeom>
        </p:spPr>
      </p:pic>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POLAR-2</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内容占位符 3">
            <a:extLst>
              <a:ext uri="{FF2B5EF4-FFF2-40B4-BE49-F238E27FC236}">
                <a16:creationId xmlns:a16="http://schemas.microsoft.com/office/drawing/2014/main" id="{4E9D4062-52CD-4D52-A274-5EF6FBCFDD6D}"/>
              </a:ext>
            </a:extLst>
          </p:cNvPr>
          <p:cNvSpPr>
            <a:spLocks noGrp="1"/>
          </p:cNvSpPr>
          <p:nvPr>
            <p:ph idx="1"/>
          </p:nvPr>
        </p:nvSpPr>
        <p:spPr>
          <a:xfrm>
            <a:off x="338360" y="961399"/>
            <a:ext cx="11279266" cy="937688"/>
          </a:xfrm>
        </p:spPr>
        <p:txBody>
          <a:bodyPr/>
          <a:lstStyle/>
          <a:p>
            <a:r>
              <a:rPr lang="en-US" altLang="zh-CN" dirty="0">
                <a:solidFill>
                  <a:schemeClr val="tx1"/>
                </a:solidFill>
              </a:rPr>
              <a:t>Enhanced GRB polarimeter, as successor of POLAR with </a:t>
            </a:r>
            <a:r>
              <a:rPr lang="en-US" altLang="zh-CN" dirty="0">
                <a:solidFill>
                  <a:schemeClr val="tx1"/>
                </a:solidFill>
                <a:cs typeface="Times New Roman" panose="02020603050405020304" pitchFamily="18" charset="0"/>
              </a:rPr>
              <a:t>×</a:t>
            </a:r>
            <a:r>
              <a:rPr lang="en-US" altLang="zh-CN" dirty="0">
                <a:solidFill>
                  <a:schemeClr val="tx1"/>
                </a:solidFill>
              </a:rPr>
              <a:t>4 effective area</a:t>
            </a:r>
          </a:p>
          <a:p>
            <a:r>
              <a:rPr lang="en-US" altLang="zh-CN" dirty="0">
                <a:solidFill>
                  <a:schemeClr val="tx1"/>
                </a:solidFill>
              </a:rPr>
              <a:t>Officially selected by CSS through UNOOSA in 2019, aims to launch around 2025</a:t>
            </a:r>
          </a:p>
        </p:txBody>
      </p:sp>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8229" y="92058"/>
            <a:ext cx="1005814" cy="669791"/>
          </a:xfrm>
          <a:prstGeom prst="rect">
            <a:avLst/>
          </a:prstGeom>
        </p:spPr>
      </p:pic>
      <p:pic>
        <p:nvPicPr>
          <p:cNvPr id="6" name="Picture 10" descr="suis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3357" y="92059"/>
            <a:ext cx="669791" cy="6697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pola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45561" y="92059"/>
            <a:ext cx="1004690" cy="669792"/>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57703" y="95978"/>
            <a:ext cx="1108862" cy="666145"/>
          </a:xfrm>
          <a:prstGeom prst="rect">
            <a:avLst/>
          </a:prstGeom>
        </p:spPr>
      </p:pic>
      <p:grpSp>
        <p:nvGrpSpPr>
          <p:cNvPr id="9" name="组合 1"/>
          <p:cNvGrpSpPr>
            <a:grpSpLocks/>
          </p:cNvGrpSpPr>
          <p:nvPr/>
        </p:nvGrpSpPr>
        <p:grpSpPr bwMode="auto">
          <a:xfrm>
            <a:off x="504089" y="1888938"/>
            <a:ext cx="3616807" cy="2085654"/>
            <a:chOff x="5555650" y="2147020"/>
            <a:chExt cx="4175125" cy="2232277"/>
          </a:xfrm>
        </p:grpSpPr>
        <p:pic>
          <p:nvPicPr>
            <p:cNvPr id="10" name="图片 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89853" y="2263350"/>
              <a:ext cx="3529012"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833405" y="3571259"/>
              <a:ext cx="363537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圆角矩形 8"/>
            <p:cNvSpPr>
              <a:spLocks noChangeArrowheads="1"/>
            </p:cNvSpPr>
            <p:nvPr/>
          </p:nvSpPr>
          <p:spPr bwMode="auto">
            <a:xfrm>
              <a:off x="5555650" y="2206673"/>
              <a:ext cx="4175125" cy="2172624"/>
            </a:xfrm>
            <a:prstGeom prst="roundRect">
              <a:avLst>
                <a:gd name="adj" fmla="val 2649"/>
              </a:avLst>
            </a:prstGeom>
            <a:noFill/>
            <a:ln w="9525" algn="ctr">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黑体" panose="02010609060101010101" pitchFamily="49"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zh-CN" altLang="en-US" sz="2800" b="0" i="0" u="none" strike="noStrike" kern="1200" cap="none" spc="0" normalizeH="0" baseline="0" noProof="0">
                <a:ln>
                  <a:noFill/>
                </a:ln>
                <a:solidFill>
                  <a:srgbClr val="000000"/>
                </a:solidFill>
                <a:effectLst/>
                <a:uLnTx/>
                <a:uFillTx/>
                <a:latin typeface="Tahoma" panose="020B0604030504040204" pitchFamily="34" charset="0"/>
                <a:ea typeface="宋体" panose="02010600030101010101" pitchFamily="2" charset="-122"/>
                <a:cs typeface="+mn-cs"/>
              </a:endParaRPr>
            </a:p>
          </p:txBody>
        </p:sp>
        <p:sp>
          <p:nvSpPr>
            <p:cNvPr id="16" name="矩形 12"/>
            <p:cNvSpPr>
              <a:spLocks noChangeArrowheads="1"/>
            </p:cNvSpPr>
            <p:nvPr/>
          </p:nvSpPr>
          <p:spPr bwMode="auto">
            <a:xfrm>
              <a:off x="8580963" y="2147020"/>
              <a:ext cx="184714" cy="461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黑体" panose="02010609060101010101" pitchFamily="49"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1" lang="en-US" altLang="zh-CN" sz="2400" b="1" i="0" u="none" strike="noStrike" kern="1200" cap="none" spc="0" normalizeH="0" baseline="0" noProof="0" dirty="0">
                <a:ln>
                  <a:noFill/>
                </a:ln>
                <a:solidFill>
                  <a:srgbClr val="FF0000"/>
                </a:solidFill>
                <a:effectLst/>
                <a:uLnTx/>
                <a:uFillTx/>
                <a:latin typeface="Calibri" panose="020F0502020204030204" pitchFamily="34" charset="0"/>
                <a:ea typeface="黑体" panose="02010609060101010101" pitchFamily="49" charset="-122"/>
                <a:cs typeface="+mn-cs"/>
              </a:endParaRPr>
            </a:p>
          </p:txBody>
        </p:sp>
      </p:grpSp>
      <p:cxnSp>
        <p:nvCxnSpPr>
          <p:cNvPr id="18" name="直接连接符 17"/>
          <p:cNvCxnSpPr/>
          <p:nvPr/>
        </p:nvCxnSpPr>
        <p:spPr>
          <a:xfrm>
            <a:off x="2399757" y="3668183"/>
            <a:ext cx="5400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矩形 13"/>
          <p:cNvSpPr>
            <a:spLocks noChangeArrowheads="1"/>
          </p:cNvSpPr>
          <p:nvPr/>
        </p:nvSpPr>
        <p:spPr bwMode="auto">
          <a:xfrm>
            <a:off x="562662" y="5684109"/>
            <a:ext cx="352910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黑体" panose="02010609060101010101" pitchFamily="49"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zh-CN" sz="2400" b="1" i="0" u="none" strike="noStrike" kern="1200" cap="none" spc="0" normalizeH="0" baseline="0" noProof="0" dirty="0">
                <a:ln>
                  <a:noFill/>
                </a:ln>
                <a:solidFill>
                  <a:srgbClr val="FFFF00"/>
                </a:solidFill>
                <a:effectLst/>
                <a:uLnTx/>
                <a:uFillTx/>
                <a:latin typeface="Calibri" panose="020F0502020204030204" pitchFamily="34" charset="0"/>
                <a:ea typeface="黑体" panose="02010609060101010101" pitchFamily="49" charset="-122"/>
                <a:cs typeface="+mn-cs"/>
              </a:rPr>
              <a:t>Ceremony of MOU signing</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zh-CN" sz="2400" b="1" i="0" u="none" strike="noStrike" kern="1200" cap="none" spc="0" normalizeH="0" baseline="0" noProof="0" dirty="0">
                <a:ln>
                  <a:noFill/>
                </a:ln>
                <a:solidFill>
                  <a:srgbClr val="FFFF00"/>
                </a:solidFill>
                <a:effectLst/>
                <a:uLnTx/>
                <a:uFillTx/>
                <a:latin typeface="Calibri" panose="020F0502020204030204" pitchFamily="34" charset="0"/>
                <a:ea typeface="黑体" panose="02010609060101010101" pitchFamily="49" charset="-122"/>
                <a:cs typeface="+mn-cs"/>
              </a:rPr>
              <a:t>Nov./2019</a:t>
            </a:r>
          </a:p>
        </p:txBody>
      </p:sp>
      <p:pic>
        <p:nvPicPr>
          <p:cNvPr id="22" name="图片 21"/>
          <p:cNvPicPr>
            <a:picLocks noChangeAspect="1"/>
          </p:cNvPicPr>
          <p:nvPr/>
        </p:nvPicPr>
        <p:blipFill>
          <a:blip r:embed="rId12"/>
          <a:stretch>
            <a:fillRect/>
          </a:stretch>
        </p:blipFill>
        <p:spPr>
          <a:xfrm>
            <a:off x="6461630" y="47940"/>
            <a:ext cx="778592" cy="747878"/>
          </a:xfrm>
          <a:prstGeom prst="rect">
            <a:avLst/>
          </a:prstGeom>
        </p:spPr>
      </p:pic>
      <p:pic>
        <p:nvPicPr>
          <p:cNvPr id="23" name="图片 22"/>
          <p:cNvPicPr>
            <a:picLocks noChangeAspect="1"/>
          </p:cNvPicPr>
          <p:nvPr/>
        </p:nvPicPr>
        <p:blipFill>
          <a:blip r:embed="rId13"/>
          <a:stretch>
            <a:fillRect/>
          </a:stretch>
        </p:blipFill>
        <p:spPr>
          <a:xfrm>
            <a:off x="1214571" y="4087517"/>
            <a:ext cx="1206363" cy="522524"/>
          </a:xfrm>
          <a:prstGeom prst="rect">
            <a:avLst/>
          </a:prstGeom>
        </p:spPr>
      </p:pic>
      <p:pic>
        <p:nvPicPr>
          <p:cNvPr id="24" name="图片 23"/>
          <p:cNvPicPr>
            <a:picLocks noChangeAspect="1"/>
          </p:cNvPicPr>
          <p:nvPr/>
        </p:nvPicPr>
        <p:blipFill>
          <a:blip r:embed="rId14"/>
          <a:stretch>
            <a:fillRect/>
          </a:stretch>
        </p:blipFill>
        <p:spPr>
          <a:xfrm>
            <a:off x="133917" y="4034632"/>
            <a:ext cx="1055615" cy="584359"/>
          </a:xfrm>
          <a:prstGeom prst="rect">
            <a:avLst/>
          </a:prstGeom>
        </p:spPr>
      </p:pic>
      <p:pic>
        <p:nvPicPr>
          <p:cNvPr id="25" name="图片 24"/>
          <p:cNvPicPr>
            <a:picLocks noChangeAspect="1"/>
          </p:cNvPicPr>
          <p:nvPr/>
        </p:nvPicPr>
        <p:blipFill>
          <a:blip r:embed="rId15"/>
          <a:stretch>
            <a:fillRect/>
          </a:stretch>
        </p:blipFill>
        <p:spPr>
          <a:xfrm>
            <a:off x="2473699" y="4101395"/>
            <a:ext cx="1027804" cy="494767"/>
          </a:xfrm>
          <a:prstGeom prst="rect">
            <a:avLst/>
          </a:prstGeom>
        </p:spPr>
      </p:pic>
      <p:sp>
        <p:nvSpPr>
          <p:cNvPr id="21" name="矩形 20">
            <a:extLst>
              <a:ext uri="{FF2B5EF4-FFF2-40B4-BE49-F238E27FC236}">
                <a16:creationId xmlns:a16="http://schemas.microsoft.com/office/drawing/2014/main" id="{9231E8D2-F9ED-405F-9818-7E256E9AA24F}"/>
              </a:ext>
            </a:extLst>
          </p:cNvPr>
          <p:cNvSpPr/>
          <p:nvPr/>
        </p:nvSpPr>
        <p:spPr>
          <a:xfrm>
            <a:off x="7584846" y="2005266"/>
            <a:ext cx="4355680" cy="923330"/>
          </a:xfrm>
          <a:prstGeom prst="rect">
            <a:avLst/>
          </a:prstGeom>
        </p:spPr>
        <p:txBody>
          <a:bodyPr wrap="square">
            <a:spAutoFit/>
          </a:bodyPr>
          <a:lstStyle/>
          <a:p>
            <a:r>
              <a:rPr lang="en-US" altLang="zh-CN" dirty="0"/>
              <a:t>Instruments of POLAR-2:</a:t>
            </a:r>
          </a:p>
          <a:p>
            <a:pPr marL="285750" indent="-285750">
              <a:buFont typeface="Arial" panose="020B0604020202020204" pitchFamily="34" charset="0"/>
              <a:buChar char="•"/>
            </a:pPr>
            <a:r>
              <a:rPr lang="en-US" altLang="zh-CN" dirty="0"/>
              <a:t>HPD (Europe + IHEP): launch ~2025</a:t>
            </a:r>
          </a:p>
          <a:p>
            <a:pPr marL="285750" indent="-285750">
              <a:buFont typeface="Arial" panose="020B0604020202020204" pitchFamily="34" charset="0"/>
              <a:buChar char="•"/>
            </a:pPr>
            <a:r>
              <a:rPr lang="en-US" altLang="zh-CN" dirty="0">
                <a:solidFill>
                  <a:srgbClr val="C00000"/>
                </a:solidFill>
              </a:rPr>
              <a:t>BSD (IHEP) </a:t>
            </a:r>
            <a:r>
              <a:rPr lang="en-US" altLang="zh-CN" dirty="0"/>
              <a:t>and LPD:  </a:t>
            </a:r>
            <a:r>
              <a:rPr lang="en-US" altLang="zh-CN" dirty="0">
                <a:solidFill>
                  <a:srgbClr val="C00000"/>
                </a:solidFill>
              </a:rPr>
              <a:t>launch ~2026</a:t>
            </a:r>
          </a:p>
        </p:txBody>
      </p:sp>
      <p:pic>
        <p:nvPicPr>
          <p:cNvPr id="27" name="图片 26">
            <a:extLst>
              <a:ext uri="{FF2B5EF4-FFF2-40B4-BE49-F238E27FC236}">
                <a16:creationId xmlns:a16="http://schemas.microsoft.com/office/drawing/2014/main" id="{82889DD6-9711-499D-B7BA-7C7F64EE3B32}"/>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8894" r="22044"/>
          <a:stretch/>
        </p:blipFill>
        <p:spPr>
          <a:xfrm>
            <a:off x="7651388" y="3143158"/>
            <a:ext cx="2296527" cy="2916266"/>
          </a:xfrm>
          <a:prstGeom prst="rect">
            <a:avLst/>
          </a:prstGeom>
        </p:spPr>
      </p:pic>
      <p:sp>
        <p:nvSpPr>
          <p:cNvPr id="28" name="矩形 27">
            <a:extLst>
              <a:ext uri="{FF2B5EF4-FFF2-40B4-BE49-F238E27FC236}">
                <a16:creationId xmlns:a16="http://schemas.microsoft.com/office/drawing/2014/main" id="{0E95E170-8A4D-43AD-8A3A-6B627773815E}"/>
              </a:ext>
            </a:extLst>
          </p:cNvPr>
          <p:cNvSpPr/>
          <p:nvPr/>
        </p:nvSpPr>
        <p:spPr>
          <a:xfrm>
            <a:off x="7728566" y="6295751"/>
            <a:ext cx="203412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Arial"/>
                <a:ea typeface="黑体" panose="02010609060101010101" pitchFamily="49" charset="-122"/>
                <a:cs typeface="+mn-cs"/>
              </a:rPr>
              <a:t>HPD modules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Arial"/>
                <a:ea typeface="黑体" panose="02010609060101010101" pitchFamily="49" charset="-122"/>
                <a:cs typeface="+mn-cs"/>
              </a:rPr>
              <a:t>ESRF beam test</a:t>
            </a:r>
          </a:p>
        </p:txBody>
      </p:sp>
      <p:pic>
        <p:nvPicPr>
          <p:cNvPr id="29" name="图片 28">
            <a:extLst>
              <a:ext uri="{FF2B5EF4-FFF2-40B4-BE49-F238E27FC236}">
                <a16:creationId xmlns:a16="http://schemas.microsoft.com/office/drawing/2014/main" id="{B69BBF23-0622-49F2-90BF-E6613692FCE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049792" y="3189820"/>
            <a:ext cx="1973433" cy="1480075"/>
          </a:xfrm>
          <a:prstGeom prst="rect">
            <a:avLst/>
          </a:prstGeom>
        </p:spPr>
      </p:pic>
      <p:pic>
        <p:nvPicPr>
          <p:cNvPr id="30" name="图片 29">
            <a:extLst>
              <a:ext uri="{FF2B5EF4-FFF2-40B4-BE49-F238E27FC236}">
                <a16:creationId xmlns:a16="http://schemas.microsoft.com/office/drawing/2014/main" id="{A3134046-A685-4433-87DC-B69A55D309A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049792" y="4772882"/>
            <a:ext cx="1973433" cy="1480075"/>
          </a:xfrm>
          <a:prstGeom prst="rect">
            <a:avLst/>
          </a:prstGeom>
        </p:spPr>
      </p:pic>
      <p:sp>
        <p:nvSpPr>
          <p:cNvPr id="31" name="矩形 30">
            <a:extLst>
              <a:ext uri="{FF2B5EF4-FFF2-40B4-BE49-F238E27FC236}">
                <a16:creationId xmlns:a16="http://schemas.microsoft.com/office/drawing/2014/main" id="{CBC10DD7-2A1A-4A4E-AA4A-480262D257EF}"/>
              </a:ext>
            </a:extLst>
          </p:cNvPr>
          <p:cNvSpPr/>
          <p:nvPr/>
        </p:nvSpPr>
        <p:spPr>
          <a:xfrm>
            <a:off x="10113211" y="6284487"/>
            <a:ext cx="203412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Arial"/>
                <a:ea typeface="黑体" panose="02010609060101010101" pitchFamily="49" charset="-122"/>
                <a:cs typeface="+mn-cs"/>
              </a:rPr>
              <a:t>BSD module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Arial"/>
                <a:ea typeface="黑体" panose="02010609060101010101" pitchFamily="49" charset="-122"/>
                <a:cs typeface="+mn-cs"/>
              </a:rPr>
              <a:t>ESRF beam test</a:t>
            </a:r>
          </a:p>
        </p:txBody>
      </p:sp>
      <p:pic>
        <p:nvPicPr>
          <p:cNvPr id="11" name="图片 10">
            <a:extLst>
              <a:ext uri="{FF2B5EF4-FFF2-40B4-BE49-F238E27FC236}">
                <a16:creationId xmlns:a16="http://schemas.microsoft.com/office/drawing/2014/main" id="{F27CB09B-9B08-46F8-87BF-5366DA02EA72}"/>
              </a:ext>
            </a:extLst>
          </p:cNvPr>
          <p:cNvPicPr>
            <a:picLocks noChangeAspect="1"/>
          </p:cNvPicPr>
          <p:nvPr/>
        </p:nvPicPr>
        <p:blipFill>
          <a:blip r:embed="rId19"/>
          <a:stretch>
            <a:fillRect/>
          </a:stretch>
        </p:blipFill>
        <p:spPr>
          <a:xfrm>
            <a:off x="4363784" y="2068926"/>
            <a:ext cx="3083648" cy="1860931"/>
          </a:xfrm>
          <a:prstGeom prst="rect">
            <a:avLst/>
          </a:prstGeom>
        </p:spPr>
      </p:pic>
    </p:spTree>
    <p:extLst>
      <p:ext uri="{BB962C8B-B14F-4D97-AF65-F5344CB8AC3E}">
        <p14:creationId xmlns:p14="http://schemas.microsoft.com/office/powerpoint/2010/main" val="2894278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a:xfrm>
            <a:off x="1107500" y="92058"/>
            <a:ext cx="10953319" cy="659643"/>
          </a:xfrm>
        </p:spPr>
        <p:txBody>
          <a:bodyPr/>
          <a:lstStyle/>
          <a:p>
            <a:r>
              <a:rPr lang="en-US" altLang="zh-CN" sz="3000" dirty="0"/>
              <a:t>HERD (High Energy cosmic-Radiation Detection facility)</a:t>
            </a:r>
            <a:endParaRPr lang="zh-CN" altLang="en-US" sz="3000"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内容占位符 3">
            <a:extLst>
              <a:ext uri="{FF2B5EF4-FFF2-40B4-BE49-F238E27FC236}">
                <a16:creationId xmlns:a16="http://schemas.microsoft.com/office/drawing/2014/main" id="{4E9D4062-52CD-4D52-A274-5EF6FBCFDD6D}"/>
              </a:ext>
            </a:extLst>
          </p:cNvPr>
          <p:cNvSpPr>
            <a:spLocks noGrp="1"/>
          </p:cNvSpPr>
          <p:nvPr>
            <p:ph idx="1"/>
          </p:nvPr>
        </p:nvSpPr>
        <p:spPr>
          <a:xfrm>
            <a:off x="338358" y="987941"/>
            <a:ext cx="11722461" cy="2287693"/>
          </a:xfrm>
        </p:spPr>
        <p:txBody>
          <a:bodyPr>
            <a:normAutofit fontScale="92500" lnSpcReduction="20000"/>
          </a:bodyPr>
          <a:lstStyle/>
          <a:p>
            <a:pPr>
              <a:defRPr/>
            </a:pPr>
            <a:r>
              <a:rPr lang="en-US" altLang="zh-CN" dirty="0"/>
              <a:t>HERD, as a space particle experiment and gamma ray observatory, is a China-led </a:t>
            </a:r>
            <a:r>
              <a:rPr lang="en-US" altLang="zh-CN" dirty="0">
                <a:solidFill>
                  <a:srgbClr val="C00000"/>
                </a:solidFill>
              </a:rPr>
              <a:t>large international collaboration </a:t>
            </a:r>
            <a:r>
              <a:rPr lang="en-US" altLang="zh-CN" dirty="0"/>
              <a:t>with key European contributions led by Italy</a:t>
            </a:r>
          </a:p>
          <a:p>
            <a:pPr>
              <a:defRPr/>
            </a:pPr>
            <a:r>
              <a:rPr lang="en-US" altLang="zh-CN" dirty="0"/>
              <a:t>One of the two </a:t>
            </a:r>
            <a:r>
              <a:rPr lang="en-US" altLang="zh-CN" dirty="0">
                <a:solidFill>
                  <a:srgbClr val="C00000"/>
                </a:solidFill>
              </a:rPr>
              <a:t>flagship scientific experiments </a:t>
            </a:r>
            <a:r>
              <a:rPr lang="en-US" altLang="zh-CN" dirty="0"/>
              <a:t>onboard China Space Station (CSS)</a:t>
            </a:r>
          </a:p>
          <a:p>
            <a:pPr>
              <a:defRPr/>
            </a:pPr>
            <a:r>
              <a:rPr lang="en-US" altLang="zh-CN" dirty="0"/>
              <a:t>Core Sciences</a:t>
            </a:r>
          </a:p>
          <a:p>
            <a:pPr lvl="1">
              <a:defRPr/>
            </a:pPr>
            <a:r>
              <a:rPr lang="en-US" altLang="zh-CN" dirty="0"/>
              <a:t>Precise measurement of the </a:t>
            </a:r>
            <a:r>
              <a:rPr lang="en-US" altLang="zh-CN" b="1" dirty="0"/>
              <a:t>cosmic ray electron spectrum </a:t>
            </a:r>
            <a:r>
              <a:rPr lang="en-US" altLang="zh-CN" dirty="0"/>
              <a:t>and high-sensitivity search for </a:t>
            </a:r>
            <a:r>
              <a:rPr lang="en-US" altLang="zh-CN" b="1" dirty="0"/>
              <a:t>dark matter signals</a:t>
            </a:r>
          </a:p>
          <a:p>
            <a:pPr lvl="1">
              <a:defRPr/>
            </a:pPr>
            <a:r>
              <a:rPr lang="en-US" altLang="zh-CN" b="1" dirty="0"/>
              <a:t>Cosmic ray origin and cosmic ray physics</a:t>
            </a:r>
          </a:p>
          <a:p>
            <a:pPr lvl="1">
              <a:defRPr/>
            </a:pPr>
            <a:r>
              <a:rPr lang="en-US" altLang="zh-CN" dirty="0"/>
              <a:t>High-sensitivity high-energy </a:t>
            </a:r>
            <a:r>
              <a:rPr lang="en-US" altLang="zh-CN" b="1" dirty="0"/>
              <a:t>gamma-ray sky survey observation and all-sky monitoring</a:t>
            </a:r>
            <a:endParaRPr lang="zh-CN" altLang="en-US" b="1" dirty="0">
              <a:solidFill>
                <a:srgbClr val="00579E"/>
              </a:solidFill>
            </a:endParaRPr>
          </a:p>
          <a:p>
            <a:pPr lvl="1">
              <a:defRPr/>
            </a:pPr>
            <a:endParaRPr lang="zh-CN" altLang="en-US" b="1" dirty="0">
              <a:solidFill>
                <a:srgbClr val="00579E"/>
              </a:solidFill>
            </a:endParaRPr>
          </a:p>
          <a:p>
            <a:pPr lvl="1">
              <a:defRPr/>
            </a:pPr>
            <a:endParaRPr lang="en-US" altLang="zh-CN" dirty="0"/>
          </a:p>
          <a:p>
            <a:pPr lvl="1">
              <a:defRPr/>
            </a:pPr>
            <a:endParaRPr lang="zh-CN" altLang="en-US" dirty="0"/>
          </a:p>
        </p:txBody>
      </p:sp>
      <p:pic>
        <p:nvPicPr>
          <p:cNvPr id="29" name="图片 28">
            <a:extLst>
              <a:ext uri="{FF2B5EF4-FFF2-40B4-BE49-F238E27FC236}">
                <a16:creationId xmlns:a16="http://schemas.microsoft.com/office/drawing/2014/main" id="{C4690D16-6337-4E81-B563-28A4B5875BC6}"/>
              </a:ext>
            </a:extLst>
          </p:cNvPr>
          <p:cNvPicPr>
            <a:picLocks noChangeAspect="1"/>
          </p:cNvPicPr>
          <p:nvPr/>
        </p:nvPicPr>
        <p:blipFill>
          <a:blip r:embed="rId2"/>
          <a:stretch>
            <a:fillRect/>
          </a:stretch>
        </p:blipFill>
        <p:spPr>
          <a:xfrm>
            <a:off x="996448" y="3429000"/>
            <a:ext cx="4362630" cy="3352563"/>
          </a:xfrm>
          <a:prstGeom prst="rect">
            <a:avLst/>
          </a:prstGeom>
        </p:spPr>
      </p:pic>
      <p:graphicFrame>
        <p:nvGraphicFramePr>
          <p:cNvPr id="30" name="内容占位符 3">
            <a:extLst>
              <a:ext uri="{FF2B5EF4-FFF2-40B4-BE49-F238E27FC236}">
                <a16:creationId xmlns:a16="http://schemas.microsoft.com/office/drawing/2014/main" id="{693699E2-BAB8-4CF5-97FD-79053AEC1570}"/>
              </a:ext>
            </a:extLst>
          </p:cNvPr>
          <p:cNvGraphicFramePr>
            <a:graphicFrameLocks/>
          </p:cNvGraphicFramePr>
          <p:nvPr>
            <p:extLst>
              <p:ext uri="{D42A27DB-BD31-4B8C-83A1-F6EECF244321}">
                <p14:modId xmlns:p14="http://schemas.microsoft.com/office/powerpoint/2010/main" val="4176266796"/>
              </p:ext>
            </p:extLst>
          </p:nvPr>
        </p:nvGraphicFramePr>
        <p:xfrm>
          <a:off x="5784758" y="3275634"/>
          <a:ext cx="4657211" cy="3532756"/>
        </p:xfrm>
        <a:graphic>
          <a:graphicData uri="http://schemas.openxmlformats.org/drawingml/2006/table">
            <a:tbl>
              <a:tblPr firstRow="1" bandRow="1">
                <a:tableStyleId>{5C22544A-7EE6-4342-B048-85BDC9FD1C3A}</a:tableStyleId>
              </a:tblPr>
              <a:tblGrid>
                <a:gridCol w="2064923">
                  <a:extLst>
                    <a:ext uri="{9D8B030D-6E8A-4147-A177-3AD203B41FA5}">
                      <a16:colId xmlns:a16="http://schemas.microsoft.com/office/drawing/2014/main" val="20000"/>
                    </a:ext>
                  </a:extLst>
                </a:gridCol>
                <a:gridCol w="2592288">
                  <a:extLst>
                    <a:ext uri="{9D8B030D-6E8A-4147-A177-3AD203B41FA5}">
                      <a16:colId xmlns:a16="http://schemas.microsoft.com/office/drawing/2014/main" val="20001"/>
                    </a:ext>
                  </a:extLst>
                </a:gridCol>
              </a:tblGrid>
              <a:tr h="366910">
                <a:tc>
                  <a:txBody>
                    <a:bodyPr/>
                    <a:lstStyle/>
                    <a:p>
                      <a:r>
                        <a:rPr lang="en-US" altLang="zh-CN" sz="1600" b="0" dirty="0">
                          <a:solidFill>
                            <a:schemeClr val="tx1"/>
                          </a:solidFill>
                          <a:latin typeface="+mj-lt"/>
                          <a:ea typeface="黑体" panose="02010609060101010101" pitchFamily="49" charset="-122"/>
                          <a:cs typeface="Arial" panose="020B0604020202020204" pitchFamily="34" charset="0"/>
                        </a:rPr>
                        <a:t>G.F.</a:t>
                      </a:r>
                      <a:r>
                        <a:rPr lang="en-US" altLang="zh-CN" sz="1600" b="0" baseline="0" dirty="0">
                          <a:solidFill>
                            <a:schemeClr val="tx1"/>
                          </a:solidFill>
                          <a:latin typeface="+mj-lt"/>
                          <a:ea typeface="黑体" panose="02010609060101010101" pitchFamily="49" charset="-122"/>
                          <a:cs typeface="Arial" panose="020B0604020202020204" pitchFamily="34" charset="0"/>
                        </a:rPr>
                        <a:t> </a:t>
                      </a:r>
                      <a:r>
                        <a:rPr lang="en-US" altLang="zh-CN" sz="1600" b="0" dirty="0">
                          <a:solidFill>
                            <a:schemeClr val="tx1"/>
                          </a:solidFill>
                          <a:latin typeface="+mj-lt"/>
                          <a:ea typeface="黑体" panose="02010609060101010101" pitchFamily="49" charset="-122"/>
                          <a:cs typeface="Arial" panose="020B0604020202020204" pitchFamily="34" charset="0"/>
                        </a:rPr>
                        <a:t>(e)</a:t>
                      </a:r>
                      <a:endParaRPr lang="zh-CN" altLang="en-US" sz="1600" b="0" dirty="0">
                        <a:solidFill>
                          <a:schemeClr val="tx1"/>
                        </a:solidFill>
                        <a:latin typeface="+mj-lt"/>
                        <a:ea typeface="黑体" panose="02010609060101010101" pitchFamily="49" charset="-122"/>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alpha val="34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0" kern="100" dirty="0">
                          <a:solidFill>
                            <a:schemeClr val="tx1"/>
                          </a:solidFill>
                          <a:effectLst/>
                          <a:latin typeface="+mj-lt"/>
                          <a:ea typeface="黑体" panose="02010609060101010101" pitchFamily="49" charset="-122"/>
                          <a:cs typeface="Arial" panose="020B0604020202020204" pitchFamily="34" charset="0"/>
                        </a:rPr>
                        <a:t>&gt;3 m</a:t>
                      </a:r>
                      <a:r>
                        <a:rPr lang="en-US" altLang="zh-CN" sz="1600" b="0" kern="100" baseline="30000" dirty="0">
                          <a:solidFill>
                            <a:schemeClr val="tx1"/>
                          </a:solidFill>
                          <a:effectLst/>
                          <a:latin typeface="+mj-lt"/>
                          <a:ea typeface="黑体" panose="02010609060101010101" pitchFamily="49" charset="-122"/>
                          <a:cs typeface="Arial" panose="020B0604020202020204" pitchFamily="34" charset="0"/>
                        </a:rPr>
                        <a:t>2</a:t>
                      </a:r>
                      <a:r>
                        <a:rPr lang="en-US" altLang="zh-CN" sz="1600" b="0" kern="100" dirty="0">
                          <a:solidFill>
                            <a:schemeClr val="tx1"/>
                          </a:solidFill>
                          <a:effectLst/>
                          <a:latin typeface="+mj-lt"/>
                          <a:ea typeface="黑体" panose="02010609060101010101" pitchFamily="49" charset="-122"/>
                          <a:cs typeface="Arial" panose="020B0604020202020204" pitchFamily="34" charset="0"/>
                        </a:rPr>
                        <a:t>sr@200 </a:t>
                      </a:r>
                      <a:r>
                        <a:rPr lang="en-US" altLang="zh-CN" sz="1600" b="0" kern="100" dirty="0" err="1">
                          <a:solidFill>
                            <a:schemeClr val="tx1"/>
                          </a:solidFill>
                          <a:effectLst/>
                          <a:latin typeface="+mj-lt"/>
                          <a:ea typeface="黑体" panose="02010609060101010101" pitchFamily="49" charset="-122"/>
                          <a:cs typeface="Arial" panose="020B0604020202020204" pitchFamily="34" charset="0"/>
                        </a:rPr>
                        <a:t>GeV</a:t>
                      </a:r>
                      <a:endParaRPr lang="zh-CN" altLang="zh-CN" sz="1600" b="0" kern="100" dirty="0">
                        <a:solidFill>
                          <a:schemeClr val="tx1"/>
                        </a:solidFill>
                        <a:effectLst/>
                        <a:latin typeface="+mj-lt"/>
                        <a:ea typeface="黑体" panose="02010609060101010101" pitchFamily="49" charset="-122"/>
                        <a:cs typeface="Arial" panose="020B0604020202020204" pitchFamily="34" charset="0"/>
                      </a:endParaRPr>
                    </a:p>
                  </a:txBody>
                  <a:tcPr marL="84406" marR="84406" marT="42201" marB="422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alpha val="34000"/>
                      </a:schemeClr>
                    </a:solidFill>
                  </a:tcPr>
                </a:tc>
                <a:extLst>
                  <a:ext uri="{0D108BD9-81ED-4DB2-BD59-A6C34878D82A}">
                    <a16:rowId xmlns:a16="http://schemas.microsoft.com/office/drawing/2014/main" val="3921399273"/>
                  </a:ext>
                </a:extLst>
              </a:tr>
              <a:tr h="366910">
                <a:tc>
                  <a:txBody>
                    <a:bodyPr/>
                    <a:lstStyle/>
                    <a:p>
                      <a:r>
                        <a:rPr lang="en-US" altLang="zh-CN" sz="1600" b="0" dirty="0">
                          <a:solidFill>
                            <a:schemeClr val="tx1"/>
                          </a:solidFill>
                          <a:latin typeface="+mj-lt"/>
                          <a:ea typeface="黑体" panose="02010609060101010101" pitchFamily="49" charset="-122"/>
                          <a:cs typeface="Arial" panose="020B0604020202020204" pitchFamily="34" charset="0"/>
                        </a:rPr>
                        <a:t>G.F. (p)</a:t>
                      </a:r>
                      <a:endParaRPr lang="zh-CN" altLang="en-US" sz="1600" b="0" dirty="0">
                        <a:solidFill>
                          <a:schemeClr val="tx1"/>
                        </a:solidFill>
                        <a:latin typeface="+mj-lt"/>
                        <a:ea typeface="黑体" panose="02010609060101010101" pitchFamily="49" charset="-122"/>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alpha val="34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0" kern="100" dirty="0">
                          <a:solidFill>
                            <a:schemeClr val="tx1"/>
                          </a:solidFill>
                          <a:effectLst/>
                          <a:latin typeface="+mj-lt"/>
                          <a:ea typeface="黑体" panose="02010609060101010101" pitchFamily="49" charset="-122"/>
                          <a:cs typeface="Arial" panose="020B0604020202020204" pitchFamily="34" charset="0"/>
                        </a:rPr>
                        <a:t>&gt;2 m</a:t>
                      </a:r>
                      <a:r>
                        <a:rPr lang="en-US" altLang="zh-CN" sz="1600" b="0" kern="100" baseline="30000" dirty="0">
                          <a:solidFill>
                            <a:schemeClr val="tx1"/>
                          </a:solidFill>
                          <a:effectLst/>
                          <a:latin typeface="+mj-lt"/>
                          <a:ea typeface="黑体" panose="02010609060101010101" pitchFamily="49" charset="-122"/>
                          <a:cs typeface="Arial" panose="020B0604020202020204" pitchFamily="34" charset="0"/>
                        </a:rPr>
                        <a:t>2</a:t>
                      </a:r>
                      <a:r>
                        <a:rPr lang="en-US" altLang="zh-CN" sz="1600" b="0" kern="100" dirty="0">
                          <a:solidFill>
                            <a:schemeClr val="tx1"/>
                          </a:solidFill>
                          <a:effectLst/>
                          <a:latin typeface="+mj-lt"/>
                          <a:ea typeface="黑体" panose="02010609060101010101" pitchFamily="49" charset="-122"/>
                          <a:cs typeface="Arial" panose="020B0604020202020204" pitchFamily="34" charset="0"/>
                        </a:rPr>
                        <a:t>sr@100 </a:t>
                      </a:r>
                      <a:r>
                        <a:rPr lang="en-US" altLang="zh-CN" sz="1600" b="0" kern="100" dirty="0" err="1">
                          <a:solidFill>
                            <a:schemeClr val="tx1"/>
                          </a:solidFill>
                          <a:effectLst/>
                          <a:latin typeface="+mj-lt"/>
                          <a:ea typeface="黑体" panose="02010609060101010101" pitchFamily="49" charset="-122"/>
                          <a:cs typeface="Arial" panose="020B0604020202020204" pitchFamily="34" charset="0"/>
                        </a:rPr>
                        <a:t>TeV</a:t>
                      </a:r>
                      <a:endParaRPr lang="zh-CN" altLang="zh-CN" sz="1600" b="0" kern="100" dirty="0">
                        <a:solidFill>
                          <a:schemeClr val="tx1"/>
                        </a:solidFill>
                        <a:effectLst/>
                        <a:latin typeface="+mj-lt"/>
                        <a:ea typeface="黑体" panose="02010609060101010101" pitchFamily="49" charset="-122"/>
                        <a:cs typeface="Arial" panose="020B0604020202020204" pitchFamily="34" charset="0"/>
                      </a:endParaRPr>
                    </a:p>
                  </a:txBody>
                  <a:tcPr marL="84406" marR="84406" marT="42201" marB="422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alpha val="34000"/>
                      </a:schemeClr>
                    </a:solidFill>
                  </a:tcPr>
                </a:tc>
                <a:extLst>
                  <a:ext uri="{0D108BD9-81ED-4DB2-BD59-A6C34878D82A}">
                    <a16:rowId xmlns:a16="http://schemas.microsoft.com/office/drawing/2014/main" val="3485410491"/>
                  </a:ext>
                </a:extLst>
              </a:tr>
              <a:tr h="366910">
                <a:tc>
                  <a:txBody>
                    <a:bodyPr/>
                    <a:lstStyle/>
                    <a:p>
                      <a:r>
                        <a:rPr lang="en-US" altLang="zh-CN" sz="1600" b="0" dirty="0">
                          <a:solidFill>
                            <a:schemeClr val="tx1"/>
                          </a:solidFill>
                          <a:latin typeface="+mj-lt"/>
                          <a:ea typeface="黑体" panose="02010609060101010101" pitchFamily="49" charset="-122"/>
                          <a:cs typeface="Arial" panose="020B0604020202020204" pitchFamily="34" charset="0"/>
                        </a:rPr>
                        <a:t>Energy range (e/</a:t>
                      </a:r>
                      <a:r>
                        <a:rPr lang="el-GR" altLang="zh-CN" sz="1600" b="0" kern="100" dirty="0">
                          <a:solidFill>
                            <a:schemeClr val="tx1"/>
                          </a:solidFill>
                          <a:effectLst/>
                          <a:latin typeface="+mj-lt"/>
                          <a:ea typeface="黑体" panose="02010609060101010101" pitchFamily="49" charset="-122"/>
                          <a:cs typeface="Arial" panose="020B0604020202020204" pitchFamily="34" charset="0"/>
                        </a:rPr>
                        <a:t>γ</a:t>
                      </a:r>
                      <a:r>
                        <a:rPr lang="en-US" altLang="zh-CN" sz="1600" b="0" dirty="0">
                          <a:solidFill>
                            <a:schemeClr val="tx1"/>
                          </a:solidFill>
                          <a:latin typeface="+mj-lt"/>
                          <a:ea typeface="黑体" panose="02010609060101010101" pitchFamily="49" charset="-122"/>
                          <a:cs typeface="Arial" panose="020B0604020202020204" pitchFamily="34" charset="0"/>
                        </a:rPr>
                        <a:t>)</a:t>
                      </a:r>
                      <a:endParaRPr lang="zh-CN" altLang="en-US" sz="1600" b="0" dirty="0">
                        <a:solidFill>
                          <a:schemeClr val="tx1"/>
                        </a:solidFill>
                        <a:latin typeface="+mj-lt"/>
                        <a:ea typeface="黑体" panose="02010609060101010101" pitchFamily="49" charset="-122"/>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alpha val="34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0" kern="100" dirty="0">
                          <a:solidFill>
                            <a:schemeClr val="tx1"/>
                          </a:solidFill>
                          <a:effectLst/>
                          <a:latin typeface="+mj-lt"/>
                          <a:ea typeface="黑体" panose="02010609060101010101" pitchFamily="49" charset="-122"/>
                          <a:cs typeface="Arial" panose="020B0604020202020204" pitchFamily="34" charset="0"/>
                        </a:rPr>
                        <a:t>10 GeV - 100 </a:t>
                      </a:r>
                      <a:r>
                        <a:rPr lang="en-US" altLang="zh-CN" sz="1600" b="0" kern="100" dirty="0" err="1">
                          <a:solidFill>
                            <a:schemeClr val="tx1"/>
                          </a:solidFill>
                          <a:effectLst/>
                          <a:latin typeface="+mj-lt"/>
                          <a:ea typeface="黑体" panose="02010609060101010101" pitchFamily="49" charset="-122"/>
                          <a:cs typeface="Arial" panose="020B0604020202020204" pitchFamily="34" charset="0"/>
                        </a:rPr>
                        <a:t>TeV</a:t>
                      </a:r>
                      <a:r>
                        <a:rPr lang="en-US" altLang="zh-CN" sz="1600" b="0" kern="100" dirty="0">
                          <a:solidFill>
                            <a:schemeClr val="tx1"/>
                          </a:solidFill>
                          <a:effectLst/>
                          <a:latin typeface="+mj-lt"/>
                          <a:ea typeface="黑体" panose="02010609060101010101" pitchFamily="49" charset="-122"/>
                          <a:cs typeface="Arial" panose="020B0604020202020204" pitchFamily="34" charset="0"/>
                        </a:rPr>
                        <a:t> </a:t>
                      </a:r>
                      <a:r>
                        <a:rPr lang="en-US" altLang="zh-CN" sz="1600" b="0" kern="100" baseline="0" dirty="0">
                          <a:solidFill>
                            <a:schemeClr val="tx1"/>
                          </a:solidFill>
                          <a:effectLst/>
                          <a:latin typeface="+mj-lt"/>
                          <a:ea typeface="黑体" panose="02010609060101010101" pitchFamily="49" charset="-122"/>
                          <a:cs typeface="Arial" panose="020B0604020202020204" pitchFamily="34" charset="0"/>
                        </a:rPr>
                        <a:t>(e);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0" kern="100" dirty="0">
                          <a:solidFill>
                            <a:schemeClr val="tx1"/>
                          </a:solidFill>
                          <a:effectLst/>
                          <a:latin typeface="+mj-lt"/>
                          <a:ea typeface="黑体" panose="02010609060101010101" pitchFamily="49" charset="-122"/>
                          <a:cs typeface="Arial" panose="020B0604020202020204" pitchFamily="34" charset="0"/>
                        </a:rPr>
                        <a:t>0.5 GeV </a:t>
                      </a:r>
                      <a:r>
                        <a:rPr lang="en-US" altLang="zh-CN" sz="1600" b="0" kern="100" baseline="0" dirty="0">
                          <a:solidFill>
                            <a:schemeClr val="tx1"/>
                          </a:solidFill>
                          <a:effectLst/>
                          <a:latin typeface="+mj-lt"/>
                          <a:ea typeface="黑体" panose="02010609060101010101" pitchFamily="49" charset="-122"/>
                          <a:cs typeface="Arial" panose="020B0604020202020204" pitchFamily="34" charset="0"/>
                        </a:rPr>
                        <a:t>- 100 </a:t>
                      </a:r>
                      <a:r>
                        <a:rPr lang="en-US" altLang="zh-CN" sz="1600" b="0" kern="100" baseline="0" dirty="0" err="1">
                          <a:solidFill>
                            <a:schemeClr val="tx1"/>
                          </a:solidFill>
                          <a:effectLst/>
                          <a:latin typeface="+mj-lt"/>
                          <a:ea typeface="黑体" panose="02010609060101010101" pitchFamily="49" charset="-122"/>
                          <a:cs typeface="Arial" panose="020B0604020202020204" pitchFamily="34" charset="0"/>
                        </a:rPr>
                        <a:t>TeV</a:t>
                      </a:r>
                      <a:r>
                        <a:rPr lang="en-US" altLang="zh-CN" sz="1600" b="0" kern="100" baseline="0" dirty="0">
                          <a:solidFill>
                            <a:schemeClr val="tx1"/>
                          </a:solidFill>
                          <a:effectLst/>
                          <a:latin typeface="+mj-lt"/>
                          <a:ea typeface="黑体" panose="02010609060101010101" pitchFamily="49" charset="-122"/>
                          <a:cs typeface="Arial" panose="020B0604020202020204" pitchFamily="34" charset="0"/>
                        </a:rPr>
                        <a:t> (</a:t>
                      </a:r>
                      <a:r>
                        <a:rPr lang="el-GR" altLang="zh-CN" sz="1600" b="0" kern="100" baseline="0" dirty="0">
                          <a:solidFill>
                            <a:schemeClr val="tx1"/>
                          </a:solidFill>
                          <a:effectLst/>
                          <a:latin typeface="+mj-lt"/>
                          <a:ea typeface="黑体" panose="02010609060101010101" pitchFamily="49" charset="-122"/>
                          <a:cs typeface="Arial" panose="020B0604020202020204" pitchFamily="34" charset="0"/>
                        </a:rPr>
                        <a:t>γ</a:t>
                      </a:r>
                      <a:r>
                        <a:rPr lang="en-US" altLang="zh-CN" sz="1600" b="0" kern="100" baseline="0" dirty="0">
                          <a:solidFill>
                            <a:schemeClr val="tx1"/>
                          </a:solidFill>
                          <a:effectLst/>
                          <a:latin typeface="+mj-lt"/>
                          <a:ea typeface="黑体" panose="02010609060101010101" pitchFamily="49" charset="-122"/>
                          <a:cs typeface="Arial" panose="020B0604020202020204" pitchFamily="34" charset="0"/>
                        </a:rPr>
                        <a:t>)</a:t>
                      </a:r>
                      <a:endParaRPr lang="zh-CN" altLang="zh-CN" sz="1600" b="0" kern="100" dirty="0">
                        <a:solidFill>
                          <a:schemeClr val="tx1"/>
                        </a:solidFill>
                        <a:effectLst/>
                        <a:latin typeface="+mj-lt"/>
                        <a:ea typeface="黑体" panose="02010609060101010101" pitchFamily="49" charset="-122"/>
                        <a:cs typeface="Arial" panose="020B0604020202020204" pitchFamily="34" charset="0"/>
                      </a:endParaRPr>
                    </a:p>
                  </a:txBody>
                  <a:tcPr marL="84406" marR="84406" marT="42201" marB="422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alpha val="34000"/>
                      </a:schemeClr>
                    </a:solidFill>
                  </a:tcPr>
                </a:tc>
                <a:extLst>
                  <a:ext uri="{0D108BD9-81ED-4DB2-BD59-A6C34878D82A}">
                    <a16:rowId xmlns:a16="http://schemas.microsoft.com/office/drawing/2014/main" val="10001"/>
                  </a:ext>
                </a:extLst>
              </a:tr>
              <a:tr h="365756">
                <a:tc>
                  <a:txBody>
                    <a:bodyPr/>
                    <a:lstStyle/>
                    <a:p>
                      <a:r>
                        <a:rPr lang="en-US" altLang="zh-CN" sz="1600" b="0" dirty="0">
                          <a:solidFill>
                            <a:schemeClr val="tx1"/>
                          </a:solidFill>
                          <a:latin typeface="+mj-lt"/>
                          <a:ea typeface="黑体" panose="02010609060101010101" pitchFamily="49" charset="-122"/>
                          <a:cs typeface="Arial" panose="020B0604020202020204" pitchFamily="34" charset="0"/>
                        </a:rPr>
                        <a:t>Energy</a:t>
                      </a:r>
                      <a:r>
                        <a:rPr lang="en-US" altLang="zh-CN" sz="1600" b="0" baseline="0" dirty="0">
                          <a:solidFill>
                            <a:schemeClr val="tx1"/>
                          </a:solidFill>
                          <a:latin typeface="+mj-lt"/>
                          <a:ea typeface="黑体" panose="02010609060101010101" pitchFamily="49" charset="-122"/>
                          <a:cs typeface="Arial" panose="020B0604020202020204" pitchFamily="34" charset="0"/>
                        </a:rPr>
                        <a:t> range (p)</a:t>
                      </a:r>
                      <a:endParaRPr lang="zh-CN" altLang="en-US" sz="1600" b="0" dirty="0">
                        <a:solidFill>
                          <a:schemeClr val="tx1"/>
                        </a:solidFill>
                        <a:latin typeface="+mj-lt"/>
                        <a:ea typeface="黑体" panose="02010609060101010101" pitchFamily="49" charset="-122"/>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alpha val="34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0" kern="100" dirty="0">
                          <a:solidFill>
                            <a:schemeClr val="tx1"/>
                          </a:solidFill>
                          <a:effectLst/>
                          <a:latin typeface="+mj-lt"/>
                          <a:ea typeface="黑体" panose="02010609060101010101" pitchFamily="49" charset="-122"/>
                          <a:cs typeface="Arial" panose="020B0604020202020204" pitchFamily="34" charset="0"/>
                        </a:rPr>
                        <a:t>30 GeV - 5 </a:t>
                      </a:r>
                      <a:r>
                        <a:rPr lang="en-US" altLang="zh-CN" sz="1600" b="0" kern="100" dirty="0" err="1">
                          <a:solidFill>
                            <a:schemeClr val="tx1"/>
                          </a:solidFill>
                          <a:effectLst/>
                          <a:latin typeface="+mj-lt"/>
                          <a:ea typeface="黑体" panose="02010609060101010101" pitchFamily="49" charset="-122"/>
                          <a:cs typeface="Arial" panose="020B0604020202020204" pitchFamily="34" charset="0"/>
                        </a:rPr>
                        <a:t>PeV</a:t>
                      </a:r>
                      <a:endParaRPr lang="zh-CN" altLang="zh-CN" sz="1600" b="0" kern="100" dirty="0">
                        <a:solidFill>
                          <a:schemeClr val="tx1"/>
                        </a:solidFill>
                        <a:effectLst/>
                        <a:latin typeface="+mj-lt"/>
                        <a:ea typeface="黑体" panose="02010609060101010101" pitchFamily="49" charset="-122"/>
                        <a:cs typeface="Arial" panose="020B0604020202020204" pitchFamily="34" charset="0"/>
                      </a:endParaRPr>
                    </a:p>
                  </a:txBody>
                  <a:tcPr marL="84406" marR="84406" marT="42201" marB="422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alpha val="34000"/>
                      </a:schemeClr>
                    </a:solidFill>
                  </a:tcPr>
                </a:tc>
                <a:extLst>
                  <a:ext uri="{0D108BD9-81ED-4DB2-BD59-A6C34878D82A}">
                    <a16:rowId xmlns:a16="http://schemas.microsoft.com/office/drawing/2014/main" val="10002"/>
                  </a:ext>
                </a:extLst>
              </a:tr>
              <a:tr h="398074">
                <a:tc>
                  <a:txBody>
                    <a:bodyPr/>
                    <a:lstStyle/>
                    <a:p>
                      <a:r>
                        <a:rPr lang="en-US" altLang="zh-CN" sz="1600" b="0" dirty="0">
                          <a:solidFill>
                            <a:schemeClr val="tx1"/>
                          </a:solidFill>
                          <a:latin typeface="+mj-lt"/>
                          <a:ea typeface="黑体" panose="02010609060101010101" pitchFamily="49" charset="-122"/>
                          <a:cs typeface="Arial" panose="020B0604020202020204" pitchFamily="34" charset="0"/>
                        </a:rPr>
                        <a:t>Charge</a:t>
                      </a:r>
                      <a:r>
                        <a:rPr lang="en-US" altLang="zh-CN" sz="1600" b="0" baseline="0" dirty="0">
                          <a:solidFill>
                            <a:schemeClr val="tx1"/>
                          </a:solidFill>
                          <a:latin typeface="+mj-lt"/>
                          <a:ea typeface="黑体" panose="02010609060101010101" pitchFamily="49" charset="-122"/>
                          <a:cs typeface="Arial" panose="020B0604020202020204" pitchFamily="34" charset="0"/>
                        </a:rPr>
                        <a:t> meas.</a:t>
                      </a:r>
                      <a:endParaRPr lang="zh-CN" altLang="en-US" sz="1600" b="0" dirty="0">
                        <a:solidFill>
                          <a:schemeClr val="tx1"/>
                        </a:solidFill>
                        <a:latin typeface="+mj-lt"/>
                        <a:ea typeface="黑体" panose="02010609060101010101" pitchFamily="49" charset="-122"/>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alpha val="34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0" kern="100" dirty="0">
                          <a:solidFill>
                            <a:schemeClr val="tx1"/>
                          </a:solidFill>
                          <a:effectLst/>
                          <a:latin typeface="+mj-lt"/>
                          <a:ea typeface="黑体" panose="02010609060101010101" pitchFamily="49" charset="-122"/>
                          <a:cs typeface="Arial" panose="020B0604020202020204" pitchFamily="34" charset="0"/>
                        </a:rPr>
                        <a:t>Z=1-28; &lt;0.15 </a:t>
                      </a:r>
                      <a:r>
                        <a:rPr lang="en-US" altLang="zh-CN" sz="1600" b="0" kern="100" dirty="0" err="1">
                          <a:solidFill>
                            <a:schemeClr val="tx1"/>
                          </a:solidFill>
                          <a:effectLst/>
                          <a:latin typeface="+mj-lt"/>
                          <a:ea typeface="黑体" panose="02010609060101010101" pitchFamily="49" charset="-122"/>
                          <a:cs typeface="Arial" panose="020B0604020202020204" pitchFamily="34" charset="0"/>
                        </a:rPr>
                        <a:t>c.u.@Z</a:t>
                      </a:r>
                      <a:r>
                        <a:rPr lang="en-US" altLang="zh-CN" sz="1600" b="0" kern="100" dirty="0">
                          <a:solidFill>
                            <a:schemeClr val="tx1"/>
                          </a:solidFill>
                          <a:effectLst/>
                          <a:latin typeface="+mj-lt"/>
                          <a:ea typeface="黑体" panose="02010609060101010101" pitchFamily="49" charset="-122"/>
                          <a:cs typeface="Arial" panose="020B0604020202020204" pitchFamily="34" charset="0"/>
                        </a:rPr>
                        <a:t>=1</a:t>
                      </a:r>
                      <a:endParaRPr lang="zh-CN" altLang="zh-CN" sz="1600" b="0" kern="100" dirty="0">
                        <a:solidFill>
                          <a:schemeClr val="tx1"/>
                        </a:solidFill>
                        <a:effectLst/>
                        <a:latin typeface="+mj-lt"/>
                        <a:ea typeface="黑体" panose="02010609060101010101" pitchFamily="49" charset="-122"/>
                        <a:cs typeface="Arial" panose="020B0604020202020204" pitchFamily="34" charset="0"/>
                      </a:endParaRPr>
                    </a:p>
                  </a:txBody>
                  <a:tcPr marL="84406" marR="84406" marT="42201" marB="422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alpha val="34000"/>
                      </a:schemeClr>
                    </a:solidFill>
                  </a:tcPr>
                </a:tc>
                <a:extLst>
                  <a:ext uri="{0D108BD9-81ED-4DB2-BD59-A6C34878D82A}">
                    <a16:rowId xmlns:a16="http://schemas.microsoft.com/office/drawing/2014/main" val="10004"/>
                  </a:ext>
                </a:extLst>
              </a:tr>
              <a:tr h="365756">
                <a:tc>
                  <a:txBody>
                    <a:bodyPr/>
                    <a:lstStyle/>
                    <a:p>
                      <a:r>
                        <a:rPr lang="en-US" altLang="zh-CN" sz="1600" b="0" dirty="0">
                          <a:solidFill>
                            <a:schemeClr val="tx1"/>
                          </a:solidFill>
                          <a:latin typeface="+mj-lt"/>
                          <a:ea typeface="黑体" panose="02010609060101010101" pitchFamily="49" charset="-122"/>
                          <a:cs typeface="Arial" panose="020B0604020202020204" pitchFamily="34" charset="0"/>
                        </a:rPr>
                        <a:t>Energy</a:t>
                      </a:r>
                      <a:r>
                        <a:rPr lang="en-US" altLang="zh-CN" sz="1600" b="0" baseline="0" dirty="0">
                          <a:solidFill>
                            <a:schemeClr val="tx1"/>
                          </a:solidFill>
                          <a:latin typeface="+mj-lt"/>
                          <a:ea typeface="黑体" panose="02010609060101010101" pitchFamily="49" charset="-122"/>
                          <a:cs typeface="Arial" panose="020B0604020202020204" pitchFamily="34" charset="0"/>
                        </a:rPr>
                        <a:t> resolution </a:t>
                      </a:r>
                      <a:r>
                        <a:rPr lang="en-US" altLang="zh-CN" sz="1600" b="0" dirty="0">
                          <a:solidFill>
                            <a:schemeClr val="tx1"/>
                          </a:solidFill>
                          <a:latin typeface="+mj-lt"/>
                          <a:ea typeface="黑体" panose="02010609060101010101" pitchFamily="49" charset="-122"/>
                          <a:cs typeface="Arial" panose="020B0604020202020204" pitchFamily="34" charset="0"/>
                        </a:rPr>
                        <a:t>(e)</a:t>
                      </a:r>
                      <a:endParaRPr lang="zh-CN" altLang="en-US" sz="1600" b="0" dirty="0">
                        <a:solidFill>
                          <a:schemeClr val="tx1"/>
                        </a:solidFill>
                        <a:latin typeface="+mj-lt"/>
                        <a:ea typeface="黑体" panose="02010609060101010101" pitchFamily="49" charset="-122"/>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alpha val="34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0" kern="100" dirty="0">
                          <a:solidFill>
                            <a:schemeClr val="tx1"/>
                          </a:solidFill>
                          <a:effectLst/>
                          <a:latin typeface="+mj-lt"/>
                          <a:ea typeface="黑体" panose="02010609060101010101" pitchFamily="49" charset="-122"/>
                          <a:cs typeface="Arial" panose="020B0604020202020204" pitchFamily="34" charset="0"/>
                        </a:rPr>
                        <a:t>1%@200 </a:t>
                      </a:r>
                      <a:r>
                        <a:rPr lang="en-US" altLang="zh-CN" sz="1600" b="0" kern="100" dirty="0" err="1">
                          <a:solidFill>
                            <a:schemeClr val="tx1"/>
                          </a:solidFill>
                          <a:effectLst/>
                          <a:latin typeface="+mj-lt"/>
                          <a:ea typeface="黑体" panose="02010609060101010101" pitchFamily="49" charset="-122"/>
                          <a:cs typeface="Arial" panose="020B0604020202020204" pitchFamily="34" charset="0"/>
                        </a:rPr>
                        <a:t>GeV</a:t>
                      </a:r>
                      <a:endParaRPr lang="zh-CN" altLang="zh-CN" sz="1600" b="0" kern="100" dirty="0">
                        <a:solidFill>
                          <a:schemeClr val="tx1"/>
                        </a:solidFill>
                        <a:effectLst/>
                        <a:latin typeface="+mj-lt"/>
                        <a:ea typeface="黑体" panose="02010609060101010101" pitchFamily="49" charset="-122"/>
                        <a:cs typeface="Arial" panose="020B0604020202020204" pitchFamily="34" charset="0"/>
                      </a:endParaRPr>
                    </a:p>
                  </a:txBody>
                  <a:tcPr marL="84406" marR="84406" marT="42201" marB="422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alpha val="34000"/>
                      </a:schemeClr>
                    </a:solidFill>
                  </a:tcPr>
                </a:tc>
                <a:extLst>
                  <a:ext uri="{0D108BD9-81ED-4DB2-BD59-A6C34878D82A}">
                    <a16:rowId xmlns:a16="http://schemas.microsoft.com/office/drawing/2014/main" val="10005"/>
                  </a:ext>
                </a:extLst>
              </a:tr>
              <a:tr h="365756">
                <a:tc>
                  <a:txBody>
                    <a:bodyPr/>
                    <a:lstStyle/>
                    <a:p>
                      <a:r>
                        <a:rPr lang="en-US" altLang="zh-CN" sz="1600" b="0" dirty="0">
                          <a:solidFill>
                            <a:schemeClr val="tx1"/>
                          </a:solidFill>
                          <a:latin typeface="+mj-lt"/>
                          <a:ea typeface="黑体" panose="02010609060101010101" pitchFamily="49" charset="-122"/>
                          <a:cs typeface="Arial" panose="020B0604020202020204" pitchFamily="34" charset="0"/>
                        </a:rPr>
                        <a:t>Energy</a:t>
                      </a:r>
                      <a:r>
                        <a:rPr lang="en-US" altLang="zh-CN" sz="1600" b="0" baseline="0" dirty="0">
                          <a:solidFill>
                            <a:schemeClr val="tx1"/>
                          </a:solidFill>
                          <a:latin typeface="+mj-lt"/>
                          <a:ea typeface="黑体" panose="02010609060101010101" pitchFamily="49" charset="-122"/>
                          <a:cs typeface="Arial" panose="020B0604020202020204" pitchFamily="34" charset="0"/>
                        </a:rPr>
                        <a:t> resolution </a:t>
                      </a:r>
                      <a:r>
                        <a:rPr lang="en-US" altLang="zh-CN" sz="1600" b="0" dirty="0">
                          <a:solidFill>
                            <a:schemeClr val="tx1"/>
                          </a:solidFill>
                          <a:latin typeface="+mj-lt"/>
                          <a:ea typeface="黑体" panose="02010609060101010101" pitchFamily="49" charset="-122"/>
                          <a:cs typeface="Arial" panose="020B0604020202020204" pitchFamily="34" charset="0"/>
                        </a:rPr>
                        <a:t>(p)</a:t>
                      </a:r>
                      <a:endParaRPr lang="zh-CN" altLang="en-US" sz="1600" b="0" dirty="0">
                        <a:solidFill>
                          <a:schemeClr val="tx1"/>
                        </a:solidFill>
                        <a:latin typeface="+mj-lt"/>
                        <a:ea typeface="黑体" panose="02010609060101010101" pitchFamily="49" charset="-122"/>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alpha val="34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0" kern="100" dirty="0">
                          <a:solidFill>
                            <a:schemeClr val="tx1"/>
                          </a:solidFill>
                          <a:effectLst/>
                          <a:latin typeface="+mj-lt"/>
                          <a:ea typeface="黑体" panose="02010609060101010101" pitchFamily="49" charset="-122"/>
                          <a:cs typeface="Arial" panose="020B0604020202020204" pitchFamily="34" charset="0"/>
                        </a:rPr>
                        <a:t>&lt;25%@100 GeV – </a:t>
                      </a:r>
                      <a:r>
                        <a:rPr lang="en-US" altLang="zh-CN" sz="1600" b="0" kern="100" dirty="0" err="1">
                          <a:solidFill>
                            <a:schemeClr val="tx1"/>
                          </a:solidFill>
                          <a:effectLst/>
                          <a:latin typeface="+mj-lt"/>
                          <a:ea typeface="黑体" panose="02010609060101010101" pitchFamily="49" charset="-122"/>
                          <a:cs typeface="Arial" panose="020B0604020202020204" pitchFamily="34" charset="0"/>
                        </a:rPr>
                        <a:t>PeV</a:t>
                      </a:r>
                      <a:endParaRPr lang="zh-CN" altLang="zh-CN" sz="1600" b="0" kern="100" dirty="0">
                        <a:solidFill>
                          <a:schemeClr val="tx1"/>
                        </a:solidFill>
                        <a:effectLst/>
                        <a:latin typeface="+mj-lt"/>
                        <a:ea typeface="黑体" panose="02010609060101010101" pitchFamily="49" charset="-122"/>
                        <a:cs typeface="Arial" panose="020B0604020202020204" pitchFamily="34" charset="0"/>
                      </a:endParaRPr>
                    </a:p>
                  </a:txBody>
                  <a:tcPr marL="84406" marR="84406" marT="42201" marB="422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alpha val="34000"/>
                      </a:schemeClr>
                    </a:solidFill>
                  </a:tcPr>
                </a:tc>
                <a:extLst>
                  <a:ext uri="{0D108BD9-81ED-4DB2-BD59-A6C34878D82A}">
                    <a16:rowId xmlns:a16="http://schemas.microsoft.com/office/drawing/2014/main" val="10006"/>
                  </a:ext>
                </a:extLst>
              </a:tr>
              <a:tr h="365756">
                <a:tc>
                  <a:txBody>
                    <a:bodyPr/>
                    <a:lstStyle/>
                    <a:p>
                      <a:r>
                        <a:rPr lang="en-US" altLang="zh-CN" sz="1600" b="0" dirty="0">
                          <a:solidFill>
                            <a:schemeClr val="tx1"/>
                          </a:solidFill>
                          <a:latin typeface="+mj-lt"/>
                          <a:ea typeface="黑体" panose="02010609060101010101" pitchFamily="49" charset="-122"/>
                          <a:cs typeface="Arial" panose="020B0604020202020204" pitchFamily="34" charset="0"/>
                        </a:rPr>
                        <a:t>e/p</a:t>
                      </a:r>
                      <a:r>
                        <a:rPr lang="zh-CN" altLang="en-US" sz="1600" b="0" baseline="0" dirty="0">
                          <a:solidFill>
                            <a:schemeClr val="tx1"/>
                          </a:solidFill>
                          <a:latin typeface="+mj-lt"/>
                          <a:ea typeface="黑体" panose="02010609060101010101" pitchFamily="49" charset="-122"/>
                          <a:cs typeface="Arial" panose="020B0604020202020204" pitchFamily="34" charset="0"/>
                        </a:rPr>
                        <a:t> </a:t>
                      </a:r>
                      <a:r>
                        <a:rPr lang="en-US" altLang="zh-CN" sz="1600" b="0" baseline="0" dirty="0">
                          <a:solidFill>
                            <a:schemeClr val="tx1"/>
                          </a:solidFill>
                          <a:latin typeface="+mj-lt"/>
                          <a:ea typeface="黑体" panose="02010609060101010101" pitchFamily="49" charset="-122"/>
                          <a:cs typeface="Arial" panose="020B0604020202020204" pitchFamily="34" charset="0"/>
                        </a:rPr>
                        <a:t>separation</a:t>
                      </a:r>
                      <a:endParaRPr lang="zh-CN" altLang="en-US" sz="1600" b="0" dirty="0">
                        <a:solidFill>
                          <a:schemeClr val="tx1"/>
                        </a:solidFill>
                        <a:latin typeface="+mj-lt"/>
                        <a:ea typeface="黑体" panose="02010609060101010101" pitchFamily="49" charset="-122"/>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alpha val="34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0" kern="100" dirty="0">
                          <a:solidFill>
                            <a:schemeClr val="tx1"/>
                          </a:solidFill>
                          <a:effectLst/>
                          <a:latin typeface="+mj-lt"/>
                          <a:ea typeface="黑体" panose="02010609060101010101" pitchFamily="49" charset="-122"/>
                          <a:cs typeface="Arial" panose="020B0604020202020204" pitchFamily="34" charset="0"/>
                        </a:rPr>
                        <a:t>&gt;3*10</a:t>
                      </a:r>
                      <a:r>
                        <a:rPr lang="en-US" altLang="zh-CN" sz="1600" b="0" kern="100" baseline="30000" dirty="0">
                          <a:solidFill>
                            <a:schemeClr val="tx1"/>
                          </a:solidFill>
                          <a:effectLst/>
                          <a:latin typeface="+mj-lt"/>
                          <a:ea typeface="黑体" panose="02010609060101010101" pitchFamily="49" charset="-122"/>
                          <a:cs typeface="Arial" panose="020B0604020202020204" pitchFamily="34" charset="0"/>
                        </a:rPr>
                        <a:t>5</a:t>
                      </a:r>
                      <a:r>
                        <a:rPr lang="en-US" altLang="zh-CN" sz="1600" b="0" kern="100" baseline="0" dirty="0">
                          <a:solidFill>
                            <a:schemeClr val="tx1"/>
                          </a:solidFill>
                          <a:effectLst/>
                          <a:latin typeface="+mj-lt"/>
                          <a:ea typeface="黑体" panose="02010609060101010101" pitchFamily="49" charset="-122"/>
                          <a:cs typeface="Arial" panose="020B0604020202020204" pitchFamily="34" charset="0"/>
                        </a:rPr>
                        <a:t>(90% eff.@100GeV)</a:t>
                      </a:r>
                      <a:endParaRPr lang="zh-CN" altLang="zh-CN" sz="1600" b="0" kern="100" baseline="0" dirty="0">
                        <a:solidFill>
                          <a:schemeClr val="tx1"/>
                        </a:solidFill>
                        <a:effectLst/>
                        <a:latin typeface="+mj-lt"/>
                        <a:ea typeface="黑体" panose="02010609060101010101" pitchFamily="49" charset="-122"/>
                        <a:cs typeface="Arial" panose="020B0604020202020204" pitchFamily="34" charset="0"/>
                      </a:endParaRPr>
                    </a:p>
                  </a:txBody>
                  <a:tcPr marL="84406" marR="84406" marT="42201" marB="422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alpha val="34000"/>
                      </a:schemeClr>
                    </a:solidFill>
                  </a:tcPr>
                </a:tc>
                <a:extLst>
                  <a:ext uri="{0D108BD9-81ED-4DB2-BD59-A6C34878D82A}">
                    <a16:rowId xmlns:a16="http://schemas.microsoft.com/office/drawing/2014/main" val="10007"/>
                  </a:ext>
                </a:extLst>
              </a:tr>
              <a:tr h="365756">
                <a:tc>
                  <a:txBody>
                    <a:bodyPr/>
                    <a:lstStyle/>
                    <a:p>
                      <a:r>
                        <a:rPr lang="en-US" altLang="zh-CN" sz="1600" b="0" dirty="0">
                          <a:solidFill>
                            <a:schemeClr val="tx1"/>
                          </a:solidFill>
                          <a:latin typeface="+mj-lt"/>
                          <a:ea typeface="黑体" panose="02010609060101010101" pitchFamily="49" charset="-122"/>
                          <a:cs typeface="Arial" panose="020B0604020202020204" pitchFamily="34" charset="0"/>
                        </a:rPr>
                        <a:t>Angular</a:t>
                      </a:r>
                      <a:r>
                        <a:rPr lang="en-US" altLang="zh-CN" sz="1600" b="0" baseline="0" dirty="0">
                          <a:solidFill>
                            <a:schemeClr val="tx1"/>
                          </a:solidFill>
                          <a:latin typeface="+mj-lt"/>
                          <a:ea typeface="黑体" panose="02010609060101010101" pitchFamily="49" charset="-122"/>
                          <a:cs typeface="Arial" panose="020B0604020202020204" pitchFamily="34" charset="0"/>
                        </a:rPr>
                        <a:t> resolution</a:t>
                      </a:r>
                      <a:endParaRPr lang="zh-CN" altLang="en-US" sz="1600" b="0" dirty="0">
                        <a:solidFill>
                          <a:schemeClr val="tx1"/>
                        </a:solidFill>
                        <a:latin typeface="+mj-lt"/>
                        <a:ea typeface="黑体" panose="02010609060101010101" pitchFamily="49" charset="-122"/>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alpha val="34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b="0" kern="100" dirty="0">
                          <a:solidFill>
                            <a:schemeClr val="tx1"/>
                          </a:solidFill>
                          <a:effectLst/>
                          <a:latin typeface="+mj-lt"/>
                          <a:ea typeface="黑体" panose="02010609060101010101" pitchFamily="49" charset="-122"/>
                          <a:cs typeface="Arial" panose="020B0604020202020204" pitchFamily="34" charset="0"/>
                        </a:rPr>
                        <a:t>0.1 deg.@10 GeV</a:t>
                      </a:r>
                      <a:endParaRPr lang="zh-CN" altLang="zh-CN" sz="1600" b="0" kern="100" dirty="0">
                        <a:solidFill>
                          <a:schemeClr val="tx1"/>
                        </a:solidFill>
                        <a:effectLst/>
                        <a:latin typeface="+mj-lt"/>
                        <a:ea typeface="黑体" panose="02010609060101010101" pitchFamily="49" charset="-122"/>
                        <a:cs typeface="Arial" panose="020B0604020202020204" pitchFamily="34" charset="0"/>
                      </a:endParaRPr>
                    </a:p>
                  </a:txBody>
                  <a:tcPr marL="84406" marR="84406" marT="42201" marB="422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alpha val="34000"/>
                      </a:schemeClr>
                    </a:solidFill>
                  </a:tcPr>
                </a:tc>
                <a:extLst>
                  <a:ext uri="{0D108BD9-81ED-4DB2-BD59-A6C34878D82A}">
                    <a16:rowId xmlns:a16="http://schemas.microsoft.com/office/drawing/2014/main" val="3999737590"/>
                  </a:ext>
                </a:extLst>
              </a:tr>
            </a:tbl>
          </a:graphicData>
        </a:graphic>
      </p:graphicFrame>
      <p:sp>
        <p:nvSpPr>
          <p:cNvPr id="31" name="矩形 30">
            <a:extLst>
              <a:ext uri="{FF2B5EF4-FFF2-40B4-BE49-F238E27FC236}">
                <a16:creationId xmlns:a16="http://schemas.microsoft.com/office/drawing/2014/main" id="{55DE468F-50DD-4EC7-8E77-B8D717A92220}"/>
              </a:ext>
            </a:extLst>
          </p:cNvPr>
          <p:cNvSpPr/>
          <p:nvPr/>
        </p:nvSpPr>
        <p:spPr>
          <a:xfrm>
            <a:off x="996448" y="618609"/>
            <a:ext cx="1056700" cy="369332"/>
          </a:xfrm>
          <a:prstGeom prst="rect">
            <a:avLst/>
          </a:prstGeom>
          <a:solidFill>
            <a:srgbClr val="FFFF00"/>
          </a:solidFill>
          <a:ln>
            <a:solidFill>
              <a:schemeClr val="accent6"/>
            </a:solidFill>
          </a:ln>
        </p:spPr>
        <p:txBody>
          <a:bodyPr wrap="none">
            <a:spAutoFit/>
          </a:bodyPr>
          <a:lstStyle/>
          <a:p>
            <a:r>
              <a:rPr lang="en-US" altLang="zh-CN" dirty="0"/>
              <a:t>Flagship</a:t>
            </a:r>
            <a:endParaRPr lang="zh-CN" altLang="en-US" dirty="0"/>
          </a:p>
        </p:txBody>
      </p:sp>
    </p:spTree>
    <p:extLst>
      <p:ext uri="{BB962C8B-B14F-4D97-AF65-F5344CB8AC3E}">
        <p14:creationId xmlns:p14="http://schemas.microsoft.com/office/powerpoint/2010/main" val="2081801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973899-282E-4F37-8A29-7BEB1BECE8CB}"/>
              </a:ext>
            </a:extLst>
          </p:cNvPr>
          <p:cNvSpPr>
            <a:spLocks noGrp="1"/>
          </p:cNvSpPr>
          <p:nvPr>
            <p:ph type="title"/>
          </p:nvPr>
        </p:nvSpPr>
        <p:spPr/>
        <p:txBody>
          <a:bodyPr/>
          <a:lstStyle/>
          <a:p>
            <a:r>
              <a:rPr lang="en-US" altLang="zh-CN" dirty="0"/>
              <a:t>HERD international consortium</a:t>
            </a:r>
            <a:endParaRPr lang="zh-CN" altLang="en-US" dirty="0"/>
          </a:p>
        </p:txBody>
      </p:sp>
      <p:sp>
        <p:nvSpPr>
          <p:cNvPr id="3" name="灯片编号占位符 2">
            <a:extLst>
              <a:ext uri="{FF2B5EF4-FFF2-40B4-BE49-F238E27FC236}">
                <a16:creationId xmlns:a16="http://schemas.microsoft.com/office/drawing/2014/main" id="{5659D519-EB8F-401A-9F07-CB0449E484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pic>
        <p:nvPicPr>
          <p:cNvPr id="5" name="图片 4">
            <a:extLst>
              <a:ext uri="{FF2B5EF4-FFF2-40B4-BE49-F238E27FC236}">
                <a16:creationId xmlns:a16="http://schemas.microsoft.com/office/drawing/2014/main" id="{B9713A81-D7D6-4B3B-A223-94699BD71B7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1303" y="3660409"/>
            <a:ext cx="3803129" cy="2535267"/>
          </a:xfrm>
          <a:prstGeom prst="rect">
            <a:avLst/>
          </a:prstGeom>
          <a:noFill/>
          <a:ln>
            <a:noFill/>
          </a:ln>
        </p:spPr>
      </p:pic>
      <p:sp>
        <p:nvSpPr>
          <p:cNvPr id="6" name="内容占位符 1">
            <a:extLst>
              <a:ext uri="{FF2B5EF4-FFF2-40B4-BE49-F238E27FC236}">
                <a16:creationId xmlns:a16="http://schemas.microsoft.com/office/drawing/2014/main" id="{1B5DAC96-C005-406D-BC70-77D58B109B81}"/>
              </a:ext>
            </a:extLst>
          </p:cNvPr>
          <p:cNvSpPr>
            <a:spLocks noGrp="1"/>
          </p:cNvSpPr>
          <p:nvPr>
            <p:ph idx="1"/>
          </p:nvPr>
        </p:nvSpPr>
        <p:spPr>
          <a:xfrm>
            <a:off x="508000" y="835496"/>
            <a:ext cx="11361800" cy="2824913"/>
          </a:xfrm>
        </p:spPr>
        <p:txBody>
          <a:bodyPr>
            <a:normAutofit/>
          </a:bodyPr>
          <a:lstStyle/>
          <a:p>
            <a:r>
              <a:rPr lang="en-US" altLang="zh-CN" sz="2000" dirty="0">
                <a:latin typeface="+mj-lt"/>
              </a:rPr>
              <a:t>The HERD consortium includes </a:t>
            </a:r>
            <a:r>
              <a:rPr lang="en-US" altLang="zh-CN" sz="2000" dirty="0">
                <a:solidFill>
                  <a:srgbClr val="C00000"/>
                </a:solidFill>
                <a:latin typeface="+mj-lt"/>
              </a:rPr>
              <a:t>~200 scientists from China and Europe</a:t>
            </a:r>
          </a:p>
          <a:p>
            <a:pPr lvl="1"/>
            <a:r>
              <a:rPr lang="en-US" altLang="zh-CN" sz="2000" dirty="0"/>
              <a:t>Most of the members have been collaborating on previous high energy experiments in science and hardware development.</a:t>
            </a:r>
          </a:p>
          <a:p>
            <a:r>
              <a:rPr lang="en-US" altLang="zh-CN" sz="2000" dirty="0">
                <a:solidFill>
                  <a:srgbClr val="C00000"/>
                </a:solidFill>
                <a:latin typeface="+mj-lt"/>
              </a:rPr>
              <a:t>8 </a:t>
            </a:r>
            <a:r>
              <a:rPr lang="en-US" altLang="zh-CN" sz="2000" dirty="0">
                <a:solidFill>
                  <a:srgbClr val="C00000"/>
                </a:solidFill>
              </a:rPr>
              <a:t>international workshops </a:t>
            </a:r>
            <a:r>
              <a:rPr lang="en-US" altLang="zh-CN" sz="2000" dirty="0"/>
              <a:t>(in person) have been organized </a:t>
            </a:r>
            <a:r>
              <a:rPr lang="en-US" altLang="zh-CN" sz="2000" dirty="0">
                <a:latin typeface="+mj-lt"/>
              </a:rPr>
              <a:t>in China and Europe since 2012 </a:t>
            </a:r>
          </a:p>
          <a:p>
            <a:r>
              <a:rPr lang="en-US" altLang="zh-CN" sz="2000" dirty="0">
                <a:solidFill>
                  <a:srgbClr val="C00000"/>
                </a:solidFill>
                <a:latin typeface="+mj-lt"/>
              </a:rPr>
              <a:t>5 CERN beam tests </a:t>
            </a:r>
            <a:r>
              <a:rPr lang="en-US" altLang="zh-CN" sz="2000" dirty="0">
                <a:latin typeface="+mj-lt"/>
              </a:rPr>
              <a:t>on HERD prototypes have been successfully implemented</a:t>
            </a:r>
          </a:p>
          <a:p>
            <a:r>
              <a:rPr lang="en-US" altLang="zh-CN" sz="2000" dirty="0">
                <a:latin typeface="+mj-lt"/>
              </a:rPr>
              <a:t>Management structure established: </a:t>
            </a:r>
          </a:p>
          <a:p>
            <a:pPr lvl="1"/>
            <a:r>
              <a:rPr lang="en-US" altLang="zh-CN" sz="1600" dirty="0">
                <a:latin typeface="+mj-lt"/>
              </a:rPr>
              <a:t>Institution Leaders Board; Technical Executive Board; Publication Board</a:t>
            </a:r>
          </a:p>
        </p:txBody>
      </p:sp>
      <p:pic>
        <p:nvPicPr>
          <p:cNvPr id="7" name="图片 6">
            <a:extLst>
              <a:ext uri="{FF2B5EF4-FFF2-40B4-BE49-F238E27FC236}">
                <a16:creationId xmlns:a16="http://schemas.microsoft.com/office/drawing/2014/main" id="{5A5C94A3-D980-406B-9354-EF208F74B0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824192" y="4901797"/>
            <a:ext cx="4045608" cy="1871431"/>
          </a:xfrm>
          <a:prstGeom prst="rect">
            <a:avLst/>
          </a:prstGeom>
        </p:spPr>
      </p:pic>
      <p:graphicFrame>
        <p:nvGraphicFramePr>
          <p:cNvPr id="8" name="表格 7">
            <a:extLst>
              <a:ext uri="{FF2B5EF4-FFF2-40B4-BE49-F238E27FC236}">
                <a16:creationId xmlns:a16="http://schemas.microsoft.com/office/drawing/2014/main" id="{CA06793E-9101-45BA-8F65-C00F50B401D1}"/>
              </a:ext>
            </a:extLst>
          </p:cNvPr>
          <p:cNvGraphicFramePr>
            <a:graphicFrameLocks noGrp="1"/>
          </p:cNvGraphicFramePr>
          <p:nvPr>
            <p:extLst>
              <p:ext uri="{D42A27DB-BD31-4B8C-83A1-F6EECF244321}">
                <p14:modId xmlns:p14="http://schemas.microsoft.com/office/powerpoint/2010/main" val="3930222704"/>
              </p:ext>
            </p:extLst>
          </p:nvPr>
        </p:nvGraphicFramePr>
        <p:xfrm>
          <a:off x="479376" y="3429000"/>
          <a:ext cx="5544616" cy="3344232"/>
        </p:xfrm>
        <a:graphic>
          <a:graphicData uri="http://schemas.openxmlformats.org/drawingml/2006/table">
            <a:tbl>
              <a:tblPr firstRow="1" firstCol="1" bandRow="1">
                <a:tableStyleId>{5C22544A-7EE6-4342-B048-85BDC9FD1C3A}</a:tableStyleId>
              </a:tblPr>
              <a:tblGrid>
                <a:gridCol w="1440160">
                  <a:extLst>
                    <a:ext uri="{9D8B030D-6E8A-4147-A177-3AD203B41FA5}">
                      <a16:colId xmlns:a16="http://schemas.microsoft.com/office/drawing/2014/main" val="4086907350"/>
                    </a:ext>
                  </a:extLst>
                </a:gridCol>
                <a:gridCol w="4104456">
                  <a:extLst>
                    <a:ext uri="{9D8B030D-6E8A-4147-A177-3AD203B41FA5}">
                      <a16:colId xmlns:a16="http://schemas.microsoft.com/office/drawing/2014/main" val="1701128096"/>
                    </a:ext>
                  </a:extLst>
                </a:gridCol>
              </a:tblGrid>
              <a:tr h="222949">
                <a:tc>
                  <a:txBody>
                    <a:bodyPr/>
                    <a:lstStyle/>
                    <a:p>
                      <a:pPr algn="just">
                        <a:spcAft>
                          <a:spcPts val="0"/>
                        </a:spcAft>
                      </a:pPr>
                      <a:r>
                        <a:rPr lang="en-US" sz="1200" kern="100">
                          <a:solidFill>
                            <a:schemeClr val="tx1"/>
                          </a:solidFill>
                          <a:effectLst/>
                        </a:rPr>
                        <a:t> </a:t>
                      </a:r>
                      <a:endParaRPr lang="zh-CN" sz="105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200" kern="100" dirty="0">
                          <a:solidFill>
                            <a:schemeClr val="tx1"/>
                          </a:solidFill>
                          <a:effectLst/>
                        </a:rPr>
                        <a:t>Participating institutions</a:t>
                      </a:r>
                      <a:endParaRPr lang="zh-CN" sz="105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240555530"/>
                  </a:ext>
                </a:extLst>
              </a:tr>
              <a:tr h="222949">
                <a:tc>
                  <a:txBody>
                    <a:bodyPr/>
                    <a:lstStyle/>
                    <a:p>
                      <a:pPr algn="just">
                        <a:spcAft>
                          <a:spcPts val="0"/>
                        </a:spcAft>
                      </a:pPr>
                      <a:r>
                        <a:rPr lang="en-US" sz="1200" kern="100" dirty="0">
                          <a:solidFill>
                            <a:schemeClr val="tx1"/>
                          </a:solidFill>
                          <a:effectLst/>
                        </a:rPr>
                        <a:t>Payload Module</a:t>
                      </a:r>
                      <a:endParaRPr lang="zh-CN" sz="105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en-US" sz="1200" kern="100" dirty="0">
                          <a:solidFill>
                            <a:schemeClr val="tx1"/>
                          </a:solidFill>
                          <a:effectLst/>
                        </a:rPr>
                        <a:t>IHEP</a:t>
                      </a:r>
                      <a:endParaRPr lang="zh-CN" sz="105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801956973"/>
                  </a:ext>
                </a:extLst>
              </a:tr>
              <a:tr h="222949">
                <a:tc>
                  <a:txBody>
                    <a:bodyPr/>
                    <a:lstStyle/>
                    <a:p>
                      <a:pPr algn="just">
                        <a:spcAft>
                          <a:spcPts val="0"/>
                        </a:spcAft>
                      </a:pPr>
                      <a:r>
                        <a:rPr lang="en-US" sz="1200" kern="100">
                          <a:solidFill>
                            <a:schemeClr val="tx1"/>
                          </a:solidFill>
                          <a:effectLst/>
                        </a:rPr>
                        <a:t>CALO</a:t>
                      </a:r>
                      <a:endParaRPr lang="zh-CN" sz="105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en-US" sz="1200" kern="100" dirty="0">
                          <a:solidFill>
                            <a:schemeClr val="tx1"/>
                          </a:solidFill>
                          <a:effectLst/>
                        </a:rPr>
                        <a:t>IHEP, XIOPM, NNVT, CMBA; INFN Florence; CIEMAT</a:t>
                      </a:r>
                      <a:endParaRPr lang="zh-CN" sz="105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62109389"/>
                  </a:ext>
                </a:extLst>
              </a:tr>
              <a:tr h="222949">
                <a:tc>
                  <a:txBody>
                    <a:bodyPr/>
                    <a:lstStyle/>
                    <a:p>
                      <a:pPr algn="just">
                        <a:spcAft>
                          <a:spcPts val="0"/>
                        </a:spcAft>
                      </a:pPr>
                      <a:r>
                        <a:rPr lang="en-US" sz="1200" kern="100">
                          <a:solidFill>
                            <a:schemeClr val="tx1"/>
                          </a:solidFill>
                          <a:effectLst/>
                        </a:rPr>
                        <a:t>SCD</a:t>
                      </a:r>
                      <a:endParaRPr lang="zh-CN" sz="105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en-US" sz="1200" kern="100" dirty="0">
                          <a:solidFill>
                            <a:schemeClr val="tx1"/>
                          </a:solidFill>
                          <a:effectLst/>
                        </a:rPr>
                        <a:t>INFN Perugia, INFN Torino, etc.; IHEP, PMO</a:t>
                      </a:r>
                      <a:endParaRPr lang="zh-CN" sz="105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287199187"/>
                  </a:ext>
                </a:extLst>
              </a:tr>
              <a:tr h="222949">
                <a:tc>
                  <a:txBody>
                    <a:bodyPr/>
                    <a:lstStyle/>
                    <a:p>
                      <a:pPr algn="just">
                        <a:spcAft>
                          <a:spcPts val="0"/>
                        </a:spcAft>
                      </a:pPr>
                      <a:r>
                        <a:rPr lang="en-US" sz="1200" kern="100">
                          <a:solidFill>
                            <a:schemeClr val="tx1"/>
                          </a:solidFill>
                          <a:effectLst/>
                        </a:rPr>
                        <a:t>FIT</a:t>
                      </a:r>
                      <a:endParaRPr lang="zh-CN" sz="105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en-US" sz="1200" kern="100" dirty="0">
                          <a:solidFill>
                            <a:schemeClr val="tx1"/>
                          </a:solidFill>
                          <a:effectLst/>
                        </a:rPr>
                        <a:t>Univ. of Geneva, EPFL; ICCUB</a:t>
                      </a:r>
                      <a:endParaRPr lang="zh-CN" sz="105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654199564"/>
                  </a:ext>
                </a:extLst>
              </a:tr>
              <a:tr h="445897">
                <a:tc>
                  <a:txBody>
                    <a:bodyPr/>
                    <a:lstStyle/>
                    <a:p>
                      <a:pPr algn="just">
                        <a:spcAft>
                          <a:spcPts val="0"/>
                        </a:spcAft>
                      </a:pPr>
                      <a:r>
                        <a:rPr lang="en-US" sz="1200" kern="100">
                          <a:solidFill>
                            <a:schemeClr val="tx1"/>
                          </a:solidFill>
                          <a:effectLst/>
                        </a:rPr>
                        <a:t>PSD</a:t>
                      </a:r>
                      <a:endParaRPr lang="zh-CN" sz="105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en-US" sz="1200" kern="100" dirty="0">
                          <a:solidFill>
                            <a:schemeClr val="tx1"/>
                          </a:solidFill>
                          <a:effectLst/>
                        </a:rPr>
                        <a:t>INFN Bari, INFN Pavia, INFN Lecce, GSSI, etc.; ICCUB,</a:t>
                      </a:r>
                      <a:r>
                        <a:rPr lang="zh-CN" altLang="en-US" sz="1200" kern="100" dirty="0">
                          <a:solidFill>
                            <a:schemeClr val="tx1"/>
                          </a:solidFill>
                          <a:effectLst/>
                        </a:rPr>
                        <a:t> </a:t>
                      </a:r>
                      <a:r>
                        <a:rPr lang="en-US" altLang="zh-CN" sz="1200" kern="100" dirty="0">
                          <a:solidFill>
                            <a:schemeClr val="tx1"/>
                          </a:solidFill>
                          <a:effectLst/>
                        </a:rPr>
                        <a:t>IFAE</a:t>
                      </a:r>
                      <a:r>
                        <a:rPr lang="en-US" sz="1200" kern="100" dirty="0">
                          <a:solidFill>
                            <a:schemeClr val="tx1"/>
                          </a:solidFill>
                          <a:effectLst/>
                        </a:rPr>
                        <a:t>; IHEP</a:t>
                      </a:r>
                      <a:endParaRPr lang="zh-CN" sz="105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244822457"/>
                  </a:ext>
                </a:extLst>
              </a:tr>
              <a:tr h="222949">
                <a:tc>
                  <a:txBody>
                    <a:bodyPr/>
                    <a:lstStyle/>
                    <a:p>
                      <a:pPr marL="0" algn="just" defTabSz="914400" rtl="0" eaLnBrk="1" latinLnBrk="0" hangingPunct="1">
                        <a:spcAft>
                          <a:spcPts val="0"/>
                        </a:spcAft>
                      </a:pPr>
                      <a:r>
                        <a:rPr lang="en-US" sz="1200" b="1" kern="100" dirty="0">
                          <a:solidFill>
                            <a:schemeClr val="tx1"/>
                          </a:solidFill>
                          <a:effectLst/>
                          <a:latin typeface="+mn-lt"/>
                          <a:ea typeface="+mn-ea"/>
                          <a:cs typeface="+mn-cs"/>
                        </a:rPr>
                        <a:t>TRD</a:t>
                      </a:r>
                      <a:endParaRPr lang="zh-CN" altLang="en-US" sz="1200" b="1" kern="100" dirty="0">
                        <a:solidFill>
                          <a:schemeClr val="tx1"/>
                        </a:solidFill>
                        <a:effectLst/>
                        <a:latin typeface="+mn-lt"/>
                        <a:ea typeface="+mn-ea"/>
                        <a:cs typeface="+mn-cs"/>
                      </a:endParaRPr>
                    </a:p>
                  </a:txBody>
                  <a:tcPr marL="68580" marR="68580" marT="0" marB="0" anchor="ctr"/>
                </a:tc>
                <a:tc>
                  <a:txBody>
                    <a:bodyPr/>
                    <a:lstStyle/>
                    <a:p>
                      <a:pPr algn="just">
                        <a:spcAft>
                          <a:spcPts val="0"/>
                        </a:spcAft>
                      </a:pPr>
                      <a:r>
                        <a:rPr lang="en-US" sz="1200" kern="100" dirty="0">
                          <a:solidFill>
                            <a:schemeClr val="tx1"/>
                          </a:solidFill>
                          <a:effectLst/>
                        </a:rPr>
                        <a:t>GXU, CCNU, IMP</a:t>
                      </a:r>
                      <a:endParaRPr lang="zh-CN" sz="105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331091009"/>
                  </a:ext>
                </a:extLst>
              </a:tr>
              <a:tr h="222949">
                <a:tc>
                  <a:txBody>
                    <a:bodyPr/>
                    <a:lstStyle/>
                    <a:p>
                      <a:pPr marL="0" algn="just" defTabSz="914400" rtl="0" eaLnBrk="1" latinLnBrk="0" hangingPunct="1">
                        <a:spcAft>
                          <a:spcPts val="0"/>
                        </a:spcAft>
                      </a:pPr>
                      <a:r>
                        <a:rPr lang="en-US" altLang="zh-CN" sz="1200" b="1" kern="100" dirty="0">
                          <a:solidFill>
                            <a:schemeClr val="tx1"/>
                          </a:solidFill>
                          <a:effectLst/>
                          <a:latin typeface="+mn-lt"/>
                          <a:ea typeface="+mn-ea"/>
                          <a:cs typeface="+mn-cs"/>
                        </a:rPr>
                        <a:t>Trigger</a:t>
                      </a:r>
                      <a:endParaRPr lang="zh-CN" altLang="en-US" sz="1200" b="1" kern="100" dirty="0">
                        <a:solidFill>
                          <a:schemeClr val="tx1"/>
                        </a:solidFill>
                        <a:effectLst/>
                        <a:latin typeface="+mn-lt"/>
                        <a:ea typeface="+mn-ea"/>
                        <a:cs typeface="+mn-cs"/>
                      </a:endParaRPr>
                    </a:p>
                  </a:txBody>
                  <a:tcPr marL="68580" marR="68580" marT="0" marB="0" anchor="ctr"/>
                </a:tc>
                <a:tc>
                  <a:txBody>
                    <a:bodyPr/>
                    <a:lstStyle/>
                    <a:p>
                      <a:pPr marL="0" algn="just" defTabSz="914400" rtl="0" eaLnBrk="1" latinLnBrk="0" hangingPunct="1">
                        <a:spcAft>
                          <a:spcPts val="0"/>
                        </a:spcAft>
                      </a:pPr>
                      <a:r>
                        <a:rPr lang="en-US" altLang="zh-CN" sz="1200" kern="100" dirty="0">
                          <a:solidFill>
                            <a:schemeClr val="tx1"/>
                          </a:solidFill>
                          <a:effectLst/>
                          <a:latin typeface="+mn-lt"/>
                          <a:ea typeface="+mn-ea"/>
                          <a:cs typeface="+mn-cs"/>
                        </a:rPr>
                        <a:t>IHEP, CIEMAT, IFAE, etc.</a:t>
                      </a:r>
                      <a:endParaRPr lang="zh-CN" altLang="en-US" sz="1200" kern="1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628111437"/>
                  </a:ext>
                </a:extLst>
              </a:tr>
              <a:tr h="445897">
                <a:tc>
                  <a:txBody>
                    <a:bodyPr/>
                    <a:lstStyle/>
                    <a:p>
                      <a:pPr algn="just">
                        <a:spcAft>
                          <a:spcPts val="0"/>
                        </a:spcAft>
                      </a:pPr>
                      <a:r>
                        <a:rPr lang="en-US" sz="1200" kern="100">
                          <a:solidFill>
                            <a:schemeClr val="tx1"/>
                          </a:solidFill>
                          <a:effectLst/>
                        </a:rPr>
                        <a:t>Ground calibration</a:t>
                      </a:r>
                      <a:endParaRPr lang="zh-CN" sz="105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en-US" sz="1200" kern="100" dirty="0">
                          <a:solidFill>
                            <a:schemeClr val="tx1"/>
                          </a:solidFill>
                          <a:effectLst/>
                        </a:rPr>
                        <a:t>IHEP, GXU, INFN sections, Univ. of Geneva, CERN</a:t>
                      </a:r>
                      <a:endParaRPr lang="zh-CN" sz="105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965756000"/>
                  </a:ext>
                </a:extLst>
              </a:tr>
              <a:tr h="222949">
                <a:tc>
                  <a:txBody>
                    <a:bodyPr/>
                    <a:lstStyle/>
                    <a:p>
                      <a:pPr algn="just">
                        <a:spcAft>
                          <a:spcPts val="0"/>
                        </a:spcAft>
                      </a:pPr>
                      <a:r>
                        <a:rPr lang="en-US" sz="1200" kern="100">
                          <a:solidFill>
                            <a:schemeClr val="tx1"/>
                          </a:solidFill>
                          <a:effectLst/>
                        </a:rPr>
                        <a:t>Science center</a:t>
                      </a:r>
                      <a:endParaRPr lang="zh-CN" sz="1050" kern="10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en-US" sz="1200" kern="100" dirty="0">
                          <a:solidFill>
                            <a:schemeClr val="tx1"/>
                          </a:solidFill>
                          <a:effectLst/>
                        </a:rPr>
                        <a:t>IHEP, SDU, ASDC &amp; INFN-CNAF (Italy)</a:t>
                      </a:r>
                      <a:endParaRPr lang="zh-CN" sz="105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70508073"/>
                  </a:ext>
                </a:extLst>
              </a:tr>
              <a:tr h="668846">
                <a:tc>
                  <a:txBody>
                    <a:bodyPr/>
                    <a:lstStyle/>
                    <a:p>
                      <a:pPr algn="just">
                        <a:spcAft>
                          <a:spcPts val="0"/>
                        </a:spcAft>
                      </a:pPr>
                      <a:r>
                        <a:rPr lang="en-US" sz="1200" kern="100" dirty="0">
                          <a:solidFill>
                            <a:schemeClr val="tx1"/>
                          </a:solidFill>
                          <a:effectLst/>
                        </a:rPr>
                        <a:t>Sciences</a:t>
                      </a:r>
                      <a:endParaRPr lang="zh-CN" sz="105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algn="just">
                        <a:spcAft>
                          <a:spcPts val="0"/>
                        </a:spcAft>
                      </a:pPr>
                      <a:r>
                        <a:rPr lang="en-US" sz="1200" kern="100" dirty="0">
                          <a:solidFill>
                            <a:schemeClr val="tx1"/>
                          </a:solidFill>
                          <a:effectLst/>
                        </a:rPr>
                        <a:t>IHEP, PMO, USTC, YNO, NAOC, SDU, GXU, TSU, PKU, NJU, YNU, SWJTU, HKU, Academia </a:t>
                      </a:r>
                      <a:r>
                        <a:rPr lang="en-US" sz="1200" kern="100" dirty="0" err="1">
                          <a:solidFill>
                            <a:schemeClr val="tx1"/>
                          </a:solidFill>
                          <a:effectLst/>
                        </a:rPr>
                        <a:t>Sinica</a:t>
                      </a:r>
                      <a:r>
                        <a:rPr lang="en-US" sz="1200" kern="100" dirty="0">
                          <a:solidFill>
                            <a:schemeClr val="tx1"/>
                          </a:solidFill>
                          <a:effectLst/>
                        </a:rPr>
                        <a:t>, and institutions from Italy, Switzerland, Spain, etc. </a:t>
                      </a:r>
                      <a:endParaRPr lang="zh-CN" sz="1050"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143340178"/>
                  </a:ext>
                </a:extLst>
              </a:tr>
            </a:tbl>
          </a:graphicData>
        </a:graphic>
      </p:graphicFrame>
    </p:spTree>
    <p:extLst>
      <p:ext uri="{BB962C8B-B14F-4D97-AF65-F5344CB8AC3E}">
        <p14:creationId xmlns:p14="http://schemas.microsoft.com/office/powerpoint/2010/main" val="1578508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4A5B5F-D37F-4BF4-849D-DF98B225F93F}"/>
              </a:ext>
            </a:extLst>
          </p:cNvPr>
          <p:cNvSpPr>
            <a:spLocks noGrp="1"/>
          </p:cNvSpPr>
          <p:nvPr>
            <p:ph type="title"/>
          </p:nvPr>
        </p:nvSpPr>
        <p:spPr/>
        <p:txBody>
          <a:bodyPr/>
          <a:lstStyle/>
          <a:p>
            <a:r>
              <a:rPr lang="en-US" altLang="zh-CN" dirty="0"/>
              <a:t>HERD performance, status and plan</a:t>
            </a:r>
            <a:endParaRPr lang="zh-CN" altLang="en-US" dirty="0"/>
          </a:p>
        </p:txBody>
      </p:sp>
      <p:sp>
        <p:nvSpPr>
          <p:cNvPr id="3" name="灯片编号占位符 2">
            <a:extLst>
              <a:ext uri="{FF2B5EF4-FFF2-40B4-BE49-F238E27FC236}">
                <a16:creationId xmlns:a16="http://schemas.microsoft.com/office/drawing/2014/main" id="{5049981D-5339-4740-9636-7BD78AFB5B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TextBox 5">
            <a:extLst>
              <a:ext uri="{FF2B5EF4-FFF2-40B4-BE49-F238E27FC236}">
                <a16:creationId xmlns:a16="http://schemas.microsoft.com/office/drawing/2014/main" id="{5F73D59B-62F5-4A20-BE87-99FC0149C478}"/>
              </a:ext>
            </a:extLst>
          </p:cNvPr>
          <p:cNvSpPr txBox="1"/>
          <p:nvPr/>
        </p:nvSpPr>
        <p:spPr>
          <a:xfrm>
            <a:off x="191343" y="5048690"/>
            <a:ext cx="5104060" cy="1631216"/>
          </a:xfrm>
          <a:prstGeom prst="rect">
            <a:avLst/>
          </a:prstGeom>
          <a:solidFill>
            <a:srgbClr val="FFC000"/>
          </a:solidFill>
        </p:spPr>
        <p:txBody>
          <a:bodyPr wrap="square">
            <a:spAutoFit/>
          </a:bodyPr>
          <a:lstStyle/>
          <a:p>
            <a:pPr marL="342900" marR="0" lvl="0" indent="-342900"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zh-CN" sz="2000" i="0" u="none" strike="noStrike" kern="1200" cap="none" spc="0" normalizeH="0" baseline="0" noProof="0" dirty="0">
                <a:ln>
                  <a:noFill/>
                </a:ln>
                <a:effectLst/>
                <a:uLnTx/>
                <a:uFillTx/>
                <a:latin typeface="Arial"/>
                <a:ea typeface="黑体" pitchFamily="2" charset="-122"/>
                <a:cs typeface="+mn-cs"/>
              </a:rPr>
              <a:t>HERD is a next generation experiment</a:t>
            </a:r>
            <a:r>
              <a:rPr lang="en-US" altLang="zh-CN" sz="2000" dirty="0">
                <a:latin typeface="Arial"/>
                <a:ea typeface="黑体" pitchFamily="2" charset="-122"/>
              </a:rPr>
              <a:t> </a:t>
            </a:r>
            <a:r>
              <a:rPr kumimoji="0" lang="en-US" altLang="zh-CN" sz="2000" i="0" u="none" strike="noStrike" kern="1200" cap="none" spc="0" normalizeH="0" baseline="0" noProof="0" dirty="0">
                <a:ln>
                  <a:noFill/>
                </a:ln>
                <a:effectLst/>
                <a:uLnTx/>
                <a:uFillTx/>
                <a:latin typeface="Arial"/>
                <a:ea typeface="黑体" pitchFamily="2" charset="-122"/>
                <a:cs typeface="+mn-cs"/>
              </a:rPr>
              <a:t>with much better performance on direct </a:t>
            </a:r>
            <a:r>
              <a:rPr lang="en-US" altLang="zh-CN" sz="2000" dirty="0">
                <a:latin typeface="Arial"/>
                <a:ea typeface="黑体" pitchFamily="2" charset="-122"/>
              </a:rPr>
              <a:t>measurement of </a:t>
            </a:r>
            <a:r>
              <a:rPr kumimoji="0" lang="en-US" altLang="zh-CN" sz="2000" i="0" u="none" strike="noStrike" kern="1200" cap="none" spc="0" normalizeH="0" baseline="0" noProof="0" dirty="0">
                <a:ln>
                  <a:noFill/>
                </a:ln>
                <a:effectLst/>
                <a:uLnTx/>
                <a:uFillTx/>
                <a:latin typeface="Arial"/>
                <a:ea typeface="黑体" pitchFamily="2" charset="-122"/>
                <a:cs typeface="+mn-cs"/>
              </a:rPr>
              <a:t>high energy e, p, </a:t>
            </a:r>
            <a:r>
              <a:rPr kumimoji="0" lang="en-US" altLang="zh-CN" sz="2000" i="0" u="none" strike="noStrike" kern="1200" cap="none" spc="0" normalizeH="0" baseline="0" noProof="0" dirty="0">
                <a:ln>
                  <a:noFill/>
                </a:ln>
                <a:effectLst/>
                <a:uLnTx/>
                <a:uFillTx/>
                <a:latin typeface="Arial"/>
                <a:ea typeface="黑体" pitchFamily="2" charset="-122"/>
                <a:cs typeface="Times New Roman" panose="02020603050405020304" pitchFamily="18" charset="0"/>
              </a:rPr>
              <a:t>γ</a:t>
            </a:r>
            <a:endParaRPr kumimoji="0" lang="en-US" altLang="zh-CN" sz="2000" i="0" u="none" strike="noStrike" kern="1200" cap="none" spc="0" normalizeH="0" baseline="0" noProof="0" dirty="0">
              <a:ln>
                <a:noFill/>
              </a:ln>
              <a:effectLst/>
              <a:uLnTx/>
              <a:uFillTx/>
              <a:latin typeface="Arial"/>
              <a:ea typeface="黑体" pitchFamily="2" charset="-122"/>
              <a:cs typeface="+mn-cs"/>
            </a:endParaRPr>
          </a:p>
          <a:p>
            <a:pPr marL="342900" indent="-342900" fontAlgn="base">
              <a:spcBef>
                <a:spcPct val="0"/>
              </a:spcBef>
              <a:spcAft>
                <a:spcPct val="0"/>
              </a:spcAft>
              <a:buFont typeface="Arial" panose="020B0604020202020204" pitchFamily="34" charset="0"/>
              <a:buChar char="•"/>
              <a:defRPr/>
            </a:pPr>
            <a:r>
              <a:rPr lang="en-US" altLang="zh-CN" sz="2000" dirty="0"/>
              <a:t>Payload-level design is completed</a:t>
            </a:r>
          </a:p>
          <a:p>
            <a:pPr marL="342900" indent="-342900" fontAlgn="base">
              <a:spcBef>
                <a:spcPct val="0"/>
              </a:spcBef>
              <a:spcAft>
                <a:spcPct val="0"/>
              </a:spcAft>
              <a:buFont typeface="Arial" panose="020B0604020202020204" pitchFamily="34" charset="0"/>
              <a:buChar char="•"/>
              <a:defRPr/>
            </a:pPr>
            <a:r>
              <a:rPr lang="en-US" altLang="zh-CN" sz="2000" dirty="0"/>
              <a:t>Plan to launch to CSS in </a:t>
            </a:r>
            <a:r>
              <a:rPr lang="en-US" altLang="zh-CN" sz="2000" dirty="0">
                <a:solidFill>
                  <a:schemeClr val="accent6"/>
                </a:solidFill>
              </a:rPr>
              <a:t>2027</a:t>
            </a:r>
          </a:p>
        </p:txBody>
      </p:sp>
      <p:graphicFrame>
        <p:nvGraphicFramePr>
          <p:cNvPr id="6" name="表格 5">
            <a:extLst>
              <a:ext uri="{FF2B5EF4-FFF2-40B4-BE49-F238E27FC236}">
                <a16:creationId xmlns:a16="http://schemas.microsoft.com/office/drawing/2014/main" id="{6ADE4C1A-B027-4452-ACE6-5524D22AF980}"/>
              </a:ext>
            </a:extLst>
          </p:cNvPr>
          <p:cNvGraphicFramePr>
            <a:graphicFrameLocks noGrp="1"/>
          </p:cNvGraphicFramePr>
          <p:nvPr>
            <p:extLst>
              <p:ext uri="{D42A27DB-BD31-4B8C-83A1-F6EECF244321}">
                <p14:modId xmlns:p14="http://schemas.microsoft.com/office/powerpoint/2010/main" val="1838446530"/>
              </p:ext>
            </p:extLst>
          </p:nvPr>
        </p:nvGraphicFramePr>
        <p:xfrm>
          <a:off x="191343" y="931231"/>
          <a:ext cx="11737305" cy="3937929"/>
        </p:xfrm>
        <a:graphic>
          <a:graphicData uri="http://schemas.openxmlformats.org/drawingml/2006/table">
            <a:tbl>
              <a:tblPr firstRow="1" firstCol="1" bandRow="1">
                <a:tableStyleId>{5C22544A-7EE6-4342-B048-85BDC9FD1C3A}</a:tableStyleId>
              </a:tblPr>
              <a:tblGrid>
                <a:gridCol w="1778379">
                  <a:extLst>
                    <a:ext uri="{9D8B030D-6E8A-4147-A177-3AD203B41FA5}">
                      <a16:colId xmlns:a16="http://schemas.microsoft.com/office/drawing/2014/main" val="20000"/>
                    </a:ext>
                  </a:extLst>
                </a:gridCol>
                <a:gridCol w="2370630">
                  <a:extLst>
                    <a:ext uri="{9D8B030D-6E8A-4147-A177-3AD203B41FA5}">
                      <a16:colId xmlns:a16="http://schemas.microsoft.com/office/drawing/2014/main" val="20001"/>
                    </a:ext>
                  </a:extLst>
                </a:gridCol>
                <a:gridCol w="1804416">
                  <a:extLst>
                    <a:ext uri="{9D8B030D-6E8A-4147-A177-3AD203B41FA5}">
                      <a16:colId xmlns:a16="http://schemas.microsoft.com/office/drawing/2014/main" val="20006"/>
                    </a:ext>
                  </a:extLst>
                </a:gridCol>
                <a:gridCol w="1215057">
                  <a:extLst>
                    <a:ext uri="{9D8B030D-6E8A-4147-A177-3AD203B41FA5}">
                      <a16:colId xmlns:a16="http://schemas.microsoft.com/office/drawing/2014/main" val="20002"/>
                    </a:ext>
                  </a:extLst>
                </a:gridCol>
                <a:gridCol w="1150191">
                  <a:extLst>
                    <a:ext uri="{9D8B030D-6E8A-4147-A177-3AD203B41FA5}">
                      <a16:colId xmlns:a16="http://schemas.microsoft.com/office/drawing/2014/main" val="20007"/>
                    </a:ext>
                  </a:extLst>
                </a:gridCol>
                <a:gridCol w="943855">
                  <a:extLst>
                    <a:ext uri="{9D8B030D-6E8A-4147-A177-3AD203B41FA5}">
                      <a16:colId xmlns:a16="http://schemas.microsoft.com/office/drawing/2014/main" val="20003"/>
                    </a:ext>
                  </a:extLst>
                </a:gridCol>
                <a:gridCol w="1237391">
                  <a:extLst>
                    <a:ext uri="{9D8B030D-6E8A-4147-A177-3AD203B41FA5}">
                      <a16:colId xmlns:a16="http://schemas.microsoft.com/office/drawing/2014/main" val="20004"/>
                    </a:ext>
                  </a:extLst>
                </a:gridCol>
                <a:gridCol w="1237386">
                  <a:extLst>
                    <a:ext uri="{9D8B030D-6E8A-4147-A177-3AD203B41FA5}">
                      <a16:colId xmlns:a16="http://schemas.microsoft.com/office/drawing/2014/main" val="20005"/>
                    </a:ext>
                  </a:extLst>
                </a:gridCol>
              </a:tblGrid>
              <a:tr h="623252">
                <a:tc>
                  <a:txBody>
                    <a:bodyPr/>
                    <a:lstStyle/>
                    <a:p>
                      <a:pPr algn="ctr"/>
                      <a:r>
                        <a:rPr lang="en-US" alt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rPr>
                        <a:t>Experiment</a:t>
                      </a:r>
                    </a:p>
                    <a:p>
                      <a:pPr algn="ctr"/>
                      <a:r>
                        <a:rPr lang="zh-CN" altLang="en-US"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rPr>
                        <a:t>（</a:t>
                      </a:r>
                      <a:r>
                        <a:rPr lang="en-US" alt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rPr>
                        <a:t>Launch year)</a:t>
                      </a:r>
                      <a:endParaRPr 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rPr>
                        <a:t>Energy range(e/γ)</a:t>
                      </a:r>
                      <a:endParaRPr 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alt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rPr>
                        <a:t>Energy range(p)</a:t>
                      </a:r>
                      <a:endParaRPr 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alt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rPr>
                        <a:t>Energy res.</a:t>
                      </a:r>
                      <a:r>
                        <a:rPr lang="en-US"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rPr>
                        <a:t>(e/γ)</a:t>
                      </a:r>
                      <a:endParaRPr 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alt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rPr>
                        <a:t>Energy res.(p)</a:t>
                      </a:r>
                      <a:endParaRPr 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rPr>
                        <a:t>e/p </a:t>
                      </a:r>
                      <a:r>
                        <a:rPr lang="en-US" sz="1800" b="0" kern="100" dirty="0" err="1">
                          <a:solidFill>
                            <a:schemeClr val="tx1"/>
                          </a:solidFill>
                          <a:effectLst/>
                          <a:latin typeface="Arial" panose="020B0604020202020204" pitchFamily="34" charset="0"/>
                          <a:ea typeface="黑体" panose="02010609060101010101" pitchFamily="49" charset="-122"/>
                          <a:cs typeface="Arial" panose="020B0604020202020204" pitchFamily="34" charset="0"/>
                        </a:rPr>
                        <a:t>sepa</a:t>
                      </a:r>
                      <a:r>
                        <a:rPr lang="en-US"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rPr>
                        <a:t>.</a:t>
                      </a:r>
                      <a:endParaRPr 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alt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rPr>
                        <a:t>Acceptance(e) </a:t>
                      </a:r>
                      <a:r>
                        <a:rPr lang="en-US"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rPr>
                        <a:t>m</a:t>
                      </a:r>
                      <a:r>
                        <a:rPr lang="en-US" sz="1800" b="0" kern="100" baseline="30000" dirty="0">
                          <a:solidFill>
                            <a:schemeClr val="tx1"/>
                          </a:solidFill>
                          <a:effectLst/>
                          <a:latin typeface="Arial" panose="020B0604020202020204" pitchFamily="34" charset="0"/>
                          <a:ea typeface="黑体" panose="02010609060101010101" pitchFamily="49" charset="-122"/>
                          <a:cs typeface="Arial" panose="020B0604020202020204" pitchFamily="34" charset="0"/>
                        </a:rPr>
                        <a:t>2</a:t>
                      </a:r>
                      <a:r>
                        <a:rPr lang="en-US"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rPr>
                        <a:t>sr</a:t>
                      </a:r>
                      <a:endParaRPr 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rPr>
                        <a:t>Acceptance(p) m</a:t>
                      </a:r>
                      <a:r>
                        <a:rPr lang="en-US" sz="1800" b="0" kern="100" baseline="30000" dirty="0">
                          <a:solidFill>
                            <a:schemeClr val="tx1"/>
                          </a:solidFill>
                          <a:effectLst/>
                          <a:latin typeface="Arial" panose="020B0604020202020204" pitchFamily="34" charset="0"/>
                          <a:ea typeface="黑体" panose="02010609060101010101" pitchFamily="49" charset="-122"/>
                          <a:cs typeface="Arial" panose="020B0604020202020204" pitchFamily="34" charset="0"/>
                        </a:rPr>
                        <a:t>2</a:t>
                      </a:r>
                      <a:r>
                        <a:rPr lang="en-US"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rPr>
                        <a:t>sr</a:t>
                      </a:r>
                      <a:endParaRPr 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extLst>
                  <a:ext uri="{0D108BD9-81ED-4DB2-BD59-A6C34878D82A}">
                    <a16:rowId xmlns:a16="http://schemas.microsoft.com/office/drawing/2014/main" val="10000"/>
                  </a:ext>
                </a:extLst>
              </a:tr>
              <a:tr h="623252">
                <a:tc>
                  <a:txBody>
                    <a:bodyPr/>
                    <a:lstStyle/>
                    <a:p>
                      <a:pPr algn="ctr"/>
                      <a:r>
                        <a:rPr lang="en-US"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rPr>
                        <a:t>FERMI (2008)</a:t>
                      </a:r>
                      <a:endParaRPr 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sz="1800" b="0" kern="100" dirty="0">
                          <a:effectLst/>
                          <a:latin typeface="Arial" panose="020B0604020202020204" pitchFamily="34" charset="0"/>
                          <a:ea typeface="黑体" panose="02010609060101010101" pitchFamily="49" charset="-122"/>
                          <a:cs typeface="Arial" panose="020B0604020202020204" pitchFamily="34" charset="0"/>
                        </a:rPr>
                        <a:t>1GeV-300GeV</a:t>
                      </a:r>
                      <a:endParaRPr lang="zh-CN" sz="1800" b="0" kern="100" dirty="0">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altLang="zh-CN" sz="1800" b="0" kern="100" dirty="0">
                          <a:effectLst/>
                          <a:latin typeface="Arial" panose="020B0604020202020204" pitchFamily="34" charset="0"/>
                          <a:ea typeface="黑体" panose="02010609060101010101" pitchFamily="49" charset="-122"/>
                          <a:cs typeface="Arial" panose="020B0604020202020204" pitchFamily="34" charset="0"/>
                        </a:rPr>
                        <a:t>30GeV-10TeV</a:t>
                      </a:r>
                      <a:endParaRPr lang="zh-CN" sz="1800" b="0" kern="100" dirty="0">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sz="1800" b="0" kern="100">
                          <a:effectLst/>
                          <a:latin typeface="Arial" panose="020B0604020202020204" pitchFamily="34" charset="0"/>
                          <a:ea typeface="黑体" panose="02010609060101010101" pitchFamily="49" charset="-122"/>
                          <a:cs typeface="Arial" panose="020B0604020202020204" pitchFamily="34" charset="0"/>
                        </a:rPr>
                        <a:t>10%</a:t>
                      </a:r>
                      <a:endParaRPr lang="zh-CN" sz="1800" b="0" kern="100">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altLang="zh-CN" sz="1800" b="0" kern="100" dirty="0">
                          <a:effectLst/>
                          <a:latin typeface="Arial" panose="020B0604020202020204" pitchFamily="34" charset="0"/>
                          <a:ea typeface="黑体" panose="02010609060101010101" pitchFamily="49" charset="-122"/>
                          <a:cs typeface="Arial" panose="020B0604020202020204" pitchFamily="34" charset="0"/>
                        </a:rPr>
                        <a:t>40%</a:t>
                      </a:r>
                      <a:endParaRPr lang="zh-CN" sz="1800" b="0" kern="100" dirty="0">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sz="1800" b="0" kern="100" dirty="0">
                          <a:effectLst/>
                          <a:latin typeface="Arial" panose="020B0604020202020204" pitchFamily="34" charset="0"/>
                          <a:ea typeface="黑体" panose="02010609060101010101" pitchFamily="49" charset="-122"/>
                          <a:cs typeface="Arial" panose="020B0604020202020204" pitchFamily="34" charset="0"/>
                        </a:rPr>
                        <a:t>10</a:t>
                      </a:r>
                      <a:r>
                        <a:rPr lang="en-US" sz="1800" b="0" kern="100" baseline="30000" dirty="0">
                          <a:effectLst/>
                          <a:latin typeface="Arial" panose="020B0604020202020204" pitchFamily="34" charset="0"/>
                          <a:ea typeface="黑体" panose="02010609060101010101" pitchFamily="49" charset="-122"/>
                          <a:cs typeface="Arial" panose="020B0604020202020204" pitchFamily="34" charset="0"/>
                        </a:rPr>
                        <a:t>3</a:t>
                      </a:r>
                      <a:endParaRPr lang="zh-CN" sz="1800" b="0" kern="100" dirty="0">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sz="1800" b="0" kern="100" dirty="0">
                          <a:effectLst/>
                          <a:latin typeface="Arial" panose="020B0604020202020204" pitchFamily="34" charset="0"/>
                          <a:ea typeface="黑体" panose="02010609060101010101" pitchFamily="49" charset="-122"/>
                          <a:cs typeface="Arial" panose="020B0604020202020204" pitchFamily="34" charset="0"/>
                        </a:rPr>
                        <a:t>0.9</a:t>
                      </a:r>
                      <a:endParaRPr lang="zh-CN" sz="1800" b="0" kern="100" dirty="0">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altLang="zh-CN" sz="1800" b="0" kern="100" dirty="0">
                          <a:effectLst/>
                          <a:latin typeface="Arial" panose="020B0604020202020204" pitchFamily="34" charset="0"/>
                          <a:ea typeface="黑体" panose="02010609060101010101" pitchFamily="49" charset="-122"/>
                          <a:cs typeface="Arial" panose="020B0604020202020204" pitchFamily="34" charset="0"/>
                        </a:rPr>
                        <a:t>&lt;0.28</a:t>
                      </a:r>
                      <a:endParaRPr lang="zh-CN" sz="1800" b="0" kern="100" dirty="0">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extLst>
                  <a:ext uri="{0D108BD9-81ED-4DB2-BD59-A6C34878D82A}">
                    <a16:rowId xmlns:a16="http://schemas.microsoft.com/office/drawing/2014/main" val="10001"/>
                  </a:ext>
                </a:extLst>
              </a:tr>
              <a:tr h="623252">
                <a:tc>
                  <a:txBody>
                    <a:bodyPr/>
                    <a:lstStyle/>
                    <a:p>
                      <a:pPr algn="ctr"/>
                      <a:r>
                        <a:rPr lang="en-US" alt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rPr>
                        <a:t>ISS-</a:t>
                      </a:r>
                      <a:r>
                        <a:rPr lang="en-US"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rPr>
                        <a:t>AMS02 (2011)</a:t>
                      </a:r>
                      <a:endParaRPr 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sz="1800" b="0" kern="100" dirty="0">
                          <a:effectLst/>
                          <a:latin typeface="Arial" panose="020B0604020202020204" pitchFamily="34" charset="0"/>
                          <a:ea typeface="黑体" panose="02010609060101010101" pitchFamily="49" charset="-122"/>
                          <a:cs typeface="Arial" panose="020B0604020202020204" pitchFamily="34" charset="0"/>
                        </a:rPr>
                        <a:t>1GeV-1TeV</a:t>
                      </a:r>
                      <a:endParaRPr lang="zh-CN" sz="1800" b="0" kern="100" dirty="0">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altLang="zh-CN" sz="1800" b="0" kern="100" dirty="0">
                          <a:effectLst/>
                          <a:latin typeface="Arial" panose="020B0604020202020204" pitchFamily="34" charset="0"/>
                          <a:ea typeface="黑体" panose="02010609060101010101" pitchFamily="49" charset="-122"/>
                          <a:cs typeface="Arial" panose="020B0604020202020204" pitchFamily="34" charset="0"/>
                        </a:rPr>
                        <a:t>1GeV-1.8TeV</a:t>
                      </a:r>
                      <a:endParaRPr lang="zh-CN" sz="1800" b="0" kern="100" dirty="0">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sz="1800" b="0" kern="100" dirty="0">
                          <a:effectLst/>
                          <a:latin typeface="Arial" panose="020B0604020202020204" pitchFamily="34" charset="0"/>
                          <a:ea typeface="黑体" panose="02010609060101010101" pitchFamily="49" charset="-122"/>
                          <a:cs typeface="Arial" panose="020B0604020202020204" pitchFamily="34" charset="0"/>
                        </a:rPr>
                        <a:t>2%</a:t>
                      </a:r>
                      <a:endParaRPr lang="zh-CN" sz="1800" b="0" kern="100" dirty="0">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altLang="zh-CN" sz="1800" b="0" kern="100" dirty="0">
                          <a:effectLst/>
                          <a:latin typeface="Arial" panose="020B0604020202020204" pitchFamily="34" charset="0"/>
                          <a:ea typeface="黑体" panose="02010609060101010101" pitchFamily="49" charset="-122"/>
                          <a:cs typeface="Arial" panose="020B0604020202020204" pitchFamily="34" charset="0"/>
                        </a:rPr>
                        <a:t>-</a:t>
                      </a:r>
                      <a:endParaRPr lang="zh-CN" sz="1800" b="0" kern="100" dirty="0">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sz="1800" b="0" kern="100" dirty="0">
                          <a:effectLst/>
                          <a:latin typeface="Arial" panose="020B0604020202020204" pitchFamily="34" charset="0"/>
                          <a:ea typeface="黑体" panose="02010609060101010101" pitchFamily="49" charset="-122"/>
                          <a:cs typeface="Arial" panose="020B0604020202020204" pitchFamily="34" charset="0"/>
                        </a:rPr>
                        <a:t>10</a:t>
                      </a:r>
                      <a:r>
                        <a:rPr lang="en-US" sz="1800" b="0" kern="100" baseline="30000" dirty="0">
                          <a:effectLst/>
                          <a:latin typeface="Arial" panose="020B0604020202020204" pitchFamily="34" charset="0"/>
                          <a:ea typeface="黑体" panose="02010609060101010101" pitchFamily="49" charset="-122"/>
                          <a:cs typeface="Arial" panose="020B0604020202020204" pitchFamily="34" charset="0"/>
                        </a:rPr>
                        <a:t>6</a:t>
                      </a:r>
                      <a:endParaRPr lang="zh-CN" sz="1800" b="0" kern="100" dirty="0">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sz="1800" b="0" kern="100">
                          <a:effectLst/>
                          <a:latin typeface="Arial" panose="020B0604020202020204" pitchFamily="34" charset="0"/>
                          <a:ea typeface="黑体" panose="02010609060101010101" pitchFamily="49" charset="-122"/>
                          <a:cs typeface="Arial" panose="020B0604020202020204" pitchFamily="34" charset="0"/>
                        </a:rPr>
                        <a:t>0.12</a:t>
                      </a:r>
                      <a:endParaRPr lang="zh-CN" sz="1800" b="0" kern="100">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sz="1800" b="0" kern="100" dirty="0">
                          <a:effectLst/>
                          <a:latin typeface="Arial" panose="020B0604020202020204" pitchFamily="34" charset="0"/>
                          <a:ea typeface="黑体" panose="02010609060101010101" pitchFamily="49" charset="-122"/>
                          <a:cs typeface="Arial" panose="020B0604020202020204" pitchFamily="34" charset="0"/>
                        </a:rPr>
                        <a:t>0.12</a:t>
                      </a:r>
                      <a:endParaRPr lang="zh-CN" sz="1800" b="0" kern="100" dirty="0">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extLst>
                  <a:ext uri="{0D108BD9-81ED-4DB2-BD59-A6C34878D82A}">
                    <a16:rowId xmlns:a16="http://schemas.microsoft.com/office/drawing/2014/main" val="10002"/>
                  </a:ext>
                </a:extLst>
              </a:tr>
              <a:tr h="623252">
                <a:tc>
                  <a:txBody>
                    <a:bodyPr/>
                    <a:lstStyle/>
                    <a:p>
                      <a:pPr algn="ctr"/>
                      <a:r>
                        <a:rPr lang="en-US" alt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rPr>
                        <a:t>ISS-</a:t>
                      </a:r>
                      <a:r>
                        <a:rPr lang="en-US"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rPr>
                        <a:t>CALET (2015)</a:t>
                      </a:r>
                      <a:endParaRPr 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sz="1800" b="0" kern="100" dirty="0">
                          <a:effectLst/>
                          <a:latin typeface="Arial" panose="020B0604020202020204" pitchFamily="34" charset="0"/>
                          <a:ea typeface="黑体" panose="02010609060101010101" pitchFamily="49" charset="-122"/>
                          <a:cs typeface="Arial" panose="020B0604020202020204" pitchFamily="34" charset="0"/>
                        </a:rPr>
                        <a:t>1GeV-10TeV</a:t>
                      </a:r>
                      <a:endParaRPr lang="zh-CN" sz="1800" b="0" kern="100" dirty="0">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altLang="zh-CN" sz="1800" b="0" kern="100" dirty="0">
                          <a:effectLst/>
                          <a:latin typeface="Arial" panose="020B0604020202020204" pitchFamily="34" charset="0"/>
                          <a:ea typeface="黑体" panose="02010609060101010101" pitchFamily="49" charset="-122"/>
                          <a:cs typeface="Arial" panose="020B0604020202020204" pitchFamily="34" charset="0"/>
                        </a:rPr>
                        <a:t>50GeV-10TeV</a:t>
                      </a:r>
                      <a:endParaRPr lang="zh-CN" sz="1800" b="0" kern="100" dirty="0">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sz="1800" b="0" kern="100" dirty="0">
                          <a:effectLst/>
                          <a:latin typeface="Arial" panose="020B0604020202020204" pitchFamily="34" charset="0"/>
                          <a:ea typeface="黑体" panose="02010609060101010101" pitchFamily="49" charset="-122"/>
                          <a:cs typeface="Arial" panose="020B0604020202020204" pitchFamily="34" charset="0"/>
                        </a:rPr>
                        <a:t>2%</a:t>
                      </a:r>
                      <a:endParaRPr lang="zh-CN" sz="1800" b="0" kern="100" dirty="0">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altLang="zh-CN" sz="1800" b="0" kern="100" dirty="0">
                          <a:effectLst/>
                          <a:latin typeface="Arial" panose="020B0604020202020204" pitchFamily="34" charset="0"/>
                          <a:ea typeface="黑体" panose="02010609060101010101" pitchFamily="49" charset="-122"/>
                          <a:cs typeface="Arial" panose="020B0604020202020204" pitchFamily="34" charset="0"/>
                        </a:rPr>
                        <a:t>35%</a:t>
                      </a:r>
                      <a:endParaRPr lang="zh-CN" sz="1800" b="0" kern="100" dirty="0">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sz="1800" b="0" kern="100" dirty="0">
                          <a:effectLst/>
                          <a:latin typeface="Arial" panose="020B0604020202020204" pitchFamily="34" charset="0"/>
                          <a:ea typeface="黑体" panose="02010609060101010101" pitchFamily="49" charset="-122"/>
                          <a:cs typeface="Arial" panose="020B0604020202020204" pitchFamily="34" charset="0"/>
                        </a:rPr>
                        <a:t>10</a:t>
                      </a:r>
                      <a:r>
                        <a:rPr lang="en-US" sz="1800" b="0" kern="100" baseline="30000" dirty="0">
                          <a:effectLst/>
                          <a:latin typeface="Arial" panose="020B0604020202020204" pitchFamily="34" charset="0"/>
                          <a:ea typeface="黑体" panose="02010609060101010101" pitchFamily="49" charset="-122"/>
                          <a:cs typeface="Arial" panose="020B0604020202020204" pitchFamily="34" charset="0"/>
                        </a:rPr>
                        <a:t>5</a:t>
                      </a:r>
                      <a:endParaRPr lang="zh-CN" sz="1800" b="0" kern="100" dirty="0">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sz="1800" b="0" kern="100" dirty="0">
                          <a:effectLst/>
                          <a:latin typeface="Arial" panose="020B0604020202020204" pitchFamily="34" charset="0"/>
                          <a:ea typeface="黑体" panose="02010609060101010101" pitchFamily="49" charset="-122"/>
                          <a:cs typeface="Arial" panose="020B0604020202020204" pitchFamily="34" charset="0"/>
                        </a:rPr>
                        <a:t>0.12</a:t>
                      </a:r>
                      <a:endParaRPr lang="zh-CN" sz="1800" b="0" kern="100" dirty="0">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sz="1800" b="0" kern="100" dirty="0">
                          <a:effectLst/>
                          <a:latin typeface="Arial" panose="020B0604020202020204" pitchFamily="34" charset="0"/>
                          <a:ea typeface="黑体" panose="02010609060101010101" pitchFamily="49" charset="-122"/>
                          <a:cs typeface="Arial" panose="020B0604020202020204" pitchFamily="34" charset="0"/>
                        </a:rPr>
                        <a:t>--</a:t>
                      </a:r>
                      <a:endParaRPr lang="zh-CN" sz="1800" b="0" kern="100" dirty="0">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extLst>
                  <a:ext uri="{0D108BD9-81ED-4DB2-BD59-A6C34878D82A}">
                    <a16:rowId xmlns:a16="http://schemas.microsoft.com/office/drawing/2014/main" val="10003"/>
                  </a:ext>
                </a:extLst>
              </a:tr>
              <a:tr h="623252">
                <a:tc>
                  <a:txBody>
                    <a:bodyPr/>
                    <a:lstStyle/>
                    <a:p>
                      <a:pPr algn="ctr"/>
                      <a:r>
                        <a:rPr lang="en-US" sz="1800" b="0" kern="100" dirty="0">
                          <a:solidFill>
                            <a:srgbClr val="0000FF"/>
                          </a:solidFill>
                          <a:effectLst/>
                          <a:latin typeface="Arial" panose="020B0604020202020204" pitchFamily="34" charset="0"/>
                          <a:ea typeface="黑体" panose="02010609060101010101" pitchFamily="49" charset="-122"/>
                          <a:cs typeface="Arial" panose="020B0604020202020204" pitchFamily="34" charset="0"/>
                        </a:rPr>
                        <a:t>DAMPE(2015)</a:t>
                      </a:r>
                      <a:endParaRPr lang="zh-CN" sz="1800" b="0" kern="100" dirty="0">
                        <a:solidFill>
                          <a:srgbClr val="0000FF"/>
                        </a:solidFill>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rPr>
                        <a:t>5GeV-10TeV</a:t>
                      </a:r>
                      <a:endParaRPr 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alt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rPr>
                        <a:t>40GeV-100TeV</a:t>
                      </a:r>
                      <a:endParaRPr 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rPr>
                        <a:t>≤1.5%</a:t>
                      </a:r>
                      <a:endParaRPr 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alt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rPr>
                        <a:t>25-35%</a:t>
                      </a:r>
                      <a:endParaRPr 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rPr>
                        <a:t>3*10</a:t>
                      </a:r>
                      <a:r>
                        <a:rPr lang="en-US" sz="1800" b="0" kern="100" baseline="30000" dirty="0">
                          <a:solidFill>
                            <a:schemeClr val="tx1"/>
                          </a:solidFill>
                          <a:effectLst/>
                          <a:latin typeface="Arial" panose="020B0604020202020204" pitchFamily="34" charset="0"/>
                          <a:ea typeface="黑体" panose="02010609060101010101" pitchFamily="49" charset="-122"/>
                          <a:cs typeface="Arial" panose="020B0604020202020204" pitchFamily="34" charset="0"/>
                        </a:rPr>
                        <a:t>4</a:t>
                      </a:r>
                      <a:endParaRPr 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sz="1800" b="0" kern="100" dirty="0">
                          <a:solidFill>
                            <a:srgbClr val="0000FF"/>
                          </a:solidFill>
                          <a:effectLst/>
                          <a:latin typeface="Arial" panose="020B0604020202020204" pitchFamily="34" charset="0"/>
                          <a:ea typeface="黑体" panose="02010609060101010101" pitchFamily="49" charset="-122"/>
                          <a:cs typeface="Arial" panose="020B0604020202020204" pitchFamily="34" charset="0"/>
                        </a:rPr>
                        <a:t>0.3</a:t>
                      </a:r>
                      <a:endParaRPr lang="zh-CN" sz="1800" b="0" kern="100" dirty="0">
                        <a:solidFill>
                          <a:srgbClr val="0000FF"/>
                        </a:solidFill>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sz="1800" b="0" kern="100" dirty="0">
                          <a:solidFill>
                            <a:srgbClr val="0000FF"/>
                          </a:solidFill>
                          <a:effectLst/>
                          <a:latin typeface="Arial" panose="020B0604020202020204" pitchFamily="34" charset="0"/>
                          <a:ea typeface="黑体" panose="02010609060101010101" pitchFamily="49" charset="-122"/>
                          <a:cs typeface="Arial" panose="020B0604020202020204" pitchFamily="34" charset="0"/>
                        </a:rPr>
                        <a:t>0.04</a:t>
                      </a:r>
                      <a:endParaRPr lang="zh-CN" sz="1800" b="0" kern="100" dirty="0">
                        <a:solidFill>
                          <a:srgbClr val="0000FF"/>
                        </a:solidFill>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extLst>
                  <a:ext uri="{0D108BD9-81ED-4DB2-BD59-A6C34878D82A}">
                    <a16:rowId xmlns:a16="http://schemas.microsoft.com/office/drawing/2014/main" val="10004"/>
                  </a:ext>
                </a:extLst>
              </a:tr>
              <a:tr h="821669">
                <a:tc>
                  <a:txBody>
                    <a:bodyPr/>
                    <a:lstStyle/>
                    <a:p>
                      <a:pPr algn="ctr"/>
                      <a:r>
                        <a:rPr lang="en-US"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rPr>
                        <a:t>HERD(~2027)</a:t>
                      </a:r>
                      <a:endParaRPr 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sz="1800" b="0" kern="100" dirty="0">
                          <a:solidFill>
                            <a:srgbClr val="FF0000"/>
                          </a:solidFill>
                          <a:effectLst/>
                          <a:latin typeface="Arial" panose="020B0604020202020204" pitchFamily="34" charset="0"/>
                          <a:ea typeface="黑体" panose="02010609060101010101" pitchFamily="49" charset="-122"/>
                          <a:cs typeface="Arial" panose="020B0604020202020204" pitchFamily="34" charset="0"/>
                        </a:rPr>
                        <a:t>10GeV-100TeV</a:t>
                      </a:r>
                    </a:p>
                    <a:p>
                      <a:pPr algn="ctr"/>
                      <a:r>
                        <a:rPr lang="en-US" altLang="zh-CN" sz="1800" b="0" kern="100" dirty="0">
                          <a:solidFill>
                            <a:srgbClr val="FF0000"/>
                          </a:solidFill>
                          <a:effectLst/>
                          <a:latin typeface="Arial" panose="020B0604020202020204" pitchFamily="34" charset="0"/>
                          <a:ea typeface="黑体" panose="02010609060101010101" pitchFamily="49" charset="-122"/>
                          <a:cs typeface="Arial" panose="020B0604020202020204" pitchFamily="34" charset="0"/>
                        </a:rPr>
                        <a:t>0.5GeV-100TeV(</a:t>
                      </a:r>
                      <a:r>
                        <a:rPr lang="el-GR" altLang="zh-CN" sz="1800" b="0" kern="100" dirty="0">
                          <a:solidFill>
                            <a:srgbClr val="FF0000"/>
                          </a:solidFill>
                          <a:effectLst/>
                          <a:latin typeface="Arial" panose="020B0604020202020204" pitchFamily="34" charset="0"/>
                          <a:ea typeface="黑体" panose="02010609060101010101" pitchFamily="49" charset="-122"/>
                          <a:cs typeface="Arial" panose="020B0604020202020204" pitchFamily="34" charset="0"/>
                        </a:rPr>
                        <a:t>γ</a:t>
                      </a:r>
                      <a:r>
                        <a:rPr lang="en-US" altLang="zh-CN" sz="1800" b="0" kern="100" dirty="0">
                          <a:solidFill>
                            <a:srgbClr val="FF0000"/>
                          </a:solidFill>
                          <a:effectLst/>
                          <a:latin typeface="Arial" panose="020B0604020202020204" pitchFamily="34" charset="0"/>
                          <a:ea typeface="黑体" panose="02010609060101010101" pitchFamily="49" charset="-122"/>
                          <a:cs typeface="Arial" panose="020B0604020202020204" pitchFamily="34" charset="0"/>
                        </a:rPr>
                        <a:t>)</a:t>
                      </a:r>
                      <a:endParaRPr lang="zh-CN" sz="1800" b="0" kern="100" dirty="0">
                        <a:solidFill>
                          <a:srgbClr val="FF0000"/>
                        </a:solidFill>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altLang="zh-CN" sz="1800" b="0" kern="100" dirty="0">
                          <a:solidFill>
                            <a:srgbClr val="FF0000"/>
                          </a:solidFill>
                          <a:effectLst/>
                          <a:latin typeface="Arial" panose="020B0604020202020204" pitchFamily="34" charset="0"/>
                          <a:ea typeface="黑体" panose="02010609060101010101" pitchFamily="49" charset="-122"/>
                          <a:cs typeface="Arial" panose="020B0604020202020204" pitchFamily="34" charset="0"/>
                        </a:rPr>
                        <a:t>30GeV-PeV</a:t>
                      </a:r>
                      <a:endParaRPr lang="zh-CN" sz="1800" b="0" kern="100" dirty="0">
                        <a:solidFill>
                          <a:srgbClr val="FF0000"/>
                        </a:solidFill>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rPr>
                        <a:t>1%</a:t>
                      </a:r>
                      <a:endParaRPr 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alt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rPr>
                        <a:t>20%</a:t>
                      </a:r>
                      <a:endParaRPr 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rPr>
                        <a:t>10</a:t>
                      </a:r>
                      <a:r>
                        <a:rPr lang="en-US" sz="1800" b="0" kern="100" baseline="30000" dirty="0">
                          <a:solidFill>
                            <a:schemeClr val="tx1"/>
                          </a:solidFill>
                          <a:effectLst/>
                          <a:latin typeface="Arial" panose="020B0604020202020204" pitchFamily="34" charset="0"/>
                          <a:ea typeface="黑体" panose="02010609060101010101" pitchFamily="49" charset="-122"/>
                          <a:cs typeface="Arial" panose="020B0604020202020204" pitchFamily="34" charset="0"/>
                        </a:rPr>
                        <a:t>6</a:t>
                      </a:r>
                      <a:endParaRPr lang="zh-CN" sz="1800" b="0" kern="100" dirty="0">
                        <a:solidFill>
                          <a:schemeClr val="tx1"/>
                        </a:solidFill>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sz="1800" b="0" kern="100" dirty="0">
                          <a:solidFill>
                            <a:srgbClr val="FF0000"/>
                          </a:solidFill>
                          <a:effectLst/>
                          <a:latin typeface="Arial" panose="020B0604020202020204" pitchFamily="34" charset="0"/>
                          <a:ea typeface="黑体" panose="02010609060101010101" pitchFamily="49" charset="-122"/>
                          <a:cs typeface="Arial" panose="020B0604020202020204" pitchFamily="34" charset="0"/>
                        </a:rPr>
                        <a:t>&gt;3 </a:t>
                      </a:r>
                      <a:r>
                        <a:rPr lang="en-US" sz="1800" b="0" kern="100" dirty="0">
                          <a:solidFill>
                            <a:srgbClr val="0000FF"/>
                          </a:solidFill>
                          <a:effectLst/>
                          <a:latin typeface="Arial" panose="020B0604020202020204" pitchFamily="34" charset="0"/>
                          <a:ea typeface="黑体" panose="02010609060101010101" pitchFamily="49" charset="-122"/>
                          <a:cs typeface="Arial" panose="020B0604020202020204" pitchFamily="34" charset="0"/>
                        </a:rPr>
                        <a:t>(10X</a:t>
                      </a:r>
                    </a:p>
                    <a:p>
                      <a:pPr algn="ctr"/>
                      <a:r>
                        <a:rPr lang="en-US" sz="1800" b="0" kern="100" dirty="0">
                          <a:solidFill>
                            <a:srgbClr val="0000FF"/>
                          </a:solidFill>
                          <a:effectLst/>
                          <a:latin typeface="Arial" panose="020B0604020202020204" pitchFamily="34" charset="0"/>
                          <a:ea typeface="黑体" panose="02010609060101010101" pitchFamily="49" charset="-122"/>
                          <a:cs typeface="Arial" panose="020B0604020202020204" pitchFamily="34" charset="0"/>
                        </a:rPr>
                        <a:t>DAMPE)</a:t>
                      </a:r>
                      <a:endParaRPr lang="zh-CN" sz="1800" b="0" kern="100" dirty="0">
                        <a:solidFill>
                          <a:srgbClr val="0000FF"/>
                        </a:solidFill>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tc>
                  <a:txBody>
                    <a:bodyPr/>
                    <a:lstStyle/>
                    <a:p>
                      <a:pPr algn="ctr"/>
                      <a:r>
                        <a:rPr lang="en-US" sz="1800" b="0" kern="100" dirty="0">
                          <a:solidFill>
                            <a:srgbClr val="FF0000"/>
                          </a:solidFill>
                          <a:effectLst/>
                          <a:latin typeface="Arial" panose="020B0604020202020204" pitchFamily="34" charset="0"/>
                          <a:ea typeface="黑体" panose="02010609060101010101" pitchFamily="49" charset="-122"/>
                          <a:cs typeface="Arial" panose="020B0604020202020204" pitchFamily="34" charset="0"/>
                        </a:rPr>
                        <a:t>&gt;2 </a:t>
                      </a:r>
                      <a:r>
                        <a:rPr lang="en-US" sz="1800" b="0" kern="100" dirty="0">
                          <a:solidFill>
                            <a:srgbClr val="0000FF"/>
                          </a:solidFill>
                          <a:effectLst/>
                          <a:latin typeface="Arial" panose="020B0604020202020204" pitchFamily="34" charset="0"/>
                          <a:ea typeface="黑体" panose="02010609060101010101" pitchFamily="49" charset="-122"/>
                          <a:cs typeface="Arial" panose="020B0604020202020204" pitchFamily="34" charset="0"/>
                        </a:rPr>
                        <a:t>(50X DAMPE)</a:t>
                      </a:r>
                      <a:endParaRPr lang="zh-CN" sz="1800" b="0" kern="100" dirty="0">
                        <a:solidFill>
                          <a:srgbClr val="0000FF"/>
                        </a:solidFill>
                        <a:effectLst/>
                        <a:latin typeface="Arial" panose="020B0604020202020204" pitchFamily="34" charset="0"/>
                        <a:ea typeface="黑体" panose="02010609060101010101" pitchFamily="49" charset="-122"/>
                        <a:cs typeface="Arial" panose="020B0604020202020204" pitchFamily="34" charset="0"/>
                      </a:endParaRPr>
                    </a:p>
                  </a:txBody>
                  <a:tcPr marL="60616" marR="60616" marT="0" marB="0" anchor="ctr"/>
                </a:tc>
                <a:extLst>
                  <a:ext uri="{0D108BD9-81ED-4DB2-BD59-A6C34878D82A}">
                    <a16:rowId xmlns:a16="http://schemas.microsoft.com/office/drawing/2014/main" val="10006"/>
                  </a:ext>
                </a:extLst>
              </a:tr>
            </a:tbl>
          </a:graphicData>
        </a:graphic>
      </p:graphicFrame>
      <p:sp>
        <p:nvSpPr>
          <p:cNvPr id="7" name="矩形 6">
            <a:extLst>
              <a:ext uri="{FF2B5EF4-FFF2-40B4-BE49-F238E27FC236}">
                <a16:creationId xmlns:a16="http://schemas.microsoft.com/office/drawing/2014/main" id="{472158EA-E284-45B4-8F3C-D02A4426475D}"/>
              </a:ext>
            </a:extLst>
          </p:cNvPr>
          <p:cNvSpPr/>
          <p:nvPr/>
        </p:nvSpPr>
        <p:spPr bwMode="auto">
          <a:xfrm>
            <a:off x="9480376" y="1544406"/>
            <a:ext cx="2448272" cy="3324754"/>
          </a:xfrm>
          <a:prstGeom prst="rect">
            <a:avLst/>
          </a:prstGeom>
          <a:solidFill>
            <a:srgbClr val="FFFF00">
              <a:alpha val="50000"/>
            </a:srgbClr>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pitchFamily="34" charset="0"/>
              <a:ea typeface="黑体" pitchFamily="2" charset="-122"/>
              <a:cs typeface="+mn-cs"/>
            </a:endParaRPr>
          </a:p>
        </p:txBody>
      </p:sp>
      <p:pic>
        <p:nvPicPr>
          <p:cNvPr id="8" name="HERD-install20210707_135211">
            <a:hlinkClick r:id="" action="ppaction://media"/>
            <a:extLst>
              <a:ext uri="{FF2B5EF4-FFF2-40B4-BE49-F238E27FC236}">
                <a16:creationId xmlns:a16="http://schemas.microsoft.com/office/drawing/2014/main" id="{C601C2C9-E685-4C41-9BC9-CAD227DACD4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02295" y="5025462"/>
            <a:ext cx="2941233" cy="1654444"/>
          </a:xfrm>
          <a:prstGeom prst="rect">
            <a:avLst/>
          </a:prstGeom>
        </p:spPr>
      </p:pic>
      <p:pic>
        <p:nvPicPr>
          <p:cNvPr id="9" name="图片 265">
            <a:extLst>
              <a:ext uri="{FF2B5EF4-FFF2-40B4-BE49-F238E27FC236}">
                <a16:creationId xmlns:a16="http://schemas.microsoft.com/office/drawing/2014/main" id="{46C89F4A-4DD2-4A70-8F42-83FB6660C8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80376" y="5009821"/>
            <a:ext cx="2347060" cy="164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610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8"/>
                                        </p:tgtEl>
                                      </p:cBhvr>
                                    </p:cmd>
                                  </p:childTnLst>
                                </p:cTn>
                              </p:par>
                            </p:childTnLst>
                          </p:cTn>
                        </p:par>
                      </p:childTnLst>
                    </p:cTn>
                  </p:par>
                </p:childTnLst>
              </p:cTn>
              <p:nextCondLst>
                <p:cond evt="onClick" delay="0">
                  <p:tgtEl>
                    <p:spTgt spid="8"/>
                  </p:tgtEl>
                </p:cond>
              </p:nextCondLst>
            </p:seq>
            <p:video>
              <p:cMediaNode vol="80000" mute="1">
                <p:cTn id="16" fill="hold" display="0">
                  <p:stCondLst>
                    <p:cond delay="indefinite"/>
                  </p:stCondLst>
                </p:cTn>
                <p:tgtEl>
                  <p:spTgt spid="8"/>
                </p:tgtEl>
              </p:cMediaNode>
            </p:video>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8B1987-606D-4E3E-AB6D-DE481990190B}"/>
              </a:ext>
            </a:extLst>
          </p:cNvPr>
          <p:cNvSpPr>
            <a:spLocks noGrp="1"/>
          </p:cNvSpPr>
          <p:nvPr>
            <p:ph type="title"/>
          </p:nvPr>
        </p:nvSpPr>
        <p:spPr/>
        <p:txBody>
          <a:bodyPr/>
          <a:lstStyle/>
          <a:p>
            <a:r>
              <a:rPr lang="en-US" altLang="zh-CN" sz="3600" dirty="0"/>
              <a:t>eXTP: enhanced X-ray Timing and Polarimetry</a:t>
            </a:r>
            <a:endParaRPr lang="zh-CN" altLang="en-US" sz="3600" dirty="0"/>
          </a:p>
        </p:txBody>
      </p:sp>
      <p:sp>
        <p:nvSpPr>
          <p:cNvPr id="3" name="灯片编号占位符 2">
            <a:extLst>
              <a:ext uri="{FF2B5EF4-FFF2-40B4-BE49-F238E27FC236}">
                <a16:creationId xmlns:a16="http://schemas.microsoft.com/office/drawing/2014/main" id="{AFA9F108-0793-48B7-8B2C-1CB3293F7D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grpSp>
        <p:nvGrpSpPr>
          <p:cNvPr id="5" name="组合 4">
            <a:extLst>
              <a:ext uri="{FF2B5EF4-FFF2-40B4-BE49-F238E27FC236}">
                <a16:creationId xmlns:a16="http://schemas.microsoft.com/office/drawing/2014/main" id="{EB6E0096-27A5-4A6C-B544-531CE4FDC71E}"/>
              </a:ext>
            </a:extLst>
          </p:cNvPr>
          <p:cNvGrpSpPr/>
          <p:nvPr/>
        </p:nvGrpSpPr>
        <p:grpSpPr>
          <a:xfrm>
            <a:off x="1088233" y="3745579"/>
            <a:ext cx="10015534" cy="2153331"/>
            <a:chOff x="92352" y="3645024"/>
            <a:chExt cx="8284669" cy="2153331"/>
          </a:xfrm>
        </p:grpSpPr>
        <p:graphicFrame>
          <p:nvGraphicFramePr>
            <p:cNvPr id="6" name="内容占位符 3">
              <a:extLst>
                <a:ext uri="{FF2B5EF4-FFF2-40B4-BE49-F238E27FC236}">
                  <a16:creationId xmlns:a16="http://schemas.microsoft.com/office/drawing/2014/main" id="{1CCD109B-1891-4F1A-80ED-E7D223113656}"/>
                </a:ext>
              </a:extLst>
            </p:cNvPr>
            <p:cNvGraphicFramePr>
              <a:graphicFrameLocks/>
            </p:cNvGraphicFramePr>
            <p:nvPr>
              <p:extLst/>
            </p:nvPr>
          </p:nvGraphicFramePr>
          <p:xfrm>
            <a:off x="107504" y="3645024"/>
            <a:ext cx="8269517" cy="2153331"/>
          </p:xfrm>
          <a:graphic>
            <a:graphicData uri="http://schemas.openxmlformats.org/drawingml/2006/table">
              <a:tbl>
                <a:tblPr firstRow="1" bandRow="1"/>
                <a:tblGrid>
                  <a:gridCol w="4357116">
                    <a:extLst>
                      <a:ext uri="{9D8B030D-6E8A-4147-A177-3AD203B41FA5}">
                        <a16:colId xmlns:a16="http://schemas.microsoft.com/office/drawing/2014/main" val="20000"/>
                      </a:ext>
                    </a:extLst>
                  </a:gridCol>
                  <a:gridCol w="1657668">
                    <a:extLst>
                      <a:ext uri="{9D8B030D-6E8A-4147-A177-3AD203B41FA5}">
                        <a16:colId xmlns:a16="http://schemas.microsoft.com/office/drawing/2014/main" val="20001"/>
                      </a:ext>
                    </a:extLst>
                  </a:gridCol>
                  <a:gridCol w="1948180">
                    <a:extLst>
                      <a:ext uri="{9D8B030D-6E8A-4147-A177-3AD203B41FA5}">
                        <a16:colId xmlns:a16="http://schemas.microsoft.com/office/drawing/2014/main" val="20002"/>
                      </a:ext>
                    </a:extLst>
                  </a:gridCol>
                  <a:gridCol w="2034252">
                    <a:extLst>
                      <a:ext uri="{9D8B030D-6E8A-4147-A177-3AD203B41FA5}">
                        <a16:colId xmlns:a16="http://schemas.microsoft.com/office/drawing/2014/main" val="20003"/>
                      </a:ext>
                    </a:extLst>
                  </a:gridCol>
                </a:tblGrid>
                <a:tr h="396357">
                  <a:tc>
                    <a:txBody>
                      <a:bodyPr/>
                      <a:lstStyle>
                        <a:lvl1pPr marL="0" algn="l" defTabSz="914400" rtl="0" eaLnBrk="1" latinLnBrk="0" hangingPunct="1">
                          <a:defRPr sz="1800" b="1" kern="1200">
                            <a:solidFill>
                              <a:schemeClr val="lt1"/>
                            </a:solidFill>
                            <a:latin typeface="Arial"/>
                            <a:ea typeface="黑体"/>
                          </a:defRPr>
                        </a:lvl1pPr>
                        <a:lvl2pPr marL="457200" algn="l" defTabSz="914400" rtl="0" eaLnBrk="1" latinLnBrk="0" hangingPunct="1">
                          <a:defRPr sz="1800" b="1" kern="1200">
                            <a:solidFill>
                              <a:schemeClr val="lt1"/>
                            </a:solidFill>
                            <a:latin typeface="Arial"/>
                            <a:ea typeface="黑体"/>
                          </a:defRPr>
                        </a:lvl2pPr>
                        <a:lvl3pPr marL="914400" algn="l" defTabSz="914400" rtl="0" eaLnBrk="1" latinLnBrk="0" hangingPunct="1">
                          <a:defRPr sz="1800" b="1" kern="1200">
                            <a:solidFill>
                              <a:schemeClr val="lt1"/>
                            </a:solidFill>
                            <a:latin typeface="Arial"/>
                            <a:ea typeface="黑体"/>
                          </a:defRPr>
                        </a:lvl3pPr>
                        <a:lvl4pPr marL="1371600" algn="l" defTabSz="914400" rtl="0" eaLnBrk="1" latinLnBrk="0" hangingPunct="1">
                          <a:defRPr sz="1800" b="1" kern="1200">
                            <a:solidFill>
                              <a:schemeClr val="lt1"/>
                            </a:solidFill>
                            <a:latin typeface="Arial"/>
                            <a:ea typeface="黑体"/>
                          </a:defRPr>
                        </a:lvl4pPr>
                        <a:lvl5pPr marL="1828800" algn="l" defTabSz="914400" rtl="0" eaLnBrk="1" latinLnBrk="0" hangingPunct="1">
                          <a:defRPr sz="1800" b="1" kern="1200">
                            <a:solidFill>
                              <a:schemeClr val="lt1"/>
                            </a:solidFill>
                            <a:latin typeface="Arial"/>
                            <a:ea typeface="黑体"/>
                          </a:defRPr>
                        </a:lvl5pPr>
                        <a:lvl6pPr marL="2286000" algn="l" defTabSz="914400" rtl="0" eaLnBrk="1" latinLnBrk="0" hangingPunct="1">
                          <a:defRPr sz="1800" b="1" kern="1200">
                            <a:solidFill>
                              <a:schemeClr val="lt1"/>
                            </a:solidFill>
                            <a:latin typeface="Arial"/>
                            <a:ea typeface="黑体"/>
                          </a:defRPr>
                        </a:lvl6pPr>
                        <a:lvl7pPr marL="2743200" algn="l" defTabSz="914400" rtl="0" eaLnBrk="1" latinLnBrk="0" hangingPunct="1">
                          <a:defRPr sz="1800" b="1" kern="1200">
                            <a:solidFill>
                              <a:schemeClr val="lt1"/>
                            </a:solidFill>
                            <a:latin typeface="Arial"/>
                            <a:ea typeface="黑体"/>
                          </a:defRPr>
                        </a:lvl7pPr>
                        <a:lvl8pPr marL="3200400" algn="l" defTabSz="914400" rtl="0" eaLnBrk="1" latinLnBrk="0" hangingPunct="1">
                          <a:defRPr sz="1800" b="1" kern="1200">
                            <a:solidFill>
                              <a:schemeClr val="lt1"/>
                            </a:solidFill>
                            <a:latin typeface="Arial"/>
                            <a:ea typeface="黑体"/>
                          </a:defRPr>
                        </a:lvl8pPr>
                        <a:lvl9pPr marL="3657600" algn="l" defTabSz="914400" rtl="0" eaLnBrk="1" latinLnBrk="0" hangingPunct="1">
                          <a:defRPr sz="1800" b="1" kern="1200">
                            <a:solidFill>
                              <a:schemeClr val="lt1"/>
                            </a:solidFill>
                            <a:latin typeface="Arial"/>
                            <a:ea typeface="黑体"/>
                          </a:defRPr>
                        </a:lvl9pPr>
                      </a:lstStyle>
                      <a:p>
                        <a:pPr algn="ctr"/>
                        <a:r>
                          <a:rPr lang="en-US" altLang="zh-CN" sz="1700" b="1" dirty="0"/>
                          <a:t>Payload</a:t>
                        </a:r>
                        <a:endParaRPr lang="zh-CN" altLang="en-US" sz="1700" b="1"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B9"/>
                      </a:solidFill>
                    </a:tcPr>
                  </a:tc>
                  <a:tc>
                    <a:txBody>
                      <a:bodyPr/>
                      <a:lstStyle>
                        <a:lvl1pPr marL="0" algn="l" defTabSz="914400" rtl="0" eaLnBrk="1" latinLnBrk="0" hangingPunct="1">
                          <a:defRPr sz="1800" b="1" kern="1200">
                            <a:solidFill>
                              <a:schemeClr val="lt1"/>
                            </a:solidFill>
                            <a:latin typeface="Arial"/>
                            <a:ea typeface="黑体"/>
                          </a:defRPr>
                        </a:lvl1pPr>
                        <a:lvl2pPr marL="457200" algn="l" defTabSz="914400" rtl="0" eaLnBrk="1" latinLnBrk="0" hangingPunct="1">
                          <a:defRPr sz="1800" b="1" kern="1200">
                            <a:solidFill>
                              <a:schemeClr val="lt1"/>
                            </a:solidFill>
                            <a:latin typeface="Arial"/>
                            <a:ea typeface="黑体"/>
                          </a:defRPr>
                        </a:lvl2pPr>
                        <a:lvl3pPr marL="914400" algn="l" defTabSz="914400" rtl="0" eaLnBrk="1" latinLnBrk="0" hangingPunct="1">
                          <a:defRPr sz="1800" b="1" kern="1200">
                            <a:solidFill>
                              <a:schemeClr val="lt1"/>
                            </a:solidFill>
                            <a:latin typeface="Arial"/>
                            <a:ea typeface="黑体"/>
                          </a:defRPr>
                        </a:lvl3pPr>
                        <a:lvl4pPr marL="1371600" algn="l" defTabSz="914400" rtl="0" eaLnBrk="1" latinLnBrk="0" hangingPunct="1">
                          <a:defRPr sz="1800" b="1" kern="1200">
                            <a:solidFill>
                              <a:schemeClr val="lt1"/>
                            </a:solidFill>
                            <a:latin typeface="Arial"/>
                            <a:ea typeface="黑体"/>
                          </a:defRPr>
                        </a:lvl4pPr>
                        <a:lvl5pPr marL="1828800" algn="l" defTabSz="914400" rtl="0" eaLnBrk="1" latinLnBrk="0" hangingPunct="1">
                          <a:defRPr sz="1800" b="1" kern="1200">
                            <a:solidFill>
                              <a:schemeClr val="lt1"/>
                            </a:solidFill>
                            <a:latin typeface="Arial"/>
                            <a:ea typeface="黑体"/>
                          </a:defRPr>
                        </a:lvl5pPr>
                        <a:lvl6pPr marL="2286000" algn="l" defTabSz="914400" rtl="0" eaLnBrk="1" latinLnBrk="0" hangingPunct="1">
                          <a:defRPr sz="1800" b="1" kern="1200">
                            <a:solidFill>
                              <a:schemeClr val="lt1"/>
                            </a:solidFill>
                            <a:latin typeface="Arial"/>
                            <a:ea typeface="黑体"/>
                          </a:defRPr>
                        </a:lvl6pPr>
                        <a:lvl7pPr marL="2743200" algn="l" defTabSz="914400" rtl="0" eaLnBrk="1" latinLnBrk="0" hangingPunct="1">
                          <a:defRPr sz="1800" b="1" kern="1200">
                            <a:solidFill>
                              <a:schemeClr val="lt1"/>
                            </a:solidFill>
                            <a:latin typeface="Arial"/>
                            <a:ea typeface="黑体"/>
                          </a:defRPr>
                        </a:lvl7pPr>
                        <a:lvl8pPr marL="3200400" algn="l" defTabSz="914400" rtl="0" eaLnBrk="1" latinLnBrk="0" hangingPunct="1">
                          <a:defRPr sz="1800" b="1" kern="1200">
                            <a:solidFill>
                              <a:schemeClr val="lt1"/>
                            </a:solidFill>
                            <a:latin typeface="Arial"/>
                            <a:ea typeface="黑体"/>
                          </a:defRPr>
                        </a:lvl8pPr>
                        <a:lvl9pPr marL="3657600" algn="l" defTabSz="914400" rtl="0" eaLnBrk="1" latinLnBrk="0" hangingPunct="1">
                          <a:defRPr sz="1800" b="1" kern="1200">
                            <a:solidFill>
                              <a:schemeClr val="lt1"/>
                            </a:solidFill>
                            <a:latin typeface="Arial"/>
                            <a:ea typeface="黑体"/>
                          </a:defRPr>
                        </a:lvl9pPr>
                      </a:lstStyle>
                      <a:p>
                        <a:r>
                          <a:rPr lang="en-US" altLang="zh-CN" sz="1700" b="1" dirty="0"/>
                          <a:t>Configuration</a:t>
                        </a:r>
                        <a:endParaRPr lang="zh-CN" altLang="en-US" sz="1700" b="1"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B9"/>
                      </a:solidFill>
                    </a:tcPr>
                  </a:tc>
                  <a:tc>
                    <a:txBody>
                      <a:bodyPr/>
                      <a:lstStyle>
                        <a:lvl1pPr marL="0" algn="l" defTabSz="914400" rtl="0" eaLnBrk="1" latinLnBrk="0" hangingPunct="1">
                          <a:defRPr sz="1800" b="1" kern="1200">
                            <a:solidFill>
                              <a:schemeClr val="lt1"/>
                            </a:solidFill>
                            <a:latin typeface="Arial"/>
                            <a:ea typeface="黑体"/>
                          </a:defRPr>
                        </a:lvl1pPr>
                        <a:lvl2pPr marL="457200" algn="l" defTabSz="914400" rtl="0" eaLnBrk="1" latinLnBrk="0" hangingPunct="1">
                          <a:defRPr sz="1800" b="1" kern="1200">
                            <a:solidFill>
                              <a:schemeClr val="lt1"/>
                            </a:solidFill>
                            <a:latin typeface="Arial"/>
                            <a:ea typeface="黑体"/>
                          </a:defRPr>
                        </a:lvl2pPr>
                        <a:lvl3pPr marL="914400" algn="l" defTabSz="914400" rtl="0" eaLnBrk="1" latinLnBrk="0" hangingPunct="1">
                          <a:defRPr sz="1800" b="1" kern="1200">
                            <a:solidFill>
                              <a:schemeClr val="lt1"/>
                            </a:solidFill>
                            <a:latin typeface="Arial"/>
                            <a:ea typeface="黑体"/>
                          </a:defRPr>
                        </a:lvl3pPr>
                        <a:lvl4pPr marL="1371600" algn="l" defTabSz="914400" rtl="0" eaLnBrk="1" latinLnBrk="0" hangingPunct="1">
                          <a:defRPr sz="1800" b="1" kern="1200">
                            <a:solidFill>
                              <a:schemeClr val="lt1"/>
                            </a:solidFill>
                            <a:latin typeface="Arial"/>
                            <a:ea typeface="黑体"/>
                          </a:defRPr>
                        </a:lvl4pPr>
                        <a:lvl5pPr marL="1828800" algn="l" defTabSz="914400" rtl="0" eaLnBrk="1" latinLnBrk="0" hangingPunct="1">
                          <a:defRPr sz="1800" b="1" kern="1200">
                            <a:solidFill>
                              <a:schemeClr val="lt1"/>
                            </a:solidFill>
                            <a:latin typeface="Arial"/>
                            <a:ea typeface="黑体"/>
                          </a:defRPr>
                        </a:lvl5pPr>
                        <a:lvl6pPr marL="2286000" algn="l" defTabSz="914400" rtl="0" eaLnBrk="1" latinLnBrk="0" hangingPunct="1">
                          <a:defRPr sz="1800" b="1" kern="1200">
                            <a:solidFill>
                              <a:schemeClr val="lt1"/>
                            </a:solidFill>
                            <a:latin typeface="Arial"/>
                            <a:ea typeface="黑体"/>
                          </a:defRPr>
                        </a:lvl6pPr>
                        <a:lvl7pPr marL="2743200" algn="l" defTabSz="914400" rtl="0" eaLnBrk="1" latinLnBrk="0" hangingPunct="1">
                          <a:defRPr sz="1800" b="1" kern="1200">
                            <a:solidFill>
                              <a:schemeClr val="lt1"/>
                            </a:solidFill>
                            <a:latin typeface="Arial"/>
                            <a:ea typeface="黑体"/>
                          </a:defRPr>
                        </a:lvl7pPr>
                        <a:lvl8pPr marL="3200400" algn="l" defTabSz="914400" rtl="0" eaLnBrk="1" latinLnBrk="0" hangingPunct="1">
                          <a:defRPr sz="1800" b="1" kern="1200">
                            <a:solidFill>
                              <a:schemeClr val="lt1"/>
                            </a:solidFill>
                            <a:latin typeface="Arial"/>
                            <a:ea typeface="黑体"/>
                          </a:defRPr>
                        </a:lvl8pPr>
                        <a:lvl9pPr marL="3657600" algn="l" defTabSz="914400" rtl="0" eaLnBrk="1" latinLnBrk="0" hangingPunct="1">
                          <a:defRPr sz="1800" b="1" kern="1200">
                            <a:solidFill>
                              <a:schemeClr val="lt1"/>
                            </a:solidFill>
                            <a:latin typeface="Arial"/>
                            <a:ea typeface="黑体"/>
                          </a:defRPr>
                        </a:lvl9pPr>
                      </a:lstStyle>
                      <a:p>
                        <a:pPr algn="ctr"/>
                        <a:r>
                          <a:rPr lang="en-US" altLang="zh-CN" sz="1700" b="1" dirty="0"/>
                          <a:t>Eff.</a:t>
                        </a:r>
                        <a:r>
                          <a:rPr lang="en-US" altLang="zh-CN" sz="1700" b="1" baseline="0" dirty="0"/>
                          <a:t> </a:t>
                        </a:r>
                        <a:r>
                          <a:rPr lang="en-US" altLang="zh-CN" sz="1700" b="1" dirty="0"/>
                          <a:t>area (m²)</a:t>
                        </a:r>
                        <a:endParaRPr lang="zh-CN" altLang="en-US" sz="1700" b="1"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B9"/>
                      </a:solidFill>
                    </a:tcPr>
                  </a:tc>
                  <a:tc>
                    <a:txBody>
                      <a:bodyPr/>
                      <a:lstStyle>
                        <a:lvl1pPr marL="0" algn="l" defTabSz="914400" rtl="0" eaLnBrk="1" latinLnBrk="0" hangingPunct="1">
                          <a:defRPr sz="1800" b="1" kern="1200">
                            <a:solidFill>
                              <a:schemeClr val="lt1"/>
                            </a:solidFill>
                            <a:latin typeface="Arial"/>
                            <a:ea typeface="黑体"/>
                          </a:defRPr>
                        </a:lvl1pPr>
                        <a:lvl2pPr marL="457200" algn="l" defTabSz="914400" rtl="0" eaLnBrk="1" latinLnBrk="0" hangingPunct="1">
                          <a:defRPr sz="1800" b="1" kern="1200">
                            <a:solidFill>
                              <a:schemeClr val="lt1"/>
                            </a:solidFill>
                            <a:latin typeface="Arial"/>
                            <a:ea typeface="黑体"/>
                          </a:defRPr>
                        </a:lvl2pPr>
                        <a:lvl3pPr marL="914400" algn="l" defTabSz="914400" rtl="0" eaLnBrk="1" latinLnBrk="0" hangingPunct="1">
                          <a:defRPr sz="1800" b="1" kern="1200">
                            <a:solidFill>
                              <a:schemeClr val="lt1"/>
                            </a:solidFill>
                            <a:latin typeface="Arial"/>
                            <a:ea typeface="黑体"/>
                          </a:defRPr>
                        </a:lvl3pPr>
                        <a:lvl4pPr marL="1371600" algn="l" defTabSz="914400" rtl="0" eaLnBrk="1" latinLnBrk="0" hangingPunct="1">
                          <a:defRPr sz="1800" b="1" kern="1200">
                            <a:solidFill>
                              <a:schemeClr val="lt1"/>
                            </a:solidFill>
                            <a:latin typeface="Arial"/>
                            <a:ea typeface="黑体"/>
                          </a:defRPr>
                        </a:lvl4pPr>
                        <a:lvl5pPr marL="1828800" algn="l" defTabSz="914400" rtl="0" eaLnBrk="1" latinLnBrk="0" hangingPunct="1">
                          <a:defRPr sz="1800" b="1" kern="1200">
                            <a:solidFill>
                              <a:schemeClr val="lt1"/>
                            </a:solidFill>
                            <a:latin typeface="Arial"/>
                            <a:ea typeface="黑体"/>
                          </a:defRPr>
                        </a:lvl5pPr>
                        <a:lvl6pPr marL="2286000" algn="l" defTabSz="914400" rtl="0" eaLnBrk="1" latinLnBrk="0" hangingPunct="1">
                          <a:defRPr sz="1800" b="1" kern="1200">
                            <a:solidFill>
                              <a:schemeClr val="lt1"/>
                            </a:solidFill>
                            <a:latin typeface="Arial"/>
                            <a:ea typeface="黑体"/>
                          </a:defRPr>
                        </a:lvl6pPr>
                        <a:lvl7pPr marL="2743200" algn="l" defTabSz="914400" rtl="0" eaLnBrk="1" latinLnBrk="0" hangingPunct="1">
                          <a:defRPr sz="1800" b="1" kern="1200">
                            <a:solidFill>
                              <a:schemeClr val="lt1"/>
                            </a:solidFill>
                            <a:latin typeface="Arial"/>
                            <a:ea typeface="黑体"/>
                          </a:defRPr>
                        </a:lvl7pPr>
                        <a:lvl8pPr marL="3200400" algn="l" defTabSz="914400" rtl="0" eaLnBrk="1" latinLnBrk="0" hangingPunct="1">
                          <a:defRPr sz="1800" b="1" kern="1200">
                            <a:solidFill>
                              <a:schemeClr val="lt1"/>
                            </a:solidFill>
                            <a:latin typeface="Arial"/>
                            <a:ea typeface="黑体"/>
                          </a:defRPr>
                        </a:lvl8pPr>
                        <a:lvl9pPr marL="3657600" algn="l" defTabSz="914400" rtl="0" eaLnBrk="1" latinLnBrk="0" hangingPunct="1">
                          <a:defRPr sz="1800" b="1" kern="1200">
                            <a:solidFill>
                              <a:schemeClr val="lt1"/>
                            </a:solidFill>
                            <a:latin typeface="Arial"/>
                            <a:ea typeface="黑体"/>
                          </a:defRPr>
                        </a:lvl9pPr>
                      </a:lstStyle>
                      <a:p>
                        <a:r>
                          <a:rPr lang="en-US" altLang="zh-CN" sz="1700" b="1" dirty="0"/>
                          <a:t>Timing res. (</a:t>
                        </a:r>
                        <a:r>
                          <a:rPr lang="en-US" altLang="zh-CN" sz="1700" b="1" dirty="0" err="1"/>
                          <a:t>μs</a:t>
                        </a:r>
                        <a:r>
                          <a:rPr lang="en-US" altLang="zh-CN" sz="1700" b="1" dirty="0"/>
                          <a:t>)</a:t>
                        </a:r>
                        <a:endParaRPr lang="zh-CN" altLang="en-US" sz="1700" b="1"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B9"/>
                      </a:solidFill>
                    </a:tcPr>
                  </a:tc>
                  <a:extLst>
                    <a:ext uri="{0D108BD9-81ED-4DB2-BD59-A6C34878D82A}">
                      <a16:rowId xmlns:a16="http://schemas.microsoft.com/office/drawing/2014/main" val="10000"/>
                    </a:ext>
                  </a:extLst>
                </a:tr>
                <a:tr h="503991">
                  <a:tc>
                    <a:txBody>
                      <a:bodyPr/>
                      <a:lstStyle>
                        <a:lvl1pPr marL="0" algn="l" defTabSz="914400" rtl="0" eaLnBrk="1" latinLnBrk="0" hangingPunct="1">
                          <a:defRPr sz="1800" kern="1200">
                            <a:solidFill>
                              <a:schemeClr val="dk1"/>
                            </a:solidFill>
                            <a:latin typeface="Arial"/>
                            <a:ea typeface="黑体"/>
                          </a:defRPr>
                        </a:lvl1pPr>
                        <a:lvl2pPr marL="457200" algn="l" defTabSz="914400" rtl="0" eaLnBrk="1" latinLnBrk="0" hangingPunct="1">
                          <a:defRPr sz="1800" kern="1200">
                            <a:solidFill>
                              <a:schemeClr val="dk1"/>
                            </a:solidFill>
                            <a:latin typeface="Arial"/>
                            <a:ea typeface="黑体"/>
                          </a:defRPr>
                        </a:lvl2pPr>
                        <a:lvl3pPr marL="914400" algn="l" defTabSz="914400" rtl="0" eaLnBrk="1" latinLnBrk="0" hangingPunct="1">
                          <a:defRPr sz="1800" kern="1200">
                            <a:solidFill>
                              <a:schemeClr val="dk1"/>
                            </a:solidFill>
                            <a:latin typeface="Arial"/>
                            <a:ea typeface="黑体"/>
                          </a:defRPr>
                        </a:lvl3pPr>
                        <a:lvl4pPr marL="1371600" algn="l" defTabSz="914400" rtl="0" eaLnBrk="1" latinLnBrk="0" hangingPunct="1">
                          <a:defRPr sz="1800" kern="1200">
                            <a:solidFill>
                              <a:schemeClr val="dk1"/>
                            </a:solidFill>
                            <a:latin typeface="Arial"/>
                            <a:ea typeface="黑体"/>
                          </a:defRPr>
                        </a:lvl4pPr>
                        <a:lvl5pPr marL="1828800" algn="l" defTabSz="914400" rtl="0" eaLnBrk="1" latinLnBrk="0" hangingPunct="1">
                          <a:defRPr sz="1800" kern="1200">
                            <a:solidFill>
                              <a:schemeClr val="dk1"/>
                            </a:solidFill>
                            <a:latin typeface="Arial"/>
                            <a:ea typeface="黑体"/>
                          </a:defRPr>
                        </a:lvl5pPr>
                        <a:lvl6pPr marL="2286000" algn="l" defTabSz="914400" rtl="0" eaLnBrk="1" latinLnBrk="0" hangingPunct="1">
                          <a:defRPr sz="1800" kern="1200">
                            <a:solidFill>
                              <a:schemeClr val="dk1"/>
                            </a:solidFill>
                            <a:latin typeface="Arial"/>
                            <a:ea typeface="黑体"/>
                          </a:defRPr>
                        </a:lvl6pPr>
                        <a:lvl7pPr marL="2743200" algn="l" defTabSz="914400" rtl="0" eaLnBrk="1" latinLnBrk="0" hangingPunct="1">
                          <a:defRPr sz="1800" kern="1200">
                            <a:solidFill>
                              <a:schemeClr val="dk1"/>
                            </a:solidFill>
                            <a:latin typeface="Arial"/>
                            <a:ea typeface="黑体"/>
                          </a:defRPr>
                        </a:lvl7pPr>
                        <a:lvl8pPr marL="3200400" algn="l" defTabSz="914400" rtl="0" eaLnBrk="1" latinLnBrk="0" hangingPunct="1">
                          <a:defRPr sz="1800" kern="1200">
                            <a:solidFill>
                              <a:schemeClr val="dk1"/>
                            </a:solidFill>
                            <a:latin typeface="Arial"/>
                            <a:ea typeface="黑体"/>
                          </a:defRPr>
                        </a:lvl8pPr>
                        <a:lvl9pPr marL="3657600" algn="l" defTabSz="914400" rtl="0" eaLnBrk="1" latinLnBrk="0" hangingPunct="1">
                          <a:defRPr sz="1800" kern="1200">
                            <a:solidFill>
                              <a:schemeClr val="dk1"/>
                            </a:solidFill>
                            <a:latin typeface="Arial"/>
                            <a:ea typeface="黑体"/>
                          </a:defRPr>
                        </a:lvl9pPr>
                      </a:lstStyle>
                      <a:p>
                        <a:r>
                          <a:rPr lang="en-US" altLang="zh-CN" sz="1700" b="1" dirty="0"/>
                          <a:t>         Spectroscopy</a:t>
                        </a:r>
                        <a:r>
                          <a:rPr lang="en-US" altLang="zh-CN" sz="1700" b="1" baseline="0" dirty="0"/>
                          <a:t> Focusing Array (SFA)</a:t>
                        </a:r>
                        <a:endParaRPr lang="zh-CN" altLang="en-US" sz="1700" b="1"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B9">
                          <a:tint val="40000"/>
                        </a:srgbClr>
                      </a:solidFill>
                    </a:tcPr>
                  </a:tc>
                  <a:tc>
                    <a:txBody>
                      <a:bodyPr/>
                      <a:lstStyle>
                        <a:lvl1pPr marL="0" algn="l" defTabSz="914400" rtl="0" eaLnBrk="1" latinLnBrk="0" hangingPunct="1">
                          <a:defRPr sz="1800" kern="1200">
                            <a:solidFill>
                              <a:schemeClr val="dk1"/>
                            </a:solidFill>
                            <a:latin typeface="Arial"/>
                            <a:ea typeface="黑体"/>
                          </a:defRPr>
                        </a:lvl1pPr>
                        <a:lvl2pPr marL="457200" algn="l" defTabSz="914400" rtl="0" eaLnBrk="1" latinLnBrk="0" hangingPunct="1">
                          <a:defRPr sz="1800" kern="1200">
                            <a:solidFill>
                              <a:schemeClr val="dk1"/>
                            </a:solidFill>
                            <a:latin typeface="Arial"/>
                            <a:ea typeface="黑体"/>
                          </a:defRPr>
                        </a:lvl2pPr>
                        <a:lvl3pPr marL="914400" algn="l" defTabSz="914400" rtl="0" eaLnBrk="1" latinLnBrk="0" hangingPunct="1">
                          <a:defRPr sz="1800" kern="1200">
                            <a:solidFill>
                              <a:schemeClr val="dk1"/>
                            </a:solidFill>
                            <a:latin typeface="Arial"/>
                            <a:ea typeface="黑体"/>
                          </a:defRPr>
                        </a:lvl3pPr>
                        <a:lvl4pPr marL="1371600" algn="l" defTabSz="914400" rtl="0" eaLnBrk="1" latinLnBrk="0" hangingPunct="1">
                          <a:defRPr sz="1800" kern="1200">
                            <a:solidFill>
                              <a:schemeClr val="dk1"/>
                            </a:solidFill>
                            <a:latin typeface="Arial"/>
                            <a:ea typeface="黑体"/>
                          </a:defRPr>
                        </a:lvl4pPr>
                        <a:lvl5pPr marL="1828800" algn="l" defTabSz="914400" rtl="0" eaLnBrk="1" latinLnBrk="0" hangingPunct="1">
                          <a:defRPr sz="1800" kern="1200">
                            <a:solidFill>
                              <a:schemeClr val="dk1"/>
                            </a:solidFill>
                            <a:latin typeface="Arial"/>
                            <a:ea typeface="黑体"/>
                          </a:defRPr>
                        </a:lvl5pPr>
                        <a:lvl6pPr marL="2286000" algn="l" defTabSz="914400" rtl="0" eaLnBrk="1" latinLnBrk="0" hangingPunct="1">
                          <a:defRPr sz="1800" kern="1200">
                            <a:solidFill>
                              <a:schemeClr val="dk1"/>
                            </a:solidFill>
                            <a:latin typeface="Arial"/>
                            <a:ea typeface="黑体"/>
                          </a:defRPr>
                        </a:lvl6pPr>
                        <a:lvl7pPr marL="2743200" algn="l" defTabSz="914400" rtl="0" eaLnBrk="1" latinLnBrk="0" hangingPunct="1">
                          <a:defRPr sz="1800" kern="1200">
                            <a:solidFill>
                              <a:schemeClr val="dk1"/>
                            </a:solidFill>
                            <a:latin typeface="Arial"/>
                            <a:ea typeface="黑体"/>
                          </a:defRPr>
                        </a:lvl7pPr>
                        <a:lvl8pPr marL="3200400" algn="l" defTabSz="914400" rtl="0" eaLnBrk="1" latinLnBrk="0" hangingPunct="1">
                          <a:defRPr sz="1800" kern="1200">
                            <a:solidFill>
                              <a:schemeClr val="dk1"/>
                            </a:solidFill>
                            <a:latin typeface="Arial"/>
                            <a:ea typeface="黑体"/>
                          </a:defRPr>
                        </a:lvl8pPr>
                        <a:lvl9pPr marL="3657600" algn="l" defTabSz="914400" rtl="0" eaLnBrk="1" latinLnBrk="0" hangingPunct="1">
                          <a:defRPr sz="1800" kern="1200">
                            <a:solidFill>
                              <a:schemeClr val="dk1"/>
                            </a:solidFill>
                            <a:latin typeface="Arial"/>
                            <a:ea typeface="黑体"/>
                          </a:defRPr>
                        </a:lvl9pPr>
                      </a:lstStyle>
                      <a:p>
                        <a:pPr algn="ctr"/>
                        <a:r>
                          <a:rPr lang="en-US" altLang="zh-CN" sz="1700" b="1" dirty="0"/>
                          <a:t>9 telescopes</a:t>
                        </a:r>
                        <a:endParaRPr lang="zh-CN" altLang="en-US" sz="1700" b="1"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B9">
                          <a:tint val="40000"/>
                        </a:srgbClr>
                      </a:solidFill>
                    </a:tcPr>
                  </a:tc>
                  <a:tc>
                    <a:txBody>
                      <a:bodyPr/>
                      <a:lstStyle>
                        <a:lvl1pPr marL="0" algn="l" defTabSz="914400" rtl="0" eaLnBrk="1" latinLnBrk="0" hangingPunct="1">
                          <a:defRPr sz="1800" kern="1200">
                            <a:solidFill>
                              <a:schemeClr val="dk1"/>
                            </a:solidFill>
                            <a:latin typeface="Arial"/>
                            <a:ea typeface="黑体"/>
                          </a:defRPr>
                        </a:lvl1pPr>
                        <a:lvl2pPr marL="457200" algn="l" defTabSz="914400" rtl="0" eaLnBrk="1" latinLnBrk="0" hangingPunct="1">
                          <a:defRPr sz="1800" kern="1200">
                            <a:solidFill>
                              <a:schemeClr val="dk1"/>
                            </a:solidFill>
                            <a:latin typeface="Arial"/>
                            <a:ea typeface="黑体"/>
                          </a:defRPr>
                        </a:lvl2pPr>
                        <a:lvl3pPr marL="914400" algn="l" defTabSz="914400" rtl="0" eaLnBrk="1" latinLnBrk="0" hangingPunct="1">
                          <a:defRPr sz="1800" kern="1200">
                            <a:solidFill>
                              <a:schemeClr val="dk1"/>
                            </a:solidFill>
                            <a:latin typeface="Arial"/>
                            <a:ea typeface="黑体"/>
                          </a:defRPr>
                        </a:lvl3pPr>
                        <a:lvl4pPr marL="1371600" algn="l" defTabSz="914400" rtl="0" eaLnBrk="1" latinLnBrk="0" hangingPunct="1">
                          <a:defRPr sz="1800" kern="1200">
                            <a:solidFill>
                              <a:schemeClr val="dk1"/>
                            </a:solidFill>
                            <a:latin typeface="Arial"/>
                            <a:ea typeface="黑体"/>
                          </a:defRPr>
                        </a:lvl4pPr>
                        <a:lvl5pPr marL="1828800" algn="l" defTabSz="914400" rtl="0" eaLnBrk="1" latinLnBrk="0" hangingPunct="1">
                          <a:defRPr sz="1800" kern="1200">
                            <a:solidFill>
                              <a:schemeClr val="dk1"/>
                            </a:solidFill>
                            <a:latin typeface="Arial"/>
                            <a:ea typeface="黑体"/>
                          </a:defRPr>
                        </a:lvl5pPr>
                        <a:lvl6pPr marL="2286000" algn="l" defTabSz="914400" rtl="0" eaLnBrk="1" latinLnBrk="0" hangingPunct="1">
                          <a:defRPr sz="1800" kern="1200">
                            <a:solidFill>
                              <a:schemeClr val="dk1"/>
                            </a:solidFill>
                            <a:latin typeface="Arial"/>
                            <a:ea typeface="黑体"/>
                          </a:defRPr>
                        </a:lvl6pPr>
                        <a:lvl7pPr marL="2743200" algn="l" defTabSz="914400" rtl="0" eaLnBrk="1" latinLnBrk="0" hangingPunct="1">
                          <a:defRPr sz="1800" kern="1200">
                            <a:solidFill>
                              <a:schemeClr val="dk1"/>
                            </a:solidFill>
                            <a:latin typeface="Arial"/>
                            <a:ea typeface="黑体"/>
                          </a:defRPr>
                        </a:lvl7pPr>
                        <a:lvl8pPr marL="3200400" algn="l" defTabSz="914400" rtl="0" eaLnBrk="1" latinLnBrk="0" hangingPunct="1">
                          <a:defRPr sz="1800" kern="1200">
                            <a:solidFill>
                              <a:schemeClr val="dk1"/>
                            </a:solidFill>
                            <a:latin typeface="Arial"/>
                            <a:ea typeface="黑体"/>
                          </a:defRPr>
                        </a:lvl8pPr>
                        <a:lvl9pPr marL="3657600" algn="l" defTabSz="914400" rtl="0" eaLnBrk="1" latinLnBrk="0" hangingPunct="1">
                          <a:defRPr sz="1800" kern="1200">
                            <a:solidFill>
                              <a:schemeClr val="dk1"/>
                            </a:solidFill>
                            <a:latin typeface="Arial"/>
                            <a:ea typeface="黑体"/>
                          </a:defRPr>
                        </a:lvl9pPr>
                      </a:lstStyle>
                      <a:p>
                        <a:pPr algn="ctr"/>
                        <a:r>
                          <a:rPr lang="en-US" altLang="zh-CN" sz="1700" b="1" dirty="0"/>
                          <a:t>0.6 m² @ 1.5 keV</a:t>
                        </a:r>
                        <a:endParaRPr lang="zh-CN" altLang="en-US" sz="1700" b="1"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B9">
                          <a:tint val="40000"/>
                        </a:srgbClr>
                      </a:solidFill>
                    </a:tcPr>
                  </a:tc>
                  <a:tc>
                    <a:txBody>
                      <a:bodyPr/>
                      <a:lstStyle>
                        <a:lvl1pPr marL="0" algn="l" defTabSz="914400" rtl="0" eaLnBrk="1" latinLnBrk="0" hangingPunct="1">
                          <a:defRPr sz="1800" kern="1200">
                            <a:solidFill>
                              <a:schemeClr val="dk1"/>
                            </a:solidFill>
                            <a:latin typeface="Arial"/>
                            <a:ea typeface="黑体"/>
                          </a:defRPr>
                        </a:lvl1pPr>
                        <a:lvl2pPr marL="457200" algn="l" defTabSz="914400" rtl="0" eaLnBrk="1" latinLnBrk="0" hangingPunct="1">
                          <a:defRPr sz="1800" kern="1200">
                            <a:solidFill>
                              <a:schemeClr val="dk1"/>
                            </a:solidFill>
                            <a:latin typeface="Arial"/>
                            <a:ea typeface="黑体"/>
                          </a:defRPr>
                        </a:lvl2pPr>
                        <a:lvl3pPr marL="914400" algn="l" defTabSz="914400" rtl="0" eaLnBrk="1" latinLnBrk="0" hangingPunct="1">
                          <a:defRPr sz="1800" kern="1200">
                            <a:solidFill>
                              <a:schemeClr val="dk1"/>
                            </a:solidFill>
                            <a:latin typeface="Arial"/>
                            <a:ea typeface="黑体"/>
                          </a:defRPr>
                        </a:lvl3pPr>
                        <a:lvl4pPr marL="1371600" algn="l" defTabSz="914400" rtl="0" eaLnBrk="1" latinLnBrk="0" hangingPunct="1">
                          <a:defRPr sz="1800" kern="1200">
                            <a:solidFill>
                              <a:schemeClr val="dk1"/>
                            </a:solidFill>
                            <a:latin typeface="Arial"/>
                            <a:ea typeface="黑体"/>
                          </a:defRPr>
                        </a:lvl4pPr>
                        <a:lvl5pPr marL="1828800" algn="l" defTabSz="914400" rtl="0" eaLnBrk="1" latinLnBrk="0" hangingPunct="1">
                          <a:defRPr sz="1800" kern="1200">
                            <a:solidFill>
                              <a:schemeClr val="dk1"/>
                            </a:solidFill>
                            <a:latin typeface="Arial"/>
                            <a:ea typeface="黑体"/>
                          </a:defRPr>
                        </a:lvl5pPr>
                        <a:lvl6pPr marL="2286000" algn="l" defTabSz="914400" rtl="0" eaLnBrk="1" latinLnBrk="0" hangingPunct="1">
                          <a:defRPr sz="1800" kern="1200">
                            <a:solidFill>
                              <a:schemeClr val="dk1"/>
                            </a:solidFill>
                            <a:latin typeface="Arial"/>
                            <a:ea typeface="黑体"/>
                          </a:defRPr>
                        </a:lvl6pPr>
                        <a:lvl7pPr marL="2743200" algn="l" defTabSz="914400" rtl="0" eaLnBrk="1" latinLnBrk="0" hangingPunct="1">
                          <a:defRPr sz="1800" kern="1200">
                            <a:solidFill>
                              <a:schemeClr val="dk1"/>
                            </a:solidFill>
                            <a:latin typeface="Arial"/>
                            <a:ea typeface="黑体"/>
                          </a:defRPr>
                        </a:lvl7pPr>
                        <a:lvl8pPr marL="3200400" algn="l" defTabSz="914400" rtl="0" eaLnBrk="1" latinLnBrk="0" hangingPunct="1">
                          <a:defRPr sz="1800" kern="1200">
                            <a:solidFill>
                              <a:schemeClr val="dk1"/>
                            </a:solidFill>
                            <a:latin typeface="Arial"/>
                            <a:ea typeface="黑体"/>
                          </a:defRPr>
                        </a:lvl8pPr>
                        <a:lvl9pPr marL="3657600" algn="l" defTabSz="914400" rtl="0" eaLnBrk="1" latinLnBrk="0" hangingPunct="1">
                          <a:defRPr sz="1800" kern="1200">
                            <a:solidFill>
                              <a:schemeClr val="dk1"/>
                            </a:solidFill>
                            <a:latin typeface="Arial"/>
                            <a:ea typeface="黑体"/>
                          </a:defRPr>
                        </a:lvl9pPr>
                      </a:lstStyle>
                      <a:p>
                        <a:pPr algn="ctr"/>
                        <a:r>
                          <a:rPr lang="en-US" altLang="zh-CN" sz="1700" b="1" dirty="0"/>
                          <a:t>10</a:t>
                        </a:r>
                        <a:endParaRPr lang="zh-CN" altLang="en-US" sz="1700" b="1"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B9">
                          <a:tint val="40000"/>
                        </a:srgbClr>
                      </a:solidFill>
                    </a:tcPr>
                  </a:tc>
                  <a:extLst>
                    <a:ext uri="{0D108BD9-81ED-4DB2-BD59-A6C34878D82A}">
                      <a16:rowId xmlns:a16="http://schemas.microsoft.com/office/drawing/2014/main" val="10001"/>
                    </a:ext>
                  </a:extLst>
                </a:tr>
                <a:tr h="428313">
                  <a:tc>
                    <a:txBody>
                      <a:bodyPr/>
                      <a:lstStyle>
                        <a:lvl1pPr marL="0" algn="l" defTabSz="914400" rtl="0" eaLnBrk="1" latinLnBrk="0" hangingPunct="1">
                          <a:defRPr sz="1800" kern="1200">
                            <a:solidFill>
                              <a:schemeClr val="dk1"/>
                            </a:solidFill>
                            <a:latin typeface="Arial"/>
                            <a:ea typeface="黑体"/>
                          </a:defRPr>
                        </a:lvl1pPr>
                        <a:lvl2pPr marL="457200" algn="l" defTabSz="914400" rtl="0" eaLnBrk="1" latinLnBrk="0" hangingPunct="1">
                          <a:defRPr sz="1800" kern="1200">
                            <a:solidFill>
                              <a:schemeClr val="dk1"/>
                            </a:solidFill>
                            <a:latin typeface="Arial"/>
                            <a:ea typeface="黑体"/>
                          </a:defRPr>
                        </a:lvl2pPr>
                        <a:lvl3pPr marL="914400" algn="l" defTabSz="914400" rtl="0" eaLnBrk="1" latinLnBrk="0" hangingPunct="1">
                          <a:defRPr sz="1800" kern="1200">
                            <a:solidFill>
                              <a:schemeClr val="dk1"/>
                            </a:solidFill>
                            <a:latin typeface="Arial"/>
                            <a:ea typeface="黑体"/>
                          </a:defRPr>
                        </a:lvl3pPr>
                        <a:lvl4pPr marL="1371600" algn="l" defTabSz="914400" rtl="0" eaLnBrk="1" latinLnBrk="0" hangingPunct="1">
                          <a:defRPr sz="1800" kern="1200">
                            <a:solidFill>
                              <a:schemeClr val="dk1"/>
                            </a:solidFill>
                            <a:latin typeface="Arial"/>
                            <a:ea typeface="黑体"/>
                          </a:defRPr>
                        </a:lvl4pPr>
                        <a:lvl5pPr marL="1828800" algn="l" defTabSz="914400" rtl="0" eaLnBrk="1" latinLnBrk="0" hangingPunct="1">
                          <a:defRPr sz="1800" kern="1200">
                            <a:solidFill>
                              <a:schemeClr val="dk1"/>
                            </a:solidFill>
                            <a:latin typeface="Arial"/>
                            <a:ea typeface="黑体"/>
                          </a:defRPr>
                        </a:lvl5pPr>
                        <a:lvl6pPr marL="2286000" algn="l" defTabSz="914400" rtl="0" eaLnBrk="1" latinLnBrk="0" hangingPunct="1">
                          <a:defRPr sz="1800" kern="1200">
                            <a:solidFill>
                              <a:schemeClr val="dk1"/>
                            </a:solidFill>
                            <a:latin typeface="Arial"/>
                            <a:ea typeface="黑体"/>
                          </a:defRPr>
                        </a:lvl6pPr>
                        <a:lvl7pPr marL="2743200" algn="l" defTabSz="914400" rtl="0" eaLnBrk="1" latinLnBrk="0" hangingPunct="1">
                          <a:defRPr sz="1800" kern="1200">
                            <a:solidFill>
                              <a:schemeClr val="dk1"/>
                            </a:solidFill>
                            <a:latin typeface="Arial"/>
                            <a:ea typeface="黑体"/>
                          </a:defRPr>
                        </a:lvl7pPr>
                        <a:lvl8pPr marL="3200400" algn="l" defTabSz="914400" rtl="0" eaLnBrk="1" latinLnBrk="0" hangingPunct="1">
                          <a:defRPr sz="1800" kern="1200">
                            <a:solidFill>
                              <a:schemeClr val="dk1"/>
                            </a:solidFill>
                            <a:latin typeface="Arial"/>
                            <a:ea typeface="黑体"/>
                          </a:defRPr>
                        </a:lvl8pPr>
                        <a:lvl9pPr marL="3657600" algn="l" defTabSz="914400" rtl="0" eaLnBrk="1" latinLnBrk="0" hangingPunct="1">
                          <a:defRPr sz="1800" kern="1200">
                            <a:solidFill>
                              <a:schemeClr val="dk1"/>
                            </a:solidFill>
                            <a:latin typeface="Arial"/>
                            <a:ea typeface="黑体"/>
                          </a:defRPr>
                        </a:lvl9pPr>
                      </a:lstStyle>
                      <a:p>
                        <a:r>
                          <a:rPr lang="en-US" altLang="zh-CN" sz="1700" b="1" dirty="0"/>
                          <a:t>         Large Area Detector (LAD)</a:t>
                        </a:r>
                        <a:endParaRPr lang="zh-CN" altLang="en-US" sz="1700" b="1"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B9">
                          <a:tint val="20000"/>
                        </a:srgbClr>
                      </a:solidFill>
                    </a:tcPr>
                  </a:tc>
                  <a:tc>
                    <a:txBody>
                      <a:bodyPr/>
                      <a:lstStyle>
                        <a:lvl1pPr marL="0" algn="l" defTabSz="914400" rtl="0" eaLnBrk="1" latinLnBrk="0" hangingPunct="1">
                          <a:defRPr sz="1800" kern="1200">
                            <a:solidFill>
                              <a:schemeClr val="dk1"/>
                            </a:solidFill>
                            <a:latin typeface="Arial"/>
                            <a:ea typeface="黑体"/>
                          </a:defRPr>
                        </a:lvl1pPr>
                        <a:lvl2pPr marL="457200" algn="l" defTabSz="914400" rtl="0" eaLnBrk="1" latinLnBrk="0" hangingPunct="1">
                          <a:defRPr sz="1800" kern="1200">
                            <a:solidFill>
                              <a:schemeClr val="dk1"/>
                            </a:solidFill>
                            <a:latin typeface="Arial"/>
                            <a:ea typeface="黑体"/>
                          </a:defRPr>
                        </a:lvl2pPr>
                        <a:lvl3pPr marL="914400" algn="l" defTabSz="914400" rtl="0" eaLnBrk="1" latinLnBrk="0" hangingPunct="1">
                          <a:defRPr sz="1800" kern="1200">
                            <a:solidFill>
                              <a:schemeClr val="dk1"/>
                            </a:solidFill>
                            <a:latin typeface="Arial"/>
                            <a:ea typeface="黑体"/>
                          </a:defRPr>
                        </a:lvl3pPr>
                        <a:lvl4pPr marL="1371600" algn="l" defTabSz="914400" rtl="0" eaLnBrk="1" latinLnBrk="0" hangingPunct="1">
                          <a:defRPr sz="1800" kern="1200">
                            <a:solidFill>
                              <a:schemeClr val="dk1"/>
                            </a:solidFill>
                            <a:latin typeface="Arial"/>
                            <a:ea typeface="黑体"/>
                          </a:defRPr>
                        </a:lvl4pPr>
                        <a:lvl5pPr marL="1828800" algn="l" defTabSz="914400" rtl="0" eaLnBrk="1" latinLnBrk="0" hangingPunct="1">
                          <a:defRPr sz="1800" kern="1200">
                            <a:solidFill>
                              <a:schemeClr val="dk1"/>
                            </a:solidFill>
                            <a:latin typeface="Arial"/>
                            <a:ea typeface="黑体"/>
                          </a:defRPr>
                        </a:lvl5pPr>
                        <a:lvl6pPr marL="2286000" algn="l" defTabSz="914400" rtl="0" eaLnBrk="1" latinLnBrk="0" hangingPunct="1">
                          <a:defRPr sz="1800" kern="1200">
                            <a:solidFill>
                              <a:schemeClr val="dk1"/>
                            </a:solidFill>
                            <a:latin typeface="Arial"/>
                            <a:ea typeface="黑体"/>
                          </a:defRPr>
                        </a:lvl6pPr>
                        <a:lvl7pPr marL="2743200" algn="l" defTabSz="914400" rtl="0" eaLnBrk="1" latinLnBrk="0" hangingPunct="1">
                          <a:defRPr sz="1800" kern="1200">
                            <a:solidFill>
                              <a:schemeClr val="dk1"/>
                            </a:solidFill>
                            <a:latin typeface="Arial"/>
                            <a:ea typeface="黑体"/>
                          </a:defRPr>
                        </a:lvl7pPr>
                        <a:lvl8pPr marL="3200400" algn="l" defTabSz="914400" rtl="0" eaLnBrk="1" latinLnBrk="0" hangingPunct="1">
                          <a:defRPr sz="1800" kern="1200">
                            <a:solidFill>
                              <a:schemeClr val="dk1"/>
                            </a:solidFill>
                            <a:latin typeface="Arial"/>
                            <a:ea typeface="黑体"/>
                          </a:defRPr>
                        </a:lvl8pPr>
                        <a:lvl9pPr marL="3657600" algn="l" defTabSz="914400" rtl="0" eaLnBrk="1" latinLnBrk="0" hangingPunct="1">
                          <a:defRPr sz="1800" kern="1200">
                            <a:solidFill>
                              <a:schemeClr val="dk1"/>
                            </a:solidFill>
                            <a:latin typeface="Arial"/>
                            <a:ea typeface="黑体"/>
                          </a:defRPr>
                        </a:lvl9pPr>
                      </a:lstStyle>
                      <a:p>
                        <a:pPr algn="ctr"/>
                        <a:r>
                          <a:rPr lang="en-US" altLang="zh-CN" sz="1700" b="1" dirty="0"/>
                          <a:t>40 modules</a:t>
                        </a:r>
                        <a:endParaRPr lang="zh-CN" altLang="en-US" sz="1700" b="1"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B9">
                          <a:tint val="20000"/>
                        </a:srgbClr>
                      </a:solidFill>
                    </a:tcPr>
                  </a:tc>
                  <a:tc>
                    <a:txBody>
                      <a:bodyPr/>
                      <a:lstStyle>
                        <a:lvl1pPr marL="0" algn="l" defTabSz="914400" rtl="0" eaLnBrk="1" latinLnBrk="0" hangingPunct="1">
                          <a:defRPr sz="1800" kern="1200">
                            <a:solidFill>
                              <a:schemeClr val="dk1"/>
                            </a:solidFill>
                            <a:latin typeface="Arial"/>
                            <a:ea typeface="黑体"/>
                          </a:defRPr>
                        </a:lvl1pPr>
                        <a:lvl2pPr marL="457200" algn="l" defTabSz="914400" rtl="0" eaLnBrk="1" latinLnBrk="0" hangingPunct="1">
                          <a:defRPr sz="1800" kern="1200">
                            <a:solidFill>
                              <a:schemeClr val="dk1"/>
                            </a:solidFill>
                            <a:latin typeface="Arial"/>
                            <a:ea typeface="黑体"/>
                          </a:defRPr>
                        </a:lvl2pPr>
                        <a:lvl3pPr marL="914400" algn="l" defTabSz="914400" rtl="0" eaLnBrk="1" latinLnBrk="0" hangingPunct="1">
                          <a:defRPr sz="1800" kern="1200">
                            <a:solidFill>
                              <a:schemeClr val="dk1"/>
                            </a:solidFill>
                            <a:latin typeface="Arial"/>
                            <a:ea typeface="黑体"/>
                          </a:defRPr>
                        </a:lvl3pPr>
                        <a:lvl4pPr marL="1371600" algn="l" defTabSz="914400" rtl="0" eaLnBrk="1" latinLnBrk="0" hangingPunct="1">
                          <a:defRPr sz="1800" kern="1200">
                            <a:solidFill>
                              <a:schemeClr val="dk1"/>
                            </a:solidFill>
                            <a:latin typeface="Arial"/>
                            <a:ea typeface="黑体"/>
                          </a:defRPr>
                        </a:lvl4pPr>
                        <a:lvl5pPr marL="1828800" algn="l" defTabSz="914400" rtl="0" eaLnBrk="1" latinLnBrk="0" hangingPunct="1">
                          <a:defRPr sz="1800" kern="1200">
                            <a:solidFill>
                              <a:schemeClr val="dk1"/>
                            </a:solidFill>
                            <a:latin typeface="Arial"/>
                            <a:ea typeface="黑体"/>
                          </a:defRPr>
                        </a:lvl5pPr>
                        <a:lvl6pPr marL="2286000" algn="l" defTabSz="914400" rtl="0" eaLnBrk="1" latinLnBrk="0" hangingPunct="1">
                          <a:defRPr sz="1800" kern="1200">
                            <a:solidFill>
                              <a:schemeClr val="dk1"/>
                            </a:solidFill>
                            <a:latin typeface="Arial"/>
                            <a:ea typeface="黑体"/>
                          </a:defRPr>
                        </a:lvl6pPr>
                        <a:lvl7pPr marL="2743200" algn="l" defTabSz="914400" rtl="0" eaLnBrk="1" latinLnBrk="0" hangingPunct="1">
                          <a:defRPr sz="1800" kern="1200">
                            <a:solidFill>
                              <a:schemeClr val="dk1"/>
                            </a:solidFill>
                            <a:latin typeface="Arial"/>
                            <a:ea typeface="黑体"/>
                          </a:defRPr>
                        </a:lvl7pPr>
                        <a:lvl8pPr marL="3200400" algn="l" defTabSz="914400" rtl="0" eaLnBrk="1" latinLnBrk="0" hangingPunct="1">
                          <a:defRPr sz="1800" kern="1200">
                            <a:solidFill>
                              <a:schemeClr val="dk1"/>
                            </a:solidFill>
                            <a:latin typeface="Arial"/>
                            <a:ea typeface="黑体"/>
                          </a:defRPr>
                        </a:lvl8pPr>
                        <a:lvl9pPr marL="3657600" algn="l" defTabSz="914400" rtl="0" eaLnBrk="1" latinLnBrk="0" hangingPunct="1">
                          <a:defRPr sz="1800" kern="1200">
                            <a:solidFill>
                              <a:schemeClr val="dk1"/>
                            </a:solidFill>
                            <a:latin typeface="Arial"/>
                            <a:ea typeface="黑体"/>
                          </a:defRPr>
                        </a:lvl9pPr>
                      </a:lstStyle>
                      <a:p>
                        <a:pPr algn="ctr"/>
                        <a:r>
                          <a:rPr lang="en-US" altLang="zh-CN" sz="1700" b="1" dirty="0"/>
                          <a:t>3.0 m² @ 8 keV</a:t>
                        </a:r>
                        <a:endParaRPr lang="zh-CN" altLang="en-US" sz="1700" b="1"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B9">
                          <a:tint val="20000"/>
                        </a:srgbClr>
                      </a:solidFill>
                    </a:tcPr>
                  </a:tc>
                  <a:tc>
                    <a:txBody>
                      <a:bodyPr/>
                      <a:lstStyle>
                        <a:lvl1pPr marL="0" algn="l" defTabSz="914400" rtl="0" eaLnBrk="1" latinLnBrk="0" hangingPunct="1">
                          <a:defRPr sz="1800" kern="1200">
                            <a:solidFill>
                              <a:schemeClr val="dk1"/>
                            </a:solidFill>
                            <a:latin typeface="Arial"/>
                            <a:ea typeface="黑体"/>
                          </a:defRPr>
                        </a:lvl1pPr>
                        <a:lvl2pPr marL="457200" algn="l" defTabSz="914400" rtl="0" eaLnBrk="1" latinLnBrk="0" hangingPunct="1">
                          <a:defRPr sz="1800" kern="1200">
                            <a:solidFill>
                              <a:schemeClr val="dk1"/>
                            </a:solidFill>
                            <a:latin typeface="Arial"/>
                            <a:ea typeface="黑体"/>
                          </a:defRPr>
                        </a:lvl2pPr>
                        <a:lvl3pPr marL="914400" algn="l" defTabSz="914400" rtl="0" eaLnBrk="1" latinLnBrk="0" hangingPunct="1">
                          <a:defRPr sz="1800" kern="1200">
                            <a:solidFill>
                              <a:schemeClr val="dk1"/>
                            </a:solidFill>
                            <a:latin typeface="Arial"/>
                            <a:ea typeface="黑体"/>
                          </a:defRPr>
                        </a:lvl3pPr>
                        <a:lvl4pPr marL="1371600" algn="l" defTabSz="914400" rtl="0" eaLnBrk="1" latinLnBrk="0" hangingPunct="1">
                          <a:defRPr sz="1800" kern="1200">
                            <a:solidFill>
                              <a:schemeClr val="dk1"/>
                            </a:solidFill>
                            <a:latin typeface="Arial"/>
                            <a:ea typeface="黑体"/>
                          </a:defRPr>
                        </a:lvl4pPr>
                        <a:lvl5pPr marL="1828800" algn="l" defTabSz="914400" rtl="0" eaLnBrk="1" latinLnBrk="0" hangingPunct="1">
                          <a:defRPr sz="1800" kern="1200">
                            <a:solidFill>
                              <a:schemeClr val="dk1"/>
                            </a:solidFill>
                            <a:latin typeface="Arial"/>
                            <a:ea typeface="黑体"/>
                          </a:defRPr>
                        </a:lvl5pPr>
                        <a:lvl6pPr marL="2286000" algn="l" defTabSz="914400" rtl="0" eaLnBrk="1" latinLnBrk="0" hangingPunct="1">
                          <a:defRPr sz="1800" kern="1200">
                            <a:solidFill>
                              <a:schemeClr val="dk1"/>
                            </a:solidFill>
                            <a:latin typeface="Arial"/>
                            <a:ea typeface="黑体"/>
                          </a:defRPr>
                        </a:lvl6pPr>
                        <a:lvl7pPr marL="2743200" algn="l" defTabSz="914400" rtl="0" eaLnBrk="1" latinLnBrk="0" hangingPunct="1">
                          <a:defRPr sz="1800" kern="1200">
                            <a:solidFill>
                              <a:schemeClr val="dk1"/>
                            </a:solidFill>
                            <a:latin typeface="Arial"/>
                            <a:ea typeface="黑体"/>
                          </a:defRPr>
                        </a:lvl7pPr>
                        <a:lvl8pPr marL="3200400" algn="l" defTabSz="914400" rtl="0" eaLnBrk="1" latinLnBrk="0" hangingPunct="1">
                          <a:defRPr sz="1800" kern="1200">
                            <a:solidFill>
                              <a:schemeClr val="dk1"/>
                            </a:solidFill>
                            <a:latin typeface="Arial"/>
                            <a:ea typeface="黑体"/>
                          </a:defRPr>
                        </a:lvl8pPr>
                        <a:lvl9pPr marL="3657600" algn="l" defTabSz="914400" rtl="0" eaLnBrk="1" latinLnBrk="0" hangingPunct="1">
                          <a:defRPr sz="1800" kern="1200">
                            <a:solidFill>
                              <a:schemeClr val="dk1"/>
                            </a:solidFill>
                            <a:latin typeface="Arial"/>
                            <a:ea typeface="黑体"/>
                          </a:defRPr>
                        </a:lvl9pPr>
                      </a:lstStyle>
                      <a:p>
                        <a:pPr algn="ctr"/>
                        <a:r>
                          <a:rPr lang="en-US" altLang="zh-CN" sz="1700" b="1" dirty="0"/>
                          <a:t>10</a:t>
                        </a:r>
                        <a:endParaRPr lang="zh-CN" altLang="en-US" sz="1700" b="1"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B9">
                          <a:tint val="20000"/>
                        </a:srgbClr>
                      </a:solidFill>
                    </a:tcPr>
                  </a:tc>
                  <a:extLst>
                    <a:ext uri="{0D108BD9-81ED-4DB2-BD59-A6C34878D82A}">
                      <a16:rowId xmlns:a16="http://schemas.microsoft.com/office/drawing/2014/main" val="10002"/>
                    </a:ext>
                  </a:extLst>
                </a:tr>
                <a:tr h="428313">
                  <a:tc>
                    <a:txBody>
                      <a:bodyPr/>
                      <a:lstStyle>
                        <a:lvl1pPr marL="0" algn="l" defTabSz="914400" rtl="0" eaLnBrk="1" latinLnBrk="0" hangingPunct="1">
                          <a:defRPr sz="1800" kern="1200">
                            <a:solidFill>
                              <a:schemeClr val="dk1"/>
                            </a:solidFill>
                            <a:latin typeface="Arial"/>
                            <a:ea typeface="黑体"/>
                          </a:defRPr>
                        </a:lvl1pPr>
                        <a:lvl2pPr marL="457200" algn="l" defTabSz="914400" rtl="0" eaLnBrk="1" latinLnBrk="0" hangingPunct="1">
                          <a:defRPr sz="1800" kern="1200">
                            <a:solidFill>
                              <a:schemeClr val="dk1"/>
                            </a:solidFill>
                            <a:latin typeface="Arial"/>
                            <a:ea typeface="黑体"/>
                          </a:defRPr>
                        </a:lvl2pPr>
                        <a:lvl3pPr marL="914400" algn="l" defTabSz="914400" rtl="0" eaLnBrk="1" latinLnBrk="0" hangingPunct="1">
                          <a:defRPr sz="1800" kern="1200">
                            <a:solidFill>
                              <a:schemeClr val="dk1"/>
                            </a:solidFill>
                            <a:latin typeface="Arial"/>
                            <a:ea typeface="黑体"/>
                          </a:defRPr>
                        </a:lvl3pPr>
                        <a:lvl4pPr marL="1371600" algn="l" defTabSz="914400" rtl="0" eaLnBrk="1" latinLnBrk="0" hangingPunct="1">
                          <a:defRPr sz="1800" kern="1200">
                            <a:solidFill>
                              <a:schemeClr val="dk1"/>
                            </a:solidFill>
                            <a:latin typeface="Arial"/>
                            <a:ea typeface="黑体"/>
                          </a:defRPr>
                        </a:lvl4pPr>
                        <a:lvl5pPr marL="1828800" algn="l" defTabSz="914400" rtl="0" eaLnBrk="1" latinLnBrk="0" hangingPunct="1">
                          <a:defRPr sz="1800" kern="1200">
                            <a:solidFill>
                              <a:schemeClr val="dk1"/>
                            </a:solidFill>
                            <a:latin typeface="Arial"/>
                            <a:ea typeface="黑体"/>
                          </a:defRPr>
                        </a:lvl5pPr>
                        <a:lvl6pPr marL="2286000" algn="l" defTabSz="914400" rtl="0" eaLnBrk="1" latinLnBrk="0" hangingPunct="1">
                          <a:defRPr sz="1800" kern="1200">
                            <a:solidFill>
                              <a:schemeClr val="dk1"/>
                            </a:solidFill>
                            <a:latin typeface="Arial"/>
                            <a:ea typeface="黑体"/>
                          </a:defRPr>
                        </a:lvl6pPr>
                        <a:lvl7pPr marL="2743200" algn="l" defTabSz="914400" rtl="0" eaLnBrk="1" latinLnBrk="0" hangingPunct="1">
                          <a:defRPr sz="1800" kern="1200">
                            <a:solidFill>
                              <a:schemeClr val="dk1"/>
                            </a:solidFill>
                            <a:latin typeface="Arial"/>
                            <a:ea typeface="黑体"/>
                          </a:defRPr>
                        </a:lvl7pPr>
                        <a:lvl8pPr marL="3200400" algn="l" defTabSz="914400" rtl="0" eaLnBrk="1" latinLnBrk="0" hangingPunct="1">
                          <a:defRPr sz="1800" kern="1200">
                            <a:solidFill>
                              <a:schemeClr val="dk1"/>
                            </a:solidFill>
                            <a:latin typeface="Arial"/>
                            <a:ea typeface="黑体"/>
                          </a:defRPr>
                        </a:lvl8pPr>
                        <a:lvl9pPr marL="3657600" algn="l" defTabSz="914400" rtl="0" eaLnBrk="1" latinLnBrk="0" hangingPunct="1">
                          <a:defRPr sz="1800" kern="1200">
                            <a:solidFill>
                              <a:schemeClr val="dk1"/>
                            </a:solidFill>
                            <a:latin typeface="Arial"/>
                            <a:ea typeface="黑体"/>
                          </a:defRPr>
                        </a:lvl9pPr>
                      </a:lstStyle>
                      <a:p>
                        <a:r>
                          <a:rPr lang="en-US" altLang="zh-CN" sz="1700" b="1" dirty="0"/>
                          <a:t>         Polarimetry Focusing Array (PFA)</a:t>
                        </a:r>
                        <a:endParaRPr lang="zh-CN" altLang="en-US" sz="1700" b="1"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B9">
                          <a:tint val="40000"/>
                        </a:srgbClr>
                      </a:solidFill>
                    </a:tcPr>
                  </a:tc>
                  <a:tc>
                    <a:txBody>
                      <a:bodyPr/>
                      <a:lstStyle>
                        <a:lvl1pPr marL="0" algn="l" defTabSz="914400" rtl="0" eaLnBrk="1" latinLnBrk="0" hangingPunct="1">
                          <a:defRPr sz="1800" kern="1200">
                            <a:solidFill>
                              <a:schemeClr val="dk1"/>
                            </a:solidFill>
                            <a:latin typeface="Arial"/>
                            <a:ea typeface="黑体"/>
                          </a:defRPr>
                        </a:lvl1pPr>
                        <a:lvl2pPr marL="457200" algn="l" defTabSz="914400" rtl="0" eaLnBrk="1" latinLnBrk="0" hangingPunct="1">
                          <a:defRPr sz="1800" kern="1200">
                            <a:solidFill>
                              <a:schemeClr val="dk1"/>
                            </a:solidFill>
                            <a:latin typeface="Arial"/>
                            <a:ea typeface="黑体"/>
                          </a:defRPr>
                        </a:lvl2pPr>
                        <a:lvl3pPr marL="914400" algn="l" defTabSz="914400" rtl="0" eaLnBrk="1" latinLnBrk="0" hangingPunct="1">
                          <a:defRPr sz="1800" kern="1200">
                            <a:solidFill>
                              <a:schemeClr val="dk1"/>
                            </a:solidFill>
                            <a:latin typeface="Arial"/>
                            <a:ea typeface="黑体"/>
                          </a:defRPr>
                        </a:lvl3pPr>
                        <a:lvl4pPr marL="1371600" algn="l" defTabSz="914400" rtl="0" eaLnBrk="1" latinLnBrk="0" hangingPunct="1">
                          <a:defRPr sz="1800" kern="1200">
                            <a:solidFill>
                              <a:schemeClr val="dk1"/>
                            </a:solidFill>
                            <a:latin typeface="Arial"/>
                            <a:ea typeface="黑体"/>
                          </a:defRPr>
                        </a:lvl4pPr>
                        <a:lvl5pPr marL="1828800" algn="l" defTabSz="914400" rtl="0" eaLnBrk="1" latinLnBrk="0" hangingPunct="1">
                          <a:defRPr sz="1800" kern="1200">
                            <a:solidFill>
                              <a:schemeClr val="dk1"/>
                            </a:solidFill>
                            <a:latin typeface="Arial"/>
                            <a:ea typeface="黑体"/>
                          </a:defRPr>
                        </a:lvl5pPr>
                        <a:lvl6pPr marL="2286000" algn="l" defTabSz="914400" rtl="0" eaLnBrk="1" latinLnBrk="0" hangingPunct="1">
                          <a:defRPr sz="1800" kern="1200">
                            <a:solidFill>
                              <a:schemeClr val="dk1"/>
                            </a:solidFill>
                            <a:latin typeface="Arial"/>
                            <a:ea typeface="黑体"/>
                          </a:defRPr>
                        </a:lvl6pPr>
                        <a:lvl7pPr marL="2743200" algn="l" defTabSz="914400" rtl="0" eaLnBrk="1" latinLnBrk="0" hangingPunct="1">
                          <a:defRPr sz="1800" kern="1200">
                            <a:solidFill>
                              <a:schemeClr val="dk1"/>
                            </a:solidFill>
                            <a:latin typeface="Arial"/>
                            <a:ea typeface="黑体"/>
                          </a:defRPr>
                        </a:lvl7pPr>
                        <a:lvl8pPr marL="3200400" algn="l" defTabSz="914400" rtl="0" eaLnBrk="1" latinLnBrk="0" hangingPunct="1">
                          <a:defRPr sz="1800" kern="1200">
                            <a:solidFill>
                              <a:schemeClr val="dk1"/>
                            </a:solidFill>
                            <a:latin typeface="Arial"/>
                            <a:ea typeface="黑体"/>
                          </a:defRPr>
                        </a:lvl8pPr>
                        <a:lvl9pPr marL="3657600" algn="l" defTabSz="914400" rtl="0" eaLnBrk="1" latinLnBrk="0" hangingPunct="1">
                          <a:defRPr sz="1800" kern="1200">
                            <a:solidFill>
                              <a:schemeClr val="dk1"/>
                            </a:solidFill>
                            <a:latin typeface="Arial"/>
                            <a:ea typeface="黑体"/>
                          </a:defRPr>
                        </a:lvl9pPr>
                      </a:lstStyle>
                      <a:p>
                        <a:pPr algn="ctr"/>
                        <a:r>
                          <a:rPr lang="en-US" altLang="zh-CN" sz="1700" b="1" dirty="0"/>
                          <a:t>4 telescopes</a:t>
                        </a:r>
                        <a:endParaRPr lang="zh-CN" altLang="en-US" sz="1700" b="1"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B9">
                          <a:tint val="40000"/>
                        </a:srgbClr>
                      </a:solidFill>
                    </a:tcPr>
                  </a:tc>
                  <a:tc>
                    <a:txBody>
                      <a:bodyPr/>
                      <a:lstStyle>
                        <a:lvl1pPr marL="0" algn="l" defTabSz="914400" rtl="0" eaLnBrk="1" latinLnBrk="0" hangingPunct="1">
                          <a:defRPr sz="1800" kern="1200">
                            <a:solidFill>
                              <a:schemeClr val="dk1"/>
                            </a:solidFill>
                            <a:latin typeface="Arial"/>
                            <a:ea typeface="黑体"/>
                          </a:defRPr>
                        </a:lvl1pPr>
                        <a:lvl2pPr marL="457200" algn="l" defTabSz="914400" rtl="0" eaLnBrk="1" latinLnBrk="0" hangingPunct="1">
                          <a:defRPr sz="1800" kern="1200">
                            <a:solidFill>
                              <a:schemeClr val="dk1"/>
                            </a:solidFill>
                            <a:latin typeface="Arial"/>
                            <a:ea typeface="黑体"/>
                          </a:defRPr>
                        </a:lvl2pPr>
                        <a:lvl3pPr marL="914400" algn="l" defTabSz="914400" rtl="0" eaLnBrk="1" latinLnBrk="0" hangingPunct="1">
                          <a:defRPr sz="1800" kern="1200">
                            <a:solidFill>
                              <a:schemeClr val="dk1"/>
                            </a:solidFill>
                            <a:latin typeface="Arial"/>
                            <a:ea typeface="黑体"/>
                          </a:defRPr>
                        </a:lvl3pPr>
                        <a:lvl4pPr marL="1371600" algn="l" defTabSz="914400" rtl="0" eaLnBrk="1" latinLnBrk="0" hangingPunct="1">
                          <a:defRPr sz="1800" kern="1200">
                            <a:solidFill>
                              <a:schemeClr val="dk1"/>
                            </a:solidFill>
                            <a:latin typeface="Arial"/>
                            <a:ea typeface="黑体"/>
                          </a:defRPr>
                        </a:lvl4pPr>
                        <a:lvl5pPr marL="1828800" algn="l" defTabSz="914400" rtl="0" eaLnBrk="1" latinLnBrk="0" hangingPunct="1">
                          <a:defRPr sz="1800" kern="1200">
                            <a:solidFill>
                              <a:schemeClr val="dk1"/>
                            </a:solidFill>
                            <a:latin typeface="Arial"/>
                            <a:ea typeface="黑体"/>
                          </a:defRPr>
                        </a:lvl5pPr>
                        <a:lvl6pPr marL="2286000" algn="l" defTabSz="914400" rtl="0" eaLnBrk="1" latinLnBrk="0" hangingPunct="1">
                          <a:defRPr sz="1800" kern="1200">
                            <a:solidFill>
                              <a:schemeClr val="dk1"/>
                            </a:solidFill>
                            <a:latin typeface="Arial"/>
                            <a:ea typeface="黑体"/>
                          </a:defRPr>
                        </a:lvl6pPr>
                        <a:lvl7pPr marL="2743200" algn="l" defTabSz="914400" rtl="0" eaLnBrk="1" latinLnBrk="0" hangingPunct="1">
                          <a:defRPr sz="1800" kern="1200">
                            <a:solidFill>
                              <a:schemeClr val="dk1"/>
                            </a:solidFill>
                            <a:latin typeface="Arial"/>
                            <a:ea typeface="黑体"/>
                          </a:defRPr>
                        </a:lvl7pPr>
                        <a:lvl8pPr marL="3200400" algn="l" defTabSz="914400" rtl="0" eaLnBrk="1" latinLnBrk="0" hangingPunct="1">
                          <a:defRPr sz="1800" kern="1200">
                            <a:solidFill>
                              <a:schemeClr val="dk1"/>
                            </a:solidFill>
                            <a:latin typeface="Arial"/>
                            <a:ea typeface="黑体"/>
                          </a:defRPr>
                        </a:lvl8pPr>
                        <a:lvl9pPr marL="3657600" algn="l" defTabSz="914400" rtl="0" eaLnBrk="1" latinLnBrk="0" hangingPunct="1">
                          <a:defRPr sz="1800" kern="1200">
                            <a:solidFill>
                              <a:schemeClr val="dk1"/>
                            </a:solidFill>
                            <a:latin typeface="Arial"/>
                            <a:ea typeface="黑体"/>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700" b="1" dirty="0"/>
                          <a:t>300 cm² @ 3 keV</a:t>
                        </a:r>
                        <a:endParaRPr lang="zh-CN" altLang="en-US" sz="1700" b="1"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B9">
                          <a:tint val="40000"/>
                        </a:srgbClr>
                      </a:solidFill>
                    </a:tcPr>
                  </a:tc>
                  <a:tc>
                    <a:txBody>
                      <a:bodyPr/>
                      <a:lstStyle>
                        <a:lvl1pPr marL="0" algn="l" defTabSz="914400" rtl="0" eaLnBrk="1" latinLnBrk="0" hangingPunct="1">
                          <a:defRPr sz="1800" kern="1200">
                            <a:solidFill>
                              <a:schemeClr val="dk1"/>
                            </a:solidFill>
                            <a:latin typeface="Arial"/>
                            <a:ea typeface="黑体"/>
                          </a:defRPr>
                        </a:lvl1pPr>
                        <a:lvl2pPr marL="457200" algn="l" defTabSz="914400" rtl="0" eaLnBrk="1" latinLnBrk="0" hangingPunct="1">
                          <a:defRPr sz="1800" kern="1200">
                            <a:solidFill>
                              <a:schemeClr val="dk1"/>
                            </a:solidFill>
                            <a:latin typeface="Arial"/>
                            <a:ea typeface="黑体"/>
                          </a:defRPr>
                        </a:lvl2pPr>
                        <a:lvl3pPr marL="914400" algn="l" defTabSz="914400" rtl="0" eaLnBrk="1" latinLnBrk="0" hangingPunct="1">
                          <a:defRPr sz="1800" kern="1200">
                            <a:solidFill>
                              <a:schemeClr val="dk1"/>
                            </a:solidFill>
                            <a:latin typeface="Arial"/>
                            <a:ea typeface="黑体"/>
                          </a:defRPr>
                        </a:lvl3pPr>
                        <a:lvl4pPr marL="1371600" algn="l" defTabSz="914400" rtl="0" eaLnBrk="1" latinLnBrk="0" hangingPunct="1">
                          <a:defRPr sz="1800" kern="1200">
                            <a:solidFill>
                              <a:schemeClr val="dk1"/>
                            </a:solidFill>
                            <a:latin typeface="Arial"/>
                            <a:ea typeface="黑体"/>
                          </a:defRPr>
                        </a:lvl4pPr>
                        <a:lvl5pPr marL="1828800" algn="l" defTabSz="914400" rtl="0" eaLnBrk="1" latinLnBrk="0" hangingPunct="1">
                          <a:defRPr sz="1800" kern="1200">
                            <a:solidFill>
                              <a:schemeClr val="dk1"/>
                            </a:solidFill>
                            <a:latin typeface="Arial"/>
                            <a:ea typeface="黑体"/>
                          </a:defRPr>
                        </a:lvl5pPr>
                        <a:lvl6pPr marL="2286000" algn="l" defTabSz="914400" rtl="0" eaLnBrk="1" latinLnBrk="0" hangingPunct="1">
                          <a:defRPr sz="1800" kern="1200">
                            <a:solidFill>
                              <a:schemeClr val="dk1"/>
                            </a:solidFill>
                            <a:latin typeface="Arial"/>
                            <a:ea typeface="黑体"/>
                          </a:defRPr>
                        </a:lvl6pPr>
                        <a:lvl7pPr marL="2743200" algn="l" defTabSz="914400" rtl="0" eaLnBrk="1" latinLnBrk="0" hangingPunct="1">
                          <a:defRPr sz="1800" kern="1200">
                            <a:solidFill>
                              <a:schemeClr val="dk1"/>
                            </a:solidFill>
                            <a:latin typeface="Arial"/>
                            <a:ea typeface="黑体"/>
                          </a:defRPr>
                        </a:lvl7pPr>
                        <a:lvl8pPr marL="3200400" algn="l" defTabSz="914400" rtl="0" eaLnBrk="1" latinLnBrk="0" hangingPunct="1">
                          <a:defRPr sz="1800" kern="1200">
                            <a:solidFill>
                              <a:schemeClr val="dk1"/>
                            </a:solidFill>
                            <a:latin typeface="Arial"/>
                            <a:ea typeface="黑体"/>
                          </a:defRPr>
                        </a:lvl8pPr>
                        <a:lvl9pPr marL="3657600" algn="l" defTabSz="914400" rtl="0" eaLnBrk="1" latinLnBrk="0" hangingPunct="1">
                          <a:defRPr sz="1800" kern="1200">
                            <a:solidFill>
                              <a:schemeClr val="dk1"/>
                            </a:solidFill>
                            <a:latin typeface="Arial"/>
                            <a:ea typeface="黑体"/>
                          </a:defRPr>
                        </a:lvl9pPr>
                      </a:lstStyle>
                      <a:p>
                        <a:pPr algn="ctr"/>
                        <a:r>
                          <a:rPr lang="en-US" altLang="zh-CN" sz="1700" b="1" dirty="0"/>
                          <a:t>10</a:t>
                        </a:r>
                        <a:endParaRPr lang="zh-CN" altLang="en-US" sz="1700" b="1"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B9">
                          <a:tint val="40000"/>
                        </a:srgbClr>
                      </a:solidFill>
                    </a:tcPr>
                  </a:tc>
                  <a:extLst>
                    <a:ext uri="{0D108BD9-81ED-4DB2-BD59-A6C34878D82A}">
                      <a16:rowId xmlns:a16="http://schemas.microsoft.com/office/drawing/2014/main" val="10003"/>
                    </a:ext>
                  </a:extLst>
                </a:tr>
                <a:tr h="396357">
                  <a:tc>
                    <a:txBody>
                      <a:bodyPr/>
                      <a:lstStyle>
                        <a:lvl1pPr marL="0" algn="l" defTabSz="914400" rtl="0" eaLnBrk="1" latinLnBrk="0" hangingPunct="1">
                          <a:defRPr sz="1800" kern="1200">
                            <a:solidFill>
                              <a:schemeClr val="dk1"/>
                            </a:solidFill>
                            <a:latin typeface="Arial"/>
                            <a:ea typeface="黑体"/>
                          </a:defRPr>
                        </a:lvl1pPr>
                        <a:lvl2pPr marL="457200" algn="l" defTabSz="914400" rtl="0" eaLnBrk="1" latinLnBrk="0" hangingPunct="1">
                          <a:defRPr sz="1800" kern="1200">
                            <a:solidFill>
                              <a:schemeClr val="dk1"/>
                            </a:solidFill>
                            <a:latin typeface="Arial"/>
                            <a:ea typeface="黑体"/>
                          </a:defRPr>
                        </a:lvl2pPr>
                        <a:lvl3pPr marL="914400" algn="l" defTabSz="914400" rtl="0" eaLnBrk="1" latinLnBrk="0" hangingPunct="1">
                          <a:defRPr sz="1800" kern="1200">
                            <a:solidFill>
                              <a:schemeClr val="dk1"/>
                            </a:solidFill>
                            <a:latin typeface="Arial"/>
                            <a:ea typeface="黑体"/>
                          </a:defRPr>
                        </a:lvl3pPr>
                        <a:lvl4pPr marL="1371600" algn="l" defTabSz="914400" rtl="0" eaLnBrk="1" latinLnBrk="0" hangingPunct="1">
                          <a:defRPr sz="1800" kern="1200">
                            <a:solidFill>
                              <a:schemeClr val="dk1"/>
                            </a:solidFill>
                            <a:latin typeface="Arial"/>
                            <a:ea typeface="黑体"/>
                          </a:defRPr>
                        </a:lvl4pPr>
                        <a:lvl5pPr marL="1828800" algn="l" defTabSz="914400" rtl="0" eaLnBrk="1" latinLnBrk="0" hangingPunct="1">
                          <a:defRPr sz="1800" kern="1200">
                            <a:solidFill>
                              <a:schemeClr val="dk1"/>
                            </a:solidFill>
                            <a:latin typeface="Arial"/>
                            <a:ea typeface="黑体"/>
                          </a:defRPr>
                        </a:lvl5pPr>
                        <a:lvl6pPr marL="2286000" algn="l" defTabSz="914400" rtl="0" eaLnBrk="1" latinLnBrk="0" hangingPunct="1">
                          <a:defRPr sz="1800" kern="1200">
                            <a:solidFill>
                              <a:schemeClr val="dk1"/>
                            </a:solidFill>
                            <a:latin typeface="Arial"/>
                            <a:ea typeface="黑体"/>
                          </a:defRPr>
                        </a:lvl6pPr>
                        <a:lvl7pPr marL="2743200" algn="l" defTabSz="914400" rtl="0" eaLnBrk="1" latinLnBrk="0" hangingPunct="1">
                          <a:defRPr sz="1800" kern="1200">
                            <a:solidFill>
                              <a:schemeClr val="dk1"/>
                            </a:solidFill>
                            <a:latin typeface="Arial"/>
                            <a:ea typeface="黑体"/>
                          </a:defRPr>
                        </a:lvl7pPr>
                        <a:lvl8pPr marL="3200400" algn="l" defTabSz="914400" rtl="0" eaLnBrk="1" latinLnBrk="0" hangingPunct="1">
                          <a:defRPr sz="1800" kern="1200">
                            <a:solidFill>
                              <a:schemeClr val="dk1"/>
                            </a:solidFill>
                            <a:latin typeface="Arial"/>
                            <a:ea typeface="黑体"/>
                          </a:defRPr>
                        </a:lvl8pPr>
                        <a:lvl9pPr marL="3657600" algn="l" defTabSz="914400" rtl="0" eaLnBrk="1" latinLnBrk="0" hangingPunct="1">
                          <a:defRPr sz="1800" kern="1200">
                            <a:solidFill>
                              <a:schemeClr val="dk1"/>
                            </a:solidFill>
                            <a:latin typeface="Arial"/>
                            <a:ea typeface="黑体"/>
                          </a:defRPr>
                        </a:lvl9pPr>
                      </a:lstStyle>
                      <a:p>
                        <a:r>
                          <a:rPr lang="en-US" altLang="zh-CN" sz="1700" b="1" dirty="0"/>
                          <a:t>         Wide Field Monitor (WFM)</a:t>
                        </a:r>
                        <a:endParaRPr lang="zh-CN" altLang="en-US" sz="1700" b="1"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B9">
                          <a:tint val="20000"/>
                        </a:srgbClr>
                      </a:solidFill>
                    </a:tcPr>
                  </a:tc>
                  <a:tc>
                    <a:txBody>
                      <a:bodyPr/>
                      <a:lstStyle>
                        <a:lvl1pPr marL="0" algn="l" defTabSz="914400" rtl="0" eaLnBrk="1" latinLnBrk="0" hangingPunct="1">
                          <a:defRPr sz="1800" kern="1200">
                            <a:solidFill>
                              <a:schemeClr val="dk1"/>
                            </a:solidFill>
                            <a:latin typeface="Arial"/>
                            <a:ea typeface="黑体"/>
                          </a:defRPr>
                        </a:lvl1pPr>
                        <a:lvl2pPr marL="457200" algn="l" defTabSz="914400" rtl="0" eaLnBrk="1" latinLnBrk="0" hangingPunct="1">
                          <a:defRPr sz="1800" kern="1200">
                            <a:solidFill>
                              <a:schemeClr val="dk1"/>
                            </a:solidFill>
                            <a:latin typeface="Arial"/>
                            <a:ea typeface="黑体"/>
                          </a:defRPr>
                        </a:lvl2pPr>
                        <a:lvl3pPr marL="914400" algn="l" defTabSz="914400" rtl="0" eaLnBrk="1" latinLnBrk="0" hangingPunct="1">
                          <a:defRPr sz="1800" kern="1200">
                            <a:solidFill>
                              <a:schemeClr val="dk1"/>
                            </a:solidFill>
                            <a:latin typeface="Arial"/>
                            <a:ea typeface="黑体"/>
                          </a:defRPr>
                        </a:lvl3pPr>
                        <a:lvl4pPr marL="1371600" algn="l" defTabSz="914400" rtl="0" eaLnBrk="1" latinLnBrk="0" hangingPunct="1">
                          <a:defRPr sz="1800" kern="1200">
                            <a:solidFill>
                              <a:schemeClr val="dk1"/>
                            </a:solidFill>
                            <a:latin typeface="Arial"/>
                            <a:ea typeface="黑体"/>
                          </a:defRPr>
                        </a:lvl4pPr>
                        <a:lvl5pPr marL="1828800" algn="l" defTabSz="914400" rtl="0" eaLnBrk="1" latinLnBrk="0" hangingPunct="1">
                          <a:defRPr sz="1800" kern="1200">
                            <a:solidFill>
                              <a:schemeClr val="dk1"/>
                            </a:solidFill>
                            <a:latin typeface="Arial"/>
                            <a:ea typeface="黑体"/>
                          </a:defRPr>
                        </a:lvl5pPr>
                        <a:lvl6pPr marL="2286000" algn="l" defTabSz="914400" rtl="0" eaLnBrk="1" latinLnBrk="0" hangingPunct="1">
                          <a:defRPr sz="1800" kern="1200">
                            <a:solidFill>
                              <a:schemeClr val="dk1"/>
                            </a:solidFill>
                            <a:latin typeface="Arial"/>
                            <a:ea typeface="黑体"/>
                          </a:defRPr>
                        </a:lvl6pPr>
                        <a:lvl7pPr marL="2743200" algn="l" defTabSz="914400" rtl="0" eaLnBrk="1" latinLnBrk="0" hangingPunct="1">
                          <a:defRPr sz="1800" kern="1200">
                            <a:solidFill>
                              <a:schemeClr val="dk1"/>
                            </a:solidFill>
                            <a:latin typeface="Arial"/>
                            <a:ea typeface="黑体"/>
                          </a:defRPr>
                        </a:lvl7pPr>
                        <a:lvl8pPr marL="3200400" algn="l" defTabSz="914400" rtl="0" eaLnBrk="1" latinLnBrk="0" hangingPunct="1">
                          <a:defRPr sz="1800" kern="1200">
                            <a:solidFill>
                              <a:schemeClr val="dk1"/>
                            </a:solidFill>
                            <a:latin typeface="Arial"/>
                            <a:ea typeface="黑体"/>
                          </a:defRPr>
                        </a:lvl8pPr>
                        <a:lvl9pPr marL="3657600" algn="l" defTabSz="914400" rtl="0" eaLnBrk="1" latinLnBrk="0" hangingPunct="1">
                          <a:defRPr sz="1800" kern="1200">
                            <a:solidFill>
                              <a:schemeClr val="dk1"/>
                            </a:solidFill>
                            <a:latin typeface="Arial"/>
                            <a:ea typeface="黑体"/>
                          </a:defRPr>
                        </a:lvl9pPr>
                      </a:lstStyle>
                      <a:p>
                        <a:pPr algn="ctr"/>
                        <a:r>
                          <a:rPr lang="en-US" altLang="zh-CN" sz="1700" b="1" dirty="0"/>
                          <a:t>6 cameras</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B9">
                          <a:tint val="20000"/>
                        </a:srgbClr>
                      </a:solidFill>
                    </a:tcPr>
                  </a:tc>
                  <a:tc>
                    <a:txBody>
                      <a:bodyPr/>
                      <a:lstStyle>
                        <a:lvl1pPr marL="0" algn="l" defTabSz="914400" rtl="0" eaLnBrk="1" latinLnBrk="0" hangingPunct="1">
                          <a:defRPr sz="1800" kern="1200">
                            <a:solidFill>
                              <a:schemeClr val="dk1"/>
                            </a:solidFill>
                            <a:latin typeface="Arial"/>
                            <a:ea typeface="黑体"/>
                          </a:defRPr>
                        </a:lvl1pPr>
                        <a:lvl2pPr marL="457200" algn="l" defTabSz="914400" rtl="0" eaLnBrk="1" latinLnBrk="0" hangingPunct="1">
                          <a:defRPr sz="1800" kern="1200">
                            <a:solidFill>
                              <a:schemeClr val="dk1"/>
                            </a:solidFill>
                            <a:latin typeface="Arial"/>
                            <a:ea typeface="黑体"/>
                          </a:defRPr>
                        </a:lvl2pPr>
                        <a:lvl3pPr marL="914400" algn="l" defTabSz="914400" rtl="0" eaLnBrk="1" latinLnBrk="0" hangingPunct="1">
                          <a:defRPr sz="1800" kern="1200">
                            <a:solidFill>
                              <a:schemeClr val="dk1"/>
                            </a:solidFill>
                            <a:latin typeface="Arial"/>
                            <a:ea typeface="黑体"/>
                          </a:defRPr>
                        </a:lvl3pPr>
                        <a:lvl4pPr marL="1371600" algn="l" defTabSz="914400" rtl="0" eaLnBrk="1" latinLnBrk="0" hangingPunct="1">
                          <a:defRPr sz="1800" kern="1200">
                            <a:solidFill>
                              <a:schemeClr val="dk1"/>
                            </a:solidFill>
                            <a:latin typeface="Arial"/>
                            <a:ea typeface="黑体"/>
                          </a:defRPr>
                        </a:lvl4pPr>
                        <a:lvl5pPr marL="1828800" algn="l" defTabSz="914400" rtl="0" eaLnBrk="1" latinLnBrk="0" hangingPunct="1">
                          <a:defRPr sz="1800" kern="1200">
                            <a:solidFill>
                              <a:schemeClr val="dk1"/>
                            </a:solidFill>
                            <a:latin typeface="Arial"/>
                            <a:ea typeface="黑体"/>
                          </a:defRPr>
                        </a:lvl5pPr>
                        <a:lvl6pPr marL="2286000" algn="l" defTabSz="914400" rtl="0" eaLnBrk="1" latinLnBrk="0" hangingPunct="1">
                          <a:defRPr sz="1800" kern="1200">
                            <a:solidFill>
                              <a:schemeClr val="dk1"/>
                            </a:solidFill>
                            <a:latin typeface="Arial"/>
                            <a:ea typeface="黑体"/>
                          </a:defRPr>
                        </a:lvl6pPr>
                        <a:lvl7pPr marL="2743200" algn="l" defTabSz="914400" rtl="0" eaLnBrk="1" latinLnBrk="0" hangingPunct="1">
                          <a:defRPr sz="1800" kern="1200">
                            <a:solidFill>
                              <a:schemeClr val="dk1"/>
                            </a:solidFill>
                            <a:latin typeface="Arial"/>
                            <a:ea typeface="黑体"/>
                          </a:defRPr>
                        </a:lvl7pPr>
                        <a:lvl8pPr marL="3200400" algn="l" defTabSz="914400" rtl="0" eaLnBrk="1" latinLnBrk="0" hangingPunct="1">
                          <a:defRPr sz="1800" kern="1200">
                            <a:solidFill>
                              <a:schemeClr val="dk1"/>
                            </a:solidFill>
                            <a:latin typeface="Arial"/>
                            <a:ea typeface="黑体"/>
                          </a:defRPr>
                        </a:lvl8pPr>
                        <a:lvl9pPr marL="3657600" algn="l" defTabSz="914400" rtl="0" eaLnBrk="1" latinLnBrk="0" hangingPunct="1">
                          <a:defRPr sz="1800" kern="1200">
                            <a:solidFill>
                              <a:schemeClr val="dk1"/>
                            </a:solidFill>
                            <a:latin typeface="Arial"/>
                            <a:ea typeface="黑体"/>
                          </a:defRPr>
                        </a:lvl9pPr>
                      </a:lstStyle>
                      <a:p>
                        <a:pPr algn="ctr"/>
                        <a:r>
                          <a:rPr lang="en-US" altLang="zh-CN" sz="1700" b="1" dirty="0"/>
                          <a:t>3.1 Sr (FOV)</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B9">
                          <a:tint val="20000"/>
                        </a:srgbClr>
                      </a:solidFill>
                    </a:tcPr>
                  </a:tc>
                  <a:tc>
                    <a:txBody>
                      <a:bodyPr/>
                      <a:lstStyle>
                        <a:lvl1pPr marL="0" algn="l" defTabSz="914400" rtl="0" eaLnBrk="1" latinLnBrk="0" hangingPunct="1">
                          <a:defRPr sz="1800" kern="1200">
                            <a:solidFill>
                              <a:schemeClr val="dk1"/>
                            </a:solidFill>
                            <a:latin typeface="Arial"/>
                            <a:ea typeface="黑体"/>
                          </a:defRPr>
                        </a:lvl1pPr>
                        <a:lvl2pPr marL="457200" algn="l" defTabSz="914400" rtl="0" eaLnBrk="1" latinLnBrk="0" hangingPunct="1">
                          <a:defRPr sz="1800" kern="1200">
                            <a:solidFill>
                              <a:schemeClr val="dk1"/>
                            </a:solidFill>
                            <a:latin typeface="Arial"/>
                            <a:ea typeface="黑体"/>
                          </a:defRPr>
                        </a:lvl2pPr>
                        <a:lvl3pPr marL="914400" algn="l" defTabSz="914400" rtl="0" eaLnBrk="1" latinLnBrk="0" hangingPunct="1">
                          <a:defRPr sz="1800" kern="1200">
                            <a:solidFill>
                              <a:schemeClr val="dk1"/>
                            </a:solidFill>
                            <a:latin typeface="Arial"/>
                            <a:ea typeface="黑体"/>
                          </a:defRPr>
                        </a:lvl3pPr>
                        <a:lvl4pPr marL="1371600" algn="l" defTabSz="914400" rtl="0" eaLnBrk="1" latinLnBrk="0" hangingPunct="1">
                          <a:defRPr sz="1800" kern="1200">
                            <a:solidFill>
                              <a:schemeClr val="dk1"/>
                            </a:solidFill>
                            <a:latin typeface="Arial"/>
                            <a:ea typeface="黑体"/>
                          </a:defRPr>
                        </a:lvl4pPr>
                        <a:lvl5pPr marL="1828800" algn="l" defTabSz="914400" rtl="0" eaLnBrk="1" latinLnBrk="0" hangingPunct="1">
                          <a:defRPr sz="1800" kern="1200">
                            <a:solidFill>
                              <a:schemeClr val="dk1"/>
                            </a:solidFill>
                            <a:latin typeface="Arial"/>
                            <a:ea typeface="黑体"/>
                          </a:defRPr>
                        </a:lvl5pPr>
                        <a:lvl6pPr marL="2286000" algn="l" defTabSz="914400" rtl="0" eaLnBrk="1" latinLnBrk="0" hangingPunct="1">
                          <a:defRPr sz="1800" kern="1200">
                            <a:solidFill>
                              <a:schemeClr val="dk1"/>
                            </a:solidFill>
                            <a:latin typeface="Arial"/>
                            <a:ea typeface="黑体"/>
                          </a:defRPr>
                        </a:lvl6pPr>
                        <a:lvl7pPr marL="2743200" algn="l" defTabSz="914400" rtl="0" eaLnBrk="1" latinLnBrk="0" hangingPunct="1">
                          <a:defRPr sz="1800" kern="1200">
                            <a:solidFill>
                              <a:schemeClr val="dk1"/>
                            </a:solidFill>
                            <a:latin typeface="Arial"/>
                            <a:ea typeface="黑体"/>
                          </a:defRPr>
                        </a:lvl7pPr>
                        <a:lvl8pPr marL="3200400" algn="l" defTabSz="914400" rtl="0" eaLnBrk="1" latinLnBrk="0" hangingPunct="1">
                          <a:defRPr sz="1800" kern="1200">
                            <a:solidFill>
                              <a:schemeClr val="dk1"/>
                            </a:solidFill>
                            <a:latin typeface="Arial"/>
                            <a:ea typeface="黑体"/>
                          </a:defRPr>
                        </a:lvl8pPr>
                        <a:lvl9pPr marL="3657600" algn="l" defTabSz="914400" rtl="0" eaLnBrk="1" latinLnBrk="0" hangingPunct="1">
                          <a:defRPr sz="1800" kern="1200">
                            <a:solidFill>
                              <a:schemeClr val="dk1"/>
                            </a:solidFill>
                            <a:latin typeface="Arial"/>
                            <a:ea typeface="黑体"/>
                          </a:defRPr>
                        </a:lvl9pPr>
                      </a:lstStyle>
                      <a:p>
                        <a:pPr algn="ctr"/>
                        <a:r>
                          <a:rPr lang="en-US" altLang="zh-CN" sz="1700" b="1" dirty="0"/>
                          <a:t>10</a:t>
                        </a:r>
                        <a:endParaRPr lang="zh-CN" altLang="en-US" sz="1700" b="1"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B9">
                          <a:tint val="20000"/>
                        </a:srgbClr>
                      </a:solidFill>
                    </a:tcPr>
                  </a:tc>
                  <a:extLst>
                    <a:ext uri="{0D108BD9-81ED-4DB2-BD59-A6C34878D82A}">
                      <a16:rowId xmlns:a16="http://schemas.microsoft.com/office/drawing/2014/main" val="10004"/>
                    </a:ext>
                  </a:extLst>
                </a:tr>
              </a:tbl>
            </a:graphicData>
          </a:graphic>
        </p:graphicFrame>
        <p:pic>
          <p:nvPicPr>
            <p:cNvPr id="7" name="Immagine 29">
              <a:extLst>
                <a:ext uri="{FF2B5EF4-FFF2-40B4-BE49-F238E27FC236}">
                  <a16:creationId xmlns:a16="http://schemas.microsoft.com/office/drawing/2014/main" id="{77956E11-E31E-462E-9CC8-9F971AF1A4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42" y="4591983"/>
              <a:ext cx="464164" cy="342748"/>
            </a:xfrm>
            <a:prstGeom prst="rect">
              <a:avLst/>
            </a:prstGeom>
          </p:spPr>
        </p:pic>
        <p:pic>
          <p:nvPicPr>
            <p:cNvPr id="8" name="Immagine 31">
              <a:extLst>
                <a:ext uri="{FF2B5EF4-FFF2-40B4-BE49-F238E27FC236}">
                  <a16:creationId xmlns:a16="http://schemas.microsoft.com/office/drawing/2014/main" id="{93F8F10A-2A39-4B24-A04D-5C1EAB68A6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6" y="5030045"/>
              <a:ext cx="456840" cy="336498"/>
            </a:xfrm>
            <a:prstGeom prst="rect">
              <a:avLst/>
            </a:prstGeom>
          </p:spPr>
        </p:pic>
        <p:pic>
          <p:nvPicPr>
            <p:cNvPr id="9" name="Immagine 32">
              <a:extLst>
                <a:ext uri="{FF2B5EF4-FFF2-40B4-BE49-F238E27FC236}">
                  <a16:creationId xmlns:a16="http://schemas.microsoft.com/office/drawing/2014/main" id="{2F6465C7-1F57-4B2C-B596-24128DDE9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66" y="4126812"/>
              <a:ext cx="456840" cy="336498"/>
            </a:xfrm>
            <a:prstGeom prst="rect">
              <a:avLst/>
            </a:prstGeom>
          </p:spPr>
        </p:pic>
        <p:pic>
          <p:nvPicPr>
            <p:cNvPr id="10" name="Immagine 33">
              <a:extLst>
                <a:ext uri="{FF2B5EF4-FFF2-40B4-BE49-F238E27FC236}">
                  <a16:creationId xmlns:a16="http://schemas.microsoft.com/office/drawing/2014/main" id="{75D9AA23-3DFE-4EDC-8E32-40CB4E3CD6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52" y="5445052"/>
              <a:ext cx="464164" cy="342748"/>
            </a:xfrm>
            <a:prstGeom prst="rect">
              <a:avLst/>
            </a:prstGeom>
          </p:spPr>
        </p:pic>
      </p:grpSp>
      <p:sp>
        <p:nvSpPr>
          <p:cNvPr id="11" name="文本框 10">
            <a:extLst>
              <a:ext uri="{FF2B5EF4-FFF2-40B4-BE49-F238E27FC236}">
                <a16:creationId xmlns:a16="http://schemas.microsoft.com/office/drawing/2014/main" id="{AADE969C-1C39-460B-BEF2-E97040CACAEC}"/>
              </a:ext>
            </a:extLst>
          </p:cNvPr>
          <p:cNvSpPr txBox="1"/>
          <p:nvPr/>
        </p:nvSpPr>
        <p:spPr>
          <a:xfrm>
            <a:off x="2227869" y="6116767"/>
            <a:ext cx="808631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a:ea typeface="微软雅黑"/>
                <a:cs typeface="+mn-cs"/>
              </a:rPr>
              <a:t>PI: Shuang-Nan Zhang (IHEP)     </a:t>
            </a:r>
            <a:r>
              <a:rPr kumimoji="0" lang="zh-CN" altLang="en-US" sz="2000" b="0" i="0" u="none" strike="noStrike" kern="1200" cap="none" spc="0" normalizeH="0" baseline="0" noProof="0" dirty="0">
                <a:ln>
                  <a:noFill/>
                </a:ln>
                <a:solidFill>
                  <a:srgbClr val="000000"/>
                </a:solidFill>
                <a:effectLst/>
                <a:uLnTx/>
                <a:uFillTx/>
                <a:latin typeface="Arial"/>
                <a:ea typeface="微软雅黑"/>
                <a:cs typeface="+mn-cs"/>
              </a:rPr>
              <a:t> </a:t>
            </a:r>
            <a:r>
              <a:rPr kumimoji="0" lang="en-US" altLang="zh-CN" sz="2000" b="0" i="0" u="none" strike="noStrike" kern="1200" cap="none" spc="0" normalizeH="0" baseline="0" noProof="0" dirty="0">
                <a:ln>
                  <a:noFill/>
                </a:ln>
                <a:solidFill>
                  <a:srgbClr val="000000"/>
                </a:solidFill>
                <a:effectLst/>
                <a:uLnTx/>
                <a:uFillTx/>
                <a:latin typeface="Arial"/>
                <a:ea typeface="微软雅黑"/>
                <a:cs typeface="+mn-cs"/>
              </a:rPr>
              <a:t>Europe: Marco</a:t>
            </a:r>
            <a:r>
              <a:rPr kumimoji="0" lang="zh-CN" altLang="en-US" sz="2000" b="0" i="0" u="none" strike="noStrike" kern="1200" cap="none" spc="0" normalizeH="0" baseline="0" noProof="0" dirty="0">
                <a:ln>
                  <a:noFill/>
                </a:ln>
                <a:solidFill>
                  <a:srgbClr val="000000"/>
                </a:solidFill>
                <a:effectLst/>
                <a:uLnTx/>
                <a:uFillTx/>
                <a:latin typeface="Arial"/>
                <a:ea typeface="微软雅黑"/>
                <a:cs typeface="+mn-cs"/>
              </a:rPr>
              <a:t> </a:t>
            </a:r>
            <a:r>
              <a:rPr kumimoji="0" lang="en-US" altLang="zh-CN" sz="2000" b="0" i="0" u="none" strike="noStrike" kern="1200" cap="none" spc="0" normalizeH="0" baseline="0" noProof="0" dirty="0" err="1">
                <a:ln>
                  <a:noFill/>
                </a:ln>
                <a:solidFill>
                  <a:srgbClr val="000000"/>
                </a:solidFill>
                <a:effectLst/>
                <a:uLnTx/>
                <a:uFillTx/>
                <a:latin typeface="Arial"/>
                <a:ea typeface="微软雅黑"/>
                <a:cs typeface="+mn-cs"/>
              </a:rPr>
              <a:t>Feroci</a:t>
            </a:r>
            <a:r>
              <a:rPr kumimoji="0" lang="zh-CN" altLang="en-US" sz="2000" b="0" i="0" u="none" strike="noStrike" kern="1200" cap="none" spc="0" normalizeH="0" baseline="0" noProof="0" dirty="0">
                <a:ln>
                  <a:noFill/>
                </a:ln>
                <a:solidFill>
                  <a:srgbClr val="000000"/>
                </a:solidFill>
                <a:effectLst/>
                <a:uLnTx/>
                <a:uFillTx/>
                <a:latin typeface="Arial"/>
                <a:ea typeface="微软雅黑"/>
                <a:cs typeface="+mn-cs"/>
              </a:rPr>
              <a:t> </a:t>
            </a:r>
            <a:r>
              <a:rPr kumimoji="0" lang="en-US" altLang="zh-CN" sz="2000" b="0" i="0" u="none" strike="noStrike" kern="1200" cap="none" spc="0" normalizeH="0" baseline="0" noProof="0" dirty="0">
                <a:ln>
                  <a:noFill/>
                </a:ln>
                <a:solidFill>
                  <a:srgbClr val="000000"/>
                </a:solidFill>
                <a:effectLst/>
                <a:uLnTx/>
                <a:uFillTx/>
                <a:latin typeface="Arial"/>
                <a:ea typeface="微软雅黑"/>
                <a:cs typeface="+mn-cs"/>
              </a:rPr>
              <a:t>(INAF, Rome)</a:t>
            </a:r>
            <a:endParaRPr kumimoji="0" lang="zh-CN" altLang="en-US" sz="20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2" name="图片 11">
            <a:extLst>
              <a:ext uri="{FF2B5EF4-FFF2-40B4-BE49-F238E27FC236}">
                <a16:creationId xmlns:a16="http://schemas.microsoft.com/office/drawing/2014/main" id="{2D0362AD-246E-425D-9641-43CAD104DD3E}"/>
              </a:ext>
            </a:extLst>
          </p:cNvPr>
          <p:cNvPicPr>
            <a:picLocks noChangeAspect="1"/>
          </p:cNvPicPr>
          <p:nvPr/>
        </p:nvPicPr>
        <p:blipFill>
          <a:blip r:embed="rId4"/>
          <a:stretch>
            <a:fillRect/>
          </a:stretch>
        </p:blipFill>
        <p:spPr>
          <a:xfrm>
            <a:off x="1336554" y="874455"/>
            <a:ext cx="4148322" cy="2648544"/>
          </a:xfrm>
          <a:prstGeom prst="rect">
            <a:avLst/>
          </a:prstGeom>
        </p:spPr>
      </p:pic>
      <p:sp>
        <p:nvSpPr>
          <p:cNvPr id="13" name="TextBox 13">
            <a:extLst>
              <a:ext uri="{FF2B5EF4-FFF2-40B4-BE49-F238E27FC236}">
                <a16:creationId xmlns:a16="http://schemas.microsoft.com/office/drawing/2014/main" id="{59D79190-9D86-4E6B-A297-499B752AAB60}"/>
              </a:ext>
            </a:extLst>
          </p:cNvPr>
          <p:cNvSpPr txBox="1"/>
          <p:nvPr/>
        </p:nvSpPr>
        <p:spPr>
          <a:xfrm>
            <a:off x="6229349" y="874455"/>
            <a:ext cx="5485497" cy="255454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Important Sciences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a:cs typeface="Arial" panose="020B0604020202020204" pitchFamily="34" charset="0"/>
              </a:rPr>
              <a:t>Extreme gravity,</a:t>
            </a:r>
            <a:r>
              <a:rPr kumimoji="0" lang="zh-CN" altLang="en-US" sz="2000" b="0" i="0" u="none" strike="noStrike" kern="1200" cap="none" spc="0" normalizeH="0" baseline="0" noProof="0" dirty="0">
                <a:ln>
                  <a:noFill/>
                </a:ln>
                <a:solidFill>
                  <a:srgbClr val="C00000"/>
                </a:solidFill>
                <a:effectLst/>
                <a:uLnTx/>
                <a:uFillTx/>
                <a:latin typeface="Arial" panose="020B0604020202020204" pitchFamily="34" charset="0"/>
                <a:ea typeface="微软雅黑"/>
                <a:cs typeface="Arial" panose="020B0604020202020204" pitchFamily="34" charset="0"/>
              </a:rPr>
              <a:t>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a:cs typeface="Arial" panose="020B0604020202020204" pitchFamily="34" charset="0"/>
              </a:rPr>
              <a:t>magnetism, density</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200" cap="none" spc="0" normalizeH="0" baseline="0" noProof="0" dirty="0">
                <a:ln>
                  <a:noFill/>
                </a:ln>
                <a:solidFill>
                  <a:srgbClr val="0066FF"/>
                </a:solidFill>
                <a:effectLst/>
                <a:uLnTx/>
                <a:uFillTx/>
                <a:latin typeface="Arial" panose="020B0604020202020204" pitchFamily="34" charset="0"/>
                <a:ea typeface="微软雅黑"/>
                <a:cs typeface="Arial" panose="020B0604020202020204" pitchFamily="34" charset="0"/>
              </a:rPr>
              <a:t>Neutron stars, black holes, </a:t>
            </a:r>
            <a:r>
              <a:rPr kumimoji="0" lang="en-US" altLang="zh-CN" sz="2000" b="0" i="0" u="none" strike="noStrike" kern="1200" cap="none" spc="0" normalizeH="0" baseline="0" noProof="0" dirty="0" err="1">
                <a:ln>
                  <a:noFill/>
                </a:ln>
                <a:solidFill>
                  <a:srgbClr val="0066FF"/>
                </a:solidFill>
                <a:effectLst/>
                <a:uLnTx/>
                <a:uFillTx/>
                <a:latin typeface="Arial" panose="020B0604020202020204" pitchFamily="34" charset="0"/>
                <a:ea typeface="微软雅黑"/>
                <a:cs typeface="Arial" panose="020B0604020202020204" pitchFamily="34" charset="0"/>
              </a:rPr>
              <a:t>etc</a:t>
            </a:r>
            <a:endParaRPr kumimoji="0" lang="en-US" altLang="zh-CN" sz="2000" b="0" i="0" u="none" strike="noStrike" kern="1200" cap="none" spc="0" normalizeH="0" baseline="0" noProof="0" dirty="0">
              <a:ln>
                <a:noFill/>
              </a:ln>
              <a:solidFill>
                <a:srgbClr val="0066FF"/>
              </a:solidFill>
              <a:effectLst/>
              <a:uLnTx/>
              <a:uFillTx/>
              <a:latin typeface="Arial" panose="020B0604020202020204" pitchFamily="34" charset="0"/>
              <a:ea typeface="微软雅黑"/>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Cutting-edge technology</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200" cap="none" spc="0" normalizeH="0" baseline="0" noProof="0" dirty="0">
                <a:ln>
                  <a:noFill/>
                </a:ln>
                <a:solidFill>
                  <a:srgbClr val="0066FF"/>
                </a:solidFill>
                <a:effectLst/>
                <a:uLnTx/>
                <a:uFillTx/>
                <a:latin typeface="Arial" panose="020B0604020202020204" pitchFamily="34" charset="0"/>
                <a:ea typeface="微软雅黑"/>
                <a:cs typeface="Arial" panose="020B0604020202020204" pitchFamily="34" charset="0"/>
              </a:rPr>
              <a:t>Spectral, polarization, timing, imaging</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200" cap="none" spc="0" normalizeH="0" baseline="0" noProof="0" dirty="0">
                <a:ln>
                  <a:noFill/>
                </a:ln>
                <a:solidFill>
                  <a:srgbClr val="0066FF"/>
                </a:solidFill>
                <a:effectLst/>
                <a:uLnTx/>
                <a:uFillTx/>
                <a:latin typeface="Arial" panose="020B0604020202020204" pitchFamily="34" charset="0"/>
                <a:ea typeface="微软雅黑"/>
                <a:cs typeface="Arial" panose="020B0604020202020204" pitchFamily="34" charset="0"/>
              </a:rPr>
              <a:t>Large eff. Area (~3.4 m</a:t>
            </a:r>
            <a:r>
              <a:rPr kumimoji="0" lang="en-US" altLang="zh-CN" sz="2000" b="0" i="0" u="none" strike="noStrike" kern="1200" cap="none" spc="0" normalizeH="0" baseline="30000" noProof="0" dirty="0">
                <a:ln>
                  <a:noFill/>
                </a:ln>
                <a:solidFill>
                  <a:srgbClr val="0066FF"/>
                </a:solidFill>
                <a:effectLst/>
                <a:uLnTx/>
                <a:uFillTx/>
                <a:latin typeface="Arial" panose="020B0604020202020204" pitchFamily="34" charset="0"/>
                <a:ea typeface="微软雅黑"/>
                <a:cs typeface="Arial" panose="020B0604020202020204" pitchFamily="34" charset="0"/>
              </a:rPr>
              <a:t>2</a:t>
            </a:r>
            <a:r>
              <a:rPr kumimoji="0" lang="en-US" altLang="zh-CN" sz="2000" b="0" i="0" u="none" strike="noStrike" kern="1200" cap="none" spc="0" normalizeH="0" baseline="0" noProof="0" dirty="0">
                <a:ln>
                  <a:noFill/>
                </a:ln>
                <a:solidFill>
                  <a:srgbClr val="0066FF"/>
                </a:solidFill>
                <a:effectLst/>
                <a:uLnTx/>
                <a:uFillTx/>
                <a:latin typeface="Arial" panose="020B0604020202020204" pitchFamily="34" charset="0"/>
                <a:ea typeface="微软雅黑"/>
                <a:cs typeface="Arial" panose="020B0604020202020204" pitchFamily="34" charset="0"/>
              </a:rPr>
              <a:t>@6 keV)</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200" cap="none" spc="0" normalizeH="0" baseline="0" noProof="0" dirty="0">
                <a:ln>
                  <a:noFill/>
                </a:ln>
                <a:solidFill>
                  <a:srgbClr val="0066FF"/>
                </a:solidFill>
                <a:effectLst/>
                <a:uLnTx/>
                <a:uFillTx/>
                <a:latin typeface="Arial" panose="020B0604020202020204" pitchFamily="34" charset="0"/>
                <a:ea typeface="微软雅黑"/>
                <a:cs typeface="Arial" panose="020B0604020202020204" pitchFamily="34" charset="0"/>
              </a:rPr>
              <a:t>High spec</a:t>
            </a:r>
            <a:r>
              <a:rPr kumimoji="0" lang="en-US" altLang="zh-CN" sz="2000" b="0" i="0" u="none" strike="noStrike" kern="1200" cap="none" spc="0" normalizeH="0" baseline="0" noProof="0" dirty="0">
                <a:ln>
                  <a:noFill/>
                </a:ln>
                <a:solidFill>
                  <a:srgbClr val="0066FF"/>
                </a:solidFill>
                <a:effectLst/>
                <a:uLnTx/>
                <a:uFillTx/>
                <a:latin typeface="Arial"/>
                <a:ea typeface="微软雅黑"/>
                <a:cs typeface="Arial" panose="020B0604020202020204" pitchFamily="34" charset="0"/>
              </a:rPr>
              <a:t>.</a:t>
            </a:r>
            <a:r>
              <a:rPr kumimoji="0" lang="en-US" altLang="zh-CN" sz="2000" b="0" i="0" u="none" strike="noStrike" kern="1200" cap="none" spc="0" normalizeH="0" baseline="0" noProof="0" dirty="0">
                <a:ln>
                  <a:noFill/>
                </a:ln>
                <a:solidFill>
                  <a:srgbClr val="0066FF"/>
                </a:solidFill>
                <a:effectLst/>
                <a:uLnTx/>
                <a:uFillTx/>
                <a:latin typeface="Arial" panose="020B0604020202020204" pitchFamily="34" charset="0"/>
                <a:ea typeface="微软雅黑"/>
                <a:cs typeface="Arial" panose="020B0604020202020204" pitchFamily="34" charset="0"/>
              </a:rPr>
              <a:t> </a:t>
            </a:r>
            <a:r>
              <a:rPr kumimoji="0" lang="en-US" altLang="zh-CN" sz="2000" b="0" i="0" u="none" strike="noStrike" kern="1200" cap="none" spc="0" normalizeH="0" baseline="0" noProof="0" dirty="0" err="1">
                <a:ln>
                  <a:noFill/>
                </a:ln>
                <a:solidFill>
                  <a:srgbClr val="0066FF"/>
                </a:solidFill>
                <a:effectLst/>
                <a:uLnTx/>
                <a:uFillTx/>
                <a:latin typeface="Arial" panose="020B0604020202020204" pitchFamily="34" charset="0"/>
                <a:ea typeface="微软雅黑"/>
                <a:cs typeface="Arial" panose="020B0604020202020204" pitchFamily="34" charset="0"/>
              </a:rPr>
              <a:t>resol</a:t>
            </a:r>
            <a:r>
              <a:rPr kumimoji="0" lang="en-US" altLang="zh-CN" sz="2000" b="0" i="0" u="none" strike="noStrike" kern="1200" cap="none" spc="0" normalizeH="0" baseline="0" noProof="0" dirty="0">
                <a:ln>
                  <a:noFill/>
                </a:ln>
                <a:solidFill>
                  <a:srgbClr val="0066FF"/>
                </a:solidFill>
                <a:effectLst/>
                <a:uLnTx/>
                <a:uFillTx/>
                <a:latin typeface="Arial" panose="020B0604020202020204" pitchFamily="34" charset="0"/>
                <a:ea typeface="微软雅黑"/>
                <a:cs typeface="Arial" panose="020B0604020202020204" pitchFamily="34" charset="0"/>
              </a:rPr>
              <a:t>.(&lt;180 eV@6 keV)</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200" cap="none" spc="0" normalizeH="0" baseline="0" noProof="0" dirty="0">
                <a:ln>
                  <a:noFill/>
                </a:ln>
                <a:solidFill>
                  <a:srgbClr val="0066FF"/>
                </a:solidFill>
                <a:effectLst/>
                <a:uLnTx/>
                <a:uFillTx/>
                <a:latin typeface="Arial" panose="020B0604020202020204" pitchFamily="34" charset="0"/>
                <a:ea typeface="微软雅黑"/>
                <a:cs typeface="Arial" panose="020B0604020202020204" pitchFamily="34" charset="0"/>
              </a:rPr>
              <a:t>High throughput: 15 Crab up to 8 hours</a:t>
            </a:r>
          </a:p>
        </p:txBody>
      </p:sp>
      <p:sp>
        <p:nvSpPr>
          <p:cNvPr id="4" name="矩形 3">
            <a:extLst>
              <a:ext uri="{FF2B5EF4-FFF2-40B4-BE49-F238E27FC236}">
                <a16:creationId xmlns:a16="http://schemas.microsoft.com/office/drawing/2014/main" id="{98FE8698-00F4-4E8E-A0FC-F1F525EE975F}"/>
              </a:ext>
            </a:extLst>
          </p:cNvPr>
          <p:cNvSpPr/>
          <p:nvPr/>
        </p:nvSpPr>
        <p:spPr>
          <a:xfrm>
            <a:off x="1234508" y="732063"/>
            <a:ext cx="1056700" cy="369332"/>
          </a:xfrm>
          <a:prstGeom prst="rect">
            <a:avLst/>
          </a:prstGeom>
          <a:solidFill>
            <a:srgbClr val="FFFF00"/>
          </a:solidFill>
          <a:ln>
            <a:solidFill>
              <a:schemeClr val="accent6"/>
            </a:solidFill>
          </a:ln>
        </p:spPr>
        <p:txBody>
          <a:bodyPr wrap="none">
            <a:spAutoFit/>
          </a:bodyPr>
          <a:lstStyle/>
          <a:p>
            <a:r>
              <a:rPr lang="en-US" altLang="zh-CN" dirty="0"/>
              <a:t>Flagship</a:t>
            </a:r>
            <a:endParaRPr lang="zh-CN" altLang="en-US" dirty="0"/>
          </a:p>
        </p:txBody>
      </p:sp>
    </p:spTree>
    <p:extLst>
      <p:ext uri="{BB962C8B-B14F-4D97-AF65-F5344CB8AC3E}">
        <p14:creationId xmlns:p14="http://schemas.microsoft.com/office/powerpoint/2010/main" val="1001202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988F06-3CD9-4C68-9F7B-3AC6C37C9C15}"/>
              </a:ext>
            </a:extLst>
          </p:cNvPr>
          <p:cNvSpPr>
            <a:spLocks noGrp="1"/>
          </p:cNvSpPr>
          <p:nvPr>
            <p:ph type="title"/>
          </p:nvPr>
        </p:nvSpPr>
        <p:spPr/>
        <p:txBody>
          <a:bodyPr/>
          <a:lstStyle/>
          <a:p>
            <a:r>
              <a:rPr lang="en-US" altLang="zh-CN" dirty="0"/>
              <a:t>eXTP International Consortium</a:t>
            </a:r>
            <a:endParaRPr lang="zh-CN" altLang="en-US" dirty="0"/>
          </a:p>
        </p:txBody>
      </p:sp>
      <p:sp>
        <p:nvSpPr>
          <p:cNvPr id="3" name="灯片编号占位符 2">
            <a:extLst>
              <a:ext uri="{FF2B5EF4-FFF2-40B4-BE49-F238E27FC236}">
                <a16:creationId xmlns:a16="http://schemas.microsoft.com/office/drawing/2014/main" id="{D79BF7A2-175E-42B9-9136-403341FF01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pic>
        <p:nvPicPr>
          <p:cNvPr id="5" name="图片 4">
            <a:extLst>
              <a:ext uri="{FF2B5EF4-FFF2-40B4-BE49-F238E27FC236}">
                <a16:creationId xmlns:a16="http://schemas.microsoft.com/office/drawing/2014/main" id="{275E1BAB-331B-4974-974A-EB51D451787C}"/>
              </a:ext>
            </a:extLst>
          </p:cNvPr>
          <p:cNvPicPr>
            <a:picLocks noChangeAspect="1"/>
          </p:cNvPicPr>
          <p:nvPr/>
        </p:nvPicPr>
        <p:blipFill>
          <a:blip r:embed="rId2"/>
          <a:stretch>
            <a:fillRect/>
          </a:stretch>
        </p:blipFill>
        <p:spPr>
          <a:xfrm>
            <a:off x="121749" y="1791102"/>
            <a:ext cx="3325317" cy="4246093"/>
          </a:xfrm>
          <a:prstGeom prst="rect">
            <a:avLst/>
          </a:prstGeom>
        </p:spPr>
      </p:pic>
      <p:pic>
        <p:nvPicPr>
          <p:cNvPr id="6" name="图片 5">
            <a:extLst>
              <a:ext uri="{FF2B5EF4-FFF2-40B4-BE49-F238E27FC236}">
                <a16:creationId xmlns:a16="http://schemas.microsoft.com/office/drawing/2014/main" id="{52AC8E58-D37B-4ED1-995F-7EB72DF02115}"/>
              </a:ext>
            </a:extLst>
          </p:cNvPr>
          <p:cNvPicPr>
            <a:picLocks noChangeAspect="1"/>
          </p:cNvPicPr>
          <p:nvPr/>
        </p:nvPicPr>
        <p:blipFill>
          <a:blip r:embed="rId3"/>
          <a:stretch>
            <a:fillRect/>
          </a:stretch>
        </p:blipFill>
        <p:spPr>
          <a:xfrm>
            <a:off x="3495337" y="1236595"/>
            <a:ext cx="3745149" cy="4800600"/>
          </a:xfrm>
          <a:prstGeom prst="rect">
            <a:avLst/>
          </a:prstGeom>
        </p:spPr>
      </p:pic>
      <p:sp>
        <p:nvSpPr>
          <p:cNvPr id="7" name="TextBox 2">
            <a:extLst>
              <a:ext uri="{FF2B5EF4-FFF2-40B4-BE49-F238E27FC236}">
                <a16:creationId xmlns:a16="http://schemas.microsoft.com/office/drawing/2014/main" id="{92A59C5E-7B16-425E-8DEF-71BB8681377A}"/>
              </a:ext>
            </a:extLst>
          </p:cNvPr>
          <p:cNvSpPr txBox="1"/>
          <p:nvPr/>
        </p:nvSpPr>
        <p:spPr>
          <a:xfrm>
            <a:off x="262697" y="1071346"/>
            <a:ext cx="2057422"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微软雅黑"/>
                <a:cs typeface="+mn-cs"/>
              </a:rPr>
              <a:t>PI Institute:  IHEP</a:t>
            </a:r>
            <a:endParaRPr kumimoji="0" lang="en-US" sz="2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微软雅黑"/>
              <a:cs typeface="+mn-cs"/>
            </a:endParaRPr>
          </a:p>
        </p:txBody>
      </p:sp>
      <p:pic>
        <p:nvPicPr>
          <p:cNvPr id="8" name="图片 7">
            <a:extLst>
              <a:ext uri="{FF2B5EF4-FFF2-40B4-BE49-F238E27FC236}">
                <a16:creationId xmlns:a16="http://schemas.microsoft.com/office/drawing/2014/main" id="{B9BE1487-AB8D-4FF4-88FC-BAA041372A2B}"/>
              </a:ext>
            </a:extLst>
          </p:cNvPr>
          <p:cNvPicPr>
            <a:picLocks noChangeAspect="1"/>
          </p:cNvPicPr>
          <p:nvPr/>
        </p:nvPicPr>
        <p:blipFill>
          <a:blip r:embed="rId4"/>
          <a:stretch>
            <a:fillRect/>
          </a:stretch>
        </p:blipFill>
        <p:spPr>
          <a:xfrm>
            <a:off x="7477341" y="4327071"/>
            <a:ext cx="1754521" cy="2339362"/>
          </a:xfrm>
          <a:prstGeom prst="rect">
            <a:avLst/>
          </a:prstGeom>
        </p:spPr>
      </p:pic>
      <p:sp>
        <p:nvSpPr>
          <p:cNvPr id="9" name="内容占位符 2">
            <a:extLst>
              <a:ext uri="{FF2B5EF4-FFF2-40B4-BE49-F238E27FC236}">
                <a16:creationId xmlns:a16="http://schemas.microsoft.com/office/drawing/2014/main" id="{41700D20-A2E8-4AB3-94C3-8BF0025301B1}"/>
              </a:ext>
            </a:extLst>
          </p:cNvPr>
          <p:cNvSpPr>
            <a:spLocks noGrp="1"/>
          </p:cNvSpPr>
          <p:nvPr>
            <p:ph idx="1"/>
          </p:nvPr>
        </p:nvSpPr>
        <p:spPr>
          <a:xfrm>
            <a:off x="7338860" y="877048"/>
            <a:ext cx="4685977" cy="3450023"/>
          </a:xfrm>
        </p:spPr>
        <p:txBody>
          <a:bodyPr>
            <a:normAutofit fontScale="92500" lnSpcReduction="20000"/>
          </a:bodyPr>
          <a:lstStyle/>
          <a:p>
            <a:pPr marL="0" indent="0">
              <a:buNone/>
            </a:pPr>
            <a:r>
              <a:rPr lang="en-US" altLang="zh-CN" sz="1800" dirty="0">
                <a:solidFill>
                  <a:schemeClr val="tx1"/>
                </a:solidFill>
              </a:rPr>
              <a:t>Five refereed papers have been published in a special issue of </a:t>
            </a:r>
            <a:r>
              <a:rPr lang="en-US" altLang="zh-CN" sz="1800" i="1" dirty="0">
                <a:solidFill>
                  <a:schemeClr val="tx1"/>
                </a:solidFill>
              </a:rPr>
              <a:t>SCIENCE CHINA Physics, Mechanics &amp; Astronomy, </a:t>
            </a:r>
            <a:r>
              <a:rPr lang="en-US" altLang="zh-CN" sz="1800" dirty="0">
                <a:solidFill>
                  <a:schemeClr val="tx1"/>
                </a:solidFill>
              </a:rPr>
              <a:t>Feb. 2019</a:t>
            </a:r>
          </a:p>
          <a:p>
            <a:pPr marL="176213" indent="-176213"/>
            <a:r>
              <a:rPr lang="en-US" altLang="zh-CN" sz="1600" dirty="0"/>
              <a:t>S.-N. Zhang, A. Santangelo, M. Feroci, Y.P. Xu, et al., </a:t>
            </a:r>
            <a:r>
              <a:rPr lang="en-US" altLang="zh-CN" sz="1600" dirty="0">
                <a:solidFill>
                  <a:srgbClr val="C00000"/>
                </a:solidFill>
              </a:rPr>
              <a:t>The enhanced X-ray Timing and Polarimetry mission - eXTP</a:t>
            </a:r>
          </a:p>
          <a:p>
            <a:pPr marL="176213" indent="-176213"/>
            <a:r>
              <a:rPr lang="fr-FR" altLang="zh-CN" sz="1600" dirty="0"/>
              <a:t>A. L. Watts, W.F. Yu, J. Poutanen, S. Zhang, et al., </a:t>
            </a:r>
            <a:r>
              <a:rPr lang="en-US" altLang="zh-CN" sz="1600" dirty="0">
                <a:solidFill>
                  <a:srgbClr val="C00000"/>
                </a:solidFill>
              </a:rPr>
              <a:t>Dense matter </a:t>
            </a:r>
            <a:r>
              <a:rPr lang="en-US" altLang="zh-CN" sz="1600" dirty="0"/>
              <a:t>with eXTP </a:t>
            </a:r>
          </a:p>
          <a:p>
            <a:pPr marL="176213" indent="-176213"/>
            <a:r>
              <a:rPr lang="en-US" altLang="zh-CN" sz="1600" dirty="0"/>
              <a:t>A. De Rosa, P. </a:t>
            </a:r>
            <a:r>
              <a:rPr lang="en-US" altLang="zh-CN" sz="1600" dirty="0" err="1"/>
              <a:t>Uttley</a:t>
            </a:r>
            <a:r>
              <a:rPr lang="en-US" altLang="zh-CN" sz="1600" dirty="0"/>
              <a:t>, L.J. Gou, Y. Liu, et al.,   </a:t>
            </a:r>
            <a:r>
              <a:rPr lang="en-US" altLang="zh-CN" sz="1600" dirty="0">
                <a:solidFill>
                  <a:srgbClr val="C00000"/>
                </a:solidFill>
              </a:rPr>
              <a:t>Accretion in Strong Field Gravity  </a:t>
            </a:r>
            <a:r>
              <a:rPr lang="en-US" altLang="zh-CN" sz="1600" dirty="0"/>
              <a:t>with eXTP</a:t>
            </a:r>
          </a:p>
          <a:p>
            <a:pPr marL="176213" indent="-176213"/>
            <a:r>
              <a:rPr lang="nb-NO" altLang="zh-CN" sz="1600" dirty="0"/>
              <a:t>A. Santangelo, S. Zane, H. Feng, R.X. Xu, et al., </a:t>
            </a:r>
            <a:r>
              <a:rPr lang="en-US" altLang="zh-CN" sz="1600" dirty="0">
                <a:solidFill>
                  <a:srgbClr val="C00000"/>
                </a:solidFill>
              </a:rPr>
              <a:t>Physics and Astrophysics of Strong Magnetic Field systems</a:t>
            </a:r>
            <a:r>
              <a:rPr lang="en-US" altLang="zh-CN" sz="1600" dirty="0"/>
              <a:t> with eXTP</a:t>
            </a:r>
          </a:p>
          <a:p>
            <a:pPr marL="176213" indent="-176213"/>
            <a:r>
              <a:rPr lang="en-US" altLang="zh-CN" sz="1600" dirty="0"/>
              <a:t>J. J. M. in 't Zand, B. Enrico, J.L. Qu, X.D. Li, et al., </a:t>
            </a:r>
            <a:r>
              <a:rPr lang="en-US" altLang="zh-CN" sz="1600" dirty="0">
                <a:solidFill>
                  <a:srgbClr val="C00000"/>
                </a:solidFill>
              </a:rPr>
              <a:t>Observatory science </a:t>
            </a:r>
            <a:r>
              <a:rPr lang="en-US" altLang="zh-CN" sz="1600" dirty="0"/>
              <a:t>with eXTP</a:t>
            </a:r>
          </a:p>
          <a:p>
            <a:endParaRPr lang="zh-CN" altLang="en-US" sz="1600" dirty="0"/>
          </a:p>
        </p:txBody>
      </p:sp>
      <p:sp>
        <p:nvSpPr>
          <p:cNvPr id="10" name="文本框 9">
            <a:extLst>
              <a:ext uri="{FF2B5EF4-FFF2-40B4-BE49-F238E27FC236}">
                <a16:creationId xmlns:a16="http://schemas.microsoft.com/office/drawing/2014/main" id="{33A256F6-17F9-42EA-B740-2BC654B1CADF}"/>
              </a:ext>
            </a:extLst>
          </p:cNvPr>
          <p:cNvSpPr txBox="1"/>
          <p:nvPr/>
        </p:nvSpPr>
        <p:spPr>
          <a:xfrm>
            <a:off x="9296461" y="5835436"/>
            <a:ext cx="2838389" cy="830997"/>
          </a:xfrm>
          <a:prstGeom prst="rect">
            <a:avLst/>
          </a:prstGeom>
          <a:solidFill>
            <a:srgbClr val="FFC000">
              <a:alpha val="5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Total number of citing papers: 240, citations: 293 (ADS, 26 Aug 2023)</a:t>
            </a:r>
            <a:endParaRPr kumimoji="0" lang="zh-CN" altLang="en-US" sz="16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1" name="图片 10">
            <a:extLst>
              <a:ext uri="{FF2B5EF4-FFF2-40B4-BE49-F238E27FC236}">
                <a16:creationId xmlns:a16="http://schemas.microsoft.com/office/drawing/2014/main" id="{992C5D34-414F-49EA-9839-F0E5CE02DBBC}"/>
              </a:ext>
            </a:extLst>
          </p:cNvPr>
          <p:cNvPicPr>
            <a:picLocks noChangeAspect="1"/>
          </p:cNvPicPr>
          <p:nvPr/>
        </p:nvPicPr>
        <p:blipFill>
          <a:blip r:embed="rId5"/>
          <a:stretch>
            <a:fillRect/>
          </a:stretch>
        </p:blipFill>
        <p:spPr>
          <a:xfrm>
            <a:off x="9274350" y="4272490"/>
            <a:ext cx="2686329" cy="1500583"/>
          </a:xfrm>
          <a:prstGeom prst="rect">
            <a:avLst/>
          </a:prstGeom>
        </p:spPr>
      </p:pic>
    </p:spTree>
    <p:extLst>
      <p:ext uri="{BB962C8B-B14F-4D97-AF65-F5344CB8AC3E}">
        <p14:creationId xmlns:p14="http://schemas.microsoft.com/office/powerpoint/2010/main" val="3037073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EF1B7C-4EAC-46B6-B616-32FCA6B87B54}"/>
              </a:ext>
            </a:extLst>
          </p:cNvPr>
          <p:cNvSpPr>
            <a:spLocks noGrp="1"/>
          </p:cNvSpPr>
          <p:nvPr>
            <p:ph type="title"/>
          </p:nvPr>
        </p:nvSpPr>
        <p:spPr/>
        <p:txBody>
          <a:bodyPr/>
          <a:lstStyle/>
          <a:p>
            <a:r>
              <a:rPr lang="en-US" altLang="zh-CN" dirty="0"/>
              <a:t>eXTP performance, status and plan</a:t>
            </a:r>
            <a:endParaRPr lang="zh-CN" altLang="en-US" dirty="0"/>
          </a:p>
        </p:txBody>
      </p:sp>
      <p:sp>
        <p:nvSpPr>
          <p:cNvPr id="3" name="灯片编号占位符 2">
            <a:extLst>
              <a:ext uri="{FF2B5EF4-FFF2-40B4-BE49-F238E27FC236}">
                <a16:creationId xmlns:a16="http://schemas.microsoft.com/office/drawing/2014/main" id="{E02D7587-4AD8-4049-BAD4-A73B025BD9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pic>
        <p:nvPicPr>
          <p:cNvPr id="18" name="图片 17">
            <a:extLst>
              <a:ext uri="{FF2B5EF4-FFF2-40B4-BE49-F238E27FC236}">
                <a16:creationId xmlns:a16="http://schemas.microsoft.com/office/drawing/2014/main" id="{5F52059E-4EDA-4A92-9DE9-88DBF8BDCE32}"/>
              </a:ext>
            </a:extLst>
          </p:cNvPr>
          <p:cNvPicPr>
            <a:picLocks noChangeAspect="1"/>
          </p:cNvPicPr>
          <p:nvPr/>
        </p:nvPicPr>
        <p:blipFill>
          <a:blip r:embed="rId2"/>
          <a:stretch>
            <a:fillRect/>
          </a:stretch>
        </p:blipFill>
        <p:spPr>
          <a:xfrm>
            <a:off x="202333" y="1162354"/>
            <a:ext cx="3050154" cy="1928901"/>
          </a:xfrm>
          <a:prstGeom prst="rect">
            <a:avLst/>
          </a:prstGeom>
        </p:spPr>
      </p:pic>
      <p:pic>
        <p:nvPicPr>
          <p:cNvPr id="19" name="图片 18">
            <a:extLst>
              <a:ext uri="{FF2B5EF4-FFF2-40B4-BE49-F238E27FC236}">
                <a16:creationId xmlns:a16="http://schemas.microsoft.com/office/drawing/2014/main" id="{CF154BCD-FE24-4A3F-8BB1-4A2136667620}"/>
              </a:ext>
            </a:extLst>
          </p:cNvPr>
          <p:cNvPicPr>
            <a:picLocks noChangeAspect="1"/>
          </p:cNvPicPr>
          <p:nvPr/>
        </p:nvPicPr>
        <p:blipFill>
          <a:blip r:embed="rId3"/>
          <a:stretch>
            <a:fillRect/>
          </a:stretch>
        </p:blipFill>
        <p:spPr>
          <a:xfrm>
            <a:off x="255718" y="3405060"/>
            <a:ext cx="2996769" cy="1873925"/>
          </a:xfrm>
          <a:prstGeom prst="rect">
            <a:avLst/>
          </a:prstGeom>
        </p:spPr>
      </p:pic>
      <p:pic>
        <p:nvPicPr>
          <p:cNvPr id="20" name="图片 19">
            <a:extLst>
              <a:ext uri="{FF2B5EF4-FFF2-40B4-BE49-F238E27FC236}">
                <a16:creationId xmlns:a16="http://schemas.microsoft.com/office/drawing/2014/main" id="{FC6B77F3-C526-4DFC-BB8B-20A715F63F18}"/>
              </a:ext>
            </a:extLst>
          </p:cNvPr>
          <p:cNvPicPr>
            <a:picLocks noChangeAspect="1"/>
          </p:cNvPicPr>
          <p:nvPr/>
        </p:nvPicPr>
        <p:blipFill>
          <a:blip r:embed="rId4"/>
          <a:stretch>
            <a:fillRect/>
          </a:stretch>
        </p:blipFill>
        <p:spPr>
          <a:xfrm>
            <a:off x="3309710" y="1214274"/>
            <a:ext cx="3015722" cy="1928901"/>
          </a:xfrm>
          <a:prstGeom prst="rect">
            <a:avLst/>
          </a:prstGeom>
        </p:spPr>
      </p:pic>
      <p:pic>
        <p:nvPicPr>
          <p:cNvPr id="27" name="图片 26">
            <a:extLst>
              <a:ext uri="{FF2B5EF4-FFF2-40B4-BE49-F238E27FC236}">
                <a16:creationId xmlns:a16="http://schemas.microsoft.com/office/drawing/2014/main" id="{DEB2E511-3E92-4884-960A-EF7036DBB883}"/>
              </a:ext>
            </a:extLst>
          </p:cNvPr>
          <p:cNvPicPr>
            <a:picLocks noChangeAspect="1"/>
          </p:cNvPicPr>
          <p:nvPr/>
        </p:nvPicPr>
        <p:blipFill>
          <a:blip r:embed="rId5"/>
          <a:stretch>
            <a:fillRect/>
          </a:stretch>
        </p:blipFill>
        <p:spPr>
          <a:xfrm>
            <a:off x="3538991" y="3605748"/>
            <a:ext cx="2557160" cy="1396698"/>
          </a:xfrm>
          <a:prstGeom prst="rect">
            <a:avLst/>
          </a:prstGeom>
        </p:spPr>
      </p:pic>
      <p:pic>
        <p:nvPicPr>
          <p:cNvPr id="9" name="图片 8">
            <a:extLst>
              <a:ext uri="{FF2B5EF4-FFF2-40B4-BE49-F238E27FC236}">
                <a16:creationId xmlns:a16="http://schemas.microsoft.com/office/drawing/2014/main" id="{11D057AA-C96F-4A09-AD7E-AF785445675E}"/>
              </a:ext>
            </a:extLst>
          </p:cNvPr>
          <p:cNvPicPr>
            <a:picLocks noChangeAspect="1"/>
          </p:cNvPicPr>
          <p:nvPr/>
        </p:nvPicPr>
        <p:blipFill>
          <a:blip r:embed="rId6"/>
          <a:stretch>
            <a:fillRect/>
          </a:stretch>
        </p:blipFill>
        <p:spPr>
          <a:xfrm>
            <a:off x="6686214" y="1191638"/>
            <a:ext cx="2594887" cy="1945499"/>
          </a:xfrm>
          <a:prstGeom prst="rect">
            <a:avLst/>
          </a:prstGeom>
        </p:spPr>
      </p:pic>
      <p:pic>
        <p:nvPicPr>
          <p:cNvPr id="10" name="图片 9">
            <a:extLst>
              <a:ext uri="{FF2B5EF4-FFF2-40B4-BE49-F238E27FC236}">
                <a16:creationId xmlns:a16="http://schemas.microsoft.com/office/drawing/2014/main" id="{F53CC703-EB6C-45F6-A005-E84D0A246922}"/>
              </a:ext>
            </a:extLst>
          </p:cNvPr>
          <p:cNvPicPr>
            <a:picLocks noChangeAspect="1"/>
          </p:cNvPicPr>
          <p:nvPr/>
        </p:nvPicPr>
        <p:blipFill>
          <a:blip r:embed="rId7"/>
          <a:stretch>
            <a:fillRect/>
          </a:stretch>
        </p:blipFill>
        <p:spPr>
          <a:xfrm>
            <a:off x="9502556" y="1176581"/>
            <a:ext cx="2594887" cy="1960556"/>
          </a:xfrm>
          <a:prstGeom prst="rect">
            <a:avLst/>
          </a:prstGeom>
        </p:spPr>
      </p:pic>
      <p:sp>
        <p:nvSpPr>
          <p:cNvPr id="11" name="文本框 20">
            <a:extLst>
              <a:ext uri="{FF2B5EF4-FFF2-40B4-BE49-F238E27FC236}">
                <a16:creationId xmlns:a16="http://schemas.microsoft.com/office/drawing/2014/main" id="{21705D58-5CE0-459B-8047-F035F4DC4B98}"/>
              </a:ext>
            </a:extLst>
          </p:cNvPr>
          <p:cNvSpPr txBox="1">
            <a:spLocks noChangeArrowheads="1"/>
          </p:cNvSpPr>
          <p:nvPr/>
        </p:nvSpPr>
        <p:spPr bwMode="auto">
          <a:xfrm>
            <a:off x="6528102" y="3211509"/>
            <a:ext cx="5663898" cy="338554"/>
          </a:xfrm>
          <a:prstGeom prst="rect">
            <a:avLst/>
          </a:prstGeom>
          <a:noFill/>
          <a:ln>
            <a:noFill/>
          </a:ln>
          <a:extLst/>
        </p:spPr>
        <p:txBody>
          <a:bodyPr wrap="square">
            <a:spAutoFit/>
          </a:bodyPr>
          <a:lstStyle>
            <a:defPPr>
              <a:defRPr lang="zh-CN"/>
            </a:defPPr>
            <a:lvl1pPr eaLnBrk="0" fontAlgn="base" hangingPunct="0">
              <a:spcBef>
                <a:spcPct val="0"/>
              </a:spcBef>
              <a:spcAft>
                <a:spcPct val="0"/>
              </a:spcAft>
              <a:defRPr sz="1600" b="1">
                <a:solidFill>
                  <a:srgbClr val="FF0000"/>
                </a:solidFill>
                <a:latin typeface="Arial" panose="020B0604020202020204" pitchFamily="34" charset="0"/>
                <a:ea typeface="黑体" panose="02010609060101010101" pitchFamily="49" charset="-122"/>
              </a:defRPr>
            </a:lvl1pPr>
            <a:lvl2pPr eaLnBrk="0" fontAlgn="base" hangingPunct="0">
              <a:spcBef>
                <a:spcPct val="0"/>
              </a:spcBef>
              <a:spcAft>
                <a:spcPct val="0"/>
              </a:spcAft>
              <a:defRPr>
                <a:latin typeface="Calibri" panose="020F0502020204030204" pitchFamily="34" charset="0"/>
                <a:ea typeface="宋体" panose="02010600030101010101" pitchFamily="2" charset="-122"/>
              </a:defRPr>
            </a:lvl2pPr>
            <a:lvl3pPr eaLnBrk="0" fontAlgn="base" hangingPunct="0">
              <a:spcBef>
                <a:spcPct val="0"/>
              </a:spcBef>
              <a:spcAft>
                <a:spcPct val="0"/>
              </a:spcAft>
              <a:defRPr>
                <a:latin typeface="Calibri" panose="020F0502020204030204" pitchFamily="34" charset="0"/>
                <a:ea typeface="宋体" panose="02010600030101010101" pitchFamily="2" charset="-122"/>
              </a:defRPr>
            </a:lvl3pPr>
            <a:lvl4pPr eaLnBrk="0" fontAlgn="base" hangingPunct="0">
              <a:spcBef>
                <a:spcPct val="0"/>
              </a:spcBef>
              <a:spcAft>
                <a:spcPct val="0"/>
              </a:spcAft>
              <a:defRPr>
                <a:latin typeface="Calibri" panose="020F0502020204030204" pitchFamily="34" charset="0"/>
                <a:ea typeface="宋体" panose="02010600030101010101" pitchFamily="2" charset="-122"/>
              </a:defRPr>
            </a:lvl4pPr>
            <a:lvl5pPr eaLnBrk="0" fontAlgn="base" hangingPunct="0">
              <a:spcBef>
                <a:spcPct val="0"/>
              </a:spcBef>
              <a:spcAft>
                <a:spcPct val="0"/>
              </a:spcAft>
              <a:defRPr>
                <a:latin typeface="Calibri" panose="020F0502020204030204" pitchFamily="34" charset="0"/>
                <a:ea typeface="宋体" panose="02010600030101010101" pitchFamily="2" charset="-122"/>
              </a:defRPr>
            </a:lvl5pPr>
            <a:lvl6pPr>
              <a:defRPr>
                <a:latin typeface="Calibri" panose="020F0502020204030204" pitchFamily="34" charset="0"/>
                <a:ea typeface="宋体" panose="02010600030101010101" pitchFamily="2" charset="-122"/>
              </a:defRPr>
            </a:lvl6pPr>
            <a:lvl7pPr>
              <a:defRPr>
                <a:latin typeface="Calibri" panose="020F0502020204030204" pitchFamily="34" charset="0"/>
                <a:ea typeface="宋体" panose="02010600030101010101" pitchFamily="2" charset="-122"/>
              </a:defRPr>
            </a:lvl7pPr>
            <a:lvl8pPr>
              <a:defRPr>
                <a:latin typeface="Calibri" panose="020F0502020204030204" pitchFamily="34" charset="0"/>
                <a:ea typeface="宋体" panose="02010600030101010101" pitchFamily="2" charset="-122"/>
              </a:defRPr>
            </a:lvl8pPr>
            <a:lvl9pPr>
              <a:defRPr>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chemeClr val="tx1"/>
                </a:solidFill>
                <a:effectLst/>
                <a:uLnTx/>
                <a:uFillTx/>
                <a:latin typeface="Arial" panose="020B0604020202020204" pitchFamily="34" charset="0"/>
                <a:ea typeface="黑体" panose="02010609060101010101" pitchFamily="49" charset="-122"/>
                <a:cs typeface="+mn-cs"/>
              </a:rPr>
              <a:t>The mirror module developed by IHEP and collaborators</a:t>
            </a:r>
            <a:endParaRPr kumimoji="0" lang="zh-CN" altLang="en-US" sz="1600" b="1" i="0" u="none" strike="noStrike" kern="1200" cap="none" spc="0" normalizeH="0" baseline="0" noProof="0" dirty="0">
              <a:ln>
                <a:noFill/>
              </a:ln>
              <a:solidFill>
                <a:schemeClr val="tx1"/>
              </a:solidFill>
              <a:effectLst/>
              <a:uLnTx/>
              <a:uFillTx/>
              <a:latin typeface="Arial" panose="020B0604020202020204" pitchFamily="34" charset="0"/>
              <a:ea typeface="黑体" panose="02010609060101010101" pitchFamily="49" charset="-122"/>
              <a:cs typeface="+mn-cs"/>
            </a:endParaRPr>
          </a:p>
        </p:txBody>
      </p:sp>
      <p:sp>
        <p:nvSpPr>
          <p:cNvPr id="12" name="文本框 20">
            <a:extLst>
              <a:ext uri="{FF2B5EF4-FFF2-40B4-BE49-F238E27FC236}">
                <a16:creationId xmlns:a16="http://schemas.microsoft.com/office/drawing/2014/main" id="{3D3A358A-482B-4D16-B76A-177F7B986D1B}"/>
              </a:ext>
            </a:extLst>
          </p:cNvPr>
          <p:cNvSpPr txBox="1">
            <a:spLocks noChangeArrowheads="1"/>
          </p:cNvSpPr>
          <p:nvPr/>
        </p:nvSpPr>
        <p:spPr bwMode="auto">
          <a:xfrm>
            <a:off x="6720897" y="6219645"/>
            <a:ext cx="4896728" cy="338554"/>
          </a:xfrm>
          <a:prstGeom prst="rect">
            <a:avLst/>
          </a:prstGeom>
          <a:noFill/>
          <a:ln>
            <a:noFill/>
          </a:ln>
          <a:extLst/>
        </p:spPr>
        <p:txBody>
          <a:bodyPr wrap="square">
            <a:spAutoFit/>
          </a:bodyPr>
          <a:lstStyle>
            <a:defPPr>
              <a:defRPr lang="zh-CN"/>
            </a:defPPr>
            <a:lvl1pPr eaLnBrk="0" fontAlgn="base" hangingPunct="0">
              <a:spcBef>
                <a:spcPct val="0"/>
              </a:spcBef>
              <a:spcAft>
                <a:spcPct val="0"/>
              </a:spcAft>
              <a:defRPr sz="1600" b="1">
                <a:solidFill>
                  <a:srgbClr val="FF0000"/>
                </a:solidFill>
                <a:latin typeface="Arial" panose="020B0604020202020204" pitchFamily="34" charset="0"/>
                <a:ea typeface="黑体" panose="02010609060101010101" pitchFamily="49" charset="-122"/>
              </a:defRPr>
            </a:lvl1pPr>
            <a:lvl2pPr eaLnBrk="0" fontAlgn="base" hangingPunct="0">
              <a:spcBef>
                <a:spcPct val="0"/>
              </a:spcBef>
              <a:spcAft>
                <a:spcPct val="0"/>
              </a:spcAft>
              <a:defRPr>
                <a:latin typeface="Calibri" panose="020F0502020204030204" pitchFamily="34" charset="0"/>
                <a:ea typeface="宋体" panose="02010600030101010101" pitchFamily="2" charset="-122"/>
              </a:defRPr>
            </a:lvl2pPr>
            <a:lvl3pPr eaLnBrk="0" fontAlgn="base" hangingPunct="0">
              <a:spcBef>
                <a:spcPct val="0"/>
              </a:spcBef>
              <a:spcAft>
                <a:spcPct val="0"/>
              </a:spcAft>
              <a:defRPr>
                <a:latin typeface="Calibri" panose="020F0502020204030204" pitchFamily="34" charset="0"/>
                <a:ea typeface="宋体" panose="02010600030101010101" pitchFamily="2" charset="-122"/>
              </a:defRPr>
            </a:lvl3pPr>
            <a:lvl4pPr eaLnBrk="0" fontAlgn="base" hangingPunct="0">
              <a:spcBef>
                <a:spcPct val="0"/>
              </a:spcBef>
              <a:spcAft>
                <a:spcPct val="0"/>
              </a:spcAft>
              <a:defRPr>
                <a:latin typeface="Calibri" panose="020F0502020204030204" pitchFamily="34" charset="0"/>
                <a:ea typeface="宋体" panose="02010600030101010101" pitchFamily="2" charset="-122"/>
              </a:defRPr>
            </a:lvl4pPr>
            <a:lvl5pPr eaLnBrk="0" fontAlgn="base" hangingPunct="0">
              <a:spcBef>
                <a:spcPct val="0"/>
              </a:spcBef>
              <a:spcAft>
                <a:spcPct val="0"/>
              </a:spcAft>
              <a:defRPr>
                <a:latin typeface="Calibri" panose="020F0502020204030204" pitchFamily="34" charset="0"/>
                <a:ea typeface="宋体" panose="02010600030101010101" pitchFamily="2" charset="-122"/>
              </a:defRPr>
            </a:lvl5pPr>
            <a:lvl6pPr>
              <a:defRPr>
                <a:latin typeface="Calibri" panose="020F0502020204030204" pitchFamily="34" charset="0"/>
                <a:ea typeface="宋体" panose="02010600030101010101" pitchFamily="2" charset="-122"/>
              </a:defRPr>
            </a:lvl6pPr>
            <a:lvl7pPr>
              <a:defRPr>
                <a:latin typeface="Calibri" panose="020F0502020204030204" pitchFamily="34" charset="0"/>
                <a:ea typeface="宋体" panose="02010600030101010101" pitchFamily="2" charset="-122"/>
              </a:defRPr>
            </a:lvl7pPr>
            <a:lvl8pPr>
              <a:defRPr>
                <a:latin typeface="Calibri" panose="020F0502020204030204" pitchFamily="34" charset="0"/>
                <a:ea typeface="宋体" panose="02010600030101010101" pitchFamily="2" charset="-122"/>
              </a:defRPr>
            </a:lvl8pPr>
            <a:lvl9pPr>
              <a:defRPr>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chemeClr val="tx1"/>
                </a:solidFill>
                <a:effectLst/>
                <a:uLnTx/>
                <a:uFillTx/>
                <a:latin typeface="Arial" panose="020B0604020202020204" pitchFamily="34" charset="0"/>
                <a:ea typeface="黑体" panose="02010609060101010101" pitchFamily="49" charset="-122"/>
                <a:cs typeface="+mn-cs"/>
              </a:rPr>
              <a:t>PFA engineering mode end to end test @ IHEP</a:t>
            </a:r>
            <a:endParaRPr kumimoji="0" lang="zh-CN" altLang="en-US" sz="1600" b="1" i="0" u="none" strike="noStrike" kern="1200" cap="none" spc="0" normalizeH="0" baseline="0" noProof="0" dirty="0">
              <a:ln>
                <a:noFill/>
              </a:ln>
              <a:solidFill>
                <a:schemeClr val="tx1"/>
              </a:solidFill>
              <a:effectLst/>
              <a:uLnTx/>
              <a:uFillTx/>
              <a:latin typeface="Arial" panose="020B0604020202020204" pitchFamily="34" charset="0"/>
              <a:ea typeface="黑体" panose="02010609060101010101" pitchFamily="49" charset="-122"/>
              <a:cs typeface="+mn-cs"/>
            </a:endParaRPr>
          </a:p>
        </p:txBody>
      </p:sp>
      <p:pic>
        <p:nvPicPr>
          <p:cNvPr id="13" name="图片 122">
            <a:extLst>
              <a:ext uri="{FF2B5EF4-FFF2-40B4-BE49-F238E27FC236}">
                <a16:creationId xmlns:a16="http://schemas.microsoft.com/office/drawing/2014/main" id="{9A9A9EA2-B4F7-4DEF-BCFB-22E68D59931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82655" y="3623124"/>
            <a:ext cx="2765633" cy="2517681"/>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23">
            <a:extLst>
              <a:ext uri="{FF2B5EF4-FFF2-40B4-BE49-F238E27FC236}">
                <a16:creationId xmlns:a16="http://schemas.microsoft.com/office/drawing/2014/main" id="{BF0A555B-0293-477F-9627-C618FD4506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30135" y="3762020"/>
            <a:ext cx="2875922" cy="242810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3">
            <a:extLst>
              <a:ext uri="{FF2B5EF4-FFF2-40B4-BE49-F238E27FC236}">
                <a16:creationId xmlns:a16="http://schemas.microsoft.com/office/drawing/2014/main" id="{4F6B292D-18C7-4B44-AFE8-8B81CF816B27}"/>
              </a:ext>
            </a:extLst>
          </p:cNvPr>
          <p:cNvSpPr txBox="1"/>
          <p:nvPr/>
        </p:nvSpPr>
        <p:spPr>
          <a:xfrm>
            <a:off x="279248" y="5522155"/>
            <a:ext cx="6103407" cy="984885"/>
          </a:xfrm>
          <a:prstGeom prst="rect">
            <a:avLst/>
          </a:prstGeom>
          <a:solidFill>
            <a:schemeClr val="accent2">
              <a:lumMod val="40000"/>
              <a:lumOff val="6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Arial"/>
                <a:ea typeface="微软雅黑"/>
                <a:cs typeface="+mn-cs"/>
              </a:rPr>
              <a:t>Phases C+D+E1 to be funded in 14</a:t>
            </a:r>
            <a:r>
              <a:rPr kumimoji="0" lang="en-US" altLang="zh-CN" sz="1800" b="0" i="0" u="none" strike="noStrike" kern="1200" cap="none" spc="0" normalizeH="0" baseline="30000" noProof="0" dirty="0">
                <a:ln>
                  <a:noFill/>
                </a:ln>
                <a:solidFill>
                  <a:srgbClr val="000000"/>
                </a:solidFill>
                <a:effectLst/>
                <a:uLnTx/>
                <a:uFillTx/>
                <a:latin typeface="Arial"/>
                <a:ea typeface="微软雅黑"/>
                <a:cs typeface="+mn-cs"/>
              </a:rPr>
              <a:t>th</a:t>
            </a:r>
            <a:r>
              <a:rPr kumimoji="0" lang="en-US" altLang="zh-CN" sz="1800" b="0" i="0" u="none" strike="noStrike" kern="1200" cap="none" spc="0" normalizeH="0" baseline="0" noProof="0" dirty="0">
                <a:ln>
                  <a:noFill/>
                </a:ln>
                <a:solidFill>
                  <a:srgbClr val="000000"/>
                </a:solidFill>
                <a:effectLst/>
                <a:uLnTx/>
                <a:uFillTx/>
                <a:latin typeface="Arial"/>
                <a:ea typeface="微软雅黑"/>
                <a:cs typeface="+mn-cs"/>
              </a:rPr>
              <a:t> 5-yr plan of China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a:ea typeface="微软雅黑"/>
                <a:cs typeface="+mn-cs"/>
              </a:rPr>
              <a:t>(</a:t>
            </a:r>
            <a:r>
              <a:rPr kumimoji="0" lang="en-US" altLang="zh-CN" sz="2000" b="0" i="0" u="none" strike="noStrike" kern="1200" cap="none" spc="0" normalizeH="0" baseline="0" noProof="0" dirty="0">
                <a:ln>
                  <a:noFill/>
                </a:ln>
                <a:solidFill>
                  <a:srgbClr val="C00000"/>
                </a:solidFill>
                <a:effectLst/>
                <a:uLnTx/>
                <a:uFillTx/>
                <a:latin typeface="Arial"/>
                <a:ea typeface="微软雅黑"/>
                <a:cs typeface="+mn-cs"/>
              </a:rPr>
              <a:t>now highly recommended by CAS</a:t>
            </a:r>
            <a:r>
              <a:rPr kumimoji="0" lang="en-US" altLang="zh-CN" sz="2000" b="0" i="0" u="none" strike="noStrike" kern="1200" cap="none" spc="0" normalizeH="0" baseline="0" noProof="0" dirty="0">
                <a:ln>
                  <a:noFill/>
                </a:ln>
                <a:solidFill>
                  <a:srgbClr val="000000"/>
                </a:solidFill>
                <a:effectLst/>
                <a:uLnTx/>
                <a:uFillTx/>
                <a:latin typeface="Arial"/>
                <a:ea typeface="微软雅黑"/>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2000" dirty="0">
                <a:solidFill>
                  <a:srgbClr val="000000"/>
                </a:solidFill>
                <a:latin typeface="Arial"/>
                <a:ea typeface="微软雅黑"/>
              </a:rPr>
              <a:t>Aim to adoption in 2023 and launch in 2029</a:t>
            </a:r>
            <a:endParaRPr kumimoji="0" lang="zh-CN" altLang="en-US" sz="2000" b="0" i="0" u="none" strike="noStrike" kern="1200" cap="none" spc="0" normalizeH="0" baseline="0" noProof="0" dirty="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1983892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02725C04-0572-4742-9EC4-9FCBBE7FBA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5000"/>
          <a:stretch/>
        </p:blipFill>
        <p:spPr>
          <a:xfrm>
            <a:off x="3882219" y="4735765"/>
            <a:ext cx="2245453" cy="2042273"/>
          </a:xfrm>
          <a:prstGeom prst="rect">
            <a:avLst/>
          </a:prstGeom>
        </p:spPr>
      </p:pic>
      <p:sp>
        <p:nvSpPr>
          <p:cNvPr id="2" name="标题 1">
            <a:extLst>
              <a:ext uri="{FF2B5EF4-FFF2-40B4-BE49-F238E27FC236}">
                <a16:creationId xmlns:a16="http://schemas.microsoft.com/office/drawing/2014/main" id="{E7BD7890-677E-4771-9147-92BEC87B721A}"/>
              </a:ext>
            </a:extLst>
          </p:cNvPr>
          <p:cNvSpPr>
            <a:spLocks noGrp="1"/>
          </p:cNvSpPr>
          <p:nvPr>
            <p:ph type="title"/>
          </p:nvPr>
        </p:nvSpPr>
        <p:spPr/>
        <p:txBody>
          <a:bodyPr/>
          <a:lstStyle/>
          <a:p>
            <a:r>
              <a:rPr lang="en-US" altLang="zh-CN" dirty="0"/>
              <a:t>Vision &amp; Scientific Objectives</a:t>
            </a:r>
            <a:endParaRPr lang="zh-CN" altLang="en-US" dirty="0"/>
          </a:p>
        </p:txBody>
      </p:sp>
      <p:sp>
        <p:nvSpPr>
          <p:cNvPr id="3" name="灯片编号占位符 2">
            <a:extLst>
              <a:ext uri="{FF2B5EF4-FFF2-40B4-BE49-F238E27FC236}">
                <a16:creationId xmlns:a16="http://schemas.microsoft.com/office/drawing/2014/main" id="{19CB9C76-BC04-4339-99A0-BF7AC1A54E1F}"/>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3</a:t>
            </a:fld>
            <a:endParaRPr lang="zh-CN" altLang="en-US">
              <a:solidFill>
                <a:prstClr val="black">
                  <a:tint val="75000"/>
                </a:prstClr>
              </a:solidFill>
            </a:endParaRPr>
          </a:p>
        </p:txBody>
      </p:sp>
      <p:sp>
        <p:nvSpPr>
          <p:cNvPr id="5" name="内容占位符 2">
            <a:extLst>
              <a:ext uri="{FF2B5EF4-FFF2-40B4-BE49-F238E27FC236}">
                <a16:creationId xmlns:a16="http://schemas.microsoft.com/office/drawing/2014/main" id="{8A0A052C-3026-4810-8318-FE751C048C06}"/>
              </a:ext>
            </a:extLst>
          </p:cNvPr>
          <p:cNvSpPr txBox="1">
            <a:spLocks/>
          </p:cNvSpPr>
          <p:nvPr/>
        </p:nvSpPr>
        <p:spPr>
          <a:xfrm>
            <a:off x="6659034" y="978686"/>
            <a:ext cx="5002124" cy="3511253"/>
          </a:xfrm>
          <a:prstGeom prst="rect">
            <a:avLst/>
          </a:prstGeom>
          <a:solidFill>
            <a:schemeClr val="accent2">
              <a:lumMod val="20000"/>
              <a:lumOff val="80000"/>
            </a:schemeClr>
          </a:solidFill>
          <a:ln>
            <a:solidFill>
              <a:srgbClr val="0070C0"/>
            </a:solidFill>
          </a:ln>
        </p:spPr>
        <p:style>
          <a:lnRef idx="1">
            <a:schemeClr val="accent6"/>
          </a:lnRef>
          <a:fillRef idx="2">
            <a:schemeClr val="accent6"/>
          </a:fillRef>
          <a:effectRef idx="1">
            <a:schemeClr val="accent6"/>
          </a:effectRef>
          <a:fontRef idx="minor">
            <a:schemeClr val="dk1"/>
          </a:fontRef>
        </p:style>
        <p:txBody>
          <a:bodyPr vert="horz" wrap="square" lIns="90170" tIns="46990" rIns="90170" bIns="46990" rtlCol="0">
            <a:normAutofit/>
          </a:bodyPr>
          <a:lstStyle>
            <a:lvl1pPr marL="288000" indent="-288000" algn="l" defTabSz="914400" rtl="0" eaLnBrk="1" fontAlgn="auto" latinLnBrk="0" hangingPunct="1">
              <a:lnSpc>
                <a:spcPct val="100000"/>
              </a:lnSpc>
              <a:spcBef>
                <a:spcPts val="600"/>
              </a:spcBef>
              <a:spcAft>
                <a:spcPts val="0"/>
              </a:spcAft>
              <a:buSzPct val="70000"/>
              <a:buFont typeface="Wingdings" panose="05000000000000000000" pitchFamily="2" charset="2"/>
              <a:buChar char="l"/>
              <a:defRPr lang="zh-CN" altLang="en-US" sz="2400" b="1" u="none" strike="noStrike" kern="0" cap="none" spc="0" normalizeH="0" baseline="0">
                <a:solidFill>
                  <a:srgbClr val="005DA2"/>
                </a:solidFill>
                <a:uFillTx/>
                <a:latin typeface="Times New Roman" panose="02020603050405020304" pitchFamily="18" charset="0"/>
                <a:ea typeface="微软雅黑" panose="020B0503020204020204" pitchFamily="34" charset="-122"/>
                <a:cs typeface="+mn-cs"/>
              </a:defRPr>
            </a:lvl1pPr>
            <a:lvl2pPr marL="720000" indent="-288000" algn="l" defTabSz="914400" rtl="0" eaLnBrk="1" fontAlgn="auto" latinLnBrk="0" hangingPunct="1">
              <a:lnSpc>
                <a:spcPct val="100000"/>
              </a:lnSpc>
              <a:spcBef>
                <a:spcPts val="600"/>
              </a:spcBef>
              <a:spcAft>
                <a:spcPts val="0"/>
              </a:spcAft>
              <a:buFont typeface="Arial" panose="020B0604020202020204" pitchFamily="34" charset="0"/>
              <a:buChar char="•"/>
              <a:tabLst>
                <a:tab pos="1609725" algn="l"/>
              </a:tabLst>
              <a:defRPr lang="zh-CN" altLang="en-US" sz="2000" u="none" strike="noStrike" kern="0" cap="none" spc="0" normalizeH="0" baseline="0">
                <a:solidFill>
                  <a:schemeClr val="dk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dk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dk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dk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US" altLang="zh-CN" dirty="0"/>
              <a:t> Compact Objects</a:t>
            </a:r>
          </a:p>
          <a:p>
            <a:pPr lvl="1"/>
            <a:r>
              <a:rPr lang="en-US" altLang="zh-CN" dirty="0">
                <a:solidFill>
                  <a:srgbClr val="0000FF"/>
                </a:solidFill>
              </a:rPr>
              <a:t>Black Holes (BH), Neutron Stars (NS)</a:t>
            </a:r>
          </a:p>
          <a:p>
            <a:pPr lvl="1"/>
            <a:r>
              <a:rPr lang="en-US" altLang="zh-CN" dirty="0">
                <a:solidFill>
                  <a:srgbClr val="0000FF"/>
                </a:solidFill>
              </a:rPr>
              <a:t>GRB, XRB, Pulsars</a:t>
            </a:r>
          </a:p>
          <a:p>
            <a:pPr lvl="1"/>
            <a:r>
              <a:rPr lang="en-US" altLang="zh-CN" dirty="0">
                <a:solidFill>
                  <a:srgbClr val="0000FF"/>
                </a:solidFill>
              </a:rPr>
              <a:t>GW EM counterpart from merger</a:t>
            </a:r>
          </a:p>
          <a:p>
            <a:r>
              <a:rPr lang="en-US" altLang="zh-CN" dirty="0"/>
              <a:t> Galaxy and Universe</a:t>
            </a:r>
          </a:p>
          <a:p>
            <a:pPr lvl="1"/>
            <a:r>
              <a:rPr lang="en-US" altLang="zh-CN" dirty="0">
                <a:solidFill>
                  <a:srgbClr val="0000FF"/>
                </a:solidFill>
              </a:rPr>
              <a:t>Active Galactic Nuclei (AGN)</a:t>
            </a:r>
          </a:p>
          <a:p>
            <a:pPr lvl="1"/>
            <a:r>
              <a:rPr lang="en-US" altLang="zh-CN" dirty="0">
                <a:solidFill>
                  <a:srgbClr val="0000FF"/>
                </a:solidFill>
              </a:rPr>
              <a:t>Galaxy Clusters, IGM</a:t>
            </a:r>
          </a:p>
          <a:p>
            <a:r>
              <a:rPr lang="en-US" altLang="zh-CN" dirty="0"/>
              <a:t> Cosmic Rays,  Dark Matter</a:t>
            </a:r>
          </a:p>
        </p:txBody>
      </p:sp>
      <p:pic>
        <p:nvPicPr>
          <p:cNvPr id="7" name="Picture 1">
            <a:extLst>
              <a:ext uri="{FF2B5EF4-FFF2-40B4-BE49-F238E27FC236}">
                <a16:creationId xmlns:a16="http://schemas.microsoft.com/office/drawing/2014/main" id="{E8A4D3D9-AB97-48B2-89EC-255A30DBB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808" y="4759574"/>
            <a:ext cx="2709021" cy="2006368"/>
          </a:xfrm>
          <a:prstGeom prst="rect">
            <a:avLst/>
          </a:prstGeom>
        </p:spPr>
      </p:pic>
      <p:pic>
        <p:nvPicPr>
          <p:cNvPr id="8" name="图片 7" descr="https://upload.wikimedia.org/wikipedia/commons/thumb/a/af/Cygnus_X-1.png/1280px-Cygnus_X-1.png">
            <a:extLst>
              <a:ext uri="{FF2B5EF4-FFF2-40B4-BE49-F238E27FC236}">
                <a16:creationId xmlns:a16="http://schemas.microsoft.com/office/drawing/2014/main" id="{52180EC5-1017-4349-B31B-DE1A2D8E28D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205" y="4734567"/>
            <a:ext cx="3153908" cy="2073193"/>
          </a:xfrm>
          <a:prstGeom prst="rect">
            <a:avLst/>
          </a:prstGeom>
          <a:noFill/>
          <a:ln>
            <a:noFill/>
          </a:ln>
        </p:spPr>
      </p:pic>
      <p:sp>
        <p:nvSpPr>
          <p:cNvPr id="9" name="内容占位符 2">
            <a:extLst>
              <a:ext uri="{FF2B5EF4-FFF2-40B4-BE49-F238E27FC236}">
                <a16:creationId xmlns:a16="http://schemas.microsoft.com/office/drawing/2014/main" id="{205FDFE7-E6DB-4181-85B9-99B26D3C4FC8}"/>
              </a:ext>
            </a:extLst>
          </p:cNvPr>
          <p:cNvSpPr txBox="1">
            <a:spLocks/>
          </p:cNvSpPr>
          <p:nvPr/>
        </p:nvSpPr>
        <p:spPr>
          <a:xfrm>
            <a:off x="338360" y="1059624"/>
            <a:ext cx="6125301" cy="3297747"/>
          </a:xfrm>
          <a:prstGeom prst="rect">
            <a:avLst/>
          </a:prstGeom>
          <a:solidFill>
            <a:schemeClr val="tx2">
              <a:lumMod val="20000"/>
              <a:lumOff val="80000"/>
            </a:schemeClr>
          </a:solidFill>
          <a:ln>
            <a:solidFill>
              <a:srgbClr val="0000CC"/>
            </a:solidFill>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fontScale="92500" lnSpcReduction="10000"/>
          </a:bodyPr>
          <a:lstStyle>
            <a:lvl1pPr marL="228600" indent="-228600" algn="l" defTabSz="914400" rtl="0" eaLnBrk="1" latinLnBrk="0" hangingPunct="1">
              <a:lnSpc>
                <a:spcPct val="110000"/>
              </a:lnSpc>
              <a:spcBef>
                <a:spcPts val="1000"/>
              </a:spcBef>
              <a:buFont typeface="Wingdings" panose="05000000000000000000" pitchFamily="2" charset="2"/>
              <a:buChar char="n"/>
              <a:defRPr sz="2400" b="1" kern="1200" baseline="0">
                <a:solidFill>
                  <a:srgbClr val="071F65"/>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100000"/>
              </a:lnSpc>
              <a:spcBef>
                <a:spcPts val="600"/>
              </a:spcBef>
              <a:buFont typeface="Arial" panose="020B0604020202020204" pitchFamily="34" charset="0"/>
              <a:buChar char="•"/>
              <a:defRPr sz="2000" b="1" i="0" kern="1200" baseline="0">
                <a:solidFill>
                  <a:srgbClr val="00B0F0"/>
                </a:solidFill>
                <a:latin typeface="Times New Roman" panose="02020603050405020304"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B0F0"/>
                </a:solidFill>
                <a:latin typeface="Times New Roman" panose="02020603050405020304"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00B0F0"/>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00B0F0"/>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i="1" dirty="0">
                <a:solidFill>
                  <a:schemeClr val="tx1"/>
                </a:solidFill>
              </a:rPr>
              <a:t>To explore the forefront</a:t>
            </a:r>
          </a:p>
          <a:p>
            <a:r>
              <a:rPr lang="en-US" altLang="zh-CN" dirty="0">
                <a:solidFill>
                  <a:srgbClr val="0000CC"/>
                </a:solidFill>
              </a:rPr>
              <a:t> Origin, property and evolution of Universe</a:t>
            </a:r>
          </a:p>
          <a:p>
            <a:pPr lvl="1"/>
            <a:r>
              <a:rPr lang="en-US" altLang="zh-CN" dirty="0">
                <a:solidFill>
                  <a:schemeClr val="tx1"/>
                </a:solidFill>
              </a:rPr>
              <a:t> Cosmology, galaxies and star endpoint (BH/NS)</a:t>
            </a:r>
          </a:p>
          <a:p>
            <a:pPr lvl="1"/>
            <a:r>
              <a:rPr lang="en-US" altLang="zh-CN" dirty="0">
                <a:solidFill>
                  <a:schemeClr val="tx1"/>
                </a:solidFill>
              </a:rPr>
              <a:t>Heavy elements</a:t>
            </a:r>
          </a:p>
          <a:p>
            <a:r>
              <a:rPr lang="en-US" altLang="zh-CN" dirty="0">
                <a:solidFill>
                  <a:srgbClr val="0000CC"/>
                </a:solidFill>
              </a:rPr>
              <a:t> Fundamental laws in extreme conditions</a:t>
            </a:r>
          </a:p>
          <a:p>
            <a:pPr lvl="1"/>
            <a:r>
              <a:rPr lang="en-US" altLang="zh-CN" dirty="0">
                <a:solidFill>
                  <a:schemeClr val="tx1"/>
                </a:solidFill>
              </a:rPr>
              <a:t>Extreme Gravity, Density, Magnetic field</a:t>
            </a:r>
          </a:p>
          <a:p>
            <a:pPr lvl="1"/>
            <a:r>
              <a:rPr lang="en-US" altLang="zh-CN" dirty="0">
                <a:solidFill>
                  <a:schemeClr val="tx1"/>
                </a:solidFill>
              </a:rPr>
              <a:t>Accretion, jet, outflow</a:t>
            </a:r>
          </a:p>
          <a:p>
            <a:pPr lvl="1"/>
            <a:r>
              <a:rPr lang="en-US" altLang="zh-CN" dirty="0">
                <a:solidFill>
                  <a:schemeClr val="tx1"/>
                </a:solidFill>
              </a:rPr>
              <a:t>Multi-messenger multi-wavelength radiation mechanism and source</a:t>
            </a:r>
          </a:p>
        </p:txBody>
      </p:sp>
      <p:sp>
        <p:nvSpPr>
          <p:cNvPr id="4" name="矩形 3">
            <a:extLst>
              <a:ext uri="{FF2B5EF4-FFF2-40B4-BE49-F238E27FC236}">
                <a16:creationId xmlns:a16="http://schemas.microsoft.com/office/drawing/2014/main" id="{3F373CE9-1233-4614-9893-20C0A2193569}"/>
              </a:ext>
            </a:extLst>
          </p:cNvPr>
          <p:cNvSpPr/>
          <p:nvPr/>
        </p:nvSpPr>
        <p:spPr>
          <a:xfrm>
            <a:off x="945455" y="4734567"/>
            <a:ext cx="2300630" cy="369332"/>
          </a:xfrm>
          <a:prstGeom prst="rect">
            <a:avLst/>
          </a:prstGeom>
        </p:spPr>
        <p:txBody>
          <a:bodyPr wrap="none">
            <a:spAutoFit/>
          </a:bodyPr>
          <a:lstStyle/>
          <a:p>
            <a:r>
              <a:rPr lang="en-US" altLang="zh-CN" b="1" dirty="0">
                <a:solidFill>
                  <a:schemeClr val="bg2"/>
                </a:solidFill>
              </a:rPr>
              <a:t>BH/NS X-ray binary</a:t>
            </a:r>
            <a:endParaRPr lang="zh-CN" altLang="en-US" b="1" dirty="0">
              <a:solidFill>
                <a:schemeClr val="bg2"/>
              </a:solidFill>
            </a:endParaRPr>
          </a:p>
        </p:txBody>
      </p:sp>
      <p:sp>
        <p:nvSpPr>
          <p:cNvPr id="10" name="矩形 9">
            <a:extLst>
              <a:ext uri="{FF2B5EF4-FFF2-40B4-BE49-F238E27FC236}">
                <a16:creationId xmlns:a16="http://schemas.microsoft.com/office/drawing/2014/main" id="{F50662E3-47B5-4435-A325-3567388BB677}"/>
              </a:ext>
            </a:extLst>
          </p:cNvPr>
          <p:cNvSpPr/>
          <p:nvPr/>
        </p:nvSpPr>
        <p:spPr>
          <a:xfrm>
            <a:off x="3853180" y="4734567"/>
            <a:ext cx="2133918" cy="369332"/>
          </a:xfrm>
          <a:prstGeom prst="rect">
            <a:avLst/>
          </a:prstGeom>
        </p:spPr>
        <p:txBody>
          <a:bodyPr wrap="none">
            <a:spAutoFit/>
          </a:bodyPr>
          <a:lstStyle/>
          <a:p>
            <a:r>
              <a:rPr lang="en-US" altLang="zh-CN" b="1" dirty="0">
                <a:solidFill>
                  <a:schemeClr val="bg2"/>
                </a:solidFill>
              </a:rPr>
              <a:t>Binary NS merger</a:t>
            </a:r>
            <a:endParaRPr lang="zh-CN" altLang="en-US" b="1" dirty="0">
              <a:solidFill>
                <a:schemeClr val="bg2"/>
              </a:solidFill>
            </a:endParaRPr>
          </a:p>
        </p:txBody>
      </p:sp>
      <p:pic>
        <p:nvPicPr>
          <p:cNvPr id="14" name="图片 13">
            <a:extLst>
              <a:ext uri="{FF2B5EF4-FFF2-40B4-BE49-F238E27FC236}">
                <a16:creationId xmlns:a16="http://schemas.microsoft.com/office/drawing/2014/main" id="{214BF0F2-D32B-4344-9296-421CC4407C44}"/>
              </a:ext>
            </a:extLst>
          </p:cNvPr>
          <p:cNvPicPr>
            <a:picLocks noChangeAspect="1"/>
          </p:cNvPicPr>
          <p:nvPr/>
        </p:nvPicPr>
        <p:blipFill rotWithShape="1">
          <a:blip r:embed="rId5"/>
          <a:srcRect l="8302" t="18262" r="6631" b="13163"/>
          <a:stretch/>
        </p:blipFill>
        <p:spPr>
          <a:xfrm>
            <a:off x="6418325" y="4745465"/>
            <a:ext cx="2700531" cy="2031375"/>
          </a:xfrm>
          <a:prstGeom prst="rect">
            <a:avLst/>
          </a:prstGeom>
        </p:spPr>
      </p:pic>
      <p:sp>
        <p:nvSpPr>
          <p:cNvPr id="15" name="矩形 14">
            <a:extLst>
              <a:ext uri="{FF2B5EF4-FFF2-40B4-BE49-F238E27FC236}">
                <a16:creationId xmlns:a16="http://schemas.microsoft.com/office/drawing/2014/main" id="{09B3AA00-31F4-4560-AC87-85FB96F4FD4C}"/>
              </a:ext>
            </a:extLst>
          </p:cNvPr>
          <p:cNvSpPr/>
          <p:nvPr/>
        </p:nvSpPr>
        <p:spPr>
          <a:xfrm>
            <a:off x="9409509" y="4745465"/>
            <a:ext cx="2095445" cy="369332"/>
          </a:xfrm>
          <a:prstGeom prst="rect">
            <a:avLst/>
          </a:prstGeom>
        </p:spPr>
        <p:txBody>
          <a:bodyPr wrap="none">
            <a:spAutoFit/>
          </a:bodyPr>
          <a:lstStyle/>
          <a:p>
            <a:r>
              <a:rPr lang="en-US" altLang="zh-CN" b="1" dirty="0">
                <a:solidFill>
                  <a:schemeClr val="bg2"/>
                </a:solidFill>
              </a:rPr>
              <a:t>Gamma-ray burst</a:t>
            </a:r>
            <a:endParaRPr lang="zh-CN" altLang="en-US" b="1" dirty="0">
              <a:solidFill>
                <a:schemeClr val="bg2"/>
              </a:solidFill>
            </a:endParaRPr>
          </a:p>
        </p:txBody>
      </p:sp>
      <p:sp>
        <p:nvSpPr>
          <p:cNvPr id="11" name="矩形 10">
            <a:extLst>
              <a:ext uri="{FF2B5EF4-FFF2-40B4-BE49-F238E27FC236}">
                <a16:creationId xmlns:a16="http://schemas.microsoft.com/office/drawing/2014/main" id="{1497139F-8733-4812-BBFD-64EAAF70976B}"/>
              </a:ext>
            </a:extLst>
          </p:cNvPr>
          <p:cNvSpPr/>
          <p:nvPr/>
        </p:nvSpPr>
        <p:spPr>
          <a:xfrm>
            <a:off x="7163296" y="4759735"/>
            <a:ext cx="1210588" cy="369332"/>
          </a:xfrm>
          <a:prstGeom prst="rect">
            <a:avLst/>
          </a:prstGeom>
        </p:spPr>
        <p:txBody>
          <a:bodyPr wrap="none">
            <a:spAutoFit/>
          </a:bodyPr>
          <a:lstStyle/>
          <a:p>
            <a:r>
              <a:rPr lang="en-US" altLang="zh-CN" b="1" dirty="0">
                <a:solidFill>
                  <a:schemeClr val="bg2"/>
                </a:solidFill>
              </a:rPr>
              <a:t>Magnetar</a:t>
            </a:r>
            <a:endParaRPr lang="zh-CN" altLang="en-US" b="1" dirty="0">
              <a:solidFill>
                <a:schemeClr val="bg2"/>
              </a:solidFill>
            </a:endParaRPr>
          </a:p>
        </p:txBody>
      </p:sp>
    </p:spTree>
    <p:extLst>
      <p:ext uri="{BB962C8B-B14F-4D97-AF65-F5344CB8AC3E}">
        <p14:creationId xmlns:p14="http://schemas.microsoft.com/office/powerpoint/2010/main" val="5224736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73A7F1-8DF7-45E4-8E50-9AA79AE12B9A}"/>
              </a:ext>
            </a:extLst>
          </p:cNvPr>
          <p:cNvSpPr>
            <a:spLocks noGrp="1"/>
          </p:cNvSpPr>
          <p:nvPr>
            <p:ph type="title"/>
          </p:nvPr>
        </p:nvSpPr>
        <p:spPr/>
        <p:txBody>
          <a:bodyPr/>
          <a:lstStyle/>
          <a:p>
            <a:r>
              <a:rPr lang="en-US" altLang="zh-CN" dirty="0"/>
              <a:t>Supporting facilities</a:t>
            </a:r>
            <a:endParaRPr lang="zh-CN" altLang="en-US" dirty="0"/>
          </a:p>
        </p:txBody>
      </p:sp>
      <p:sp>
        <p:nvSpPr>
          <p:cNvPr id="3" name="灯片编号占位符 2">
            <a:extLst>
              <a:ext uri="{FF2B5EF4-FFF2-40B4-BE49-F238E27FC236}">
                <a16:creationId xmlns:a16="http://schemas.microsoft.com/office/drawing/2014/main" id="{7DF93C4E-8279-464B-8466-EFAA1CAF28A6}"/>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30</a:t>
            </a:fld>
            <a:endParaRPr lang="zh-CN" altLang="en-US">
              <a:solidFill>
                <a:prstClr val="black">
                  <a:tint val="75000"/>
                </a:prstClr>
              </a:solidFill>
            </a:endParaRPr>
          </a:p>
        </p:txBody>
      </p:sp>
      <p:sp>
        <p:nvSpPr>
          <p:cNvPr id="4" name="内容占位符 3">
            <a:extLst>
              <a:ext uri="{FF2B5EF4-FFF2-40B4-BE49-F238E27FC236}">
                <a16:creationId xmlns:a16="http://schemas.microsoft.com/office/drawing/2014/main" id="{7A6E149C-5EA8-4B64-B7A0-6713FC15272A}"/>
              </a:ext>
            </a:extLst>
          </p:cNvPr>
          <p:cNvSpPr>
            <a:spLocks noGrp="1"/>
          </p:cNvSpPr>
          <p:nvPr>
            <p:ph idx="1"/>
          </p:nvPr>
        </p:nvSpPr>
        <p:spPr>
          <a:xfrm>
            <a:off x="252750" y="985782"/>
            <a:ext cx="4600972" cy="5804544"/>
          </a:xfrm>
        </p:spPr>
        <p:txBody>
          <a:bodyPr>
            <a:normAutofit fontScale="92500" lnSpcReduction="20000"/>
          </a:bodyPr>
          <a:lstStyle/>
          <a:p>
            <a:r>
              <a:rPr lang="en-US" altLang="zh-CN" dirty="0"/>
              <a:t>100-m calibration facility</a:t>
            </a:r>
          </a:p>
          <a:p>
            <a:pPr lvl="1"/>
            <a:r>
              <a:rPr lang="en-US" altLang="zh-CN" dirty="0"/>
              <a:t>One of the longest in the world</a:t>
            </a:r>
          </a:p>
          <a:p>
            <a:pPr lvl="1"/>
            <a:r>
              <a:rPr lang="en-US" altLang="zh-CN" dirty="0"/>
              <a:t>Calibration and test for detectors and Focusing mirrors in X-ray</a:t>
            </a:r>
          </a:p>
          <a:p>
            <a:pPr lvl="1"/>
            <a:r>
              <a:rPr lang="en-US" altLang="zh-CN" dirty="0"/>
              <a:t>Strong support for future missions</a:t>
            </a:r>
          </a:p>
          <a:p>
            <a:endParaRPr lang="en-US" altLang="zh-CN" sz="1500" dirty="0"/>
          </a:p>
          <a:p>
            <a:r>
              <a:rPr lang="en-US" altLang="zh-CN" dirty="0"/>
              <a:t>Integration &amp; Test Center</a:t>
            </a:r>
          </a:p>
          <a:p>
            <a:pPr marL="0" indent="0">
              <a:buNone/>
            </a:pPr>
            <a:r>
              <a:rPr lang="en-US" altLang="zh-CN" dirty="0">
                <a:solidFill>
                  <a:schemeClr val="tx1"/>
                </a:solidFill>
              </a:rPr>
              <a:t>(Exp. Hall #4, </a:t>
            </a:r>
            <a:r>
              <a:rPr lang="en-US" altLang="zh-CN" dirty="0">
                <a:solidFill>
                  <a:schemeClr val="accent6"/>
                </a:solidFill>
              </a:rPr>
              <a:t>tour later</a:t>
            </a:r>
            <a:r>
              <a:rPr lang="en-US" altLang="zh-CN" dirty="0">
                <a:solidFill>
                  <a:schemeClr val="tx1"/>
                </a:solidFill>
              </a:rPr>
              <a:t>)</a:t>
            </a:r>
          </a:p>
          <a:p>
            <a:pPr lvl="1"/>
            <a:r>
              <a:rPr lang="en-US" altLang="zh-CN" dirty="0"/>
              <a:t>Technology R&amp;D</a:t>
            </a:r>
          </a:p>
          <a:p>
            <a:pPr lvl="1"/>
            <a:r>
              <a:rPr lang="en-US" altLang="zh-CN" dirty="0"/>
              <a:t>Test, Integration, etc.</a:t>
            </a:r>
          </a:p>
          <a:p>
            <a:pPr lvl="1"/>
            <a:r>
              <a:rPr lang="en-US" altLang="zh-CN" dirty="0"/>
              <a:t>Clean rooms</a:t>
            </a:r>
          </a:p>
          <a:p>
            <a:pPr marL="0" indent="0">
              <a:buNone/>
            </a:pPr>
            <a:endParaRPr lang="en-US" altLang="zh-CN" sz="1700" dirty="0"/>
          </a:p>
          <a:p>
            <a:r>
              <a:rPr lang="en-US" altLang="zh-CN" dirty="0"/>
              <a:t>Science Operation Center</a:t>
            </a:r>
          </a:p>
          <a:p>
            <a:pPr marL="0" indent="0">
              <a:buNone/>
            </a:pPr>
            <a:r>
              <a:rPr lang="en-US" altLang="zh-CN" dirty="0">
                <a:solidFill>
                  <a:schemeClr val="tx1"/>
                </a:solidFill>
              </a:rPr>
              <a:t>(3</a:t>
            </a:r>
            <a:r>
              <a:rPr lang="en-US" altLang="zh-CN" baseline="30000" dirty="0">
                <a:solidFill>
                  <a:schemeClr val="tx1"/>
                </a:solidFill>
              </a:rPr>
              <a:t>rd</a:t>
            </a:r>
            <a:r>
              <a:rPr lang="en-US" altLang="zh-CN" dirty="0">
                <a:solidFill>
                  <a:schemeClr val="tx1"/>
                </a:solidFill>
              </a:rPr>
              <a:t> Floor of New building, </a:t>
            </a:r>
            <a:r>
              <a:rPr lang="en-US" altLang="zh-CN" dirty="0">
                <a:solidFill>
                  <a:schemeClr val="accent6"/>
                </a:solidFill>
              </a:rPr>
              <a:t>tour later</a:t>
            </a:r>
            <a:r>
              <a:rPr lang="en-US" altLang="zh-CN" dirty="0">
                <a:solidFill>
                  <a:schemeClr val="tx1"/>
                </a:solidFill>
              </a:rPr>
              <a:t>)</a:t>
            </a:r>
          </a:p>
          <a:p>
            <a:pPr lvl="1"/>
            <a:r>
              <a:rPr lang="en-US" altLang="zh-CN" dirty="0"/>
              <a:t>Science operation</a:t>
            </a:r>
          </a:p>
          <a:p>
            <a:pPr lvl="1"/>
            <a:r>
              <a:rPr lang="en-US" altLang="zh-CN" dirty="0"/>
              <a:t>Data processing and release</a:t>
            </a:r>
          </a:p>
          <a:p>
            <a:pPr lvl="1"/>
            <a:r>
              <a:rPr lang="en-US" altLang="zh-CN" dirty="0"/>
              <a:t>Hardware and Software infrastructure</a:t>
            </a:r>
          </a:p>
          <a:p>
            <a:pPr lvl="1"/>
            <a:r>
              <a:rPr lang="en-US" altLang="zh-CN" dirty="0"/>
              <a:t>Support all space missions</a:t>
            </a:r>
          </a:p>
        </p:txBody>
      </p:sp>
      <p:pic>
        <p:nvPicPr>
          <p:cNvPr id="5" name="图片 4">
            <a:extLst>
              <a:ext uri="{FF2B5EF4-FFF2-40B4-BE49-F238E27FC236}">
                <a16:creationId xmlns:a16="http://schemas.microsoft.com/office/drawing/2014/main" id="{D58155C9-8398-4A1C-8A38-95EA77FE6AE1}"/>
              </a:ext>
            </a:extLst>
          </p:cNvPr>
          <p:cNvPicPr>
            <a:picLocks noChangeAspect="1"/>
          </p:cNvPicPr>
          <p:nvPr/>
        </p:nvPicPr>
        <p:blipFill rotWithShape="1">
          <a:blip r:embed="rId3"/>
          <a:srcRect t="6371"/>
          <a:stretch/>
        </p:blipFill>
        <p:spPr>
          <a:xfrm>
            <a:off x="8257193" y="961398"/>
            <a:ext cx="3837043" cy="2694453"/>
          </a:xfrm>
          <a:prstGeom prst="rect">
            <a:avLst/>
          </a:prstGeom>
        </p:spPr>
      </p:pic>
      <p:pic>
        <p:nvPicPr>
          <p:cNvPr id="6" name="图片 5" descr="微信图片_202304192006012">
            <a:extLst>
              <a:ext uri="{FF2B5EF4-FFF2-40B4-BE49-F238E27FC236}">
                <a16:creationId xmlns:a16="http://schemas.microsoft.com/office/drawing/2014/main" id="{1E4E23AE-0288-49C1-8C23-71DAB9D1C4C2}"/>
              </a:ext>
            </a:extLst>
          </p:cNvPr>
          <p:cNvPicPr>
            <a:picLocks noChangeAspect="1"/>
          </p:cNvPicPr>
          <p:nvPr>
            <p:custDataLst>
              <p:tags r:id="rId1"/>
            </p:custDataLst>
          </p:nvPr>
        </p:nvPicPr>
        <p:blipFill>
          <a:blip r:embed="rId4"/>
          <a:stretch>
            <a:fillRect/>
          </a:stretch>
        </p:blipFill>
        <p:spPr>
          <a:xfrm>
            <a:off x="5021427" y="1150290"/>
            <a:ext cx="3100140" cy="2316668"/>
          </a:xfrm>
          <a:prstGeom prst="rect">
            <a:avLst/>
          </a:prstGeom>
        </p:spPr>
      </p:pic>
      <p:sp>
        <p:nvSpPr>
          <p:cNvPr id="7" name="文本框 6">
            <a:extLst>
              <a:ext uri="{FF2B5EF4-FFF2-40B4-BE49-F238E27FC236}">
                <a16:creationId xmlns:a16="http://schemas.microsoft.com/office/drawing/2014/main" id="{82C74C5B-2E75-40DE-812C-44B141E6FAAF}"/>
              </a:ext>
            </a:extLst>
          </p:cNvPr>
          <p:cNvSpPr txBox="1"/>
          <p:nvPr/>
        </p:nvSpPr>
        <p:spPr>
          <a:xfrm>
            <a:off x="8356208" y="3545904"/>
            <a:ext cx="35319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PSF </a:t>
            </a:r>
            <a:r>
              <a:rPr lang="en-US" altLang="zh-CN" dirty="0">
                <a:solidFill>
                  <a:srgbClr val="000000"/>
                </a:solidFill>
                <a:latin typeface="Times New Roman" panose="02020603050405020304" pitchFamily="18" charset="0"/>
                <a:ea typeface="微软雅黑"/>
                <a:cs typeface="Times New Roman" panose="02020603050405020304" pitchFamily="18" charset="0"/>
              </a:rPr>
              <a:t>calibration of x-ray telescope</a:t>
            </a:r>
            <a:endPar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8" name="文本框 7">
            <a:extLst>
              <a:ext uri="{FF2B5EF4-FFF2-40B4-BE49-F238E27FC236}">
                <a16:creationId xmlns:a16="http://schemas.microsoft.com/office/drawing/2014/main" id="{6A83762A-A852-4F0A-87B4-AF0B72F81C84}"/>
              </a:ext>
            </a:extLst>
          </p:cNvPr>
          <p:cNvSpPr txBox="1"/>
          <p:nvPr/>
        </p:nvSpPr>
        <p:spPr>
          <a:xfrm>
            <a:off x="4853722" y="3545904"/>
            <a:ext cx="34034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100-m X-ray calibration facility</a:t>
            </a:r>
            <a:endPar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pic>
        <p:nvPicPr>
          <p:cNvPr id="10" name="图片 9">
            <a:extLst>
              <a:ext uri="{FF2B5EF4-FFF2-40B4-BE49-F238E27FC236}">
                <a16:creationId xmlns:a16="http://schemas.microsoft.com/office/drawing/2014/main" id="{7B7CE2A0-4E6A-45FB-8703-8465EBCCA5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9739" y="4127910"/>
            <a:ext cx="3531950" cy="1991701"/>
          </a:xfrm>
          <a:prstGeom prst="rect">
            <a:avLst/>
          </a:prstGeom>
        </p:spPr>
      </p:pic>
      <p:sp>
        <p:nvSpPr>
          <p:cNvPr id="11" name="文本框 10">
            <a:extLst>
              <a:ext uri="{FF2B5EF4-FFF2-40B4-BE49-F238E27FC236}">
                <a16:creationId xmlns:a16="http://schemas.microsoft.com/office/drawing/2014/main" id="{F195C38C-8D02-431D-AC4B-F3F09A33990B}"/>
              </a:ext>
            </a:extLst>
          </p:cNvPr>
          <p:cNvSpPr txBox="1"/>
          <p:nvPr/>
        </p:nvSpPr>
        <p:spPr>
          <a:xfrm>
            <a:off x="8846241" y="6119611"/>
            <a:ext cx="30073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Science Operation </a:t>
            </a:r>
            <a:r>
              <a:rPr lang="en-US" altLang="zh-CN" dirty="0">
                <a:solidFill>
                  <a:srgbClr val="000000"/>
                </a:solidFill>
                <a:latin typeface="Times New Roman" panose="02020603050405020304" pitchFamily="18" charset="0"/>
                <a:ea typeface="微软雅黑"/>
                <a:cs typeface="Times New Roman" panose="02020603050405020304" pitchFamily="18" charset="0"/>
              </a:rPr>
              <a:t>Center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rgbClr val="000000"/>
                </a:solidFill>
                <a:latin typeface="Times New Roman" panose="02020603050405020304" pitchFamily="18" charset="0"/>
                <a:ea typeface="微软雅黑"/>
                <a:cs typeface="Times New Roman" panose="02020603050405020304" pitchFamily="18" charset="0"/>
              </a:rPr>
              <a:t>for Space Missions</a:t>
            </a:r>
            <a:endPar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pic>
        <p:nvPicPr>
          <p:cNvPr id="12" name="图片 11">
            <a:extLst>
              <a:ext uri="{FF2B5EF4-FFF2-40B4-BE49-F238E27FC236}">
                <a16:creationId xmlns:a16="http://schemas.microsoft.com/office/drawing/2014/main" id="{AD37C794-B768-4333-8FA7-59CE4E37FAEE}"/>
              </a:ext>
            </a:extLst>
          </p:cNvPr>
          <p:cNvPicPr>
            <a:picLocks noChangeAspect="1"/>
          </p:cNvPicPr>
          <p:nvPr/>
        </p:nvPicPr>
        <p:blipFill>
          <a:blip r:embed="rId6"/>
          <a:stretch>
            <a:fillRect/>
          </a:stretch>
        </p:blipFill>
        <p:spPr>
          <a:xfrm>
            <a:off x="5167731" y="4087013"/>
            <a:ext cx="2720493" cy="2174148"/>
          </a:xfrm>
          <a:prstGeom prst="rect">
            <a:avLst/>
          </a:prstGeom>
        </p:spPr>
      </p:pic>
      <p:sp>
        <p:nvSpPr>
          <p:cNvPr id="13" name="文本框 12">
            <a:extLst>
              <a:ext uri="{FF2B5EF4-FFF2-40B4-BE49-F238E27FC236}">
                <a16:creationId xmlns:a16="http://schemas.microsoft.com/office/drawing/2014/main" id="{D9791413-C077-43D5-BFBA-B5FA41E5BEFC}"/>
              </a:ext>
            </a:extLst>
          </p:cNvPr>
          <p:cNvSpPr txBox="1"/>
          <p:nvPr/>
        </p:nvSpPr>
        <p:spPr>
          <a:xfrm>
            <a:off x="4869761" y="6315076"/>
            <a:ext cx="34034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rgbClr val="000000"/>
                </a:solidFill>
                <a:latin typeface="Times New Roman" panose="02020603050405020304" pitchFamily="18" charset="0"/>
                <a:ea typeface="微软雅黑"/>
                <a:cs typeface="Times New Roman" panose="02020603050405020304" pitchFamily="18" charset="0"/>
              </a:rPr>
              <a:t>Integration &amp; </a:t>
            </a: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Test Center</a:t>
            </a:r>
            <a:endPar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319162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0878F-4D1E-4FE9-8DB5-D71C5B7D7537}"/>
              </a:ext>
            </a:extLst>
          </p:cNvPr>
          <p:cNvSpPr>
            <a:spLocks noGrp="1"/>
          </p:cNvSpPr>
          <p:nvPr>
            <p:ph type="title"/>
          </p:nvPr>
        </p:nvSpPr>
        <p:spPr>
          <a:xfrm>
            <a:off x="2450593" y="92058"/>
            <a:ext cx="2670048" cy="659643"/>
          </a:xfrm>
        </p:spPr>
        <p:txBody>
          <a:bodyPr/>
          <a:lstStyle/>
          <a:p>
            <a:r>
              <a:rPr lang="en-US" altLang="zh-CN" sz="3600" dirty="0"/>
              <a:t>Summary</a:t>
            </a:r>
            <a:endParaRPr lang="zh-CN" altLang="en-US" sz="3600" dirty="0"/>
          </a:p>
        </p:txBody>
      </p:sp>
      <p:sp>
        <p:nvSpPr>
          <p:cNvPr id="3" name="灯片编号占位符 2">
            <a:extLst>
              <a:ext uri="{FF2B5EF4-FFF2-40B4-BE49-F238E27FC236}">
                <a16:creationId xmlns:a16="http://schemas.microsoft.com/office/drawing/2014/main" id="{AE104D71-2DC8-45CC-ABD3-410E836DA657}"/>
              </a:ext>
            </a:extLst>
          </p:cNvPr>
          <p:cNvSpPr>
            <a:spLocks noGrp="1"/>
          </p:cNvSpPr>
          <p:nvPr>
            <p:ph type="sldNum" sz="quarter" idx="12"/>
          </p:nvPr>
        </p:nvSpPr>
        <p:spPr>
          <a:xfrm>
            <a:off x="10795130" y="1457280"/>
            <a:ext cx="1080000" cy="360000"/>
          </a:xfrm>
        </p:spPr>
        <p:txBody>
          <a:bodyPr/>
          <a:lstStyle/>
          <a:p>
            <a:fld id="{E077DA78-E013-4A8C-AD75-63A150561B10}" type="slidenum">
              <a:rPr lang="zh-CN" altLang="en-US" smtClean="0">
                <a:solidFill>
                  <a:prstClr val="black">
                    <a:tint val="75000"/>
                  </a:prstClr>
                </a:solidFill>
              </a:rPr>
              <a:pPr/>
              <a:t>31</a:t>
            </a:fld>
            <a:endParaRPr lang="zh-CN" altLang="en-US">
              <a:solidFill>
                <a:prstClr val="black">
                  <a:tint val="75000"/>
                </a:prstClr>
              </a:solidFill>
            </a:endParaRPr>
          </a:p>
        </p:txBody>
      </p:sp>
      <p:sp>
        <p:nvSpPr>
          <p:cNvPr id="4" name="内容占位符 3">
            <a:extLst>
              <a:ext uri="{FF2B5EF4-FFF2-40B4-BE49-F238E27FC236}">
                <a16:creationId xmlns:a16="http://schemas.microsoft.com/office/drawing/2014/main" id="{3FE703BA-6E23-4C2C-A355-48105DC4ED98}"/>
              </a:ext>
            </a:extLst>
          </p:cNvPr>
          <p:cNvSpPr>
            <a:spLocks noGrp="1"/>
          </p:cNvSpPr>
          <p:nvPr>
            <p:ph idx="1"/>
          </p:nvPr>
        </p:nvSpPr>
        <p:spPr>
          <a:xfrm>
            <a:off x="229955" y="990384"/>
            <a:ext cx="7470382" cy="5221285"/>
          </a:xfrm>
          <a:solidFill>
            <a:schemeClr val="tx2">
              <a:lumMod val="20000"/>
              <a:lumOff val="80000"/>
            </a:schemeClr>
          </a:solidFill>
        </p:spPr>
        <p:txBody>
          <a:bodyPr>
            <a:normAutofit fontScale="92500" lnSpcReduction="20000"/>
          </a:bodyPr>
          <a:lstStyle/>
          <a:p>
            <a:r>
              <a:rPr lang="en-US" altLang="zh-CN" dirty="0"/>
              <a:t>Vision &amp; Science goals</a:t>
            </a:r>
          </a:p>
          <a:p>
            <a:pPr lvl="1">
              <a:buFont typeface="Wingdings" panose="05000000000000000000" pitchFamily="2" charset="2"/>
              <a:buChar char="Ø"/>
            </a:pPr>
            <a:r>
              <a:rPr lang="en-US" altLang="zh-CN" dirty="0">
                <a:solidFill>
                  <a:schemeClr val="tx1"/>
                </a:solidFill>
              </a:rPr>
              <a:t>Extreme universe, compact objects, fundamental </a:t>
            </a:r>
            <a:r>
              <a:rPr lang="en-US" altLang="zh-CN" dirty="0"/>
              <a:t>laws</a:t>
            </a:r>
            <a:endParaRPr lang="en-US" altLang="zh-CN" dirty="0">
              <a:solidFill>
                <a:schemeClr val="tx1"/>
              </a:solidFill>
            </a:endParaRPr>
          </a:p>
          <a:p>
            <a:r>
              <a:rPr lang="en-US" altLang="zh-CN" dirty="0"/>
              <a:t>Roadmap</a:t>
            </a:r>
          </a:p>
          <a:p>
            <a:pPr lvl="1">
              <a:buFont typeface="Wingdings" panose="05000000000000000000" pitchFamily="2" charset="2"/>
              <a:buChar char="Ø"/>
            </a:pPr>
            <a:r>
              <a:rPr lang="en-US" altLang="zh-CN" dirty="0">
                <a:solidFill>
                  <a:schemeClr val="tx1"/>
                </a:solidFill>
              </a:rPr>
              <a:t>Past, current operation &amp; develop, future missions</a:t>
            </a:r>
          </a:p>
          <a:p>
            <a:r>
              <a:rPr lang="en-US" altLang="zh-CN" dirty="0"/>
              <a:t>Science achievements</a:t>
            </a:r>
          </a:p>
          <a:p>
            <a:pPr lvl="1">
              <a:buFont typeface="Wingdings" panose="05000000000000000000" pitchFamily="2" charset="2"/>
              <a:buChar char="Ø"/>
            </a:pPr>
            <a:r>
              <a:rPr lang="en-US" altLang="zh-CN" dirty="0"/>
              <a:t>FRB origin, Magnetar bursts</a:t>
            </a:r>
          </a:p>
          <a:p>
            <a:pPr lvl="1">
              <a:buFont typeface="Wingdings" panose="05000000000000000000" pitchFamily="2" charset="2"/>
              <a:buChar char="Ø"/>
            </a:pPr>
            <a:r>
              <a:rPr lang="en-US" altLang="zh-CN" dirty="0"/>
              <a:t>X-ray binaries: BH jet, accretion disk, magnetic field of NS</a:t>
            </a:r>
          </a:p>
          <a:p>
            <a:pPr lvl="1">
              <a:buFont typeface="Wingdings" panose="05000000000000000000" pitchFamily="2" charset="2"/>
              <a:buChar char="Ø"/>
            </a:pPr>
            <a:r>
              <a:rPr lang="en-US" altLang="zh-CN" dirty="0">
                <a:solidFill>
                  <a:schemeClr val="tx1"/>
                </a:solidFill>
              </a:rPr>
              <a:t>GRB, binary compact </a:t>
            </a:r>
            <a:r>
              <a:rPr lang="en-US" altLang="zh-CN" dirty="0"/>
              <a:t>merger, </a:t>
            </a:r>
            <a:r>
              <a:rPr lang="en-US" altLang="zh-CN" dirty="0">
                <a:solidFill>
                  <a:schemeClr val="tx1"/>
                </a:solidFill>
              </a:rPr>
              <a:t>multi-messenger sources</a:t>
            </a:r>
          </a:p>
          <a:p>
            <a:r>
              <a:rPr lang="en-US" altLang="zh-CN" dirty="0"/>
              <a:t>International collaboration and influence</a:t>
            </a:r>
          </a:p>
          <a:p>
            <a:pPr lvl="1">
              <a:buFont typeface="Wingdings" panose="05000000000000000000" pitchFamily="2" charset="2"/>
              <a:buChar char="Ø"/>
            </a:pPr>
            <a:r>
              <a:rPr lang="en-US" altLang="zh-CN" i="1" dirty="0"/>
              <a:t>Insight</a:t>
            </a:r>
            <a:r>
              <a:rPr lang="en-US" altLang="zh-CN" dirty="0"/>
              <a:t>-HXMT, GECAM, EP, SVOM, POLAR-2, eXTP, HERD… </a:t>
            </a:r>
          </a:p>
          <a:p>
            <a:pPr lvl="1">
              <a:buFont typeface="Wingdings" panose="05000000000000000000" pitchFamily="2" charset="2"/>
              <a:buChar char="Ø"/>
            </a:pPr>
            <a:r>
              <a:rPr lang="en-US" altLang="zh-CN" dirty="0"/>
              <a:t>Astro2020, IPN, publication, data release, observation call…</a:t>
            </a:r>
          </a:p>
          <a:p>
            <a:r>
              <a:rPr lang="en-US" altLang="zh-CN" dirty="0"/>
              <a:t>Manpower and funding</a:t>
            </a:r>
          </a:p>
          <a:p>
            <a:pPr lvl="1">
              <a:buFont typeface="Wingdings" panose="05000000000000000000" pitchFamily="2" charset="2"/>
              <a:buChar char="Ø"/>
            </a:pPr>
            <a:r>
              <a:rPr lang="en-US" altLang="zh-CN" dirty="0"/>
              <a:t>Leading scientists in different generations, especially young talents</a:t>
            </a:r>
          </a:p>
          <a:p>
            <a:pPr lvl="1">
              <a:buFont typeface="Wingdings" panose="05000000000000000000" pitchFamily="2" charset="2"/>
              <a:buChar char="Ø"/>
            </a:pPr>
            <a:r>
              <a:rPr lang="en-US" altLang="zh-CN" dirty="0">
                <a:solidFill>
                  <a:schemeClr val="tx1"/>
                </a:solidFill>
              </a:rPr>
              <a:t>Healthy funding in recent years. Two flagship mission to be funded</a:t>
            </a:r>
          </a:p>
          <a:p>
            <a:r>
              <a:rPr lang="en-US" altLang="zh-CN" dirty="0"/>
              <a:t>Supporting facilities</a:t>
            </a:r>
          </a:p>
          <a:p>
            <a:pPr lvl="1">
              <a:buFont typeface="Wingdings" panose="05000000000000000000" pitchFamily="2" charset="2"/>
              <a:buChar char="Ø"/>
            </a:pPr>
            <a:r>
              <a:rPr lang="en-US" altLang="zh-CN" dirty="0"/>
              <a:t>Technology R&amp;D, Test &amp; calibration facilities, Operation center</a:t>
            </a:r>
            <a:endParaRPr lang="en-US" altLang="zh-CN" dirty="0">
              <a:solidFill>
                <a:schemeClr val="tx1"/>
              </a:solidFill>
            </a:endParaRPr>
          </a:p>
        </p:txBody>
      </p:sp>
      <p:sp>
        <p:nvSpPr>
          <p:cNvPr id="6" name="矩形 5">
            <a:extLst>
              <a:ext uri="{FF2B5EF4-FFF2-40B4-BE49-F238E27FC236}">
                <a16:creationId xmlns:a16="http://schemas.microsoft.com/office/drawing/2014/main" id="{AB79CF6A-57E4-43BB-9408-868D6E2A80E9}"/>
              </a:ext>
            </a:extLst>
          </p:cNvPr>
          <p:cNvSpPr/>
          <p:nvPr/>
        </p:nvSpPr>
        <p:spPr>
          <a:xfrm>
            <a:off x="2334034" y="6211669"/>
            <a:ext cx="2414577" cy="64633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dirty="0">
                <a:solidFill>
                  <a:srgbClr val="005DA2"/>
                </a:solidFill>
              </a:rPr>
              <a:t>Thank You!</a:t>
            </a:r>
            <a:endParaRPr lang="zh-CN" altLang="en-US" sz="3600" dirty="0">
              <a:solidFill>
                <a:srgbClr val="005DA2"/>
              </a:solidFill>
            </a:endParaRPr>
          </a:p>
        </p:txBody>
      </p:sp>
      <p:pic>
        <p:nvPicPr>
          <p:cNvPr id="9" name="图片 8" descr="C:\Users\张帆\AppData\Local\Temp\WeChat Files\b5d9f2aae7e0f206854923f687a6d8d.jpg">
            <a:extLst>
              <a:ext uri="{FF2B5EF4-FFF2-40B4-BE49-F238E27FC236}">
                <a16:creationId xmlns:a16="http://schemas.microsoft.com/office/drawing/2014/main" id="{F725BED3-AD54-4A02-A825-68FFBB0994FC}"/>
              </a:ext>
            </a:extLst>
          </p:cNvPr>
          <p:cNvPicPr/>
          <p:nvPr/>
        </p:nvPicPr>
        <p:blipFill rotWithShape="1">
          <a:blip r:embed="rId3" cstate="print">
            <a:extLst>
              <a:ext uri="{28A0092B-C50C-407E-A947-70E740481C1C}">
                <a14:useLocalDpi xmlns:a14="http://schemas.microsoft.com/office/drawing/2010/main" val="0"/>
              </a:ext>
            </a:extLst>
          </a:blip>
          <a:srcRect b="30882"/>
          <a:stretch/>
        </p:blipFill>
        <p:spPr bwMode="auto">
          <a:xfrm>
            <a:off x="7810283" y="715125"/>
            <a:ext cx="4386805" cy="6014858"/>
          </a:xfrm>
          <a:prstGeom prst="rect">
            <a:avLst/>
          </a:prstGeom>
          <a:noFill/>
          <a:ln>
            <a:noFill/>
          </a:ln>
        </p:spPr>
      </p:pic>
      <p:sp>
        <p:nvSpPr>
          <p:cNvPr id="10" name="矩形 9">
            <a:extLst>
              <a:ext uri="{FF2B5EF4-FFF2-40B4-BE49-F238E27FC236}">
                <a16:creationId xmlns:a16="http://schemas.microsoft.com/office/drawing/2014/main" id="{38CA55F7-2495-4514-A966-A62F984A52DE}"/>
              </a:ext>
            </a:extLst>
          </p:cNvPr>
          <p:cNvSpPr/>
          <p:nvPr/>
        </p:nvSpPr>
        <p:spPr>
          <a:xfrm>
            <a:off x="7810283" y="345793"/>
            <a:ext cx="4386805" cy="369332"/>
          </a:xfrm>
          <a:prstGeom prst="rect">
            <a:avLst/>
          </a:prstGeom>
          <a:solidFill>
            <a:schemeClr val="tx1"/>
          </a:solidFill>
          <a:ln>
            <a:solidFill>
              <a:schemeClr val="tx1"/>
            </a:solidFill>
          </a:ln>
        </p:spPr>
        <p:txBody>
          <a:bodyPr wrap="square">
            <a:spAutoFit/>
          </a:bodyPr>
          <a:lstStyle/>
          <a:p>
            <a:pPr algn="ctr"/>
            <a:r>
              <a:rPr lang="en-US" altLang="zh-CN" dirty="0">
                <a:solidFill>
                  <a:schemeClr val="bg2"/>
                </a:solidFill>
              </a:rPr>
              <a:t>IHEP Fleet of space missions</a:t>
            </a:r>
            <a:endParaRPr lang="zh-CN" altLang="en-US" dirty="0">
              <a:solidFill>
                <a:schemeClr val="bg2"/>
              </a:solidFill>
            </a:endParaRPr>
          </a:p>
        </p:txBody>
      </p:sp>
    </p:spTree>
    <p:extLst>
      <p:ext uri="{BB962C8B-B14F-4D97-AF65-F5344CB8AC3E}">
        <p14:creationId xmlns:p14="http://schemas.microsoft.com/office/powerpoint/2010/main" val="90940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8EA8AD-C12F-40C1-8ED7-9E8EA5E031A9}"/>
              </a:ext>
            </a:extLst>
          </p:cNvPr>
          <p:cNvSpPr>
            <a:spLocks noGrp="1"/>
          </p:cNvSpPr>
          <p:nvPr>
            <p:ph type="title"/>
          </p:nvPr>
        </p:nvSpPr>
        <p:spPr/>
        <p:txBody>
          <a:bodyPr/>
          <a:lstStyle/>
          <a:p>
            <a:r>
              <a:rPr lang="en-US" altLang="zh-CN" dirty="0"/>
              <a:t>Backup slides</a:t>
            </a:r>
            <a:endParaRPr lang="zh-CN" altLang="en-US" dirty="0"/>
          </a:p>
        </p:txBody>
      </p:sp>
      <p:sp>
        <p:nvSpPr>
          <p:cNvPr id="3" name="灯片编号占位符 2">
            <a:extLst>
              <a:ext uri="{FF2B5EF4-FFF2-40B4-BE49-F238E27FC236}">
                <a16:creationId xmlns:a16="http://schemas.microsoft.com/office/drawing/2014/main" id="{70EDECBD-42CF-4BCA-9894-18A7FEBC447F}"/>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32</a:t>
            </a:fld>
            <a:endParaRPr lang="zh-CN" altLang="en-US">
              <a:solidFill>
                <a:prstClr val="black">
                  <a:tint val="75000"/>
                </a:prstClr>
              </a:solidFill>
            </a:endParaRPr>
          </a:p>
        </p:txBody>
      </p:sp>
      <p:sp>
        <p:nvSpPr>
          <p:cNvPr id="4" name="内容占位符 3">
            <a:extLst>
              <a:ext uri="{FF2B5EF4-FFF2-40B4-BE49-F238E27FC236}">
                <a16:creationId xmlns:a16="http://schemas.microsoft.com/office/drawing/2014/main" id="{F3284B62-FD2C-4582-8A1A-D825A33D8132}"/>
              </a:ext>
            </a:extLst>
          </p:cNvPr>
          <p:cNvSpPr>
            <a:spLocks noGrp="1"/>
          </p:cNvSpPr>
          <p:nvPr>
            <p:ph idx="1"/>
          </p:nvPr>
        </p:nvSpPr>
        <p:spPr/>
        <p:txBody>
          <a:bodyPr/>
          <a:lstStyle/>
          <a:p>
            <a:endParaRPr lang="zh-CN" altLang="en-US"/>
          </a:p>
        </p:txBody>
      </p:sp>
    </p:spTree>
    <p:extLst>
      <p:ext uri="{BB962C8B-B14F-4D97-AF65-F5344CB8AC3E}">
        <p14:creationId xmlns:p14="http://schemas.microsoft.com/office/powerpoint/2010/main" val="33136937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5776B4-04F5-4C4A-BCE7-CF5D3427633B}"/>
              </a:ext>
            </a:extLst>
          </p:cNvPr>
          <p:cNvSpPr>
            <a:spLocks noGrp="1"/>
          </p:cNvSpPr>
          <p:nvPr>
            <p:ph type="title"/>
          </p:nvPr>
        </p:nvSpPr>
        <p:spPr/>
        <p:txBody>
          <a:bodyPr/>
          <a:lstStyle/>
          <a:p>
            <a:r>
              <a:rPr lang="en-US" altLang="zh-CN" dirty="0"/>
              <a:t>Roadmap for Space Programs</a:t>
            </a:r>
            <a:endParaRPr lang="zh-CN" altLang="en-US" dirty="0"/>
          </a:p>
        </p:txBody>
      </p:sp>
      <p:sp>
        <p:nvSpPr>
          <p:cNvPr id="3" name="灯片编号占位符 2">
            <a:extLst>
              <a:ext uri="{FF2B5EF4-FFF2-40B4-BE49-F238E27FC236}">
                <a16:creationId xmlns:a16="http://schemas.microsoft.com/office/drawing/2014/main" id="{F1B0D374-1EE8-43FF-B84A-7E3690AF5DA4}"/>
              </a:ext>
            </a:extLst>
          </p:cNvPr>
          <p:cNvSpPr>
            <a:spLocks noGrp="1"/>
          </p:cNvSpPr>
          <p:nvPr>
            <p:ph type="sldNum" sz="quarter" idx="12"/>
          </p:nvPr>
        </p:nvSpPr>
        <p:spPr>
          <a:xfrm>
            <a:off x="11008553" y="241879"/>
            <a:ext cx="1080000" cy="360000"/>
          </a:xfrm>
        </p:spPr>
        <p:txBody>
          <a:bodyPr/>
          <a:lstStyle/>
          <a:p>
            <a:fld id="{E077DA78-E013-4A8C-AD75-63A150561B10}" type="slidenum">
              <a:rPr lang="zh-CN" altLang="en-US" smtClean="0">
                <a:solidFill>
                  <a:prstClr val="black">
                    <a:tint val="75000"/>
                  </a:prstClr>
                </a:solidFill>
              </a:rPr>
              <a:pPr/>
              <a:t>33</a:t>
            </a:fld>
            <a:endParaRPr lang="zh-CN" altLang="en-US" dirty="0">
              <a:solidFill>
                <a:prstClr val="black">
                  <a:tint val="75000"/>
                </a:prstClr>
              </a:solidFill>
            </a:endParaRPr>
          </a:p>
        </p:txBody>
      </p:sp>
      <p:sp>
        <p:nvSpPr>
          <p:cNvPr id="21" name="矩形 20">
            <a:extLst>
              <a:ext uri="{FF2B5EF4-FFF2-40B4-BE49-F238E27FC236}">
                <a16:creationId xmlns:a16="http://schemas.microsoft.com/office/drawing/2014/main" id="{87C45399-D2C2-425B-B984-DA7B8C942B39}"/>
              </a:ext>
            </a:extLst>
          </p:cNvPr>
          <p:cNvSpPr/>
          <p:nvPr/>
        </p:nvSpPr>
        <p:spPr>
          <a:xfrm>
            <a:off x="6141769" y="6197482"/>
            <a:ext cx="3914853" cy="338554"/>
          </a:xfrm>
          <a:prstGeom prst="rect">
            <a:avLst/>
          </a:prstGeom>
        </p:spPr>
        <p:txBody>
          <a:bodyPr wrap="none">
            <a:spAutoFit/>
          </a:bodyPr>
          <a:lstStyle/>
          <a:p>
            <a:pPr algn="ctr" eaLnBrk="1" hangingPunct="1">
              <a:defRPr/>
            </a:pPr>
            <a:r>
              <a:rPr lang="en-US" altLang="zh-CN" sz="1600" b="1" dirty="0">
                <a:solidFill>
                  <a:schemeClr val="accent6"/>
                </a:solidFill>
                <a:ea typeface="黑体" pitchFamily="2" charset="-122"/>
              </a:rPr>
              <a:t>*IHEP-led Large International Flagship</a:t>
            </a:r>
          </a:p>
        </p:txBody>
      </p:sp>
      <p:sp>
        <p:nvSpPr>
          <p:cNvPr id="22" name="流程图: 过程 21">
            <a:extLst>
              <a:ext uri="{FF2B5EF4-FFF2-40B4-BE49-F238E27FC236}">
                <a16:creationId xmlns:a16="http://schemas.microsoft.com/office/drawing/2014/main" id="{6FC3ACB0-15C2-4F26-84FF-CC469E0D5FF2}"/>
              </a:ext>
            </a:extLst>
          </p:cNvPr>
          <p:cNvSpPr/>
          <p:nvPr/>
        </p:nvSpPr>
        <p:spPr>
          <a:xfrm>
            <a:off x="1813371" y="2333703"/>
            <a:ext cx="1762234" cy="1582336"/>
          </a:xfrm>
          <a:prstGeom prst="flowChartProcess">
            <a:avLst/>
          </a:prstGeom>
          <a:solidFill>
            <a:srgbClr val="92D050">
              <a:alpha val="50000"/>
            </a:srgbClr>
          </a:solidFill>
          <a:ln w="12700" cap="flat" cmpd="sng" algn="ctr">
            <a:solidFill>
              <a:srgbClr val="70AD47">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100" dirty="0">
                <a:solidFill>
                  <a:srgbClr val="000000"/>
                </a:solidFill>
                <a:latin typeface="Arial" panose="020B0604020202020204" pitchFamily="34" charset="0"/>
                <a:ea typeface="宋体" panose="02010600030101010101" pitchFamily="2" charset="-122"/>
                <a:cs typeface="Arial" panose="020B0604020202020204" pitchFamily="34" charset="0"/>
              </a:rPr>
              <a:t>SZ-2/XD</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400" b="1" kern="100"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algn="ctr">
              <a:defRPr/>
            </a:pPr>
            <a:r>
              <a:rPr lang="en-US" altLang="zh-CN" sz="1400" b="1" kern="100" dirty="0">
                <a:solidFill>
                  <a:srgbClr val="000000"/>
                </a:solidFill>
                <a:latin typeface="Arial" panose="020B0604020202020204" pitchFamily="34" charset="0"/>
                <a:ea typeface="宋体" panose="02010600030101010101" pitchFamily="2" charset="-122"/>
                <a:cs typeface="Arial" panose="020B0604020202020204" pitchFamily="34" charset="0"/>
              </a:rPr>
              <a:t>POLAR</a:t>
            </a:r>
          </a:p>
        </p:txBody>
      </p:sp>
      <p:sp>
        <p:nvSpPr>
          <p:cNvPr id="23" name="流程图: 过程 22">
            <a:extLst>
              <a:ext uri="{FF2B5EF4-FFF2-40B4-BE49-F238E27FC236}">
                <a16:creationId xmlns:a16="http://schemas.microsoft.com/office/drawing/2014/main" id="{02408B82-C5E8-47EB-B6A3-164301C18D0E}"/>
              </a:ext>
            </a:extLst>
          </p:cNvPr>
          <p:cNvSpPr/>
          <p:nvPr/>
        </p:nvSpPr>
        <p:spPr>
          <a:xfrm>
            <a:off x="1809877" y="4084627"/>
            <a:ext cx="1733840" cy="1582336"/>
          </a:xfrm>
          <a:prstGeom prst="flowChartProcess">
            <a:avLst/>
          </a:prstGeom>
          <a:solidFill>
            <a:schemeClr val="accent3">
              <a:lumMod val="20000"/>
              <a:lumOff val="80000"/>
            </a:schemeClr>
          </a:solid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defRPr/>
            </a:pPr>
            <a:r>
              <a:rPr lang="en-US" altLang="zh-CN" sz="1400" b="1" kern="100" dirty="0">
                <a:solidFill>
                  <a:srgbClr val="000000"/>
                </a:solidFill>
                <a:latin typeface="Arial" panose="020B0604020202020204" pitchFamily="34" charset="0"/>
                <a:ea typeface="宋体" panose="02010600030101010101" pitchFamily="2" charset="-122"/>
                <a:cs typeface="Arial" panose="020B0604020202020204" pitchFamily="34" charset="0"/>
              </a:rPr>
              <a:t>CE-1/2/3-XRS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SJ-10/SRD</a:t>
            </a:r>
            <a:endParaRPr kumimoji="0" lang="zh-CN" altLang="en-US" sz="1400" b="0"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燕尾形箭头 32">
            <a:extLst>
              <a:ext uri="{FF2B5EF4-FFF2-40B4-BE49-F238E27FC236}">
                <a16:creationId xmlns:a16="http://schemas.microsoft.com/office/drawing/2014/main" id="{0BB4EB9B-E3FF-40A8-8B01-DF40E36DC9F8}"/>
              </a:ext>
            </a:extLst>
          </p:cNvPr>
          <p:cNvSpPr/>
          <p:nvPr/>
        </p:nvSpPr>
        <p:spPr>
          <a:xfrm>
            <a:off x="3686576" y="2916845"/>
            <a:ext cx="516457" cy="388644"/>
          </a:xfrm>
          <a:prstGeom prst="notchedRightArrow">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燕尾形箭头 34">
            <a:extLst>
              <a:ext uri="{FF2B5EF4-FFF2-40B4-BE49-F238E27FC236}">
                <a16:creationId xmlns:a16="http://schemas.microsoft.com/office/drawing/2014/main" id="{F6A8D4D2-058A-42BE-970C-B37DFE80905F}"/>
              </a:ext>
            </a:extLst>
          </p:cNvPr>
          <p:cNvSpPr/>
          <p:nvPr/>
        </p:nvSpPr>
        <p:spPr>
          <a:xfrm>
            <a:off x="3647881" y="4615509"/>
            <a:ext cx="516457" cy="388644"/>
          </a:xfrm>
          <a:prstGeom prst="notchedRightArrow">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ysClr val="window" lastClr="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文本框 2">
            <a:extLst>
              <a:ext uri="{FF2B5EF4-FFF2-40B4-BE49-F238E27FC236}">
                <a16:creationId xmlns:a16="http://schemas.microsoft.com/office/drawing/2014/main" id="{29443E98-4792-494F-B596-9F63ED2CE865}"/>
              </a:ext>
            </a:extLst>
          </p:cNvPr>
          <p:cNvSpPr txBox="1">
            <a:spLocks noChangeArrowheads="1"/>
          </p:cNvSpPr>
          <p:nvPr/>
        </p:nvSpPr>
        <p:spPr bwMode="auto">
          <a:xfrm>
            <a:off x="1985668" y="1721988"/>
            <a:ext cx="1662213" cy="338554"/>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kern="100" dirty="0">
                <a:solidFill>
                  <a:sysClr val="windowText" lastClr="000000"/>
                </a:solidFill>
                <a:latin typeface="Arial" panose="020B0604020202020204" pitchFamily="34" charset="0"/>
                <a:ea typeface="宋体" panose="02010600030101010101" pitchFamily="2" charset="-122"/>
                <a:cs typeface="Arial" panose="020B0604020202020204" pitchFamily="34" charset="0"/>
              </a:rPr>
              <a:t>Past</a:t>
            </a:r>
            <a:r>
              <a:rPr kumimoji="0" lang="en-US" sz="1600" b="1" i="0" u="none" strike="noStrike" kern="1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 </a:t>
            </a:r>
            <a:r>
              <a:rPr lang="en-US" sz="1600" b="1" kern="100" dirty="0">
                <a:solidFill>
                  <a:sysClr val="windowText" lastClr="000000"/>
                </a:solidFill>
                <a:latin typeface="Arial" panose="020B0604020202020204" pitchFamily="34" charset="0"/>
                <a:ea typeface="宋体" panose="02010600030101010101" pitchFamily="2" charset="-122"/>
                <a:cs typeface="Arial" panose="020B0604020202020204" pitchFamily="34" charset="0"/>
              </a:rPr>
              <a:t>Missions</a:t>
            </a:r>
            <a:endParaRPr kumimoji="0" lang="zh-CN" altLang="en-US" sz="1600" b="0" i="0" u="none" strike="noStrike" kern="1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8" name="流程图: 资料带 37">
            <a:extLst>
              <a:ext uri="{FF2B5EF4-FFF2-40B4-BE49-F238E27FC236}">
                <a16:creationId xmlns:a16="http://schemas.microsoft.com/office/drawing/2014/main" id="{74BA09E2-729A-40CE-BA3A-1E3938D19C20}"/>
              </a:ext>
            </a:extLst>
          </p:cNvPr>
          <p:cNvSpPr/>
          <p:nvPr/>
        </p:nvSpPr>
        <p:spPr>
          <a:xfrm>
            <a:off x="200620" y="2580931"/>
            <a:ext cx="1271146" cy="1162230"/>
          </a:xfrm>
          <a:prstGeom prst="flowChartPunchedTape">
            <a:avLst/>
          </a:prstGeom>
          <a:solidFill>
            <a:srgbClr val="00B050"/>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solidFill>
                  <a:sysClr val="window" lastClr="FFFFFF"/>
                </a:solidFill>
                <a:effectLst/>
                <a:uLnTx/>
                <a:uFillTx/>
                <a:latin typeface="Arial" panose="020B0604020202020204" pitchFamily="34" charset="0"/>
                <a:ea typeface="宋体" panose="02010600030101010101" pitchFamily="2" charset="-122"/>
                <a:cs typeface="Arial" panose="020B0604020202020204" pitchFamily="34" charset="0"/>
              </a:rPr>
              <a:t>X-ray Astronomy</a:t>
            </a:r>
            <a:endParaRPr kumimoji="0" lang="zh-CN" altLang="en-US" sz="1400" b="0" i="0" u="none" strike="noStrike" kern="100" cap="none" spc="0" normalizeH="0" baseline="0" noProof="0" dirty="0">
              <a:ln>
                <a:noFill/>
              </a:ln>
              <a:solidFill>
                <a:sysClr val="window" lastClr="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9" name="流程图: 资料带 38">
            <a:extLst>
              <a:ext uri="{FF2B5EF4-FFF2-40B4-BE49-F238E27FC236}">
                <a16:creationId xmlns:a16="http://schemas.microsoft.com/office/drawing/2014/main" id="{A8AE94BB-9EF6-47A2-9E47-AFEA905D4482}"/>
              </a:ext>
            </a:extLst>
          </p:cNvPr>
          <p:cNvSpPr/>
          <p:nvPr/>
        </p:nvSpPr>
        <p:spPr>
          <a:xfrm>
            <a:off x="259656" y="4356435"/>
            <a:ext cx="1271146" cy="1228322"/>
          </a:xfrm>
          <a:prstGeom prst="flowChartPunchedTape">
            <a:avLst/>
          </a:prstGeom>
          <a:solidFill>
            <a:srgbClr val="0000FF"/>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solidFill>
                  <a:schemeClr val="bg2"/>
                </a:solidFill>
                <a:effectLst/>
                <a:uLnTx/>
                <a:uFillTx/>
                <a:latin typeface="Arial" panose="020B0604020202020204" pitchFamily="34" charset="0"/>
                <a:ea typeface="宋体" panose="02010600030101010101" pitchFamily="2" charset="-122"/>
                <a:cs typeface="Arial" panose="020B0604020202020204" pitchFamily="34" charset="0"/>
              </a:rPr>
              <a:t>Space Particle</a:t>
            </a:r>
            <a:r>
              <a:rPr kumimoji="0" lang="en-US" sz="1400" b="0" i="0" u="none" strike="noStrike" kern="100" cap="none" spc="0" normalizeH="0" baseline="0" noProof="0" dirty="0">
                <a:ln>
                  <a:noFill/>
                </a:ln>
                <a:solidFill>
                  <a:schemeClr val="bg2"/>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sz="1400" b="1" i="0" u="none" strike="noStrike" kern="100" cap="none" spc="0" normalizeH="0" baseline="0" noProof="0" dirty="0">
                <a:ln>
                  <a:noFill/>
                </a:ln>
                <a:solidFill>
                  <a:schemeClr val="bg2"/>
                </a:solidFill>
                <a:effectLst/>
                <a:uLnTx/>
                <a:uFillTx/>
                <a:latin typeface="Arial" panose="020B0604020202020204" pitchFamily="34" charset="0"/>
                <a:ea typeface="宋体" panose="02010600030101010101" pitchFamily="2" charset="-122"/>
                <a:cs typeface="Arial" panose="020B0604020202020204" pitchFamily="34" charset="0"/>
              </a:rPr>
              <a:t>Detection</a:t>
            </a:r>
            <a:endParaRPr kumimoji="0" lang="zh-CN" altLang="en-US" sz="1400" b="1" i="0" u="none" strike="noStrike" kern="100" cap="none" spc="0" normalizeH="0" baseline="0" noProof="0" dirty="0">
              <a:ln>
                <a:noFill/>
              </a:ln>
              <a:solidFill>
                <a:schemeClr val="bg2"/>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0" name="流程图: 过程 39">
            <a:extLst>
              <a:ext uri="{FF2B5EF4-FFF2-40B4-BE49-F238E27FC236}">
                <a16:creationId xmlns:a16="http://schemas.microsoft.com/office/drawing/2014/main" id="{05F8C922-5F24-4160-AABC-8A461B29E2B6}"/>
              </a:ext>
            </a:extLst>
          </p:cNvPr>
          <p:cNvSpPr/>
          <p:nvPr/>
        </p:nvSpPr>
        <p:spPr>
          <a:xfrm>
            <a:off x="4283197" y="2350926"/>
            <a:ext cx="1762234" cy="1582336"/>
          </a:xfrm>
          <a:prstGeom prst="flowChartProcess">
            <a:avLst/>
          </a:prstGeom>
          <a:solidFill>
            <a:srgbClr val="92D050">
              <a:alpha val="50000"/>
            </a:srgbClr>
          </a:solidFill>
          <a:ln w="12700" cap="flat" cmpd="sng" algn="ctr">
            <a:solidFill>
              <a:srgbClr val="70AD47">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1" u="none" strike="noStrike" kern="100" cap="none" spc="0" normalizeH="0" baseline="0" noProof="0" dirty="0">
                <a:ln>
                  <a:noFill/>
                </a:ln>
                <a:solidFill>
                  <a:schemeClr val="accent2">
                    <a:lumMod val="75000"/>
                  </a:schemeClr>
                </a:solidFill>
                <a:effectLst/>
                <a:uLnTx/>
                <a:uFillTx/>
                <a:latin typeface="Arial" panose="020B0604020202020204" pitchFamily="34" charset="0"/>
                <a:ea typeface="宋体" panose="02010600030101010101" pitchFamily="2" charset="-122"/>
                <a:cs typeface="Arial" panose="020B0604020202020204" pitchFamily="34" charset="0"/>
              </a:rPr>
              <a:t>Insight</a:t>
            </a:r>
            <a:r>
              <a:rPr kumimoji="0" lang="en-US" sz="1400" b="1" i="0" u="none" strike="noStrike" kern="100" cap="none" spc="0" normalizeH="0" baseline="0" noProof="0" dirty="0">
                <a:ln>
                  <a:noFill/>
                </a:ln>
                <a:solidFill>
                  <a:schemeClr val="accent2">
                    <a:lumMod val="75000"/>
                  </a:schemeClr>
                </a:solidFill>
                <a:effectLst/>
                <a:uLnTx/>
                <a:uFillTx/>
                <a:latin typeface="Arial" panose="020B0604020202020204" pitchFamily="34" charset="0"/>
                <a:ea typeface="宋体" panose="02010600030101010101" pitchFamily="2" charset="-122"/>
                <a:cs typeface="Arial" panose="020B0604020202020204" pitchFamily="34" charset="0"/>
              </a:rPr>
              <a:t>-HXMT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100" cap="none" spc="0" normalizeH="0" baseline="0" noProof="0" dirty="0">
              <a:ln>
                <a:noFill/>
              </a:ln>
              <a:solidFill>
                <a:schemeClr val="accent2">
                  <a:lumMod val="75000"/>
                </a:schemeClr>
              </a:solidFill>
              <a:effectLst/>
              <a:uLnTx/>
              <a:uFillTx/>
              <a:latin typeface="Arial" panose="020B0604020202020204" pitchFamily="34" charset="0"/>
              <a:ea typeface="宋体" panose="02010600030101010101" pitchFamily="2" charset="-122"/>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100" dirty="0">
                <a:solidFill>
                  <a:schemeClr val="accent2">
                    <a:lumMod val="75000"/>
                  </a:schemeClr>
                </a:solidFill>
                <a:latin typeface="Arial" panose="020B0604020202020204" pitchFamily="34" charset="0"/>
                <a:ea typeface="宋体" panose="02010600030101010101" pitchFamily="2" charset="-122"/>
                <a:cs typeface="Arial" panose="020B0604020202020204" pitchFamily="34" charset="0"/>
              </a:rPr>
              <a:t>GECAM</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1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solidFill>
                  <a:srgbClr val="0000CC"/>
                </a:solidFill>
                <a:effectLst/>
                <a:uLnTx/>
                <a:uFillTx/>
                <a:latin typeface="Arial" panose="020B0604020202020204" pitchFamily="34" charset="0"/>
                <a:ea typeface="宋体" panose="02010600030101010101" pitchFamily="2" charset="-122"/>
                <a:cs typeface="Arial" panose="020B0604020202020204" pitchFamily="34" charset="0"/>
              </a:rPr>
              <a:t>SVOM/GRM</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100" cap="none" spc="0" normalizeH="0" baseline="0" noProof="0" dirty="0">
              <a:ln>
                <a:noFill/>
              </a:ln>
              <a:solidFill>
                <a:srgbClr val="0000CC"/>
              </a:solidFill>
              <a:effectLst/>
              <a:uLnTx/>
              <a:uFillTx/>
              <a:latin typeface="Arial" panose="020B0604020202020204" pitchFamily="34" charset="0"/>
              <a:ea typeface="宋体" panose="02010600030101010101" pitchFamily="2" charset="-122"/>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solidFill>
                  <a:srgbClr val="0000CC"/>
                </a:solidFill>
                <a:effectLst/>
                <a:uLnTx/>
                <a:uFillTx/>
                <a:latin typeface="Arial" panose="020B0604020202020204" pitchFamily="34" charset="0"/>
                <a:ea typeface="宋体" panose="02010600030101010101" pitchFamily="2" charset="-122"/>
                <a:cs typeface="Arial" panose="020B0604020202020204" pitchFamily="34" charset="0"/>
              </a:rPr>
              <a:t>EP/FXT</a:t>
            </a:r>
            <a:endParaRPr kumimoji="0" lang="zh-CN" altLang="en-US" sz="1400" b="0" i="0" u="none" strike="noStrike" kern="100" cap="none" spc="0" normalizeH="0" baseline="0" noProof="0" dirty="0">
              <a:ln>
                <a:noFill/>
              </a:ln>
              <a:solidFill>
                <a:srgbClr val="0000CC"/>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1" name="流程图: 过程 40">
            <a:extLst>
              <a:ext uri="{FF2B5EF4-FFF2-40B4-BE49-F238E27FC236}">
                <a16:creationId xmlns:a16="http://schemas.microsoft.com/office/drawing/2014/main" id="{4A7AC6A9-F997-40A3-BD7C-81AC09990597}"/>
              </a:ext>
            </a:extLst>
          </p:cNvPr>
          <p:cNvSpPr/>
          <p:nvPr/>
        </p:nvSpPr>
        <p:spPr>
          <a:xfrm>
            <a:off x="6729356" y="2370878"/>
            <a:ext cx="2068891" cy="1582336"/>
          </a:xfrm>
          <a:prstGeom prst="flowChartProcess">
            <a:avLst/>
          </a:prstGeom>
          <a:solidFill>
            <a:srgbClr val="92D050">
              <a:alpha val="50000"/>
            </a:srgbClr>
          </a:solidFill>
          <a:ln w="12700" cap="flat" cmpd="sng" algn="ctr">
            <a:solidFill>
              <a:srgbClr val="70AD47">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lvl="0" algn="ctr">
              <a:defRPr/>
            </a:pPr>
            <a:r>
              <a:rPr kumimoji="0" lang="en-US" sz="1400" b="1" i="0" u="none" strike="noStrike" kern="1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Enhanced X-ray Timing and Polarimetry mission (eXTP</a:t>
            </a:r>
            <a:r>
              <a:rPr lang="en-US" altLang="zh-CN" sz="1400" b="1" dirty="0">
                <a:solidFill>
                  <a:srgbClr val="FF0000"/>
                </a:solidFill>
                <a:ea typeface="黑体" pitchFamily="2" charset="-122"/>
              </a:rPr>
              <a:t>*</a:t>
            </a:r>
            <a:r>
              <a:rPr kumimoji="0" lang="en-US" sz="1400" b="1" i="0" u="none" strike="noStrike" kern="1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a:t>
            </a:r>
          </a:p>
          <a:p>
            <a:pPr lvl="0" algn="ctr">
              <a:defRPr/>
            </a:pPr>
            <a:endParaRPr kumimoji="0" lang="en-US" sz="1400" b="1" i="0" u="none" strike="noStrike" kern="1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Arial" panose="020B0604020202020204" pitchFamily="34" charset="0"/>
            </a:endParaRPr>
          </a:p>
          <a:p>
            <a:pPr lvl="0" algn="ctr">
              <a:defRPr/>
            </a:pPr>
            <a:r>
              <a:rPr lang="en-US" sz="1400" b="1" kern="100" dirty="0">
                <a:latin typeface="Arial" panose="020B0604020202020204" pitchFamily="34" charset="0"/>
                <a:ea typeface="宋体" panose="02010600030101010101" pitchFamily="2" charset="-122"/>
                <a:cs typeface="Arial" panose="020B0604020202020204" pitchFamily="34" charset="0"/>
              </a:rPr>
              <a:t>POLAR-2</a:t>
            </a:r>
            <a:endParaRPr lang="en-US" sz="1400" kern="100" dirty="0">
              <a:latin typeface="Arial" panose="020B0604020202020204" pitchFamily="34" charset="0"/>
              <a:ea typeface="宋体" panose="02010600030101010101" pitchFamily="2" charset="-122"/>
              <a:cs typeface="Arial" panose="020B0604020202020204" pitchFamily="34" charset="0"/>
            </a:endParaRPr>
          </a:p>
        </p:txBody>
      </p:sp>
      <p:sp>
        <p:nvSpPr>
          <p:cNvPr id="42" name="流程图: 过程 41">
            <a:extLst>
              <a:ext uri="{FF2B5EF4-FFF2-40B4-BE49-F238E27FC236}">
                <a16:creationId xmlns:a16="http://schemas.microsoft.com/office/drawing/2014/main" id="{112BDB6F-1B83-4D6F-9BE9-C35FD11811DC}"/>
              </a:ext>
            </a:extLst>
          </p:cNvPr>
          <p:cNvSpPr/>
          <p:nvPr/>
        </p:nvSpPr>
        <p:spPr>
          <a:xfrm>
            <a:off x="4311591" y="4130173"/>
            <a:ext cx="1733840" cy="1582336"/>
          </a:xfrm>
          <a:prstGeom prst="flowChartProcess">
            <a:avLst/>
          </a:prstGeom>
          <a:solidFill>
            <a:schemeClr val="accent3">
              <a:lumMod val="20000"/>
              <a:lumOff val="80000"/>
            </a:schemeClr>
          </a:solid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AMS02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DAMPE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400" b="1" kern="100" dirty="0">
                <a:latin typeface="Arial" panose="020B0604020202020204" pitchFamily="34" charset="0"/>
                <a:ea typeface="宋体" panose="02010600030101010101" pitchFamily="2" charset="-122"/>
                <a:cs typeface="Arial" panose="020B0604020202020204" pitchFamily="34" charset="0"/>
              </a:rPr>
              <a:t>CSES</a:t>
            </a:r>
            <a:endParaRPr kumimoji="0" lang="zh-CN" altLang="en-US" sz="1400" b="0"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3" name="流程图: 过程 42">
            <a:extLst>
              <a:ext uri="{FF2B5EF4-FFF2-40B4-BE49-F238E27FC236}">
                <a16:creationId xmlns:a16="http://schemas.microsoft.com/office/drawing/2014/main" id="{390169C0-FC54-4BB3-9DCD-A27C3ACA91F5}"/>
              </a:ext>
            </a:extLst>
          </p:cNvPr>
          <p:cNvSpPr/>
          <p:nvPr/>
        </p:nvSpPr>
        <p:spPr>
          <a:xfrm>
            <a:off x="6729351" y="4199354"/>
            <a:ext cx="2068894" cy="1582336"/>
          </a:xfrm>
          <a:prstGeom prst="flowChartProcess">
            <a:avLst/>
          </a:prstGeom>
          <a:solidFill>
            <a:schemeClr val="accent3">
              <a:lumMod val="20000"/>
              <a:lumOff val="80000"/>
            </a:schemeClr>
          </a:solidFill>
          <a:ln w="635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lvl="0" algn="ctr">
              <a:defRPr/>
            </a:pPr>
            <a:r>
              <a:rPr lang="en-US" altLang="zh-CN" sz="1400" b="1" kern="100" dirty="0">
                <a:solidFill>
                  <a:srgbClr val="FF0000"/>
                </a:solidFill>
                <a:latin typeface="Arial" panose="020B0604020202020204" pitchFamily="34" charset="0"/>
                <a:ea typeface="宋体" panose="02010600030101010101" pitchFamily="2" charset="-122"/>
                <a:cs typeface="Arial" panose="020B0604020202020204" pitchFamily="34" charset="0"/>
              </a:rPr>
              <a:t>High Energy cosmic-Radiation Detection (</a:t>
            </a:r>
            <a:r>
              <a:rPr kumimoji="0" lang="en-US" sz="1400" b="1" i="0" u="none" strike="noStrike" kern="1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HERD</a:t>
            </a:r>
            <a:r>
              <a:rPr lang="en-US" altLang="zh-CN" sz="1400" b="1" dirty="0">
                <a:solidFill>
                  <a:srgbClr val="FF0000"/>
                </a:solidFill>
                <a:ea typeface="黑体" pitchFamily="2" charset="-122"/>
              </a:rPr>
              <a:t>*</a:t>
            </a:r>
            <a:r>
              <a:rPr lang="en-US" sz="1400" kern="100" dirty="0">
                <a:solidFill>
                  <a:srgbClr val="FF0000"/>
                </a:solidFill>
                <a:latin typeface="Arial" panose="020B0604020202020204" pitchFamily="34" charset="0"/>
                <a:ea typeface="宋体" panose="02010600030101010101" pitchFamily="2" charset="-122"/>
                <a:cs typeface="Arial" panose="020B0604020202020204" pitchFamily="34" charset="0"/>
              </a:rPr>
              <a:t>)</a:t>
            </a:r>
            <a:r>
              <a:rPr kumimoji="0" lang="en-US" sz="1400" b="1" i="0" u="none" strike="noStrike" kern="1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 </a:t>
            </a:r>
            <a:endParaRPr kumimoji="0" lang="zh-CN" altLang="en-US" sz="1400" b="0" i="0" u="none" strike="noStrike" kern="1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4" name="流程图: 过程 43">
            <a:extLst>
              <a:ext uri="{FF2B5EF4-FFF2-40B4-BE49-F238E27FC236}">
                <a16:creationId xmlns:a16="http://schemas.microsoft.com/office/drawing/2014/main" id="{83F6E7FE-F88A-4C5D-BB44-B562E2CF5EA3}"/>
              </a:ext>
            </a:extLst>
          </p:cNvPr>
          <p:cNvSpPr/>
          <p:nvPr/>
        </p:nvSpPr>
        <p:spPr>
          <a:xfrm>
            <a:off x="9507383" y="2392123"/>
            <a:ext cx="2068891" cy="1582336"/>
          </a:xfrm>
          <a:prstGeom prst="flowChartProcess">
            <a:avLst/>
          </a:prstGeom>
          <a:solidFill>
            <a:srgbClr val="92D050">
              <a:alpha val="50000"/>
            </a:srgbClr>
          </a:solidFill>
          <a:ln w="12700" cap="flat" cmpd="sng" algn="ctr">
            <a:solidFill>
              <a:srgbClr val="70AD47">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lvl="0" algn="ctr">
              <a:defRPr/>
            </a:pPr>
            <a:r>
              <a:rPr kumimoji="0" lang="en-US" sz="1400" b="1"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CATCH </a:t>
            </a:r>
          </a:p>
          <a:p>
            <a:pPr lvl="0" algn="ctr">
              <a:defRPr/>
            </a:pPr>
            <a:r>
              <a:rPr kumimoji="0" lang="en-US" sz="1200" b="1"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a:t>
            </a:r>
            <a:r>
              <a:rPr lang="en-US" altLang="zh-CN" sz="1200" dirty="0">
                <a:ea typeface="黑体" panose="02010609060101010101" pitchFamily="49" charset="-122"/>
                <a:cs typeface="Times New Roman" panose="02020603050405020304" pitchFamily="18" charset="0"/>
              </a:rPr>
              <a:t>Chasing All Transients Constellation Hunters)</a:t>
            </a:r>
            <a:endParaRPr lang="en-US" sz="1200" kern="100" dirty="0">
              <a:latin typeface="Arial" panose="020B0604020202020204" pitchFamily="34" charset="0"/>
              <a:ea typeface="宋体" panose="02010600030101010101" pitchFamily="2" charset="-122"/>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1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WXPT</a:t>
            </a:r>
          </a:p>
          <a:p>
            <a:pPr lvl="0" algn="ctr">
              <a:defRPr/>
            </a:pPr>
            <a:r>
              <a:rPr lang="en-US" altLang="zh-CN" sz="1200" dirty="0">
                <a:ea typeface="黑体" panose="02010609060101010101" pitchFamily="49" charset="-122"/>
                <a:cs typeface="Times New Roman" panose="02020603050405020304" pitchFamily="18" charset="0"/>
              </a:rPr>
              <a:t>(Wide band X-ray Polarization and Imaging Telescope)</a:t>
            </a:r>
            <a:endParaRPr kumimoji="0" lang="en-US" sz="1200" b="1" i="0" u="none" strike="noStrike" kern="1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流程图: 过程 44">
            <a:extLst>
              <a:ext uri="{FF2B5EF4-FFF2-40B4-BE49-F238E27FC236}">
                <a16:creationId xmlns:a16="http://schemas.microsoft.com/office/drawing/2014/main" id="{0289BA74-89A4-4719-9999-B75D23BA317E}"/>
              </a:ext>
            </a:extLst>
          </p:cNvPr>
          <p:cNvSpPr/>
          <p:nvPr/>
        </p:nvSpPr>
        <p:spPr>
          <a:xfrm>
            <a:off x="9482165" y="4193454"/>
            <a:ext cx="2126316" cy="1582336"/>
          </a:xfrm>
          <a:prstGeom prst="flowChartProcess">
            <a:avLst/>
          </a:prstGeom>
          <a:solidFill>
            <a:schemeClr val="accent3">
              <a:lumMod val="20000"/>
              <a:lumOff val="80000"/>
            </a:schemeClr>
          </a:solid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lvl="0" algn="ctr">
              <a:defRPr/>
            </a:pPr>
            <a:r>
              <a:rPr lang="en-US" altLang="zh-CN" sz="1400" b="1" kern="100" dirty="0" err="1">
                <a:latin typeface="Arial" panose="020B0604020202020204" pitchFamily="34" charset="0"/>
                <a:ea typeface="宋体" panose="02010600030101010101" pitchFamily="2" charset="-122"/>
                <a:cs typeface="Arial" panose="020B0604020202020204" pitchFamily="34" charset="0"/>
              </a:rPr>
              <a:t>MeVGRO</a:t>
            </a:r>
            <a:endParaRPr lang="en-US" altLang="zh-CN" sz="1400" b="1" kern="100" dirty="0">
              <a:latin typeface="Arial" panose="020B0604020202020204" pitchFamily="34" charset="0"/>
              <a:ea typeface="宋体" panose="02010600030101010101" pitchFamily="2" charset="-122"/>
              <a:cs typeface="Arial" panose="020B0604020202020204" pitchFamily="34" charset="0"/>
            </a:endParaRPr>
          </a:p>
          <a:p>
            <a:pPr lvl="0" algn="ctr">
              <a:defRPr/>
            </a:pPr>
            <a:r>
              <a:rPr lang="en-US" altLang="zh-CN" sz="1200" kern="100" dirty="0">
                <a:latin typeface="Arial" panose="020B0604020202020204" pitchFamily="34" charset="0"/>
                <a:ea typeface="宋体" panose="02010600030101010101" pitchFamily="2" charset="-122"/>
                <a:cs typeface="Arial" panose="020B0604020202020204" pitchFamily="34" charset="0"/>
              </a:rPr>
              <a:t>(</a:t>
            </a:r>
            <a:r>
              <a:rPr kumimoji="0" lang="en-US" sz="1200"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Wide-field MeV Gamma-Ray Observatory)</a:t>
            </a:r>
            <a:endParaRPr kumimoji="0" lang="zh-CN" altLang="en-US" sz="1200"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燕尾形箭头 32">
            <a:extLst>
              <a:ext uri="{FF2B5EF4-FFF2-40B4-BE49-F238E27FC236}">
                <a16:creationId xmlns:a16="http://schemas.microsoft.com/office/drawing/2014/main" id="{9DD32187-CDAF-4ACA-AED0-53EB9F1897CA}"/>
              </a:ext>
            </a:extLst>
          </p:cNvPr>
          <p:cNvSpPr/>
          <p:nvPr/>
        </p:nvSpPr>
        <p:spPr>
          <a:xfrm>
            <a:off x="6141770" y="2988969"/>
            <a:ext cx="516457" cy="388644"/>
          </a:xfrm>
          <a:prstGeom prst="notchedRightArrow">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8" name="燕尾形箭头 35">
            <a:extLst>
              <a:ext uri="{FF2B5EF4-FFF2-40B4-BE49-F238E27FC236}">
                <a16:creationId xmlns:a16="http://schemas.microsoft.com/office/drawing/2014/main" id="{FB6359DE-D860-4E04-B292-D8A0F77DE385}"/>
              </a:ext>
            </a:extLst>
          </p:cNvPr>
          <p:cNvSpPr/>
          <p:nvPr/>
        </p:nvSpPr>
        <p:spPr>
          <a:xfrm>
            <a:off x="6141769" y="4677864"/>
            <a:ext cx="516457" cy="388644"/>
          </a:xfrm>
          <a:prstGeom prst="notchedRightArrow">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ysClr val="window" lastClr="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9" name="燕尾形箭头 32">
            <a:extLst>
              <a:ext uri="{FF2B5EF4-FFF2-40B4-BE49-F238E27FC236}">
                <a16:creationId xmlns:a16="http://schemas.microsoft.com/office/drawing/2014/main" id="{D213B9EC-7FC1-4CB5-BDA6-9623C876AC6D}"/>
              </a:ext>
            </a:extLst>
          </p:cNvPr>
          <p:cNvSpPr/>
          <p:nvPr/>
        </p:nvSpPr>
        <p:spPr>
          <a:xfrm>
            <a:off x="8869376" y="3040356"/>
            <a:ext cx="516457" cy="388644"/>
          </a:xfrm>
          <a:prstGeom prst="notchedRightArrow">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0" name="燕尾形箭头 35">
            <a:extLst>
              <a:ext uri="{FF2B5EF4-FFF2-40B4-BE49-F238E27FC236}">
                <a16:creationId xmlns:a16="http://schemas.microsoft.com/office/drawing/2014/main" id="{F4B3C8AE-8C7D-415F-808F-6A14854DE503}"/>
              </a:ext>
            </a:extLst>
          </p:cNvPr>
          <p:cNvSpPr/>
          <p:nvPr/>
        </p:nvSpPr>
        <p:spPr>
          <a:xfrm>
            <a:off x="8881976" y="4616430"/>
            <a:ext cx="516457" cy="388644"/>
          </a:xfrm>
          <a:prstGeom prst="notchedRightArrow">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sysClr val="window" lastClr="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1" name="文本框 2">
            <a:extLst>
              <a:ext uri="{FF2B5EF4-FFF2-40B4-BE49-F238E27FC236}">
                <a16:creationId xmlns:a16="http://schemas.microsoft.com/office/drawing/2014/main" id="{E9BCDE53-277C-4580-B786-DF76E6B4E1A5}"/>
              </a:ext>
            </a:extLst>
          </p:cNvPr>
          <p:cNvSpPr txBox="1">
            <a:spLocks noChangeArrowheads="1"/>
          </p:cNvSpPr>
          <p:nvPr/>
        </p:nvSpPr>
        <p:spPr bwMode="auto">
          <a:xfrm>
            <a:off x="4144065" y="1437109"/>
            <a:ext cx="2068891" cy="830997"/>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100" dirty="0">
                <a:solidFill>
                  <a:sysClr val="windowText" lastClr="000000"/>
                </a:solidFill>
                <a:latin typeface="Arial" panose="020B0604020202020204" pitchFamily="34" charset="0"/>
                <a:ea typeface="宋体" panose="02010600030101010101" pitchFamily="2" charset="-122"/>
                <a:cs typeface="Arial" panose="020B0604020202020204" pitchFamily="34" charset="0"/>
              </a:rPr>
              <a:t>Mission</a:t>
            </a:r>
            <a:r>
              <a:rPr kumimoji="0" lang="en-US" sz="1600" b="1" i="0" u="none" strike="noStrike" kern="1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s</a:t>
            </a:r>
          </a:p>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600" b="1" kern="100" dirty="0">
                <a:solidFill>
                  <a:schemeClr val="accent2">
                    <a:lumMod val="75000"/>
                  </a:schemeClr>
                </a:solidFill>
                <a:latin typeface="Arial" panose="020B0604020202020204" pitchFamily="34" charset="0"/>
                <a:ea typeface="宋体" panose="02010600030101010101" pitchFamily="2" charset="-122"/>
                <a:cs typeface="Arial" panose="020B0604020202020204" pitchFamily="34" charset="0"/>
              </a:rPr>
              <a:t>In-Operation</a:t>
            </a:r>
          </a:p>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600" b="1" kern="100" dirty="0">
                <a:solidFill>
                  <a:srgbClr val="0000CC"/>
                </a:solidFill>
                <a:latin typeface="Arial" panose="020B0604020202020204" pitchFamily="34" charset="0"/>
                <a:ea typeface="宋体" panose="02010600030101010101" pitchFamily="2" charset="-122"/>
                <a:cs typeface="Arial" panose="020B0604020202020204" pitchFamily="34" charset="0"/>
              </a:rPr>
              <a:t>Under construction</a:t>
            </a:r>
            <a:endParaRPr kumimoji="0" lang="zh-CN" altLang="en-US" sz="1600" b="0" i="0" u="none" strike="noStrike" kern="100" cap="none" spc="0" normalizeH="0" baseline="0" noProof="0" dirty="0">
              <a:ln>
                <a:noFill/>
              </a:ln>
              <a:solidFill>
                <a:srgbClr val="0000CC"/>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 name="文本框 2">
            <a:extLst>
              <a:ext uri="{FF2B5EF4-FFF2-40B4-BE49-F238E27FC236}">
                <a16:creationId xmlns:a16="http://schemas.microsoft.com/office/drawing/2014/main" id="{7CA0D36C-7DB8-415F-8032-73DC1F64F9FF}"/>
              </a:ext>
            </a:extLst>
          </p:cNvPr>
          <p:cNvSpPr txBox="1">
            <a:spLocks noChangeArrowheads="1"/>
          </p:cNvSpPr>
          <p:nvPr/>
        </p:nvSpPr>
        <p:spPr bwMode="auto">
          <a:xfrm>
            <a:off x="6362563" y="1526156"/>
            <a:ext cx="2565849" cy="58477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100" dirty="0">
                <a:solidFill>
                  <a:sysClr val="windowText" lastClr="000000"/>
                </a:solidFill>
                <a:latin typeface="Arial" panose="020B0604020202020204" pitchFamily="34" charset="0"/>
                <a:ea typeface="宋体" panose="02010600030101010101" pitchFamily="2" charset="-122"/>
                <a:cs typeface="Arial" panose="020B0604020202020204" pitchFamily="34" charset="0"/>
              </a:rPr>
              <a:t>Missions</a:t>
            </a:r>
            <a:r>
              <a:rPr kumimoji="0" lang="en-US" sz="1600" b="1" i="0" u="none" strike="noStrike" kern="1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100" dirty="0">
                <a:solidFill>
                  <a:sysClr val="windowText" lastClr="000000"/>
                </a:solidFill>
                <a:latin typeface="Arial" panose="020B0604020202020204" pitchFamily="34" charset="0"/>
                <a:ea typeface="宋体" panose="02010600030101010101" pitchFamily="2" charset="-122"/>
                <a:cs typeface="Arial" panose="020B0604020202020204" pitchFamily="34" charset="0"/>
              </a:rPr>
              <a:t>ready </a:t>
            </a:r>
            <a:r>
              <a:rPr kumimoji="0" lang="en-US" sz="1600" b="1" i="0" u="none" strike="noStrike" kern="1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for adoption</a:t>
            </a:r>
            <a:endParaRPr kumimoji="0" lang="zh-CN" altLang="en-US" sz="1600" b="0" i="0" u="none" strike="noStrike" kern="1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3" name="文本框 2">
            <a:extLst>
              <a:ext uri="{FF2B5EF4-FFF2-40B4-BE49-F238E27FC236}">
                <a16:creationId xmlns:a16="http://schemas.microsoft.com/office/drawing/2014/main" id="{3C3928C4-0854-4C0B-9644-04FA20903235}"/>
              </a:ext>
            </a:extLst>
          </p:cNvPr>
          <p:cNvSpPr txBox="1">
            <a:spLocks noChangeArrowheads="1"/>
          </p:cNvSpPr>
          <p:nvPr/>
        </p:nvSpPr>
        <p:spPr bwMode="auto">
          <a:xfrm>
            <a:off x="9305183" y="1568099"/>
            <a:ext cx="2328929" cy="338554"/>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1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Conceptual </a:t>
            </a:r>
            <a:r>
              <a:rPr lang="en-US" sz="1600" b="1" kern="100" dirty="0">
                <a:solidFill>
                  <a:sysClr val="windowText" lastClr="000000"/>
                </a:solidFill>
                <a:latin typeface="Arial" panose="020B0604020202020204" pitchFamily="34" charset="0"/>
                <a:ea typeface="宋体" panose="02010600030101010101" pitchFamily="2" charset="-122"/>
                <a:cs typeface="Arial" panose="020B0604020202020204" pitchFamily="34" charset="0"/>
              </a:rPr>
              <a:t>Mission</a:t>
            </a:r>
            <a:r>
              <a:rPr kumimoji="0" lang="en-US" sz="1600" b="1" i="0" u="none" strike="noStrike" kern="1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s</a:t>
            </a:r>
            <a:endParaRPr kumimoji="0" lang="zh-CN" altLang="en-US" sz="1600" b="0" i="0" u="none" strike="noStrike" kern="1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3849828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sz="3200" dirty="0"/>
              <a:t>Co-founder of the AMS International Collaboration </a:t>
            </a:r>
            <a:endParaRPr lang="zh-CN" altLang="en-US" sz="3200"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内容占位符 3">
            <a:extLst>
              <a:ext uri="{FF2B5EF4-FFF2-40B4-BE49-F238E27FC236}">
                <a16:creationId xmlns:a16="http://schemas.microsoft.com/office/drawing/2014/main" id="{4E9D4062-52CD-4D52-A274-5EF6FBCFDD6D}"/>
              </a:ext>
            </a:extLst>
          </p:cNvPr>
          <p:cNvSpPr>
            <a:spLocks noGrp="1"/>
          </p:cNvSpPr>
          <p:nvPr>
            <p:ph idx="1"/>
          </p:nvPr>
        </p:nvSpPr>
        <p:spPr>
          <a:xfrm>
            <a:off x="338359" y="711677"/>
            <a:ext cx="11279266" cy="5388907"/>
          </a:xfrm>
        </p:spPr>
        <p:txBody>
          <a:bodyPr>
            <a:normAutofit/>
          </a:bodyPr>
          <a:lstStyle/>
          <a:p>
            <a:r>
              <a:rPr lang="en-US" altLang="zh-CN" sz="2000" dirty="0"/>
              <a:t>The Alpha Magnetic Spectrometer (AMS) experiment is the most powerful and sensitive physics detector ever deployed in space and is exploring a new exciting frontier in physics research.</a:t>
            </a:r>
          </a:p>
          <a:p>
            <a:r>
              <a:rPr lang="en-US" altLang="zh-CN" sz="2000" dirty="0"/>
              <a:t>AMS Magnet is the “core” of the detector and was built by IEE, IHEP of CAS and CALT under the leadership of Professor </a:t>
            </a:r>
            <a:r>
              <a:rPr lang="en-US" altLang="zh-CN" sz="2000" dirty="0" err="1"/>
              <a:t>Hesheng</a:t>
            </a:r>
            <a:r>
              <a:rPr lang="en-US" altLang="zh-CN" sz="2000" dirty="0"/>
              <a:t> Chen from IHEP.  </a:t>
            </a:r>
          </a:p>
          <a:p>
            <a:r>
              <a:rPr lang="en-US" altLang="zh-CN" sz="2000" dirty="0"/>
              <a:t>The Electromagnetic Calorimeter (ECAL) was built by a collaboration of researchers from IHEP, INFN Pisa in Italy and LAPP in2p3 in France.</a:t>
            </a:r>
          </a:p>
          <a:p>
            <a:r>
              <a:rPr lang="en-US" altLang="zh-CN" sz="2000" dirty="0">
                <a:solidFill>
                  <a:srgbClr val="C00000"/>
                </a:solidFill>
              </a:rPr>
              <a:t>AMS is performing detector upgrade (launch~2026) </a:t>
            </a:r>
            <a:r>
              <a:rPr lang="en-US" altLang="zh-CN" sz="2000" dirty="0"/>
              <a:t>by adding 8m</a:t>
            </a:r>
            <a:r>
              <a:rPr lang="en-US" altLang="zh-CN" sz="2000" baseline="30000" dirty="0"/>
              <a:t>2</a:t>
            </a:r>
            <a:r>
              <a:rPr lang="en-US" altLang="zh-CN" sz="2000" dirty="0"/>
              <a:t> silicon strip detector (L0) on top of the existence detector which will increase the acceptance to 300%. </a:t>
            </a:r>
            <a:r>
              <a:rPr lang="en-US" altLang="zh-CN" sz="2000" dirty="0">
                <a:solidFill>
                  <a:srgbClr val="C00000"/>
                </a:solidFill>
              </a:rPr>
              <a:t>IHEP is taking responsibility of the designing and production of the detector module, as well as the integration and testing.</a:t>
            </a:r>
          </a:p>
          <a:p>
            <a:endParaRPr lang="en-US" altLang="zh-CN" sz="2000" dirty="0"/>
          </a:p>
        </p:txBody>
      </p:sp>
      <p:pic>
        <p:nvPicPr>
          <p:cNvPr id="5" name="Picture 2" descr="IMG_1624">
            <a:extLst>
              <a:ext uri="{FF2B5EF4-FFF2-40B4-BE49-F238E27FC236}">
                <a16:creationId xmlns:a16="http://schemas.microsoft.com/office/drawing/2014/main" id="{B9E33A3E-7110-99E4-6163-3E527B1617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93" t="5078" b="7401"/>
          <a:stretch>
            <a:fillRect/>
          </a:stretch>
        </p:blipFill>
        <p:spPr bwMode="auto">
          <a:xfrm>
            <a:off x="3991275" y="4002656"/>
            <a:ext cx="3772366" cy="248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6851FA63-E949-4870-1A3B-94CDCB53750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4062" y="4012068"/>
            <a:ext cx="3134380" cy="2437151"/>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图片 9">
            <a:extLst>
              <a:ext uri="{FF2B5EF4-FFF2-40B4-BE49-F238E27FC236}">
                <a16:creationId xmlns:a16="http://schemas.microsoft.com/office/drawing/2014/main" id="{A29998DB-9CF8-6D06-9FF2-545C274E81DF}"/>
              </a:ext>
            </a:extLst>
          </p:cNvPr>
          <p:cNvPicPr>
            <a:picLocks noChangeAspect="1"/>
          </p:cNvPicPr>
          <p:nvPr/>
        </p:nvPicPr>
        <p:blipFill>
          <a:blip r:embed="rId4"/>
          <a:stretch>
            <a:fillRect/>
          </a:stretch>
        </p:blipFill>
        <p:spPr>
          <a:xfrm>
            <a:off x="8051613" y="3945742"/>
            <a:ext cx="3828387" cy="2552258"/>
          </a:xfrm>
          <a:prstGeom prst="rect">
            <a:avLst/>
          </a:prstGeom>
        </p:spPr>
      </p:pic>
      <p:sp>
        <p:nvSpPr>
          <p:cNvPr id="11" name="文本框 10">
            <a:extLst>
              <a:ext uri="{FF2B5EF4-FFF2-40B4-BE49-F238E27FC236}">
                <a16:creationId xmlns:a16="http://schemas.microsoft.com/office/drawing/2014/main" id="{9FFA1C62-E7BC-14F1-270A-579200E3204A}"/>
              </a:ext>
            </a:extLst>
          </p:cNvPr>
          <p:cNvSpPr txBox="1"/>
          <p:nvPr/>
        </p:nvSpPr>
        <p:spPr>
          <a:xfrm>
            <a:off x="54086" y="6524412"/>
            <a:ext cx="4156534" cy="369332"/>
          </a:xfrm>
          <a:prstGeom prst="rect">
            <a:avLst/>
          </a:prstGeom>
          <a:noFill/>
        </p:spPr>
        <p:txBody>
          <a:bodyPr wrap="square" rtlCol="0">
            <a:spAutoFit/>
          </a:bodyPr>
          <a:lstStyle/>
          <a:p>
            <a:r>
              <a:rPr lang="en-US" altLang="zh-CN" dirty="0">
                <a:solidFill>
                  <a:srgbClr val="005DA2"/>
                </a:solidFill>
                <a:latin typeface="Times New Roman" panose="02020603050405020304" pitchFamily="18" charset="0"/>
                <a:cs typeface="Times New Roman" panose="02020603050405020304" pitchFamily="18" charset="0"/>
              </a:rPr>
              <a:t>AMS Magnet on Space Qualification test</a:t>
            </a:r>
            <a:endParaRPr lang="zh-CN" altLang="en-US" dirty="0">
              <a:solidFill>
                <a:srgbClr val="005DA2"/>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7BB96F5C-7379-F5BC-E2E6-74B4E9553FC0}"/>
              </a:ext>
            </a:extLst>
          </p:cNvPr>
          <p:cNvSpPr txBox="1"/>
          <p:nvPr/>
        </p:nvSpPr>
        <p:spPr>
          <a:xfrm>
            <a:off x="4061506" y="6468245"/>
            <a:ext cx="3919876" cy="369332"/>
          </a:xfrm>
          <a:prstGeom prst="rect">
            <a:avLst/>
          </a:prstGeom>
          <a:noFill/>
        </p:spPr>
        <p:txBody>
          <a:bodyPr wrap="square">
            <a:spAutoFit/>
          </a:bodyPr>
          <a:lstStyle/>
          <a:p>
            <a:r>
              <a:rPr lang="en-US" altLang="zh-CN" dirty="0">
                <a:solidFill>
                  <a:srgbClr val="005DA2"/>
                </a:solidFill>
                <a:latin typeface="Times New Roman" panose="02020603050405020304" pitchFamily="18" charset="0"/>
                <a:cs typeface="Times New Roman" panose="02020603050405020304" pitchFamily="18" charset="0"/>
              </a:rPr>
              <a:t>AMS ECAL on Space Qualification test</a:t>
            </a:r>
            <a:endParaRPr lang="zh-CN" altLang="en-US" dirty="0">
              <a:solidFill>
                <a:srgbClr val="005DA2"/>
              </a:solidFill>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68BADC08-BC44-0558-0C81-A18B2667C70A}"/>
              </a:ext>
            </a:extLst>
          </p:cNvPr>
          <p:cNvSpPr txBox="1"/>
          <p:nvPr/>
        </p:nvSpPr>
        <p:spPr>
          <a:xfrm>
            <a:off x="7981382" y="6496329"/>
            <a:ext cx="3919876" cy="369332"/>
          </a:xfrm>
          <a:prstGeom prst="rect">
            <a:avLst/>
          </a:prstGeom>
          <a:noFill/>
        </p:spPr>
        <p:txBody>
          <a:bodyPr wrap="square">
            <a:spAutoFit/>
          </a:bodyPr>
          <a:lstStyle/>
          <a:p>
            <a:r>
              <a:rPr lang="en-US" altLang="zh-CN" dirty="0">
                <a:solidFill>
                  <a:srgbClr val="005DA2"/>
                </a:solidFill>
                <a:latin typeface="Times New Roman" panose="02020603050405020304" pitchFamily="18" charset="0"/>
                <a:cs typeface="Times New Roman" panose="02020603050405020304" pitchFamily="18" charset="0"/>
              </a:rPr>
              <a:t>Prof. Samuel Ting Visit AMS L0 LAB</a:t>
            </a:r>
            <a:endParaRPr lang="zh-CN" altLang="en-US" dirty="0">
              <a:solidFill>
                <a:srgbClr val="005DA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475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sz="3200" dirty="0"/>
              <a:t>Co-founder of the AMS International Collaboration </a:t>
            </a:r>
            <a:endParaRPr lang="zh-CN" altLang="en-US" sz="3200"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fld id="{49AE70B2-8BF9-45C0-BB95-33D1B9D3A854}" type="slidenum">
              <a:rPr lang="zh-CN" altLang="en-US" smtClean="0">
                <a:solidFill>
                  <a:prstClr val="black">
                    <a:tint val="75000"/>
                  </a:prstClr>
                </a:solidFill>
              </a:rPr>
              <a:pPr/>
              <a:t>35</a:t>
            </a:fld>
            <a:endParaRPr lang="zh-CN" altLang="en-US">
              <a:solidFill>
                <a:prstClr val="black">
                  <a:tint val="75000"/>
                </a:prstClr>
              </a:solidFill>
            </a:endParaRPr>
          </a:p>
        </p:txBody>
      </p:sp>
      <p:sp>
        <p:nvSpPr>
          <p:cNvPr id="4" name="内容占位符 3">
            <a:extLst>
              <a:ext uri="{FF2B5EF4-FFF2-40B4-BE49-F238E27FC236}">
                <a16:creationId xmlns:a16="http://schemas.microsoft.com/office/drawing/2014/main" id="{4E9D4062-52CD-4D52-A274-5EF6FBCFDD6D}"/>
              </a:ext>
            </a:extLst>
          </p:cNvPr>
          <p:cNvSpPr>
            <a:spLocks noGrp="1"/>
          </p:cNvSpPr>
          <p:nvPr>
            <p:ph idx="1"/>
          </p:nvPr>
        </p:nvSpPr>
        <p:spPr/>
        <p:txBody>
          <a:bodyPr>
            <a:normAutofit/>
          </a:bodyPr>
          <a:lstStyle/>
          <a:p>
            <a:r>
              <a:rPr lang="en-US" altLang="zh-CN" sz="2000" dirty="0"/>
              <a:t>IHEP has made major contribution to the data analysis including the measurement of the fluxes of cosmic ray positron, electron, antiproton and nuclei.</a:t>
            </a:r>
          </a:p>
          <a:p>
            <a:r>
              <a:rPr lang="en-US" altLang="zh-CN" sz="2000" dirty="0"/>
              <a:t>AMS will continue operate till the end of the International Space Station which is no earlier than 2030. With the upgrade, AMS will greatly improve it’s physics potential. IHEP AMS group will continue analyzing the continually increased data, search for the origin of dark matter by measuring light anti-matter (positrons, antiprotons and anti deuterons), mysteries of the missing of antimatter by measuring heavy antimatter ( anti-helium, anti-carbon and anti-oxygen) and search for the origin of cosmic rays by measuring heavy nuclei.</a:t>
            </a:r>
            <a:endParaRPr lang="zh-CN" altLang="en-US" sz="2000" dirty="0"/>
          </a:p>
        </p:txBody>
      </p:sp>
      <p:grpSp>
        <p:nvGrpSpPr>
          <p:cNvPr id="5" name="Group 8">
            <a:extLst>
              <a:ext uri="{FF2B5EF4-FFF2-40B4-BE49-F238E27FC236}">
                <a16:creationId xmlns:a16="http://schemas.microsoft.com/office/drawing/2014/main" id="{4D070F7B-D949-12B6-6B3C-F4011D1A503B}"/>
              </a:ext>
            </a:extLst>
          </p:cNvPr>
          <p:cNvGrpSpPr/>
          <p:nvPr/>
        </p:nvGrpSpPr>
        <p:grpSpPr>
          <a:xfrm>
            <a:off x="419051" y="3608936"/>
            <a:ext cx="4008029" cy="2242960"/>
            <a:chOff x="490151" y="1365362"/>
            <a:chExt cx="8187773" cy="5391704"/>
          </a:xfrm>
        </p:grpSpPr>
        <p:pic>
          <p:nvPicPr>
            <p:cNvPr id="6" name="Picture 7">
              <a:extLst>
                <a:ext uri="{FF2B5EF4-FFF2-40B4-BE49-F238E27FC236}">
                  <a16:creationId xmlns:a16="http://schemas.microsoft.com/office/drawing/2014/main" id="{79B6ED36-4731-AD09-732E-BB3CBDB4C099}"/>
                </a:ext>
              </a:extLst>
            </p:cNvPr>
            <p:cNvPicPr>
              <a:picLocks noChangeAspect="1"/>
            </p:cNvPicPr>
            <p:nvPr/>
          </p:nvPicPr>
          <p:blipFill>
            <a:blip r:embed="rId2"/>
            <a:stretch>
              <a:fillRect/>
            </a:stretch>
          </p:blipFill>
          <p:spPr>
            <a:xfrm>
              <a:off x="490151" y="1365362"/>
              <a:ext cx="7995087" cy="5391704"/>
            </a:xfrm>
            <a:prstGeom prst="rect">
              <a:avLst/>
            </a:prstGeom>
          </p:spPr>
        </p:pic>
        <p:sp>
          <p:nvSpPr>
            <p:cNvPr id="7" name="Oval 26">
              <a:extLst>
                <a:ext uri="{FF2B5EF4-FFF2-40B4-BE49-F238E27FC236}">
                  <a16:creationId xmlns:a16="http://schemas.microsoft.com/office/drawing/2014/main" id="{AA9BCAB2-4BFA-5068-16BD-1C482DBD257D}"/>
                </a:ext>
              </a:extLst>
            </p:cNvPr>
            <p:cNvSpPr>
              <a:spLocks noChangeAspect="1"/>
            </p:cNvSpPr>
            <p:nvPr/>
          </p:nvSpPr>
          <p:spPr>
            <a:xfrm>
              <a:off x="7886226" y="5284066"/>
              <a:ext cx="791698" cy="791698"/>
            </a:xfrm>
            <a:prstGeom prst="ellipse">
              <a:avLst/>
            </a:prstGeom>
            <a:noFill/>
            <a:ln w="28575" cap="flat" cmpd="sng" algn="ctr">
              <a:solidFill>
                <a:srgbClr val="34FF00"/>
              </a:solidFill>
              <a:prstDash val="sysDo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5">
              <a:extLst>
                <a:ext uri="{FF2B5EF4-FFF2-40B4-BE49-F238E27FC236}">
                  <a16:creationId xmlns:a16="http://schemas.microsoft.com/office/drawing/2014/main" id="{DBE9DFA0-3DC1-E7C4-D77B-00E13C25F199}"/>
                </a:ext>
              </a:extLst>
            </p:cNvPr>
            <p:cNvSpPr txBox="1"/>
            <p:nvPr/>
          </p:nvSpPr>
          <p:spPr>
            <a:xfrm>
              <a:off x="2525044" y="5135001"/>
              <a:ext cx="2214709" cy="646331"/>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31FF00"/>
                  </a:solidFill>
                  <a:effectLst/>
                  <a:uLnTx/>
                  <a:uFillTx/>
                  <a:latin typeface="Calibri"/>
                  <a:ea typeface="ＭＳ Ｐゴシック" charset="-128"/>
                </a:rPr>
                <a:t>Positrons from </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31FF00"/>
                  </a:solidFill>
                  <a:effectLst/>
                  <a:uLnTx/>
                  <a:uFillTx/>
                  <a:latin typeface="Calibri"/>
                  <a:ea typeface="ＭＳ Ｐゴシック" charset="-128"/>
                </a:rPr>
                <a:t>Cosmic Ray Collisions</a:t>
              </a:r>
            </a:p>
          </p:txBody>
        </p:sp>
      </p:grpSp>
      <p:pic>
        <p:nvPicPr>
          <p:cNvPr id="9" name="Picture 6" descr="Chart, histogram&#10;&#10;Description automatically generated">
            <a:extLst>
              <a:ext uri="{FF2B5EF4-FFF2-40B4-BE49-F238E27FC236}">
                <a16:creationId xmlns:a16="http://schemas.microsoft.com/office/drawing/2014/main" id="{7AAF965A-6707-E696-925A-2944160C26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9948" y="3560350"/>
            <a:ext cx="3569727" cy="2251960"/>
          </a:xfrm>
          <a:prstGeom prst="rect">
            <a:avLst/>
          </a:prstGeom>
        </p:spPr>
      </p:pic>
      <p:pic>
        <p:nvPicPr>
          <p:cNvPr id="10" name="Content Placeholder 9" descr="A picture containing text, writing implement, pencil, stationary&#10;&#10;Description automatically generated">
            <a:extLst>
              <a:ext uri="{FF2B5EF4-FFF2-40B4-BE49-F238E27FC236}">
                <a16:creationId xmlns:a16="http://schemas.microsoft.com/office/drawing/2014/main" id="{AE1410FB-0396-D7A0-0B21-B42DFDFF95EF}"/>
              </a:ext>
            </a:extLst>
          </p:cNvPr>
          <p:cNvPicPr>
            <a:picLocks noChangeAspect="1"/>
          </p:cNvPicPr>
          <p:nvPr/>
        </p:nvPicPr>
        <p:blipFill rotWithShape="1">
          <a:blip r:embed="rId4"/>
          <a:srcRect b="3323"/>
          <a:stretch/>
        </p:blipFill>
        <p:spPr>
          <a:xfrm>
            <a:off x="8289540" y="3447885"/>
            <a:ext cx="3541146" cy="2330624"/>
          </a:xfrm>
          <a:prstGeom prst="rect">
            <a:avLst/>
          </a:prstGeom>
        </p:spPr>
      </p:pic>
      <p:sp>
        <p:nvSpPr>
          <p:cNvPr id="11" name="Rectangle 3">
            <a:extLst>
              <a:ext uri="{FF2B5EF4-FFF2-40B4-BE49-F238E27FC236}">
                <a16:creationId xmlns:a16="http://schemas.microsoft.com/office/drawing/2014/main" id="{A904B06E-7AD3-7F01-ADD3-9A1043CB26F2}"/>
              </a:ext>
            </a:extLst>
          </p:cNvPr>
          <p:cNvSpPr/>
          <p:nvPr/>
        </p:nvSpPr>
        <p:spPr>
          <a:xfrm>
            <a:off x="8982328" y="3608936"/>
            <a:ext cx="2958223" cy="646331"/>
          </a:xfrm>
          <a:prstGeom prst="rect">
            <a:avLst/>
          </a:prstGeom>
          <a:noFill/>
        </p:spPr>
        <p:txBody>
          <a:bodyPr wrap="square">
            <a:spAutoFit/>
          </a:bodyPr>
          <a:lstStyle/>
          <a:p>
            <a:pPr marL="12700" marR="0" lvl="0" indent="0" algn="ctr"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white">
                    <a:lumMod val="85000"/>
                  </a:prstClr>
                </a:solidFill>
                <a:effectLst/>
                <a:uLnTx/>
                <a:uFillTx/>
                <a:latin typeface="Calibri"/>
                <a:ea typeface="ＭＳ Ｐゴシック" charset="-128"/>
                <a:cs typeface="+mn-cs"/>
              </a:rPr>
              <a:t>Requires more data</a:t>
            </a:r>
          </a:p>
          <a:p>
            <a:pPr marL="12700" marR="0" lvl="0" indent="0" algn="ctr" defTabSz="4572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white">
                    <a:lumMod val="85000"/>
                  </a:prstClr>
                </a:solidFill>
                <a:effectLst/>
                <a:uLnTx/>
                <a:uFillTx/>
                <a:latin typeface="Calibri"/>
                <a:ea typeface="ＭＳ Ｐゴシック" charset="-128"/>
                <a:cs typeface="+mn-cs"/>
              </a:rPr>
              <a:t>for accurate measurement</a:t>
            </a:r>
          </a:p>
        </p:txBody>
      </p:sp>
      <p:sp>
        <p:nvSpPr>
          <p:cNvPr id="13" name="文本框 12">
            <a:extLst>
              <a:ext uri="{FF2B5EF4-FFF2-40B4-BE49-F238E27FC236}">
                <a16:creationId xmlns:a16="http://schemas.microsoft.com/office/drawing/2014/main" id="{B95760F0-2F72-0F7E-5533-99E1B6142EE4}"/>
              </a:ext>
            </a:extLst>
          </p:cNvPr>
          <p:cNvSpPr txBox="1"/>
          <p:nvPr/>
        </p:nvSpPr>
        <p:spPr>
          <a:xfrm>
            <a:off x="4863050" y="5778509"/>
            <a:ext cx="3371558" cy="923330"/>
          </a:xfrm>
          <a:prstGeom prst="rect">
            <a:avLst/>
          </a:prstGeom>
          <a:noFill/>
        </p:spPr>
        <p:txBody>
          <a:bodyPr wrap="square">
            <a:spAutoFit/>
          </a:bodyPr>
          <a:lstStyle/>
          <a:p>
            <a:r>
              <a:rPr kumimoji="0" lang="en-US" altLang="zh-CN" sz="1800" b="1" i="0" u="none" strike="noStrike" kern="1200" cap="none" spc="0" normalizeH="0" baseline="0" noProof="0" dirty="0">
                <a:ln>
                  <a:noFill/>
                </a:ln>
                <a:solidFill>
                  <a:srgbClr val="005DA2"/>
                </a:solidFill>
                <a:effectLst/>
                <a:uLnTx/>
                <a:uFillTx/>
                <a:latin typeface="Calibri"/>
                <a:ea typeface="ＭＳ Ｐゴシック" charset="-128"/>
                <a:cs typeface="+mn-cs"/>
              </a:rPr>
              <a:t>By 2030</a:t>
            </a:r>
            <a:r>
              <a:rPr kumimoji="0" lang="zh-CN" altLang="en-US" sz="1800" b="1" i="0" u="none" strike="noStrike" kern="1200" cap="none" spc="0" normalizeH="0" baseline="0" noProof="0" dirty="0">
                <a:ln>
                  <a:noFill/>
                </a:ln>
                <a:solidFill>
                  <a:srgbClr val="005DA2"/>
                </a:solidFill>
                <a:effectLst/>
                <a:uLnTx/>
                <a:uFillTx/>
                <a:latin typeface="Calibri"/>
                <a:ea typeface="ＭＳ Ｐゴシック" charset="-128"/>
                <a:cs typeface="+mn-cs"/>
              </a:rPr>
              <a:t>，</a:t>
            </a:r>
            <a:r>
              <a:rPr kumimoji="0" lang="en-GB" altLang="zh-CN" sz="1800" b="1" i="0" u="none" strike="noStrike" kern="1200" cap="none" spc="0" normalizeH="0" baseline="0" noProof="0" dirty="0">
                <a:ln>
                  <a:noFill/>
                </a:ln>
                <a:solidFill>
                  <a:srgbClr val="005DA2"/>
                </a:solidFill>
                <a:effectLst/>
                <a:uLnTx/>
                <a:uFillTx/>
                <a:latin typeface="Calibri"/>
                <a:ea typeface="ＭＳ Ｐゴシック" charset="-128"/>
                <a:cs typeface="+mn-cs"/>
              </a:rPr>
              <a:t>AMS will greatly improve the accuracy of the antiproton spectra</a:t>
            </a:r>
            <a:endParaRPr lang="zh-CN" altLang="en-US" dirty="0">
              <a:solidFill>
                <a:srgbClr val="005DA2"/>
              </a:solidFill>
            </a:endParaRPr>
          </a:p>
        </p:txBody>
      </p:sp>
      <p:sp>
        <p:nvSpPr>
          <p:cNvPr id="15" name="文本框 14">
            <a:extLst>
              <a:ext uri="{FF2B5EF4-FFF2-40B4-BE49-F238E27FC236}">
                <a16:creationId xmlns:a16="http://schemas.microsoft.com/office/drawing/2014/main" id="{9D66DA66-3EEA-BE20-39E2-41BF2B226639}"/>
              </a:ext>
            </a:extLst>
          </p:cNvPr>
          <p:cNvSpPr txBox="1"/>
          <p:nvPr/>
        </p:nvSpPr>
        <p:spPr>
          <a:xfrm>
            <a:off x="32094" y="5807633"/>
            <a:ext cx="4687620" cy="923330"/>
          </a:xfrm>
          <a:prstGeom prst="rect">
            <a:avLst/>
          </a:prstGeom>
          <a:noFill/>
        </p:spPr>
        <p:txBody>
          <a:bodyPr wrap="square">
            <a:spAutoFit/>
          </a:bodyPr>
          <a:lstStyle/>
          <a:p>
            <a:pPr marL="12700" marR="0" lvl="0" indent="0" algn="ctr" defTabSz="457200" rtl="0" eaLnBrk="1" fontAlgn="auto" latinLnBrk="0" hangingPunct="1">
              <a:lnSpc>
                <a:spcPct val="100000"/>
              </a:lnSpc>
              <a:spcBef>
                <a:spcPts val="0"/>
              </a:spcBef>
              <a:spcAft>
                <a:spcPts val="0"/>
              </a:spcAft>
              <a:buClrTx/>
              <a:buSzTx/>
              <a:buFontTx/>
              <a:buNone/>
              <a:tabLst/>
              <a:defRPr/>
            </a:pPr>
            <a:r>
              <a:rPr lang="en-US" altLang="zh-CN" b="1" dirty="0">
                <a:solidFill>
                  <a:srgbClr val="005DA2"/>
                </a:solidFill>
                <a:latin typeface="Calibri"/>
                <a:ea typeface="ＭＳ Ｐゴシック" charset="-128"/>
              </a:rPr>
              <a:t>By 2030, </a:t>
            </a:r>
            <a:r>
              <a:rPr kumimoji="0" lang="en-US" altLang="zh-CN" sz="1800" b="1" i="0" u="none" strike="noStrike" kern="1200" cap="none" spc="0" normalizeH="0" baseline="0" noProof="0" dirty="0">
                <a:ln>
                  <a:noFill/>
                </a:ln>
                <a:solidFill>
                  <a:srgbClr val="005DA2"/>
                </a:solidFill>
                <a:effectLst/>
                <a:uLnTx/>
                <a:uFillTx/>
                <a:latin typeface="Calibri"/>
                <a:ea typeface="ＭＳ Ｐゴシック" charset="-128"/>
                <a:cs typeface="+mn-cs"/>
              </a:rPr>
              <a:t>AMS will ensure that the measured high energy positron spectrum indeed drops off quickly </a:t>
            </a:r>
            <a:r>
              <a:rPr lang="en-US" altLang="zh-CN" b="1" dirty="0">
                <a:solidFill>
                  <a:srgbClr val="005DA2"/>
                </a:solidFill>
                <a:latin typeface="Calibri"/>
                <a:ea typeface="ＭＳ Ｐゴシック" charset="-128"/>
              </a:rPr>
              <a:t> </a:t>
            </a:r>
            <a:r>
              <a:rPr kumimoji="0" lang="en-US" altLang="zh-CN" sz="1800" b="1" i="0" u="none" strike="noStrike" kern="1200" cap="none" spc="0" normalizeH="0" baseline="0" noProof="0" dirty="0">
                <a:ln>
                  <a:noFill/>
                </a:ln>
                <a:solidFill>
                  <a:srgbClr val="005DA2"/>
                </a:solidFill>
                <a:effectLst/>
                <a:uLnTx/>
                <a:uFillTx/>
                <a:latin typeface="Calibri"/>
                <a:ea typeface="ＭＳ Ｐゴシック" charset="-128"/>
                <a:cs typeface="+mn-cs"/>
              </a:rPr>
              <a:t>as predicted by dark matter models</a:t>
            </a:r>
          </a:p>
        </p:txBody>
      </p:sp>
      <p:sp>
        <p:nvSpPr>
          <p:cNvPr id="17" name="文本框 16">
            <a:extLst>
              <a:ext uri="{FF2B5EF4-FFF2-40B4-BE49-F238E27FC236}">
                <a16:creationId xmlns:a16="http://schemas.microsoft.com/office/drawing/2014/main" id="{CD27CB73-766F-494B-0066-65418E3196D2}"/>
              </a:ext>
            </a:extLst>
          </p:cNvPr>
          <p:cNvSpPr txBox="1"/>
          <p:nvPr/>
        </p:nvSpPr>
        <p:spPr>
          <a:xfrm>
            <a:off x="8140459" y="5657671"/>
            <a:ext cx="4019447" cy="1200329"/>
          </a:xfrm>
          <a:prstGeom prst="rect">
            <a:avLst/>
          </a:prstGeom>
          <a:noFill/>
        </p:spPr>
        <p:txBody>
          <a:bodyPr wrap="square">
            <a:spAutoFit/>
          </a:bodyPr>
          <a:lstStyle/>
          <a:p>
            <a:r>
              <a:rPr kumimoji="0" lang="en-GB" altLang="zh-CN" sz="1800" b="1" i="0" u="none" strike="noStrike" kern="1200" cap="none" spc="0" normalizeH="0" baseline="0" noProof="0" dirty="0">
                <a:ln>
                  <a:noFill/>
                </a:ln>
                <a:solidFill>
                  <a:srgbClr val="005DA2"/>
                </a:solidFill>
                <a:effectLst/>
                <a:uLnTx/>
                <a:uFillTx/>
                <a:latin typeface="Calibri"/>
                <a:ea typeface="ＭＳ Ｐゴシック" charset="-128"/>
                <a:cs typeface="+mn-cs"/>
              </a:rPr>
              <a:t>By 2030, AMS will provide complete and accurate spectra for the 29 elements and provide the foundation for a comprehensive theory of cosmic rays</a:t>
            </a:r>
            <a:endParaRPr lang="zh-CN" altLang="en-US" dirty="0">
              <a:solidFill>
                <a:srgbClr val="005DA2"/>
              </a:solidFill>
            </a:endParaRPr>
          </a:p>
        </p:txBody>
      </p:sp>
    </p:spTree>
    <p:extLst>
      <p:ext uri="{BB962C8B-B14F-4D97-AF65-F5344CB8AC3E}">
        <p14:creationId xmlns:p14="http://schemas.microsoft.com/office/powerpoint/2010/main" val="3975771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2251EC-A01D-453D-9E2B-250E2E91375F}"/>
              </a:ext>
            </a:extLst>
          </p:cNvPr>
          <p:cNvSpPr>
            <a:spLocks noGrp="1"/>
          </p:cNvSpPr>
          <p:nvPr>
            <p:ph type="title"/>
          </p:nvPr>
        </p:nvSpPr>
        <p:spPr/>
        <p:txBody>
          <a:bodyPr/>
          <a:lstStyle/>
          <a:p>
            <a:r>
              <a:rPr lang="en-US" altLang="zh-CN" dirty="0"/>
              <a:t>Future missions under concept study</a:t>
            </a:r>
            <a:endParaRPr lang="zh-CN" altLang="en-US" dirty="0"/>
          </a:p>
        </p:txBody>
      </p:sp>
      <p:sp>
        <p:nvSpPr>
          <p:cNvPr id="3" name="灯片编号占位符 2">
            <a:extLst>
              <a:ext uri="{FF2B5EF4-FFF2-40B4-BE49-F238E27FC236}">
                <a16:creationId xmlns:a16="http://schemas.microsoft.com/office/drawing/2014/main" id="{F92E038C-D87B-43BE-A424-FC2985A4A709}"/>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36</a:t>
            </a:fld>
            <a:endParaRPr lang="zh-CN" altLang="en-US">
              <a:solidFill>
                <a:prstClr val="black">
                  <a:tint val="75000"/>
                </a:prstClr>
              </a:solidFill>
            </a:endParaRPr>
          </a:p>
        </p:txBody>
      </p:sp>
      <p:sp>
        <p:nvSpPr>
          <p:cNvPr id="4" name="内容占位符 3">
            <a:extLst>
              <a:ext uri="{FF2B5EF4-FFF2-40B4-BE49-F238E27FC236}">
                <a16:creationId xmlns:a16="http://schemas.microsoft.com/office/drawing/2014/main" id="{3FE32E53-B90F-4E93-A47D-3284A38F6C12}"/>
              </a:ext>
            </a:extLst>
          </p:cNvPr>
          <p:cNvSpPr>
            <a:spLocks noGrp="1"/>
          </p:cNvSpPr>
          <p:nvPr>
            <p:ph idx="1"/>
          </p:nvPr>
        </p:nvSpPr>
        <p:spPr>
          <a:xfrm>
            <a:off x="338360" y="961398"/>
            <a:ext cx="8342653" cy="5578298"/>
          </a:xfrm>
        </p:spPr>
        <p:txBody>
          <a:bodyPr>
            <a:normAutofit/>
          </a:bodyPr>
          <a:lstStyle/>
          <a:p>
            <a:r>
              <a:rPr lang="en-US" altLang="zh-CN" kern="1200" dirty="0">
                <a:solidFill>
                  <a:schemeClr val="tx1"/>
                </a:solidFill>
                <a:latin typeface="Arial"/>
                <a:ea typeface="黑体" panose="02010609060101010101" pitchFamily="49" charset="-122"/>
                <a:cs typeface="Times New Roman" panose="02020603050405020304" pitchFamily="18" charset="0"/>
              </a:rPr>
              <a:t>CATCH (Chasing All Transients Constellation Hunters)</a:t>
            </a:r>
          </a:p>
          <a:p>
            <a:pPr lvl="1"/>
            <a:r>
              <a:rPr lang="en-US" altLang="zh-CN" kern="1200" dirty="0">
                <a:latin typeface="Arial"/>
                <a:ea typeface="黑体" panose="02010609060101010101" pitchFamily="49" charset="-122"/>
                <a:cs typeface="Times New Roman" panose="02020603050405020304" pitchFamily="18" charset="0"/>
              </a:rPr>
              <a:t>Intelligent X-ray constellation with </a:t>
            </a:r>
            <a:r>
              <a:rPr lang="en-US" altLang="zh-CN" b="1" kern="1200" dirty="0">
                <a:solidFill>
                  <a:srgbClr val="C00000"/>
                </a:solidFill>
                <a:latin typeface="Arial"/>
                <a:ea typeface="黑体" panose="02010609060101010101" pitchFamily="49" charset="-122"/>
                <a:cs typeface="Times New Roman" panose="02020603050405020304" pitchFamily="18" charset="0"/>
              </a:rPr>
              <a:t>126 microsatellites </a:t>
            </a:r>
            <a:r>
              <a:rPr lang="en-US" altLang="zh-CN" b="1" kern="1200" dirty="0">
                <a:latin typeface="Arial"/>
                <a:ea typeface="黑体" panose="02010609060101010101" pitchFamily="49" charset="-122"/>
                <a:cs typeface="Times New Roman" panose="02020603050405020304" pitchFamily="18" charset="0"/>
              </a:rPr>
              <a:t>of 3 types</a:t>
            </a:r>
          </a:p>
          <a:p>
            <a:pPr lvl="1"/>
            <a:r>
              <a:rPr lang="en-US" altLang="zh-CN" kern="1200" dirty="0">
                <a:latin typeface="Arial"/>
                <a:ea typeface="黑体" panose="02010609060101010101" pitchFamily="49" charset="-122"/>
                <a:cs typeface="Times New Roman" panose="02020603050405020304" pitchFamily="18" charset="0"/>
              </a:rPr>
              <a:t>Spectrum, timing, polarization with high sensitivity</a:t>
            </a:r>
          </a:p>
          <a:p>
            <a:pPr lvl="1"/>
            <a:r>
              <a:rPr lang="en-US" altLang="zh-CN" b="1" kern="1200" dirty="0">
                <a:solidFill>
                  <a:srgbClr val="C00000"/>
                </a:solidFill>
                <a:latin typeface="Arial"/>
                <a:ea typeface="黑体" panose="02010609060101010101" pitchFamily="49" charset="-122"/>
                <a:cs typeface="Times New Roman" panose="02020603050405020304" pitchFamily="18" charset="0"/>
              </a:rPr>
              <a:t>Game changer in soft x-ray (follow-up) observations!</a:t>
            </a:r>
          </a:p>
          <a:p>
            <a:r>
              <a:rPr lang="en-US" altLang="zh-CN" kern="1200" dirty="0" err="1">
                <a:solidFill>
                  <a:schemeClr val="tx1"/>
                </a:solidFill>
                <a:latin typeface="Arial"/>
                <a:ea typeface="黑体" panose="02010609060101010101" pitchFamily="49" charset="-122"/>
                <a:cs typeface="Times New Roman" panose="02020603050405020304" pitchFamily="18" charset="0"/>
              </a:rPr>
              <a:t>MeVGRO</a:t>
            </a:r>
            <a:r>
              <a:rPr lang="en-US" altLang="zh-CN" kern="1200" dirty="0">
                <a:solidFill>
                  <a:schemeClr val="tx1"/>
                </a:solidFill>
                <a:latin typeface="Arial"/>
                <a:ea typeface="黑体" panose="02010609060101010101" pitchFamily="49" charset="-122"/>
                <a:cs typeface="Times New Roman" panose="02020603050405020304" pitchFamily="18" charset="0"/>
              </a:rPr>
              <a:t> (MeV Gamma-Ray Observatory)</a:t>
            </a:r>
          </a:p>
          <a:p>
            <a:pPr lvl="1"/>
            <a:r>
              <a:rPr lang="en-US" altLang="zh-CN" b="1" kern="1200" dirty="0">
                <a:solidFill>
                  <a:srgbClr val="C00000"/>
                </a:solidFill>
                <a:latin typeface="Arial"/>
                <a:ea typeface="黑体" panose="02010609060101010101" pitchFamily="49" charset="-122"/>
                <a:cs typeface="Times New Roman" panose="02020603050405020304" pitchFamily="18" charset="0"/>
              </a:rPr>
              <a:t>Filling the MeV gap!</a:t>
            </a:r>
          </a:p>
          <a:p>
            <a:pPr lvl="1"/>
            <a:r>
              <a:rPr lang="en-US" altLang="zh-CN" kern="1200" dirty="0">
                <a:latin typeface="Arial"/>
                <a:ea typeface="黑体" panose="02010609060101010101" pitchFamily="49" charset="-122"/>
                <a:cs typeface="Times New Roman" panose="02020603050405020304" pitchFamily="18" charset="0"/>
              </a:rPr>
              <a:t>0.3~300 MeV with wide field of view</a:t>
            </a:r>
          </a:p>
          <a:p>
            <a:pPr lvl="1"/>
            <a:r>
              <a:rPr lang="en-US" altLang="zh-CN" kern="1200" dirty="0">
                <a:latin typeface="Arial"/>
                <a:ea typeface="黑体" panose="02010609060101010101" pitchFamily="49" charset="-122"/>
                <a:cs typeface="Times New Roman" panose="02020603050405020304" pitchFamily="18" charset="0"/>
              </a:rPr>
              <a:t>Spectrum:  nuclear lines and continuum</a:t>
            </a:r>
          </a:p>
          <a:p>
            <a:pPr lvl="1"/>
            <a:r>
              <a:rPr lang="en-US" altLang="zh-CN" kern="1200" dirty="0">
                <a:latin typeface="Arial"/>
                <a:ea typeface="黑体" panose="02010609060101010101" pitchFamily="49" charset="-122"/>
                <a:cs typeface="Times New Roman" panose="02020603050405020304" pitchFamily="18" charset="0"/>
              </a:rPr>
              <a:t>Imaging, Timing, Polarization</a:t>
            </a:r>
          </a:p>
          <a:p>
            <a:r>
              <a:rPr lang="en-US" altLang="zh-CN" kern="1200" dirty="0">
                <a:solidFill>
                  <a:schemeClr val="tx1"/>
                </a:solidFill>
                <a:latin typeface="Arial"/>
                <a:ea typeface="黑体" panose="02010609060101010101" pitchFamily="49" charset="-122"/>
                <a:cs typeface="Times New Roman" panose="02020603050405020304" pitchFamily="18" charset="0"/>
              </a:rPr>
              <a:t>WXPT (Wide band X-ray Polarization and Imaging Telescope)</a:t>
            </a:r>
          </a:p>
          <a:p>
            <a:pPr lvl="1"/>
            <a:r>
              <a:rPr lang="en-US" altLang="zh-CN" b="1" kern="1200" dirty="0">
                <a:solidFill>
                  <a:srgbClr val="C00000"/>
                </a:solidFill>
                <a:latin typeface="Arial"/>
                <a:ea typeface="黑体" panose="02010609060101010101" pitchFamily="49" charset="-122"/>
                <a:cs typeface="Times New Roman" panose="02020603050405020304" pitchFamily="18" charset="0"/>
              </a:rPr>
              <a:t>Wide band polarization with unpreceded high accuracy</a:t>
            </a:r>
          </a:p>
          <a:p>
            <a:pPr lvl="1"/>
            <a:r>
              <a:rPr lang="en-US" altLang="zh-CN" kern="1200" dirty="0">
                <a:latin typeface="Arial"/>
                <a:ea typeface="黑体" panose="02010609060101010101" pitchFamily="49" charset="-122"/>
                <a:cs typeface="Times New Roman" panose="02020603050405020304" pitchFamily="18" charset="0"/>
              </a:rPr>
              <a:t>Focusing in 3-60 keV</a:t>
            </a:r>
          </a:p>
          <a:p>
            <a:pPr lvl="1"/>
            <a:r>
              <a:rPr lang="en-US" altLang="zh-CN" kern="1200" dirty="0">
                <a:latin typeface="Arial"/>
                <a:ea typeface="黑体" panose="02010609060101010101" pitchFamily="49" charset="-122"/>
                <a:cs typeface="Times New Roman" panose="02020603050405020304" pitchFamily="18" charset="0"/>
              </a:rPr>
              <a:t>Wide FOV in 50-500 keV</a:t>
            </a:r>
          </a:p>
        </p:txBody>
      </p:sp>
      <p:pic>
        <p:nvPicPr>
          <p:cNvPr id="5" name="图片 4">
            <a:extLst>
              <a:ext uri="{FF2B5EF4-FFF2-40B4-BE49-F238E27FC236}">
                <a16:creationId xmlns:a16="http://schemas.microsoft.com/office/drawing/2014/main" id="{75A03FBD-6A63-4355-8457-FB8DCB585AED}"/>
              </a:ext>
            </a:extLst>
          </p:cNvPr>
          <p:cNvPicPr>
            <a:picLocks noChangeAspect="1"/>
          </p:cNvPicPr>
          <p:nvPr/>
        </p:nvPicPr>
        <p:blipFill>
          <a:blip r:embed="rId2"/>
          <a:stretch>
            <a:fillRect/>
          </a:stretch>
        </p:blipFill>
        <p:spPr>
          <a:xfrm>
            <a:off x="9360212" y="2698616"/>
            <a:ext cx="2121133" cy="1782139"/>
          </a:xfrm>
          <a:prstGeom prst="rect">
            <a:avLst/>
          </a:prstGeom>
          <a:ln>
            <a:noFill/>
          </a:ln>
          <a:effectLst>
            <a:outerShdw blurRad="292100" dist="139700" dir="2700000" algn="tl" rotWithShape="0">
              <a:srgbClr val="333333">
                <a:alpha val="65000"/>
              </a:srgbClr>
            </a:outerShdw>
          </a:effectLst>
        </p:spPr>
      </p:pic>
      <p:pic>
        <p:nvPicPr>
          <p:cNvPr id="6" name="图片 5">
            <a:extLst>
              <a:ext uri="{FF2B5EF4-FFF2-40B4-BE49-F238E27FC236}">
                <a16:creationId xmlns:a16="http://schemas.microsoft.com/office/drawing/2014/main" id="{4B96EE3B-F147-4B73-BEFC-EB8F46580E9D}"/>
              </a:ext>
            </a:extLst>
          </p:cNvPr>
          <p:cNvPicPr>
            <a:picLocks noChangeAspect="1"/>
          </p:cNvPicPr>
          <p:nvPr/>
        </p:nvPicPr>
        <p:blipFill>
          <a:blip r:embed="rId3"/>
          <a:stretch>
            <a:fillRect/>
          </a:stretch>
        </p:blipFill>
        <p:spPr>
          <a:xfrm>
            <a:off x="9112201" y="987942"/>
            <a:ext cx="2416183" cy="1652628"/>
          </a:xfrm>
          <a:prstGeom prst="rect">
            <a:avLst/>
          </a:prstGeom>
          <a:ln>
            <a:noFill/>
          </a:ln>
          <a:effectLst>
            <a:outerShdw blurRad="292100" dist="139700" dir="2700000" algn="tl" rotWithShape="0">
              <a:srgbClr val="333333">
                <a:alpha val="65000"/>
              </a:srgbClr>
            </a:outerShdw>
          </a:effectLst>
        </p:spPr>
      </p:pic>
      <p:pic>
        <p:nvPicPr>
          <p:cNvPr id="7" name="Picture 2">
            <a:extLst>
              <a:ext uri="{FF2B5EF4-FFF2-40B4-BE49-F238E27FC236}">
                <a16:creationId xmlns:a16="http://schemas.microsoft.com/office/drawing/2014/main" id="{1A667FAE-156B-4F64-939A-849865A69569}"/>
              </a:ext>
            </a:extLst>
          </p:cNvPr>
          <p:cNvPicPr>
            <a:picLocks noChangeAspect="1" noChangeArrowheads="1"/>
          </p:cNvPicPr>
          <p:nvPr/>
        </p:nvPicPr>
        <p:blipFill>
          <a:blip r:embed="rId4"/>
          <a:srcRect/>
          <a:stretch>
            <a:fillRect/>
          </a:stretch>
        </p:blipFill>
        <p:spPr bwMode="auto">
          <a:xfrm>
            <a:off x="8555382" y="4638754"/>
            <a:ext cx="3542703" cy="2016133"/>
          </a:xfrm>
          <a:prstGeom prst="rect">
            <a:avLst/>
          </a:prstGeom>
          <a:noFill/>
          <a:ln w="9525">
            <a:noFill/>
            <a:miter lim="800000"/>
            <a:headEnd/>
            <a:tailEnd/>
          </a:ln>
          <a:effectLst/>
        </p:spPr>
      </p:pic>
    </p:spTree>
    <p:extLst>
      <p:ext uri="{BB962C8B-B14F-4D97-AF65-F5344CB8AC3E}">
        <p14:creationId xmlns:p14="http://schemas.microsoft.com/office/powerpoint/2010/main" val="14867136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a:xfrm>
            <a:off x="1107500" y="92058"/>
            <a:ext cx="10672822" cy="659643"/>
          </a:xfrm>
        </p:spPr>
        <p:txBody>
          <a:bodyPr/>
          <a:lstStyle/>
          <a:p>
            <a:r>
              <a:rPr lang="en-US" altLang="zh-CN" dirty="0"/>
              <a:t>POLAR collaborations</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323" y="1028986"/>
            <a:ext cx="2808311" cy="2100704"/>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322" y="2685169"/>
            <a:ext cx="2808311" cy="2078417"/>
          </a:xfrm>
          <a:prstGeom prst="rect">
            <a:avLst/>
          </a:prstGeom>
        </p:spPr>
      </p:pic>
      <p:sp>
        <p:nvSpPr>
          <p:cNvPr id="8" name="Text Box 65"/>
          <p:cNvSpPr txBox="1">
            <a:spLocks noChangeArrowheads="1"/>
          </p:cNvSpPr>
          <p:nvPr/>
        </p:nvSpPr>
        <p:spPr bwMode="auto">
          <a:xfrm>
            <a:off x="289736" y="1005176"/>
            <a:ext cx="27147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华文新魏" pitchFamily="2" charset="-122"/>
              </a:defRPr>
            </a:lvl1pPr>
            <a:lvl2pPr marL="742950" indent="-285750" eaLnBrk="0" hangingPunct="0">
              <a:defRPr>
                <a:solidFill>
                  <a:schemeClr val="tx1"/>
                </a:solidFill>
                <a:latin typeface="Arial" charset="0"/>
                <a:ea typeface="华文新魏" pitchFamily="2" charset="-122"/>
              </a:defRPr>
            </a:lvl2pPr>
            <a:lvl3pPr marL="1143000" indent="-228600" eaLnBrk="0" hangingPunct="0">
              <a:defRPr>
                <a:solidFill>
                  <a:schemeClr val="tx1"/>
                </a:solidFill>
                <a:latin typeface="Arial" charset="0"/>
                <a:ea typeface="华文新魏" pitchFamily="2" charset="-122"/>
              </a:defRPr>
            </a:lvl3pPr>
            <a:lvl4pPr marL="1600200" indent="-228600" eaLnBrk="0" hangingPunct="0">
              <a:defRPr>
                <a:solidFill>
                  <a:schemeClr val="tx1"/>
                </a:solidFill>
                <a:latin typeface="Arial" charset="0"/>
                <a:ea typeface="华文新魏" pitchFamily="2" charset="-122"/>
              </a:defRPr>
            </a:lvl4pPr>
            <a:lvl5pPr marL="2057400" indent="-228600" eaLnBrk="0" hangingPunct="0">
              <a:defRPr>
                <a:solidFill>
                  <a:schemeClr val="tx1"/>
                </a:solidFill>
                <a:latin typeface="Arial" charset="0"/>
                <a:ea typeface="华文新魏" pitchFamily="2" charset="-122"/>
              </a:defRPr>
            </a:lvl5pPr>
            <a:lvl6pPr marL="2514600" indent="-228600" eaLnBrk="0" fontAlgn="base" hangingPunct="0">
              <a:spcBef>
                <a:spcPct val="0"/>
              </a:spcBef>
              <a:spcAft>
                <a:spcPct val="0"/>
              </a:spcAft>
              <a:defRPr>
                <a:solidFill>
                  <a:schemeClr val="tx1"/>
                </a:solidFill>
                <a:latin typeface="Arial" charset="0"/>
                <a:ea typeface="华文新魏" pitchFamily="2" charset="-122"/>
              </a:defRPr>
            </a:lvl6pPr>
            <a:lvl7pPr marL="2971800" indent="-228600" eaLnBrk="0" fontAlgn="base" hangingPunct="0">
              <a:spcBef>
                <a:spcPct val="0"/>
              </a:spcBef>
              <a:spcAft>
                <a:spcPct val="0"/>
              </a:spcAft>
              <a:defRPr>
                <a:solidFill>
                  <a:schemeClr val="tx1"/>
                </a:solidFill>
                <a:latin typeface="Arial" charset="0"/>
                <a:ea typeface="华文新魏" pitchFamily="2" charset="-122"/>
              </a:defRPr>
            </a:lvl7pPr>
            <a:lvl8pPr marL="3429000" indent="-228600" eaLnBrk="0" fontAlgn="base" hangingPunct="0">
              <a:spcBef>
                <a:spcPct val="0"/>
              </a:spcBef>
              <a:spcAft>
                <a:spcPct val="0"/>
              </a:spcAft>
              <a:defRPr>
                <a:solidFill>
                  <a:schemeClr val="tx1"/>
                </a:solidFill>
                <a:latin typeface="Arial" charset="0"/>
                <a:ea typeface="华文新魏" pitchFamily="2" charset="-122"/>
              </a:defRPr>
            </a:lvl8pPr>
            <a:lvl9pPr marL="3886200" indent="-228600" eaLnBrk="0" fontAlgn="base" hangingPunct="0">
              <a:spcBef>
                <a:spcPct val="0"/>
              </a:spcBef>
              <a:spcAft>
                <a:spcPct val="0"/>
              </a:spcAft>
              <a:defRPr>
                <a:solidFill>
                  <a:schemeClr val="tx1"/>
                </a:solidFill>
                <a:latin typeface="Arial" charset="0"/>
                <a:ea typeface="华文新魏"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Arial"/>
                <a:ea typeface="华文新魏" pitchFamily="2" charset="-122"/>
                <a:cs typeface="+mn-cs"/>
              </a:rPr>
              <a:t>1st POLAR meeting, Mid./Sep./2007, IHEP</a:t>
            </a:r>
          </a:p>
        </p:txBody>
      </p:sp>
      <p:sp>
        <p:nvSpPr>
          <p:cNvPr id="9" name="Text Box 65"/>
          <p:cNvSpPr txBox="1">
            <a:spLocks noChangeArrowheads="1"/>
          </p:cNvSpPr>
          <p:nvPr/>
        </p:nvSpPr>
        <p:spPr bwMode="auto">
          <a:xfrm>
            <a:off x="202131" y="2615155"/>
            <a:ext cx="288550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华文新魏" pitchFamily="2" charset="-122"/>
              </a:defRPr>
            </a:lvl1pPr>
            <a:lvl2pPr marL="742950" indent="-285750" eaLnBrk="0" hangingPunct="0">
              <a:defRPr>
                <a:solidFill>
                  <a:schemeClr val="tx1"/>
                </a:solidFill>
                <a:latin typeface="Arial" charset="0"/>
                <a:ea typeface="华文新魏" pitchFamily="2" charset="-122"/>
              </a:defRPr>
            </a:lvl2pPr>
            <a:lvl3pPr marL="1143000" indent="-228600" eaLnBrk="0" hangingPunct="0">
              <a:defRPr>
                <a:solidFill>
                  <a:schemeClr val="tx1"/>
                </a:solidFill>
                <a:latin typeface="Arial" charset="0"/>
                <a:ea typeface="华文新魏" pitchFamily="2" charset="-122"/>
              </a:defRPr>
            </a:lvl3pPr>
            <a:lvl4pPr marL="1600200" indent="-228600" eaLnBrk="0" hangingPunct="0">
              <a:defRPr>
                <a:solidFill>
                  <a:schemeClr val="tx1"/>
                </a:solidFill>
                <a:latin typeface="Arial" charset="0"/>
                <a:ea typeface="华文新魏" pitchFamily="2" charset="-122"/>
              </a:defRPr>
            </a:lvl4pPr>
            <a:lvl5pPr marL="2057400" indent="-228600" eaLnBrk="0" hangingPunct="0">
              <a:defRPr>
                <a:solidFill>
                  <a:schemeClr val="tx1"/>
                </a:solidFill>
                <a:latin typeface="Arial" charset="0"/>
                <a:ea typeface="华文新魏" pitchFamily="2" charset="-122"/>
              </a:defRPr>
            </a:lvl5pPr>
            <a:lvl6pPr marL="2514600" indent="-228600" eaLnBrk="0" fontAlgn="base" hangingPunct="0">
              <a:spcBef>
                <a:spcPct val="0"/>
              </a:spcBef>
              <a:spcAft>
                <a:spcPct val="0"/>
              </a:spcAft>
              <a:defRPr>
                <a:solidFill>
                  <a:schemeClr val="tx1"/>
                </a:solidFill>
                <a:latin typeface="Arial" charset="0"/>
                <a:ea typeface="华文新魏" pitchFamily="2" charset="-122"/>
              </a:defRPr>
            </a:lvl6pPr>
            <a:lvl7pPr marL="2971800" indent="-228600" eaLnBrk="0" fontAlgn="base" hangingPunct="0">
              <a:spcBef>
                <a:spcPct val="0"/>
              </a:spcBef>
              <a:spcAft>
                <a:spcPct val="0"/>
              </a:spcAft>
              <a:defRPr>
                <a:solidFill>
                  <a:schemeClr val="tx1"/>
                </a:solidFill>
                <a:latin typeface="Arial" charset="0"/>
                <a:ea typeface="华文新魏" pitchFamily="2" charset="-122"/>
              </a:defRPr>
            </a:lvl7pPr>
            <a:lvl8pPr marL="3429000" indent="-228600" eaLnBrk="0" fontAlgn="base" hangingPunct="0">
              <a:spcBef>
                <a:spcPct val="0"/>
              </a:spcBef>
              <a:spcAft>
                <a:spcPct val="0"/>
              </a:spcAft>
              <a:defRPr>
                <a:solidFill>
                  <a:schemeClr val="tx1"/>
                </a:solidFill>
                <a:latin typeface="Arial" charset="0"/>
                <a:ea typeface="华文新魏" pitchFamily="2" charset="-122"/>
              </a:defRPr>
            </a:lvl8pPr>
            <a:lvl9pPr marL="3886200" indent="-228600" eaLnBrk="0" fontAlgn="base" hangingPunct="0">
              <a:spcBef>
                <a:spcPct val="0"/>
              </a:spcBef>
              <a:spcAft>
                <a:spcPct val="0"/>
              </a:spcAft>
              <a:defRPr>
                <a:solidFill>
                  <a:schemeClr val="tx1"/>
                </a:solidFill>
                <a:latin typeface="Arial" charset="0"/>
                <a:ea typeface="华文新魏"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Arial"/>
                <a:ea typeface="华文新魏" pitchFamily="2" charset="-122"/>
                <a:cs typeface="+mn-cs"/>
              </a:rPr>
              <a:t>2nd POLAR meeting, Mid./Sep./2009, UNIGE</a:t>
            </a: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698" y="1461034"/>
            <a:ext cx="2381972" cy="1786479"/>
          </a:xfrm>
          <a:prstGeom prst="rect">
            <a:avLst/>
          </a:prstGeom>
        </p:spPr>
      </p:pic>
      <p:sp>
        <p:nvSpPr>
          <p:cNvPr id="11" name="Text Box 65"/>
          <p:cNvSpPr txBox="1">
            <a:spLocks noChangeArrowheads="1"/>
          </p:cNvSpPr>
          <p:nvPr/>
        </p:nvSpPr>
        <p:spPr bwMode="auto">
          <a:xfrm>
            <a:off x="3341258" y="849345"/>
            <a:ext cx="266429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华文新魏" pitchFamily="2" charset="-122"/>
              </a:defRPr>
            </a:lvl1pPr>
            <a:lvl2pPr marL="742950" indent="-285750" eaLnBrk="0" hangingPunct="0">
              <a:defRPr>
                <a:solidFill>
                  <a:schemeClr val="tx1"/>
                </a:solidFill>
                <a:latin typeface="Arial" charset="0"/>
                <a:ea typeface="华文新魏" pitchFamily="2" charset="-122"/>
              </a:defRPr>
            </a:lvl2pPr>
            <a:lvl3pPr marL="1143000" indent="-228600" eaLnBrk="0" hangingPunct="0">
              <a:defRPr>
                <a:solidFill>
                  <a:schemeClr val="tx1"/>
                </a:solidFill>
                <a:latin typeface="Arial" charset="0"/>
                <a:ea typeface="华文新魏" pitchFamily="2" charset="-122"/>
              </a:defRPr>
            </a:lvl3pPr>
            <a:lvl4pPr marL="1600200" indent="-228600" eaLnBrk="0" hangingPunct="0">
              <a:defRPr>
                <a:solidFill>
                  <a:schemeClr val="tx1"/>
                </a:solidFill>
                <a:latin typeface="Arial" charset="0"/>
                <a:ea typeface="华文新魏" pitchFamily="2" charset="-122"/>
              </a:defRPr>
            </a:lvl4pPr>
            <a:lvl5pPr marL="2057400" indent="-228600" eaLnBrk="0" hangingPunct="0">
              <a:defRPr>
                <a:solidFill>
                  <a:schemeClr val="tx1"/>
                </a:solidFill>
                <a:latin typeface="Arial" charset="0"/>
                <a:ea typeface="华文新魏" pitchFamily="2" charset="-122"/>
              </a:defRPr>
            </a:lvl5pPr>
            <a:lvl6pPr marL="2514600" indent="-228600" eaLnBrk="0" fontAlgn="base" hangingPunct="0">
              <a:spcBef>
                <a:spcPct val="0"/>
              </a:spcBef>
              <a:spcAft>
                <a:spcPct val="0"/>
              </a:spcAft>
              <a:defRPr>
                <a:solidFill>
                  <a:schemeClr val="tx1"/>
                </a:solidFill>
                <a:latin typeface="Arial" charset="0"/>
                <a:ea typeface="华文新魏" pitchFamily="2" charset="-122"/>
              </a:defRPr>
            </a:lvl6pPr>
            <a:lvl7pPr marL="2971800" indent="-228600" eaLnBrk="0" fontAlgn="base" hangingPunct="0">
              <a:spcBef>
                <a:spcPct val="0"/>
              </a:spcBef>
              <a:spcAft>
                <a:spcPct val="0"/>
              </a:spcAft>
              <a:defRPr>
                <a:solidFill>
                  <a:schemeClr val="tx1"/>
                </a:solidFill>
                <a:latin typeface="Arial" charset="0"/>
                <a:ea typeface="华文新魏" pitchFamily="2" charset="-122"/>
              </a:defRPr>
            </a:lvl7pPr>
            <a:lvl8pPr marL="3429000" indent="-228600" eaLnBrk="0" fontAlgn="base" hangingPunct="0">
              <a:spcBef>
                <a:spcPct val="0"/>
              </a:spcBef>
              <a:spcAft>
                <a:spcPct val="0"/>
              </a:spcAft>
              <a:defRPr>
                <a:solidFill>
                  <a:schemeClr val="tx1"/>
                </a:solidFill>
                <a:latin typeface="Arial" charset="0"/>
                <a:ea typeface="华文新魏" pitchFamily="2" charset="-122"/>
              </a:defRPr>
            </a:lvl8pPr>
            <a:lvl9pPr marL="3886200" indent="-228600" eaLnBrk="0" fontAlgn="base" hangingPunct="0">
              <a:spcBef>
                <a:spcPct val="0"/>
              </a:spcBef>
              <a:spcAft>
                <a:spcPct val="0"/>
              </a:spcAft>
              <a:defRPr>
                <a:solidFill>
                  <a:schemeClr val="tx1"/>
                </a:solidFill>
                <a:latin typeface="Arial" charset="0"/>
                <a:ea typeface="华文新魏" pitchFamily="2" charset="-122"/>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zh-CN" sz="2000" b="1" i="0" u="none" strike="noStrike" kern="1200" cap="none" spc="0" normalizeH="0" baseline="0" noProof="0" dirty="0">
                <a:ln>
                  <a:noFill/>
                </a:ln>
                <a:solidFill>
                  <a:srgbClr val="0000FF"/>
                </a:solidFill>
                <a:effectLst/>
                <a:uLnTx/>
                <a:uFillTx/>
                <a:latin typeface="Arial"/>
                <a:ea typeface="华文新魏" pitchFamily="2" charset="-122"/>
                <a:cs typeface="+mn-cs"/>
              </a:rPr>
              <a:t>Signature of Sci. MOU 2012, UNIGE</a:t>
            </a:r>
          </a:p>
        </p:txBody>
      </p:sp>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322" y="4593382"/>
            <a:ext cx="2808311" cy="2106233"/>
          </a:xfrm>
          <a:prstGeom prst="rect">
            <a:avLst/>
          </a:prstGeom>
        </p:spPr>
      </p:pic>
      <p:sp>
        <p:nvSpPr>
          <p:cNvPr id="13" name="Text Box 65"/>
          <p:cNvSpPr txBox="1">
            <a:spLocks noChangeArrowheads="1"/>
          </p:cNvSpPr>
          <p:nvPr/>
        </p:nvSpPr>
        <p:spPr bwMode="auto">
          <a:xfrm>
            <a:off x="456751" y="4557378"/>
            <a:ext cx="23788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华文新魏" pitchFamily="2" charset="-122"/>
              </a:defRPr>
            </a:lvl1pPr>
            <a:lvl2pPr marL="742950" indent="-285750" eaLnBrk="0" hangingPunct="0">
              <a:defRPr>
                <a:solidFill>
                  <a:schemeClr val="tx1"/>
                </a:solidFill>
                <a:latin typeface="Arial" charset="0"/>
                <a:ea typeface="华文新魏" pitchFamily="2" charset="-122"/>
              </a:defRPr>
            </a:lvl2pPr>
            <a:lvl3pPr marL="1143000" indent="-228600" eaLnBrk="0" hangingPunct="0">
              <a:defRPr>
                <a:solidFill>
                  <a:schemeClr val="tx1"/>
                </a:solidFill>
                <a:latin typeface="Arial" charset="0"/>
                <a:ea typeface="华文新魏" pitchFamily="2" charset="-122"/>
              </a:defRPr>
            </a:lvl3pPr>
            <a:lvl4pPr marL="1600200" indent="-228600" eaLnBrk="0" hangingPunct="0">
              <a:defRPr>
                <a:solidFill>
                  <a:schemeClr val="tx1"/>
                </a:solidFill>
                <a:latin typeface="Arial" charset="0"/>
                <a:ea typeface="华文新魏" pitchFamily="2" charset="-122"/>
              </a:defRPr>
            </a:lvl4pPr>
            <a:lvl5pPr marL="2057400" indent="-228600" eaLnBrk="0" hangingPunct="0">
              <a:defRPr>
                <a:solidFill>
                  <a:schemeClr val="tx1"/>
                </a:solidFill>
                <a:latin typeface="Arial" charset="0"/>
                <a:ea typeface="华文新魏" pitchFamily="2" charset="-122"/>
              </a:defRPr>
            </a:lvl5pPr>
            <a:lvl6pPr marL="2514600" indent="-228600" eaLnBrk="0" fontAlgn="base" hangingPunct="0">
              <a:spcBef>
                <a:spcPct val="0"/>
              </a:spcBef>
              <a:spcAft>
                <a:spcPct val="0"/>
              </a:spcAft>
              <a:defRPr>
                <a:solidFill>
                  <a:schemeClr val="tx1"/>
                </a:solidFill>
                <a:latin typeface="Arial" charset="0"/>
                <a:ea typeface="华文新魏" pitchFamily="2" charset="-122"/>
              </a:defRPr>
            </a:lvl6pPr>
            <a:lvl7pPr marL="2971800" indent="-228600" eaLnBrk="0" fontAlgn="base" hangingPunct="0">
              <a:spcBef>
                <a:spcPct val="0"/>
              </a:spcBef>
              <a:spcAft>
                <a:spcPct val="0"/>
              </a:spcAft>
              <a:defRPr>
                <a:solidFill>
                  <a:schemeClr val="tx1"/>
                </a:solidFill>
                <a:latin typeface="Arial" charset="0"/>
                <a:ea typeface="华文新魏" pitchFamily="2" charset="-122"/>
              </a:defRPr>
            </a:lvl7pPr>
            <a:lvl8pPr marL="3429000" indent="-228600" eaLnBrk="0" fontAlgn="base" hangingPunct="0">
              <a:spcBef>
                <a:spcPct val="0"/>
              </a:spcBef>
              <a:spcAft>
                <a:spcPct val="0"/>
              </a:spcAft>
              <a:defRPr>
                <a:solidFill>
                  <a:schemeClr val="tx1"/>
                </a:solidFill>
                <a:latin typeface="Arial" charset="0"/>
                <a:ea typeface="华文新魏" pitchFamily="2" charset="-122"/>
              </a:defRPr>
            </a:lvl8pPr>
            <a:lvl9pPr marL="3886200" indent="-228600" eaLnBrk="0" fontAlgn="base" hangingPunct="0">
              <a:spcBef>
                <a:spcPct val="0"/>
              </a:spcBef>
              <a:spcAft>
                <a:spcPct val="0"/>
              </a:spcAft>
              <a:defRPr>
                <a:solidFill>
                  <a:schemeClr val="tx1"/>
                </a:solidFill>
                <a:latin typeface="Arial" charset="0"/>
                <a:ea typeface="华文新魏" pitchFamily="2" charset="-122"/>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Arial"/>
                <a:ea typeface="华文新魏" pitchFamily="2" charset="-122"/>
                <a:cs typeface="+mn-cs"/>
              </a:rPr>
              <a:t>Meeting 2011, IHEP</a:t>
            </a:r>
          </a:p>
        </p:txBody>
      </p:sp>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2145" y="3259832"/>
            <a:ext cx="2972434" cy="1981622"/>
          </a:xfrm>
          <a:prstGeom prst="rect">
            <a:avLst/>
          </a:prstGeom>
        </p:spPr>
      </p:pic>
      <p:sp>
        <p:nvSpPr>
          <p:cNvPr id="15" name="Text Box 65"/>
          <p:cNvSpPr txBox="1">
            <a:spLocks noChangeArrowheads="1"/>
          </p:cNvSpPr>
          <p:nvPr/>
        </p:nvSpPr>
        <p:spPr bwMode="auto">
          <a:xfrm>
            <a:off x="3392271" y="3214536"/>
            <a:ext cx="2575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华文新魏" pitchFamily="2" charset="-122"/>
              </a:defRPr>
            </a:lvl1pPr>
            <a:lvl2pPr marL="742950" indent="-285750" eaLnBrk="0" hangingPunct="0">
              <a:defRPr>
                <a:solidFill>
                  <a:schemeClr val="tx1"/>
                </a:solidFill>
                <a:latin typeface="Arial" charset="0"/>
                <a:ea typeface="华文新魏" pitchFamily="2" charset="-122"/>
              </a:defRPr>
            </a:lvl2pPr>
            <a:lvl3pPr marL="1143000" indent="-228600" eaLnBrk="0" hangingPunct="0">
              <a:defRPr>
                <a:solidFill>
                  <a:schemeClr val="tx1"/>
                </a:solidFill>
                <a:latin typeface="Arial" charset="0"/>
                <a:ea typeface="华文新魏" pitchFamily="2" charset="-122"/>
              </a:defRPr>
            </a:lvl3pPr>
            <a:lvl4pPr marL="1600200" indent="-228600" eaLnBrk="0" hangingPunct="0">
              <a:defRPr>
                <a:solidFill>
                  <a:schemeClr val="tx1"/>
                </a:solidFill>
                <a:latin typeface="Arial" charset="0"/>
                <a:ea typeface="华文新魏" pitchFamily="2" charset="-122"/>
              </a:defRPr>
            </a:lvl4pPr>
            <a:lvl5pPr marL="2057400" indent="-228600" eaLnBrk="0" hangingPunct="0">
              <a:defRPr>
                <a:solidFill>
                  <a:schemeClr val="tx1"/>
                </a:solidFill>
                <a:latin typeface="Arial" charset="0"/>
                <a:ea typeface="华文新魏" pitchFamily="2" charset="-122"/>
              </a:defRPr>
            </a:lvl5pPr>
            <a:lvl6pPr marL="2514600" indent="-228600" eaLnBrk="0" fontAlgn="base" hangingPunct="0">
              <a:spcBef>
                <a:spcPct val="0"/>
              </a:spcBef>
              <a:spcAft>
                <a:spcPct val="0"/>
              </a:spcAft>
              <a:defRPr>
                <a:solidFill>
                  <a:schemeClr val="tx1"/>
                </a:solidFill>
                <a:latin typeface="Arial" charset="0"/>
                <a:ea typeface="华文新魏" pitchFamily="2" charset="-122"/>
              </a:defRPr>
            </a:lvl6pPr>
            <a:lvl7pPr marL="2971800" indent="-228600" eaLnBrk="0" fontAlgn="base" hangingPunct="0">
              <a:spcBef>
                <a:spcPct val="0"/>
              </a:spcBef>
              <a:spcAft>
                <a:spcPct val="0"/>
              </a:spcAft>
              <a:defRPr>
                <a:solidFill>
                  <a:schemeClr val="tx1"/>
                </a:solidFill>
                <a:latin typeface="Arial" charset="0"/>
                <a:ea typeface="华文新魏" pitchFamily="2" charset="-122"/>
              </a:defRPr>
            </a:lvl7pPr>
            <a:lvl8pPr marL="3429000" indent="-228600" eaLnBrk="0" fontAlgn="base" hangingPunct="0">
              <a:spcBef>
                <a:spcPct val="0"/>
              </a:spcBef>
              <a:spcAft>
                <a:spcPct val="0"/>
              </a:spcAft>
              <a:defRPr>
                <a:solidFill>
                  <a:schemeClr val="tx1"/>
                </a:solidFill>
                <a:latin typeface="Arial" charset="0"/>
                <a:ea typeface="华文新魏" pitchFamily="2" charset="-122"/>
              </a:defRPr>
            </a:lvl8pPr>
            <a:lvl9pPr marL="3886200" indent="-228600" eaLnBrk="0" fontAlgn="base" hangingPunct="0">
              <a:spcBef>
                <a:spcPct val="0"/>
              </a:spcBef>
              <a:spcAft>
                <a:spcPct val="0"/>
              </a:spcAft>
              <a:defRPr>
                <a:solidFill>
                  <a:schemeClr val="tx1"/>
                </a:solidFill>
                <a:latin typeface="Arial" charset="0"/>
                <a:ea typeface="华文新魏" pitchFamily="2" charset="-122"/>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Arial"/>
                <a:ea typeface="华文新魏" pitchFamily="2" charset="-122"/>
                <a:cs typeface="+mn-cs"/>
              </a:rPr>
              <a:t>Meeting 2013, IHEP</a:t>
            </a:r>
          </a:p>
        </p:txBody>
      </p:sp>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t="26723"/>
          <a:stretch/>
        </p:blipFill>
        <p:spPr>
          <a:xfrm>
            <a:off x="6250803" y="1033052"/>
            <a:ext cx="2874333" cy="1579685"/>
          </a:xfrm>
          <a:prstGeom prst="rect">
            <a:avLst/>
          </a:prstGeom>
        </p:spPr>
      </p:pic>
      <p:sp>
        <p:nvSpPr>
          <p:cNvPr id="17" name="Text Box 65"/>
          <p:cNvSpPr txBox="1">
            <a:spLocks noChangeArrowheads="1"/>
          </p:cNvSpPr>
          <p:nvPr/>
        </p:nvSpPr>
        <p:spPr bwMode="auto">
          <a:xfrm>
            <a:off x="6388832" y="956978"/>
            <a:ext cx="2575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华文新魏" pitchFamily="2" charset="-122"/>
              </a:defRPr>
            </a:lvl1pPr>
            <a:lvl2pPr marL="742950" indent="-285750" eaLnBrk="0" hangingPunct="0">
              <a:defRPr>
                <a:solidFill>
                  <a:schemeClr val="tx1"/>
                </a:solidFill>
                <a:latin typeface="Arial" charset="0"/>
                <a:ea typeface="华文新魏" pitchFamily="2" charset="-122"/>
              </a:defRPr>
            </a:lvl2pPr>
            <a:lvl3pPr marL="1143000" indent="-228600" eaLnBrk="0" hangingPunct="0">
              <a:defRPr>
                <a:solidFill>
                  <a:schemeClr val="tx1"/>
                </a:solidFill>
                <a:latin typeface="Arial" charset="0"/>
                <a:ea typeface="华文新魏" pitchFamily="2" charset="-122"/>
              </a:defRPr>
            </a:lvl3pPr>
            <a:lvl4pPr marL="1600200" indent="-228600" eaLnBrk="0" hangingPunct="0">
              <a:defRPr>
                <a:solidFill>
                  <a:schemeClr val="tx1"/>
                </a:solidFill>
                <a:latin typeface="Arial" charset="0"/>
                <a:ea typeface="华文新魏" pitchFamily="2" charset="-122"/>
              </a:defRPr>
            </a:lvl4pPr>
            <a:lvl5pPr marL="2057400" indent="-228600" eaLnBrk="0" hangingPunct="0">
              <a:defRPr>
                <a:solidFill>
                  <a:schemeClr val="tx1"/>
                </a:solidFill>
                <a:latin typeface="Arial" charset="0"/>
                <a:ea typeface="华文新魏" pitchFamily="2" charset="-122"/>
              </a:defRPr>
            </a:lvl5pPr>
            <a:lvl6pPr marL="2514600" indent="-228600" eaLnBrk="0" fontAlgn="base" hangingPunct="0">
              <a:spcBef>
                <a:spcPct val="0"/>
              </a:spcBef>
              <a:spcAft>
                <a:spcPct val="0"/>
              </a:spcAft>
              <a:defRPr>
                <a:solidFill>
                  <a:schemeClr val="tx1"/>
                </a:solidFill>
                <a:latin typeface="Arial" charset="0"/>
                <a:ea typeface="华文新魏" pitchFamily="2" charset="-122"/>
              </a:defRPr>
            </a:lvl6pPr>
            <a:lvl7pPr marL="2971800" indent="-228600" eaLnBrk="0" fontAlgn="base" hangingPunct="0">
              <a:spcBef>
                <a:spcPct val="0"/>
              </a:spcBef>
              <a:spcAft>
                <a:spcPct val="0"/>
              </a:spcAft>
              <a:defRPr>
                <a:solidFill>
                  <a:schemeClr val="tx1"/>
                </a:solidFill>
                <a:latin typeface="Arial" charset="0"/>
                <a:ea typeface="华文新魏" pitchFamily="2" charset="-122"/>
              </a:defRPr>
            </a:lvl7pPr>
            <a:lvl8pPr marL="3429000" indent="-228600" eaLnBrk="0" fontAlgn="base" hangingPunct="0">
              <a:spcBef>
                <a:spcPct val="0"/>
              </a:spcBef>
              <a:spcAft>
                <a:spcPct val="0"/>
              </a:spcAft>
              <a:defRPr>
                <a:solidFill>
                  <a:schemeClr val="tx1"/>
                </a:solidFill>
                <a:latin typeface="Arial" charset="0"/>
                <a:ea typeface="华文新魏" pitchFamily="2" charset="-122"/>
              </a:defRPr>
            </a:lvl8pPr>
            <a:lvl9pPr marL="3886200" indent="-228600" eaLnBrk="0" fontAlgn="base" hangingPunct="0">
              <a:spcBef>
                <a:spcPct val="0"/>
              </a:spcBef>
              <a:spcAft>
                <a:spcPct val="0"/>
              </a:spcAft>
              <a:defRPr>
                <a:solidFill>
                  <a:schemeClr val="tx1"/>
                </a:solidFill>
                <a:latin typeface="Arial" charset="0"/>
                <a:ea typeface="华文新魏" pitchFamily="2" charset="-122"/>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Arial"/>
                <a:ea typeface="华文新魏" pitchFamily="2" charset="-122"/>
                <a:cs typeface="+mn-cs"/>
              </a:rPr>
              <a:t>Meeting 2016, IHEP</a:t>
            </a:r>
          </a:p>
        </p:txBody>
      </p:sp>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90463" y="5025430"/>
            <a:ext cx="2974115" cy="1672940"/>
          </a:xfrm>
          <a:prstGeom prst="rect">
            <a:avLst/>
          </a:prstGeom>
        </p:spPr>
      </p:pic>
      <p:sp>
        <p:nvSpPr>
          <p:cNvPr id="19" name="Text Box 65"/>
          <p:cNvSpPr txBox="1">
            <a:spLocks noChangeArrowheads="1"/>
          </p:cNvSpPr>
          <p:nvPr/>
        </p:nvSpPr>
        <p:spPr bwMode="auto">
          <a:xfrm>
            <a:off x="3408809" y="5196158"/>
            <a:ext cx="2575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华文新魏" pitchFamily="2" charset="-122"/>
              </a:defRPr>
            </a:lvl1pPr>
            <a:lvl2pPr marL="742950" indent="-285750" eaLnBrk="0" hangingPunct="0">
              <a:defRPr>
                <a:solidFill>
                  <a:schemeClr val="tx1"/>
                </a:solidFill>
                <a:latin typeface="Arial" charset="0"/>
                <a:ea typeface="华文新魏" pitchFamily="2" charset="-122"/>
              </a:defRPr>
            </a:lvl2pPr>
            <a:lvl3pPr marL="1143000" indent="-228600" eaLnBrk="0" hangingPunct="0">
              <a:defRPr>
                <a:solidFill>
                  <a:schemeClr val="tx1"/>
                </a:solidFill>
                <a:latin typeface="Arial" charset="0"/>
                <a:ea typeface="华文新魏" pitchFamily="2" charset="-122"/>
              </a:defRPr>
            </a:lvl3pPr>
            <a:lvl4pPr marL="1600200" indent="-228600" eaLnBrk="0" hangingPunct="0">
              <a:defRPr>
                <a:solidFill>
                  <a:schemeClr val="tx1"/>
                </a:solidFill>
                <a:latin typeface="Arial" charset="0"/>
                <a:ea typeface="华文新魏" pitchFamily="2" charset="-122"/>
              </a:defRPr>
            </a:lvl4pPr>
            <a:lvl5pPr marL="2057400" indent="-228600" eaLnBrk="0" hangingPunct="0">
              <a:defRPr>
                <a:solidFill>
                  <a:schemeClr val="tx1"/>
                </a:solidFill>
                <a:latin typeface="Arial" charset="0"/>
                <a:ea typeface="华文新魏" pitchFamily="2" charset="-122"/>
              </a:defRPr>
            </a:lvl5pPr>
            <a:lvl6pPr marL="2514600" indent="-228600" eaLnBrk="0" fontAlgn="base" hangingPunct="0">
              <a:spcBef>
                <a:spcPct val="0"/>
              </a:spcBef>
              <a:spcAft>
                <a:spcPct val="0"/>
              </a:spcAft>
              <a:defRPr>
                <a:solidFill>
                  <a:schemeClr val="tx1"/>
                </a:solidFill>
                <a:latin typeface="Arial" charset="0"/>
                <a:ea typeface="华文新魏" pitchFamily="2" charset="-122"/>
              </a:defRPr>
            </a:lvl6pPr>
            <a:lvl7pPr marL="2971800" indent="-228600" eaLnBrk="0" fontAlgn="base" hangingPunct="0">
              <a:spcBef>
                <a:spcPct val="0"/>
              </a:spcBef>
              <a:spcAft>
                <a:spcPct val="0"/>
              </a:spcAft>
              <a:defRPr>
                <a:solidFill>
                  <a:schemeClr val="tx1"/>
                </a:solidFill>
                <a:latin typeface="Arial" charset="0"/>
                <a:ea typeface="华文新魏" pitchFamily="2" charset="-122"/>
              </a:defRPr>
            </a:lvl7pPr>
            <a:lvl8pPr marL="3429000" indent="-228600" eaLnBrk="0" fontAlgn="base" hangingPunct="0">
              <a:spcBef>
                <a:spcPct val="0"/>
              </a:spcBef>
              <a:spcAft>
                <a:spcPct val="0"/>
              </a:spcAft>
              <a:defRPr>
                <a:solidFill>
                  <a:schemeClr val="tx1"/>
                </a:solidFill>
                <a:latin typeface="Arial" charset="0"/>
                <a:ea typeface="华文新魏" pitchFamily="2" charset="-122"/>
              </a:defRPr>
            </a:lvl8pPr>
            <a:lvl9pPr marL="3886200" indent="-228600" eaLnBrk="0" fontAlgn="base" hangingPunct="0">
              <a:spcBef>
                <a:spcPct val="0"/>
              </a:spcBef>
              <a:spcAft>
                <a:spcPct val="0"/>
              </a:spcAft>
              <a:defRPr>
                <a:solidFill>
                  <a:schemeClr val="tx1"/>
                </a:solidFill>
                <a:latin typeface="Arial" charset="0"/>
                <a:ea typeface="华文新魏" pitchFamily="2" charset="-122"/>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Arial"/>
                <a:ea typeface="华文新魏" pitchFamily="2" charset="-122"/>
                <a:cs typeface="+mn-cs"/>
              </a:rPr>
              <a:t>Meeting 2014, IHEP</a:t>
            </a:r>
          </a:p>
        </p:txBody>
      </p:sp>
      <p:pic>
        <p:nvPicPr>
          <p:cNvPr id="20" name="图片 19"/>
          <p:cNvPicPr>
            <a:picLocks noChangeAspect="1"/>
          </p:cNvPicPr>
          <p:nvPr/>
        </p:nvPicPr>
        <p:blipFill rotWithShape="1">
          <a:blip r:embed="rId9" cstate="print">
            <a:extLst>
              <a:ext uri="{28A0092B-C50C-407E-A947-70E740481C1C}">
                <a14:useLocalDpi xmlns:a14="http://schemas.microsoft.com/office/drawing/2010/main" val="0"/>
              </a:ext>
            </a:extLst>
          </a:blip>
          <a:srcRect t="19274"/>
          <a:stretch/>
        </p:blipFill>
        <p:spPr>
          <a:xfrm>
            <a:off x="6260730" y="2433142"/>
            <a:ext cx="2864406" cy="1508050"/>
          </a:xfrm>
          <a:prstGeom prst="rect">
            <a:avLst/>
          </a:prstGeom>
        </p:spPr>
      </p:pic>
      <p:pic>
        <p:nvPicPr>
          <p:cNvPr id="21" name="图片 20"/>
          <p:cNvPicPr>
            <a:picLocks noChangeAspect="1"/>
          </p:cNvPicPr>
          <p:nvPr/>
        </p:nvPicPr>
        <p:blipFill rotWithShape="1">
          <a:blip r:embed="rId10" cstate="print">
            <a:extLst>
              <a:ext uri="{28A0092B-C50C-407E-A947-70E740481C1C}">
                <a14:useLocalDpi xmlns:a14="http://schemas.microsoft.com/office/drawing/2010/main" val="0"/>
              </a:ext>
            </a:extLst>
          </a:blip>
          <a:srcRect t="55322" b="6525"/>
          <a:stretch/>
        </p:blipFill>
        <p:spPr>
          <a:xfrm>
            <a:off x="6260729" y="3513262"/>
            <a:ext cx="2864407" cy="1944216"/>
          </a:xfrm>
          <a:prstGeom prst="rect">
            <a:avLst/>
          </a:prstGeom>
        </p:spPr>
      </p:pic>
      <p:sp>
        <p:nvSpPr>
          <p:cNvPr id="22" name="Text Box 65"/>
          <p:cNvSpPr txBox="1">
            <a:spLocks noChangeArrowheads="1"/>
          </p:cNvSpPr>
          <p:nvPr/>
        </p:nvSpPr>
        <p:spPr bwMode="auto">
          <a:xfrm>
            <a:off x="6400094" y="3437188"/>
            <a:ext cx="2575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华文新魏" pitchFamily="2" charset="-122"/>
              </a:defRPr>
            </a:lvl1pPr>
            <a:lvl2pPr marL="742950" indent="-285750" eaLnBrk="0" hangingPunct="0">
              <a:defRPr>
                <a:solidFill>
                  <a:schemeClr val="tx1"/>
                </a:solidFill>
                <a:latin typeface="Arial" charset="0"/>
                <a:ea typeface="华文新魏" pitchFamily="2" charset="-122"/>
              </a:defRPr>
            </a:lvl2pPr>
            <a:lvl3pPr marL="1143000" indent="-228600" eaLnBrk="0" hangingPunct="0">
              <a:defRPr>
                <a:solidFill>
                  <a:schemeClr val="tx1"/>
                </a:solidFill>
                <a:latin typeface="Arial" charset="0"/>
                <a:ea typeface="华文新魏" pitchFamily="2" charset="-122"/>
              </a:defRPr>
            </a:lvl3pPr>
            <a:lvl4pPr marL="1600200" indent="-228600" eaLnBrk="0" hangingPunct="0">
              <a:defRPr>
                <a:solidFill>
                  <a:schemeClr val="tx1"/>
                </a:solidFill>
                <a:latin typeface="Arial" charset="0"/>
                <a:ea typeface="华文新魏" pitchFamily="2" charset="-122"/>
              </a:defRPr>
            </a:lvl4pPr>
            <a:lvl5pPr marL="2057400" indent="-228600" eaLnBrk="0" hangingPunct="0">
              <a:defRPr>
                <a:solidFill>
                  <a:schemeClr val="tx1"/>
                </a:solidFill>
                <a:latin typeface="Arial" charset="0"/>
                <a:ea typeface="华文新魏" pitchFamily="2" charset="-122"/>
              </a:defRPr>
            </a:lvl5pPr>
            <a:lvl6pPr marL="2514600" indent="-228600" eaLnBrk="0" fontAlgn="base" hangingPunct="0">
              <a:spcBef>
                <a:spcPct val="0"/>
              </a:spcBef>
              <a:spcAft>
                <a:spcPct val="0"/>
              </a:spcAft>
              <a:defRPr>
                <a:solidFill>
                  <a:schemeClr val="tx1"/>
                </a:solidFill>
                <a:latin typeface="Arial" charset="0"/>
                <a:ea typeface="华文新魏" pitchFamily="2" charset="-122"/>
              </a:defRPr>
            </a:lvl6pPr>
            <a:lvl7pPr marL="2971800" indent="-228600" eaLnBrk="0" fontAlgn="base" hangingPunct="0">
              <a:spcBef>
                <a:spcPct val="0"/>
              </a:spcBef>
              <a:spcAft>
                <a:spcPct val="0"/>
              </a:spcAft>
              <a:defRPr>
                <a:solidFill>
                  <a:schemeClr val="tx1"/>
                </a:solidFill>
                <a:latin typeface="Arial" charset="0"/>
                <a:ea typeface="华文新魏" pitchFamily="2" charset="-122"/>
              </a:defRPr>
            </a:lvl7pPr>
            <a:lvl8pPr marL="3429000" indent="-228600" eaLnBrk="0" fontAlgn="base" hangingPunct="0">
              <a:spcBef>
                <a:spcPct val="0"/>
              </a:spcBef>
              <a:spcAft>
                <a:spcPct val="0"/>
              </a:spcAft>
              <a:defRPr>
                <a:solidFill>
                  <a:schemeClr val="tx1"/>
                </a:solidFill>
                <a:latin typeface="Arial" charset="0"/>
                <a:ea typeface="华文新魏" pitchFamily="2" charset="-122"/>
              </a:defRPr>
            </a:lvl8pPr>
            <a:lvl9pPr marL="3886200" indent="-228600" eaLnBrk="0" fontAlgn="base" hangingPunct="0">
              <a:spcBef>
                <a:spcPct val="0"/>
              </a:spcBef>
              <a:spcAft>
                <a:spcPct val="0"/>
              </a:spcAft>
              <a:defRPr>
                <a:solidFill>
                  <a:schemeClr val="tx1"/>
                </a:solidFill>
                <a:latin typeface="Arial" charset="0"/>
                <a:ea typeface="华文新魏" pitchFamily="2" charset="-122"/>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Arial"/>
                <a:ea typeface="华文新魏" pitchFamily="2" charset="-122"/>
                <a:cs typeface="+mn-cs"/>
              </a:rPr>
              <a:t>Meeting 2018, IHEP</a:t>
            </a:r>
          </a:p>
        </p:txBody>
      </p:sp>
      <p:sp>
        <p:nvSpPr>
          <p:cNvPr id="23" name="Text Box 65"/>
          <p:cNvSpPr txBox="1">
            <a:spLocks noChangeArrowheads="1"/>
          </p:cNvSpPr>
          <p:nvPr/>
        </p:nvSpPr>
        <p:spPr bwMode="auto">
          <a:xfrm>
            <a:off x="6388832" y="2325130"/>
            <a:ext cx="2575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华文新魏" pitchFamily="2" charset="-122"/>
              </a:defRPr>
            </a:lvl1pPr>
            <a:lvl2pPr marL="742950" indent="-285750" eaLnBrk="0" hangingPunct="0">
              <a:defRPr>
                <a:solidFill>
                  <a:schemeClr val="tx1"/>
                </a:solidFill>
                <a:latin typeface="Arial" charset="0"/>
                <a:ea typeface="华文新魏" pitchFamily="2" charset="-122"/>
              </a:defRPr>
            </a:lvl2pPr>
            <a:lvl3pPr marL="1143000" indent="-228600" eaLnBrk="0" hangingPunct="0">
              <a:defRPr>
                <a:solidFill>
                  <a:schemeClr val="tx1"/>
                </a:solidFill>
                <a:latin typeface="Arial" charset="0"/>
                <a:ea typeface="华文新魏" pitchFamily="2" charset="-122"/>
              </a:defRPr>
            </a:lvl3pPr>
            <a:lvl4pPr marL="1600200" indent="-228600" eaLnBrk="0" hangingPunct="0">
              <a:defRPr>
                <a:solidFill>
                  <a:schemeClr val="tx1"/>
                </a:solidFill>
                <a:latin typeface="Arial" charset="0"/>
                <a:ea typeface="华文新魏" pitchFamily="2" charset="-122"/>
              </a:defRPr>
            </a:lvl4pPr>
            <a:lvl5pPr marL="2057400" indent="-228600" eaLnBrk="0" hangingPunct="0">
              <a:defRPr>
                <a:solidFill>
                  <a:schemeClr val="tx1"/>
                </a:solidFill>
                <a:latin typeface="Arial" charset="0"/>
                <a:ea typeface="华文新魏" pitchFamily="2" charset="-122"/>
              </a:defRPr>
            </a:lvl5pPr>
            <a:lvl6pPr marL="2514600" indent="-228600" eaLnBrk="0" fontAlgn="base" hangingPunct="0">
              <a:spcBef>
                <a:spcPct val="0"/>
              </a:spcBef>
              <a:spcAft>
                <a:spcPct val="0"/>
              </a:spcAft>
              <a:defRPr>
                <a:solidFill>
                  <a:schemeClr val="tx1"/>
                </a:solidFill>
                <a:latin typeface="Arial" charset="0"/>
                <a:ea typeface="华文新魏" pitchFamily="2" charset="-122"/>
              </a:defRPr>
            </a:lvl6pPr>
            <a:lvl7pPr marL="2971800" indent="-228600" eaLnBrk="0" fontAlgn="base" hangingPunct="0">
              <a:spcBef>
                <a:spcPct val="0"/>
              </a:spcBef>
              <a:spcAft>
                <a:spcPct val="0"/>
              </a:spcAft>
              <a:defRPr>
                <a:solidFill>
                  <a:schemeClr val="tx1"/>
                </a:solidFill>
                <a:latin typeface="Arial" charset="0"/>
                <a:ea typeface="华文新魏" pitchFamily="2" charset="-122"/>
              </a:defRPr>
            </a:lvl7pPr>
            <a:lvl8pPr marL="3429000" indent="-228600" eaLnBrk="0" fontAlgn="base" hangingPunct="0">
              <a:spcBef>
                <a:spcPct val="0"/>
              </a:spcBef>
              <a:spcAft>
                <a:spcPct val="0"/>
              </a:spcAft>
              <a:defRPr>
                <a:solidFill>
                  <a:schemeClr val="tx1"/>
                </a:solidFill>
                <a:latin typeface="Arial" charset="0"/>
                <a:ea typeface="华文新魏" pitchFamily="2" charset="-122"/>
              </a:defRPr>
            </a:lvl8pPr>
            <a:lvl9pPr marL="3886200" indent="-228600" eaLnBrk="0" fontAlgn="base" hangingPunct="0">
              <a:spcBef>
                <a:spcPct val="0"/>
              </a:spcBef>
              <a:spcAft>
                <a:spcPct val="0"/>
              </a:spcAft>
              <a:defRPr>
                <a:solidFill>
                  <a:schemeClr val="tx1"/>
                </a:solidFill>
                <a:latin typeface="Arial" charset="0"/>
                <a:ea typeface="华文新魏" pitchFamily="2" charset="-122"/>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Arial"/>
                <a:ea typeface="华文新魏" pitchFamily="2" charset="-122"/>
                <a:cs typeface="+mn-cs"/>
              </a:rPr>
              <a:t>Meeting 2017, </a:t>
            </a:r>
            <a:r>
              <a:rPr kumimoji="0" lang="en-US" altLang="zh-CN" sz="1800" b="1" i="0" u="none" strike="noStrike" kern="1200" cap="none" spc="0" normalizeH="0" baseline="0" noProof="0" dirty="0" err="1">
                <a:ln>
                  <a:noFill/>
                </a:ln>
                <a:solidFill>
                  <a:srgbClr val="FFFF00"/>
                </a:solidFill>
                <a:effectLst/>
                <a:uLnTx/>
                <a:uFillTx/>
                <a:latin typeface="Arial"/>
                <a:ea typeface="华文新魏" pitchFamily="2" charset="-122"/>
                <a:cs typeface="+mn-cs"/>
              </a:rPr>
              <a:t>Sierre</a:t>
            </a:r>
            <a:endParaRPr kumimoji="0" lang="en-US" altLang="zh-CN" sz="1800" b="1" i="0" u="none" strike="noStrike" kern="1200" cap="none" spc="0" normalizeH="0" baseline="0" noProof="0" dirty="0">
              <a:ln>
                <a:noFill/>
              </a:ln>
              <a:solidFill>
                <a:srgbClr val="FFFF00"/>
              </a:solidFill>
              <a:effectLst/>
              <a:uLnTx/>
              <a:uFillTx/>
              <a:latin typeface="Arial"/>
              <a:ea typeface="华文新魏" pitchFamily="2" charset="-122"/>
              <a:cs typeface="+mn-cs"/>
            </a:endParaRPr>
          </a:p>
        </p:txBody>
      </p:sp>
      <p:pic>
        <p:nvPicPr>
          <p:cNvPr id="24" name="图片 23"/>
          <p:cNvPicPr>
            <a:picLocks noChangeAspect="1"/>
          </p:cNvPicPr>
          <p:nvPr/>
        </p:nvPicPr>
        <p:blipFill rotWithShape="1">
          <a:blip r:embed="rId11" cstate="print">
            <a:extLst>
              <a:ext uri="{28A0092B-C50C-407E-A947-70E740481C1C}">
                <a14:useLocalDpi xmlns:a14="http://schemas.microsoft.com/office/drawing/2010/main" val="0"/>
              </a:ext>
            </a:extLst>
          </a:blip>
          <a:srcRect l="5508" t="25534" r="5506" b="5855"/>
          <a:stretch/>
        </p:blipFill>
        <p:spPr>
          <a:xfrm>
            <a:off x="6267922" y="5086730"/>
            <a:ext cx="2857214" cy="1630888"/>
          </a:xfrm>
          <a:prstGeom prst="rect">
            <a:avLst/>
          </a:prstGeom>
        </p:spPr>
      </p:pic>
      <p:sp>
        <p:nvSpPr>
          <p:cNvPr id="25" name="Text Box 65"/>
          <p:cNvSpPr txBox="1">
            <a:spLocks noChangeArrowheads="1"/>
          </p:cNvSpPr>
          <p:nvPr/>
        </p:nvSpPr>
        <p:spPr bwMode="auto">
          <a:xfrm>
            <a:off x="6408654" y="4985360"/>
            <a:ext cx="2575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华文新魏" pitchFamily="2" charset="-122"/>
              </a:defRPr>
            </a:lvl1pPr>
            <a:lvl2pPr marL="742950" indent="-285750" eaLnBrk="0" hangingPunct="0">
              <a:defRPr>
                <a:solidFill>
                  <a:schemeClr val="tx1"/>
                </a:solidFill>
                <a:latin typeface="Arial" charset="0"/>
                <a:ea typeface="华文新魏" pitchFamily="2" charset="-122"/>
              </a:defRPr>
            </a:lvl2pPr>
            <a:lvl3pPr marL="1143000" indent="-228600" eaLnBrk="0" hangingPunct="0">
              <a:defRPr>
                <a:solidFill>
                  <a:schemeClr val="tx1"/>
                </a:solidFill>
                <a:latin typeface="Arial" charset="0"/>
                <a:ea typeface="华文新魏" pitchFamily="2" charset="-122"/>
              </a:defRPr>
            </a:lvl3pPr>
            <a:lvl4pPr marL="1600200" indent="-228600" eaLnBrk="0" hangingPunct="0">
              <a:defRPr>
                <a:solidFill>
                  <a:schemeClr val="tx1"/>
                </a:solidFill>
                <a:latin typeface="Arial" charset="0"/>
                <a:ea typeface="华文新魏" pitchFamily="2" charset="-122"/>
              </a:defRPr>
            </a:lvl4pPr>
            <a:lvl5pPr marL="2057400" indent="-228600" eaLnBrk="0" hangingPunct="0">
              <a:defRPr>
                <a:solidFill>
                  <a:schemeClr val="tx1"/>
                </a:solidFill>
                <a:latin typeface="Arial" charset="0"/>
                <a:ea typeface="华文新魏" pitchFamily="2" charset="-122"/>
              </a:defRPr>
            </a:lvl5pPr>
            <a:lvl6pPr marL="2514600" indent="-228600" eaLnBrk="0" fontAlgn="base" hangingPunct="0">
              <a:spcBef>
                <a:spcPct val="0"/>
              </a:spcBef>
              <a:spcAft>
                <a:spcPct val="0"/>
              </a:spcAft>
              <a:defRPr>
                <a:solidFill>
                  <a:schemeClr val="tx1"/>
                </a:solidFill>
                <a:latin typeface="Arial" charset="0"/>
                <a:ea typeface="华文新魏" pitchFamily="2" charset="-122"/>
              </a:defRPr>
            </a:lvl6pPr>
            <a:lvl7pPr marL="2971800" indent="-228600" eaLnBrk="0" fontAlgn="base" hangingPunct="0">
              <a:spcBef>
                <a:spcPct val="0"/>
              </a:spcBef>
              <a:spcAft>
                <a:spcPct val="0"/>
              </a:spcAft>
              <a:defRPr>
                <a:solidFill>
                  <a:schemeClr val="tx1"/>
                </a:solidFill>
                <a:latin typeface="Arial" charset="0"/>
                <a:ea typeface="华文新魏" pitchFamily="2" charset="-122"/>
              </a:defRPr>
            </a:lvl7pPr>
            <a:lvl8pPr marL="3429000" indent="-228600" eaLnBrk="0" fontAlgn="base" hangingPunct="0">
              <a:spcBef>
                <a:spcPct val="0"/>
              </a:spcBef>
              <a:spcAft>
                <a:spcPct val="0"/>
              </a:spcAft>
              <a:defRPr>
                <a:solidFill>
                  <a:schemeClr val="tx1"/>
                </a:solidFill>
                <a:latin typeface="Arial" charset="0"/>
                <a:ea typeface="华文新魏" pitchFamily="2" charset="-122"/>
              </a:defRPr>
            </a:lvl8pPr>
            <a:lvl9pPr marL="3886200" indent="-228600" eaLnBrk="0" fontAlgn="base" hangingPunct="0">
              <a:spcBef>
                <a:spcPct val="0"/>
              </a:spcBef>
              <a:spcAft>
                <a:spcPct val="0"/>
              </a:spcAft>
              <a:defRPr>
                <a:solidFill>
                  <a:schemeClr val="tx1"/>
                </a:solidFill>
                <a:latin typeface="Arial" charset="0"/>
                <a:ea typeface="华文新魏" pitchFamily="2" charset="-122"/>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Arial"/>
                <a:ea typeface="华文新魏" pitchFamily="2" charset="-122"/>
                <a:cs typeface="+mn-cs"/>
              </a:rPr>
              <a:t>Meeting 2019, IHEP</a:t>
            </a:r>
          </a:p>
        </p:txBody>
      </p:sp>
      <p:pic>
        <p:nvPicPr>
          <p:cNvPr id="26" name="Picture 9" descr="H:\笔记本资料备份\personal\照片\工作\POLAR宣传材料_照片\高压电源测试_20150528_拍摄于瑞士PSI_左Radek-右张永杰.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209412" y="890495"/>
            <a:ext cx="2741325" cy="154264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H:\笔记本资料备份\personal\照片\工作\POLAR宣传材料_照片\欧洲同步辐射束流试验准备_20121204_拍摄于法国ESRF_左Franck-右王瑞杰.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09411" y="2538582"/>
            <a:ext cx="2741325" cy="20559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H:\笔记本资料备份\personal\照片\工作\POLAR宣传材料_照片\POLAR在轨标定源安装_20160426_02_拍摄于高能所4号厅_左Tancredi-右孙建超.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204728" y="4656828"/>
            <a:ext cx="2753723" cy="2065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274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POLAR-2 collaborations</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t="13740"/>
          <a:stretch/>
        </p:blipFill>
        <p:spPr>
          <a:xfrm>
            <a:off x="1603795" y="3693224"/>
            <a:ext cx="9527335" cy="3061800"/>
          </a:xfrm>
          <a:prstGeom prst="rect">
            <a:avLst/>
          </a:prstGeom>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t="32222" b="11111"/>
          <a:stretch/>
        </p:blipFill>
        <p:spPr>
          <a:xfrm>
            <a:off x="3137883" y="851238"/>
            <a:ext cx="6519380" cy="2770736"/>
          </a:xfrm>
          <a:prstGeom prst="rect">
            <a:avLst/>
          </a:prstGeom>
        </p:spPr>
      </p:pic>
      <p:sp>
        <p:nvSpPr>
          <p:cNvPr id="8" name="矩形 14"/>
          <p:cNvSpPr>
            <a:spLocks noChangeArrowheads="1"/>
          </p:cNvSpPr>
          <p:nvPr/>
        </p:nvSpPr>
        <p:spPr bwMode="auto">
          <a:xfrm>
            <a:off x="8749270" y="3078606"/>
            <a:ext cx="9156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黑体" panose="02010609060101010101" pitchFamily="49"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zh-CN" sz="2800" b="1" i="0" u="none" strike="noStrike" kern="1200" cap="none" spc="0" normalizeH="0" baseline="0" noProof="0" dirty="0">
                <a:ln>
                  <a:noFill/>
                </a:ln>
                <a:solidFill>
                  <a:srgbClr val="FFFF00"/>
                </a:solidFill>
                <a:effectLst/>
                <a:uLnTx/>
                <a:uFillTx/>
                <a:latin typeface="Calibri" panose="020F0502020204030204" pitchFamily="34" charset="0"/>
                <a:ea typeface="黑体" panose="02010609060101010101" pitchFamily="49" charset="-122"/>
                <a:cs typeface="+mn-cs"/>
              </a:rPr>
              <a:t>2019</a:t>
            </a:r>
          </a:p>
        </p:txBody>
      </p:sp>
      <p:sp>
        <p:nvSpPr>
          <p:cNvPr id="9" name="矩形 14"/>
          <p:cNvSpPr>
            <a:spLocks noChangeArrowheads="1"/>
          </p:cNvSpPr>
          <p:nvPr/>
        </p:nvSpPr>
        <p:spPr bwMode="auto">
          <a:xfrm>
            <a:off x="10215495" y="3625898"/>
            <a:ext cx="9156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黑体" panose="02010609060101010101" pitchFamily="49"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zh-CN" sz="2800" b="1" i="0" u="none" strike="noStrike" kern="1200" cap="none" spc="0" normalizeH="0" baseline="0" noProof="0" dirty="0">
                <a:ln>
                  <a:noFill/>
                </a:ln>
                <a:solidFill>
                  <a:srgbClr val="FF0000"/>
                </a:solidFill>
                <a:effectLst/>
                <a:uLnTx/>
                <a:uFillTx/>
                <a:latin typeface="Calibri" panose="020F0502020204030204" pitchFamily="34" charset="0"/>
                <a:ea typeface="黑体" panose="02010609060101010101" pitchFamily="49" charset="-122"/>
                <a:cs typeface="+mn-cs"/>
              </a:rPr>
              <a:t>2021</a:t>
            </a:r>
          </a:p>
        </p:txBody>
      </p:sp>
    </p:spTree>
    <p:extLst>
      <p:ext uri="{BB962C8B-B14F-4D97-AF65-F5344CB8AC3E}">
        <p14:creationId xmlns:p14="http://schemas.microsoft.com/office/powerpoint/2010/main" val="10301301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IHEP-led POLAR-2/BSD progress and plan</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内容占位符 3">
            <a:extLst>
              <a:ext uri="{FF2B5EF4-FFF2-40B4-BE49-F238E27FC236}">
                <a16:creationId xmlns:a16="http://schemas.microsoft.com/office/drawing/2014/main" id="{4E9D4062-52CD-4D52-A274-5EF6FBCFDD6D}"/>
              </a:ext>
            </a:extLst>
          </p:cNvPr>
          <p:cNvSpPr>
            <a:spLocks noGrp="1"/>
          </p:cNvSpPr>
          <p:nvPr>
            <p:ph idx="1"/>
          </p:nvPr>
        </p:nvSpPr>
        <p:spPr>
          <a:xfrm>
            <a:off x="338360" y="839093"/>
            <a:ext cx="11406336" cy="5388907"/>
          </a:xfrm>
        </p:spPr>
        <p:txBody>
          <a:bodyPr/>
          <a:lstStyle/>
          <a:p>
            <a:r>
              <a:rPr lang="en-US" altLang="zh-CN" b="0" dirty="0">
                <a:solidFill>
                  <a:schemeClr val="tx1"/>
                </a:solidFill>
              </a:rPr>
              <a:t>HPD payload aims to launch ~2025, </a:t>
            </a:r>
            <a:r>
              <a:rPr lang="en-US" altLang="zh-CN" dirty="0">
                <a:solidFill>
                  <a:srgbClr val="C00000"/>
                </a:solidFill>
              </a:rPr>
              <a:t>BSD </a:t>
            </a:r>
            <a:r>
              <a:rPr lang="en-US" altLang="zh-CN" dirty="0">
                <a:solidFill>
                  <a:schemeClr val="tx1"/>
                </a:solidFill>
              </a:rPr>
              <a:t>and LPD </a:t>
            </a:r>
            <a:r>
              <a:rPr lang="en-US" altLang="zh-CN" dirty="0">
                <a:solidFill>
                  <a:srgbClr val="C00000"/>
                </a:solidFill>
              </a:rPr>
              <a:t>aim to launch ~2026</a:t>
            </a:r>
          </a:p>
          <a:p>
            <a:r>
              <a:rPr lang="en-US" altLang="zh-CN" b="0" dirty="0">
                <a:solidFill>
                  <a:schemeClr val="tx1"/>
                </a:solidFill>
              </a:rPr>
              <a:t>Prototype detector modules have been produced for the three payloads, preliminary calibration results show good performance</a:t>
            </a:r>
          </a:p>
          <a:p>
            <a:r>
              <a:rPr lang="en-US" altLang="zh-CN" b="0" dirty="0">
                <a:solidFill>
                  <a:schemeClr val="tx1"/>
                </a:solidFill>
              </a:rPr>
              <a:t>More promising scientific results can be expected by the whole POLAR-2 mission</a:t>
            </a:r>
          </a:p>
        </p:txBody>
      </p:sp>
      <p:pic>
        <p:nvPicPr>
          <p:cNvPr id="16" name="图片 15"/>
          <p:cNvPicPr>
            <a:picLocks noChangeAspect="1"/>
          </p:cNvPicPr>
          <p:nvPr/>
        </p:nvPicPr>
        <p:blipFill rotWithShape="1">
          <a:blip r:embed="rId2" cstate="print">
            <a:extLst>
              <a:ext uri="{28A0092B-C50C-407E-A947-70E740481C1C}">
                <a14:useLocalDpi xmlns:a14="http://schemas.microsoft.com/office/drawing/2010/main" val="0"/>
              </a:ext>
            </a:extLst>
          </a:blip>
          <a:srcRect l="18894" r="22044"/>
          <a:stretch/>
        </p:blipFill>
        <p:spPr>
          <a:xfrm>
            <a:off x="92445" y="2907939"/>
            <a:ext cx="2404577" cy="3053474"/>
          </a:xfrm>
          <a:prstGeom prst="rect">
            <a:avLst/>
          </a:prstGeom>
        </p:spPr>
      </p:pic>
      <p:pic>
        <p:nvPicPr>
          <p:cNvPr id="18" name="图片 17"/>
          <p:cNvPicPr>
            <a:picLocks noChangeAspect="1"/>
          </p:cNvPicPr>
          <p:nvPr/>
        </p:nvPicPr>
        <p:blipFill rotWithShape="1">
          <a:blip r:embed="rId3"/>
          <a:srcRect l="44080"/>
          <a:stretch/>
        </p:blipFill>
        <p:spPr>
          <a:xfrm>
            <a:off x="2518583" y="2629915"/>
            <a:ext cx="3229077" cy="4102583"/>
          </a:xfrm>
          <a:prstGeom prst="rect">
            <a:avLst/>
          </a:prstGeom>
        </p:spPr>
      </p:pic>
      <p:sp>
        <p:nvSpPr>
          <p:cNvPr id="19" name="矩形 18"/>
          <p:cNvSpPr/>
          <p:nvPr/>
        </p:nvSpPr>
        <p:spPr>
          <a:xfrm>
            <a:off x="277673" y="6060532"/>
            <a:ext cx="203412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Arial"/>
                <a:ea typeface="黑体" panose="02010609060101010101" pitchFamily="49" charset="-122"/>
                <a:cs typeface="+mn-cs"/>
              </a:rPr>
              <a:t>HPD modules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Arial"/>
                <a:ea typeface="黑体" panose="02010609060101010101" pitchFamily="49" charset="-122"/>
                <a:cs typeface="+mn-cs"/>
              </a:rPr>
              <a:t>ESRF beam test</a:t>
            </a:r>
          </a:p>
        </p:txBody>
      </p:sp>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2411" y="2989546"/>
            <a:ext cx="1973433" cy="1480075"/>
          </a:xfrm>
          <a:prstGeom prst="rect">
            <a:avLst/>
          </a:prstGeom>
        </p:spPr>
      </p:pic>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2410" y="4684789"/>
            <a:ext cx="1973433" cy="1480075"/>
          </a:xfrm>
          <a:prstGeom prst="rect">
            <a:avLst/>
          </a:prstGeom>
        </p:spPr>
      </p:pic>
      <p:sp>
        <p:nvSpPr>
          <p:cNvPr id="22" name="圆角矩形 21"/>
          <p:cNvSpPr/>
          <p:nvPr/>
        </p:nvSpPr>
        <p:spPr>
          <a:xfrm>
            <a:off x="48878" y="2638867"/>
            <a:ext cx="5765292" cy="4152155"/>
          </a:xfrm>
          <a:prstGeom prst="roundRect">
            <a:avLst>
              <a:gd name="adj" fmla="val 7297"/>
            </a:avLst>
          </a:prstGeom>
          <a:noFill/>
          <a:ln w="127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CC"/>
              </a:solidFill>
              <a:effectLst/>
              <a:uLnTx/>
              <a:uFillTx/>
              <a:latin typeface="Arial"/>
              <a:ea typeface="微软雅黑"/>
              <a:cs typeface="+mn-cs"/>
            </a:endParaRPr>
          </a:p>
        </p:txBody>
      </p:sp>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l="2861" t="7565" r="9028" b="2343"/>
          <a:stretch/>
        </p:blipFill>
        <p:spPr>
          <a:xfrm>
            <a:off x="7852550" y="2989546"/>
            <a:ext cx="1820416" cy="1256087"/>
          </a:xfrm>
          <a:prstGeom prst="rect">
            <a:avLst/>
          </a:prstGeom>
        </p:spPr>
      </p:pic>
      <p:pic>
        <p:nvPicPr>
          <p:cNvPr id="24" name="图片 23"/>
          <p:cNvPicPr>
            <a:picLocks noChangeAspect="1"/>
          </p:cNvPicPr>
          <p:nvPr/>
        </p:nvPicPr>
        <p:blipFill rotWithShape="1">
          <a:blip r:embed="rId7" cstate="print">
            <a:extLst>
              <a:ext uri="{28A0092B-C50C-407E-A947-70E740481C1C}">
                <a14:useLocalDpi xmlns:a14="http://schemas.microsoft.com/office/drawing/2010/main" val="0"/>
              </a:ext>
            </a:extLst>
          </a:blip>
          <a:srcRect l="3301" t="8219" r="9028" b="2342"/>
          <a:stretch/>
        </p:blipFill>
        <p:spPr>
          <a:xfrm>
            <a:off x="7856603" y="4696064"/>
            <a:ext cx="1816363" cy="1250461"/>
          </a:xfrm>
          <a:prstGeom prst="rect">
            <a:avLst/>
          </a:prstGeom>
        </p:spPr>
      </p:pic>
      <p:sp>
        <p:nvSpPr>
          <p:cNvPr id="25" name="矩形 24"/>
          <p:cNvSpPr/>
          <p:nvPr/>
        </p:nvSpPr>
        <p:spPr>
          <a:xfrm>
            <a:off x="5835731" y="6164864"/>
            <a:ext cx="203412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Arial"/>
                <a:ea typeface="黑体" panose="02010609060101010101" pitchFamily="49" charset="-122"/>
                <a:cs typeface="+mn-cs"/>
              </a:rPr>
              <a:t>BSD module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Arial"/>
                <a:ea typeface="黑体" panose="02010609060101010101" pitchFamily="49" charset="-122"/>
                <a:cs typeface="+mn-cs"/>
              </a:rPr>
              <a:t>ESRF beam test</a:t>
            </a:r>
          </a:p>
        </p:txBody>
      </p:sp>
      <p:sp>
        <p:nvSpPr>
          <p:cNvPr id="26" name="矩形 25"/>
          <p:cNvSpPr/>
          <p:nvPr/>
        </p:nvSpPr>
        <p:spPr>
          <a:xfrm>
            <a:off x="7894704" y="4315732"/>
            <a:ext cx="1736107"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FF"/>
                </a:solidFill>
                <a:effectLst/>
                <a:uLnTx/>
                <a:uFillTx/>
                <a:latin typeface="Arial"/>
                <a:ea typeface="黑体" panose="02010609060101010101" pitchFamily="49" charset="-122"/>
                <a:cs typeface="+mn-cs"/>
              </a:rPr>
              <a:t>High gain channel</a:t>
            </a:r>
          </a:p>
        </p:txBody>
      </p:sp>
      <p:sp>
        <p:nvSpPr>
          <p:cNvPr id="27" name="矩形 26"/>
          <p:cNvSpPr/>
          <p:nvPr/>
        </p:nvSpPr>
        <p:spPr>
          <a:xfrm>
            <a:off x="7903866" y="6002333"/>
            <a:ext cx="1736107"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FF"/>
                </a:solidFill>
                <a:effectLst/>
                <a:uLnTx/>
                <a:uFillTx/>
                <a:latin typeface="Arial"/>
                <a:ea typeface="黑体" panose="02010609060101010101" pitchFamily="49" charset="-122"/>
                <a:cs typeface="+mn-cs"/>
              </a:rPr>
              <a:t>Low gain channel</a:t>
            </a:r>
          </a:p>
        </p:txBody>
      </p:sp>
      <p:sp>
        <p:nvSpPr>
          <p:cNvPr id="28" name="圆角矩形 27"/>
          <p:cNvSpPr/>
          <p:nvPr/>
        </p:nvSpPr>
        <p:spPr>
          <a:xfrm>
            <a:off x="5837467" y="2638867"/>
            <a:ext cx="3847147" cy="4152155"/>
          </a:xfrm>
          <a:prstGeom prst="roundRect">
            <a:avLst>
              <a:gd name="adj" fmla="val 7297"/>
            </a:avLst>
          </a:prstGeom>
          <a:noFill/>
          <a:ln w="127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CC"/>
              </a:solidFill>
              <a:effectLst/>
              <a:uLnTx/>
              <a:uFillTx/>
              <a:latin typeface="Arial"/>
              <a:ea typeface="微软雅黑"/>
              <a:cs typeface="+mn-cs"/>
            </a:endParaRPr>
          </a:p>
        </p:txBody>
      </p:sp>
      <p:pic>
        <p:nvPicPr>
          <p:cNvPr id="30" name="图片 29">
            <a:extLst>
              <a:ext uri="{FF2B5EF4-FFF2-40B4-BE49-F238E27FC236}">
                <a16:creationId xmlns:a16="http://schemas.microsoft.com/office/drawing/2014/main" id="{CA7D8981-97C3-4007-88CE-4425047BDF3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171" t="5593" r="11444" b="4527"/>
          <a:stretch/>
        </p:blipFill>
        <p:spPr>
          <a:xfrm>
            <a:off x="9741430" y="2798555"/>
            <a:ext cx="1204402" cy="1062891"/>
          </a:xfrm>
          <a:prstGeom prst="rect">
            <a:avLst/>
          </a:prstGeom>
        </p:spPr>
      </p:pic>
      <p:pic>
        <p:nvPicPr>
          <p:cNvPr id="31" name="图片 30">
            <a:extLst>
              <a:ext uri="{FF2B5EF4-FFF2-40B4-BE49-F238E27FC236}">
                <a16:creationId xmlns:a16="http://schemas.microsoft.com/office/drawing/2014/main" id="{5885F29A-AAE7-4214-BD1A-91F9F3CD7C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315" r="18611"/>
          <a:stretch/>
        </p:blipFill>
        <p:spPr>
          <a:xfrm>
            <a:off x="10971059" y="2798555"/>
            <a:ext cx="1134818" cy="1062891"/>
          </a:xfrm>
          <a:prstGeom prst="rect">
            <a:avLst/>
          </a:prstGeom>
        </p:spPr>
      </p:pic>
      <p:pic>
        <p:nvPicPr>
          <p:cNvPr id="32" name="图片 31">
            <a:extLst>
              <a:ext uri="{FF2B5EF4-FFF2-40B4-BE49-F238E27FC236}">
                <a16:creationId xmlns:a16="http://schemas.microsoft.com/office/drawing/2014/main" id="{735A4730-9128-415E-80A3-5021282BF5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45007" y="4134623"/>
            <a:ext cx="2344860" cy="2120569"/>
          </a:xfrm>
          <a:prstGeom prst="rect">
            <a:avLst/>
          </a:prstGeom>
        </p:spPr>
      </p:pic>
      <p:sp>
        <p:nvSpPr>
          <p:cNvPr id="34" name="矩形 33"/>
          <p:cNvSpPr/>
          <p:nvPr/>
        </p:nvSpPr>
        <p:spPr>
          <a:xfrm>
            <a:off x="9731206" y="3828460"/>
            <a:ext cx="2386319"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0000"/>
                </a:solidFill>
                <a:effectLst/>
                <a:uLnTx/>
                <a:uFillTx/>
                <a:latin typeface="Arial"/>
                <a:ea typeface="黑体" panose="02010609060101010101" pitchFamily="49" charset="-122"/>
                <a:cs typeface="+mn-cs"/>
              </a:rPr>
              <a:t>LPD CubeSat experiment</a:t>
            </a:r>
          </a:p>
        </p:txBody>
      </p:sp>
      <p:sp>
        <p:nvSpPr>
          <p:cNvPr id="35" name="矩形 34"/>
          <p:cNvSpPr/>
          <p:nvPr/>
        </p:nvSpPr>
        <p:spPr>
          <a:xfrm>
            <a:off x="9694526" y="6241910"/>
            <a:ext cx="2386319" cy="2923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0000FF"/>
                </a:solidFill>
                <a:effectLst/>
                <a:uLnTx/>
                <a:uFillTx/>
                <a:latin typeface="Arial"/>
                <a:ea typeface="黑体" panose="02010609060101010101" pitchFamily="49" charset="-122"/>
                <a:cs typeface="+mn-cs"/>
              </a:rPr>
              <a:t>Preliminary in-orbit results</a:t>
            </a:r>
          </a:p>
        </p:txBody>
      </p:sp>
      <p:sp>
        <p:nvSpPr>
          <p:cNvPr id="36" name="圆角矩形 35"/>
          <p:cNvSpPr/>
          <p:nvPr/>
        </p:nvSpPr>
        <p:spPr>
          <a:xfrm>
            <a:off x="9719557" y="2639841"/>
            <a:ext cx="2441310" cy="4152155"/>
          </a:xfrm>
          <a:prstGeom prst="roundRect">
            <a:avLst>
              <a:gd name="adj" fmla="val 7297"/>
            </a:avLst>
          </a:prstGeom>
          <a:noFill/>
          <a:ln w="127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CC"/>
              </a:solidFill>
              <a:effectLst/>
              <a:uLnTx/>
              <a:uFillTx/>
              <a:latin typeface="Arial"/>
              <a:ea typeface="微软雅黑"/>
              <a:cs typeface="+mn-cs"/>
            </a:endParaRPr>
          </a:p>
        </p:txBody>
      </p:sp>
      <p:sp>
        <p:nvSpPr>
          <p:cNvPr id="37" name="矩形 12"/>
          <p:cNvSpPr>
            <a:spLocks noChangeArrowheads="1"/>
          </p:cNvSpPr>
          <p:nvPr/>
        </p:nvSpPr>
        <p:spPr bwMode="auto">
          <a:xfrm>
            <a:off x="8869555" y="2991446"/>
            <a:ext cx="7834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黑体" panose="02010609060101010101" pitchFamily="49"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zh-CN" sz="1600" b="1" i="0" u="none" strike="noStrike" kern="1200" cap="none" spc="0" normalizeH="0" baseline="0" noProof="0" dirty="0">
                <a:ln>
                  <a:noFill/>
                </a:ln>
                <a:solidFill>
                  <a:srgbClr val="000000"/>
                </a:solidFill>
                <a:effectLst/>
                <a:uLnTx/>
                <a:uFillTx/>
                <a:latin typeface="Calibri" panose="020F0502020204030204" pitchFamily="34" charset="0"/>
                <a:ea typeface="黑体" panose="02010609060101010101" pitchFamily="49" charset="-122"/>
                <a:cs typeface="+mn-cs"/>
              </a:rPr>
              <a:t>40 </a:t>
            </a:r>
            <a:r>
              <a:rPr kumimoji="1" lang="en-US" altLang="zh-CN" sz="1600" b="1" i="0" u="none" strike="noStrike" kern="1200" cap="none" spc="0" normalizeH="0" baseline="0" noProof="0" dirty="0" err="1">
                <a:ln>
                  <a:noFill/>
                </a:ln>
                <a:solidFill>
                  <a:srgbClr val="000000"/>
                </a:solidFill>
                <a:effectLst/>
                <a:uLnTx/>
                <a:uFillTx/>
                <a:latin typeface="Calibri" panose="020F0502020204030204" pitchFamily="34" charset="0"/>
                <a:ea typeface="黑体" panose="02010609060101010101" pitchFamily="49" charset="-122"/>
                <a:cs typeface="+mn-cs"/>
              </a:rPr>
              <a:t>keV</a:t>
            </a:r>
            <a:endParaRPr kumimoji="1" lang="en-US" altLang="zh-CN" sz="1600" b="1" i="1" u="none" strike="noStrike" kern="1200" cap="none" spc="0" normalizeH="0" baseline="0" noProof="0" dirty="0">
              <a:ln>
                <a:noFill/>
              </a:ln>
              <a:solidFill>
                <a:srgbClr val="000000"/>
              </a:solidFill>
              <a:effectLst/>
              <a:uLnTx/>
              <a:uFillTx/>
              <a:latin typeface="Calibri" panose="020F0502020204030204" pitchFamily="34" charset="0"/>
              <a:ea typeface="黑体" panose="02010609060101010101" pitchFamily="49" charset="-122"/>
              <a:cs typeface="+mn-cs"/>
            </a:endParaRPr>
          </a:p>
        </p:txBody>
      </p:sp>
      <p:sp>
        <p:nvSpPr>
          <p:cNvPr id="38" name="矩形 12"/>
          <p:cNvSpPr>
            <a:spLocks noChangeArrowheads="1"/>
          </p:cNvSpPr>
          <p:nvPr/>
        </p:nvSpPr>
        <p:spPr bwMode="auto">
          <a:xfrm>
            <a:off x="8876439" y="4693608"/>
            <a:ext cx="7834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黑体" panose="02010609060101010101" pitchFamily="49"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zh-CN" sz="1600" b="1" i="0" u="none" strike="noStrike" kern="1200" cap="none" spc="0" normalizeH="0" baseline="0" noProof="0" dirty="0">
                <a:ln>
                  <a:noFill/>
                </a:ln>
                <a:solidFill>
                  <a:srgbClr val="000000"/>
                </a:solidFill>
                <a:effectLst/>
                <a:uLnTx/>
                <a:uFillTx/>
                <a:latin typeface="Calibri" panose="020F0502020204030204" pitchFamily="34" charset="0"/>
                <a:ea typeface="黑体" panose="02010609060101010101" pitchFamily="49" charset="-122"/>
                <a:cs typeface="+mn-cs"/>
              </a:rPr>
              <a:t>40 </a:t>
            </a:r>
            <a:r>
              <a:rPr kumimoji="1" lang="en-US" altLang="zh-CN" sz="1600" b="1" i="0" u="none" strike="noStrike" kern="1200" cap="none" spc="0" normalizeH="0" baseline="0" noProof="0" dirty="0" err="1">
                <a:ln>
                  <a:noFill/>
                </a:ln>
                <a:solidFill>
                  <a:srgbClr val="000000"/>
                </a:solidFill>
                <a:effectLst/>
                <a:uLnTx/>
                <a:uFillTx/>
                <a:latin typeface="Calibri" panose="020F0502020204030204" pitchFamily="34" charset="0"/>
                <a:ea typeface="黑体" panose="02010609060101010101" pitchFamily="49" charset="-122"/>
                <a:cs typeface="+mn-cs"/>
              </a:rPr>
              <a:t>keV</a:t>
            </a:r>
            <a:endParaRPr kumimoji="1" lang="en-US" altLang="zh-CN" sz="1600" b="1" i="1" u="none" strike="noStrike" kern="1200" cap="none" spc="0" normalizeH="0" baseline="0" noProof="0" dirty="0">
              <a:ln>
                <a:noFill/>
              </a:ln>
              <a:solidFill>
                <a:srgbClr val="000000"/>
              </a:solidFill>
              <a:effectLst/>
              <a:uLnTx/>
              <a:uFillTx/>
              <a:latin typeface="Calibri" panose="020F0502020204030204" pitchFamily="34" charset="0"/>
              <a:ea typeface="黑体" panose="02010609060101010101" pitchFamily="49" charset="-122"/>
              <a:cs typeface="+mn-cs"/>
            </a:endParaRPr>
          </a:p>
        </p:txBody>
      </p:sp>
    </p:spTree>
    <p:extLst>
      <p:ext uri="{BB962C8B-B14F-4D97-AF65-F5344CB8AC3E}">
        <p14:creationId xmlns:p14="http://schemas.microsoft.com/office/powerpoint/2010/main" val="2984789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5776B4-04F5-4C4A-BCE7-CF5D3427633B}"/>
              </a:ext>
            </a:extLst>
          </p:cNvPr>
          <p:cNvSpPr>
            <a:spLocks noGrp="1"/>
          </p:cNvSpPr>
          <p:nvPr>
            <p:ph type="title"/>
          </p:nvPr>
        </p:nvSpPr>
        <p:spPr/>
        <p:txBody>
          <a:bodyPr/>
          <a:lstStyle/>
          <a:p>
            <a:r>
              <a:rPr lang="en-US" altLang="zh-CN" dirty="0"/>
              <a:t>Roadmap for Space Programs</a:t>
            </a:r>
            <a:endParaRPr lang="zh-CN" altLang="en-US" dirty="0"/>
          </a:p>
        </p:txBody>
      </p:sp>
      <p:sp>
        <p:nvSpPr>
          <p:cNvPr id="3" name="灯片编号占位符 2">
            <a:extLst>
              <a:ext uri="{FF2B5EF4-FFF2-40B4-BE49-F238E27FC236}">
                <a16:creationId xmlns:a16="http://schemas.microsoft.com/office/drawing/2014/main" id="{F1B0D374-1EE8-43FF-B84A-7E3690AF5DA4}"/>
              </a:ext>
            </a:extLst>
          </p:cNvPr>
          <p:cNvSpPr>
            <a:spLocks noGrp="1"/>
          </p:cNvSpPr>
          <p:nvPr>
            <p:ph type="sldNum" sz="quarter" idx="12"/>
          </p:nvPr>
        </p:nvSpPr>
        <p:spPr>
          <a:xfrm>
            <a:off x="11008553" y="241879"/>
            <a:ext cx="1080000" cy="360000"/>
          </a:xfrm>
        </p:spPr>
        <p:txBody>
          <a:bodyPr/>
          <a:lstStyle/>
          <a:p>
            <a:fld id="{E077DA78-E013-4A8C-AD75-63A150561B10}" type="slidenum">
              <a:rPr lang="zh-CN" altLang="en-US" smtClean="0">
                <a:solidFill>
                  <a:prstClr val="black">
                    <a:tint val="75000"/>
                  </a:prstClr>
                </a:solidFill>
              </a:rPr>
              <a:pPr/>
              <a:t>4</a:t>
            </a:fld>
            <a:endParaRPr lang="zh-CN" altLang="en-US" dirty="0">
              <a:solidFill>
                <a:prstClr val="black">
                  <a:tint val="75000"/>
                </a:prstClr>
              </a:solidFill>
            </a:endParaRPr>
          </a:p>
        </p:txBody>
      </p:sp>
      <p:sp>
        <p:nvSpPr>
          <p:cNvPr id="21" name="矩形 20">
            <a:extLst>
              <a:ext uri="{FF2B5EF4-FFF2-40B4-BE49-F238E27FC236}">
                <a16:creationId xmlns:a16="http://schemas.microsoft.com/office/drawing/2014/main" id="{87C45399-D2C2-425B-B984-DA7B8C942B39}"/>
              </a:ext>
            </a:extLst>
          </p:cNvPr>
          <p:cNvSpPr/>
          <p:nvPr/>
        </p:nvSpPr>
        <p:spPr>
          <a:xfrm>
            <a:off x="8586701" y="6032015"/>
            <a:ext cx="3299300" cy="338554"/>
          </a:xfrm>
          <a:prstGeom prst="rect">
            <a:avLst/>
          </a:prstGeom>
        </p:spPr>
        <p:txBody>
          <a:bodyPr wrap="none">
            <a:spAutoFit/>
          </a:bodyPr>
          <a:lstStyle/>
          <a:p>
            <a:pPr algn="ctr" eaLnBrk="1" hangingPunct="1">
              <a:defRPr/>
            </a:pPr>
            <a:r>
              <a:rPr lang="en-US" altLang="zh-CN" sz="1600" b="1" dirty="0">
                <a:solidFill>
                  <a:schemeClr val="accent6"/>
                </a:solidFill>
                <a:ea typeface="黑体" pitchFamily="2" charset="-122"/>
              </a:rPr>
              <a:t>*IHEP-led International Flagship</a:t>
            </a:r>
          </a:p>
        </p:txBody>
      </p:sp>
      <p:sp>
        <p:nvSpPr>
          <p:cNvPr id="22" name="流程图: 过程 21">
            <a:extLst>
              <a:ext uri="{FF2B5EF4-FFF2-40B4-BE49-F238E27FC236}">
                <a16:creationId xmlns:a16="http://schemas.microsoft.com/office/drawing/2014/main" id="{6FC3ACB0-15C2-4F26-84FF-CC469E0D5FF2}"/>
              </a:ext>
            </a:extLst>
          </p:cNvPr>
          <p:cNvSpPr/>
          <p:nvPr/>
        </p:nvSpPr>
        <p:spPr>
          <a:xfrm>
            <a:off x="1813371" y="2333703"/>
            <a:ext cx="1762234" cy="1582336"/>
          </a:xfrm>
          <a:prstGeom prst="flowChartProcess">
            <a:avLst/>
          </a:prstGeom>
          <a:solidFill>
            <a:srgbClr val="92D050">
              <a:alpha val="50000"/>
            </a:srgbClr>
          </a:solidFill>
          <a:ln w="12700" cap="flat" cmpd="sng" algn="ctr">
            <a:solidFill>
              <a:srgbClr val="70AD47">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100" dirty="0">
                <a:solidFill>
                  <a:srgbClr val="000000"/>
                </a:solidFill>
                <a:latin typeface="Arial" panose="020B0604020202020204" pitchFamily="34" charset="0"/>
                <a:ea typeface="宋体" panose="02010600030101010101" pitchFamily="2" charset="-122"/>
                <a:cs typeface="Arial" panose="020B0604020202020204" pitchFamily="34" charset="0"/>
              </a:rPr>
              <a:t>SZ-2/XD</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600" b="1" kern="100"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algn="ctr">
              <a:defRPr/>
            </a:pPr>
            <a:r>
              <a:rPr lang="en-US" altLang="zh-CN" sz="1600" b="1" kern="100" dirty="0">
                <a:solidFill>
                  <a:srgbClr val="000000"/>
                </a:solidFill>
                <a:latin typeface="Arial" panose="020B0604020202020204" pitchFamily="34" charset="0"/>
                <a:ea typeface="宋体" panose="02010600030101010101" pitchFamily="2" charset="-122"/>
                <a:cs typeface="Arial" panose="020B0604020202020204" pitchFamily="34" charset="0"/>
              </a:rPr>
              <a:t>POLAR</a:t>
            </a:r>
          </a:p>
        </p:txBody>
      </p:sp>
      <p:sp>
        <p:nvSpPr>
          <p:cNvPr id="23" name="流程图: 过程 22">
            <a:extLst>
              <a:ext uri="{FF2B5EF4-FFF2-40B4-BE49-F238E27FC236}">
                <a16:creationId xmlns:a16="http://schemas.microsoft.com/office/drawing/2014/main" id="{02408B82-C5E8-47EB-B6A3-164301C18D0E}"/>
              </a:ext>
            </a:extLst>
          </p:cNvPr>
          <p:cNvSpPr/>
          <p:nvPr/>
        </p:nvSpPr>
        <p:spPr>
          <a:xfrm>
            <a:off x="1812897" y="4081018"/>
            <a:ext cx="1762234" cy="1582336"/>
          </a:xfrm>
          <a:prstGeom prst="flowChartProcess">
            <a:avLst/>
          </a:prstGeom>
          <a:solidFill>
            <a:schemeClr val="accent3">
              <a:lumMod val="20000"/>
              <a:lumOff val="80000"/>
            </a:schemeClr>
          </a:solid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defRPr/>
            </a:pPr>
            <a:r>
              <a:rPr lang="en-US" altLang="zh-CN" sz="1600" b="1" kern="100" dirty="0">
                <a:solidFill>
                  <a:srgbClr val="000000"/>
                </a:solidFill>
                <a:latin typeface="Arial" panose="020B0604020202020204" pitchFamily="34" charset="0"/>
                <a:ea typeface="宋体" panose="02010600030101010101" pitchFamily="2" charset="-122"/>
                <a:cs typeface="Arial" panose="020B0604020202020204" pitchFamily="34" charset="0"/>
              </a:rPr>
              <a:t>CE-1/2/3-XRS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SJ-10/SRD</a:t>
            </a:r>
            <a:endParaRPr kumimoji="0" lang="zh-CN" altLang="en-US" sz="1600" b="0"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燕尾形箭头 32">
            <a:extLst>
              <a:ext uri="{FF2B5EF4-FFF2-40B4-BE49-F238E27FC236}">
                <a16:creationId xmlns:a16="http://schemas.microsoft.com/office/drawing/2014/main" id="{0BB4EB9B-E3FF-40A8-8B01-DF40E36DC9F8}"/>
              </a:ext>
            </a:extLst>
          </p:cNvPr>
          <p:cNvSpPr/>
          <p:nvPr/>
        </p:nvSpPr>
        <p:spPr>
          <a:xfrm>
            <a:off x="3686576" y="2916845"/>
            <a:ext cx="516457" cy="388644"/>
          </a:xfrm>
          <a:prstGeom prst="notchedRightArrow">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燕尾形箭头 34">
            <a:extLst>
              <a:ext uri="{FF2B5EF4-FFF2-40B4-BE49-F238E27FC236}">
                <a16:creationId xmlns:a16="http://schemas.microsoft.com/office/drawing/2014/main" id="{F6A8D4D2-058A-42BE-970C-B37DFE80905F}"/>
              </a:ext>
            </a:extLst>
          </p:cNvPr>
          <p:cNvSpPr/>
          <p:nvPr/>
        </p:nvSpPr>
        <p:spPr>
          <a:xfrm>
            <a:off x="3647881" y="4615509"/>
            <a:ext cx="516457" cy="388644"/>
          </a:xfrm>
          <a:prstGeom prst="notchedRightArrow">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ysClr val="window" lastClr="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文本框 2">
            <a:extLst>
              <a:ext uri="{FF2B5EF4-FFF2-40B4-BE49-F238E27FC236}">
                <a16:creationId xmlns:a16="http://schemas.microsoft.com/office/drawing/2014/main" id="{29443E98-4792-494F-B596-9F63ED2CE865}"/>
              </a:ext>
            </a:extLst>
          </p:cNvPr>
          <p:cNvSpPr txBox="1">
            <a:spLocks noChangeArrowheads="1"/>
          </p:cNvSpPr>
          <p:nvPr/>
        </p:nvSpPr>
        <p:spPr bwMode="auto">
          <a:xfrm>
            <a:off x="1912918" y="1584571"/>
            <a:ext cx="1662213" cy="646331"/>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lvl="0" algn="ctr">
              <a:defRPr/>
            </a:pPr>
            <a:r>
              <a:rPr lang="en-US" altLang="zh-CN" b="1" kern="100" dirty="0">
                <a:solidFill>
                  <a:sysClr val="windowText" lastClr="000000"/>
                </a:solidFill>
                <a:latin typeface="Arial" panose="020B0604020202020204" pitchFamily="34" charset="0"/>
                <a:ea typeface="宋体" panose="02010600030101010101" pitchFamily="2" charset="-122"/>
                <a:cs typeface="Arial" panose="020B0604020202020204" pitchFamily="34" charset="0"/>
              </a:rPr>
              <a:t>Missions</a:t>
            </a:r>
          </a:p>
          <a:p>
            <a:pPr lvl="0" algn="ctr">
              <a:defRPr/>
            </a:pPr>
            <a:r>
              <a:rPr lang="en-US" b="1" kern="100" dirty="0">
                <a:solidFill>
                  <a:sysClr val="windowText" lastClr="000000"/>
                </a:solidFill>
                <a:latin typeface="Arial" panose="020B0604020202020204" pitchFamily="34" charset="0"/>
                <a:ea typeface="宋体" panose="02010600030101010101" pitchFamily="2" charset="-122"/>
                <a:cs typeface="Arial" panose="020B0604020202020204" pitchFamily="34" charset="0"/>
              </a:rPr>
              <a:t>In the Past</a:t>
            </a:r>
            <a:endParaRPr kumimoji="0" lang="zh-CN" altLang="en-US" b="0" i="0" u="none" strike="noStrike" kern="1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8" name="流程图: 资料带 37">
            <a:extLst>
              <a:ext uri="{FF2B5EF4-FFF2-40B4-BE49-F238E27FC236}">
                <a16:creationId xmlns:a16="http://schemas.microsoft.com/office/drawing/2014/main" id="{74BA09E2-729A-40CE-BA3A-1E3938D19C20}"/>
              </a:ext>
            </a:extLst>
          </p:cNvPr>
          <p:cNvSpPr/>
          <p:nvPr/>
        </p:nvSpPr>
        <p:spPr>
          <a:xfrm>
            <a:off x="200620" y="2580931"/>
            <a:ext cx="1271146" cy="1162230"/>
          </a:xfrm>
          <a:prstGeom prst="flowChartPunchedTape">
            <a:avLst/>
          </a:prstGeom>
          <a:solidFill>
            <a:srgbClr val="00B050"/>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solidFill>
                  <a:sysClr val="window" lastClr="FFFFFF"/>
                </a:solidFill>
                <a:effectLst/>
                <a:uLnTx/>
                <a:uFillTx/>
                <a:latin typeface="Arial" panose="020B0604020202020204" pitchFamily="34" charset="0"/>
                <a:ea typeface="宋体" panose="02010600030101010101" pitchFamily="2" charset="-122"/>
                <a:cs typeface="Arial" panose="020B0604020202020204" pitchFamily="34" charset="0"/>
              </a:rPr>
              <a:t>X-ray Astronomy</a:t>
            </a:r>
            <a:endParaRPr kumimoji="0" lang="zh-CN" altLang="en-US" sz="1400" b="0" i="0" u="none" strike="noStrike" kern="100" cap="none" spc="0" normalizeH="0" baseline="0" noProof="0" dirty="0">
              <a:ln>
                <a:noFill/>
              </a:ln>
              <a:solidFill>
                <a:sysClr val="window" lastClr="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9" name="流程图: 资料带 38">
            <a:extLst>
              <a:ext uri="{FF2B5EF4-FFF2-40B4-BE49-F238E27FC236}">
                <a16:creationId xmlns:a16="http://schemas.microsoft.com/office/drawing/2014/main" id="{A8AE94BB-9EF6-47A2-9E47-AFEA905D4482}"/>
              </a:ext>
            </a:extLst>
          </p:cNvPr>
          <p:cNvSpPr/>
          <p:nvPr/>
        </p:nvSpPr>
        <p:spPr>
          <a:xfrm>
            <a:off x="259656" y="4356435"/>
            <a:ext cx="1271146" cy="1228322"/>
          </a:xfrm>
          <a:prstGeom prst="flowChartPunchedTape">
            <a:avLst/>
          </a:prstGeom>
          <a:solidFill>
            <a:srgbClr val="0000FF"/>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solidFill>
                  <a:schemeClr val="bg2"/>
                </a:solidFill>
                <a:effectLst/>
                <a:uLnTx/>
                <a:uFillTx/>
                <a:latin typeface="Arial" panose="020B0604020202020204" pitchFamily="34" charset="0"/>
                <a:ea typeface="宋体" panose="02010600030101010101" pitchFamily="2" charset="-122"/>
                <a:cs typeface="Arial" panose="020B0604020202020204" pitchFamily="34" charset="0"/>
              </a:rPr>
              <a:t>Space Particle</a:t>
            </a:r>
            <a:r>
              <a:rPr kumimoji="0" lang="en-US" sz="1400" b="0" i="0" u="none" strike="noStrike" kern="100" cap="none" spc="0" normalizeH="0" baseline="0" noProof="0" dirty="0">
                <a:ln>
                  <a:noFill/>
                </a:ln>
                <a:solidFill>
                  <a:schemeClr val="bg2"/>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sz="1400" b="1" i="0" u="none" strike="noStrike" kern="100" cap="none" spc="0" normalizeH="0" baseline="0" noProof="0" dirty="0">
                <a:ln>
                  <a:noFill/>
                </a:ln>
                <a:solidFill>
                  <a:schemeClr val="bg2"/>
                </a:solidFill>
                <a:effectLst/>
                <a:uLnTx/>
                <a:uFillTx/>
                <a:latin typeface="Arial" panose="020B0604020202020204" pitchFamily="34" charset="0"/>
                <a:ea typeface="宋体" panose="02010600030101010101" pitchFamily="2" charset="-122"/>
                <a:cs typeface="Arial" panose="020B0604020202020204" pitchFamily="34" charset="0"/>
              </a:rPr>
              <a:t>Detection</a:t>
            </a:r>
            <a:endParaRPr kumimoji="0" lang="zh-CN" altLang="en-US" sz="1400" b="1" i="0" u="none" strike="noStrike" kern="100" cap="none" spc="0" normalizeH="0" baseline="0" noProof="0" dirty="0">
              <a:ln>
                <a:noFill/>
              </a:ln>
              <a:solidFill>
                <a:schemeClr val="bg2"/>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0" name="流程图: 过程 39">
            <a:extLst>
              <a:ext uri="{FF2B5EF4-FFF2-40B4-BE49-F238E27FC236}">
                <a16:creationId xmlns:a16="http://schemas.microsoft.com/office/drawing/2014/main" id="{05F8C922-5F24-4160-AABC-8A461B29E2B6}"/>
              </a:ext>
            </a:extLst>
          </p:cNvPr>
          <p:cNvSpPr/>
          <p:nvPr/>
        </p:nvSpPr>
        <p:spPr>
          <a:xfrm>
            <a:off x="4283197" y="2350926"/>
            <a:ext cx="1762234" cy="1582336"/>
          </a:xfrm>
          <a:prstGeom prst="flowChartProcess">
            <a:avLst/>
          </a:prstGeom>
          <a:solidFill>
            <a:srgbClr val="92D050">
              <a:alpha val="50000"/>
            </a:srgbClr>
          </a:solidFill>
          <a:ln w="12700" cap="flat" cmpd="sng" algn="ctr">
            <a:solidFill>
              <a:srgbClr val="70AD47">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1"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Insight</a:t>
            </a:r>
            <a:r>
              <a:rPr kumimoji="0" lang="en-US" sz="1600" b="1"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-HXMT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100" dirty="0">
                <a:latin typeface="Arial" panose="020B0604020202020204" pitchFamily="34" charset="0"/>
                <a:ea typeface="宋体" panose="02010600030101010101" pitchFamily="2" charset="-122"/>
                <a:cs typeface="Arial" panose="020B0604020202020204" pitchFamily="34" charset="0"/>
              </a:rPr>
              <a:t>GECAM</a:t>
            </a:r>
          </a:p>
        </p:txBody>
      </p:sp>
      <p:sp>
        <p:nvSpPr>
          <p:cNvPr id="41" name="流程图: 过程 40">
            <a:extLst>
              <a:ext uri="{FF2B5EF4-FFF2-40B4-BE49-F238E27FC236}">
                <a16:creationId xmlns:a16="http://schemas.microsoft.com/office/drawing/2014/main" id="{4A7AC6A9-F997-40A3-BD7C-81AC09990597}"/>
              </a:ext>
            </a:extLst>
          </p:cNvPr>
          <p:cNvSpPr/>
          <p:nvPr/>
        </p:nvSpPr>
        <p:spPr>
          <a:xfrm>
            <a:off x="9426836" y="2370878"/>
            <a:ext cx="2068891" cy="1582336"/>
          </a:xfrm>
          <a:prstGeom prst="flowChartProcess">
            <a:avLst/>
          </a:prstGeom>
          <a:solidFill>
            <a:srgbClr val="92D050">
              <a:alpha val="50000"/>
            </a:srgbClr>
          </a:solidFill>
          <a:ln w="12700" cap="flat" cmpd="sng" algn="ctr">
            <a:solidFill>
              <a:srgbClr val="70AD47">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lvl="0" algn="ctr">
              <a:defRPr/>
            </a:pPr>
            <a:r>
              <a:rPr kumimoji="0" lang="en-US" sz="1600" b="1" i="0" u="none" strike="noStrike" kern="1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Enhanced X-ray Timing and Polarimetry mission (eXTP</a:t>
            </a:r>
            <a:r>
              <a:rPr lang="en-US" altLang="zh-CN" sz="1600" b="1" dirty="0">
                <a:solidFill>
                  <a:srgbClr val="FF0000"/>
                </a:solidFill>
                <a:ea typeface="黑体" pitchFamily="2" charset="-122"/>
              </a:rPr>
              <a:t>*</a:t>
            </a:r>
            <a:r>
              <a:rPr kumimoji="0" lang="en-US" sz="1600" b="1" i="0" u="none" strike="noStrike" kern="1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a:t>
            </a:r>
          </a:p>
          <a:p>
            <a:pPr lvl="0" algn="ctr">
              <a:defRPr/>
            </a:pPr>
            <a:endParaRPr kumimoji="0" lang="en-US" sz="1600" b="1" i="0" u="none" strike="noStrike" kern="1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Arial" panose="020B0604020202020204" pitchFamily="34" charset="0"/>
            </a:endParaRPr>
          </a:p>
          <a:p>
            <a:pPr lvl="0" algn="ctr">
              <a:defRPr/>
            </a:pPr>
            <a:r>
              <a:rPr lang="en-US" sz="1600" b="1" kern="100" dirty="0">
                <a:latin typeface="Arial" panose="020B0604020202020204" pitchFamily="34" charset="0"/>
                <a:ea typeface="宋体" panose="02010600030101010101" pitchFamily="2" charset="-122"/>
                <a:cs typeface="Arial" panose="020B0604020202020204" pitchFamily="34" charset="0"/>
              </a:rPr>
              <a:t>POLAR-2</a:t>
            </a:r>
            <a:endParaRPr lang="en-US" sz="1600" kern="100" dirty="0">
              <a:latin typeface="Arial" panose="020B0604020202020204" pitchFamily="34" charset="0"/>
              <a:ea typeface="宋体" panose="02010600030101010101" pitchFamily="2" charset="-122"/>
              <a:cs typeface="Arial" panose="020B0604020202020204" pitchFamily="34" charset="0"/>
            </a:endParaRPr>
          </a:p>
        </p:txBody>
      </p:sp>
      <p:sp>
        <p:nvSpPr>
          <p:cNvPr id="42" name="流程图: 过程 41">
            <a:extLst>
              <a:ext uri="{FF2B5EF4-FFF2-40B4-BE49-F238E27FC236}">
                <a16:creationId xmlns:a16="http://schemas.microsoft.com/office/drawing/2014/main" id="{112BDB6F-1B83-4D6F-9BE9-C35FD11811DC}"/>
              </a:ext>
            </a:extLst>
          </p:cNvPr>
          <p:cNvSpPr/>
          <p:nvPr/>
        </p:nvSpPr>
        <p:spPr>
          <a:xfrm>
            <a:off x="4283197" y="4130173"/>
            <a:ext cx="1762234" cy="1582336"/>
          </a:xfrm>
          <a:prstGeom prst="flowChartProcess">
            <a:avLst/>
          </a:prstGeom>
          <a:solidFill>
            <a:schemeClr val="accent3">
              <a:lumMod val="20000"/>
              <a:lumOff val="80000"/>
            </a:schemeClr>
          </a:solid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AMS02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DAMPE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600" b="1" kern="100" dirty="0">
                <a:latin typeface="Arial" panose="020B0604020202020204" pitchFamily="34" charset="0"/>
                <a:ea typeface="宋体" panose="02010600030101010101" pitchFamily="2" charset="-122"/>
                <a:cs typeface="Arial" panose="020B0604020202020204" pitchFamily="34" charset="0"/>
              </a:rPr>
              <a:t>CSES</a:t>
            </a:r>
            <a:endParaRPr kumimoji="0" lang="zh-CN" altLang="en-US" sz="1600" b="0"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3" name="流程图: 过程 42">
            <a:extLst>
              <a:ext uri="{FF2B5EF4-FFF2-40B4-BE49-F238E27FC236}">
                <a16:creationId xmlns:a16="http://schemas.microsoft.com/office/drawing/2014/main" id="{390169C0-FC54-4BB3-9DCD-A27C3ACA91F5}"/>
              </a:ext>
            </a:extLst>
          </p:cNvPr>
          <p:cNvSpPr/>
          <p:nvPr/>
        </p:nvSpPr>
        <p:spPr>
          <a:xfrm>
            <a:off x="9426831" y="4199354"/>
            <a:ext cx="2068894" cy="1582336"/>
          </a:xfrm>
          <a:prstGeom prst="flowChartProcess">
            <a:avLst/>
          </a:prstGeom>
          <a:solidFill>
            <a:schemeClr val="accent3">
              <a:lumMod val="20000"/>
              <a:lumOff val="80000"/>
            </a:schemeClr>
          </a:solidFill>
          <a:ln w="6350" cap="flat" cmpd="sng" algn="ctr">
            <a:solidFill>
              <a:schemeClr val="tx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lvl="0" algn="ctr">
              <a:defRPr/>
            </a:pPr>
            <a:r>
              <a:rPr lang="en-US" altLang="zh-CN" sz="1600" b="1" kern="100" dirty="0">
                <a:solidFill>
                  <a:srgbClr val="FF0000"/>
                </a:solidFill>
                <a:latin typeface="Arial" panose="020B0604020202020204" pitchFamily="34" charset="0"/>
                <a:ea typeface="宋体" panose="02010600030101010101" pitchFamily="2" charset="-122"/>
                <a:cs typeface="Arial" panose="020B0604020202020204" pitchFamily="34" charset="0"/>
              </a:rPr>
              <a:t>High Energy cosmic-Radiation Detection (</a:t>
            </a:r>
            <a:r>
              <a:rPr kumimoji="0" lang="en-US" sz="1600" b="1" i="0" u="none" strike="noStrike" kern="1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HERD</a:t>
            </a:r>
            <a:r>
              <a:rPr lang="en-US" altLang="zh-CN" sz="1600" b="1" dirty="0">
                <a:solidFill>
                  <a:srgbClr val="FF0000"/>
                </a:solidFill>
                <a:ea typeface="黑体" pitchFamily="2" charset="-122"/>
              </a:rPr>
              <a:t>*</a:t>
            </a:r>
            <a:r>
              <a:rPr lang="en-US" sz="1600" kern="100" dirty="0">
                <a:solidFill>
                  <a:srgbClr val="FF0000"/>
                </a:solidFill>
                <a:latin typeface="Arial" panose="020B0604020202020204" pitchFamily="34" charset="0"/>
                <a:ea typeface="宋体" panose="02010600030101010101" pitchFamily="2" charset="-122"/>
                <a:cs typeface="Arial" panose="020B0604020202020204" pitchFamily="34" charset="0"/>
              </a:rPr>
              <a:t>)</a:t>
            </a:r>
            <a:r>
              <a:rPr kumimoji="0" lang="en-US" sz="1600" b="1" i="0" u="none" strike="noStrike" kern="1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 </a:t>
            </a:r>
            <a:endParaRPr kumimoji="0" lang="zh-CN" altLang="en-US" sz="1600" b="0" i="0" u="none" strike="noStrike" kern="1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燕尾形箭头 32">
            <a:extLst>
              <a:ext uri="{FF2B5EF4-FFF2-40B4-BE49-F238E27FC236}">
                <a16:creationId xmlns:a16="http://schemas.microsoft.com/office/drawing/2014/main" id="{9DD32187-CDAF-4ACA-AED0-53EB9F1897CA}"/>
              </a:ext>
            </a:extLst>
          </p:cNvPr>
          <p:cNvSpPr/>
          <p:nvPr/>
        </p:nvSpPr>
        <p:spPr>
          <a:xfrm>
            <a:off x="6141770" y="2988969"/>
            <a:ext cx="516457" cy="388644"/>
          </a:xfrm>
          <a:prstGeom prst="notchedRightArrow">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8" name="燕尾形箭头 35">
            <a:extLst>
              <a:ext uri="{FF2B5EF4-FFF2-40B4-BE49-F238E27FC236}">
                <a16:creationId xmlns:a16="http://schemas.microsoft.com/office/drawing/2014/main" id="{FB6359DE-D860-4E04-B292-D8A0F77DE385}"/>
              </a:ext>
            </a:extLst>
          </p:cNvPr>
          <p:cNvSpPr/>
          <p:nvPr/>
        </p:nvSpPr>
        <p:spPr>
          <a:xfrm>
            <a:off x="6141769" y="4677864"/>
            <a:ext cx="516457" cy="388644"/>
          </a:xfrm>
          <a:prstGeom prst="notchedRightArrow">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ysClr val="window" lastClr="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1" name="文本框 2">
            <a:extLst>
              <a:ext uri="{FF2B5EF4-FFF2-40B4-BE49-F238E27FC236}">
                <a16:creationId xmlns:a16="http://schemas.microsoft.com/office/drawing/2014/main" id="{E9BCDE53-277C-4580-B786-DF76E6B4E1A5}"/>
              </a:ext>
            </a:extLst>
          </p:cNvPr>
          <p:cNvSpPr txBox="1">
            <a:spLocks noChangeArrowheads="1"/>
          </p:cNvSpPr>
          <p:nvPr/>
        </p:nvSpPr>
        <p:spPr bwMode="auto">
          <a:xfrm>
            <a:off x="4129868" y="1577307"/>
            <a:ext cx="2068891" cy="646331"/>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100" dirty="0">
                <a:solidFill>
                  <a:sysClr val="windowText" lastClr="000000"/>
                </a:solidFill>
                <a:latin typeface="Arial" panose="020B0604020202020204" pitchFamily="34" charset="0"/>
                <a:ea typeface="宋体" panose="02010600030101010101" pitchFamily="2" charset="-122"/>
                <a:cs typeface="Arial" panose="020B0604020202020204" pitchFamily="34" charset="0"/>
              </a:rPr>
              <a:t>Mission</a:t>
            </a:r>
            <a:r>
              <a:rPr kumimoji="0" lang="en-US" b="1" i="0" u="none" strike="noStrike" kern="1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s</a:t>
            </a:r>
          </a:p>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b="1" kern="100" dirty="0">
                <a:latin typeface="Arial" panose="020B0604020202020204" pitchFamily="34" charset="0"/>
                <a:ea typeface="宋体" panose="02010600030101010101" pitchFamily="2" charset="-122"/>
                <a:cs typeface="Arial" panose="020B0604020202020204" pitchFamily="34" charset="0"/>
              </a:rPr>
              <a:t>In-Operation</a:t>
            </a:r>
          </a:p>
        </p:txBody>
      </p:sp>
      <p:sp>
        <p:nvSpPr>
          <p:cNvPr id="52" name="文本框 2">
            <a:extLst>
              <a:ext uri="{FF2B5EF4-FFF2-40B4-BE49-F238E27FC236}">
                <a16:creationId xmlns:a16="http://schemas.microsoft.com/office/drawing/2014/main" id="{7CA0D36C-7DB8-415F-8032-73DC1F64F9FF}"/>
              </a:ext>
            </a:extLst>
          </p:cNvPr>
          <p:cNvSpPr txBox="1">
            <a:spLocks noChangeArrowheads="1"/>
          </p:cNvSpPr>
          <p:nvPr/>
        </p:nvSpPr>
        <p:spPr bwMode="auto">
          <a:xfrm>
            <a:off x="9018333" y="1576060"/>
            <a:ext cx="2697417" cy="646331"/>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100" dirty="0">
                <a:solidFill>
                  <a:sysClr val="windowText" lastClr="000000"/>
                </a:solidFill>
                <a:latin typeface="Arial" panose="020B0604020202020204" pitchFamily="34" charset="0"/>
                <a:ea typeface="宋体" panose="02010600030101010101" pitchFamily="2" charset="-122"/>
                <a:cs typeface="Arial" panose="020B0604020202020204" pitchFamily="34" charset="0"/>
              </a:rPr>
              <a:t>Missions</a:t>
            </a:r>
            <a:r>
              <a:rPr kumimoji="0" lang="en-US" b="1" i="0" u="none" strike="noStrike" kern="1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b="1" kern="100" dirty="0">
                <a:solidFill>
                  <a:sysClr val="windowText" lastClr="000000"/>
                </a:solidFill>
                <a:latin typeface="Arial" panose="020B0604020202020204" pitchFamily="34" charset="0"/>
                <a:ea typeface="宋体" panose="02010600030101010101" pitchFamily="2" charset="-122"/>
                <a:cs typeface="Arial" panose="020B0604020202020204" pitchFamily="34" charset="0"/>
              </a:rPr>
              <a:t>Applying</a:t>
            </a:r>
            <a:r>
              <a:rPr lang="en-US" b="1" kern="100" dirty="0">
                <a:solidFill>
                  <a:sysClr val="windowText" lastClr="000000"/>
                </a:solidFill>
                <a:latin typeface="Arial" panose="020B0604020202020204" pitchFamily="34" charset="0"/>
                <a:ea typeface="宋体" panose="02010600030101010101" pitchFamily="2" charset="-122"/>
                <a:cs typeface="Arial" panose="020B0604020202020204" pitchFamily="34" charset="0"/>
              </a:rPr>
              <a:t> </a:t>
            </a:r>
            <a:r>
              <a:rPr kumimoji="0" lang="en-US" b="1" i="0" u="none" strike="noStrike" kern="1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for Adoption</a:t>
            </a:r>
            <a:endParaRPr kumimoji="0" lang="zh-CN" altLang="en-US" b="0" i="0" u="none" strike="noStrike" kern="1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流程图: 过程 26">
            <a:extLst>
              <a:ext uri="{FF2B5EF4-FFF2-40B4-BE49-F238E27FC236}">
                <a16:creationId xmlns:a16="http://schemas.microsoft.com/office/drawing/2014/main" id="{5FAC4C37-86D9-4058-9623-EEA320D8D9D4}"/>
              </a:ext>
            </a:extLst>
          </p:cNvPr>
          <p:cNvSpPr/>
          <p:nvPr/>
        </p:nvSpPr>
        <p:spPr>
          <a:xfrm>
            <a:off x="6824467" y="2354736"/>
            <a:ext cx="1762234" cy="1582336"/>
          </a:xfrm>
          <a:prstGeom prst="flowChartProcess">
            <a:avLst/>
          </a:prstGeom>
          <a:solidFill>
            <a:srgbClr val="92D050">
              <a:alpha val="50000"/>
            </a:srgbClr>
          </a:solidFill>
          <a:ln w="12700" cap="flat" cmpd="sng" algn="ctr">
            <a:solidFill>
              <a:srgbClr val="70AD47">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SVOM/GRM</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EP/FXT</a:t>
            </a:r>
            <a:endParaRPr kumimoji="0" lang="zh-CN" altLang="en-US" sz="1600" b="0"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燕尾形箭头 32">
            <a:extLst>
              <a:ext uri="{FF2B5EF4-FFF2-40B4-BE49-F238E27FC236}">
                <a16:creationId xmlns:a16="http://schemas.microsoft.com/office/drawing/2014/main" id="{747EE5A8-78F9-4A48-ACC3-FAF6486EF216}"/>
              </a:ext>
            </a:extLst>
          </p:cNvPr>
          <p:cNvSpPr/>
          <p:nvPr/>
        </p:nvSpPr>
        <p:spPr>
          <a:xfrm>
            <a:off x="8683040" y="2992779"/>
            <a:ext cx="516457" cy="388644"/>
          </a:xfrm>
          <a:prstGeom prst="notchedRightArrow">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燕尾形箭头 35">
            <a:extLst>
              <a:ext uri="{FF2B5EF4-FFF2-40B4-BE49-F238E27FC236}">
                <a16:creationId xmlns:a16="http://schemas.microsoft.com/office/drawing/2014/main" id="{C917E168-36F9-4654-A6B2-CD1D14FB2146}"/>
              </a:ext>
            </a:extLst>
          </p:cNvPr>
          <p:cNvSpPr/>
          <p:nvPr/>
        </p:nvSpPr>
        <p:spPr>
          <a:xfrm>
            <a:off x="8683039" y="4681674"/>
            <a:ext cx="516457" cy="388644"/>
          </a:xfrm>
          <a:prstGeom prst="notchedRightArrow">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ysClr val="window" lastClr="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文本框 2">
            <a:extLst>
              <a:ext uri="{FF2B5EF4-FFF2-40B4-BE49-F238E27FC236}">
                <a16:creationId xmlns:a16="http://schemas.microsoft.com/office/drawing/2014/main" id="{3FB53230-B80B-4C64-B687-2B9958E67755}"/>
              </a:ext>
            </a:extLst>
          </p:cNvPr>
          <p:cNvSpPr txBox="1">
            <a:spLocks noChangeArrowheads="1"/>
          </p:cNvSpPr>
          <p:nvPr/>
        </p:nvSpPr>
        <p:spPr bwMode="auto">
          <a:xfrm>
            <a:off x="6499300" y="1570076"/>
            <a:ext cx="2332329" cy="646331"/>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100" dirty="0">
                <a:solidFill>
                  <a:sysClr val="windowText" lastClr="000000"/>
                </a:solidFill>
                <a:latin typeface="Arial" panose="020B0604020202020204" pitchFamily="34" charset="0"/>
                <a:ea typeface="宋体" panose="02010600030101010101" pitchFamily="2" charset="-122"/>
                <a:cs typeface="Arial" panose="020B0604020202020204" pitchFamily="34" charset="0"/>
              </a:rPr>
              <a:t>Mission</a:t>
            </a:r>
            <a:r>
              <a:rPr kumimoji="0" lang="en-US" b="1" i="0" u="none" strike="noStrike" kern="1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rPr>
              <a:t>s</a:t>
            </a:r>
          </a:p>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b="1" kern="100" dirty="0">
                <a:latin typeface="Arial" panose="020B0604020202020204" pitchFamily="34" charset="0"/>
                <a:ea typeface="宋体" panose="02010600030101010101" pitchFamily="2" charset="-122"/>
                <a:cs typeface="Arial" panose="020B0604020202020204" pitchFamily="34" charset="0"/>
              </a:rPr>
              <a:t>Under Construction</a:t>
            </a:r>
            <a:endParaRPr kumimoji="0" lang="zh-CN" altLang="en-US" b="0"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流程图: 过程 31">
            <a:extLst>
              <a:ext uri="{FF2B5EF4-FFF2-40B4-BE49-F238E27FC236}">
                <a16:creationId xmlns:a16="http://schemas.microsoft.com/office/drawing/2014/main" id="{1A36C630-A4CB-4001-9958-5B9B32352BE7}"/>
              </a:ext>
            </a:extLst>
          </p:cNvPr>
          <p:cNvSpPr/>
          <p:nvPr/>
        </p:nvSpPr>
        <p:spPr>
          <a:xfrm>
            <a:off x="6824467" y="4133983"/>
            <a:ext cx="1762234" cy="1582336"/>
          </a:xfrm>
          <a:prstGeom prst="flowChartProcess">
            <a:avLst/>
          </a:prstGeom>
          <a:solidFill>
            <a:schemeClr val="accent3">
              <a:lumMod val="20000"/>
              <a:lumOff val="80000"/>
            </a:schemeClr>
          </a:solid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AMS02 </a:t>
            </a:r>
            <a:r>
              <a:rPr kumimoji="0" lang="en-US" altLang="zh-CN" sz="1600" b="1"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rPr>
              <a:t>upgrade</a:t>
            </a:r>
            <a:endParaRPr kumimoji="0" lang="en-US" sz="1600" b="1" i="0" u="none" strike="noStrike" kern="1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3991292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6D88CF-6A6D-48C5-BA54-751F544DB6FB}"/>
              </a:ext>
            </a:extLst>
          </p:cNvPr>
          <p:cNvSpPr>
            <a:spLocks noGrp="1"/>
          </p:cNvSpPr>
          <p:nvPr>
            <p:ph type="title"/>
          </p:nvPr>
        </p:nvSpPr>
        <p:spPr/>
        <p:txBody>
          <a:bodyPr/>
          <a:lstStyle/>
          <a:p>
            <a:r>
              <a:rPr lang="en-US" altLang="zh-CN" dirty="0"/>
              <a:t>eXTP Mission Development &amp; Plan</a:t>
            </a:r>
            <a:endParaRPr lang="zh-CN" altLang="en-US" dirty="0"/>
          </a:p>
        </p:txBody>
      </p:sp>
      <p:sp>
        <p:nvSpPr>
          <p:cNvPr id="3" name="灯片编号占位符 2">
            <a:extLst>
              <a:ext uri="{FF2B5EF4-FFF2-40B4-BE49-F238E27FC236}">
                <a16:creationId xmlns:a16="http://schemas.microsoft.com/office/drawing/2014/main" id="{696511F5-F5C8-4E46-9029-B4348A8E58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内容占位符 2">
            <a:extLst>
              <a:ext uri="{FF2B5EF4-FFF2-40B4-BE49-F238E27FC236}">
                <a16:creationId xmlns:a16="http://schemas.microsoft.com/office/drawing/2014/main" id="{B509CB39-E406-463C-93D8-B9851560205A}"/>
              </a:ext>
            </a:extLst>
          </p:cNvPr>
          <p:cNvSpPr txBox="1">
            <a:spLocks/>
          </p:cNvSpPr>
          <p:nvPr/>
        </p:nvSpPr>
        <p:spPr bwMode="auto">
          <a:xfrm>
            <a:off x="6269195" y="968682"/>
            <a:ext cx="5873927" cy="18535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rgbClr val="0000FF"/>
                </a:solidFill>
                <a:latin typeface="+mn-lt"/>
                <a:ea typeface="+mn-ea"/>
                <a:cs typeface="+mn-cs"/>
              </a:defRPr>
            </a:lvl1pPr>
            <a:lvl2pPr marL="742950" indent="-285750" algn="l" rtl="0" eaLnBrk="1" fontAlgn="base" hangingPunct="1">
              <a:spcBef>
                <a:spcPct val="20000"/>
              </a:spcBef>
              <a:spcAft>
                <a:spcPct val="0"/>
              </a:spcAft>
              <a:buChar char="–"/>
              <a:defRPr sz="2700">
                <a:solidFill>
                  <a:schemeClr val="tx1"/>
                </a:solidFill>
                <a:latin typeface="+mn-lt"/>
                <a:ea typeface="+mn-ea"/>
              </a:defRPr>
            </a:lvl2pPr>
            <a:lvl3pPr marL="1143000" indent="-228600" algn="l" rtl="0" eaLnBrk="1" fontAlgn="base" hangingPunct="1">
              <a:spcBef>
                <a:spcPct val="20000"/>
              </a:spcBef>
              <a:spcAft>
                <a:spcPct val="0"/>
              </a:spcAft>
              <a:buChar char="•"/>
              <a:defRPr sz="2600">
                <a:solidFill>
                  <a:schemeClr val="tx1"/>
                </a:solidFill>
                <a:latin typeface="+mn-lt"/>
                <a:ea typeface="+mn-ea"/>
              </a:defRPr>
            </a:lvl3pPr>
            <a:lvl4pPr marL="1600200" indent="-228600" algn="l" rtl="0" eaLnBrk="1" fontAlgn="base" hangingPunct="1">
              <a:spcBef>
                <a:spcPct val="20000"/>
              </a:spcBef>
              <a:spcAft>
                <a:spcPct val="0"/>
              </a:spcAft>
              <a:buChar char="–"/>
              <a:defRPr sz="2500">
                <a:solidFill>
                  <a:schemeClr val="tx1"/>
                </a:solidFill>
                <a:latin typeface="+mn-lt"/>
                <a:ea typeface="+mn-ea"/>
              </a:defRPr>
            </a:lvl4pPr>
            <a:lvl5pPr marL="2057400" indent="-228600" algn="l" rtl="0" eaLnBrk="1" fontAlgn="base" hangingPunct="1">
              <a:spcBef>
                <a:spcPct val="20000"/>
              </a:spcBef>
              <a:spcAft>
                <a:spcPct val="0"/>
              </a:spcAft>
              <a:buChar char="»"/>
              <a:defRPr sz="2400">
                <a:solidFill>
                  <a:schemeClr val="tx1"/>
                </a:solidFill>
                <a:latin typeface="+mn-lt"/>
                <a:ea typeface="+mn-ea"/>
              </a:defRPr>
            </a:lvl5pPr>
            <a:lvl6pPr marL="2514600" indent="-228600" algn="l" rtl="0" eaLnBrk="0" fontAlgn="base" hangingPunct="0">
              <a:spcBef>
                <a:spcPct val="20000"/>
              </a:spcBef>
              <a:spcAft>
                <a:spcPct val="0"/>
              </a:spcAft>
              <a:buChar char="»"/>
              <a:defRPr sz="2400">
                <a:solidFill>
                  <a:schemeClr val="tx1"/>
                </a:solidFill>
                <a:latin typeface="+mn-lt"/>
                <a:ea typeface="+mn-ea"/>
              </a:defRPr>
            </a:lvl6pPr>
            <a:lvl7pPr marL="2971800" indent="-228600" algn="l" rtl="0" eaLnBrk="0" fontAlgn="base" hangingPunct="0">
              <a:spcBef>
                <a:spcPct val="20000"/>
              </a:spcBef>
              <a:spcAft>
                <a:spcPct val="0"/>
              </a:spcAft>
              <a:buChar char="»"/>
              <a:defRPr sz="2400">
                <a:solidFill>
                  <a:schemeClr val="tx1"/>
                </a:solidFill>
                <a:latin typeface="+mn-lt"/>
                <a:ea typeface="+mn-ea"/>
              </a:defRPr>
            </a:lvl7pPr>
            <a:lvl8pPr marL="3429000" indent="-228600" algn="l" rtl="0" eaLnBrk="0" fontAlgn="base" hangingPunct="0">
              <a:spcBef>
                <a:spcPct val="20000"/>
              </a:spcBef>
              <a:spcAft>
                <a:spcPct val="0"/>
              </a:spcAft>
              <a:buChar char="»"/>
              <a:defRPr sz="2400">
                <a:solidFill>
                  <a:schemeClr val="tx1"/>
                </a:solidFill>
                <a:latin typeface="+mn-lt"/>
                <a:ea typeface="+mn-ea"/>
              </a:defRPr>
            </a:lvl8pPr>
            <a:lvl9pPr marL="3886200" indent="-228600" algn="l" rtl="0" eaLnBrk="0" fontAlgn="base" hangingPunct="0">
              <a:spcBef>
                <a:spcPct val="20000"/>
              </a:spcBef>
              <a:spcAft>
                <a:spcPct val="0"/>
              </a:spcAft>
              <a:buChar char="»"/>
              <a:defRPr sz="2400">
                <a:solidFill>
                  <a:schemeClr val="tx1"/>
                </a:solidFill>
                <a:latin typeface="+mn-lt"/>
                <a:ea typeface="+mn-ea"/>
              </a:defRPr>
            </a:lvl9pPr>
          </a:lstStyle>
          <a:p>
            <a:pPr marL="342900" marR="0" lvl="0" indent="-342900" algn="l" defTabSz="914400" rtl="0" eaLnBrk="1" fontAlgn="base" latinLnBrk="0" hangingPunct="1">
              <a:lnSpc>
                <a:spcPct val="100000"/>
              </a:lnSpc>
              <a:spcBef>
                <a:spcPts val="0"/>
              </a:spcBef>
              <a:spcAft>
                <a:spcPts val="200"/>
              </a:spcAft>
              <a:buClrTx/>
              <a:buSzTx/>
              <a:buFontTx/>
              <a:buChar char="•"/>
              <a:tabLst/>
              <a:defRPr/>
            </a:pPr>
            <a:r>
              <a:rPr kumimoji="0" lang="en-US" altLang="zh-CN" sz="2400" b="0" i="0" u="none" strike="noStrike" kern="0" cap="none" spc="0" normalizeH="0" baseline="0" noProof="0" dirty="0">
                <a:ln>
                  <a:noFill/>
                </a:ln>
                <a:solidFill>
                  <a:srgbClr val="0000FF"/>
                </a:solidFill>
                <a:effectLst/>
                <a:uLnTx/>
                <a:uFillTx/>
                <a:latin typeface="Arial"/>
                <a:ea typeface="黑体"/>
                <a:cs typeface="+mn-cs"/>
              </a:rPr>
              <a:t>Phase B: Jan 2019-Dec 2022</a:t>
            </a:r>
          </a:p>
          <a:p>
            <a:pPr marL="742950" marR="0" lvl="1" indent="-285750" algn="l" defTabSz="914400" rtl="0" eaLnBrk="1" fontAlgn="base" latinLnBrk="0" hangingPunct="1">
              <a:lnSpc>
                <a:spcPct val="100000"/>
              </a:lnSpc>
              <a:spcBef>
                <a:spcPts val="0"/>
              </a:spcBef>
              <a:spcAft>
                <a:spcPts val="200"/>
              </a:spcAft>
              <a:buClrTx/>
              <a:buSzTx/>
              <a:buFontTx/>
              <a:buChar char="–"/>
              <a:tabLst/>
              <a:defRPr/>
            </a:pPr>
            <a:r>
              <a:rPr kumimoji="0" lang="en-US" altLang="zh-CN" sz="2000" b="0" i="0" u="none" strike="noStrike" kern="1200" cap="none" spc="0" normalizeH="0" baseline="0" noProof="0" dirty="0">
                <a:ln>
                  <a:noFill/>
                </a:ln>
                <a:solidFill>
                  <a:srgbClr val="000000"/>
                </a:solidFill>
                <a:effectLst/>
                <a:uLnTx/>
                <a:uFillTx/>
                <a:latin typeface="Arial"/>
                <a:ea typeface="微软雅黑"/>
                <a:cs typeface="+mn-cs"/>
              </a:rPr>
              <a:t>Funded in China by the </a:t>
            </a:r>
            <a:r>
              <a:rPr kumimoji="0" lang="en-US" altLang="zh-CN" sz="2000" b="0" i="1" u="none" strike="noStrike" kern="1200" cap="none" spc="0" normalizeH="0" baseline="0" noProof="0" dirty="0">
                <a:ln>
                  <a:noFill/>
                </a:ln>
                <a:solidFill>
                  <a:srgbClr val="000000"/>
                </a:solidFill>
                <a:effectLst/>
                <a:uLnTx/>
                <a:uFillTx/>
                <a:latin typeface="Arial"/>
                <a:ea typeface="微软雅黑"/>
                <a:cs typeface="+mn-cs"/>
              </a:rPr>
              <a:t>Major Background Study Project </a:t>
            </a:r>
            <a:r>
              <a:rPr kumimoji="0" lang="en-US" altLang="zh-CN" sz="2000" b="0" i="0" u="none" strike="noStrike" kern="1200" cap="none" spc="0" normalizeH="0" baseline="0" noProof="0" dirty="0">
                <a:ln>
                  <a:noFill/>
                </a:ln>
                <a:solidFill>
                  <a:srgbClr val="000000"/>
                </a:solidFill>
                <a:effectLst/>
                <a:uLnTx/>
                <a:uFillTx/>
                <a:latin typeface="Arial"/>
                <a:ea typeface="微软雅黑"/>
                <a:cs typeface="+mn-cs"/>
              </a:rPr>
              <a:t>by CAS</a:t>
            </a:r>
          </a:p>
          <a:p>
            <a:pPr marL="742950" marR="0" lvl="1" indent="-285750" algn="l" defTabSz="914400" rtl="0" eaLnBrk="1" fontAlgn="base" latinLnBrk="0" hangingPunct="1">
              <a:lnSpc>
                <a:spcPct val="100000"/>
              </a:lnSpc>
              <a:spcBef>
                <a:spcPts val="0"/>
              </a:spcBef>
              <a:spcAft>
                <a:spcPts val="200"/>
              </a:spcAft>
              <a:buClrTx/>
              <a:buSzTx/>
              <a:buFontTx/>
              <a:buChar char="–"/>
              <a:tabLst/>
              <a:defRPr/>
            </a:pPr>
            <a:r>
              <a:rPr kumimoji="0" lang="en-US" altLang="zh-CN" sz="2000" b="0" i="0" u="none" strike="noStrike" kern="1200" cap="none" spc="0" normalizeH="0" baseline="0" noProof="0" dirty="0">
                <a:ln>
                  <a:noFill/>
                </a:ln>
                <a:solidFill>
                  <a:srgbClr val="000000"/>
                </a:solidFill>
                <a:effectLst/>
                <a:uLnTx/>
                <a:uFillTx/>
                <a:latin typeface="Arial"/>
                <a:ea typeface="微软雅黑"/>
                <a:cs typeface="+mn-cs"/>
              </a:rPr>
              <a:t>LAD &amp; WFM Phase B study supported by European member states</a:t>
            </a:r>
          </a:p>
          <a:p>
            <a:pPr marL="742950" marR="0" lvl="1" indent="-285750" algn="l" defTabSz="914400" rtl="0" eaLnBrk="1" fontAlgn="base" latinLnBrk="0" hangingPunct="1">
              <a:lnSpc>
                <a:spcPct val="100000"/>
              </a:lnSpc>
              <a:spcBef>
                <a:spcPts val="0"/>
              </a:spcBef>
              <a:spcAft>
                <a:spcPts val="200"/>
              </a:spcAft>
              <a:buClrTx/>
              <a:buSzTx/>
              <a:buFontTx/>
              <a:buChar char="–"/>
              <a:tabLst/>
              <a:defRPr/>
            </a:pPr>
            <a:endParaRPr kumimoji="0" lang="en-US" altLang="zh-CN" sz="2000" b="0" i="0" u="none" strike="noStrike" kern="1200" cap="none" spc="0" normalizeH="0" baseline="0" noProof="0" dirty="0">
              <a:ln>
                <a:noFill/>
              </a:ln>
              <a:solidFill>
                <a:srgbClr val="000000"/>
              </a:solidFill>
              <a:effectLst/>
              <a:uLnTx/>
              <a:uFillTx/>
              <a:latin typeface="Arial"/>
              <a:ea typeface="微软雅黑"/>
              <a:cs typeface="+mn-cs"/>
            </a:endParaRPr>
          </a:p>
          <a:p>
            <a:pPr marL="742950" marR="0" lvl="1" indent="-285750" algn="l" defTabSz="914400" rtl="0" eaLnBrk="1" fontAlgn="base" latinLnBrk="0" hangingPunct="1">
              <a:lnSpc>
                <a:spcPct val="100000"/>
              </a:lnSpc>
              <a:spcBef>
                <a:spcPts val="0"/>
              </a:spcBef>
              <a:spcAft>
                <a:spcPts val="200"/>
              </a:spcAft>
              <a:buClrTx/>
              <a:buSzTx/>
              <a:buFontTx/>
              <a:buChar char="–"/>
              <a:tabLst/>
              <a:defRPr/>
            </a:pPr>
            <a:endParaRPr kumimoji="0" lang="en-US" altLang="zh-CN" sz="2000" b="0" i="0" u="none" strike="noStrike" kern="1200" cap="none" spc="0" normalizeH="0" baseline="0" noProof="0" dirty="0">
              <a:ln>
                <a:noFill/>
              </a:ln>
              <a:solidFill>
                <a:srgbClr val="000000"/>
              </a:solidFill>
              <a:effectLst/>
              <a:uLnTx/>
              <a:uFillTx/>
              <a:latin typeface="Arial"/>
              <a:ea typeface="微软雅黑"/>
              <a:cs typeface="+mn-cs"/>
            </a:endParaRPr>
          </a:p>
          <a:p>
            <a:pPr marL="742950" marR="0" lvl="1" indent="-285750" algn="l" defTabSz="914400" rtl="0" eaLnBrk="1" fontAlgn="base" latinLnBrk="0" hangingPunct="1">
              <a:lnSpc>
                <a:spcPct val="100000"/>
              </a:lnSpc>
              <a:spcBef>
                <a:spcPts val="0"/>
              </a:spcBef>
              <a:spcAft>
                <a:spcPts val="200"/>
              </a:spcAft>
              <a:buClrTx/>
              <a:buSzTx/>
              <a:buFontTx/>
              <a:buChar char="–"/>
              <a:tabLst/>
              <a:defRPr/>
            </a:pPr>
            <a:endParaRPr kumimoji="0" lang="it-IT" altLang="zh-CN" sz="2000" b="0" i="0" u="none" strike="noStrike" kern="0" cap="none" spc="0" normalizeH="0" baseline="0" noProof="0" dirty="0">
              <a:ln>
                <a:noFill/>
              </a:ln>
              <a:solidFill>
                <a:srgbClr val="000000"/>
              </a:solidFill>
              <a:effectLst/>
              <a:uLnTx/>
              <a:uFillTx/>
              <a:latin typeface="Arial"/>
              <a:ea typeface="黑体"/>
              <a:cs typeface="+mn-cs"/>
            </a:endParaRPr>
          </a:p>
          <a:p>
            <a:pPr marL="742950" marR="0" lvl="1" indent="-285750" algn="l" defTabSz="914400" rtl="0" eaLnBrk="1" fontAlgn="base" latinLnBrk="0" hangingPunct="1">
              <a:lnSpc>
                <a:spcPct val="100000"/>
              </a:lnSpc>
              <a:spcBef>
                <a:spcPts val="0"/>
              </a:spcBef>
              <a:spcAft>
                <a:spcPts val="200"/>
              </a:spcAft>
              <a:buClrTx/>
              <a:buSzTx/>
              <a:buFontTx/>
              <a:buChar char="–"/>
              <a:tabLst/>
              <a:defRPr/>
            </a:pPr>
            <a:endParaRPr kumimoji="0" lang="it-IT" altLang="zh-CN" sz="2000" b="0" i="0" u="none" strike="noStrike" kern="0" cap="none" spc="0" normalizeH="0" baseline="0" noProof="0" dirty="0">
              <a:ln>
                <a:noFill/>
              </a:ln>
              <a:solidFill>
                <a:srgbClr val="000000"/>
              </a:solidFill>
              <a:effectLst/>
              <a:uLnTx/>
              <a:uFillTx/>
              <a:latin typeface="Arial"/>
              <a:ea typeface="黑体"/>
              <a:cs typeface="+mn-cs"/>
            </a:endParaRPr>
          </a:p>
          <a:p>
            <a:pPr marL="742950" marR="0" lvl="1" indent="-285750" algn="l" defTabSz="914400" rtl="0" eaLnBrk="1" fontAlgn="base" latinLnBrk="0" hangingPunct="1">
              <a:lnSpc>
                <a:spcPct val="100000"/>
              </a:lnSpc>
              <a:spcBef>
                <a:spcPts val="0"/>
              </a:spcBef>
              <a:spcAft>
                <a:spcPts val="200"/>
              </a:spcAft>
              <a:buClrTx/>
              <a:buSzTx/>
              <a:buFontTx/>
              <a:buChar char="–"/>
              <a:tabLst/>
              <a:defRPr/>
            </a:pPr>
            <a:endParaRPr kumimoji="0" lang="it-IT" altLang="zh-CN" sz="2000" b="0" i="0" u="none" strike="noStrike" kern="0" cap="none" spc="0" normalizeH="0" baseline="0" noProof="0" dirty="0">
              <a:ln>
                <a:noFill/>
              </a:ln>
              <a:solidFill>
                <a:srgbClr val="000000"/>
              </a:solidFill>
              <a:effectLst/>
              <a:uLnTx/>
              <a:uFillTx/>
              <a:latin typeface="Arial"/>
              <a:ea typeface="黑体"/>
              <a:cs typeface="+mn-cs"/>
            </a:endParaRPr>
          </a:p>
          <a:p>
            <a:pPr marL="342900" marR="0" lvl="0" indent="-342900" algn="l" defTabSz="914400" rtl="0" eaLnBrk="1" fontAlgn="base" latinLnBrk="0" hangingPunct="1">
              <a:lnSpc>
                <a:spcPct val="100000"/>
              </a:lnSpc>
              <a:spcBef>
                <a:spcPts val="0"/>
              </a:spcBef>
              <a:spcAft>
                <a:spcPts val="200"/>
              </a:spcAft>
              <a:buClrTx/>
              <a:buSzTx/>
              <a:buFontTx/>
              <a:buChar char="•"/>
              <a:tabLst/>
              <a:defRPr/>
            </a:pPr>
            <a:r>
              <a:rPr kumimoji="0" lang="en-US" altLang="zh-CN" sz="2000" b="0" i="1" u="none" strike="noStrike" kern="0" cap="none" spc="0" normalizeH="0" baseline="0" noProof="0" dirty="0">
                <a:ln>
                  <a:noFill/>
                </a:ln>
                <a:solidFill>
                  <a:srgbClr val="0000FF"/>
                </a:solidFill>
                <a:effectLst/>
                <a:uLnTx/>
                <a:uFillTx/>
                <a:latin typeface="Arial"/>
                <a:ea typeface="黑体"/>
                <a:cs typeface="+mn-cs"/>
              </a:rPr>
              <a:t>Adoption in China: ~ by end 2023?</a:t>
            </a:r>
          </a:p>
          <a:p>
            <a:pPr marL="742950" marR="0" lvl="1" indent="-285750" algn="l" defTabSz="914400" rtl="0" eaLnBrk="1" fontAlgn="base" latinLnBrk="0" hangingPunct="1">
              <a:lnSpc>
                <a:spcPct val="100000"/>
              </a:lnSpc>
              <a:spcBef>
                <a:spcPts val="0"/>
              </a:spcBef>
              <a:spcAft>
                <a:spcPts val="200"/>
              </a:spcAft>
              <a:buClrTx/>
              <a:buSzTx/>
              <a:buFontTx/>
              <a:buChar char="–"/>
              <a:tabLst/>
              <a:defRPr/>
            </a:pPr>
            <a:r>
              <a:rPr kumimoji="0" lang="en-US" altLang="zh-CN" sz="1800" b="0" i="1" u="none" strike="noStrike" kern="0" cap="none" spc="0" normalizeH="0" baseline="0" noProof="0" dirty="0">
                <a:ln>
                  <a:noFill/>
                </a:ln>
                <a:solidFill>
                  <a:srgbClr val="000000"/>
                </a:solidFill>
                <a:effectLst/>
                <a:uLnTx/>
                <a:uFillTx/>
                <a:latin typeface="Arial"/>
                <a:ea typeface="黑体"/>
                <a:cs typeface="+mn-cs"/>
              </a:rPr>
              <a:t>PDR (early 2024)</a:t>
            </a:r>
          </a:p>
          <a:p>
            <a:pPr marL="342900" marR="0" lvl="0" indent="-342900" algn="l" defTabSz="914400" rtl="0" eaLnBrk="1" fontAlgn="base" latinLnBrk="0" hangingPunct="1">
              <a:lnSpc>
                <a:spcPct val="100000"/>
              </a:lnSpc>
              <a:spcBef>
                <a:spcPts val="0"/>
              </a:spcBef>
              <a:spcAft>
                <a:spcPts val="200"/>
              </a:spcAft>
              <a:buClrTx/>
              <a:buSzTx/>
              <a:buFontTx/>
              <a:buChar char="•"/>
              <a:tabLst/>
              <a:defRPr/>
            </a:pPr>
            <a:r>
              <a:rPr kumimoji="0" lang="en-US" altLang="zh-CN" sz="2000" b="0" i="1" u="none" strike="noStrike" kern="0" cap="none" spc="0" normalizeH="0" baseline="0" noProof="0" dirty="0">
                <a:ln>
                  <a:noFill/>
                </a:ln>
                <a:solidFill>
                  <a:srgbClr val="0000FF"/>
                </a:solidFill>
                <a:effectLst/>
                <a:uLnTx/>
                <a:uFillTx/>
                <a:latin typeface="Arial"/>
                <a:ea typeface="黑体"/>
                <a:cs typeface="+mn-cs"/>
              </a:rPr>
              <a:t>Phase C: Jan 2024 – Dec 2026</a:t>
            </a:r>
          </a:p>
          <a:p>
            <a:pPr marL="742950" marR="0" lvl="1" indent="-285750" algn="l" defTabSz="914400" rtl="0" eaLnBrk="1" fontAlgn="base" latinLnBrk="0" hangingPunct="1">
              <a:lnSpc>
                <a:spcPct val="100000"/>
              </a:lnSpc>
              <a:spcBef>
                <a:spcPts val="0"/>
              </a:spcBef>
              <a:spcAft>
                <a:spcPts val="200"/>
              </a:spcAft>
              <a:buClrTx/>
              <a:buSzTx/>
              <a:buFontTx/>
              <a:buChar char="–"/>
              <a:tabLst/>
              <a:defRPr/>
            </a:pPr>
            <a:r>
              <a:rPr kumimoji="0" lang="it-IT" altLang="zh-CN" sz="1800" b="0" i="1" u="none" strike="noStrike" kern="0" cap="none" spc="0" normalizeH="0" baseline="0" noProof="0" dirty="0">
                <a:ln>
                  <a:noFill/>
                </a:ln>
                <a:solidFill>
                  <a:srgbClr val="000000"/>
                </a:solidFill>
                <a:effectLst/>
                <a:uLnTx/>
                <a:uFillTx/>
                <a:latin typeface="Arial"/>
                <a:ea typeface="黑体"/>
                <a:cs typeface="+mn-cs"/>
              </a:rPr>
              <a:t>CDR ( ~ </a:t>
            </a:r>
            <a:r>
              <a:rPr kumimoji="0" lang="en-US" altLang="zh-CN" sz="1800" b="0" i="1" u="none" strike="noStrike" kern="0" cap="none" spc="0" normalizeH="0" baseline="0" noProof="0" dirty="0">
                <a:ln>
                  <a:noFill/>
                </a:ln>
                <a:solidFill>
                  <a:srgbClr val="000000"/>
                </a:solidFill>
                <a:effectLst/>
                <a:uLnTx/>
                <a:uFillTx/>
                <a:latin typeface="Arial"/>
                <a:ea typeface="黑体"/>
                <a:cs typeface="+mn-cs"/>
              </a:rPr>
              <a:t>Oct</a:t>
            </a:r>
            <a:r>
              <a:rPr kumimoji="0" lang="it-IT" altLang="zh-CN" sz="1800" b="0" i="1" u="none" strike="noStrike" kern="0" cap="none" spc="0" normalizeH="0" baseline="0" noProof="0" dirty="0">
                <a:ln>
                  <a:noFill/>
                </a:ln>
                <a:solidFill>
                  <a:srgbClr val="000000"/>
                </a:solidFill>
                <a:effectLst/>
                <a:uLnTx/>
                <a:uFillTx/>
                <a:latin typeface="Arial"/>
                <a:ea typeface="黑体"/>
                <a:cs typeface="+mn-cs"/>
              </a:rPr>
              <a:t> 2026)</a:t>
            </a:r>
            <a:endParaRPr kumimoji="0" lang="en-US" altLang="zh-CN" sz="1800" b="0" i="1" u="none" strike="noStrike" kern="0" cap="none" spc="0" normalizeH="0" baseline="0" noProof="0" dirty="0">
              <a:ln>
                <a:noFill/>
              </a:ln>
              <a:solidFill>
                <a:srgbClr val="000000"/>
              </a:solidFill>
              <a:effectLst/>
              <a:uLnTx/>
              <a:uFillTx/>
              <a:latin typeface="Arial"/>
              <a:ea typeface="黑体"/>
              <a:cs typeface="+mn-cs"/>
            </a:endParaRPr>
          </a:p>
          <a:p>
            <a:pPr marL="342900" marR="0" lvl="0" indent="-342900" algn="l" defTabSz="914400" rtl="0" eaLnBrk="1" fontAlgn="base" latinLnBrk="0" hangingPunct="1">
              <a:lnSpc>
                <a:spcPct val="100000"/>
              </a:lnSpc>
              <a:spcBef>
                <a:spcPts val="0"/>
              </a:spcBef>
              <a:spcAft>
                <a:spcPts val="200"/>
              </a:spcAft>
              <a:buClrTx/>
              <a:buSzTx/>
              <a:buFontTx/>
              <a:buChar char="•"/>
              <a:tabLst/>
              <a:defRPr/>
            </a:pPr>
            <a:r>
              <a:rPr kumimoji="0" lang="en-US" altLang="zh-CN" sz="2000" b="0" i="1" u="none" strike="noStrike" kern="0" cap="none" spc="0" normalizeH="0" baseline="0" noProof="0" dirty="0">
                <a:ln>
                  <a:noFill/>
                </a:ln>
                <a:solidFill>
                  <a:srgbClr val="0000FF"/>
                </a:solidFill>
                <a:effectLst/>
                <a:uLnTx/>
                <a:uFillTx/>
                <a:latin typeface="Arial"/>
                <a:ea typeface="黑体"/>
                <a:cs typeface="+mn-cs"/>
              </a:rPr>
              <a:t>Phase D (FM): Jan 2027 – Mar 2029</a:t>
            </a:r>
          </a:p>
          <a:p>
            <a:pPr marL="342900" marR="0" lvl="0" indent="-342900" algn="l" defTabSz="914400" rtl="0" eaLnBrk="1" fontAlgn="base" latinLnBrk="0" hangingPunct="1">
              <a:lnSpc>
                <a:spcPct val="100000"/>
              </a:lnSpc>
              <a:spcBef>
                <a:spcPts val="0"/>
              </a:spcBef>
              <a:spcAft>
                <a:spcPts val="200"/>
              </a:spcAft>
              <a:buClrTx/>
              <a:buSzTx/>
              <a:buFontTx/>
              <a:buChar char="•"/>
              <a:tabLst/>
              <a:defRPr/>
            </a:pPr>
            <a:r>
              <a:rPr kumimoji="0" lang="en-US" altLang="zh-CN" sz="2000" b="0" i="1" u="none" strike="noStrike" kern="0" cap="none" spc="0" normalizeH="0" baseline="0" noProof="0" dirty="0">
                <a:ln>
                  <a:noFill/>
                </a:ln>
                <a:solidFill>
                  <a:srgbClr val="0000FF"/>
                </a:solidFill>
                <a:effectLst/>
                <a:uLnTx/>
                <a:uFillTx/>
                <a:latin typeface="Arial"/>
                <a:ea typeface="黑体"/>
                <a:cs typeface="+mn-cs"/>
              </a:rPr>
              <a:t>Phase E1: Apr 2029 – Aug 2029</a:t>
            </a:r>
          </a:p>
          <a:p>
            <a:pPr marL="742950" marR="0" lvl="1" indent="-285750" algn="l" defTabSz="914400" rtl="0" eaLnBrk="1" fontAlgn="base" latinLnBrk="0" hangingPunct="1">
              <a:lnSpc>
                <a:spcPct val="100000"/>
              </a:lnSpc>
              <a:spcBef>
                <a:spcPts val="0"/>
              </a:spcBef>
              <a:spcAft>
                <a:spcPts val="200"/>
              </a:spcAft>
              <a:buClrTx/>
              <a:buSzTx/>
              <a:buFontTx/>
              <a:buChar char="–"/>
              <a:tabLst/>
              <a:defRPr/>
            </a:pPr>
            <a:r>
              <a:rPr kumimoji="0" lang="en-US" altLang="zh-CN" sz="1800" b="0" i="1" u="none" strike="noStrike" kern="0" cap="none" spc="0" normalizeH="0" baseline="0" noProof="0" dirty="0">
                <a:ln>
                  <a:noFill/>
                </a:ln>
                <a:solidFill>
                  <a:srgbClr val="000000"/>
                </a:solidFill>
                <a:effectLst/>
                <a:uLnTx/>
                <a:uFillTx/>
                <a:latin typeface="Arial"/>
                <a:ea typeface="黑体"/>
                <a:cs typeface="+mn-cs"/>
              </a:rPr>
              <a:t>Launch</a:t>
            </a:r>
          </a:p>
          <a:p>
            <a:pPr marL="342900" marR="0" lvl="0" indent="-342900" algn="l" defTabSz="914400" rtl="0" eaLnBrk="1" fontAlgn="base" latinLnBrk="0" hangingPunct="1">
              <a:lnSpc>
                <a:spcPct val="100000"/>
              </a:lnSpc>
              <a:spcBef>
                <a:spcPts val="0"/>
              </a:spcBef>
              <a:spcAft>
                <a:spcPts val="200"/>
              </a:spcAft>
              <a:buClrTx/>
              <a:buSzTx/>
              <a:buFontTx/>
              <a:buChar char="•"/>
              <a:tabLst/>
              <a:defRPr/>
            </a:pPr>
            <a:endParaRPr kumimoji="0" lang="en-US" altLang="zh-CN" sz="2800" b="0" i="0" u="none" strike="noStrike" kern="0" cap="none" spc="0" normalizeH="0" baseline="0" noProof="0" dirty="0">
              <a:ln>
                <a:noFill/>
              </a:ln>
              <a:solidFill>
                <a:srgbClr val="0000FF"/>
              </a:solidFill>
              <a:effectLst/>
              <a:uLnTx/>
              <a:uFillTx/>
              <a:latin typeface="Arial"/>
              <a:ea typeface="黑体"/>
              <a:cs typeface="+mn-cs"/>
            </a:endParaRPr>
          </a:p>
        </p:txBody>
      </p:sp>
      <p:sp>
        <p:nvSpPr>
          <p:cNvPr id="11" name="TextBox 3">
            <a:extLst>
              <a:ext uri="{FF2B5EF4-FFF2-40B4-BE49-F238E27FC236}">
                <a16:creationId xmlns:a16="http://schemas.microsoft.com/office/drawing/2014/main" id="{160BD78B-CC76-497B-88C7-A7AE8D5709CA}"/>
              </a:ext>
            </a:extLst>
          </p:cNvPr>
          <p:cNvSpPr txBox="1"/>
          <p:nvPr/>
        </p:nvSpPr>
        <p:spPr>
          <a:xfrm>
            <a:off x="6362562" y="3354345"/>
            <a:ext cx="5816752" cy="677108"/>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微软雅黑"/>
                <a:cs typeface="+mn-cs"/>
              </a:rPr>
              <a:t>Phases C+D+E1 to be funded in 14</a:t>
            </a:r>
            <a:r>
              <a:rPr kumimoji="0" lang="en-US" altLang="zh-CN" sz="1800" b="0" i="0" u="none" strike="noStrike" kern="1200" cap="none" spc="0" normalizeH="0" baseline="30000" noProof="0" dirty="0">
                <a:ln>
                  <a:noFill/>
                </a:ln>
                <a:solidFill>
                  <a:srgbClr val="000000"/>
                </a:solidFill>
                <a:effectLst/>
                <a:uLnTx/>
                <a:uFillTx/>
                <a:latin typeface="Arial"/>
                <a:ea typeface="微软雅黑"/>
                <a:cs typeface="+mn-cs"/>
              </a:rPr>
              <a:t>th</a:t>
            </a:r>
            <a:r>
              <a:rPr kumimoji="0" lang="en-US" altLang="zh-CN" sz="1800" b="0" i="0" u="none" strike="noStrike" kern="1200" cap="none" spc="0" normalizeH="0" baseline="0" noProof="0" dirty="0">
                <a:ln>
                  <a:noFill/>
                </a:ln>
                <a:solidFill>
                  <a:srgbClr val="000000"/>
                </a:solidFill>
                <a:effectLst/>
                <a:uLnTx/>
                <a:uFillTx/>
                <a:latin typeface="Arial"/>
                <a:ea typeface="微软雅黑"/>
                <a:cs typeface="+mn-cs"/>
              </a:rPr>
              <a:t> 5-yr plan of China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a:ea typeface="微软雅黑"/>
                <a:cs typeface="+mn-cs"/>
              </a:rPr>
              <a:t>(</a:t>
            </a:r>
            <a:r>
              <a:rPr kumimoji="0" lang="en-US" altLang="zh-CN" sz="2000" b="0" i="0" u="none" strike="noStrike" kern="1200" cap="none" spc="0" normalizeH="0" baseline="0" noProof="0" dirty="0">
                <a:ln>
                  <a:noFill/>
                </a:ln>
                <a:solidFill>
                  <a:srgbClr val="C00000"/>
                </a:solidFill>
                <a:effectLst/>
                <a:uLnTx/>
                <a:uFillTx/>
                <a:latin typeface="Arial"/>
                <a:ea typeface="微软雅黑"/>
                <a:cs typeface="+mn-cs"/>
              </a:rPr>
              <a:t>now highly recommended by CAS</a:t>
            </a:r>
            <a:r>
              <a:rPr kumimoji="0" lang="en-US" altLang="zh-CN" sz="2000" b="0" i="0" u="none" strike="noStrike" kern="1200" cap="none" spc="0" normalizeH="0" baseline="0" noProof="0" dirty="0">
                <a:ln>
                  <a:noFill/>
                </a:ln>
                <a:solidFill>
                  <a:srgbClr val="000000"/>
                </a:solidFill>
                <a:effectLst/>
                <a:uLnTx/>
                <a:uFillTx/>
                <a:latin typeface="Arial"/>
                <a:ea typeface="微软雅黑"/>
                <a:cs typeface="+mn-cs"/>
              </a:rPr>
              <a:t>)</a:t>
            </a:r>
            <a:endParaRPr kumimoji="0" lang="zh-CN" altLang="en-US" sz="20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3" name="文本框 20">
            <a:extLst>
              <a:ext uri="{FF2B5EF4-FFF2-40B4-BE49-F238E27FC236}">
                <a16:creationId xmlns:a16="http://schemas.microsoft.com/office/drawing/2014/main" id="{D66214A9-FA19-4FB2-98E8-E6ACEB460FD1}"/>
              </a:ext>
            </a:extLst>
          </p:cNvPr>
          <p:cNvSpPr txBox="1">
            <a:spLocks noChangeArrowheads="1"/>
          </p:cNvSpPr>
          <p:nvPr/>
        </p:nvSpPr>
        <p:spPr bwMode="auto">
          <a:xfrm>
            <a:off x="537646" y="6277962"/>
            <a:ext cx="5450474" cy="338554"/>
          </a:xfrm>
          <a:prstGeom prst="rect">
            <a:avLst/>
          </a:prstGeom>
          <a:noFill/>
          <a:ln>
            <a:noFill/>
          </a:ln>
          <a:extLst/>
        </p:spPr>
        <p:txBody>
          <a:bodyPr wrap="square">
            <a:spAutoFit/>
          </a:bodyPr>
          <a:lstStyle>
            <a:defPPr>
              <a:defRPr lang="zh-CN"/>
            </a:defPPr>
            <a:lvl1pPr eaLnBrk="0" fontAlgn="base" hangingPunct="0">
              <a:spcBef>
                <a:spcPct val="0"/>
              </a:spcBef>
              <a:spcAft>
                <a:spcPct val="0"/>
              </a:spcAft>
              <a:defRPr sz="1600" b="1">
                <a:solidFill>
                  <a:srgbClr val="FF0000"/>
                </a:solidFill>
                <a:latin typeface="Arial" panose="020B0604020202020204" pitchFamily="34" charset="0"/>
                <a:ea typeface="黑体" panose="02010609060101010101" pitchFamily="49" charset="-122"/>
              </a:defRPr>
            </a:lvl1pPr>
            <a:lvl2pPr eaLnBrk="0" fontAlgn="base" hangingPunct="0">
              <a:spcBef>
                <a:spcPct val="0"/>
              </a:spcBef>
              <a:spcAft>
                <a:spcPct val="0"/>
              </a:spcAft>
              <a:defRPr>
                <a:latin typeface="Calibri" panose="020F0502020204030204" pitchFamily="34" charset="0"/>
                <a:ea typeface="宋体" panose="02010600030101010101" pitchFamily="2" charset="-122"/>
              </a:defRPr>
            </a:lvl2pPr>
            <a:lvl3pPr eaLnBrk="0" fontAlgn="base" hangingPunct="0">
              <a:spcBef>
                <a:spcPct val="0"/>
              </a:spcBef>
              <a:spcAft>
                <a:spcPct val="0"/>
              </a:spcAft>
              <a:defRPr>
                <a:latin typeface="Calibri" panose="020F0502020204030204" pitchFamily="34" charset="0"/>
                <a:ea typeface="宋体" panose="02010600030101010101" pitchFamily="2" charset="-122"/>
              </a:defRPr>
            </a:lvl3pPr>
            <a:lvl4pPr eaLnBrk="0" fontAlgn="base" hangingPunct="0">
              <a:spcBef>
                <a:spcPct val="0"/>
              </a:spcBef>
              <a:spcAft>
                <a:spcPct val="0"/>
              </a:spcAft>
              <a:defRPr>
                <a:latin typeface="Calibri" panose="020F0502020204030204" pitchFamily="34" charset="0"/>
                <a:ea typeface="宋体" panose="02010600030101010101" pitchFamily="2" charset="-122"/>
              </a:defRPr>
            </a:lvl4pPr>
            <a:lvl5pPr eaLnBrk="0" fontAlgn="base" hangingPunct="0">
              <a:spcBef>
                <a:spcPct val="0"/>
              </a:spcBef>
              <a:spcAft>
                <a:spcPct val="0"/>
              </a:spcAft>
              <a:defRPr>
                <a:latin typeface="Calibri" panose="020F0502020204030204" pitchFamily="34" charset="0"/>
                <a:ea typeface="宋体" panose="02010600030101010101" pitchFamily="2" charset="-122"/>
              </a:defRPr>
            </a:lvl5pPr>
            <a:lvl6pPr>
              <a:defRPr>
                <a:latin typeface="Calibri" panose="020F0502020204030204" pitchFamily="34" charset="0"/>
                <a:ea typeface="宋体" panose="02010600030101010101" pitchFamily="2" charset="-122"/>
              </a:defRPr>
            </a:lvl6pPr>
            <a:lvl7pPr>
              <a:defRPr>
                <a:latin typeface="Calibri" panose="020F0502020204030204" pitchFamily="34" charset="0"/>
                <a:ea typeface="宋体" panose="02010600030101010101" pitchFamily="2" charset="-122"/>
              </a:defRPr>
            </a:lvl7pPr>
            <a:lvl8pPr>
              <a:defRPr>
                <a:latin typeface="Calibri" panose="020F0502020204030204" pitchFamily="34" charset="0"/>
                <a:ea typeface="宋体" panose="02010600030101010101" pitchFamily="2" charset="-122"/>
              </a:defRPr>
            </a:lvl8pPr>
            <a:lvl9pPr>
              <a:defRPr>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chemeClr val="tx1"/>
                </a:solidFill>
                <a:effectLst/>
                <a:uLnTx/>
                <a:uFillTx/>
                <a:latin typeface="Arial" panose="020B0604020202020204" pitchFamily="34" charset="0"/>
                <a:ea typeface="黑体" panose="02010609060101010101" pitchFamily="49" charset="-122"/>
                <a:cs typeface="+mn-cs"/>
              </a:rPr>
              <a:t>PFA engineering mode end to end test @ IHEP</a:t>
            </a:r>
            <a:endParaRPr kumimoji="0" lang="zh-CN" altLang="en-US" sz="1600" b="1" i="0" u="none" strike="noStrike" kern="1200" cap="none" spc="0" normalizeH="0" baseline="0" noProof="0" dirty="0">
              <a:ln>
                <a:noFill/>
              </a:ln>
              <a:solidFill>
                <a:schemeClr val="tx1"/>
              </a:solidFill>
              <a:effectLst/>
              <a:uLnTx/>
              <a:uFillTx/>
              <a:latin typeface="Arial" panose="020B0604020202020204" pitchFamily="34" charset="0"/>
              <a:ea typeface="黑体" panose="02010609060101010101" pitchFamily="49" charset="-122"/>
              <a:cs typeface="+mn-cs"/>
            </a:endParaRPr>
          </a:p>
        </p:txBody>
      </p:sp>
      <p:pic>
        <p:nvPicPr>
          <p:cNvPr id="19" name="图片 18">
            <a:extLst>
              <a:ext uri="{FF2B5EF4-FFF2-40B4-BE49-F238E27FC236}">
                <a16:creationId xmlns:a16="http://schemas.microsoft.com/office/drawing/2014/main" id="{96C925C5-2EAB-4D26-B883-205894EB5A7A}"/>
              </a:ext>
            </a:extLst>
          </p:cNvPr>
          <p:cNvPicPr>
            <a:picLocks noChangeAspect="1"/>
          </p:cNvPicPr>
          <p:nvPr/>
        </p:nvPicPr>
        <p:blipFill>
          <a:blip r:embed="rId2"/>
          <a:stretch>
            <a:fillRect/>
          </a:stretch>
        </p:blipFill>
        <p:spPr>
          <a:xfrm>
            <a:off x="113589" y="851864"/>
            <a:ext cx="3337783" cy="2502481"/>
          </a:xfrm>
          <a:prstGeom prst="rect">
            <a:avLst/>
          </a:prstGeom>
        </p:spPr>
      </p:pic>
      <p:pic>
        <p:nvPicPr>
          <p:cNvPr id="20" name="图片 122">
            <a:extLst>
              <a:ext uri="{FF2B5EF4-FFF2-40B4-BE49-F238E27FC236}">
                <a16:creationId xmlns:a16="http://schemas.microsoft.com/office/drawing/2014/main" id="{F95D22C2-7A3E-49DC-BF33-70DA8BE823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956" y="3608380"/>
            <a:ext cx="2765633" cy="2517681"/>
          </a:xfrm>
          <a:prstGeom prst="rect">
            <a:avLst/>
          </a:prstGeom>
          <a:noFill/>
          <a:extLst>
            <a:ext uri="{909E8E84-426E-40DD-AFC4-6F175D3DCCD1}">
              <a14:hiddenFill xmlns:a14="http://schemas.microsoft.com/office/drawing/2010/main">
                <a:solidFill>
                  <a:srgbClr val="FFFFFF"/>
                </a:solidFill>
              </a14:hiddenFill>
            </a:ext>
          </a:extLst>
        </p:spPr>
      </p:pic>
      <p:pic>
        <p:nvPicPr>
          <p:cNvPr id="22" name="图片 123">
            <a:extLst>
              <a:ext uri="{FF2B5EF4-FFF2-40B4-BE49-F238E27FC236}">
                <a16:creationId xmlns:a16="http://schemas.microsoft.com/office/drawing/2014/main" id="{8E4D30E1-5EBE-4256-9137-FB1B6B7B1F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6884" y="3749689"/>
            <a:ext cx="2875922" cy="2428109"/>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a:extLst>
              <a:ext uri="{FF2B5EF4-FFF2-40B4-BE49-F238E27FC236}">
                <a16:creationId xmlns:a16="http://schemas.microsoft.com/office/drawing/2014/main" id="{62E243A3-5A04-4B58-8CCE-0679C14BDD97}"/>
              </a:ext>
            </a:extLst>
          </p:cNvPr>
          <p:cNvPicPr>
            <a:picLocks noChangeAspect="1"/>
          </p:cNvPicPr>
          <p:nvPr/>
        </p:nvPicPr>
        <p:blipFill>
          <a:blip r:embed="rId5"/>
          <a:stretch>
            <a:fillRect/>
          </a:stretch>
        </p:blipFill>
        <p:spPr>
          <a:xfrm>
            <a:off x="3624567" y="851864"/>
            <a:ext cx="2453314" cy="1853591"/>
          </a:xfrm>
          <a:prstGeom prst="rect">
            <a:avLst/>
          </a:prstGeom>
        </p:spPr>
      </p:pic>
      <p:sp>
        <p:nvSpPr>
          <p:cNvPr id="15" name="文本框 20">
            <a:extLst>
              <a:ext uri="{FF2B5EF4-FFF2-40B4-BE49-F238E27FC236}">
                <a16:creationId xmlns:a16="http://schemas.microsoft.com/office/drawing/2014/main" id="{2DF55FF9-ECD7-45DC-9494-634E43F43C38}"/>
              </a:ext>
            </a:extLst>
          </p:cNvPr>
          <p:cNvSpPr txBox="1">
            <a:spLocks noChangeArrowheads="1"/>
          </p:cNvSpPr>
          <p:nvPr/>
        </p:nvSpPr>
        <p:spPr bwMode="auto">
          <a:xfrm>
            <a:off x="3537970" y="2721640"/>
            <a:ext cx="2558030" cy="830997"/>
          </a:xfrm>
          <a:prstGeom prst="rect">
            <a:avLst/>
          </a:prstGeom>
          <a:noFill/>
          <a:ln>
            <a:noFill/>
          </a:ln>
          <a:extLst/>
        </p:spPr>
        <p:txBody>
          <a:bodyPr wrap="square">
            <a:spAutoFit/>
          </a:bodyPr>
          <a:lstStyle>
            <a:defPPr>
              <a:defRPr lang="zh-CN"/>
            </a:defPPr>
            <a:lvl1pPr eaLnBrk="0" fontAlgn="base" hangingPunct="0">
              <a:spcBef>
                <a:spcPct val="0"/>
              </a:spcBef>
              <a:spcAft>
                <a:spcPct val="0"/>
              </a:spcAft>
              <a:defRPr sz="1600" b="1">
                <a:solidFill>
                  <a:srgbClr val="FF0000"/>
                </a:solidFill>
                <a:latin typeface="Arial" panose="020B0604020202020204" pitchFamily="34" charset="0"/>
                <a:ea typeface="黑体" panose="02010609060101010101" pitchFamily="49" charset="-122"/>
              </a:defRPr>
            </a:lvl1pPr>
            <a:lvl2pPr eaLnBrk="0" fontAlgn="base" hangingPunct="0">
              <a:spcBef>
                <a:spcPct val="0"/>
              </a:spcBef>
              <a:spcAft>
                <a:spcPct val="0"/>
              </a:spcAft>
              <a:defRPr>
                <a:latin typeface="Calibri" panose="020F0502020204030204" pitchFamily="34" charset="0"/>
                <a:ea typeface="宋体" panose="02010600030101010101" pitchFamily="2" charset="-122"/>
              </a:defRPr>
            </a:lvl2pPr>
            <a:lvl3pPr eaLnBrk="0" fontAlgn="base" hangingPunct="0">
              <a:spcBef>
                <a:spcPct val="0"/>
              </a:spcBef>
              <a:spcAft>
                <a:spcPct val="0"/>
              </a:spcAft>
              <a:defRPr>
                <a:latin typeface="Calibri" panose="020F0502020204030204" pitchFamily="34" charset="0"/>
                <a:ea typeface="宋体" panose="02010600030101010101" pitchFamily="2" charset="-122"/>
              </a:defRPr>
            </a:lvl3pPr>
            <a:lvl4pPr eaLnBrk="0" fontAlgn="base" hangingPunct="0">
              <a:spcBef>
                <a:spcPct val="0"/>
              </a:spcBef>
              <a:spcAft>
                <a:spcPct val="0"/>
              </a:spcAft>
              <a:defRPr>
                <a:latin typeface="Calibri" panose="020F0502020204030204" pitchFamily="34" charset="0"/>
                <a:ea typeface="宋体" panose="02010600030101010101" pitchFamily="2" charset="-122"/>
              </a:defRPr>
            </a:lvl4pPr>
            <a:lvl5pPr eaLnBrk="0" fontAlgn="base" hangingPunct="0">
              <a:spcBef>
                <a:spcPct val="0"/>
              </a:spcBef>
              <a:spcAft>
                <a:spcPct val="0"/>
              </a:spcAft>
              <a:defRPr>
                <a:latin typeface="Calibri" panose="020F0502020204030204" pitchFamily="34" charset="0"/>
                <a:ea typeface="宋体" panose="02010600030101010101" pitchFamily="2" charset="-122"/>
              </a:defRPr>
            </a:lvl5pPr>
            <a:lvl6pPr>
              <a:defRPr>
                <a:latin typeface="Calibri" panose="020F0502020204030204" pitchFamily="34" charset="0"/>
                <a:ea typeface="宋体" panose="02010600030101010101" pitchFamily="2" charset="-122"/>
              </a:defRPr>
            </a:lvl6pPr>
            <a:lvl7pPr>
              <a:defRPr>
                <a:latin typeface="Calibri" panose="020F0502020204030204" pitchFamily="34" charset="0"/>
                <a:ea typeface="宋体" panose="02010600030101010101" pitchFamily="2" charset="-122"/>
              </a:defRPr>
            </a:lvl7pPr>
            <a:lvl8pPr>
              <a:defRPr>
                <a:latin typeface="Calibri" panose="020F0502020204030204" pitchFamily="34" charset="0"/>
                <a:ea typeface="宋体" panose="02010600030101010101" pitchFamily="2" charset="-122"/>
              </a:defRPr>
            </a:lvl8pPr>
            <a:lvl9pPr>
              <a:defRPr>
                <a:latin typeface="Calibri" panose="020F050202020403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chemeClr val="tx1"/>
                </a:solidFill>
                <a:effectLst/>
                <a:uLnTx/>
                <a:uFillTx/>
                <a:latin typeface="Arial" panose="020B0604020202020204" pitchFamily="34" charset="0"/>
                <a:ea typeface="黑体" panose="02010609060101010101" pitchFamily="49" charset="-122"/>
                <a:cs typeface="+mn-cs"/>
              </a:rPr>
              <a:t>The mirror module developed by IHEP and collaborators in China</a:t>
            </a:r>
            <a:endParaRPr kumimoji="0" lang="zh-CN" altLang="en-US" sz="1600" b="1" i="0" u="none" strike="noStrike" kern="1200" cap="none" spc="0" normalizeH="0" baseline="0" noProof="0" dirty="0">
              <a:ln>
                <a:noFill/>
              </a:ln>
              <a:solidFill>
                <a:schemeClr val="tx1"/>
              </a:solidFill>
              <a:effectLst/>
              <a:uLnTx/>
              <a:uFillTx/>
              <a:latin typeface="Arial" panose="020B0604020202020204" pitchFamily="34" charset="0"/>
              <a:ea typeface="黑体" panose="02010609060101010101" pitchFamily="49" charset="-122"/>
              <a:cs typeface="+mn-cs"/>
            </a:endParaRPr>
          </a:p>
        </p:txBody>
      </p:sp>
      <p:sp>
        <p:nvSpPr>
          <p:cNvPr id="16" name="文本框 15">
            <a:extLst>
              <a:ext uri="{FF2B5EF4-FFF2-40B4-BE49-F238E27FC236}">
                <a16:creationId xmlns:a16="http://schemas.microsoft.com/office/drawing/2014/main" id="{8B51D09A-7C6E-44AC-BCAF-3B09ABD18834}"/>
              </a:ext>
            </a:extLst>
          </p:cNvPr>
          <p:cNvSpPr txBox="1"/>
          <p:nvPr/>
        </p:nvSpPr>
        <p:spPr>
          <a:xfrm>
            <a:off x="4311713" y="5534166"/>
            <a:ext cx="154241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a:ea typeface="微软雅黑"/>
                <a:cs typeface="+mn-cs"/>
              </a:rPr>
              <a:t>EEF@2.98keV</a:t>
            </a:r>
            <a:endParaRPr kumimoji="0" lang="zh-CN" altLang="en-US" sz="1600" b="0" i="0" u="none" strike="noStrike" kern="1200" cap="none" spc="0" normalizeH="0" baseline="0" noProof="0" dirty="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3740781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POLAR</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内容占位符 3">
            <a:extLst>
              <a:ext uri="{FF2B5EF4-FFF2-40B4-BE49-F238E27FC236}">
                <a16:creationId xmlns:a16="http://schemas.microsoft.com/office/drawing/2014/main" id="{4E9D4062-52CD-4D52-A274-5EF6FBCFDD6D}"/>
              </a:ext>
            </a:extLst>
          </p:cNvPr>
          <p:cNvSpPr>
            <a:spLocks noGrp="1"/>
          </p:cNvSpPr>
          <p:nvPr>
            <p:ph idx="1"/>
          </p:nvPr>
        </p:nvSpPr>
        <p:spPr>
          <a:xfrm>
            <a:off x="338360" y="961398"/>
            <a:ext cx="6145567" cy="5388907"/>
          </a:xfrm>
        </p:spPr>
        <p:txBody>
          <a:bodyPr/>
          <a:lstStyle/>
          <a:p>
            <a:r>
              <a:rPr lang="en-US" altLang="zh-CN" dirty="0"/>
              <a:t>Collaborations: </a:t>
            </a:r>
            <a:r>
              <a:rPr lang="en-US" altLang="zh-CN" dirty="0">
                <a:solidFill>
                  <a:srgbClr val="C00000"/>
                </a:solidFill>
              </a:rPr>
              <a:t>China (IHEP), Switzerland (UNIGE, PSI, ISDC), Poland (NCBJ)</a:t>
            </a:r>
          </a:p>
          <a:p>
            <a:r>
              <a:rPr lang="en-US" altLang="zh-CN" dirty="0"/>
              <a:t>Main goal: </a:t>
            </a:r>
            <a:r>
              <a:rPr lang="en-US" altLang="zh-CN" dirty="0">
                <a:solidFill>
                  <a:srgbClr val="FF0000"/>
                </a:solidFill>
              </a:rPr>
              <a:t>Polarization measurement </a:t>
            </a:r>
            <a:r>
              <a:rPr lang="en-US" altLang="zh-CN" dirty="0"/>
              <a:t>of GRB prompt emissions with high precision</a:t>
            </a:r>
          </a:p>
          <a:p>
            <a:r>
              <a:rPr lang="en-US" altLang="zh-CN" dirty="0"/>
              <a:t>Extended detection abilities in-orbit: </a:t>
            </a:r>
            <a:r>
              <a:rPr lang="en-US" altLang="zh-CN" dirty="0">
                <a:solidFill>
                  <a:srgbClr val="FF0000"/>
                </a:solidFill>
              </a:rPr>
              <a:t>Pulsars, Solar flares</a:t>
            </a:r>
            <a:r>
              <a:rPr lang="en-US" altLang="zh-CN" dirty="0"/>
              <a:t>, etc.</a:t>
            </a:r>
          </a:p>
          <a:p>
            <a:r>
              <a:rPr lang="en-US" altLang="zh-CN" dirty="0"/>
              <a:t>Main phases for development</a:t>
            </a:r>
          </a:p>
          <a:p>
            <a:pPr lvl="1"/>
            <a:r>
              <a:rPr lang="en-US" altLang="zh-CN" dirty="0"/>
              <a:t>2005~2010, concept and prototype</a:t>
            </a:r>
          </a:p>
          <a:p>
            <a:pPr lvl="1"/>
            <a:r>
              <a:rPr lang="en-US" altLang="zh-CN" dirty="0"/>
              <a:t>2011~2013, qualification model</a:t>
            </a:r>
          </a:p>
          <a:p>
            <a:pPr lvl="1"/>
            <a:r>
              <a:rPr lang="en-US" altLang="zh-CN" dirty="0"/>
              <a:t>2013~2016, flight model</a:t>
            </a:r>
          </a:p>
          <a:p>
            <a:pPr lvl="1"/>
            <a:r>
              <a:rPr lang="en-US" altLang="zh-CN" dirty="0"/>
              <a:t>15th Sep. 2016, launch</a:t>
            </a:r>
          </a:p>
          <a:p>
            <a:pPr marL="288000" lvl="1">
              <a:buSzPct val="70000"/>
              <a:buFont typeface="Wingdings" panose="05000000000000000000" pitchFamily="2" charset="2"/>
              <a:buChar char="l"/>
            </a:pPr>
            <a:r>
              <a:rPr lang="en-US" altLang="zh-CN" sz="2400" b="1" dirty="0">
                <a:solidFill>
                  <a:srgbClr val="005DA2"/>
                </a:solidFill>
              </a:rPr>
              <a:t>Main compositions: </a:t>
            </a:r>
            <a:r>
              <a:rPr lang="en-US" altLang="zh-CN" sz="2400" b="1" dirty="0">
                <a:solidFill>
                  <a:srgbClr val="FF0000"/>
                </a:solidFill>
              </a:rPr>
              <a:t>OBOX &amp; IBOX</a:t>
            </a:r>
          </a:p>
        </p:txBody>
      </p:sp>
      <p:graphicFrame>
        <p:nvGraphicFramePr>
          <p:cNvPr id="5" name="Group 584"/>
          <p:cNvGraphicFramePr>
            <a:graphicFrameLocks noGrp="1"/>
          </p:cNvGraphicFramePr>
          <p:nvPr>
            <p:extLst/>
          </p:nvPr>
        </p:nvGraphicFramePr>
        <p:xfrm>
          <a:off x="6778008" y="890148"/>
          <a:ext cx="5026066" cy="3474720"/>
        </p:xfrm>
        <a:graphic>
          <a:graphicData uri="http://schemas.openxmlformats.org/drawingml/2006/table">
            <a:tbl>
              <a:tblPr/>
              <a:tblGrid>
                <a:gridCol w="5026066">
                  <a:extLst>
                    <a:ext uri="{9D8B030D-6E8A-4147-A177-3AD203B41FA5}">
                      <a16:colId xmlns:a16="http://schemas.microsoft.com/office/drawing/2014/main" val="20000"/>
                    </a:ext>
                  </a:extLst>
                </a:gridCol>
              </a:tblGrid>
              <a:tr h="21602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FF0000"/>
                          </a:solidFill>
                          <a:effectLst/>
                          <a:latin typeface="Calibri" panose="020F0502020204030204" pitchFamily="34" charset="0"/>
                          <a:ea typeface="+mn-ea"/>
                          <a:cs typeface="Times New Roman" panose="02020603050405020304" pitchFamily="18" charset="0"/>
                        </a:rPr>
                        <a:t>Instrument Characteristics</a:t>
                      </a:r>
                      <a:endParaRPr kumimoji="0" lang="zh-CN" altLang="en-US" sz="1800" b="1" i="0" u="none" strike="noStrike" cap="none" normalizeH="0" baseline="0" dirty="0">
                        <a:ln>
                          <a:noFill/>
                        </a:ln>
                        <a:solidFill>
                          <a:srgbClr val="FF0000"/>
                        </a:solidFill>
                        <a:effectLst/>
                        <a:latin typeface="Calibri" panose="020F0502020204030204" pitchFamily="34" charset="0"/>
                        <a:ea typeface="+mn-ea"/>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68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Calibri" panose="020F0502020204030204" pitchFamily="34" charset="0"/>
                          <a:ea typeface="+mn-ea"/>
                          <a:cs typeface="Times New Roman" panose="02020603050405020304" pitchFamily="18" charset="0"/>
                        </a:rPr>
                        <a:t>OBOX size: 462×462×262.5 mm</a:t>
                      </a:r>
                      <a:r>
                        <a:rPr kumimoji="0" lang="en-US" altLang="zh-CN" sz="1800" b="1" i="0" u="none" strike="noStrike" cap="none" normalizeH="0" baseline="30000" dirty="0">
                          <a:ln>
                            <a:noFill/>
                          </a:ln>
                          <a:solidFill>
                            <a:schemeClr val="tx1"/>
                          </a:solidFill>
                          <a:effectLst/>
                          <a:latin typeface="Calibri" panose="020F0502020204030204" pitchFamily="34" charset="0"/>
                          <a:ea typeface="+mn-ea"/>
                          <a:cs typeface="Times New Roman" panose="02020603050405020304" pitchFamily="18" charset="0"/>
                        </a:rPr>
                        <a:t>3</a:t>
                      </a:r>
                      <a:endParaRPr kumimoji="0" lang="en-US" altLang="zh-CN" sz="1800" b="1" i="0" u="none" strike="noStrike" cap="none" normalizeH="0" baseline="0" dirty="0">
                        <a:ln>
                          <a:noFill/>
                        </a:ln>
                        <a:solidFill>
                          <a:schemeClr val="tx1"/>
                        </a:solidFill>
                        <a:effectLst/>
                        <a:latin typeface="Calibri" panose="020F0502020204030204" pitchFamily="34"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Calibri" panose="020F0502020204030204" pitchFamily="34" charset="0"/>
                          <a:ea typeface="+mn-ea"/>
                          <a:cs typeface="Times New Roman" panose="02020603050405020304" pitchFamily="18" charset="0"/>
                        </a:rPr>
                        <a:t>IBOX size: 247×160×85 mm</a:t>
                      </a:r>
                      <a:r>
                        <a:rPr kumimoji="0" lang="en-US" altLang="zh-CN" sz="1800" b="1" i="0" u="none" strike="noStrike" cap="none" normalizeH="0" baseline="30000" dirty="0">
                          <a:ln>
                            <a:noFill/>
                          </a:ln>
                          <a:solidFill>
                            <a:schemeClr val="tx1"/>
                          </a:solidFill>
                          <a:effectLst/>
                          <a:latin typeface="Calibri" panose="020F0502020204030204" pitchFamily="34" charset="0"/>
                          <a:ea typeface="+mn-ea"/>
                          <a:cs typeface="Times New Roman" panose="02020603050405020304" pitchFamily="18" charset="0"/>
                        </a:rPr>
                        <a:t>3</a:t>
                      </a:r>
                      <a:endParaRPr kumimoji="0" lang="en-US" altLang="zh-CN" sz="1800" b="1" i="0" u="none" strike="noStrike" cap="none" normalizeH="0" baseline="0" dirty="0">
                        <a:ln>
                          <a:noFill/>
                        </a:ln>
                        <a:solidFill>
                          <a:schemeClr val="tx1"/>
                        </a:solidFill>
                        <a:effectLst/>
                        <a:latin typeface="Calibri" panose="020F0502020204030204" pitchFamily="34"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Calibri" panose="020F0502020204030204" pitchFamily="34" charset="0"/>
                          <a:ea typeface="+mn-ea"/>
                          <a:cs typeface="Times New Roman" panose="02020603050405020304" pitchFamily="18" charset="0"/>
                        </a:rPr>
                        <a:t>Plastic scintillator bar size: 5.9×5.9×176 mm</a:t>
                      </a:r>
                      <a:r>
                        <a:rPr kumimoji="0" lang="en-US" altLang="zh-CN" sz="1800" b="1" i="0" u="none" strike="noStrike" cap="none" normalizeH="0" baseline="30000" dirty="0">
                          <a:ln>
                            <a:noFill/>
                          </a:ln>
                          <a:solidFill>
                            <a:schemeClr val="tx1"/>
                          </a:solidFill>
                          <a:effectLst/>
                          <a:latin typeface="Calibri" panose="020F0502020204030204" pitchFamily="34" charset="0"/>
                          <a:ea typeface="+mn-ea"/>
                          <a:cs typeface="Times New Roman" panose="02020603050405020304" pitchFamily="18" charset="0"/>
                        </a:rPr>
                        <a:t>3</a:t>
                      </a:r>
                      <a:endParaRPr kumimoji="0" lang="en-US" altLang="zh-CN" sz="1800" b="1" i="0" u="none" strike="noStrike" cap="none" normalizeH="0" baseline="0" dirty="0">
                        <a:ln>
                          <a:noFill/>
                        </a:ln>
                        <a:solidFill>
                          <a:schemeClr val="tx1"/>
                        </a:solidFill>
                        <a:effectLst/>
                        <a:latin typeface="Calibri" panose="020F0502020204030204" pitchFamily="34" charset="0"/>
                        <a:ea typeface="+mn-ea"/>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68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Calibri" panose="020F0502020204030204" pitchFamily="34" charset="0"/>
                          <a:ea typeface="+mn-ea"/>
                          <a:cs typeface="Times New Roman" panose="02020603050405020304" pitchFamily="18" charset="0"/>
                        </a:rPr>
                        <a:t>Mass: OBOX: 28 kg, IBOX: 3.5 kg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45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Calibri" panose="020F0502020204030204" pitchFamily="34" charset="0"/>
                          <a:ea typeface="+mn-ea"/>
                          <a:cs typeface="Times New Roman" panose="02020603050405020304" pitchFamily="18" charset="0"/>
                        </a:rPr>
                        <a:t>Energy range: 50 – 500 </a:t>
                      </a:r>
                      <a:r>
                        <a:rPr kumimoji="0" lang="en-US" altLang="zh-CN" sz="1800" b="1" i="0" u="none" strike="noStrike" cap="none" normalizeH="0" baseline="0" dirty="0" err="1">
                          <a:ln>
                            <a:noFill/>
                          </a:ln>
                          <a:solidFill>
                            <a:schemeClr val="tx1"/>
                          </a:solidFill>
                          <a:effectLst/>
                          <a:latin typeface="Calibri" panose="020F0502020204030204" pitchFamily="34" charset="0"/>
                          <a:ea typeface="+mn-ea"/>
                          <a:cs typeface="Times New Roman" panose="02020603050405020304" pitchFamily="18" charset="0"/>
                        </a:rPr>
                        <a:t>keV</a:t>
                      </a:r>
                      <a:endParaRPr kumimoji="0" lang="en-US" altLang="zh-CN" sz="1800" b="1" i="0" u="none" strike="noStrike" cap="none" normalizeH="0" baseline="0" dirty="0">
                        <a:ln>
                          <a:noFill/>
                        </a:ln>
                        <a:solidFill>
                          <a:schemeClr val="tx1"/>
                        </a:solidFill>
                        <a:effectLst/>
                        <a:latin typeface="Calibri" panose="020F0502020204030204" pitchFamily="34" charset="0"/>
                        <a:ea typeface="+mn-ea"/>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Calibri" panose="020F0502020204030204" pitchFamily="34" charset="0"/>
                          <a:ea typeface="+mn-ea"/>
                          <a:cs typeface="Times New Roman" panose="02020603050405020304" pitchFamily="18" charset="0"/>
                        </a:rPr>
                        <a:t>FOV: ~50% of the sky</a:t>
                      </a:r>
                      <a:endParaRPr kumimoji="0" lang="zh-CN" altLang="en-US" sz="1800" b="1" i="0" u="none" strike="noStrike" cap="none" normalizeH="0" baseline="0" dirty="0">
                        <a:ln>
                          <a:noFill/>
                        </a:ln>
                        <a:solidFill>
                          <a:schemeClr val="tx1"/>
                        </a:solidFill>
                        <a:effectLst/>
                        <a:latin typeface="Calibri" panose="020F0502020204030204" pitchFamily="34" charset="0"/>
                        <a:ea typeface="+mn-ea"/>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61984">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cap="none" normalizeH="0" baseline="0" dirty="0">
                          <a:ln>
                            <a:noFill/>
                          </a:ln>
                          <a:solidFill>
                            <a:srgbClr val="FF0000"/>
                          </a:solidFill>
                          <a:effectLst/>
                          <a:latin typeface="Calibri" panose="020F0502020204030204" pitchFamily="34" charset="0"/>
                          <a:ea typeface="+mn-ea"/>
                          <a:cs typeface="Times New Roman" panose="02020603050405020304" pitchFamily="18" charset="0"/>
                        </a:rPr>
                        <a:t>Orbit data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619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Calibri" panose="020F0502020204030204" pitchFamily="34" charset="0"/>
                          <a:ea typeface="+mn-ea"/>
                          <a:cs typeface="Times New Roman" panose="02020603050405020304" pitchFamily="18" charset="0"/>
                        </a:rPr>
                        <a:t>Orbit: ~400 km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619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Calibri" panose="020F0502020204030204" pitchFamily="34" charset="0"/>
                          <a:ea typeface="+mn-ea"/>
                          <a:cs typeface="Times New Roman" panose="02020603050405020304" pitchFamily="18" charset="0"/>
                        </a:rPr>
                        <a:t>Orbital inclination: ~42.79°, Period: ~ 92 </a:t>
                      </a:r>
                      <a:r>
                        <a:rPr kumimoji="0" lang="en-US" altLang="zh-CN" sz="1800" b="1" i="0" u="none" strike="noStrike" cap="none" normalizeH="0" baseline="0" dirty="0" err="1">
                          <a:ln>
                            <a:noFill/>
                          </a:ln>
                          <a:solidFill>
                            <a:schemeClr val="tx1"/>
                          </a:solidFill>
                          <a:effectLst/>
                          <a:latin typeface="Calibri" panose="020F0502020204030204" pitchFamily="34" charset="0"/>
                          <a:ea typeface="+mn-ea"/>
                          <a:cs typeface="Times New Roman" panose="02020603050405020304" pitchFamily="18" charset="0"/>
                        </a:rPr>
                        <a:t>mins</a:t>
                      </a:r>
                      <a:endParaRPr kumimoji="0" lang="en-US" altLang="zh-CN" sz="1800" b="1" i="0" u="none" strike="noStrike" cap="none" normalizeH="0" baseline="0" dirty="0">
                        <a:ln>
                          <a:noFill/>
                        </a:ln>
                        <a:solidFill>
                          <a:schemeClr val="tx1"/>
                        </a:solidFill>
                        <a:effectLst/>
                        <a:latin typeface="Calibri" panose="020F0502020204030204" pitchFamily="34" charset="0"/>
                        <a:ea typeface="+mn-ea"/>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pic>
        <p:nvPicPr>
          <p:cNvPr id="6" name="图片 5" descr="F:\POLAR\IBOX2副本.jpg"/>
          <p:cNvPicPr>
            <a:picLocks noChangeAspect="1"/>
          </p:cNvPicPr>
          <p:nvPr/>
        </p:nvPicPr>
        <p:blipFill rotWithShape="1">
          <a:blip r:embed="rId2" cstate="print">
            <a:extLst>
              <a:ext uri="{28A0092B-C50C-407E-A947-70E740481C1C}">
                <a14:useLocalDpi xmlns:a14="http://schemas.microsoft.com/office/drawing/2010/main" val="0"/>
              </a:ext>
            </a:extLst>
          </a:blip>
          <a:srcRect l="1898" t="4820" r="3633" b="10273"/>
          <a:stretch/>
        </p:blipFill>
        <p:spPr bwMode="auto">
          <a:xfrm>
            <a:off x="9431585" y="5046378"/>
            <a:ext cx="2045271" cy="1415957"/>
          </a:xfrm>
          <a:prstGeom prst="rect">
            <a:avLst/>
          </a:prstGeom>
          <a:noFill/>
          <a:ln>
            <a:noFill/>
          </a:ln>
        </p:spPr>
      </p:pic>
      <p:pic>
        <p:nvPicPr>
          <p:cNvPr id="7" name="图片 6" descr="F:\POLAR\OBOX2副本.jpg"/>
          <p:cNvPicPr>
            <a:picLocks noChangeAspect="1"/>
          </p:cNvPicPr>
          <p:nvPr/>
        </p:nvPicPr>
        <p:blipFill rotWithShape="1">
          <a:blip r:embed="rId3" cstate="print">
            <a:extLst>
              <a:ext uri="{28A0092B-C50C-407E-A947-70E740481C1C}">
                <a14:useLocalDpi xmlns:a14="http://schemas.microsoft.com/office/drawing/2010/main" val="0"/>
              </a:ext>
            </a:extLst>
          </a:blip>
          <a:srcRect l="2981" t="8564" r="3700" b="9358"/>
          <a:stretch/>
        </p:blipFill>
        <p:spPr bwMode="auto">
          <a:xfrm>
            <a:off x="6652320" y="4441610"/>
            <a:ext cx="2733365" cy="2092733"/>
          </a:xfrm>
          <a:prstGeom prst="rect">
            <a:avLst/>
          </a:prstGeom>
          <a:noFill/>
          <a:ln>
            <a:noFill/>
          </a:ln>
        </p:spPr>
      </p:pic>
      <p:sp>
        <p:nvSpPr>
          <p:cNvPr id="8" name="Rectangle 3"/>
          <p:cNvSpPr/>
          <p:nvPr/>
        </p:nvSpPr>
        <p:spPr>
          <a:xfrm>
            <a:off x="6979838" y="6422265"/>
            <a:ext cx="2083133"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a:ea typeface="黑体" panose="02010609060101010101" pitchFamily="49" charset="-122"/>
                <a:cs typeface="+mn-cs"/>
              </a:rPr>
              <a:t>OBOX</a:t>
            </a:r>
          </a:p>
        </p:txBody>
      </p:sp>
      <p:sp>
        <p:nvSpPr>
          <p:cNvPr id="9" name="Rectangle 3"/>
          <p:cNvSpPr/>
          <p:nvPr/>
        </p:nvSpPr>
        <p:spPr>
          <a:xfrm>
            <a:off x="9699410" y="6422265"/>
            <a:ext cx="1509619"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a:ea typeface="黑体" panose="02010609060101010101" pitchFamily="49" charset="-122"/>
                <a:cs typeface="+mn-cs"/>
              </a:rPr>
              <a:t>IBOX</a:t>
            </a:r>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8825" y="68374"/>
            <a:ext cx="1063607" cy="708277"/>
          </a:xfrm>
          <a:prstGeom prst="rect">
            <a:avLst/>
          </a:prstGeom>
        </p:spPr>
      </p:pic>
      <p:pic>
        <p:nvPicPr>
          <p:cNvPr id="14" name="Picture 10" descr="suis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7435" y="68375"/>
            <a:ext cx="708277" cy="70827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pola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55621" y="68374"/>
            <a:ext cx="1060618" cy="707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617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POLAR-2 instruments design</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27" name="Text Box 65"/>
          <p:cNvSpPr txBox="1">
            <a:spLocks noChangeArrowheads="1"/>
          </p:cNvSpPr>
          <p:nvPr/>
        </p:nvSpPr>
        <p:spPr bwMode="auto">
          <a:xfrm>
            <a:off x="201751" y="1218235"/>
            <a:ext cx="6705858" cy="2246769"/>
          </a:xfrm>
          <a:prstGeom prst="rect">
            <a:avLst/>
          </a:prstGeom>
          <a:noFill/>
          <a:ln>
            <a:noFill/>
          </a:ln>
          <a:effectLst/>
        </p:spPr>
        <p:txBody>
          <a:bodyPr wrap="square">
            <a:spAutoFit/>
          </a:bodyPr>
          <a:lstStyle>
            <a:lvl1pPr eaLnBrk="0" hangingPunct="0">
              <a:defRPr>
                <a:solidFill>
                  <a:schemeClr val="tx1"/>
                </a:solidFill>
                <a:latin typeface="Arial" charset="0"/>
                <a:ea typeface="华文新魏" pitchFamily="2" charset="-122"/>
              </a:defRPr>
            </a:lvl1pPr>
            <a:lvl2pPr marL="742950" indent="-285750" eaLnBrk="0" hangingPunct="0">
              <a:defRPr>
                <a:solidFill>
                  <a:schemeClr val="tx1"/>
                </a:solidFill>
                <a:latin typeface="Arial" charset="0"/>
                <a:ea typeface="华文新魏" pitchFamily="2" charset="-122"/>
              </a:defRPr>
            </a:lvl2pPr>
            <a:lvl3pPr marL="1143000" indent="-228600" eaLnBrk="0" hangingPunct="0">
              <a:defRPr>
                <a:solidFill>
                  <a:schemeClr val="tx1"/>
                </a:solidFill>
                <a:latin typeface="Arial" charset="0"/>
                <a:ea typeface="华文新魏" pitchFamily="2" charset="-122"/>
              </a:defRPr>
            </a:lvl3pPr>
            <a:lvl4pPr marL="1600200" indent="-228600" eaLnBrk="0" hangingPunct="0">
              <a:defRPr>
                <a:solidFill>
                  <a:schemeClr val="tx1"/>
                </a:solidFill>
                <a:latin typeface="Arial" charset="0"/>
                <a:ea typeface="华文新魏" pitchFamily="2" charset="-122"/>
              </a:defRPr>
            </a:lvl4pPr>
            <a:lvl5pPr marL="2057400" indent="-228600" eaLnBrk="0" hangingPunct="0">
              <a:defRPr>
                <a:solidFill>
                  <a:schemeClr val="tx1"/>
                </a:solidFill>
                <a:latin typeface="Arial" charset="0"/>
                <a:ea typeface="华文新魏" pitchFamily="2" charset="-122"/>
              </a:defRPr>
            </a:lvl5pPr>
            <a:lvl6pPr marL="2514600" indent="-228600" eaLnBrk="0" fontAlgn="base" hangingPunct="0">
              <a:spcBef>
                <a:spcPct val="0"/>
              </a:spcBef>
              <a:spcAft>
                <a:spcPct val="0"/>
              </a:spcAft>
              <a:defRPr>
                <a:solidFill>
                  <a:schemeClr val="tx1"/>
                </a:solidFill>
                <a:latin typeface="Arial" charset="0"/>
                <a:ea typeface="华文新魏" pitchFamily="2" charset="-122"/>
              </a:defRPr>
            </a:lvl6pPr>
            <a:lvl7pPr marL="2971800" indent="-228600" eaLnBrk="0" fontAlgn="base" hangingPunct="0">
              <a:spcBef>
                <a:spcPct val="0"/>
              </a:spcBef>
              <a:spcAft>
                <a:spcPct val="0"/>
              </a:spcAft>
              <a:defRPr>
                <a:solidFill>
                  <a:schemeClr val="tx1"/>
                </a:solidFill>
                <a:latin typeface="Arial" charset="0"/>
                <a:ea typeface="华文新魏" pitchFamily="2" charset="-122"/>
              </a:defRPr>
            </a:lvl7pPr>
            <a:lvl8pPr marL="3429000" indent="-228600" eaLnBrk="0" fontAlgn="base" hangingPunct="0">
              <a:spcBef>
                <a:spcPct val="0"/>
              </a:spcBef>
              <a:spcAft>
                <a:spcPct val="0"/>
              </a:spcAft>
              <a:defRPr>
                <a:solidFill>
                  <a:schemeClr val="tx1"/>
                </a:solidFill>
                <a:latin typeface="Arial" charset="0"/>
                <a:ea typeface="华文新魏" pitchFamily="2" charset="-122"/>
              </a:defRPr>
            </a:lvl8pPr>
            <a:lvl9pPr marL="3886200" indent="-228600" eaLnBrk="0" fontAlgn="base" hangingPunct="0">
              <a:spcBef>
                <a:spcPct val="0"/>
              </a:spcBef>
              <a:spcAft>
                <a:spcPct val="0"/>
              </a:spcAft>
              <a:defRPr>
                <a:solidFill>
                  <a:schemeClr val="tx1"/>
                </a:solidFill>
                <a:latin typeface="Arial" charset="0"/>
                <a:ea typeface="华文新魏" pitchFamily="2" charset="-122"/>
              </a:defRPr>
            </a:lvl9pPr>
          </a:lstStyle>
          <a:p>
            <a:pPr marL="342900" marR="0" lvl="0" indent="-342900" algn="just" defTabSz="914400" rtl="0" eaLnBrk="0"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00" cap="none" spc="0" normalizeH="0" baseline="0" noProof="0" dirty="0">
                <a:ln>
                  <a:noFill/>
                </a:ln>
                <a:solidFill>
                  <a:srgbClr val="FF0000"/>
                </a:solidFill>
                <a:effectLst/>
                <a:uLnTx/>
                <a:uFillTx/>
                <a:latin typeface="Arial"/>
                <a:ea typeface="黑体" panose="02010609060101010101" pitchFamily="49" charset="-122"/>
                <a:cs typeface="Times New Roman" panose="02020603050405020304" pitchFamily="18" charset="0"/>
              </a:rPr>
              <a:t>High-energy Polarization Detector: HPD</a:t>
            </a:r>
          </a:p>
          <a:p>
            <a:pPr marL="342900" marR="0" lvl="0" indent="-342900" algn="just" defTabSz="914400" rtl="0" eaLnBrk="0"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00" cap="none" spc="0" normalizeH="0" baseline="0" noProof="0" dirty="0">
                <a:ln>
                  <a:noFill/>
                </a:ln>
                <a:solidFill>
                  <a:srgbClr val="000000"/>
                </a:solidFill>
                <a:effectLst/>
                <a:uLnTx/>
                <a:uFillTx/>
                <a:latin typeface="Arial"/>
                <a:ea typeface="黑体" panose="02010609060101010101" pitchFamily="49" charset="-122"/>
                <a:cs typeface="Times New Roman" panose="02020603050405020304" pitchFamily="18" charset="0"/>
              </a:rPr>
              <a:t>E-range for polarimetry: ~30-800 </a:t>
            </a:r>
            <a:r>
              <a:rPr kumimoji="0" lang="en-US" altLang="zh-CN" sz="2000" b="0" i="0" u="none" strike="noStrike" kern="100" cap="none" spc="0" normalizeH="0" baseline="0" noProof="0" dirty="0" err="1">
                <a:ln>
                  <a:noFill/>
                </a:ln>
                <a:solidFill>
                  <a:srgbClr val="000000"/>
                </a:solidFill>
                <a:effectLst/>
                <a:uLnTx/>
                <a:uFillTx/>
                <a:latin typeface="Arial"/>
                <a:ea typeface="黑体" panose="02010609060101010101" pitchFamily="49" charset="-122"/>
                <a:cs typeface="Times New Roman" panose="02020603050405020304" pitchFamily="18" charset="0"/>
              </a:rPr>
              <a:t>keV</a:t>
            </a:r>
            <a:endParaRPr kumimoji="0" lang="en-US" altLang="zh-CN" sz="2000" b="0" i="0" u="none" strike="noStrike" kern="100" cap="none" spc="0" normalizeH="0" baseline="0" noProof="0" dirty="0">
              <a:ln>
                <a:noFill/>
              </a:ln>
              <a:solidFill>
                <a:srgbClr val="000000"/>
              </a:solidFill>
              <a:effectLst/>
              <a:uLnTx/>
              <a:uFillTx/>
              <a:latin typeface="Arial"/>
              <a:ea typeface="黑体" panose="02010609060101010101" pitchFamily="49" charset="-122"/>
              <a:cs typeface="Times New Roman" panose="02020603050405020304" pitchFamily="18" charset="0"/>
            </a:endParaRPr>
          </a:p>
          <a:p>
            <a:pPr marL="342900" marR="0" lvl="0" indent="-342900" algn="just" defTabSz="914400" rtl="0" eaLnBrk="0"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00" cap="none" spc="0" normalizeH="0" baseline="0" noProof="0" dirty="0">
                <a:ln>
                  <a:noFill/>
                </a:ln>
                <a:solidFill>
                  <a:srgbClr val="000000"/>
                </a:solidFill>
                <a:effectLst/>
                <a:uLnTx/>
                <a:uFillTx/>
                <a:latin typeface="Arial"/>
                <a:ea typeface="黑体" panose="02010609060101010101" pitchFamily="49" charset="-122"/>
                <a:cs typeface="Times New Roman" panose="02020603050405020304" pitchFamily="18" charset="0"/>
              </a:rPr>
              <a:t>100 modules, 6400 plastic scintillator bars</a:t>
            </a:r>
          </a:p>
          <a:p>
            <a:pPr marL="342900" marR="0" lvl="0" indent="-342900" algn="just" defTabSz="914400" rtl="0" eaLnBrk="0"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00" cap="none" spc="0" normalizeH="0" baseline="0" noProof="0" dirty="0">
                <a:ln>
                  <a:noFill/>
                </a:ln>
                <a:solidFill>
                  <a:srgbClr val="000000"/>
                </a:solidFill>
                <a:effectLst/>
                <a:uLnTx/>
                <a:uFillTx/>
                <a:latin typeface="Arial"/>
                <a:ea typeface="黑体" panose="02010609060101010101" pitchFamily="49" charset="-122"/>
                <a:cs typeface="Times New Roman" panose="02020603050405020304" pitchFamily="18" charset="0"/>
              </a:rPr>
              <a:t>Effective area: &gt; 2000 cm</a:t>
            </a:r>
            <a:r>
              <a:rPr kumimoji="0" lang="en-US" altLang="zh-CN" sz="2000" b="0" i="0" u="none" strike="noStrike" kern="100" cap="none" spc="0" normalizeH="0" baseline="30000" noProof="0" dirty="0">
                <a:ln>
                  <a:noFill/>
                </a:ln>
                <a:solidFill>
                  <a:srgbClr val="000000"/>
                </a:solidFill>
                <a:effectLst/>
                <a:uLnTx/>
                <a:uFillTx/>
                <a:latin typeface="Arial"/>
                <a:ea typeface="黑体" panose="02010609060101010101" pitchFamily="49" charset="-122"/>
                <a:cs typeface="Times New Roman" panose="02020603050405020304" pitchFamily="18" charset="0"/>
              </a:rPr>
              <a:t>2</a:t>
            </a:r>
            <a:r>
              <a:rPr kumimoji="0" lang="en-US" altLang="zh-CN" sz="2000" b="0" i="0" u="none" strike="noStrike" kern="100" cap="none" spc="0" normalizeH="0" baseline="0" noProof="0" dirty="0">
                <a:ln>
                  <a:noFill/>
                </a:ln>
                <a:solidFill>
                  <a:srgbClr val="000000"/>
                </a:solidFill>
                <a:effectLst/>
                <a:uLnTx/>
                <a:uFillTx/>
                <a:latin typeface="Arial"/>
                <a:ea typeface="黑体" panose="02010609060101010101" pitchFamily="49" charset="-122"/>
                <a:cs typeface="Times New Roman" panose="02020603050405020304" pitchFamily="18" charset="0"/>
              </a:rPr>
              <a:t>, &gt; 1000 cm</a:t>
            </a:r>
            <a:r>
              <a:rPr kumimoji="0" lang="en-US" altLang="zh-CN" sz="2000" b="0" i="0" u="none" strike="noStrike" kern="100" cap="none" spc="0" normalizeH="0" baseline="30000" noProof="0" dirty="0">
                <a:ln>
                  <a:noFill/>
                </a:ln>
                <a:solidFill>
                  <a:srgbClr val="000000"/>
                </a:solidFill>
                <a:effectLst/>
                <a:uLnTx/>
                <a:uFillTx/>
                <a:latin typeface="Arial"/>
                <a:ea typeface="黑体" panose="02010609060101010101" pitchFamily="49" charset="-122"/>
                <a:cs typeface="Times New Roman" panose="02020603050405020304" pitchFamily="18" charset="0"/>
              </a:rPr>
              <a:t>2</a:t>
            </a:r>
            <a:r>
              <a:rPr kumimoji="0" lang="en-US" altLang="zh-CN" sz="2000" b="0" i="0" u="none" strike="noStrike" kern="100" cap="none" spc="0" normalizeH="0" baseline="0" noProof="0" dirty="0">
                <a:ln>
                  <a:noFill/>
                </a:ln>
                <a:solidFill>
                  <a:srgbClr val="000000"/>
                </a:solidFill>
                <a:effectLst/>
                <a:uLnTx/>
                <a:uFillTx/>
                <a:latin typeface="Arial"/>
                <a:ea typeface="黑体" panose="02010609060101010101" pitchFamily="49" charset="-122"/>
                <a:cs typeface="Times New Roman" panose="02020603050405020304" pitchFamily="18" charset="0"/>
              </a:rPr>
              <a:t> for Pol.</a:t>
            </a:r>
            <a:endParaRPr kumimoji="0" lang="en-US" altLang="zh-CN" sz="2000" b="0" i="0" u="none" strike="noStrike" kern="100" cap="none" spc="0" normalizeH="0" baseline="30000" noProof="0" dirty="0">
              <a:ln>
                <a:noFill/>
              </a:ln>
              <a:solidFill>
                <a:srgbClr val="000000"/>
              </a:solidFill>
              <a:effectLst/>
              <a:uLnTx/>
              <a:uFillTx/>
              <a:latin typeface="Arial"/>
              <a:ea typeface="黑体" panose="02010609060101010101" pitchFamily="49" charset="-122"/>
              <a:cs typeface="Times New Roman" panose="02020603050405020304" pitchFamily="18" charset="0"/>
            </a:endParaRPr>
          </a:p>
          <a:p>
            <a:pPr marL="342900" marR="0" lvl="0" indent="-342900" algn="just" defTabSz="914400" rtl="0" eaLnBrk="0"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00" cap="none" spc="0" normalizeH="0" baseline="0" noProof="0" dirty="0">
                <a:ln>
                  <a:noFill/>
                </a:ln>
                <a:solidFill>
                  <a:srgbClr val="000000"/>
                </a:solidFill>
                <a:effectLst/>
                <a:uLnTx/>
                <a:uFillTx/>
                <a:latin typeface="Arial"/>
                <a:ea typeface="黑体" panose="02010609060101010101" pitchFamily="49" charset="-122"/>
                <a:cs typeface="Times New Roman" panose="02020603050405020304" pitchFamily="18" charset="0"/>
              </a:rPr>
              <a:t>FOV: ~50% sky</a:t>
            </a:r>
          </a:p>
          <a:p>
            <a:pPr marL="342900" marR="0" lvl="0" indent="-342900" algn="just" defTabSz="914400" rtl="0" eaLnBrk="0"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00" cap="none" spc="0" normalizeH="0" baseline="0" noProof="0" dirty="0">
                <a:ln>
                  <a:noFill/>
                </a:ln>
                <a:solidFill>
                  <a:srgbClr val="000000"/>
                </a:solidFill>
                <a:effectLst/>
                <a:uLnTx/>
                <a:uFillTx/>
                <a:latin typeface="Arial"/>
                <a:ea typeface="黑体" panose="02010609060101010101" pitchFamily="49" charset="-122"/>
                <a:cs typeface="Times New Roman" panose="02020603050405020304" pitchFamily="18" charset="0"/>
              </a:rPr>
              <a:t>Collaborations: UNIGE/IHEP/MPE/NCBJ</a:t>
            </a:r>
          </a:p>
          <a:p>
            <a:pPr marL="342900" marR="0" lvl="0" indent="-342900" algn="just" defTabSz="914400" rtl="0" eaLnBrk="0"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00" cap="none" spc="0" normalizeH="0" baseline="0" noProof="0" dirty="0">
                <a:ln>
                  <a:noFill/>
                </a:ln>
                <a:solidFill>
                  <a:srgbClr val="000000"/>
                </a:solidFill>
                <a:effectLst/>
                <a:uLnTx/>
                <a:uFillTx/>
                <a:latin typeface="Arial"/>
                <a:ea typeface="黑体" panose="02010609060101010101" pitchFamily="49" charset="-122"/>
                <a:cs typeface="Times New Roman" panose="02020603050405020304" pitchFamily="18" charset="0"/>
              </a:rPr>
              <a:t>Has been approved through United Nations</a:t>
            </a:r>
          </a:p>
        </p:txBody>
      </p:sp>
      <p:sp>
        <p:nvSpPr>
          <p:cNvPr id="28" name="圆角矩形 27"/>
          <p:cNvSpPr/>
          <p:nvPr/>
        </p:nvSpPr>
        <p:spPr>
          <a:xfrm>
            <a:off x="81235" y="1052734"/>
            <a:ext cx="12007845" cy="2666525"/>
          </a:xfrm>
          <a:prstGeom prst="roundRect">
            <a:avLst>
              <a:gd name="adj" fmla="val 7297"/>
            </a:avLst>
          </a:prstGeom>
          <a:noFill/>
          <a:ln w="127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CC"/>
              </a:solidFill>
              <a:effectLst/>
              <a:uLnTx/>
              <a:uFillTx/>
              <a:latin typeface="Arial"/>
              <a:ea typeface="微软雅黑"/>
              <a:cs typeface="+mn-cs"/>
            </a:endParaRPr>
          </a:p>
        </p:txBody>
      </p:sp>
      <p:sp>
        <p:nvSpPr>
          <p:cNvPr id="29" name="圆角矩形 28"/>
          <p:cNvSpPr/>
          <p:nvPr/>
        </p:nvSpPr>
        <p:spPr>
          <a:xfrm>
            <a:off x="71500" y="3884760"/>
            <a:ext cx="12017580" cy="2820604"/>
          </a:xfrm>
          <a:prstGeom prst="roundRect">
            <a:avLst>
              <a:gd name="adj" fmla="val 6075"/>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CC"/>
              </a:solidFill>
              <a:effectLst/>
              <a:uLnTx/>
              <a:uFillTx/>
              <a:latin typeface="Arial"/>
              <a:ea typeface="微软雅黑"/>
              <a:cs typeface="+mn-cs"/>
            </a:endParaRPr>
          </a:p>
        </p:txBody>
      </p:sp>
      <p:sp>
        <p:nvSpPr>
          <p:cNvPr id="30" name="Text Box 65"/>
          <p:cNvSpPr txBox="1">
            <a:spLocks noChangeArrowheads="1"/>
          </p:cNvSpPr>
          <p:nvPr/>
        </p:nvSpPr>
        <p:spPr bwMode="auto">
          <a:xfrm>
            <a:off x="213622" y="3898791"/>
            <a:ext cx="6528635" cy="2246769"/>
          </a:xfrm>
          <a:prstGeom prst="rect">
            <a:avLst/>
          </a:prstGeom>
          <a:noFill/>
          <a:ln>
            <a:noFill/>
          </a:ln>
          <a:effectLst/>
        </p:spPr>
        <p:txBody>
          <a:bodyPr wrap="square">
            <a:spAutoFit/>
          </a:bodyPr>
          <a:lstStyle>
            <a:lvl1pPr eaLnBrk="0" hangingPunct="0">
              <a:defRPr>
                <a:solidFill>
                  <a:schemeClr val="tx1"/>
                </a:solidFill>
                <a:latin typeface="Arial" charset="0"/>
                <a:ea typeface="华文新魏" pitchFamily="2" charset="-122"/>
              </a:defRPr>
            </a:lvl1pPr>
            <a:lvl2pPr marL="742950" indent="-285750" eaLnBrk="0" hangingPunct="0">
              <a:defRPr>
                <a:solidFill>
                  <a:schemeClr val="tx1"/>
                </a:solidFill>
                <a:latin typeface="Arial" charset="0"/>
                <a:ea typeface="华文新魏" pitchFamily="2" charset="-122"/>
              </a:defRPr>
            </a:lvl2pPr>
            <a:lvl3pPr marL="1143000" indent="-228600" eaLnBrk="0" hangingPunct="0">
              <a:defRPr>
                <a:solidFill>
                  <a:schemeClr val="tx1"/>
                </a:solidFill>
                <a:latin typeface="Arial" charset="0"/>
                <a:ea typeface="华文新魏" pitchFamily="2" charset="-122"/>
              </a:defRPr>
            </a:lvl3pPr>
            <a:lvl4pPr marL="1600200" indent="-228600" eaLnBrk="0" hangingPunct="0">
              <a:defRPr>
                <a:solidFill>
                  <a:schemeClr val="tx1"/>
                </a:solidFill>
                <a:latin typeface="Arial" charset="0"/>
                <a:ea typeface="华文新魏" pitchFamily="2" charset="-122"/>
              </a:defRPr>
            </a:lvl4pPr>
            <a:lvl5pPr marL="2057400" indent="-228600" eaLnBrk="0" hangingPunct="0">
              <a:defRPr>
                <a:solidFill>
                  <a:schemeClr val="tx1"/>
                </a:solidFill>
                <a:latin typeface="Arial" charset="0"/>
                <a:ea typeface="华文新魏" pitchFamily="2" charset="-122"/>
              </a:defRPr>
            </a:lvl5pPr>
            <a:lvl6pPr marL="2514600" indent="-228600" eaLnBrk="0" fontAlgn="base" hangingPunct="0">
              <a:spcBef>
                <a:spcPct val="0"/>
              </a:spcBef>
              <a:spcAft>
                <a:spcPct val="0"/>
              </a:spcAft>
              <a:defRPr>
                <a:solidFill>
                  <a:schemeClr val="tx1"/>
                </a:solidFill>
                <a:latin typeface="Arial" charset="0"/>
                <a:ea typeface="华文新魏" pitchFamily="2" charset="-122"/>
              </a:defRPr>
            </a:lvl6pPr>
            <a:lvl7pPr marL="2971800" indent="-228600" eaLnBrk="0" fontAlgn="base" hangingPunct="0">
              <a:spcBef>
                <a:spcPct val="0"/>
              </a:spcBef>
              <a:spcAft>
                <a:spcPct val="0"/>
              </a:spcAft>
              <a:defRPr>
                <a:solidFill>
                  <a:schemeClr val="tx1"/>
                </a:solidFill>
                <a:latin typeface="Arial" charset="0"/>
                <a:ea typeface="华文新魏" pitchFamily="2" charset="-122"/>
              </a:defRPr>
            </a:lvl7pPr>
            <a:lvl8pPr marL="3429000" indent="-228600" eaLnBrk="0" fontAlgn="base" hangingPunct="0">
              <a:spcBef>
                <a:spcPct val="0"/>
              </a:spcBef>
              <a:spcAft>
                <a:spcPct val="0"/>
              </a:spcAft>
              <a:defRPr>
                <a:solidFill>
                  <a:schemeClr val="tx1"/>
                </a:solidFill>
                <a:latin typeface="Arial" charset="0"/>
                <a:ea typeface="华文新魏" pitchFamily="2" charset="-122"/>
              </a:defRPr>
            </a:lvl8pPr>
            <a:lvl9pPr marL="3886200" indent="-228600" eaLnBrk="0" fontAlgn="base" hangingPunct="0">
              <a:spcBef>
                <a:spcPct val="0"/>
              </a:spcBef>
              <a:spcAft>
                <a:spcPct val="0"/>
              </a:spcAft>
              <a:defRPr>
                <a:solidFill>
                  <a:schemeClr val="tx1"/>
                </a:solidFill>
                <a:latin typeface="Arial" charset="0"/>
                <a:ea typeface="华文新魏" pitchFamily="2" charset="-122"/>
              </a:defRPr>
            </a:lvl9pPr>
          </a:lstStyle>
          <a:p>
            <a:pPr marL="342900" marR="0" lvl="0" indent="-342900" algn="just" defTabSz="914400" rtl="0" eaLnBrk="0"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00" cap="none" spc="0" normalizeH="0" baseline="0" noProof="0" dirty="0">
                <a:ln>
                  <a:noFill/>
                </a:ln>
                <a:solidFill>
                  <a:srgbClr val="FF0000"/>
                </a:solidFill>
                <a:effectLst/>
                <a:uLnTx/>
                <a:uFillTx/>
                <a:latin typeface="Arial"/>
                <a:ea typeface="黑体" panose="02010609060101010101" pitchFamily="49" charset="-122"/>
                <a:cs typeface="Times New Roman" panose="02020603050405020304" pitchFamily="18" charset="0"/>
              </a:rPr>
              <a:t>Low-energy Polarization Detector: LPD, </a:t>
            </a:r>
            <a:r>
              <a:rPr kumimoji="0" lang="en-US" altLang="zh-CN" sz="2000" b="0" i="0" u="none" strike="noStrike" kern="100" cap="none" spc="0" normalizeH="0" baseline="0" noProof="0" dirty="0">
                <a:ln>
                  <a:noFill/>
                </a:ln>
                <a:solidFill>
                  <a:srgbClr val="000000"/>
                </a:solidFill>
                <a:effectLst/>
                <a:uLnTx/>
                <a:uFillTx/>
                <a:latin typeface="Arial"/>
                <a:ea typeface="黑体" panose="02010609060101010101" pitchFamily="49" charset="-122"/>
                <a:cs typeface="Times New Roman" panose="02020603050405020304" pitchFamily="18" charset="0"/>
              </a:rPr>
              <a:t>GXU, China</a:t>
            </a:r>
          </a:p>
          <a:p>
            <a:pPr marL="342900" marR="0" lvl="0" indent="-342900" algn="just" defTabSz="914400" rtl="0" eaLnBrk="0" fontAlgn="auto" latinLnBrk="0" hangingPunct="0">
              <a:lnSpc>
                <a:spcPct val="100000"/>
              </a:lnSpc>
              <a:spcBef>
                <a:spcPts val="0"/>
              </a:spcBef>
              <a:spcAft>
                <a:spcPts val="0"/>
              </a:spcAft>
              <a:buClrTx/>
              <a:buSzTx/>
              <a:buFont typeface="Calibri" panose="020F0502020204030204" pitchFamily="34" charset="0"/>
              <a:buChar char="-"/>
              <a:tabLst/>
              <a:defRPr/>
            </a:pPr>
            <a:r>
              <a:rPr kumimoji="0" lang="en-US" altLang="zh-CN" sz="2000" b="0" i="0" u="none" strike="noStrike" kern="100" cap="none" spc="0" normalizeH="0" baseline="0" noProof="0" dirty="0">
                <a:ln>
                  <a:noFill/>
                </a:ln>
                <a:solidFill>
                  <a:srgbClr val="000000"/>
                </a:solidFill>
                <a:effectLst/>
                <a:uLnTx/>
                <a:uFillTx/>
                <a:latin typeface="Arial"/>
                <a:ea typeface="黑体" panose="02010609060101010101" pitchFamily="49" charset="-122"/>
                <a:cs typeface="Times New Roman" panose="02020603050405020304" pitchFamily="18" charset="0"/>
              </a:rPr>
              <a:t>~2-10 </a:t>
            </a:r>
            <a:r>
              <a:rPr kumimoji="0" lang="en-US" altLang="zh-CN" sz="2000" b="0" i="0" u="none" strike="noStrike" kern="100" cap="none" spc="0" normalizeH="0" baseline="0" noProof="0" dirty="0" err="1">
                <a:ln>
                  <a:noFill/>
                </a:ln>
                <a:solidFill>
                  <a:srgbClr val="000000"/>
                </a:solidFill>
                <a:effectLst/>
                <a:uLnTx/>
                <a:uFillTx/>
                <a:latin typeface="Arial"/>
                <a:ea typeface="黑体" panose="02010609060101010101" pitchFamily="49" charset="-122"/>
                <a:cs typeface="Times New Roman" panose="02020603050405020304" pitchFamily="18" charset="0"/>
              </a:rPr>
              <a:t>keV</a:t>
            </a:r>
            <a:r>
              <a:rPr kumimoji="0" lang="en-US" altLang="zh-CN" sz="2000" b="0" i="0" u="none" strike="noStrike" kern="100" cap="none" spc="0" normalizeH="0" baseline="0" noProof="0" dirty="0">
                <a:ln>
                  <a:noFill/>
                </a:ln>
                <a:solidFill>
                  <a:srgbClr val="000000"/>
                </a:solidFill>
                <a:effectLst/>
                <a:uLnTx/>
                <a:uFillTx/>
                <a:latin typeface="Arial"/>
                <a:ea typeface="黑体" panose="02010609060101010101" pitchFamily="49" charset="-122"/>
                <a:cs typeface="Times New Roman" panose="02020603050405020304" pitchFamily="18" charset="0"/>
              </a:rPr>
              <a:t> X-ray polarimetry</a:t>
            </a:r>
          </a:p>
          <a:p>
            <a:pPr marL="342900" marR="0" lvl="0" indent="-342900" algn="l" defTabSz="914400" rtl="0" eaLnBrk="0"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00" cap="none" spc="0" normalizeH="0" baseline="0" noProof="0" dirty="0">
                <a:ln>
                  <a:noFill/>
                </a:ln>
                <a:solidFill>
                  <a:srgbClr val="FF0000"/>
                </a:solidFill>
                <a:effectLst/>
                <a:uLnTx/>
                <a:uFillTx/>
                <a:latin typeface="Arial"/>
                <a:ea typeface="黑体" panose="02010609060101010101" pitchFamily="49" charset="-122"/>
                <a:cs typeface="Times New Roman" panose="02020603050405020304" pitchFamily="18" charset="0"/>
              </a:rPr>
              <a:t>Broad energy-band Spectrum Detector: BSD, </a:t>
            </a:r>
            <a:r>
              <a:rPr kumimoji="0" lang="en-US" altLang="zh-CN" sz="2000" b="0" i="0" u="none" strike="noStrike" kern="100" cap="none" spc="0" normalizeH="0" baseline="0" noProof="0" dirty="0">
                <a:ln>
                  <a:noFill/>
                </a:ln>
                <a:solidFill>
                  <a:srgbClr val="000000"/>
                </a:solidFill>
                <a:effectLst/>
                <a:uLnTx/>
                <a:uFillTx/>
                <a:latin typeface="Arial"/>
                <a:ea typeface="黑体" panose="02010609060101010101" pitchFamily="49" charset="-122"/>
                <a:cs typeface="Times New Roman" panose="02020603050405020304" pitchFamily="18" charset="0"/>
              </a:rPr>
              <a:t>IHEP/CAS, China</a:t>
            </a:r>
          </a:p>
          <a:p>
            <a:pPr marL="342900" marR="0" lvl="0" indent="-342900" algn="just" defTabSz="914400" rtl="0" eaLnBrk="0" fontAlgn="auto" latinLnBrk="0" hangingPunct="0">
              <a:lnSpc>
                <a:spcPct val="100000"/>
              </a:lnSpc>
              <a:spcBef>
                <a:spcPts val="0"/>
              </a:spcBef>
              <a:spcAft>
                <a:spcPts val="0"/>
              </a:spcAft>
              <a:buClrTx/>
              <a:buSzTx/>
              <a:buFont typeface="Calibri" panose="020F0502020204030204" pitchFamily="34" charset="0"/>
              <a:buChar char="-"/>
              <a:tabLst/>
              <a:defRPr/>
            </a:pPr>
            <a:r>
              <a:rPr kumimoji="0" lang="en-US" altLang="zh-CN" sz="2000" b="0" i="0" u="none" strike="noStrike" kern="100" cap="none" spc="0" normalizeH="0" baseline="0" noProof="0" dirty="0">
                <a:ln>
                  <a:noFill/>
                </a:ln>
                <a:solidFill>
                  <a:srgbClr val="000000"/>
                </a:solidFill>
                <a:effectLst/>
                <a:uLnTx/>
                <a:uFillTx/>
                <a:latin typeface="Arial"/>
                <a:ea typeface="黑体" panose="02010609060101010101" pitchFamily="49" charset="-122"/>
                <a:cs typeface="Times New Roman" panose="02020603050405020304" pitchFamily="18" charset="0"/>
              </a:rPr>
              <a:t>~10-2000 </a:t>
            </a:r>
            <a:r>
              <a:rPr kumimoji="0" lang="en-US" altLang="zh-CN" sz="2000" b="0" i="0" u="none" strike="noStrike" kern="100" cap="none" spc="0" normalizeH="0" baseline="0" noProof="0" dirty="0" err="1">
                <a:ln>
                  <a:noFill/>
                </a:ln>
                <a:solidFill>
                  <a:srgbClr val="000000"/>
                </a:solidFill>
                <a:effectLst/>
                <a:uLnTx/>
                <a:uFillTx/>
                <a:latin typeface="Arial"/>
                <a:ea typeface="黑体" panose="02010609060101010101" pitchFamily="49" charset="-122"/>
                <a:cs typeface="Times New Roman" panose="02020603050405020304" pitchFamily="18" charset="0"/>
              </a:rPr>
              <a:t>keV</a:t>
            </a:r>
            <a:r>
              <a:rPr kumimoji="0" lang="en-US" altLang="zh-CN" sz="2000" b="0" i="0" u="none" strike="noStrike" kern="100" cap="none" spc="0" normalizeH="0" baseline="0" noProof="0" dirty="0">
                <a:ln>
                  <a:noFill/>
                </a:ln>
                <a:solidFill>
                  <a:srgbClr val="000000"/>
                </a:solidFill>
                <a:effectLst/>
                <a:uLnTx/>
                <a:uFillTx/>
                <a:latin typeface="Arial"/>
                <a:ea typeface="黑体" panose="02010609060101010101" pitchFamily="49" charset="-122"/>
                <a:cs typeface="Times New Roman" panose="02020603050405020304" pitchFamily="18" charset="0"/>
              </a:rPr>
              <a:t> for spectroscopy</a:t>
            </a:r>
          </a:p>
          <a:p>
            <a:pPr marL="342900" marR="0" lvl="0" indent="-342900" algn="l" defTabSz="914400" rtl="0" eaLnBrk="0" fontAlgn="auto" latinLnBrk="0" hangingPunct="0">
              <a:lnSpc>
                <a:spcPct val="100000"/>
              </a:lnSpc>
              <a:spcBef>
                <a:spcPts val="0"/>
              </a:spcBef>
              <a:spcAft>
                <a:spcPts val="0"/>
              </a:spcAft>
              <a:buClrTx/>
              <a:buSzTx/>
              <a:buFont typeface="Calibri" panose="020F0502020204030204" pitchFamily="34" charset="0"/>
              <a:buChar char="-"/>
              <a:tabLst/>
              <a:defRPr/>
            </a:pPr>
            <a:r>
              <a:rPr kumimoji="0" lang="en-US" altLang="zh-CN" sz="2000" b="0" i="0" u="none" strike="noStrike" kern="100" cap="none" spc="0" normalizeH="0" baseline="0" noProof="0" dirty="0">
                <a:ln>
                  <a:noFill/>
                </a:ln>
                <a:solidFill>
                  <a:srgbClr val="000000"/>
                </a:solidFill>
                <a:effectLst/>
                <a:uLnTx/>
                <a:uFillTx/>
                <a:latin typeface="Arial"/>
                <a:ea typeface="黑体" panose="02010609060101010101" pitchFamily="49" charset="-122"/>
                <a:cs typeface="Times New Roman" panose="02020603050405020304" pitchFamily="18" charset="0"/>
              </a:rPr>
              <a:t>Accurate GRB localization: &lt; 1°</a:t>
            </a:r>
          </a:p>
          <a:p>
            <a:pPr marL="342900" marR="0" lvl="0" indent="-342900" algn="just" defTabSz="914400" rtl="0" eaLnBrk="0"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en-US" altLang="zh-CN" sz="2000" b="0" i="0" u="none" strike="noStrike" kern="100" cap="none" spc="0" normalizeH="0" baseline="0" noProof="0" dirty="0">
                <a:ln>
                  <a:noFill/>
                </a:ln>
                <a:solidFill>
                  <a:srgbClr val="000000"/>
                </a:solidFill>
                <a:effectLst/>
                <a:uLnTx/>
                <a:uFillTx/>
                <a:latin typeface="Arial"/>
                <a:ea typeface="黑体" panose="02010609060101010101" pitchFamily="49" charset="-122"/>
                <a:cs typeface="Times New Roman" panose="02020603050405020304" pitchFamily="18" charset="0"/>
              </a:rPr>
              <a:t>Status: under review for approval</a:t>
            </a:r>
          </a:p>
        </p:txBody>
      </p:sp>
      <p:sp>
        <p:nvSpPr>
          <p:cNvPr id="31" name="文本框 30"/>
          <p:cNvSpPr txBox="1"/>
          <p:nvPr/>
        </p:nvSpPr>
        <p:spPr>
          <a:xfrm>
            <a:off x="9604027" y="6341258"/>
            <a:ext cx="1846760"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600" b="1" i="0" u="none" strike="noStrike" kern="1200" cap="none" spc="0" normalizeH="0" baseline="0" noProof="0" dirty="0">
                <a:ln>
                  <a:noFill/>
                </a:ln>
                <a:solidFill>
                  <a:srgbClr val="FF0000"/>
                </a:solidFill>
                <a:effectLst/>
                <a:uLnTx/>
                <a:uFillTx/>
                <a:latin typeface="Calibri" panose="020F0502020204030204" pitchFamily="34" charset="0"/>
                <a:ea typeface="黑体" panose="02010609060101010101" pitchFamily="49" charset="-122"/>
                <a:cs typeface="+mn-cs"/>
              </a:rPr>
              <a:t>BSD payload</a:t>
            </a:r>
            <a:endParaRPr kumimoji="1" lang="zh-CN" altLang="en-US" sz="1600" b="1" i="0" u="none" strike="noStrike" kern="1200" cap="none" spc="0" normalizeH="0" baseline="0" noProof="0" dirty="0">
              <a:ln>
                <a:noFill/>
              </a:ln>
              <a:solidFill>
                <a:srgbClr val="FF0000"/>
              </a:solidFill>
              <a:effectLst/>
              <a:uLnTx/>
              <a:uFillTx/>
              <a:latin typeface="Calibri" panose="020F0502020204030204" pitchFamily="34" charset="0"/>
              <a:ea typeface="黑体" panose="02010609060101010101" pitchFamily="49" charset="-122"/>
              <a:cs typeface="+mn-cs"/>
            </a:endParaRPr>
          </a:p>
        </p:txBody>
      </p:sp>
      <p:pic>
        <p:nvPicPr>
          <p:cNvPr id="32" name="图片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8185" y="1088740"/>
            <a:ext cx="2960088" cy="2369825"/>
          </a:xfrm>
          <a:prstGeom prst="rect">
            <a:avLst/>
          </a:prstGeom>
        </p:spPr>
      </p:pic>
      <p:pic>
        <p:nvPicPr>
          <p:cNvPr id="33" name="Picture 4"/>
          <p:cNvPicPr>
            <a:picLocks noChangeAspect="1" noChangeArrowheads="1"/>
          </p:cNvPicPr>
          <p:nvPr/>
        </p:nvPicPr>
        <p:blipFill>
          <a:blip r:embed="rId3" cstate="print">
            <a:clrChange>
              <a:clrFrom>
                <a:srgbClr val="E8EAED"/>
              </a:clrFrom>
              <a:clrTo>
                <a:srgbClr val="E8EAED">
                  <a:alpha val="0"/>
                </a:srgbClr>
              </a:clrTo>
            </a:clrChange>
            <a:extLst>
              <a:ext uri="{28A0092B-C50C-407E-A947-70E740481C1C}">
                <a14:useLocalDpi xmlns:a14="http://schemas.microsoft.com/office/drawing/2010/main" val="0"/>
              </a:ext>
            </a:extLst>
          </a:blip>
          <a:srcRect/>
          <a:stretch>
            <a:fillRect/>
          </a:stretch>
        </p:blipFill>
        <p:spPr bwMode="auto">
          <a:xfrm>
            <a:off x="6787386" y="3774990"/>
            <a:ext cx="2639417" cy="2678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图片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8339" y="3892869"/>
            <a:ext cx="2618724" cy="2452455"/>
          </a:xfrm>
          <a:prstGeom prst="rect">
            <a:avLst/>
          </a:prstGeom>
        </p:spPr>
      </p:pic>
      <p:sp>
        <p:nvSpPr>
          <p:cNvPr id="35" name="矩形 12"/>
          <p:cNvSpPr>
            <a:spLocks noChangeArrowheads="1"/>
          </p:cNvSpPr>
          <p:nvPr/>
        </p:nvSpPr>
        <p:spPr bwMode="auto">
          <a:xfrm>
            <a:off x="8359517" y="3378478"/>
            <a:ext cx="21774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黑体" panose="02010609060101010101" pitchFamily="49"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zh-CN" sz="1600" b="1" i="0" u="none" strike="noStrike" kern="1200" cap="none" spc="0" normalizeH="0" baseline="0" noProof="0" dirty="0">
                <a:ln>
                  <a:noFill/>
                </a:ln>
                <a:solidFill>
                  <a:srgbClr val="FF0000"/>
                </a:solidFill>
                <a:effectLst/>
                <a:uLnTx/>
                <a:uFillTx/>
                <a:latin typeface="Calibri" panose="020F0502020204030204" pitchFamily="34" charset="0"/>
                <a:ea typeface="黑体" panose="02010609060101010101" pitchFamily="49" charset="-122"/>
                <a:cs typeface="+mn-cs"/>
              </a:rPr>
              <a:t>HPD payload</a:t>
            </a:r>
            <a:endParaRPr kumimoji="1" lang="en-US" altLang="zh-CN" sz="1600" b="1" i="1" u="none" strike="noStrike" kern="1200" cap="none" spc="0" normalizeH="0" baseline="0" noProof="0" dirty="0">
              <a:ln>
                <a:noFill/>
              </a:ln>
              <a:solidFill>
                <a:srgbClr val="FFFFCC">
                  <a:lumMod val="50000"/>
                </a:srgbClr>
              </a:solidFill>
              <a:effectLst/>
              <a:uLnTx/>
              <a:uFillTx/>
              <a:latin typeface="Calibri" panose="020F0502020204030204" pitchFamily="34" charset="0"/>
              <a:ea typeface="黑体" panose="02010609060101010101" pitchFamily="49" charset="-122"/>
              <a:cs typeface="+mn-cs"/>
            </a:endParaRPr>
          </a:p>
        </p:txBody>
      </p:sp>
      <p:sp>
        <p:nvSpPr>
          <p:cNvPr id="36" name="矩形 12"/>
          <p:cNvSpPr>
            <a:spLocks noChangeArrowheads="1"/>
          </p:cNvSpPr>
          <p:nvPr/>
        </p:nvSpPr>
        <p:spPr bwMode="auto">
          <a:xfrm>
            <a:off x="6741354" y="6341258"/>
            <a:ext cx="26209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黑体" panose="02010609060101010101" pitchFamily="49"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zh-CN" sz="1600" b="1" i="0" u="none" strike="noStrike" kern="1200" cap="none" spc="0" normalizeH="0" baseline="0" noProof="0" dirty="0">
                <a:ln>
                  <a:noFill/>
                </a:ln>
                <a:solidFill>
                  <a:srgbClr val="FF0000"/>
                </a:solidFill>
                <a:effectLst/>
                <a:uLnTx/>
                <a:uFillTx/>
                <a:latin typeface="Calibri" panose="020F0502020204030204" pitchFamily="34" charset="0"/>
                <a:ea typeface="黑体" panose="02010609060101010101" pitchFamily="49" charset="-122"/>
                <a:cs typeface="+mn-cs"/>
              </a:rPr>
              <a:t>LPD payload</a:t>
            </a:r>
            <a:endParaRPr kumimoji="1" lang="en-US" altLang="zh-CN" sz="1600" b="1" i="1" u="none" strike="noStrike" kern="1200" cap="none" spc="0" normalizeH="0" baseline="0" noProof="0" dirty="0">
              <a:ln>
                <a:noFill/>
              </a:ln>
              <a:solidFill>
                <a:srgbClr val="FFFFCC">
                  <a:lumMod val="50000"/>
                </a:srgbClr>
              </a:solidFill>
              <a:effectLst/>
              <a:uLnTx/>
              <a:uFillTx/>
              <a:latin typeface="Calibri" panose="020F0502020204030204" pitchFamily="34" charset="0"/>
              <a:ea typeface="黑体" panose="02010609060101010101" pitchFamily="49" charset="-122"/>
              <a:cs typeface="+mn-cs"/>
            </a:endParaRPr>
          </a:p>
        </p:txBody>
      </p:sp>
    </p:spTree>
    <p:extLst>
      <p:ext uri="{BB962C8B-B14F-4D97-AF65-F5344CB8AC3E}">
        <p14:creationId xmlns:p14="http://schemas.microsoft.com/office/powerpoint/2010/main" val="36723322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6FF5AB5-3CAE-4D6E-88DB-B4F86FBA36F3}"/>
              </a:ext>
            </a:extLst>
          </p:cNvPr>
          <p:cNvSpPr>
            <a:spLocks noGrp="1"/>
          </p:cNvSpPr>
          <p:nvPr>
            <p:ph type="title"/>
          </p:nvPr>
        </p:nvSpPr>
        <p:spPr/>
        <p:txBody>
          <a:bodyPr/>
          <a:lstStyle/>
          <a:p>
            <a:r>
              <a:rPr lang="en-US" altLang="zh-CN" dirty="0"/>
              <a:t>CATCH</a:t>
            </a:r>
            <a:endParaRPr lang="zh-CN" altLang="en-US" dirty="0"/>
          </a:p>
        </p:txBody>
      </p:sp>
      <p:sp>
        <p:nvSpPr>
          <p:cNvPr id="2" name="灯片编号占位符 1">
            <a:extLst>
              <a:ext uri="{FF2B5EF4-FFF2-40B4-BE49-F238E27FC236}">
                <a16:creationId xmlns:a16="http://schemas.microsoft.com/office/drawing/2014/main" id="{7071E823-F717-4A24-8497-F07205410AE5}"/>
              </a:ext>
            </a:extLst>
          </p:cNvPr>
          <p:cNvSpPr>
            <a:spLocks noGrp="1"/>
          </p:cNvSpPr>
          <p:nvPr>
            <p:ph type="sldNum" sz="quarter" idx="12"/>
          </p:nvPr>
        </p:nvSpPr>
        <p:spPr/>
        <p:txBody>
          <a:bodyPr>
            <a:normAutofit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10" name="文本框 2">
            <a:extLst>
              <a:ext uri="{FF2B5EF4-FFF2-40B4-BE49-F238E27FC236}">
                <a16:creationId xmlns:a16="http://schemas.microsoft.com/office/drawing/2014/main" id="{1EFB1FE6-54DC-3539-6C98-EECD25A5F35D}"/>
              </a:ext>
            </a:extLst>
          </p:cNvPr>
          <p:cNvSpPr txBox="1"/>
          <p:nvPr/>
        </p:nvSpPr>
        <p:spPr>
          <a:xfrm>
            <a:off x="141425" y="937949"/>
            <a:ext cx="11792422" cy="4539704"/>
          </a:xfrm>
          <a:prstGeom prst="rect">
            <a:avLst/>
          </a:prstGeom>
          <a:noFill/>
        </p:spPr>
        <p:txBody>
          <a:bodyPr wrap="square" rtlCol="0">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342900" marR="0" lvl="0" indent="-342900" algn="l" defTabSz="914400" rtl="0" eaLnBrk="1" fontAlgn="base" latinLnBrk="0" hangingPunct="1">
              <a:lnSpc>
                <a:spcPct val="90000"/>
              </a:lnSpc>
              <a:spcBef>
                <a:spcPts val="1200"/>
              </a:spcBef>
              <a:spcAft>
                <a:spcPts val="0"/>
              </a:spcAft>
              <a:buClr>
                <a:srgbClr val="44546A"/>
              </a:buClr>
              <a:buSzPct val="130000"/>
              <a:buFont typeface="Wingdings" panose="05000000000000000000" pitchFamily="2" charset="2"/>
              <a:buChar char="§"/>
              <a:tabLst/>
              <a:defRPr/>
            </a:pPr>
            <a:r>
              <a:rPr kumimoji="0" lang="en-US" altLang="zh-CN" sz="2400" b="0" i="0" u="none" strike="noStrike" kern="1200" cap="none" spc="0" normalizeH="0" baseline="0" noProof="0" dirty="0">
                <a:ln>
                  <a:noFill/>
                </a:ln>
                <a:solidFill>
                  <a:srgbClr val="C00000"/>
                </a:solidFill>
                <a:effectLst/>
                <a:uLnTx/>
                <a:uFillTx/>
                <a:latin typeface="Arial"/>
                <a:ea typeface="黑体" panose="02010609060101010101" pitchFamily="49" charset="-122"/>
                <a:cs typeface="Times New Roman" panose="02020603050405020304" pitchFamily="18" charset="0"/>
              </a:rPr>
              <a:t>Chasing All Transients Constellation Hunters (CATCH)</a:t>
            </a:r>
          </a:p>
          <a:p>
            <a:pPr marL="342900" marR="0" lvl="1" indent="342900" algn="l" defTabSz="914400" rtl="0" eaLnBrk="1" fontAlgn="base" latinLnBrk="0" hangingPunct="1">
              <a:lnSpc>
                <a:spcPct val="90000"/>
              </a:lnSpc>
              <a:spcBef>
                <a:spcPts val="1200"/>
              </a:spcBef>
              <a:spcAft>
                <a:spcPts val="0"/>
              </a:spcAft>
              <a:buClr>
                <a:srgbClr val="44546A"/>
              </a:buClr>
              <a:buSzPct val="130000"/>
              <a:buFont typeface="Wingdings" panose="05000000000000000000" pitchFamily="2" charset="2"/>
              <a:buChar char="§"/>
              <a:tabLst/>
              <a:defRPr/>
            </a:pPr>
            <a:r>
              <a:rPr kumimoji="0" lang="en-US" altLang="zh-CN" sz="2000" b="0" i="0" u="none" strike="noStrike" kern="1200" cap="none" spc="0" normalizeH="0" baseline="0" noProof="0" dirty="0">
                <a:ln>
                  <a:noFill/>
                </a:ln>
                <a:solidFill>
                  <a:srgbClr val="4472C4">
                    <a:lumMod val="75000"/>
                  </a:srgbClr>
                </a:solidFill>
                <a:effectLst/>
                <a:uLnTx/>
                <a:uFillTx/>
                <a:latin typeface="Arial"/>
                <a:ea typeface="黑体" panose="02010609060101010101" pitchFamily="49" charset="-122"/>
                <a:cs typeface="Times New Roman" panose="02020603050405020304" pitchFamily="18" charset="0"/>
              </a:rPr>
              <a:t>Intelligent X-ray constellation that consists of 126 microsatellites of 3 types</a:t>
            </a:r>
          </a:p>
          <a:p>
            <a:pPr marL="800100" marR="0" lvl="2" indent="342900" algn="l" defTabSz="914400" rtl="0" eaLnBrk="1" fontAlgn="base" latinLnBrk="0" hangingPunct="1">
              <a:lnSpc>
                <a:spcPct val="90000"/>
              </a:lnSpc>
              <a:spcBef>
                <a:spcPts val="1200"/>
              </a:spcBef>
              <a:spcAft>
                <a:spcPts val="0"/>
              </a:spcAft>
              <a:buClr>
                <a:srgbClr val="44546A"/>
              </a:buClr>
              <a:buSzPct val="130000"/>
              <a:buFont typeface="Wingdings" panose="05000000000000000000" pitchFamily="2" charset="2"/>
              <a:buChar char="§"/>
              <a:tabLst/>
              <a:defRPr/>
            </a:pPr>
            <a:r>
              <a:rPr kumimoji="0" lang="en-US" altLang="zh-CN" sz="1800" b="0" i="0" u="none" strike="noStrike" kern="1200" cap="none" spc="0" normalizeH="0" baseline="0" noProof="0" dirty="0">
                <a:ln>
                  <a:noFill/>
                </a:ln>
                <a:solidFill>
                  <a:srgbClr val="000000"/>
                </a:solidFill>
                <a:effectLst/>
                <a:uLnTx/>
                <a:uFillTx/>
                <a:latin typeface="Arial"/>
                <a:ea typeface="黑体" panose="02010609060101010101" pitchFamily="49" charset="-122"/>
                <a:cs typeface="Times New Roman" panose="02020603050405020304" pitchFamily="18" charset="0"/>
              </a:rPr>
              <a:t>Type A satellites (timing observations), Type B (imaging, spectroscopy, timing), Type C (</a:t>
            </a:r>
            <a:r>
              <a:rPr kumimoji="0" lang="en-US" altLang="zh-CN" sz="18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polarization</a:t>
            </a:r>
            <a:r>
              <a:rPr kumimoji="0" lang="en-US" altLang="zh-CN" sz="1800" b="0" i="0" u="none" strike="noStrike" kern="1200" cap="none" spc="0" normalizeH="0" baseline="0" noProof="0" dirty="0">
                <a:ln>
                  <a:noFill/>
                </a:ln>
                <a:solidFill>
                  <a:srgbClr val="000000"/>
                </a:solidFill>
                <a:effectLst/>
                <a:uLnTx/>
                <a:uFillTx/>
                <a:latin typeface="Arial"/>
                <a:ea typeface="黑体" panose="02010609060101010101" pitchFamily="49" charset="-122"/>
                <a:cs typeface="Times New Roman" panose="02020603050405020304" pitchFamily="18" charset="0"/>
              </a:rPr>
              <a:t>)</a:t>
            </a:r>
            <a:endParaRPr kumimoji="0" lang="en-US" altLang="zh-CN" sz="2400" b="0" i="0" u="none" strike="noStrike" kern="1200" cap="none" spc="0" normalizeH="0" baseline="0" noProof="0" dirty="0">
              <a:ln>
                <a:noFill/>
              </a:ln>
              <a:solidFill>
                <a:srgbClr val="C00000"/>
              </a:solidFill>
              <a:effectLst/>
              <a:uLnTx/>
              <a:uFillTx/>
              <a:latin typeface="Arial"/>
              <a:ea typeface="黑体" panose="02010609060101010101" pitchFamily="49" charset="-122"/>
              <a:cs typeface="Times New Roman" panose="02020603050405020304" pitchFamily="18" charset="0"/>
            </a:endParaRPr>
          </a:p>
          <a:p>
            <a:pPr marL="342900" marR="0" lvl="1" indent="342900" algn="l" defTabSz="914400" rtl="0" eaLnBrk="1" fontAlgn="base" latinLnBrk="0" hangingPunct="1">
              <a:lnSpc>
                <a:spcPct val="90000"/>
              </a:lnSpc>
              <a:spcBef>
                <a:spcPts val="1200"/>
              </a:spcBef>
              <a:spcAft>
                <a:spcPts val="0"/>
              </a:spcAft>
              <a:buClr>
                <a:srgbClr val="44546A"/>
              </a:buClr>
              <a:buSzPct val="130000"/>
              <a:buFont typeface="Wingdings" panose="05000000000000000000" pitchFamily="2" charset="2"/>
              <a:buChar char="§"/>
              <a:tabLst/>
              <a:defRPr/>
            </a:pPr>
            <a:r>
              <a:rPr kumimoji="0" lang="en-US" altLang="zh-CN" sz="2000" b="0" i="0" u="none" strike="noStrike" kern="1200" cap="none" spc="0" normalizeH="0" baseline="0" noProof="0" dirty="0">
                <a:ln>
                  <a:noFill/>
                </a:ln>
                <a:solidFill>
                  <a:srgbClr val="4472C4">
                    <a:lumMod val="75000"/>
                  </a:srgbClr>
                </a:solidFill>
                <a:effectLst/>
                <a:uLnTx/>
                <a:uFillTx/>
                <a:latin typeface="Arial"/>
                <a:ea typeface="黑体" panose="02010609060101010101" pitchFamily="49" charset="-122"/>
                <a:cs typeface="Times New Roman" panose="02020603050405020304" pitchFamily="18" charset="0"/>
              </a:rPr>
              <a:t>CATCH observation mode</a:t>
            </a:r>
          </a:p>
          <a:p>
            <a:pPr marL="684000" marR="0" lvl="1" indent="342900" algn="l" defTabSz="914400" rtl="0" eaLnBrk="1" fontAlgn="base" latinLnBrk="0" hangingPunct="1">
              <a:lnSpc>
                <a:spcPct val="90000"/>
              </a:lnSpc>
              <a:spcBef>
                <a:spcPts val="1200"/>
              </a:spcBef>
              <a:spcAft>
                <a:spcPts val="0"/>
              </a:spcAft>
              <a:buClr>
                <a:srgbClr val="44546A"/>
              </a:buClr>
              <a:buSzPct val="130000"/>
              <a:buFont typeface="Wingdings" panose="05000000000000000000" pitchFamily="2" charset="2"/>
              <a:buChar char="§"/>
              <a:tabLst/>
              <a:defRPr/>
            </a:pPr>
            <a:r>
              <a:rPr kumimoji="0" lang="en-US" altLang="zh-CN" sz="18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Uninterrupted monitoring</a:t>
            </a:r>
          </a:p>
          <a:p>
            <a:pPr marL="684000" marR="0" lvl="1" indent="342900" algn="l" defTabSz="914400" rtl="0" eaLnBrk="1" fontAlgn="base" latinLnBrk="0" hangingPunct="1">
              <a:lnSpc>
                <a:spcPct val="90000"/>
              </a:lnSpc>
              <a:spcBef>
                <a:spcPts val="1200"/>
              </a:spcBef>
              <a:spcAft>
                <a:spcPts val="0"/>
              </a:spcAft>
              <a:buClr>
                <a:srgbClr val="44546A"/>
              </a:buClr>
              <a:buSzPct val="130000"/>
              <a:buFont typeface="Wingdings" panose="05000000000000000000" pitchFamily="2" charset="2"/>
              <a:buChar char="§"/>
              <a:tabLst/>
              <a:defRPr/>
            </a:pPr>
            <a:r>
              <a:rPr kumimoji="0" lang="en-US" altLang="zh-CN" sz="18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All-sky follow-up observations</a:t>
            </a:r>
          </a:p>
          <a:p>
            <a:pPr marL="684000" marR="0" lvl="1" indent="342900" algn="l" defTabSz="914400" rtl="0" eaLnBrk="1" fontAlgn="base" latinLnBrk="0" hangingPunct="1">
              <a:lnSpc>
                <a:spcPct val="90000"/>
              </a:lnSpc>
              <a:spcBef>
                <a:spcPts val="1200"/>
              </a:spcBef>
              <a:spcAft>
                <a:spcPts val="0"/>
              </a:spcAft>
              <a:buClr>
                <a:srgbClr val="44546A"/>
              </a:buClr>
              <a:buSzPct val="130000"/>
              <a:buFont typeface="Wingdings" panose="05000000000000000000" pitchFamily="2" charset="2"/>
              <a:buChar char="§"/>
              <a:tabLst/>
              <a:defRPr/>
            </a:pPr>
            <a:r>
              <a:rPr kumimoji="0" lang="en-US" altLang="zh-CN" sz="18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Scanning observations</a:t>
            </a:r>
          </a:p>
          <a:p>
            <a:pPr marL="342900" marR="0" lvl="1" indent="342900" algn="l" defTabSz="914400" rtl="0" eaLnBrk="1" fontAlgn="base" latinLnBrk="0" hangingPunct="1">
              <a:lnSpc>
                <a:spcPct val="90000"/>
              </a:lnSpc>
              <a:spcBef>
                <a:spcPts val="1200"/>
              </a:spcBef>
              <a:spcAft>
                <a:spcPts val="0"/>
              </a:spcAft>
              <a:buClr>
                <a:srgbClr val="44546A"/>
              </a:buClr>
              <a:buSzPct val="130000"/>
              <a:buFont typeface="Wingdings" panose="05000000000000000000" pitchFamily="2" charset="2"/>
              <a:buChar char="§"/>
              <a:tabLst/>
              <a:defRPr/>
            </a:pPr>
            <a:r>
              <a:rPr kumimoji="0" lang="en-US" altLang="zh-CN" sz="2000" b="0" i="0" u="none" strike="noStrike" kern="1200" cap="none" spc="0" normalizeH="0" baseline="0" noProof="0" dirty="0">
                <a:ln>
                  <a:noFill/>
                </a:ln>
                <a:solidFill>
                  <a:srgbClr val="4472C4">
                    <a:lumMod val="75000"/>
                  </a:srgbClr>
                </a:solidFill>
                <a:effectLst/>
                <a:uLnTx/>
                <a:uFillTx/>
                <a:latin typeface="Arial"/>
                <a:ea typeface="黑体" panose="02010609060101010101" pitchFamily="49" charset="-122"/>
                <a:cs typeface="Times New Roman" panose="02020603050405020304" pitchFamily="18" charset="0"/>
              </a:rPr>
              <a:t>Capacities:</a:t>
            </a:r>
          </a:p>
          <a:p>
            <a:pPr marL="684000" marR="0" lvl="1" indent="342900" algn="l" defTabSz="914400" rtl="0" eaLnBrk="1" fontAlgn="base" latinLnBrk="0" hangingPunct="1">
              <a:lnSpc>
                <a:spcPct val="90000"/>
              </a:lnSpc>
              <a:spcBef>
                <a:spcPts val="1200"/>
              </a:spcBef>
              <a:spcAft>
                <a:spcPts val="0"/>
              </a:spcAft>
              <a:buClr>
                <a:srgbClr val="44546A"/>
              </a:buClr>
              <a:buSzPct val="130000"/>
              <a:buFont typeface="Wingdings" panose="05000000000000000000" pitchFamily="2" charset="2"/>
              <a:buChar char="§"/>
              <a:tabLst/>
              <a:defRPr/>
            </a:pPr>
            <a:r>
              <a:rPr kumimoji="0" lang="en-US" altLang="zh-CN" sz="18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Flexible field of view (FOV) </a:t>
            </a:r>
          </a:p>
          <a:p>
            <a:pPr marL="684000" marR="0" lvl="1" indent="342900" algn="l" defTabSz="914400" rtl="0" eaLnBrk="1" fontAlgn="base" latinLnBrk="0" hangingPunct="1">
              <a:lnSpc>
                <a:spcPct val="90000"/>
              </a:lnSpc>
              <a:spcBef>
                <a:spcPts val="1200"/>
              </a:spcBef>
              <a:spcAft>
                <a:spcPts val="0"/>
              </a:spcAft>
              <a:buClr>
                <a:srgbClr val="44546A"/>
              </a:buClr>
              <a:buSzPct val="130000"/>
              <a:buFont typeface="Wingdings" panose="05000000000000000000" pitchFamily="2" charset="2"/>
              <a:buChar char="§"/>
              <a:tabLst/>
              <a:defRPr/>
            </a:pPr>
            <a:r>
              <a:rPr kumimoji="0" lang="en-US" altLang="zh-CN" sz="18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Multi-dimensional observations: </a:t>
            </a:r>
          </a:p>
          <a:p>
            <a:pPr marL="684000" marR="0" lvl="1" indent="0" algn="l" defTabSz="914400" rtl="0" eaLnBrk="1" fontAlgn="base" latinLnBrk="0" hangingPunct="1">
              <a:lnSpc>
                <a:spcPct val="90000"/>
              </a:lnSpc>
              <a:spcBef>
                <a:spcPts val="1200"/>
              </a:spcBef>
              <a:spcAft>
                <a:spcPts val="0"/>
              </a:spcAft>
              <a:buClr>
                <a:srgbClr val="44546A"/>
              </a:buClr>
              <a:buSzPct val="130000"/>
              <a:buFontTx/>
              <a:buNone/>
              <a:tabLst/>
              <a:defRPr/>
            </a:pPr>
            <a:r>
              <a:rPr kumimoji="0" lang="en-US" altLang="zh-CN" sz="18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Imaging, spectroscopy, timing, polarization</a:t>
            </a:r>
          </a:p>
        </p:txBody>
      </p:sp>
      <p:pic>
        <p:nvPicPr>
          <p:cNvPr id="11" name="图片 10">
            <a:extLst>
              <a:ext uri="{FF2B5EF4-FFF2-40B4-BE49-F238E27FC236}">
                <a16:creationId xmlns:a16="http://schemas.microsoft.com/office/drawing/2014/main" id="{9E8D0FF5-5068-F56F-D224-CBC090274F92}"/>
              </a:ext>
            </a:extLst>
          </p:cNvPr>
          <p:cNvPicPr>
            <a:picLocks noChangeAspect="1"/>
          </p:cNvPicPr>
          <p:nvPr/>
        </p:nvPicPr>
        <p:blipFill>
          <a:blip r:embed="rId2"/>
          <a:stretch>
            <a:fillRect/>
          </a:stretch>
        </p:blipFill>
        <p:spPr>
          <a:xfrm>
            <a:off x="7956645" y="2137131"/>
            <a:ext cx="4235355" cy="3558471"/>
          </a:xfrm>
          <a:prstGeom prst="rect">
            <a:avLst/>
          </a:prstGeom>
          <a:ln>
            <a:noFill/>
          </a:ln>
          <a:effectLst>
            <a:outerShdw blurRad="292100" dist="139700" dir="2700000" algn="tl" rotWithShape="0">
              <a:srgbClr val="333333">
                <a:alpha val="65000"/>
              </a:srgbClr>
            </a:outerShdw>
          </a:effectLst>
        </p:spPr>
      </p:pic>
      <p:pic>
        <p:nvPicPr>
          <p:cNvPr id="12" name="图片 11">
            <a:extLst>
              <a:ext uri="{FF2B5EF4-FFF2-40B4-BE49-F238E27FC236}">
                <a16:creationId xmlns:a16="http://schemas.microsoft.com/office/drawing/2014/main" id="{36DA2380-4A79-AE43-E107-5C7A833FA13B}"/>
              </a:ext>
            </a:extLst>
          </p:cNvPr>
          <p:cNvPicPr>
            <a:picLocks noChangeAspect="1"/>
          </p:cNvPicPr>
          <p:nvPr/>
        </p:nvPicPr>
        <p:blipFill>
          <a:blip r:embed="rId3"/>
          <a:stretch>
            <a:fillRect/>
          </a:stretch>
        </p:blipFill>
        <p:spPr>
          <a:xfrm>
            <a:off x="4660614" y="2597954"/>
            <a:ext cx="2984748" cy="2041517"/>
          </a:xfrm>
          <a:prstGeom prst="rect">
            <a:avLst/>
          </a:prstGeom>
          <a:ln>
            <a:noFill/>
          </a:ln>
          <a:effectLst>
            <a:outerShdw blurRad="292100" dist="139700" dir="2700000" algn="tl" rotWithShape="0">
              <a:srgbClr val="333333">
                <a:alpha val="65000"/>
              </a:srgbClr>
            </a:outerShdw>
          </a:effectLst>
        </p:spPr>
      </p:pic>
      <p:sp>
        <p:nvSpPr>
          <p:cNvPr id="13" name="矩形 12">
            <a:extLst>
              <a:ext uri="{FF2B5EF4-FFF2-40B4-BE49-F238E27FC236}">
                <a16:creationId xmlns:a16="http://schemas.microsoft.com/office/drawing/2014/main" id="{97F4D18E-874D-708C-7A0E-EAF45062311B}"/>
              </a:ext>
            </a:extLst>
          </p:cNvPr>
          <p:cNvSpPr/>
          <p:nvPr/>
        </p:nvSpPr>
        <p:spPr>
          <a:xfrm>
            <a:off x="1266766" y="5920051"/>
            <a:ext cx="965846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C00000"/>
                </a:solidFill>
                <a:effectLst/>
                <a:uLnTx/>
                <a:uFillTx/>
                <a:latin typeface="Arial"/>
                <a:ea typeface="微软雅黑"/>
                <a:cs typeface="Times New Roman" panose="02020603050405020304" pitchFamily="18" charset="0"/>
              </a:rPr>
              <a:t>CATCH will be a powerful mission to study the dynamic universe!</a:t>
            </a:r>
          </a:p>
        </p:txBody>
      </p:sp>
      <p:sp>
        <p:nvSpPr>
          <p:cNvPr id="14" name="Rectangle 2">
            <a:extLst>
              <a:ext uri="{FF2B5EF4-FFF2-40B4-BE49-F238E27FC236}">
                <a16:creationId xmlns:a16="http://schemas.microsoft.com/office/drawing/2014/main" id="{C77240C1-6B72-E4FA-54BC-5A8939BD0A3B}"/>
              </a:ext>
            </a:extLst>
          </p:cNvPr>
          <p:cNvSpPr/>
          <p:nvPr/>
        </p:nvSpPr>
        <p:spPr>
          <a:xfrm>
            <a:off x="8705678" y="6451620"/>
            <a:ext cx="3342482"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arXiv:2210.06109 for more info</a:t>
            </a:r>
          </a:p>
        </p:txBody>
      </p:sp>
    </p:spTree>
    <p:extLst>
      <p:ext uri="{BB962C8B-B14F-4D97-AF65-F5344CB8AC3E}">
        <p14:creationId xmlns:p14="http://schemas.microsoft.com/office/powerpoint/2010/main" val="6603818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DE0104-3576-F059-14D0-DCFCA1F25082}"/>
              </a:ext>
            </a:extLst>
          </p:cNvPr>
          <p:cNvSpPr>
            <a:spLocks noGrp="1"/>
          </p:cNvSpPr>
          <p:nvPr>
            <p:ph type="title"/>
          </p:nvPr>
        </p:nvSpPr>
        <p:spPr/>
        <p:txBody>
          <a:bodyPr/>
          <a:lstStyle/>
          <a:p>
            <a:r>
              <a:rPr lang="en-US" altLang="zh-CN" dirty="0"/>
              <a:t>Rational of CATCH mission</a:t>
            </a:r>
            <a:endParaRPr lang="zh-CN" altLang="en-US" dirty="0"/>
          </a:p>
        </p:txBody>
      </p:sp>
      <p:sp>
        <p:nvSpPr>
          <p:cNvPr id="3" name="灯片编号占位符 2">
            <a:extLst>
              <a:ext uri="{FF2B5EF4-FFF2-40B4-BE49-F238E27FC236}">
                <a16:creationId xmlns:a16="http://schemas.microsoft.com/office/drawing/2014/main" id="{F8B10A6E-30B6-0269-320C-23E2B2E661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27" name="等腰三角形 4">
            <a:extLst>
              <a:ext uri="{FF2B5EF4-FFF2-40B4-BE49-F238E27FC236}">
                <a16:creationId xmlns:a16="http://schemas.microsoft.com/office/drawing/2014/main" id="{849F7209-D053-0EA8-0499-8E3DBB87D1E1}"/>
              </a:ext>
            </a:extLst>
          </p:cNvPr>
          <p:cNvSpPr/>
          <p:nvPr/>
        </p:nvSpPr>
        <p:spPr>
          <a:xfrm>
            <a:off x="3669914" y="4578057"/>
            <a:ext cx="737803" cy="754321"/>
          </a:xfrm>
          <a:prstGeom prst="triangle">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dirty="0">
              <a:ln w="22225">
                <a:solidFill>
                  <a:srgbClr val="ED7D31"/>
                </a:solidFill>
                <a:prstDash val="solid"/>
              </a:ln>
              <a:solidFill>
                <a:srgbClr val="ED7D31">
                  <a:lumMod val="40000"/>
                  <a:lumOff val="60000"/>
                </a:srgbClr>
              </a:solidFill>
              <a:effectLst/>
              <a:uLnTx/>
              <a:uFillTx/>
              <a:latin typeface="Calibri"/>
              <a:ea typeface="SimHei" panose="02010609060101010101" pitchFamily="49" charset="-122"/>
              <a:cs typeface="Arial" panose="020B0604020202020204" pitchFamily="34" charset="0"/>
            </a:endParaRPr>
          </a:p>
        </p:txBody>
      </p:sp>
      <p:sp>
        <p:nvSpPr>
          <p:cNvPr id="28" name="矩形 8">
            <a:extLst>
              <a:ext uri="{FF2B5EF4-FFF2-40B4-BE49-F238E27FC236}">
                <a16:creationId xmlns:a16="http://schemas.microsoft.com/office/drawing/2014/main" id="{BD6CCC8E-413B-CBCC-D881-46D81C77023A}"/>
              </a:ext>
            </a:extLst>
          </p:cNvPr>
          <p:cNvSpPr/>
          <p:nvPr/>
        </p:nvSpPr>
        <p:spPr>
          <a:xfrm rot="20602348">
            <a:off x="1342187" y="4337955"/>
            <a:ext cx="5056112" cy="276810"/>
          </a:xfrm>
          <a:prstGeom prst="rec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SimHei" panose="02010609060101010101" pitchFamily="49" charset="-122"/>
              <a:cs typeface="Arial" panose="020B0604020202020204" pitchFamily="34" charset="0"/>
            </a:endParaRPr>
          </a:p>
        </p:txBody>
      </p:sp>
      <p:sp>
        <p:nvSpPr>
          <p:cNvPr id="29" name="矩形 4">
            <a:extLst>
              <a:ext uri="{FF2B5EF4-FFF2-40B4-BE49-F238E27FC236}">
                <a16:creationId xmlns:a16="http://schemas.microsoft.com/office/drawing/2014/main" id="{07FAEC81-2549-7F79-275C-26B934D4E212}"/>
              </a:ext>
            </a:extLst>
          </p:cNvPr>
          <p:cNvSpPr/>
          <p:nvPr/>
        </p:nvSpPr>
        <p:spPr>
          <a:xfrm>
            <a:off x="311512" y="4038283"/>
            <a:ext cx="3098507" cy="369332"/>
          </a:xfrm>
          <a:prstGeom prst="rect">
            <a:avLst/>
          </a:prstGeom>
          <a:gradFill rotWithShape="1">
            <a:gsLst>
              <a:gs pos="0">
                <a:srgbClr val="70AD47">
                  <a:lumMod val="20000"/>
                  <a:lumOff val="80000"/>
                </a:srgbClr>
              </a:gs>
              <a:gs pos="0">
                <a:srgbClr val="ED7D31">
                  <a:tint val="37000"/>
                  <a:satMod val="300000"/>
                </a:srgbClr>
              </a:gs>
              <a:gs pos="100000">
                <a:srgbClr val="ED7D31">
                  <a:tint val="15000"/>
                  <a:satMod val="350000"/>
                </a:srgbClr>
              </a:gs>
            </a:gsLst>
            <a:lin ang="5400000" scaled="0"/>
          </a:gradFill>
          <a:ln w="6350" cap="flat" cmpd="sng" algn="ctr">
            <a:solidFill>
              <a:srgbClr val="ED7D31"/>
            </a:solidFill>
            <a:prstDash val="solid"/>
            <a:miter lim="800000"/>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Arial"/>
                <a:ea typeface="SimHei" panose="02010609060101010101" pitchFamily="49" charset="-122"/>
                <a:cs typeface="Arial" panose="020B0604020202020204" pitchFamily="34" charset="0"/>
              </a:rPr>
              <a:t>large amounts of transients</a:t>
            </a:r>
            <a:endParaRPr kumimoji="0" lang="zh-CN" altLang="en-US" sz="1800" b="0" i="0" u="none" strike="noStrike" kern="0" cap="none" spc="0" normalizeH="0" baseline="0" noProof="0" dirty="0">
              <a:ln>
                <a:noFill/>
              </a:ln>
              <a:solidFill>
                <a:prstClr val="black"/>
              </a:solidFill>
              <a:effectLst/>
              <a:uLnTx/>
              <a:uFillTx/>
              <a:latin typeface="Arial"/>
              <a:ea typeface="SimHei" panose="02010609060101010101" pitchFamily="49" charset="-122"/>
              <a:cs typeface="Arial" panose="020B0604020202020204" pitchFamily="34" charset="0"/>
            </a:endParaRPr>
          </a:p>
        </p:txBody>
      </p:sp>
      <p:sp>
        <p:nvSpPr>
          <p:cNvPr id="30" name="矩形 4">
            <a:extLst>
              <a:ext uri="{FF2B5EF4-FFF2-40B4-BE49-F238E27FC236}">
                <a16:creationId xmlns:a16="http://schemas.microsoft.com/office/drawing/2014/main" id="{4563E63C-1E06-039C-BD94-D3B49EA829E3}"/>
              </a:ext>
            </a:extLst>
          </p:cNvPr>
          <p:cNvSpPr/>
          <p:nvPr/>
        </p:nvSpPr>
        <p:spPr>
          <a:xfrm>
            <a:off x="4607748" y="2816942"/>
            <a:ext cx="2932241" cy="369332"/>
          </a:xfrm>
          <a:prstGeom prst="rect">
            <a:avLst/>
          </a:prstGeom>
          <a:gradFill rotWithShape="1">
            <a:gsLst>
              <a:gs pos="0">
                <a:srgbClr val="ED7D31">
                  <a:tint val="50000"/>
                  <a:satMod val="300000"/>
                </a:srgbClr>
              </a:gs>
              <a:gs pos="0">
                <a:srgbClr val="ED7D31">
                  <a:tint val="37000"/>
                  <a:satMod val="300000"/>
                </a:srgbClr>
              </a:gs>
              <a:gs pos="100000">
                <a:srgbClr val="ED7D31">
                  <a:tint val="15000"/>
                  <a:satMod val="350000"/>
                </a:srgbClr>
              </a:gs>
            </a:gsLst>
            <a:lin ang="5400000" scaled="0"/>
          </a:gradFill>
          <a:ln w="6350" cap="flat" cmpd="sng" algn="ctr">
            <a:solidFill>
              <a:srgbClr val="ED7D31"/>
            </a:solidFill>
            <a:prstDash val="solid"/>
            <a:miter lim="800000"/>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微软雅黑"/>
                <a:cs typeface="Arial" panose="020B0604020202020204" pitchFamily="34" charset="0"/>
              </a:rPr>
              <a:t>follow-up mission (scarce)</a:t>
            </a:r>
            <a:endParaRPr kumimoji="0" lang="zh-CN" altLang="en-US" sz="1800" b="0" i="0" u="none" strike="noStrike" kern="0" cap="none" spc="0" normalizeH="0" baseline="0" noProof="0" dirty="0">
              <a:ln>
                <a:noFill/>
              </a:ln>
              <a:solidFill>
                <a:prstClr val="black"/>
              </a:solidFill>
              <a:effectLst/>
              <a:uLnTx/>
              <a:uFillTx/>
              <a:latin typeface="Arial"/>
              <a:ea typeface="SimHei" panose="02010609060101010101" pitchFamily="49" charset="-122"/>
              <a:cs typeface="Arial" panose="020B0604020202020204" pitchFamily="34" charset="0"/>
            </a:endParaRPr>
          </a:p>
        </p:txBody>
      </p:sp>
      <p:sp>
        <p:nvSpPr>
          <p:cNvPr id="31" name="矩形 13">
            <a:extLst>
              <a:ext uri="{FF2B5EF4-FFF2-40B4-BE49-F238E27FC236}">
                <a16:creationId xmlns:a16="http://schemas.microsoft.com/office/drawing/2014/main" id="{E0F1EEA5-B673-1E00-B9CC-031773BC0DFE}"/>
              </a:ext>
            </a:extLst>
          </p:cNvPr>
          <p:cNvSpPr/>
          <p:nvPr/>
        </p:nvSpPr>
        <p:spPr>
          <a:xfrm rot="16200000">
            <a:off x="1257638" y="4645795"/>
            <a:ext cx="554358" cy="253050"/>
          </a:xfrm>
          <a:prstGeom prst="rec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SimHei" panose="02010609060101010101" pitchFamily="49" charset="-122"/>
              <a:cs typeface="Arial" panose="020B0604020202020204" pitchFamily="34" charset="0"/>
            </a:endParaRPr>
          </a:p>
        </p:txBody>
      </p:sp>
      <p:sp>
        <p:nvSpPr>
          <p:cNvPr id="32" name="矩形 14">
            <a:extLst>
              <a:ext uri="{FF2B5EF4-FFF2-40B4-BE49-F238E27FC236}">
                <a16:creationId xmlns:a16="http://schemas.microsoft.com/office/drawing/2014/main" id="{52133936-492C-D0B3-3583-9579BDE80763}"/>
              </a:ext>
            </a:extLst>
          </p:cNvPr>
          <p:cNvSpPr/>
          <p:nvPr/>
        </p:nvSpPr>
        <p:spPr>
          <a:xfrm rot="16200000">
            <a:off x="5923215" y="3389695"/>
            <a:ext cx="554358" cy="253050"/>
          </a:xfrm>
          <a:prstGeom prst="rect">
            <a:avLst/>
          </a:prstGeom>
          <a:solidFill>
            <a:schemeClr val="tx1">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SimHei" panose="02010609060101010101" pitchFamily="49" charset="-122"/>
              <a:cs typeface="Arial" panose="020B0604020202020204" pitchFamily="34" charset="0"/>
            </a:endParaRPr>
          </a:p>
        </p:txBody>
      </p:sp>
      <p:pic>
        <p:nvPicPr>
          <p:cNvPr id="33" name="图片 15">
            <a:extLst>
              <a:ext uri="{FF2B5EF4-FFF2-40B4-BE49-F238E27FC236}">
                <a16:creationId xmlns:a16="http://schemas.microsoft.com/office/drawing/2014/main" id="{0BD15F4C-82AA-A042-DB7B-1A8DC6967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6919" y="1880117"/>
            <a:ext cx="2593898" cy="800191"/>
          </a:xfrm>
          <a:prstGeom prst="rect">
            <a:avLst/>
          </a:prstGeom>
        </p:spPr>
      </p:pic>
      <p:pic>
        <p:nvPicPr>
          <p:cNvPr id="34" name="Picture 12">
            <a:extLst>
              <a:ext uri="{FF2B5EF4-FFF2-40B4-BE49-F238E27FC236}">
                <a16:creationId xmlns:a16="http://schemas.microsoft.com/office/drawing/2014/main" id="{463CF6DA-D478-C8C8-01F5-F95924E5E3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70057"/>
            <a:ext cx="4407717" cy="2135274"/>
          </a:xfrm>
          <a:prstGeom prst="rect">
            <a:avLst/>
          </a:prstGeom>
        </p:spPr>
      </p:pic>
      <p:sp>
        <p:nvSpPr>
          <p:cNvPr id="36" name="Content Placeholder 2">
            <a:extLst>
              <a:ext uri="{FF2B5EF4-FFF2-40B4-BE49-F238E27FC236}">
                <a16:creationId xmlns:a16="http://schemas.microsoft.com/office/drawing/2014/main" id="{BC056F38-2931-9135-C6D5-BDA42D7C5F2C}"/>
              </a:ext>
            </a:extLst>
          </p:cNvPr>
          <p:cNvSpPr txBox="1">
            <a:spLocks/>
          </p:cNvSpPr>
          <p:nvPr/>
        </p:nvSpPr>
        <p:spPr>
          <a:xfrm>
            <a:off x="108306" y="853280"/>
            <a:ext cx="11509319" cy="14400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0000"/>
              </a:buClr>
              <a:buSzPct val="70000"/>
              <a:buFont typeface="Wingdings" panose="05000000000000000000" pitchFamily="2" charset="2"/>
              <a:buChar char="l"/>
              <a:tabLst/>
              <a:defRPr/>
            </a:pPr>
            <a:r>
              <a:rPr kumimoji="0" lang="en-US" altLang="zh-CN" sz="2400" b="0" i="0" u="none" strike="noStrike" kern="1200" cap="none" spc="0" normalizeH="0" baseline="0" noProof="0" dirty="0">
                <a:ln>
                  <a:noFill/>
                </a:ln>
                <a:solidFill>
                  <a:srgbClr val="000000"/>
                </a:solidFill>
                <a:effectLst/>
                <a:uLnTx/>
                <a:uFillTx/>
                <a:latin typeface="Arial" panose="020B0604020202020204" pitchFamily="34" charset="0"/>
                <a:ea typeface="Heiti SC Light" charset="-122"/>
                <a:cs typeface="Arial" panose="020B0604020202020204" pitchFamily="34" charset="0"/>
              </a:rPr>
              <a:t>The catalog of transients is growing rapidly</a:t>
            </a:r>
          </a:p>
          <a:p>
            <a:pPr marL="228600" marR="0" lvl="0" indent="-228600" algn="l" defTabSz="914400" rtl="0" eaLnBrk="1" fontAlgn="auto" latinLnBrk="0" hangingPunct="1">
              <a:lnSpc>
                <a:spcPct val="90000"/>
              </a:lnSpc>
              <a:spcBef>
                <a:spcPts val="1000"/>
              </a:spcBef>
              <a:spcAft>
                <a:spcPts val="0"/>
              </a:spcAft>
              <a:buClr>
                <a:srgbClr val="000000"/>
              </a:buClr>
              <a:buSzPct val="70000"/>
              <a:buFont typeface="Wingdings" panose="05000000000000000000" pitchFamily="2" charset="2"/>
              <a:buChar char="l"/>
              <a:tabLst/>
              <a:defRPr/>
            </a:pP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Heiti SC Light" charset="-122"/>
                <a:cs typeface="Arial" panose="020B0604020202020204" pitchFamily="34" charset="0"/>
              </a:rPr>
              <a:t>Challenge: How to perform follow-up observations for so many sources?</a:t>
            </a:r>
          </a:p>
        </p:txBody>
      </p:sp>
      <p:graphicFrame>
        <p:nvGraphicFramePr>
          <p:cNvPr id="64" name="图示 6">
            <a:extLst>
              <a:ext uri="{FF2B5EF4-FFF2-40B4-BE49-F238E27FC236}">
                <a16:creationId xmlns:a16="http://schemas.microsoft.com/office/drawing/2014/main" id="{580BE7EF-F580-0D7D-90B3-4F1B66A32231}"/>
              </a:ext>
            </a:extLst>
          </p:cNvPr>
          <p:cNvGraphicFramePr/>
          <p:nvPr>
            <p:extLst/>
          </p:nvPr>
        </p:nvGraphicFramePr>
        <p:xfrm>
          <a:off x="4910132" y="3239028"/>
          <a:ext cx="7584252" cy="36717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6" name="TextBox 6">
            <a:extLst>
              <a:ext uri="{FF2B5EF4-FFF2-40B4-BE49-F238E27FC236}">
                <a16:creationId xmlns:a16="http://schemas.microsoft.com/office/drawing/2014/main" id="{EBCA225B-AD1E-7B20-9953-4BA6610F08FB}"/>
              </a:ext>
            </a:extLst>
          </p:cNvPr>
          <p:cNvSpPr txBox="1"/>
          <p:nvPr/>
        </p:nvSpPr>
        <p:spPr>
          <a:xfrm>
            <a:off x="880115" y="5766446"/>
            <a:ext cx="5253766"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rial"/>
                <a:ea typeface="微软雅黑"/>
                <a:cs typeface="Arial" panose="020B0604020202020204" pitchFamily="34" charset="0"/>
              </a:rPr>
              <a:t>CATCH could bridge the survey telescopes and large observatories</a:t>
            </a:r>
          </a:p>
        </p:txBody>
      </p:sp>
      <p:pic>
        <p:nvPicPr>
          <p:cNvPr id="70" name="Picture 7">
            <a:extLst>
              <a:ext uri="{FF2B5EF4-FFF2-40B4-BE49-F238E27FC236}">
                <a16:creationId xmlns:a16="http://schemas.microsoft.com/office/drawing/2014/main" id="{EF1911AD-0D86-378A-0A66-1C09557972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02515" y="3207793"/>
            <a:ext cx="2628028" cy="1477049"/>
          </a:xfrm>
          <a:prstGeom prst="ellipse">
            <a:avLst/>
          </a:prstGeom>
          <a:ln>
            <a:noFill/>
          </a:ln>
          <a:effectLst>
            <a:softEdge rad="112500"/>
          </a:effectLst>
        </p:spPr>
      </p:pic>
    </p:spTree>
    <p:extLst>
      <p:ext uri="{BB962C8B-B14F-4D97-AF65-F5344CB8AC3E}">
        <p14:creationId xmlns:p14="http://schemas.microsoft.com/office/powerpoint/2010/main" val="18344887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919652E-CD33-B870-8F10-443B26C96564}"/>
              </a:ext>
            </a:extLst>
          </p:cNvPr>
          <p:cNvPicPr>
            <a:picLocks noChangeAspect="1"/>
          </p:cNvPicPr>
          <p:nvPr/>
        </p:nvPicPr>
        <p:blipFill>
          <a:blip r:embed="rId2"/>
          <a:stretch>
            <a:fillRect/>
          </a:stretch>
        </p:blipFill>
        <p:spPr>
          <a:xfrm>
            <a:off x="4538113" y="899408"/>
            <a:ext cx="1788260" cy="1247852"/>
          </a:xfrm>
          <a:prstGeom prst="rect">
            <a:avLst/>
          </a:prstGeom>
        </p:spPr>
      </p:pic>
      <p:sp>
        <p:nvSpPr>
          <p:cNvPr id="2" name="标题 1">
            <a:extLst>
              <a:ext uri="{FF2B5EF4-FFF2-40B4-BE49-F238E27FC236}">
                <a16:creationId xmlns:a16="http://schemas.microsoft.com/office/drawing/2014/main" id="{92D4A072-4053-B6FD-FC78-99EE535B4616}"/>
              </a:ext>
            </a:extLst>
          </p:cNvPr>
          <p:cNvSpPr>
            <a:spLocks noGrp="1"/>
          </p:cNvSpPr>
          <p:nvPr>
            <p:ph type="title"/>
          </p:nvPr>
        </p:nvSpPr>
        <p:spPr/>
        <p:txBody>
          <a:bodyPr/>
          <a:lstStyle/>
          <a:p>
            <a:r>
              <a:rPr lang="en-US" altLang="zh-CN" dirty="0">
                <a:latin typeface="+mn-lt"/>
              </a:rPr>
              <a:t>Timeline and international cooperation </a:t>
            </a:r>
            <a:endParaRPr lang="zh-CN" altLang="en-US" dirty="0"/>
          </a:p>
        </p:txBody>
      </p:sp>
      <p:sp>
        <p:nvSpPr>
          <p:cNvPr id="3" name="灯片编号占位符 2">
            <a:extLst>
              <a:ext uri="{FF2B5EF4-FFF2-40B4-BE49-F238E27FC236}">
                <a16:creationId xmlns:a16="http://schemas.microsoft.com/office/drawing/2014/main" id="{9C6D516D-8B09-B097-80AF-78C190DD07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7DA78-E013-4A8C-AD75-63A150561B10}" type="slidenum">
              <a:rPr kumimoji="0" lang="zh-CN" altLang="en-US" sz="18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8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内容占位符 3">
            <a:extLst>
              <a:ext uri="{FF2B5EF4-FFF2-40B4-BE49-F238E27FC236}">
                <a16:creationId xmlns:a16="http://schemas.microsoft.com/office/drawing/2014/main" id="{70572B75-3C20-76DA-2389-A66F982DE24D}"/>
              </a:ext>
            </a:extLst>
          </p:cNvPr>
          <p:cNvSpPr>
            <a:spLocks noGrp="1"/>
          </p:cNvSpPr>
          <p:nvPr>
            <p:ph idx="1"/>
          </p:nvPr>
        </p:nvSpPr>
        <p:spPr>
          <a:xfrm>
            <a:off x="664124" y="5536895"/>
            <a:ext cx="4890978" cy="659643"/>
          </a:xfrm>
        </p:spPr>
        <p:txBody>
          <a:bodyPr>
            <a:normAutofit fontScale="92500"/>
          </a:bodyPr>
          <a:lstStyle/>
          <a:p>
            <a:pPr marL="0" indent="0">
              <a:buNone/>
            </a:pPr>
            <a:r>
              <a:rPr lang="en-US" altLang="zh-CN" dirty="0">
                <a:solidFill>
                  <a:srgbClr val="C00000"/>
                </a:solidFill>
                <a:latin typeface="+mn-lt"/>
              </a:rPr>
              <a:t>Timeline and roadmap of CATCH</a:t>
            </a:r>
            <a:endParaRPr lang="zh-CN" altLang="en-US" dirty="0">
              <a:solidFill>
                <a:srgbClr val="C00000"/>
              </a:solidFill>
              <a:latin typeface="+mn-lt"/>
            </a:endParaRPr>
          </a:p>
        </p:txBody>
      </p:sp>
      <p:pic>
        <p:nvPicPr>
          <p:cNvPr id="11" name="图片 10">
            <a:extLst>
              <a:ext uri="{FF2B5EF4-FFF2-40B4-BE49-F238E27FC236}">
                <a16:creationId xmlns:a16="http://schemas.microsoft.com/office/drawing/2014/main" id="{275720B3-64B8-64DF-F7DB-E3381DDB9A8F}"/>
              </a:ext>
            </a:extLst>
          </p:cNvPr>
          <p:cNvPicPr>
            <a:picLocks noChangeAspect="1"/>
          </p:cNvPicPr>
          <p:nvPr/>
        </p:nvPicPr>
        <p:blipFill>
          <a:blip r:embed="rId3"/>
          <a:stretch>
            <a:fillRect/>
          </a:stretch>
        </p:blipFill>
        <p:spPr>
          <a:xfrm>
            <a:off x="127322" y="2110679"/>
            <a:ext cx="6507126" cy="3297786"/>
          </a:xfrm>
          <a:prstGeom prst="rect">
            <a:avLst/>
          </a:prstGeom>
        </p:spPr>
      </p:pic>
      <p:pic>
        <p:nvPicPr>
          <p:cNvPr id="9" name="图片 8">
            <a:extLst>
              <a:ext uri="{FF2B5EF4-FFF2-40B4-BE49-F238E27FC236}">
                <a16:creationId xmlns:a16="http://schemas.microsoft.com/office/drawing/2014/main" id="{40BF59F3-048D-6500-17E1-E81C0812E8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8044" y="3244626"/>
            <a:ext cx="1201569" cy="901177"/>
          </a:xfrm>
          <a:prstGeom prst="rect">
            <a:avLst/>
          </a:prstGeom>
          <a:ln>
            <a:noFill/>
          </a:ln>
          <a:effectLst>
            <a:outerShdw blurRad="190500" algn="tl" rotWithShape="0">
              <a:srgbClr val="000000">
                <a:alpha val="70000"/>
              </a:srgbClr>
            </a:outerShdw>
          </a:effectLst>
        </p:spPr>
      </p:pic>
      <p:pic>
        <p:nvPicPr>
          <p:cNvPr id="12" name="图片 11">
            <a:extLst>
              <a:ext uri="{FF2B5EF4-FFF2-40B4-BE49-F238E27FC236}">
                <a16:creationId xmlns:a16="http://schemas.microsoft.com/office/drawing/2014/main" id="{5585CA51-3C58-1EC1-6353-13B2F159C9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6865" y="1765939"/>
            <a:ext cx="1000539" cy="750405"/>
          </a:xfrm>
          <a:prstGeom prst="rect">
            <a:avLst/>
          </a:prstGeom>
          <a:ln>
            <a:noFill/>
          </a:ln>
          <a:effectLst>
            <a:outerShdw blurRad="190500" algn="tl" rotWithShape="0">
              <a:srgbClr val="000000">
                <a:alpha val="70000"/>
              </a:srgbClr>
            </a:outerShdw>
          </a:effectLst>
        </p:spPr>
      </p:pic>
      <p:pic>
        <p:nvPicPr>
          <p:cNvPr id="13" name="图片 12">
            <a:extLst>
              <a:ext uri="{FF2B5EF4-FFF2-40B4-BE49-F238E27FC236}">
                <a16:creationId xmlns:a16="http://schemas.microsoft.com/office/drawing/2014/main" id="{7D72E9DD-F40A-27C7-3CA9-192AD8B85D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0920" y="2370243"/>
            <a:ext cx="1432208" cy="1074156"/>
          </a:xfrm>
          <a:prstGeom prst="rect">
            <a:avLst/>
          </a:prstGeom>
          <a:ln>
            <a:noFill/>
          </a:ln>
          <a:effectLst>
            <a:outerShdw blurRad="190500" algn="tl" rotWithShape="0">
              <a:srgbClr val="000000">
                <a:alpha val="70000"/>
              </a:srgbClr>
            </a:outerShdw>
          </a:effectLst>
        </p:spPr>
      </p:pic>
      <p:pic>
        <p:nvPicPr>
          <p:cNvPr id="14" name="图片 13">
            <a:extLst>
              <a:ext uri="{FF2B5EF4-FFF2-40B4-BE49-F238E27FC236}">
                <a16:creationId xmlns:a16="http://schemas.microsoft.com/office/drawing/2014/main" id="{60F95893-2AC9-2419-032D-76A56A721F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9741" y="1735477"/>
            <a:ext cx="1000539" cy="750405"/>
          </a:xfrm>
          <a:prstGeom prst="rect">
            <a:avLst/>
          </a:prstGeom>
          <a:ln>
            <a:noFill/>
          </a:ln>
          <a:effectLst>
            <a:outerShdw blurRad="190500" algn="tl" rotWithShape="0">
              <a:srgbClr val="000000">
                <a:alpha val="70000"/>
              </a:srgbClr>
            </a:outerShdw>
          </a:effectLst>
        </p:spPr>
      </p:pic>
      <p:sp>
        <p:nvSpPr>
          <p:cNvPr id="16" name="内容占位符 3">
            <a:extLst>
              <a:ext uri="{FF2B5EF4-FFF2-40B4-BE49-F238E27FC236}">
                <a16:creationId xmlns:a16="http://schemas.microsoft.com/office/drawing/2014/main" id="{C5DCC80B-DBC5-F185-949C-9105AEDB773F}"/>
              </a:ext>
            </a:extLst>
          </p:cNvPr>
          <p:cNvSpPr txBox="1">
            <a:spLocks/>
          </p:cNvSpPr>
          <p:nvPr/>
        </p:nvSpPr>
        <p:spPr>
          <a:xfrm>
            <a:off x="6363747" y="1147804"/>
            <a:ext cx="5928598" cy="4718912"/>
          </a:xfrm>
          <a:prstGeom prst="rect">
            <a:avLst/>
          </a:prstGeom>
        </p:spPr>
        <p:txBody>
          <a:bodyPr vert="horz" wrap="square" lIns="90170" tIns="46990" rIns="90170" bIns="46990" rtlCol="0">
            <a:noAutofit/>
          </a:bodyPr>
          <a:lstStyle>
            <a:lvl1pPr marL="288000" indent="-288000" algn="l" defTabSz="914400" rtl="0" eaLnBrk="1" fontAlgn="auto" latinLnBrk="0" hangingPunct="1">
              <a:lnSpc>
                <a:spcPct val="100000"/>
              </a:lnSpc>
              <a:spcBef>
                <a:spcPts val="600"/>
              </a:spcBef>
              <a:spcAft>
                <a:spcPts val="0"/>
              </a:spcAft>
              <a:buSzPct val="70000"/>
              <a:buFont typeface="Wingdings" panose="05000000000000000000" pitchFamily="2" charset="2"/>
              <a:buChar char="l"/>
              <a:defRPr lang="zh-CN" altLang="en-US" sz="2400" b="1" u="none" strike="noStrike" kern="0" cap="none" spc="0" normalizeH="0" baseline="0">
                <a:solidFill>
                  <a:srgbClr val="005DA2"/>
                </a:solidFill>
                <a:uFillTx/>
                <a:latin typeface="Times New Roman" panose="02020603050405020304" pitchFamily="18" charset="0"/>
                <a:ea typeface="微软雅黑" panose="020B0503020204020204" pitchFamily="34" charset="-122"/>
                <a:cs typeface="+mn-cs"/>
              </a:defRPr>
            </a:lvl1pPr>
            <a:lvl2pPr marL="720000" indent="-288000" algn="l" defTabSz="914400" rtl="0" eaLnBrk="1" fontAlgn="auto" latinLnBrk="0" hangingPunct="1">
              <a:lnSpc>
                <a:spcPct val="100000"/>
              </a:lnSpc>
              <a:spcBef>
                <a:spcPts val="600"/>
              </a:spcBef>
              <a:spcAft>
                <a:spcPts val="0"/>
              </a:spcAft>
              <a:buFont typeface="Arial" panose="020B0604020202020204" pitchFamily="34" charset="0"/>
              <a:buChar char="•"/>
              <a:tabLst>
                <a:tab pos="1609725" algn="l"/>
              </a:tabLst>
              <a:defRPr lang="zh-CN" altLang="en-US" sz="2000" u="none" strike="noStrike" kern="0" cap="none" spc="0" normalizeH="0" baseline="0">
                <a:solidFill>
                  <a:schemeClr val="tx1"/>
                </a:solidFill>
                <a:uFillTx/>
                <a:latin typeface="Times New Roman" panose="02020603050405020304" pitchFamily="18"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Pct val="70000"/>
              <a:buNone/>
              <a:tabLst/>
              <a:defRPr/>
            </a:pPr>
            <a:r>
              <a:rPr kumimoji="0" lang="en-US" altLang="zh-CN" b="1" i="0" u="none" strike="noStrike" kern="0" cap="none" spc="0" normalizeH="0" baseline="0" noProof="0" dirty="0">
                <a:ln>
                  <a:noFill/>
                </a:ln>
                <a:solidFill>
                  <a:srgbClr val="C00000"/>
                </a:solidFill>
                <a:effectLst/>
                <a:uLnTx/>
                <a:uFillTx/>
                <a:latin typeface="Arial"/>
                <a:ea typeface="微软雅黑" panose="020B0503020204020204" pitchFamily="34" charset="-122"/>
                <a:cs typeface="+mn-cs"/>
              </a:rPr>
              <a:t>International cooperation</a:t>
            </a:r>
          </a:p>
          <a:p>
            <a:pPr marL="288000" marR="0" lvl="0" indent="-288000" algn="l" defTabSz="914400" rtl="0" eaLnBrk="1" fontAlgn="auto" latinLnBrk="0" hangingPunct="1">
              <a:lnSpc>
                <a:spcPct val="100000"/>
              </a:lnSpc>
              <a:spcBef>
                <a:spcPts val="600"/>
              </a:spcBef>
              <a:spcAft>
                <a:spcPts val="0"/>
              </a:spcAft>
              <a:buClrTx/>
              <a:buSzPct val="70000"/>
              <a:buFont typeface="Wingdings" panose="05000000000000000000" pitchFamily="2" charset="2"/>
              <a:buChar char="l"/>
              <a:tabLst/>
              <a:defRPr/>
            </a:pPr>
            <a:r>
              <a:rPr kumimoji="0" lang="en-US" altLang="en-US" sz="1800" b="1" i="0" u="none" strike="noStrike" kern="0" cap="none" spc="0" normalizeH="0" baseline="0" noProof="0" dirty="0">
                <a:ln>
                  <a:noFill/>
                </a:ln>
                <a:solidFill>
                  <a:srgbClr val="005DA2"/>
                </a:solidFill>
                <a:effectLst/>
                <a:uLnTx/>
                <a:uFillTx/>
                <a:latin typeface="Arial"/>
                <a:ea typeface="微软雅黑" panose="020B0503020204020204" pitchFamily="34" charset="-122"/>
                <a:cs typeface="+mn-cs"/>
              </a:rPr>
              <a:t>Current partners</a:t>
            </a:r>
          </a:p>
          <a:p>
            <a:pPr lvl="1">
              <a:buSzPct val="70000"/>
              <a:buFont typeface="Wingdings" panose="05000000000000000000" pitchFamily="2" charset="2"/>
              <a:buChar char="l"/>
              <a:tabLst/>
            </a:pPr>
            <a:r>
              <a:rPr kumimoji="0" lang="en-US" altLang="en-US" sz="1400" b="0" i="0" u="none" strike="noStrike" kern="0" cap="none" spc="0" normalizeH="0" baseline="0" noProof="0" dirty="0">
                <a:ln>
                  <a:noFill/>
                </a:ln>
                <a:solidFill>
                  <a:srgbClr val="000000"/>
                </a:solidFill>
                <a:effectLst/>
                <a:uLnTx/>
                <a:uFillTx/>
                <a:latin typeface="Arial"/>
                <a:ea typeface="微软雅黑" panose="020B0503020204020204" pitchFamily="34" charset="-122"/>
                <a:cs typeface="+mn-cs"/>
              </a:rPr>
              <a:t>France (CEA Paris-</a:t>
            </a:r>
            <a:r>
              <a:rPr kumimoji="0" lang="en-US" altLang="en-US" sz="1400" b="0" i="0" u="none" strike="noStrike" kern="0" cap="none" spc="0" normalizeH="0" baseline="0" noProof="0" dirty="0" err="1">
                <a:ln>
                  <a:noFill/>
                </a:ln>
                <a:solidFill>
                  <a:srgbClr val="000000"/>
                </a:solidFill>
                <a:effectLst/>
                <a:uLnTx/>
                <a:uFillTx/>
                <a:latin typeface="Arial"/>
                <a:ea typeface="微软雅黑" panose="020B0503020204020204" pitchFamily="34" charset="-122"/>
                <a:cs typeface="+mn-cs"/>
              </a:rPr>
              <a:t>Saclay</a:t>
            </a:r>
            <a:r>
              <a:rPr kumimoji="0" lang="en-US" altLang="en-US" sz="1400" b="0" i="0" u="none" strike="noStrike" kern="0" cap="none" spc="0" normalizeH="0" baseline="0" noProof="0" dirty="0">
                <a:ln>
                  <a:noFill/>
                </a:ln>
                <a:solidFill>
                  <a:srgbClr val="000000"/>
                </a:solidFill>
                <a:effectLst/>
                <a:uLnTx/>
                <a:uFillTx/>
                <a:latin typeface="Arial"/>
                <a:ea typeface="微软雅黑" panose="020B0503020204020204" pitchFamily="34" charset="-122"/>
                <a:cs typeface="+mn-cs"/>
              </a:rPr>
              <a:t>):</a:t>
            </a:r>
          </a:p>
          <a:p>
            <a:pPr lvl="2" indent="-288000">
              <a:lnSpc>
                <a:spcPct val="100000"/>
              </a:lnSpc>
              <a:spcBef>
                <a:spcPts val="600"/>
              </a:spcBef>
              <a:spcAft>
                <a:spcPts val="0"/>
              </a:spcAft>
              <a:tabLst>
                <a:tab pos="1609725" algn="l"/>
              </a:tabLst>
            </a:pPr>
            <a:r>
              <a:rPr kumimoji="0" lang="en-US" altLang="en-US" sz="1200" b="0" i="0" u="none" strike="noStrike" kern="0" cap="none" spc="0" normalizeH="0" baseline="0" noProof="0" dirty="0">
                <a:ln>
                  <a:noFill/>
                </a:ln>
                <a:solidFill>
                  <a:srgbClr val="000000"/>
                </a:solidFill>
                <a:effectLst/>
                <a:uLnTx/>
                <a:uFillTx/>
                <a:latin typeface="Arial"/>
                <a:ea typeface="微软雅黑" panose="020B0503020204020204" pitchFamily="34" charset="-122"/>
                <a:cs typeface="+mn-cs"/>
              </a:rPr>
              <a:t>In the process of signing the MOU on joint scientific research between SVOM and CATCH-1</a:t>
            </a:r>
          </a:p>
          <a:p>
            <a:pPr lvl="2" indent="-288000">
              <a:lnSpc>
                <a:spcPct val="100000"/>
              </a:lnSpc>
              <a:spcBef>
                <a:spcPts val="600"/>
              </a:spcBef>
              <a:spcAft>
                <a:spcPts val="0"/>
              </a:spcAft>
              <a:tabLst>
                <a:tab pos="1609725" algn="l"/>
              </a:tabLst>
            </a:pPr>
            <a:r>
              <a:rPr kumimoji="0" lang="en-US" altLang="en-US" sz="1200" b="0" i="0" u="none" strike="noStrike" kern="0" cap="none" spc="0" normalizeH="0" baseline="0" noProof="0" dirty="0">
                <a:ln>
                  <a:noFill/>
                </a:ln>
                <a:solidFill>
                  <a:srgbClr val="000000"/>
                </a:solidFill>
                <a:effectLst/>
                <a:uLnTx/>
                <a:uFillTx/>
                <a:latin typeface="Arial"/>
                <a:ea typeface="微软雅黑" panose="020B0503020204020204" pitchFamily="34" charset="-122"/>
                <a:cs typeface="+mn-cs"/>
              </a:rPr>
              <a:t>Plan to collaborate on research and development of detector ASIC chips and seek funding support through both Chinese and French channels.</a:t>
            </a:r>
          </a:p>
          <a:p>
            <a:pPr marL="288000" marR="0" lvl="0" indent="-288000" algn="l" defTabSz="914400" rtl="0" eaLnBrk="1" fontAlgn="auto" latinLnBrk="0" hangingPunct="1">
              <a:lnSpc>
                <a:spcPct val="100000"/>
              </a:lnSpc>
              <a:spcBef>
                <a:spcPts val="600"/>
              </a:spcBef>
              <a:spcAft>
                <a:spcPts val="0"/>
              </a:spcAft>
              <a:buClrTx/>
              <a:buSzPct val="70000"/>
              <a:buFont typeface="Wingdings" panose="05000000000000000000" pitchFamily="2" charset="2"/>
              <a:buChar char="l"/>
              <a:tabLst/>
              <a:defRPr/>
            </a:pPr>
            <a:r>
              <a:rPr kumimoji="0" lang="en-US" altLang="en-US" sz="1800" b="1" i="0" u="none" strike="noStrike" kern="0" cap="none" spc="0" normalizeH="0" baseline="0" noProof="0" dirty="0">
                <a:ln>
                  <a:noFill/>
                </a:ln>
                <a:solidFill>
                  <a:srgbClr val="005DA2"/>
                </a:solidFill>
                <a:effectLst/>
                <a:uLnTx/>
                <a:uFillTx/>
                <a:latin typeface="Arial"/>
                <a:ea typeface="微软雅黑" panose="020B0503020204020204" pitchFamily="34" charset="-122"/>
                <a:cs typeface="+mn-cs"/>
              </a:rPr>
              <a:t>Potential collaborators</a:t>
            </a:r>
            <a:endParaRPr kumimoji="0" lang="en-US" altLang="zh-CN" sz="1800" b="1" i="0" u="none" strike="noStrike" kern="0" cap="none" spc="0" normalizeH="0" baseline="0" noProof="0" dirty="0">
              <a:ln>
                <a:noFill/>
              </a:ln>
              <a:solidFill>
                <a:srgbClr val="005DA2"/>
              </a:solidFill>
              <a:effectLst/>
              <a:uLnTx/>
              <a:uFillTx/>
              <a:latin typeface="Arial"/>
              <a:ea typeface="微软雅黑" panose="020B0503020204020204" pitchFamily="34" charset="-122"/>
              <a:cs typeface="+mn-cs"/>
            </a:endParaRPr>
          </a:p>
          <a:p>
            <a:pPr lvl="1">
              <a:buSzPct val="70000"/>
              <a:buFont typeface="Wingdings" panose="05000000000000000000" pitchFamily="2" charset="2"/>
              <a:buChar char="l"/>
              <a:tabLst/>
            </a:pPr>
            <a:r>
              <a:rPr kumimoji="0" lang="en-US" altLang="zh-CN" sz="1400" b="0" i="0" u="none" strike="noStrike" kern="0" cap="none" spc="0" normalizeH="0" baseline="0" noProof="0" dirty="0">
                <a:ln>
                  <a:noFill/>
                </a:ln>
                <a:solidFill>
                  <a:srgbClr val="000000"/>
                </a:solidFill>
                <a:effectLst/>
                <a:uLnTx/>
                <a:uFillTx/>
                <a:latin typeface="Arial"/>
                <a:ea typeface="微软雅黑" panose="020B0503020204020204" pitchFamily="34" charset="-122"/>
                <a:cs typeface="+mn-cs"/>
              </a:rPr>
              <a:t>Germany (Tubingen):</a:t>
            </a:r>
          </a:p>
          <a:p>
            <a:pPr lvl="2" indent="-288000">
              <a:lnSpc>
                <a:spcPct val="100000"/>
              </a:lnSpc>
              <a:spcBef>
                <a:spcPts val="600"/>
              </a:spcBef>
              <a:spcAft>
                <a:spcPts val="0"/>
              </a:spcAft>
              <a:tabLst>
                <a:tab pos="1609725" algn="l"/>
              </a:tabLst>
            </a:pPr>
            <a:r>
              <a:rPr kumimoji="0" lang="en-US" altLang="zh-CN" sz="1200" b="0" i="0" u="none" strike="noStrike" kern="0" cap="none" spc="0" normalizeH="0" baseline="0" noProof="0" dirty="0">
                <a:ln>
                  <a:noFill/>
                </a:ln>
                <a:solidFill>
                  <a:srgbClr val="000000"/>
                </a:solidFill>
                <a:effectLst/>
                <a:uLnTx/>
                <a:uFillTx/>
                <a:latin typeface="Arial"/>
                <a:ea typeface="微软雅黑" panose="020B0503020204020204" pitchFamily="34" charset="-122"/>
                <a:cs typeface="+mn-cs"/>
              </a:rPr>
              <a:t>Expressed interest in scientific and detector cooperative research.</a:t>
            </a:r>
          </a:p>
          <a:p>
            <a:pPr lvl="1">
              <a:buSzPct val="70000"/>
              <a:buFont typeface="Wingdings" panose="05000000000000000000" pitchFamily="2" charset="2"/>
              <a:buChar char="l"/>
              <a:tabLst/>
            </a:pPr>
            <a:r>
              <a:rPr kumimoji="0" lang="en-US" altLang="zh-CN" sz="1400" b="0" i="0" u="none" strike="noStrike" kern="0" cap="none" spc="0" normalizeH="0" baseline="0" noProof="0" dirty="0">
                <a:ln>
                  <a:noFill/>
                </a:ln>
                <a:solidFill>
                  <a:srgbClr val="000000"/>
                </a:solidFill>
                <a:effectLst/>
                <a:uLnTx/>
                <a:uFillTx/>
                <a:latin typeface="Arial"/>
                <a:ea typeface="微软雅黑" panose="020B0503020204020204" pitchFamily="34" charset="-122"/>
                <a:cs typeface="+mn-cs"/>
              </a:rPr>
              <a:t>Italy (INAF-IAPS):</a:t>
            </a:r>
          </a:p>
          <a:p>
            <a:pPr lvl="2" indent="-288000">
              <a:lnSpc>
                <a:spcPct val="100000"/>
              </a:lnSpc>
              <a:spcBef>
                <a:spcPts val="600"/>
              </a:spcBef>
              <a:spcAft>
                <a:spcPts val="0"/>
              </a:spcAft>
              <a:tabLst>
                <a:tab pos="1609725" algn="l"/>
              </a:tabLst>
            </a:pPr>
            <a:r>
              <a:rPr kumimoji="0" lang="en-US" altLang="zh-CN" sz="1200" b="0" i="0" u="none" strike="noStrike" kern="0" cap="none" spc="0" normalizeH="0" baseline="0" noProof="0" dirty="0">
                <a:ln>
                  <a:noFill/>
                </a:ln>
                <a:solidFill>
                  <a:srgbClr val="000000"/>
                </a:solidFill>
                <a:effectLst/>
                <a:uLnTx/>
                <a:uFillTx/>
                <a:latin typeface="Arial"/>
                <a:ea typeface="微软雅黑" panose="020B0503020204020204" pitchFamily="34" charset="-122"/>
                <a:cs typeface="+mn-cs"/>
              </a:rPr>
              <a:t>Expressed interest in providing </a:t>
            </a:r>
            <a:r>
              <a:rPr kumimoji="0" lang="en-US" altLang="zh-CN" sz="1200" b="0" i="0" u="none" strike="noStrike" kern="0" cap="none" spc="0" normalizeH="0" baseline="0" noProof="0" dirty="0" err="1">
                <a:ln>
                  <a:noFill/>
                </a:ln>
                <a:solidFill>
                  <a:srgbClr val="000000"/>
                </a:solidFill>
                <a:effectLst/>
                <a:uLnTx/>
                <a:uFillTx/>
                <a:latin typeface="Arial"/>
                <a:ea typeface="微软雅黑" panose="020B0503020204020204" pitchFamily="34" charset="-122"/>
                <a:cs typeface="+mn-cs"/>
              </a:rPr>
              <a:t>PixDD</a:t>
            </a:r>
            <a:r>
              <a:rPr kumimoji="0" lang="en-US" altLang="zh-CN" sz="1200" b="0" i="0" u="none" strike="noStrike" kern="0" cap="none" spc="0" normalizeH="0" baseline="0" noProof="0" dirty="0">
                <a:ln>
                  <a:noFill/>
                </a:ln>
                <a:solidFill>
                  <a:srgbClr val="000000"/>
                </a:solidFill>
                <a:effectLst/>
                <a:uLnTx/>
                <a:uFillTx/>
                <a:latin typeface="Arial"/>
                <a:ea typeface="微软雅黑" panose="020B0503020204020204" pitchFamily="34" charset="-122"/>
                <a:cs typeface="+mn-cs"/>
              </a:rPr>
              <a:t> detectors for CATCH.</a:t>
            </a:r>
            <a:endParaRPr kumimoji="0" lang="en-US" altLang="en-US" sz="1200" b="0" i="0" u="none" strike="noStrike" kern="0" cap="none" spc="0" normalizeH="0" baseline="0" noProof="0" dirty="0">
              <a:ln>
                <a:noFill/>
              </a:ln>
              <a:solidFill>
                <a:srgbClr val="000000"/>
              </a:solidFill>
              <a:effectLst/>
              <a:uLnTx/>
              <a:uFillTx/>
              <a:latin typeface="Arial"/>
              <a:ea typeface="微软雅黑" panose="020B0503020204020204" pitchFamily="34" charset="-122"/>
              <a:cs typeface="+mn-cs"/>
            </a:endParaRPr>
          </a:p>
          <a:p>
            <a:pPr lvl="1">
              <a:buSzPct val="70000"/>
              <a:buFont typeface="Wingdings" panose="05000000000000000000" pitchFamily="2" charset="2"/>
              <a:buChar char="l"/>
              <a:tabLst/>
            </a:pPr>
            <a:r>
              <a:rPr kumimoji="0" lang="en-US" altLang="en-US" sz="1400" b="0" i="0" u="none" strike="noStrike" kern="0" cap="none" spc="0" normalizeH="0" baseline="0" noProof="0" dirty="0">
                <a:ln>
                  <a:noFill/>
                </a:ln>
                <a:solidFill>
                  <a:srgbClr val="000000"/>
                </a:solidFill>
                <a:effectLst/>
                <a:uLnTx/>
                <a:uFillTx/>
                <a:latin typeface="Arial"/>
                <a:ea typeface="微软雅黑" panose="020B0503020204020204" pitchFamily="34" charset="-122"/>
                <a:cs typeface="+mn-cs"/>
              </a:rPr>
              <a:t>Spain:</a:t>
            </a:r>
          </a:p>
          <a:p>
            <a:pPr lvl="2" indent="-288000">
              <a:lnSpc>
                <a:spcPct val="100000"/>
              </a:lnSpc>
              <a:spcBef>
                <a:spcPts val="600"/>
              </a:spcBef>
              <a:spcAft>
                <a:spcPts val="0"/>
              </a:spcAft>
              <a:tabLst>
                <a:tab pos="1609725" algn="l"/>
              </a:tabLst>
            </a:pPr>
            <a:r>
              <a:rPr kumimoji="0" lang="en-US" altLang="en-US" sz="1200" b="0" i="0" u="none" strike="noStrike" kern="0" cap="none" spc="0" normalizeH="0" baseline="0" noProof="0" dirty="0">
                <a:ln>
                  <a:noFill/>
                </a:ln>
                <a:solidFill>
                  <a:srgbClr val="000000"/>
                </a:solidFill>
                <a:effectLst/>
                <a:uLnTx/>
                <a:uFillTx/>
                <a:latin typeface="Arial"/>
                <a:ea typeface="微软雅黑" panose="020B0503020204020204" pitchFamily="34" charset="-122"/>
                <a:cs typeface="+mn-cs"/>
              </a:rPr>
              <a:t>We plan to organize a special issue about small satellites in the Journal of High Energy Astrophysics (JHEAP) to promote international astronomical cooperation based on small satellites.</a:t>
            </a:r>
          </a:p>
        </p:txBody>
      </p:sp>
    </p:spTree>
    <p:extLst>
      <p:ext uri="{BB962C8B-B14F-4D97-AF65-F5344CB8AC3E}">
        <p14:creationId xmlns:p14="http://schemas.microsoft.com/office/powerpoint/2010/main" val="13452154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237588" y="3517242"/>
            <a:ext cx="7495341" cy="3231574"/>
          </a:xfrm>
          <a:solidFill>
            <a:srgbClr val="7030A0">
              <a:alpha val="52000"/>
            </a:srgbClr>
          </a:solidFill>
        </p:spPr>
        <p:txBody>
          <a:bodyPr>
            <a:normAutofit/>
          </a:bodyPr>
          <a:lstStyle/>
          <a:p>
            <a:r>
              <a:rPr lang="en-US" altLang="zh-CN" sz="2000" b="1" i="1" dirty="0">
                <a:solidFill>
                  <a:srgbClr val="FFFF00"/>
                </a:solidFill>
              </a:rPr>
              <a:t>Proposed by IHEP</a:t>
            </a:r>
            <a:r>
              <a:rPr lang="zh-CN" altLang="en-US" sz="2000" b="1" i="1" dirty="0">
                <a:solidFill>
                  <a:srgbClr val="FFFF00"/>
                </a:solidFill>
              </a:rPr>
              <a:t> </a:t>
            </a:r>
            <a:r>
              <a:rPr lang="en-US" altLang="zh-CN" sz="2000" b="1" i="1" dirty="0">
                <a:solidFill>
                  <a:srgbClr val="FFFF00"/>
                </a:solidFill>
              </a:rPr>
              <a:t>to Chinese Academy of Sciences (CAS) in 2017.</a:t>
            </a:r>
          </a:p>
          <a:p>
            <a:r>
              <a:rPr lang="en-US" altLang="zh-CN" sz="2000" b="1" dirty="0">
                <a:solidFill>
                  <a:schemeClr val="bg1"/>
                </a:solidFill>
              </a:rPr>
              <a:t>Concept research funded by CAS (~2020)</a:t>
            </a:r>
          </a:p>
          <a:p>
            <a:r>
              <a:rPr lang="en-US" altLang="zh-CN" sz="2000" b="1" dirty="0">
                <a:solidFill>
                  <a:schemeClr val="bg1"/>
                </a:solidFill>
              </a:rPr>
              <a:t>Prototype development funded by NFSC and CNSA (~2024)</a:t>
            </a:r>
          </a:p>
          <a:p>
            <a:r>
              <a:rPr lang="en-US" altLang="zh-CN" sz="2000" b="1" dirty="0">
                <a:solidFill>
                  <a:schemeClr val="bg1"/>
                </a:solidFill>
              </a:rPr>
              <a:t>Proposed to CAS as a candidate mission for Intensive Study in 2022</a:t>
            </a:r>
          </a:p>
          <a:p>
            <a:endParaRPr lang="en-US" altLang="zh-CN" sz="2000" b="1" i="1" dirty="0">
              <a:solidFill>
                <a:schemeClr val="bg1"/>
              </a:solidFill>
            </a:endParaRPr>
          </a:p>
          <a:p>
            <a:endParaRPr lang="en-US" altLang="zh-CN" sz="2000" dirty="0"/>
          </a:p>
          <a:p>
            <a:endParaRPr lang="zh-CN" altLang="en-US" sz="2000" dirty="0"/>
          </a:p>
        </p:txBody>
      </p:sp>
      <p:sp>
        <p:nvSpPr>
          <p:cNvPr id="4" name="标题 1">
            <a:extLst>
              <a:ext uri="{FF2B5EF4-FFF2-40B4-BE49-F238E27FC236}">
                <a16:creationId xmlns:a16="http://schemas.microsoft.com/office/drawing/2014/main" id="{E8E84847-192B-43CC-9E13-DBBC4BBE09D7}"/>
              </a:ext>
            </a:extLst>
          </p:cNvPr>
          <p:cNvSpPr txBox="1">
            <a:spLocks/>
          </p:cNvSpPr>
          <p:nvPr/>
        </p:nvSpPr>
        <p:spPr>
          <a:xfrm>
            <a:off x="492991" y="346133"/>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800" b="1" i="0" u="none" strike="noStrike" kern="1200" cap="none" spc="0" normalizeH="0" baseline="0" noProof="0" dirty="0" err="1">
                <a:ln>
                  <a:noFill/>
                </a:ln>
                <a:solidFill>
                  <a:srgbClr val="5B9BD5">
                    <a:lumMod val="40000"/>
                    <a:lumOff val="60000"/>
                  </a:srgbClr>
                </a:solidFill>
                <a:effectLst/>
                <a:uLnTx/>
                <a:uFillTx/>
                <a:latin typeface="Times New Roman" panose="02020603050405020304" pitchFamily="18" charset="0"/>
                <a:ea typeface="Segoe UI Emoji" pitchFamily="34" charset="0"/>
                <a:cs typeface="Times New Roman" panose="02020603050405020304" pitchFamily="18" charset="0"/>
              </a:rPr>
              <a:t>MeVGRO</a:t>
            </a:r>
            <a:r>
              <a:rPr kumimoji="0" lang="en-US" altLang="zh-CN" sz="4800" b="1" i="0" u="none" strike="noStrike" kern="1200" cap="none" spc="0" normalizeH="0" baseline="0" noProof="0" dirty="0">
                <a:ln>
                  <a:noFill/>
                </a:ln>
                <a:solidFill>
                  <a:srgbClr val="5B9BD5">
                    <a:lumMod val="40000"/>
                    <a:lumOff val="60000"/>
                  </a:srgbClr>
                </a:solidFill>
                <a:effectLst/>
                <a:uLnTx/>
                <a:uFillTx/>
                <a:latin typeface="Times New Roman" panose="02020603050405020304" pitchFamily="18" charset="0"/>
                <a:ea typeface="Segoe UI Emoji"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5B9BD5">
                    <a:lumMod val="40000"/>
                    <a:lumOff val="60000"/>
                  </a:srgbClr>
                </a:solidFill>
                <a:effectLst/>
                <a:uLnTx/>
                <a:uFillTx/>
                <a:latin typeface="Times New Roman" panose="02020603050405020304" pitchFamily="18" charset="0"/>
                <a:ea typeface="Segoe UI Emoji" pitchFamily="34" charset="0"/>
                <a:cs typeface="Times New Roman" panose="02020603050405020304" pitchFamily="18" charset="0"/>
              </a:rPr>
              <a:t>NüWa</a:t>
            </a:r>
            <a:r>
              <a:rPr kumimoji="0" lang="en-US" altLang="zh-CN" sz="4800" b="1" i="0" u="none" strike="noStrike" kern="1200" cap="none" spc="0" normalizeH="0" baseline="0" noProof="0" dirty="0">
                <a:ln>
                  <a:noFill/>
                </a:ln>
                <a:solidFill>
                  <a:srgbClr val="5B9BD5">
                    <a:lumMod val="40000"/>
                    <a:lumOff val="60000"/>
                  </a:srgbClr>
                </a:solidFill>
                <a:effectLst/>
                <a:uLnTx/>
                <a:uFillTx/>
                <a:latin typeface="Times New Roman" panose="02020603050405020304" pitchFamily="18" charset="0"/>
                <a:ea typeface="Segoe UI Emoji" pitchFamily="34" charset="0"/>
                <a:cs typeface="Times New Roman" panose="02020603050405020304" pitchFamily="18" charset="0"/>
              </a:rPr>
              <a:t>”)</a:t>
            </a:r>
            <a:r>
              <a:rPr kumimoji="0" lang="en-US" altLang="zh-CN" sz="4800" b="1" i="0" u="none" strike="noStrike" kern="1200" cap="none" spc="0" normalizeH="0" baseline="0" noProof="0" dirty="0">
                <a:ln>
                  <a:noFill/>
                </a:ln>
                <a:solidFill>
                  <a:srgbClr val="00B0F0"/>
                </a:solidFill>
                <a:effectLst/>
                <a:uLnTx/>
                <a:uFillTx/>
                <a:latin typeface="Times New Roman" panose="02020603050405020304" pitchFamily="18" charset="0"/>
                <a:ea typeface="等线 Light" panose="02010600030101010101" pitchFamily="2" charset="-122"/>
                <a:cs typeface="Times New Roman" panose="02020603050405020304" pitchFamily="18" charset="0"/>
              </a:rPr>
              <a:t> </a:t>
            </a:r>
            <a:r>
              <a:rPr kumimoji="0" lang="en-US" altLang="zh-CN" sz="4400" b="1" i="0" u="none" strike="noStrike" kern="1200" cap="none" spc="0" normalizeH="0" baseline="0" noProof="0" dirty="0">
                <a:ln>
                  <a:noFill/>
                </a:ln>
                <a:solidFill>
                  <a:srgbClr val="0000FF"/>
                </a:solidFill>
                <a:effectLst/>
                <a:uLnTx/>
                <a:uFillTx/>
                <a:latin typeface="Times New Roman" panose="02020603050405020304" pitchFamily="18" charset="0"/>
                <a:ea typeface="等线 Light" panose="02010600030101010101" pitchFamily="2" charset="-122"/>
                <a:cs typeface="Times New Roman" panose="02020603050405020304" pitchFamily="18"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200" b="1" i="1" u="none" strike="noStrike" kern="1200" cap="none" spc="0" normalizeH="0" baseline="0" noProof="0" dirty="0">
                <a:ln>
                  <a:noFill/>
                </a:ln>
                <a:solidFill>
                  <a:srgbClr val="FFFF00"/>
                </a:solidFill>
                <a:effectLst/>
                <a:uLnTx/>
                <a:uFillTx/>
                <a:latin typeface="Arial Unicode MS" pitchFamily="34" charset="-122"/>
                <a:ea typeface="Arial Unicode MS" pitchFamily="34" charset="-122"/>
                <a:cs typeface="Arial Unicode MS" pitchFamily="34" charset="-122"/>
              </a:rPr>
              <a:t>(</a:t>
            </a:r>
            <a:r>
              <a:rPr kumimoji="0" lang="en-US" altLang="zh-CN" sz="3200" b="1" i="1" u="none" strike="noStrike" kern="1200" cap="none" spc="0" normalizeH="0" baseline="0" noProof="0" dirty="0">
                <a:ln>
                  <a:noFill/>
                </a:ln>
                <a:solidFill>
                  <a:srgbClr val="00FF00"/>
                </a:solidFill>
                <a:effectLst/>
                <a:uLnTx/>
                <a:uFillTx/>
                <a:latin typeface="Arial Unicode MS" pitchFamily="34" charset="-122"/>
                <a:ea typeface="Arial Unicode MS" pitchFamily="34" charset="-122"/>
                <a:cs typeface="Arial Unicode MS" pitchFamily="34" charset="-122"/>
              </a:rPr>
              <a:t>MeV</a:t>
            </a:r>
            <a:r>
              <a:rPr kumimoji="0" lang="en-US" altLang="zh-CN" sz="3200" b="1" i="1" u="none" strike="noStrike" kern="1200" cap="none" spc="0" normalizeH="0" baseline="0" noProof="0" dirty="0">
                <a:ln>
                  <a:noFill/>
                </a:ln>
                <a:solidFill>
                  <a:srgbClr val="FFFF00"/>
                </a:solidFill>
                <a:effectLst/>
                <a:uLnTx/>
                <a:uFillTx/>
                <a:latin typeface="Arial Unicode MS" pitchFamily="34" charset="-122"/>
                <a:ea typeface="Arial Unicode MS" pitchFamily="34" charset="-122"/>
                <a:cs typeface="Arial Unicode MS" pitchFamily="34" charset="-122"/>
              </a:rPr>
              <a:t> </a:t>
            </a:r>
            <a:r>
              <a:rPr kumimoji="0" lang="en-US" altLang="zh-CN" sz="3200" b="1" i="1" u="none" strike="noStrike" kern="1200" cap="none" spc="0" normalizeH="0" baseline="0" noProof="0" dirty="0">
                <a:ln>
                  <a:noFill/>
                </a:ln>
                <a:solidFill>
                  <a:srgbClr val="00FF00"/>
                </a:solidFill>
                <a:effectLst/>
                <a:uLnTx/>
                <a:uFillTx/>
                <a:latin typeface="Arial Unicode MS" pitchFamily="34" charset="-122"/>
                <a:ea typeface="Arial Unicode MS" pitchFamily="34" charset="-122"/>
                <a:cs typeface="Arial Unicode MS" pitchFamily="34" charset="-122"/>
              </a:rPr>
              <a:t>G</a:t>
            </a:r>
            <a:r>
              <a:rPr kumimoji="0" lang="en-US" altLang="zh-CN" sz="3200" b="1" i="1" u="none" strike="noStrike" kern="1200" cap="none" spc="0" normalizeH="0" baseline="0" noProof="0" dirty="0">
                <a:ln>
                  <a:noFill/>
                </a:ln>
                <a:solidFill>
                  <a:srgbClr val="FFFF00"/>
                </a:solidFill>
                <a:effectLst/>
                <a:uLnTx/>
                <a:uFillTx/>
                <a:latin typeface="Arial Unicode MS" pitchFamily="34" charset="-122"/>
                <a:ea typeface="Arial Unicode MS" pitchFamily="34" charset="-122"/>
                <a:cs typeface="Arial Unicode MS" pitchFamily="34" charset="-122"/>
              </a:rPr>
              <a:t>amma-</a:t>
            </a:r>
            <a:r>
              <a:rPr kumimoji="0" lang="en-US" altLang="zh-CN" sz="3200" b="1" i="1" u="none" strike="noStrike" kern="1200" cap="none" spc="0" normalizeH="0" baseline="0" noProof="0" dirty="0">
                <a:ln>
                  <a:noFill/>
                </a:ln>
                <a:solidFill>
                  <a:srgbClr val="00FF00"/>
                </a:solidFill>
                <a:effectLst/>
                <a:uLnTx/>
                <a:uFillTx/>
                <a:latin typeface="Arial Unicode MS" pitchFamily="34" charset="-122"/>
                <a:ea typeface="Arial Unicode MS" pitchFamily="34" charset="-122"/>
                <a:cs typeface="Arial Unicode MS" pitchFamily="34" charset="-122"/>
              </a:rPr>
              <a:t>R</a:t>
            </a:r>
            <a:r>
              <a:rPr kumimoji="0" lang="en-US" altLang="zh-CN" sz="3200" b="1" i="1" u="none" strike="noStrike" kern="1200" cap="none" spc="0" normalizeH="0" baseline="0" noProof="0" dirty="0">
                <a:ln>
                  <a:noFill/>
                </a:ln>
                <a:solidFill>
                  <a:srgbClr val="FFFF00"/>
                </a:solidFill>
                <a:effectLst/>
                <a:uLnTx/>
                <a:uFillTx/>
                <a:latin typeface="Arial Unicode MS" pitchFamily="34" charset="-122"/>
                <a:ea typeface="Arial Unicode MS" pitchFamily="34" charset="-122"/>
                <a:cs typeface="Arial Unicode MS" pitchFamily="34" charset="-122"/>
              </a:rPr>
              <a:t>ay </a:t>
            </a:r>
            <a:r>
              <a:rPr kumimoji="0" lang="en-US" altLang="zh-CN" sz="3200" b="1" i="1" u="none" strike="noStrike" kern="1200" cap="none" spc="0" normalizeH="0" baseline="0" noProof="0" dirty="0">
                <a:ln>
                  <a:noFill/>
                </a:ln>
                <a:solidFill>
                  <a:srgbClr val="00FF00"/>
                </a:solidFill>
                <a:effectLst/>
                <a:uLnTx/>
                <a:uFillTx/>
                <a:latin typeface="Arial Unicode MS" pitchFamily="34" charset="-122"/>
                <a:ea typeface="Arial Unicode MS" pitchFamily="34" charset="-122"/>
                <a:cs typeface="Arial Unicode MS" pitchFamily="34" charset="-122"/>
              </a:rPr>
              <a:t>O</a:t>
            </a:r>
            <a:r>
              <a:rPr kumimoji="0" lang="en-US" altLang="zh-CN" sz="3200" b="1" i="1" u="none" strike="noStrike" kern="1200" cap="none" spc="0" normalizeH="0" baseline="0" noProof="0" dirty="0">
                <a:ln>
                  <a:noFill/>
                </a:ln>
                <a:solidFill>
                  <a:srgbClr val="FFFF00"/>
                </a:solidFill>
                <a:effectLst/>
                <a:uLnTx/>
                <a:uFillTx/>
                <a:latin typeface="Arial Unicode MS" pitchFamily="34" charset="-122"/>
                <a:ea typeface="Arial Unicode MS" pitchFamily="34" charset="-122"/>
                <a:cs typeface="Arial Unicode MS" pitchFamily="34" charset="-122"/>
              </a:rPr>
              <a:t>bservatory)</a:t>
            </a:r>
            <a:endParaRPr kumimoji="0" lang="zh-CN" altLang="en-US" sz="3200" b="1" i="1" u="none" strike="noStrike" kern="1200" cap="none" spc="0" normalizeH="0" baseline="0" noProof="0" dirty="0">
              <a:ln>
                <a:noFill/>
              </a:ln>
              <a:solidFill>
                <a:srgbClr val="FFFF00"/>
              </a:solidFill>
              <a:effectLst/>
              <a:uLnTx/>
              <a:uFillTx/>
              <a:latin typeface="Arial Unicode MS" pitchFamily="34" charset="-122"/>
              <a:ea typeface="Arial Unicode MS" pitchFamily="34" charset="-122"/>
              <a:cs typeface="Arial Unicode MS" pitchFamily="34" charset="-122"/>
            </a:endParaRPr>
          </a:p>
        </p:txBody>
      </p:sp>
      <p:sp>
        <p:nvSpPr>
          <p:cNvPr id="6" name="TextBox 5"/>
          <p:cNvSpPr txBox="1"/>
          <p:nvPr/>
        </p:nvSpPr>
        <p:spPr>
          <a:xfrm>
            <a:off x="650240" y="5657671"/>
            <a:ext cx="585216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srgbClr val="00FF00"/>
                </a:solidFill>
                <a:effectLst/>
                <a:uLnTx/>
                <a:uFillTx/>
                <a:latin typeface="等线"/>
                <a:ea typeface="等线" panose="02010600030101010101" pitchFamily="2" charset="-122"/>
                <a:cs typeface="+mn-cs"/>
              </a:rPr>
              <a:t>Collaboration:  PMO, Microsat, CAST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srgbClr val="00FF00"/>
                </a:solidFill>
                <a:effectLst/>
                <a:uLnTx/>
                <a:uFillTx/>
                <a:latin typeface="等线"/>
                <a:ea typeface="等线" panose="02010600030101010101" pitchFamily="2" charset="-122"/>
                <a:cs typeface="+mn-cs"/>
              </a:rPr>
              <a:t>                        THU, NPU, BUAA, …  in China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srgbClr val="00FF00"/>
                </a:solidFill>
                <a:effectLst/>
                <a:uLnTx/>
                <a:uFillTx/>
                <a:latin typeface="等线"/>
                <a:ea typeface="等线" panose="02010600030101010101" pitchFamily="2" charset="-122"/>
                <a:cs typeface="+mn-cs"/>
              </a:rPr>
              <a:t>                        INFN, DESY, ICCUB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1" u="none" strike="noStrike" kern="1200" cap="none" spc="0" normalizeH="0" baseline="0" noProof="0" dirty="0">
              <a:ln>
                <a:noFill/>
              </a:ln>
              <a:solidFill>
                <a:srgbClr val="00FF00"/>
              </a:solidFill>
              <a:effectLst/>
              <a:uLnTx/>
              <a:uFillTx/>
              <a:latin typeface="等线"/>
              <a:ea typeface="等线" panose="02010600030101010101" pitchFamily="2" charset="-122"/>
              <a:cs typeface="+mn-cs"/>
            </a:endParaRPr>
          </a:p>
        </p:txBody>
      </p:sp>
      <p:sp>
        <p:nvSpPr>
          <p:cNvPr id="7" name="TextBox 6"/>
          <p:cNvSpPr txBox="1"/>
          <p:nvPr/>
        </p:nvSpPr>
        <p:spPr>
          <a:xfrm>
            <a:off x="227425" y="1756537"/>
            <a:ext cx="7487920" cy="1631216"/>
          </a:xfrm>
          <a:prstGeom prst="rect">
            <a:avLst/>
          </a:prstGeom>
          <a:solidFill>
            <a:srgbClr val="0000FF">
              <a:alpha val="42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1" u="none" strike="noStrike" kern="1200" cap="none" spc="0" normalizeH="0" baseline="0" noProof="0" dirty="0">
                <a:ln>
                  <a:noFill/>
                </a:ln>
                <a:solidFill>
                  <a:srgbClr val="70AD47">
                    <a:lumMod val="40000"/>
                    <a:lumOff val="60000"/>
                  </a:srgbClr>
                </a:solidFill>
                <a:effectLst/>
                <a:uLnTx/>
                <a:uFillTx/>
                <a:latin typeface="等线"/>
                <a:ea typeface="等线" panose="02010600030101010101" pitchFamily="2" charset="-122"/>
                <a:cs typeface="+mn-cs"/>
              </a:rPr>
              <a:t>Aim to observe 0.3~300MeV (GeV) gamma-rays in wide-field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等线"/>
                <a:ea typeface="等线" panose="02010600030101010101" pitchFamily="2" charset="-122"/>
                <a:cs typeface="+mn-cs"/>
              </a:rPr>
              <a:t>-Energy spectrum:  nuclear lines and continuum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等线"/>
                <a:ea typeface="等线" panose="02010600030101010101" pitchFamily="2" charset="-122"/>
                <a:cs typeface="+mn-cs"/>
              </a:rPr>
              <a:t>-Imaging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等线"/>
                <a:ea typeface="等线" panose="02010600030101010101" pitchFamily="2" charset="-122"/>
                <a:cs typeface="+mn-cs"/>
              </a:rPr>
              <a:t>-Timing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等线"/>
                <a:ea typeface="等线" panose="02010600030101010101" pitchFamily="2" charset="-122"/>
                <a:cs typeface="+mn-cs"/>
              </a:rPr>
              <a:t>-Polarization</a:t>
            </a:r>
            <a:endParaRPr kumimoji="0" lang="zh-CN" altLang="en-US" sz="2000" b="1"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0" name="TextBox 9">
            <a:extLst>
              <a:ext uri="{FF2B5EF4-FFF2-40B4-BE49-F238E27FC236}">
                <a16:creationId xmlns:a16="http://schemas.microsoft.com/office/drawing/2014/main" id="{0E5AB2BD-7AB1-2F46-B7AB-6D7C61EC2A41}"/>
              </a:ext>
            </a:extLst>
          </p:cNvPr>
          <p:cNvSpPr txBox="1"/>
          <p:nvPr/>
        </p:nvSpPr>
        <p:spPr>
          <a:xfrm>
            <a:off x="7915912" y="6189595"/>
            <a:ext cx="42760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Sensitivity is expected to be improved by 1~2 orders of magnitude</a:t>
            </a:r>
          </a:p>
        </p:txBody>
      </p:sp>
      <p:grpSp>
        <p:nvGrpSpPr>
          <p:cNvPr id="14" name="Group 13">
            <a:extLst>
              <a:ext uri="{FF2B5EF4-FFF2-40B4-BE49-F238E27FC236}">
                <a16:creationId xmlns:a16="http://schemas.microsoft.com/office/drawing/2014/main" id="{63EF3C30-B93E-5840-A49B-F103A2565403}"/>
              </a:ext>
            </a:extLst>
          </p:cNvPr>
          <p:cNvGrpSpPr/>
          <p:nvPr/>
        </p:nvGrpSpPr>
        <p:grpSpPr>
          <a:xfrm>
            <a:off x="7919794" y="1751688"/>
            <a:ext cx="3677920" cy="4373880"/>
            <a:chOff x="7919794" y="1751688"/>
            <a:chExt cx="3677920" cy="4373880"/>
          </a:xfrm>
        </p:grpSpPr>
        <p:grpSp>
          <p:nvGrpSpPr>
            <p:cNvPr id="2" name="Group 1">
              <a:extLst>
                <a:ext uri="{FF2B5EF4-FFF2-40B4-BE49-F238E27FC236}">
                  <a16:creationId xmlns:a16="http://schemas.microsoft.com/office/drawing/2014/main" id="{37F39EA4-19F8-AA47-A40D-9A16825833C4}"/>
                </a:ext>
              </a:extLst>
            </p:cNvPr>
            <p:cNvGrpSpPr/>
            <p:nvPr/>
          </p:nvGrpSpPr>
          <p:grpSpPr>
            <a:xfrm>
              <a:off x="7919794" y="1751688"/>
              <a:ext cx="3677920" cy="4373880"/>
              <a:chOff x="8138160" y="1874520"/>
              <a:chExt cx="3677920" cy="4373880"/>
            </a:xfrm>
          </p:grpSpPr>
          <p:pic>
            <p:nvPicPr>
              <p:cNvPr id="8" name="图片 7" descr="408eafb1dc43236ef22be1dd62c26ed8f04cd2ec3f2c05-JCFr8p_fw658.webp.jpg"/>
              <p:cNvPicPr>
                <a:picLocks noChangeAspect="1"/>
              </p:cNvPicPr>
              <p:nvPr/>
            </p:nvPicPr>
            <p:blipFill>
              <a:blip r:embed="rId4"/>
              <a:stretch>
                <a:fillRect/>
              </a:stretch>
            </p:blipFill>
            <p:spPr>
              <a:xfrm>
                <a:off x="8138160" y="1874520"/>
                <a:ext cx="3677920" cy="4373880"/>
              </a:xfrm>
              <a:prstGeom prst="rect">
                <a:avLst/>
              </a:prstGeom>
            </p:spPr>
          </p:pic>
          <p:sp>
            <p:nvSpPr>
              <p:cNvPr id="9" name="TextBox 8"/>
              <p:cNvSpPr txBox="1"/>
              <p:nvPr/>
            </p:nvSpPr>
            <p:spPr>
              <a:xfrm>
                <a:off x="9621520" y="1899920"/>
                <a:ext cx="11528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MV Boli" pitchFamily="2" charset="0"/>
                    <a:ea typeface="等线" panose="02010600030101010101" pitchFamily="2" charset="-122"/>
                    <a:cs typeface="MV Boli" pitchFamily="2" charset="0"/>
                  </a:rPr>
                  <a:t>MeV</a:t>
                </a:r>
                <a:r>
                  <a:rPr kumimoji="0" lang="en-US" altLang="zh-CN"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V Boli" pitchFamily="2" charset="0"/>
                    <a:ea typeface="等线" panose="02010600030101010101" pitchFamily="2" charset="-122"/>
                    <a:cs typeface="MV Boli" pitchFamily="2" charset="0"/>
                  </a:rPr>
                  <a:t> Gap</a:t>
                </a:r>
                <a:endParaRPr kumimoji="0" lang="zh-CN" altLang="en-US"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V Boli" pitchFamily="2" charset="0"/>
                  <a:ea typeface="等线" panose="02010600030101010101" pitchFamily="2" charset="-122"/>
                  <a:cs typeface="MV Boli" pitchFamily="2" charset="0"/>
                </a:endParaRPr>
              </a:p>
            </p:txBody>
          </p:sp>
        </p:grpSp>
        <p:sp>
          <p:nvSpPr>
            <p:cNvPr id="13" name="TextBox 12">
              <a:extLst>
                <a:ext uri="{FF2B5EF4-FFF2-40B4-BE49-F238E27FC236}">
                  <a16:creationId xmlns:a16="http://schemas.microsoft.com/office/drawing/2014/main" id="{8FB0A440-D7A4-6C4C-9115-3A118B320859}"/>
                </a:ext>
              </a:extLst>
            </p:cNvPr>
            <p:cNvSpPr txBox="1"/>
            <p:nvPr/>
          </p:nvSpPr>
          <p:spPr>
            <a:xfrm>
              <a:off x="10486998" y="3476604"/>
              <a:ext cx="7516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00"/>
                  </a:solidFill>
                  <a:effectLst/>
                  <a:uLnTx/>
                  <a:uFillTx/>
                  <a:latin typeface="等线"/>
                  <a:ea typeface="+mn-ea"/>
                  <a:cs typeface="+mn-cs"/>
                </a:rPr>
                <a:t>女娲</a:t>
              </a:r>
              <a:endParaRPr kumimoji="0" lang="en-US" sz="1800" b="0" i="0" u="none" strike="noStrike" kern="1200" cap="none" spc="0" normalizeH="0" baseline="0" noProof="0" dirty="0">
                <a:ln>
                  <a:noFill/>
                </a:ln>
                <a:solidFill>
                  <a:srgbClr val="FFFF00"/>
                </a:solidFill>
                <a:effectLst/>
                <a:uLnTx/>
                <a:uFillTx/>
                <a:latin typeface="等线"/>
                <a:ea typeface="+mn-ea"/>
                <a:cs typeface="+mn-cs"/>
              </a:endParaRPr>
            </a:p>
          </p:txBody>
        </p:sp>
      </p:grpSp>
      <p:sp>
        <p:nvSpPr>
          <p:cNvPr id="15" name="Date Placeholder 14">
            <a:extLst>
              <a:ext uri="{FF2B5EF4-FFF2-40B4-BE49-F238E27FC236}">
                <a16:creationId xmlns:a16="http://schemas.microsoft.com/office/drawing/2014/main" id="{AD1B4014-0B4F-2748-AB80-35BA5A1FEC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rPr>
              <a:t>2023/4/27</a:t>
            </a:r>
            <a:endPar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endParaRPr>
          </a:p>
        </p:txBody>
      </p:sp>
      <p:sp>
        <p:nvSpPr>
          <p:cNvPr id="16" name="Slide Number Placeholder 15">
            <a:extLst>
              <a:ext uri="{FF2B5EF4-FFF2-40B4-BE49-F238E27FC236}">
                <a16:creationId xmlns:a16="http://schemas.microsoft.com/office/drawing/2014/main" id="{B5948225-4598-2D4A-9B74-28F6D61C14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4E174B-A02B-454F-B641-3AECF4C3CA68}"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tint val="75000"/>
                </a:prstClr>
              </a:solidFill>
              <a:effectLst/>
              <a:uLnTx/>
              <a:uFillTx/>
              <a:latin typeface="等线"/>
              <a:ea typeface="等线" panose="02010600030101010101" pitchFamily="2" charset="-122"/>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AA3EA2-84B1-49DD-AE6B-149449D20D6E}"/>
              </a:ext>
            </a:extLst>
          </p:cNvPr>
          <p:cNvSpPr>
            <a:spLocks noGrp="1"/>
          </p:cNvSpPr>
          <p:nvPr>
            <p:ph type="title"/>
          </p:nvPr>
        </p:nvSpPr>
        <p:spPr/>
        <p:txBody>
          <a:bodyPr/>
          <a:lstStyle/>
          <a:p>
            <a:r>
              <a:rPr lang="en-US" altLang="zh-CN" dirty="0" err="1"/>
              <a:t>MeVGRO</a:t>
            </a:r>
            <a:r>
              <a:rPr lang="en-US" altLang="zh-CN" dirty="0"/>
              <a:t> design</a:t>
            </a:r>
            <a:endParaRPr lang="zh-CN" altLang="en-US" dirty="0"/>
          </a:p>
        </p:txBody>
      </p:sp>
      <p:sp>
        <p:nvSpPr>
          <p:cNvPr id="3" name="灯片编号占位符 2">
            <a:extLst>
              <a:ext uri="{FF2B5EF4-FFF2-40B4-BE49-F238E27FC236}">
                <a16:creationId xmlns:a16="http://schemas.microsoft.com/office/drawing/2014/main" id="{089DC6CD-70DD-4AAA-B87E-2754CBD20202}"/>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47</a:t>
            </a:fld>
            <a:endParaRPr lang="zh-CN" altLang="en-US">
              <a:solidFill>
                <a:prstClr val="black">
                  <a:tint val="75000"/>
                </a:prstClr>
              </a:solidFill>
            </a:endParaRPr>
          </a:p>
        </p:txBody>
      </p:sp>
      <p:graphicFrame>
        <p:nvGraphicFramePr>
          <p:cNvPr id="10" name="图示 9">
            <a:extLst>
              <a:ext uri="{FF2B5EF4-FFF2-40B4-BE49-F238E27FC236}">
                <a16:creationId xmlns:a16="http://schemas.microsoft.com/office/drawing/2014/main" id="{DA87CB16-0865-4AB5-8748-CF4DA266E9D8}"/>
              </a:ext>
            </a:extLst>
          </p:cNvPr>
          <p:cNvGraphicFramePr/>
          <p:nvPr>
            <p:extLst>
              <p:ext uri="{D42A27DB-BD31-4B8C-83A1-F6EECF244321}">
                <p14:modId xmlns:p14="http://schemas.microsoft.com/office/powerpoint/2010/main" val="651808681"/>
              </p:ext>
            </p:extLst>
          </p:nvPr>
        </p:nvGraphicFramePr>
        <p:xfrm>
          <a:off x="254000" y="1360658"/>
          <a:ext cx="5821680" cy="4816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图片 10" descr="微信图片_20230424100726.png">
            <a:extLst>
              <a:ext uri="{FF2B5EF4-FFF2-40B4-BE49-F238E27FC236}">
                <a16:creationId xmlns:a16="http://schemas.microsoft.com/office/drawing/2014/main" id="{71CA2A92-42FA-42C5-959A-51A439CB5630}"/>
              </a:ext>
            </a:extLst>
          </p:cNvPr>
          <p:cNvPicPr>
            <a:picLocks noChangeAspect="1"/>
          </p:cNvPicPr>
          <p:nvPr/>
        </p:nvPicPr>
        <p:blipFill>
          <a:blip r:embed="rId7" cstate="print"/>
          <a:stretch>
            <a:fillRect/>
          </a:stretch>
        </p:blipFill>
        <p:spPr>
          <a:xfrm>
            <a:off x="6878320" y="444632"/>
            <a:ext cx="5140960" cy="2837047"/>
          </a:xfrm>
          <a:prstGeom prst="rect">
            <a:avLst/>
          </a:prstGeom>
        </p:spPr>
      </p:pic>
      <p:pic>
        <p:nvPicPr>
          <p:cNvPr id="13" name="Picture 2">
            <a:extLst>
              <a:ext uri="{FF2B5EF4-FFF2-40B4-BE49-F238E27FC236}">
                <a16:creationId xmlns:a16="http://schemas.microsoft.com/office/drawing/2014/main" id="{5321DACC-104F-4299-ABF3-469D5C743621}"/>
              </a:ext>
            </a:extLst>
          </p:cNvPr>
          <p:cNvPicPr>
            <a:picLocks noChangeAspect="1" noChangeArrowheads="1"/>
          </p:cNvPicPr>
          <p:nvPr/>
        </p:nvPicPr>
        <p:blipFill>
          <a:blip r:embed="rId8"/>
          <a:srcRect/>
          <a:stretch>
            <a:fillRect/>
          </a:stretch>
        </p:blipFill>
        <p:spPr bwMode="auto">
          <a:xfrm>
            <a:off x="6167120" y="3068320"/>
            <a:ext cx="6024880" cy="3535680"/>
          </a:xfrm>
          <a:prstGeom prst="rect">
            <a:avLst/>
          </a:prstGeom>
          <a:noFill/>
          <a:ln w="9525">
            <a:noFill/>
            <a:miter lim="800000"/>
            <a:headEnd/>
            <a:tailEnd/>
          </a:ln>
          <a:effectLst/>
        </p:spPr>
      </p:pic>
    </p:spTree>
    <p:extLst>
      <p:ext uri="{BB962C8B-B14F-4D97-AF65-F5344CB8AC3E}">
        <p14:creationId xmlns:p14="http://schemas.microsoft.com/office/powerpoint/2010/main" val="39016587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AA3EA2-84B1-49DD-AE6B-149449D20D6E}"/>
              </a:ext>
            </a:extLst>
          </p:cNvPr>
          <p:cNvSpPr>
            <a:spLocks noGrp="1"/>
          </p:cNvSpPr>
          <p:nvPr>
            <p:ph type="title"/>
          </p:nvPr>
        </p:nvSpPr>
        <p:spPr/>
        <p:txBody>
          <a:bodyPr/>
          <a:lstStyle/>
          <a:p>
            <a:r>
              <a:rPr lang="en-US" altLang="zh-CN" dirty="0" err="1"/>
              <a:t>MeVGRO</a:t>
            </a:r>
            <a:r>
              <a:rPr lang="en-US" altLang="zh-CN" dirty="0"/>
              <a:t> Science and performance</a:t>
            </a:r>
            <a:endParaRPr lang="zh-CN" altLang="en-US" dirty="0"/>
          </a:p>
        </p:txBody>
      </p:sp>
      <p:sp>
        <p:nvSpPr>
          <p:cNvPr id="3" name="灯片编号占位符 2">
            <a:extLst>
              <a:ext uri="{FF2B5EF4-FFF2-40B4-BE49-F238E27FC236}">
                <a16:creationId xmlns:a16="http://schemas.microsoft.com/office/drawing/2014/main" id="{089DC6CD-70DD-4AAA-B87E-2754CBD20202}"/>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48</a:t>
            </a:fld>
            <a:endParaRPr lang="zh-CN" altLang="en-US">
              <a:solidFill>
                <a:prstClr val="black">
                  <a:tint val="75000"/>
                </a:prstClr>
              </a:solidFill>
            </a:endParaRPr>
          </a:p>
        </p:txBody>
      </p:sp>
      <p:graphicFrame>
        <p:nvGraphicFramePr>
          <p:cNvPr id="5" name="图示 4">
            <a:extLst>
              <a:ext uri="{FF2B5EF4-FFF2-40B4-BE49-F238E27FC236}">
                <a16:creationId xmlns:a16="http://schemas.microsoft.com/office/drawing/2014/main" id="{0343BA78-57FC-46C9-B2DD-1F648036F5AB}"/>
              </a:ext>
            </a:extLst>
          </p:cNvPr>
          <p:cNvGraphicFramePr/>
          <p:nvPr>
            <p:extLst>
              <p:ext uri="{D42A27DB-BD31-4B8C-83A1-F6EECF244321}">
                <p14:modId xmlns:p14="http://schemas.microsoft.com/office/powerpoint/2010/main" val="126907936"/>
              </p:ext>
            </p:extLst>
          </p:nvPr>
        </p:nvGraphicFramePr>
        <p:xfrm>
          <a:off x="-747572" y="2271783"/>
          <a:ext cx="4972539" cy="3428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图示 5">
            <a:extLst>
              <a:ext uri="{FF2B5EF4-FFF2-40B4-BE49-F238E27FC236}">
                <a16:creationId xmlns:a16="http://schemas.microsoft.com/office/drawing/2014/main" id="{6E5C0A40-41C6-46A0-9B6D-7CA8A203B4D9}"/>
              </a:ext>
            </a:extLst>
          </p:cNvPr>
          <p:cNvGraphicFramePr/>
          <p:nvPr>
            <p:extLst>
              <p:ext uri="{D42A27DB-BD31-4B8C-83A1-F6EECF244321}">
                <p14:modId xmlns:p14="http://schemas.microsoft.com/office/powerpoint/2010/main" val="3889404857"/>
              </p:ext>
            </p:extLst>
          </p:nvPr>
        </p:nvGraphicFramePr>
        <p:xfrm>
          <a:off x="2491264" y="2291423"/>
          <a:ext cx="4972539" cy="34280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文本框 6">
            <a:extLst>
              <a:ext uri="{FF2B5EF4-FFF2-40B4-BE49-F238E27FC236}">
                <a16:creationId xmlns:a16="http://schemas.microsoft.com/office/drawing/2014/main" id="{0927C212-6E44-4BE4-8610-C2A27D9A7DE7}"/>
              </a:ext>
            </a:extLst>
          </p:cNvPr>
          <p:cNvSpPr txBox="1"/>
          <p:nvPr/>
        </p:nvSpPr>
        <p:spPr>
          <a:xfrm>
            <a:off x="226011" y="1688938"/>
            <a:ext cx="2480551" cy="400110"/>
          </a:xfrm>
          <a:prstGeom prst="rect">
            <a:avLst/>
          </a:prstGeom>
          <a:noFill/>
        </p:spPr>
        <p:txBody>
          <a:bodyPr wrap="none" rtlCol="0">
            <a:spAutoFit/>
          </a:bodyPr>
          <a:lstStyle/>
          <a:p>
            <a:r>
              <a:rPr lang="en-US" altLang="zh-CN" sz="2000" b="1" dirty="0">
                <a:solidFill>
                  <a:srgbClr val="FF0000"/>
                </a:solidFill>
                <a:latin typeface="微软雅黑" panose="020B0503020204020204" pitchFamily="34" charset="-122"/>
                <a:ea typeface="微软雅黑" panose="020B0503020204020204" pitchFamily="34" charset="-122"/>
              </a:rPr>
              <a:t>Key</a:t>
            </a:r>
            <a:r>
              <a:rPr lang="zh-CN" altLang="en-US" sz="2000" b="1" dirty="0">
                <a:solidFill>
                  <a:srgbClr val="FF0000"/>
                </a:solidFill>
                <a:latin typeface="微软雅黑" panose="020B0503020204020204" pitchFamily="34" charset="-122"/>
                <a:ea typeface="微软雅黑" panose="020B0503020204020204" pitchFamily="34" charset="-122"/>
              </a:rPr>
              <a:t> </a:t>
            </a:r>
            <a:r>
              <a:rPr lang="en-US" altLang="zh-CN" sz="2000" b="1" dirty="0">
                <a:solidFill>
                  <a:srgbClr val="FF0000"/>
                </a:solidFill>
                <a:latin typeface="微软雅黑" panose="020B0503020204020204" pitchFamily="34" charset="-122"/>
                <a:ea typeface="微软雅黑" panose="020B0503020204020204" pitchFamily="34" charset="-122"/>
              </a:rPr>
              <a:t>Science</a:t>
            </a:r>
            <a:r>
              <a:rPr lang="zh-CN" altLang="en-US" sz="2000" b="1" dirty="0">
                <a:solidFill>
                  <a:srgbClr val="FF0000"/>
                </a:solidFill>
                <a:latin typeface="微软雅黑" panose="020B0503020204020204" pitchFamily="34" charset="-122"/>
                <a:ea typeface="微软雅黑" panose="020B0503020204020204" pitchFamily="34" charset="-122"/>
              </a:rPr>
              <a:t> </a:t>
            </a:r>
            <a:r>
              <a:rPr lang="en-US" altLang="zh-CN" sz="2000" b="1" dirty="0">
                <a:solidFill>
                  <a:srgbClr val="FF0000"/>
                </a:solidFill>
                <a:latin typeface="微软雅黑" panose="020B0503020204020204" pitchFamily="34" charset="-122"/>
                <a:ea typeface="微软雅黑" panose="020B0503020204020204" pitchFamily="34" charset="-122"/>
              </a:rPr>
              <a:t>Goals</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7557E3A3-B480-4EF7-971C-B59D3FA1A0F8}"/>
              </a:ext>
            </a:extLst>
          </p:cNvPr>
          <p:cNvSpPr txBox="1"/>
          <p:nvPr/>
        </p:nvSpPr>
        <p:spPr>
          <a:xfrm>
            <a:off x="3463643" y="1688938"/>
            <a:ext cx="2536464" cy="400110"/>
          </a:xfrm>
          <a:prstGeom prst="rect">
            <a:avLst/>
          </a:prstGeom>
          <a:noFill/>
        </p:spPr>
        <p:txBody>
          <a:bodyPr wrap="none" rtlCol="0">
            <a:spAutoFit/>
          </a:bodyPr>
          <a:lstStyle/>
          <a:p>
            <a:r>
              <a:rPr lang="en-US" altLang="zh-CN" sz="2000" b="1" dirty="0">
                <a:solidFill>
                  <a:srgbClr val="FFC000"/>
                </a:solidFill>
                <a:latin typeface="微软雅黑" panose="020B0503020204020204" pitchFamily="34" charset="-122"/>
                <a:ea typeface="微软雅黑" panose="020B0503020204020204" pitchFamily="34" charset="-122"/>
              </a:rPr>
              <a:t>Main</a:t>
            </a:r>
            <a:r>
              <a:rPr lang="zh-CN" altLang="en-US" sz="2000" b="1" dirty="0">
                <a:solidFill>
                  <a:srgbClr val="FFC000"/>
                </a:solidFill>
                <a:latin typeface="微软雅黑" panose="020B0503020204020204" pitchFamily="34" charset="-122"/>
                <a:ea typeface="微软雅黑" panose="020B0503020204020204" pitchFamily="34" charset="-122"/>
              </a:rPr>
              <a:t> </a:t>
            </a:r>
            <a:r>
              <a:rPr lang="en-US" altLang="zh-CN" sz="2000" b="1" dirty="0">
                <a:solidFill>
                  <a:srgbClr val="FFC000"/>
                </a:solidFill>
                <a:latin typeface="微软雅黑" panose="020B0503020204020204" pitchFamily="34" charset="-122"/>
                <a:ea typeface="微软雅黑" panose="020B0503020204020204" pitchFamily="34" charset="-122"/>
              </a:rPr>
              <a:t>Science</a:t>
            </a:r>
            <a:r>
              <a:rPr lang="zh-CN" altLang="en-US" sz="2000" b="1" dirty="0">
                <a:solidFill>
                  <a:srgbClr val="FFC000"/>
                </a:solidFill>
                <a:latin typeface="微软雅黑" panose="020B0503020204020204" pitchFamily="34" charset="-122"/>
                <a:ea typeface="微软雅黑" panose="020B0503020204020204" pitchFamily="34" charset="-122"/>
              </a:rPr>
              <a:t> </a:t>
            </a:r>
            <a:r>
              <a:rPr lang="en-US" altLang="zh-CN" sz="2000" b="1" dirty="0">
                <a:solidFill>
                  <a:srgbClr val="FFC000"/>
                </a:solidFill>
                <a:latin typeface="微软雅黑" panose="020B0503020204020204" pitchFamily="34" charset="-122"/>
                <a:ea typeface="微软雅黑" panose="020B0503020204020204" pitchFamily="34" charset="-122"/>
              </a:rPr>
              <a:t>Goal</a:t>
            </a:r>
            <a:endParaRPr lang="zh-CN" altLang="en-US" sz="2000" b="1" dirty="0">
              <a:solidFill>
                <a:srgbClr val="FFC000"/>
              </a:solidFill>
              <a:latin typeface="微软雅黑" panose="020B0503020204020204" pitchFamily="34" charset="-122"/>
              <a:ea typeface="微软雅黑" panose="020B0503020204020204" pitchFamily="34" charset="-122"/>
            </a:endParaRPr>
          </a:p>
        </p:txBody>
      </p:sp>
      <p:pic>
        <p:nvPicPr>
          <p:cNvPr id="12" name="Picture 2">
            <a:extLst>
              <a:ext uri="{FF2B5EF4-FFF2-40B4-BE49-F238E27FC236}">
                <a16:creationId xmlns:a16="http://schemas.microsoft.com/office/drawing/2014/main" id="{23A4F886-1239-4387-BB5C-E11CA44A7238}"/>
              </a:ext>
            </a:extLst>
          </p:cNvPr>
          <p:cNvPicPr>
            <a:picLocks noChangeAspect="1" noChangeArrowheads="1"/>
          </p:cNvPicPr>
          <p:nvPr/>
        </p:nvPicPr>
        <p:blipFill>
          <a:blip r:embed="rId12"/>
          <a:srcRect/>
          <a:stretch>
            <a:fillRect/>
          </a:stretch>
        </p:blipFill>
        <p:spPr bwMode="auto">
          <a:xfrm>
            <a:off x="6872261" y="2271783"/>
            <a:ext cx="5158493" cy="2935670"/>
          </a:xfrm>
          <a:prstGeom prst="rect">
            <a:avLst/>
          </a:prstGeom>
          <a:noFill/>
          <a:ln w="9525">
            <a:noFill/>
            <a:miter lim="800000"/>
            <a:headEnd/>
            <a:tailEnd/>
          </a:ln>
          <a:effectLst/>
        </p:spPr>
      </p:pic>
      <p:sp>
        <p:nvSpPr>
          <p:cNvPr id="13" name="矩形 12">
            <a:extLst>
              <a:ext uri="{FF2B5EF4-FFF2-40B4-BE49-F238E27FC236}">
                <a16:creationId xmlns:a16="http://schemas.microsoft.com/office/drawing/2014/main" id="{B8F3B82E-40EE-4682-B2BB-3D0D5C5259C5}"/>
              </a:ext>
            </a:extLst>
          </p:cNvPr>
          <p:cNvSpPr/>
          <p:nvPr/>
        </p:nvSpPr>
        <p:spPr>
          <a:xfrm>
            <a:off x="8378675" y="5330526"/>
            <a:ext cx="2249334" cy="369332"/>
          </a:xfrm>
          <a:prstGeom prst="rect">
            <a:avLst/>
          </a:prstGeom>
        </p:spPr>
        <p:txBody>
          <a:bodyPr wrap="none">
            <a:spAutoFit/>
          </a:bodyPr>
          <a:lstStyle/>
          <a:p>
            <a:r>
              <a:rPr lang="en-US" altLang="zh-CN" dirty="0" err="1"/>
              <a:t>MeVGRO</a:t>
            </a:r>
            <a:r>
              <a:rPr lang="en-US" altLang="zh-CN" dirty="0"/>
              <a:t> sensitivity</a:t>
            </a:r>
            <a:endParaRPr lang="zh-CN" altLang="en-US" dirty="0"/>
          </a:p>
        </p:txBody>
      </p:sp>
    </p:spTree>
    <p:extLst>
      <p:ext uri="{BB962C8B-B14F-4D97-AF65-F5344CB8AC3E}">
        <p14:creationId xmlns:p14="http://schemas.microsoft.com/office/powerpoint/2010/main" val="17571657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B27FE36-1979-4CAE-A133-0F58DE1A11C3}"/>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BF18A19-BB67-4A0C-ACB1-BC982D42BD91}" type="slidenum">
              <a:rPr kumimoji="0" lang="zh-CN" altLang="en-US" sz="2000" b="1" i="0" u="none" strike="noStrike" kern="1200" cap="none" spc="0" normalizeH="0" baseline="0" noProof="0" smtClean="0">
                <a:ln>
                  <a:noFill/>
                </a:ln>
                <a:solidFill>
                  <a:prstClr val="white"/>
                </a:solidFill>
                <a:effectLst/>
                <a:uLnTx/>
                <a:uFillTx/>
                <a:latin typeface="Arial"/>
                <a:ea typeface="Microsoft YaHei Light"/>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zh-CN" altLang="en-US" sz="2000" b="1" i="0" u="none" strike="noStrike" kern="1200" cap="none" spc="0" normalizeH="0" baseline="0" noProof="0" dirty="0">
              <a:ln>
                <a:noFill/>
              </a:ln>
              <a:solidFill>
                <a:prstClr val="white"/>
              </a:solidFill>
              <a:effectLst/>
              <a:uLnTx/>
              <a:uFillTx/>
              <a:latin typeface="Arial"/>
              <a:ea typeface="Microsoft YaHei Light"/>
              <a:cs typeface="+mn-cs"/>
            </a:endParaRPr>
          </a:p>
        </p:txBody>
      </p:sp>
      <p:sp>
        <p:nvSpPr>
          <p:cNvPr id="9219" name="标题 2">
            <a:extLst>
              <a:ext uri="{FF2B5EF4-FFF2-40B4-BE49-F238E27FC236}">
                <a16:creationId xmlns:a16="http://schemas.microsoft.com/office/drawing/2014/main" id="{AE7AEA3B-39CB-428E-A00A-3FCD9ADC4C4D}"/>
              </a:ext>
            </a:extLst>
          </p:cNvPr>
          <p:cNvSpPr>
            <a:spLocks noGrp="1"/>
          </p:cNvSpPr>
          <p:nvPr>
            <p:ph type="title"/>
          </p:nvPr>
        </p:nvSpPr>
        <p:spPr>
          <a:xfrm>
            <a:off x="838200" y="203200"/>
            <a:ext cx="11058525" cy="692150"/>
          </a:xfrm>
        </p:spPr>
        <p:txBody>
          <a:bodyPr/>
          <a:lstStyle/>
          <a:p>
            <a:r>
              <a:rPr lang="en-US" altLang="zh-CN" sz="2800" b="1">
                <a:solidFill>
                  <a:srgbClr val="0053A3"/>
                </a:solidFill>
              </a:rPr>
              <a:t>Timeline of X-ray Polarimetry</a:t>
            </a:r>
            <a:endParaRPr lang="zh-CN" altLang="en-US" sz="2800" b="1">
              <a:solidFill>
                <a:srgbClr val="0053A3"/>
              </a:solidFill>
            </a:endParaRPr>
          </a:p>
        </p:txBody>
      </p:sp>
      <p:sp>
        <p:nvSpPr>
          <p:cNvPr id="9220" name="Text Box 87">
            <a:extLst>
              <a:ext uri="{FF2B5EF4-FFF2-40B4-BE49-F238E27FC236}">
                <a16:creationId xmlns:a16="http://schemas.microsoft.com/office/drawing/2014/main" id="{DD2015F9-A432-4929-9C85-42285971AD75}"/>
              </a:ext>
            </a:extLst>
          </p:cNvPr>
          <p:cNvSpPr txBox="1">
            <a:spLocks noChangeArrowheads="1"/>
          </p:cNvSpPr>
          <p:nvPr/>
        </p:nvSpPr>
        <p:spPr bwMode="gray">
          <a:xfrm>
            <a:off x="2530475" y="2852738"/>
            <a:ext cx="7556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Microsoft YaHei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Microsoft YaHei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Microsoft YaHei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prstClr val="black"/>
                </a:solidFill>
                <a:effectLst/>
                <a:uLnTx/>
                <a:uFillTx/>
                <a:latin typeface="Arial" panose="020B0604020202020204" pitchFamily="34" charset="0"/>
                <a:ea typeface="Microsoft YaHei Light" panose="020B0502040204020203" pitchFamily="34" charset="-122"/>
                <a:cs typeface="Arial" panose="020B0604020202020204" pitchFamily="34" charset="0"/>
              </a:rPr>
              <a:t>1976</a:t>
            </a:r>
          </a:p>
        </p:txBody>
      </p:sp>
      <p:sp>
        <p:nvSpPr>
          <p:cNvPr id="9221" name="文本框 14">
            <a:extLst>
              <a:ext uri="{FF2B5EF4-FFF2-40B4-BE49-F238E27FC236}">
                <a16:creationId xmlns:a16="http://schemas.microsoft.com/office/drawing/2014/main" id="{DF954E2A-99B4-4DF9-BFC9-BB171BE59592}"/>
              </a:ext>
            </a:extLst>
          </p:cNvPr>
          <p:cNvSpPr txBox="1">
            <a:spLocks noChangeArrowheads="1"/>
          </p:cNvSpPr>
          <p:nvPr/>
        </p:nvSpPr>
        <p:spPr bwMode="auto">
          <a:xfrm>
            <a:off x="376238" y="1422400"/>
            <a:ext cx="18748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Microsoft YaHei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Microsoft YaHei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Microsoft YaHei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53A3"/>
                </a:solidFill>
                <a:effectLst/>
                <a:uLnTx/>
                <a:uFillTx/>
                <a:latin typeface="微软雅黑" panose="020B0503020204020204" pitchFamily="34" charset="-122"/>
                <a:ea typeface="Arial Unicode MS" pitchFamily="34" charset="-122"/>
                <a:cs typeface="+mn-cs"/>
              </a:rPr>
              <a:t>Aerobee 350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FF0000"/>
                </a:solidFill>
                <a:effectLst/>
                <a:uLnTx/>
                <a:uFillTx/>
                <a:latin typeface="微软雅黑" panose="020B0503020204020204" pitchFamily="34" charset="-122"/>
                <a:ea typeface="Arial Unicode MS" pitchFamily="34" charset="-122"/>
                <a:cs typeface="+mn-cs"/>
              </a:rPr>
              <a:t>Crab Nebula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FF0000"/>
                </a:solidFill>
                <a:effectLst/>
                <a:uLnTx/>
                <a:uFillTx/>
                <a:latin typeface="微软雅黑" panose="020B0503020204020204" pitchFamily="34" charset="-122"/>
                <a:ea typeface="Arial Unicode MS" pitchFamily="34" charset="-122"/>
                <a:cs typeface="+mn-cs"/>
              </a:rPr>
              <a:t>15.4%±5.2%</a:t>
            </a:r>
            <a:endParaRPr kumimoji="0" lang="zh-CN" altLang="en-US" sz="2000" b="0" i="0" u="none" strike="noStrike" kern="1200" cap="none" spc="0" normalizeH="0" baseline="0" noProof="0">
              <a:ln>
                <a:noFill/>
              </a:ln>
              <a:solidFill>
                <a:srgbClr val="FF0000"/>
              </a:solidFill>
              <a:effectLst/>
              <a:uLnTx/>
              <a:uFillTx/>
              <a:latin typeface="微软雅黑" panose="020B0503020204020204" pitchFamily="34" charset="-122"/>
              <a:ea typeface="Arial Unicode MS" pitchFamily="34" charset="-122"/>
              <a:cs typeface="+mn-cs"/>
            </a:endParaRPr>
          </a:p>
        </p:txBody>
      </p:sp>
      <p:cxnSp>
        <p:nvCxnSpPr>
          <p:cNvPr id="28" name="直接箭头连接符 27">
            <a:extLst>
              <a:ext uri="{FF2B5EF4-FFF2-40B4-BE49-F238E27FC236}">
                <a16:creationId xmlns:a16="http://schemas.microsoft.com/office/drawing/2014/main" id="{C76B43C6-9711-438E-A881-DC2150161476}"/>
              </a:ext>
            </a:extLst>
          </p:cNvPr>
          <p:cNvCxnSpPr/>
          <p:nvPr/>
        </p:nvCxnSpPr>
        <p:spPr>
          <a:xfrm flipH="1" flipV="1">
            <a:off x="1314450" y="2741613"/>
            <a:ext cx="0" cy="6223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223" name="Text Box 86">
            <a:extLst>
              <a:ext uri="{FF2B5EF4-FFF2-40B4-BE49-F238E27FC236}">
                <a16:creationId xmlns:a16="http://schemas.microsoft.com/office/drawing/2014/main" id="{D1F3F724-4471-4621-8510-1D061CBD3DB6}"/>
              </a:ext>
            </a:extLst>
          </p:cNvPr>
          <p:cNvSpPr txBox="1">
            <a:spLocks noChangeArrowheads="1"/>
          </p:cNvSpPr>
          <p:nvPr/>
        </p:nvSpPr>
        <p:spPr bwMode="gray">
          <a:xfrm>
            <a:off x="936625" y="3455988"/>
            <a:ext cx="7556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Microsoft YaHei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Microsoft YaHei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Microsoft YaHei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prstClr val="black"/>
                </a:solidFill>
                <a:effectLst/>
                <a:uLnTx/>
                <a:uFillTx/>
                <a:latin typeface="Arial" panose="020B0604020202020204" pitchFamily="34" charset="0"/>
                <a:ea typeface="Microsoft YaHei Light" panose="020B0502040204020203" pitchFamily="34" charset="-122"/>
                <a:cs typeface="Arial" panose="020B0604020202020204" pitchFamily="34" charset="0"/>
              </a:rPr>
              <a:t>1971</a:t>
            </a:r>
          </a:p>
        </p:txBody>
      </p:sp>
      <p:cxnSp>
        <p:nvCxnSpPr>
          <p:cNvPr id="30" name="直接箭头连接符 29">
            <a:extLst>
              <a:ext uri="{FF2B5EF4-FFF2-40B4-BE49-F238E27FC236}">
                <a16:creationId xmlns:a16="http://schemas.microsoft.com/office/drawing/2014/main" id="{6D120872-B20C-4E70-AEAB-A8DB84FA3234}"/>
              </a:ext>
            </a:extLst>
          </p:cNvPr>
          <p:cNvCxnSpPr/>
          <p:nvPr/>
        </p:nvCxnSpPr>
        <p:spPr>
          <a:xfrm flipH="1">
            <a:off x="2960688" y="3324225"/>
            <a:ext cx="0" cy="7381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225" name="Text Box 87">
            <a:extLst>
              <a:ext uri="{FF2B5EF4-FFF2-40B4-BE49-F238E27FC236}">
                <a16:creationId xmlns:a16="http://schemas.microsoft.com/office/drawing/2014/main" id="{B3A31058-79C3-4A30-A62A-86D1E7F559AD}"/>
              </a:ext>
            </a:extLst>
          </p:cNvPr>
          <p:cNvSpPr txBox="1">
            <a:spLocks noChangeArrowheads="1"/>
          </p:cNvSpPr>
          <p:nvPr/>
        </p:nvSpPr>
        <p:spPr bwMode="gray">
          <a:xfrm>
            <a:off x="5635625" y="3455988"/>
            <a:ext cx="7556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Microsoft YaHei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Microsoft YaHei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Microsoft YaHei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prstClr val="black"/>
                </a:solidFill>
                <a:effectLst/>
                <a:uLnTx/>
                <a:uFillTx/>
                <a:latin typeface="Arial" panose="020B0604020202020204" pitchFamily="34" charset="0"/>
                <a:ea typeface="Microsoft YaHei Light" panose="020B0502040204020203" pitchFamily="34" charset="-122"/>
                <a:cs typeface="Arial" panose="020B0604020202020204" pitchFamily="34" charset="0"/>
              </a:rPr>
              <a:t>2019</a:t>
            </a:r>
          </a:p>
        </p:txBody>
      </p:sp>
      <p:cxnSp>
        <p:nvCxnSpPr>
          <p:cNvPr id="41" name="直接箭头连接符 40">
            <a:extLst>
              <a:ext uri="{FF2B5EF4-FFF2-40B4-BE49-F238E27FC236}">
                <a16:creationId xmlns:a16="http://schemas.microsoft.com/office/drawing/2014/main" id="{983D6C2D-B86A-4F5C-B921-B660AA01F10B}"/>
              </a:ext>
            </a:extLst>
          </p:cNvPr>
          <p:cNvCxnSpPr>
            <a:cxnSpLocks/>
          </p:cNvCxnSpPr>
          <p:nvPr/>
        </p:nvCxnSpPr>
        <p:spPr>
          <a:xfrm>
            <a:off x="439738" y="3324225"/>
            <a:ext cx="1093311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9227" name="文本框 14">
            <a:extLst>
              <a:ext uri="{FF2B5EF4-FFF2-40B4-BE49-F238E27FC236}">
                <a16:creationId xmlns:a16="http://schemas.microsoft.com/office/drawing/2014/main" id="{9F55DB89-7F3D-4A01-95DC-538868485370}"/>
              </a:ext>
            </a:extLst>
          </p:cNvPr>
          <p:cNvSpPr txBox="1">
            <a:spLocks noChangeArrowheads="1"/>
          </p:cNvSpPr>
          <p:nvPr/>
        </p:nvSpPr>
        <p:spPr bwMode="auto">
          <a:xfrm>
            <a:off x="1881188" y="4062413"/>
            <a:ext cx="2159000"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Microsoft YaHei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Microsoft YaHei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Microsoft YaHei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53A3"/>
                </a:solidFill>
                <a:effectLst/>
                <a:uLnTx/>
                <a:uFillTx/>
                <a:latin typeface="微软雅黑" panose="020B0503020204020204" pitchFamily="34" charset="-122"/>
                <a:ea typeface="Arial Unicode MS" pitchFamily="34" charset="-122"/>
                <a:cs typeface="+mn-cs"/>
              </a:rPr>
              <a:t>OSO-8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FF0000"/>
                </a:solidFill>
                <a:effectLst/>
                <a:uLnTx/>
                <a:uFillTx/>
                <a:latin typeface="微软雅黑" panose="020B0503020204020204" pitchFamily="34" charset="-122"/>
                <a:ea typeface="Arial Unicode MS" pitchFamily="34" charset="-122"/>
                <a:cs typeface="+mn-cs"/>
              </a:rPr>
              <a:t>Crab Nebula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FF0000"/>
                </a:solidFill>
                <a:effectLst/>
                <a:uLnTx/>
                <a:uFillTx/>
                <a:latin typeface="微软雅黑" panose="020B0503020204020204" pitchFamily="34" charset="-122"/>
                <a:ea typeface="Arial Unicode MS" pitchFamily="34" charset="-122"/>
                <a:cs typeface="+mn-cs"/>
              </a:rPr>
              <a:t>19.2%±1.0%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FF0000"/>
                </a:solidFill>
                <a:effectLst/>
                <a:uLnTx/>
                <a:uFillTx/>
                <a:latin typeface="微软雅黑" panose="020B0503020204020204" pitchFamily="34" charset="-122"/>
                <a:ea typeface="Arial Unicode MS" pitchFamily="34" charset="-122"/>
                <a:cs typeface="+mn-cs"/>
              </a:rPr>
              <a:t>Crab</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FF0000"/>
                </a:solidFill>
                <a:effectLst/>
                <a:uLnTx/>
                <a:uFillTx/>
                <a:latin typeface="微软雅黑" panose="020B0503020204020204" pitchFamily="34" charset="-122"/>
                <a:ea typeface="Arial Unicode MS" pitchFamily="34" charset="-122"/>
                <a:cs typeface="+mn-cs"/>
              </a:rPr>
              <a:t>15.7%±1.5%</a:t>
            </a:r>
            <a:endParaRPr kumimoji="0" lang="zh-CN" altLang="en-US" sz="2000" b="0" i="0" u="none" strike="noStrike" kern="1200" cap="none" spc="0" normalizeH="0" baseline="0" noProof="0">
              <a:ln>
                <a:noFill/>
              </a:ln>
              <a:solidFill>
                <a:srgbClr val="FF0000"/>
              </a:solidFill>
              <a:effectLst/>
              <a:uLnTx/>
              <a:uFillTx/>
              <a:latin typeface="微软雅黑" panose="020B0503020204020204" pitchFamily="34" charset="-122"/>
              <a:ea typeface="Arial Unicode MS" pitchFamily="34" charset="-122"/>
              <a:cs typeface="+mn-cs"/>
            </a:endParaRPr>
          </a:p>
        </p:txBody>
      </p:sp>
      <p:cxnSp>
        <p:nvCxnSpPr>
          <p:cNvPr id="43" name="直接箭头连接符 42">
            <a:extLst>
              <a:ext uri="{FF2B5EF4-FFF2-40B4-BE49-F238E27FC236}">
                <a16:creationId xmlns:a16="http://schemas.microsoft.com/office/drawing/2014/main" id="{B1B4368D-9009-4605-AA4D-4FD22B76B21E}"/>
              </a:ext>
            </a:extLst>
          </p:cNvPr>
          <p:cNvCxnSpPr/>
          <p:nvPr/>
        </p:nvCxnSpPr>
        <p:spPr>
          <a:xfrm flipH="1" flipV="1">
            <a:off x="6013450" y="2701925"/>
            <a:ext cx="0" cy="6223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4" name="文本框 14">
            <a:extLst>
              <a:ext uri="{FF2B5EF4-FFF2-40B4-BE49-F238E27FC236}">
                <a16:creationId xmlns:a16="http://schemas.microsoft.com/office/drawing/2014/main" id="{70C1997B-4E08-48E9-825A-AAF33D5C1378}"/>
              </a:ext>
            </a:extLst>
          </p:cNvPr>
          <p:cNvSpPr txBox="1">
            <a:spLocks noRot="1" noChangeAspect="1" noMove="1" noResize="1" noEditPoints="1" noAdjustHandles="1" noChangeArrowheads="1" noChangeShapeType="1" noTextEdit="1"/>
          </p:cNvSpPr>
          <p:nvPr/>
        </p:nvSpPr>
        <p:spPr bwMode="auto">
          <a:xfrm>
            <a:off x="4944667" y="1429041"/>
            <a:ext cx="2138183" cy="1056058"/>
          </a:xfrm>
          <a:prstGeom prst="rect">
            <a:avLst/>
          </a:prstGeom>
          <a:blipFill>
            <a:blip r:embed="rId3"/>
            <a:stretch>
              <a:fillRect t="-2874" b="-1149"/>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noFill/>
                <a:effectLst/>
                <a:uLnTx/>
                <a:uFillTx/>
                <a:latin typeface="Verdana" panose="020B0604030504040204" pitchFamily="34" charset="0"/>
                <a:ea typeface="微软雅黑" panose="020B0503020204020204" pitchFamily="34" charset="-122"/>
                <a:cs typeface="+mn-cs"/>
              </a:rPr>
              <a:t> </a:t>
            </a:r>
          </a:p>
        </p:txBody>
      </p:sp>
      <p:pic>
        <p:nvPicPr>
          <p:cNvPr id="8206" name="图片 14">
            <a:extLst>
              <a:ext uri="{FF2B5EF4-FFF2-40B4-BE49-F238E27FC236}">
                <a16:creationId xmlns:a16="http://schemas.microsoft.com/office/drawing/2014/main" id="{8F289902-4D30-4672-A808-2F87239EAD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4888" y="1398588"/>
            <a:ext cx="1420812" cy="14398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231" name="矩形 45">
            <a:extLst>
              <a:ext uri="{FF2B5EF4-FFF2-40B4-BE49-F238E27FC236}">
                <a16:creationId xmlns:a16="http://schemas.microsoft.com/office/drawing/2014/main" id="{DD236029-E320-4CE4-929C-EC333630AE26}"/>
              </a:ext>
            </a:extLst>
          </p:cNvPr>
          <p:cNvSpPr>
            <a:spLocks noChangeArrowheads="1"/>
          </p:cNvSpPr>
          <p:nvPr/>
        </p:nvSpPr>
        <p:spPr bwMode="auto">
          <a:xfrm>
            <a:off x="2381250" y="2592388"/>
            <a:ext cx="1209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Microsoft YaHei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Microsoft YaHei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Microsoft YaHei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zh-CN" sz="12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Credit: NASA</a:t>
            </a:r>
            <a:endParaRPr kumimoji="0" lang="zh-CN" altLang="en-US" sz="12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9232" name="图片 44">
            <a:extLst>
              <a:ext uri="{FF2B5EF4-FFF2-40B4-BE49-F238E27FC236}">
                <a16:creationId xmlns:a16="http://schemas.microsoft.com/office/drawing/2014/main" id="{529603D3-E05D-426F-BF0C-450FC21952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2950" y="3778250"/>
            <a:ext cx="30861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矩形 46">
            <a:extLst>
              <a:ext uri="{FF2B5EF4-FFF2-40B4-BE49-F238E27FC236}">
                <a16:creationId xmlns:a16="http://schemas.microsoft.com/office/drawing/2014/main" id="{3293AB0C-9B4E-4E3A-AA55-86857FF2E8F1}"/>
              </a:ext>
            </a:extLst>
          </p:cNvPr>
          <p:cNvSpPr/>
          <p:nvPr/>
        </p:nvSpPr>
        <p:spPr>
          <a:xfrm>
            <a:off x="4922838" y="5400675"/>
            <a:ext cx="1927225" cy="461963"/>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53A3"/>
                </a:solidFill>
                <a:effectLst/>
                <a:uLnTx/>
                <a:uFillTx/>
                <a:latin typeface="Arial"/>
                <a:ea typeface="微软雅黑" panose="020B0503020204020204" pitchFamily="34" charset="-122"/>
                <a:cs typeface="+mn-cs"/>
              </a:rPr>
              <a:t>Feng, H. &amp; </a:t>
            </a:r>
            <a:r>
              <a:rPr kumimoji="0" lang="en-US" altLang="zh-CN" sz="1200" b="0" i="0" u="none" strike="noStrike" kern="1200" cap="none" spc="0" normalizeH="0" baseline="0" noProof="0" dirty="0" err="1">
                <a:ln>
                  <a:noFill/>
                </a:ln>
                <a:solidFill>
                  <a:srgbClr val="0053A3"/>
                </a:solidFill>
                <a:effectLst/>
                <a:uLnTx/>
                <a:uFillTx/>
                <a:latin typeface="Arial"/>
                <a:ea typeface="微软雅黑" panose="020B0503020204020204" pitchFamily="34" charset="-122"/>
                <a:cs typeface="+mn-cs"/>
              </a:rPr>
              <a:t>Bellazzini</a:t>
            </a:r>
            <a:r>
              <a:rPr kumimoji="0" lang="en-US" altLang="zh-CN" sz="1200" b="0" i="0" u="none" strike="noStrike" kern="1200" cap="none" spc="0" normalizeH="0" baseline="0" noProof="0" dirty="0">
                <a:ln>
                  <a:noFill/>
                </a:ln>
                <a:solidFill>
                  <a:srgbClr val="0053A3"/>
                </a:solidFill>
                <a:effectLst/>
                <a:uLnTx/>
                <a:uFillTx/>
                <a:latin typeface="Arial"/>
                <a:ea typeface="微软雅黑" panose="020B0503020204020204" pitchFamily="34" charset="-122"/>
                <a:cs typeface="+mn-cs"/>
              </a:rPr>
              <a:t>, R., NatAs, 4, 547 (2020)</a:t>
            </a:r>
            <a:endParaRPr kumimoji="0" lang="zh-CN" altLang="en-US" sz="1200" b="0" i="0" u="none" strike="noStrike" kern="1200" cap="none" spc="0" normalizeH="0" baseline="0" noProof="0" dirty="0">
              <a:ln>
                <a:noFill/>
              </a:ln>
              <a:solidFill>
                <a:srgbClr val="0053A3"/>
              </a:solidFill>
              <a:effectLst/>
              <a:uLnTx/>
              <a:uFillTx/>
              <a:latin typeface="Arial"/>
              <a:ea typeface="微软雅黑" panose="020B0503020204020204" pitchFamily="34" charset="-122"/>
              <a:cs typeface="+mn-cs"/>
            </a:endParaRPr>
          </a:p>
        </p:txBody>
      </p:sp>
      <p:cxnSp>
        <p:nvCxnSpPr>
          <p:cNvPr id="51" name="直接箭头连接符 50">
            <a:extLst>
              <a:ext uri="{FF2B5EF4-FFF2-40B4-BE49-F238E27FC236}">
                <a16:creationId xmlns:a16="http://schemas.microsoft.com/office/drawing/2014/main" id="{68BFD2E6-B59A-4B12-B883-6FC59A8B5E2F}"/>
              </a:ext>
            </a:extLst>
          </p:cNvPr>
          <p:cNvCxnSpPr>
            <a:cxnSpLocks/>
          </p:cNvCxnSpPr>
          <p:nvPr/>
        </p:nvCxnSpPr>
        <p:spPr>
          <a:xfrm>
            <a:off x="10274300" y="3324225"/>
            <a:ext cx="0" cy="4540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8211" name="图片 48">
            <a:extLst>
              <a:ext uri="{FF2B5EF4-FFF2-40B4-BE49-F238E27FC236}">
                <a16:creationId xmlns:a16="http://schemas.microsoft.com/office/drawing/2014/main" id="{2270C12A-6D1C-4C16-9C24-40EA9EBB20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7950" y="1674813"/>
            <a:ext cx="2138363" cy="1177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236" name="Text Box 87">
            <a:extLst>
              <a:ext uri="{FF2B5EF4-FFF2-40B4-BE49-F238E27FC236}">
                <a16:creationId xmlns:a16="http://schemas.microsoft.com/office/drawing/2014/main" id="{3531B26C-AECC-4068-AF1E-E6723ACF2D89}"/>
              </a:ext>
            </a:extLst>
          </p:cNvPr>
          <p:cNvSpPr txBox="1">
            <a:spLocks noChangeArrowheads="1"/>
          </p:cNvSpPr>
          <p:nvPr/>
        </p:nvSpPr>
        <p:spPr bwMode="gray">
          <a:xfrm>
            <a:off x="9896475" y="2832100"/>
            <a:ext cx="7556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Microsoft YaHei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Microsoft YaHei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Microsoft YaHei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prstClr val="black"/>
                </a:solidFill>
                <a:effectLst/>
                <a:uLnTx/>
                <a:uFillTx/>
                <a:latin typeface="Arial" panose="020B0604020202020204" pitchFamily="34" charset="0"/>
                <a:ea typeface="Microsoft YaHei Light" panose="020B0502040204020203" pitchFamily="34" charset="-122"/>
                <a:cs typeface="Arial" panose="020B0604020202020204" pitchFamily="34" charset="0"/>
              </a:rPr>
              <a:t>2022</a:t>
            </a:r>
          </a:p>
        </p:txBody>
      </p:sp>
      <p:sp>
        <p:nvSpPr>
          <p:cNvPr id="56" name="矩形 55">
            <a:extLst>
              <a:ext uri="{FF2B5EF4-FFF2-40B4-BE49-F238E27FC236}">
                <a16:creationId xmlns:a16="http://schemas.microsoft.com/office/drawing/2014/main" id="{6F45F5F8-3807-4DBB-B861-938A517BDE80}"/>
              </a:ext>
            </a:extLst>
          </p:cNvPr>
          <p:cNvSpPr/>
          <p:nvPr/>
        </p:nvSpPr>
        <p:spPr>
          <a:xfrm>
            <a:off x="7885113" y="6267450"/>
            <a:ext cx="3211512" cy="27622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err="1">
                <a:ln>
                  <a:noFill/>
                </a:ln>
                <a:solidFill>
                  <a:srgbClr val="0053A3"/>
                </a:solidFill>
                <a:effectLst/>
                <a:uLnTx/>
                <a:uFillTx/>
                <a:latin typeface="Arial"/>
                <a:ea typeface="微软雅黑" panose="020B0503020204020204" pitchFamily="34" charset="-122"/>
                <a:cs typeface="+mn-cs"/>
              </a:rPr>
              <a:t>Bucciantini</a:t>
            </a:r>
            <a:r>
              <a:rPr kumimoji="0" lang="en-US" altLang="zh-CN" sz="1200" b="0" i="0" u="none" strike="noStrike" kern="1200" cap="none" spc="0" normalizeH="0" baseline="0" noProof="0" dirty="0">
                <a:ln>
                  <a:noFill/>
                </a:ln>
                <a:solidFill>
                  <a:srgbClr val="0053A3"/>
                </a:solidFill>
                <a:effectLst/>
                <a:uLnTx/>
                <a:uFillTx/>
                <a:latin typeface="Arial"/>
                <a:ea typeface="微软雅黑" panose="020B0503020204020204" pitchFamily="34" charset="-122"/>
                <a:cs typeface="+mn-cs"/>
              </a:rPr>
              <a:t>, N. et al, 2022, arXiv:2207.05573</a:t>
            </a:r>
          </a:p>
        </p:txBody>
      </p:sp>
      <p:sp>
        <p:nvSpPr>
          <p:cNvPr id="9238" name="文本框 14">
            <a:extLst>
              <a:ext uri="{FF2B5EF4-FFF2-40B4-BE49-F238E27FC236}">
                <a16:creationId xmlns:a16="http://schemas.microsoft.com/office/drawing/2014/main" id="{00FD9996-20E0-4F8F-8874-D93E9E3B90A6}"/>
              </a:ext>
            </a:extLst>
          </p:cNvPr>
          <p:cNvSpPr txBox="1">
            <a:spLocks noChangeArrowheads="1"/>
          </p:cNvSpPr>
          <p:nvPr/>
        </p:nvSpPr>
        <p:spPr bwMode="auto">
          <a:xfrm>
            <a:off x="8662988" y="3429000"/>
            <a:ext cx="2138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Microsoft YaHei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Microsoft YaHei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Microsoft YaHei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0000"/>
                </a:solidFill>
                <a:effectLst/>
                <a:uLnTx/>
                <a:uFillTx/>
                <a:latin typeface="微软雅黑" panose="020B0503020204020204" pitchFamily="34" charset="-122"/>
                <a:ea typeface="Arial Unicode MS" pitchFamily="34" charset="-122"/>
                <a:cs typeface="+mn-cs"/>
              </a:rPr>
              <a:t>IXPE</a:t>
            </a:r>
          </a:p>
        </p:txBody>
      </p:sp>
      <p:sp>
        <p:nvSpPr>
          <p:cNvPr id="59" name="矩形 58">
            <a:extLst>
              <a:ext uri="{FF2B5EF4-FFF2-40B4-BE49-F238E27FC236}">
                <a16:creationId xmlns:a16="http://schemas.microsoft.com/office/drawing/2014/main" id="{D1711362-C4D7-43F0-A1EC-11EF22AC319C}"/>
              </a:ext>
            </a:extLst>
          </p:cNvPr>
          <p:cNvSpPr/>
          <p:nvPr/>
        </p:nvSpPr>
        <p:spPr>
          <a:xfrm>
            <a:off x="4691063" y="2427288"/>
            <a:ext cx="2644775" cy="27781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53A3"/>
                </a:solidFill>
                <a:effectLst/>
                <a:uLnTx/>
                <a:uFillTx/>
                <a:latin typeface="Arial"/>
                <a:ea typeface="微软雅黑" panose="020B0503020204020204" pitchFamily="34" charset="-122"/>
                <a:cs typeface="+mn-cs"/>
              </a:rPr>
              <a:t>Feng, H. et al., NatAs, 4, 511 (2020)</a:t>
            </a:r>
            <a:endParaRPr kumimoji="0" lang="zh-CN" altLang="en-US" sz="1200" b="0" i="0" u="none" strike="noStrike" kern="1200" cap="none" spc="0" normalizeH="0" baseline="0" noProof="0" dirty="0">
              <a:ln>
                <a:noFill/>
              </a:ln>
              <a:solidFill>
                <a:srgbClr val="0053A3"/>
              </a:solidFill>
              <a:effectLst/>
              <a:uLnTx/>
              <a:uFillTx/>
              <a:latin typeface="Arial"/>
              <a:ea typeface="微软雅黑" panose="020B0503020204020204" pitchFamily="34" charset="-122"/>
              <a:cs typeface="+mn-cs"/>
            </a:endParaRPr>
          </a:p>
        </p:txBody>
      </p:sp>
      <p:sp>
        <p:nvSpPr>
          <p:cNvPr id="57" name="矩形 56">
            <a:extLst>
              <a:ext uri="{FF2B5EF4-FFF2-40B4-BE49-F238E27FC236}">
                <a16:creationId xmlns:a16="http://schemas.microsoft.com/office/drawing/2014/main" id="{C33ECD4F-AC1D-4D95-A59F-E7D5EFD41B38}"/>
              </a:ext>
            </a:extLst>
          </p:cNvPr>
          <p:cNvSpPr/>
          <p:nvPr/>
        </p:nvSpPr>
        <p:spPr>
          <a:xfrm>
            <a:off x="476250" y="2335213"/>
            <a:ext cx="1674813" cy="461962"/>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53A3"/>
                </a:solidFill>
                <a:effectLst/>
                <a:uLnTx/>
                <a:uFillTx/>
                <a:latin typeface="Arial"/>
                <a:ea typeface="微软雅黑" panose="020B0503020204020204" pitchFamily="34" charset="-122"/>
                <a:cs typeface="+mn-cs"/>
              </a:rPr>
              <a:t>Novick, R. et al., </a:t>
            </a:r>
            <a:r>
              <a:rPr kumimoji="0" lang="en-US" altLang="zh-CN" sz="1200" b="0" i="0" u="none" strike="noStrike" kern="1200" cap="none" spc="0" normalizeH="0" baseline="0" noProof="0" dirty="0" err="1">
                <a:ln>
                  <a:noFill/>
                </a:ln>
                <a:solidFill>
                  <a:srgbClr val="0053A3"/>
                </a:solidFill>
                <a:effectLst/>
                <a:uLnTx/>
                <a:uFillTx/>
                <a:latin typeface="Arial"/>
                <a:ea typeface="微软雅黑" panose="020B0503020204020204" pitchFamily="34" charset="-122"/>
                <a:cs typeface="+mn-cs"/>
              </a:rPr>
              <a:t>ApJ</a:t>
            </a:r>
            <a:r>
              <a:rPr kumimoji="0" lang="en-US" altLang="zh-CN" sz="1200" b="0" i="0" u="none" strike="noStrike" kern="1200" cap="none" spc="0" normalizeH="0" baseline="0" noProof="0" dirty="0">
                <a:ln>
                  <a:noFill/>
                </a:ln>
                <a:solidFill>
                  <a:srgbClr val="0053A3"/>
                </a:solidFill>
                <a:effectLst/>
                <a:uLnTx/>
                <a:uFillTx/>
                <a:latin typeface="Arial"/>
                <a:ea typeface="微软雅黑" panose="020B0503020204020204" pitchFamily="34" charset="-122"/>
                <a:cs typeface="+mn-cs"/>
              </a:rPr>
              <a:t>, 174, L1 (1972)</a:t>
            </a:r>
            <a:endParaRPr kumimoji="0" lang="zh-CN" altLang="en-US" sz="1200" b="0" i="0" u="none" strike="noStrike" kern="1200" cap="none" spc="0" normalizeH="0" baseline="0" noProof="0" dirty="0">
              <a:ln>
                <a:noFill/>
              </a:ln>
              <a:solidFill>
                <a:srgbClr val="0053A3"/>
              </a:solidFill>
              <a:effectLst/>
              <a:uLnTx/>
              <a:uFillTx/>
              <a:latin typeface="Arial"/>
              <a:ea typeface="微软雅黑" panose="020B0503020204020204" pitchFamily="34" charset="-122"/>
              <a:cs typeface="+mn-cs"/>
            </a:endParaRPr>
          </a:p>
        </p:txBody>
      </p:sp>
      <p:sp>
        <p:nvSpPr>
          <p:cNvPr id="61" name="矩形 60">
            <a:extLst>
              <a:ext uri="{FF2B5EF4-FFF2-40B4-BE49-F238E27FC236}">
                <a16:creationId xmlns:a16="http://schemas.microsoft.com/office/drawing/2014/main" id="{01D50CD7-459B-4803-9F8A-92223638B7F5}"/>
              </a:ext>
            </a:extLst>
          </p:cNvPr>
          <p:cNvSpPr/>
          <p:nvPr/>
        </p:nvSpPr>
        <p:spPr>
          <a:xfrm>
            <a:off x="1749425" y="5600700"/>
            <a:ext cx="2419350" cy="830263"/>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altLang="zh-CN" sz="1200" b="0" i="0" u="none" strike="noStrike" kern="1200" cap="none" spc="0" normalizeH="0" baseline="0" noProof="0" dirty="0">
                <a:ln>
                  <a:noFill/>
                </a:ln>
                <a:solidFill>
                  <a:srgbClr val="0053A3"/>
                </a:solidFill>
                <a:effectLst/>
                <a:uLnTx/>
                <a:uFillTx/>
                <a:latin typeface="Arial"/>
                <a:ea typeface="微软雅黑" panose="020B0503020204020204" pitchFamily="34" charset="-122"/>
                <a:cs typeface="+mn-cs"/>
              </a:rPr>
              <a:t>Weisskopf, M. C. et al</a:t>
            </a:r>
            <a:r>
              <a:rPr kumimoji="0" lang="en-US" altLang="zh-CN" sz="1200" b="0" i="0" u="none" strike="noStrike" kern="1200" cap="none" spc="0" normalizeH="0" baseline="0" noProof="0" dirty="0">
                <a:ln>
                  <a:noFill/>
                </a:ln>
                <a:solidFill>
                  <a:srgbClr val="0053A3"/>
                </a:solidFill>
                <a:effectLst/>
                <a:uLnTx/>
                <a:uFillTx/>
                <a:latin typeface="Arial"/>
                <a:ea typeface="微软雅黑" panose="020B0503020204020204" pitchFamily="34" charset="-122"/>
                <a:cs typeface="+mn-cs"/>
              </a:rPr>
              <a:t>, </a:t>
            </a:r>
            <a:r>
              <a:rPr kumimoji="0" lang="en-US" altLang="zh-CN" sz="1200" b="0" i="0" u="none" strike="noStrike" kern="1200" cap="none" spc="0" normalizeH="0" baseline="0" noProof="0" dirty="0" err="1">
                <a:ln>
                  <a:noFill/>
                </a:ln>
                <a:solidFill>
                  <a:srgbClr val="0053A3"/>
                </a:solidFill>
                <a:effectLst/>
                <a:uLnTx/>
                <a:uFillTx/>
                <a:latin typeface="Arial"/>
                <a:ea typeface="微软雅黑" panose="020B0503020204020204" pitchFamily="34" charset="-122"/>
                <a:cs typeface="+mn-cs"/>
              </a:rPr>
              <a:t>ApJ</a:t>
            </a:r>
            <a:r>
              <a:rPr kumimoji="0" lang="en-US" altLang="zh-CN" sz="1200" b="0" i="0" u="none" strike="noStrike" kern="1200" cap="none" spc="0" normalizeH="0" baseline="0" noProof="0" dirty="0">
                <a:ln>
                  <a:noFill/>
                </a:ln>
                <a:solidFill>
                  <a:srgbClr val="0053A3"/>
                </a:solidFill>
                <a:effectLst/>
                <a:uLnTx/>
                <a:uFillTx/>
                <a:latin typeface="Arial"/>
                <a:ea typeface="微软雅黑" panose="020B0503020204020204" pitchFamily="34" charset="-122"/>
                <a:cs typeface="+mn-cs"/>
              </a:rPr>
              <a:t>, 208, L125 (1976)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da-DK" altLang="zh-CN" sz="1200" b="0" i="0" u="none" strike="noStrike" kern="1200" cap="none" spc="0" normalizeH="0" baseline="0" noProof="0" dirty="0">
                <a:ln>
                  <a:noFill/>
                </a:ln>
                <a:solidFill>
                  <a:srgbClr val="0053A3"/>
                </a:solidFill>
                <a:effectLst/>
                <a:uLnTx/>
                <a:uFillTx/>
                <a:latin typeface="Arial"/>
                <a:ea typeface="微软雅黑" panose="020B0503020204020204" pitchFamily="34" charset="-122"/>
                <a:cs typeface="+mn-cs"/>
              </a:rPr>
              <a:t>Weisskopf, M. C. et al</a:t>
            </a:r>
            <a:r>
              <a:rPr kumimoji="0" lang="en-US" altLang="zh-CN" sz="1200" b="0" i="0" u="none" strike="noStrike" kern="1200" cap="none" spc="0" normalizeH="0" baseline="0" noProof="0" dirty="0">
                <a:ln>
                  <a:noFill/>
                </a:ln>
                <a:solidFill>
                  <a:srgbClr val="0053A3"/>
                </a:solidFill>
                <a:effectLst/>
                <a:uLnTx/>
                <a:uFillTx/>
                <a:latin typeface="Arial"/>
                <a:ea typeface="微软雅黑" panose="020B0503020204020204" pitchFamily="34" charset="-122"/>
                <a:cs typeface="+mn-cs"/>
              </a:rPr>
              <a:t>., </a:t>
            </a:r>
            <a:r>
              <a:rPr kumimoji="0" lang="en-US" altLang="zh-CN" sz="1200" b="0" i="0" u="none" strike="noStrike" kern="1200" cap="none" spc="0" normalizeH="0" baseline="0" noProof="0" dirty="0" err="1">
                <a:ln>
                  <a:noFill/>
                </a:ln>
                <a:solidFill>
                  <a:srgbClr val="0053A3"/>
                </a:solidFill>
                <a:effectLst/>
                <a:uLnTx/>
                <a:uFillTx/>
                <a:latin typeface="Arial"/>
                <a:ea typeface="微软雅黑" panose="020B0503020204020204" pitchFamily="34" charset="-122"/>
                <a:cs typeface="+mn-cs"/>
              </a:rPr>
              <a:t>ApJ</a:t>
            </a:r>
            <a:r>
              <a:rPr kumimoji="0" lang="en-US" altLang="zh-CN" sz="1200" b="0" i="0" u="none" strike="noStrike" kern="1200" cap="none" spc="0" normalizeH="0" baseline="0" noProof="0" dirty="0">
                <a:ln>
                  <a:noFill/>
                </a:ln>
                <a:solidFill>
                  <a:srgbClr val="0053A3"/>
                </a:solidFill>
                <a:effectLst/>
                <a:uLnTx/>
                <a:uFillTx/>
                <a:latin typeface="Arial"/>
                <a:ea typeface="微软雅黑" panose="020B0503020204020204" pitchFamily="34" charset="-122"/>
                <a:cs typeface="+mn-cs"/>
              </a:rPr>
              <a:t>, 220, L117(1978)</a:t>
            </a:r>
            <a:endParaRPr kumimoji="0" lang="zh-CN" altLang="en-US" sz="1200" b="0" i="0" u="none" strike="noStrike" kern="1200" cap="none" spc="0" normalizeH="0" baseline="0" noProof="0" dirty="0">
              <a:ln>
                <a:noFill/>
              </a:ln>
              <a:solidFill>
                <a:srgbClr val="0053A3"/>
              </a:solidFill>
              <a:effectLst/>
              <a:uLnTx/>
              <a:uFillTx/>
              <a:latin typeface="Arial"/>
              <a:ea typeface="微软雅黑" panose="020B0503020204020204" pitchFamily="34" charset="-122"/>
              <a:cs typeface="+mn-cs"/>
            </a:endParaRPr>
          </a:p>
        </p:txBody>
      </p:sp>
      <p:sp>
        <p:nvSpPr>
          <p:cNvPr id="9242" name="矩形 61">
            <a:extLst>
              <a:ext uri="{FF2B5EF4-FFF2-40B4-BE49-F238E27FC236}">
                <a16:creationId xmlns:a16="http://schemas.microsoft.com/office/drawing/2014/main" id="{BCC225D8-6F11-40DA-9E99-44B4E802DEF7}"/>
              </a:ext>
            </a:extLst>
          </p:cNvPr>
          <p:cNvSpPr>
            <a:spLocks noChangeArrowheads="1"/>
          </p:cNvSpPr>
          <p:nvPr/>
        </p:nvSpPr>
        <p:spPr bwMode="auto">
          <a:xfrm>
            <a:off x="9669463" y="2562225"/>
            <a:ext cx="1208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Microsoft YaHei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Microsoft YaHei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Microsoft YaHei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zh-CN" sz="12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Credit: NASA</a:t>
            </a:r>
            <a:endParaRPr kumimoji="0" lang="zh-CN" altLang="en-US" sz="12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9243" name="图片 59">
            <a:extLst>
              <a:ext uri="{FF2B5EF4-FFF2-40B4-BE49-F238E27FC236}">
                <a16:creationId xmlns:a16="http://schemas.microsoft.com/office/drawing/2014/main" id="{F9042612-B73C-4AF1-BA72-89C9649205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9688" y="5329238"/>
            <a:ext cx="44084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4" name="图片 62">
            <a:extLst>
              <a:ext uri="{FF2B5EF4-FFF2-40B4-BE49-F238E27FC236}">
                <a16:creationId xmlns:a16="http://schemas.microsoft.com/office/drawing/2014/main" id="{ECD9804D-71C2-443E-9862-30CD58BB71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08975" y="3827463"/>
            <a:ext cx="3533775"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5" name="图片 2">
            <a:extLst>
              <a:ext uri="{FF2B5EF4-FFF2-40B4-BE49-F238E27FC236}">
                <a16:creationId xmlns:a16="http://schemas.microsoft.com/office/drawing/2014/main" id="{E7A6BBD4-1FA1-449A-BB08-C309C96E1C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94675" y="34925"/>
            <a:ext cx="40227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矩形 30">
            <a:extLst>
              <a:ext uri="{FF2B5EF4-FFF2-40B4-BE49-F238E27FC236}">
                <a16:creationId xmlns:a16="http://schemas.microsoft.com/office/drawing/2014/main" id="{BE59E6CA-0311-4944-B126-30CA9EEF7F9E}"/>
              </a:ext>
            </a:extLst>
          </p:cNvPr>
          <p:cNvSpPr/>
          <p:nvPr/>
        </p:nvSpPr>
        <p:spPr>
          <a:xfrm>
            <a:off x="6667500" y="501650"/>
            <a:ext cx="1641475" cy="461963"/>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53A3"/>
                </a:solidFill>
                <a:effectLst/>
                <a:uLnTx/>
                <a:uFillTx/>
                <a:latin typeface="Arial"/>
                <a:ea typeface="微软雅黑" panose="020B0503020204020204" pitchFamily="34" charset="-122"/>
                <a:cs typeface="+mn-cs"/>
              </a:rPr>
              <a:t>首次测量到</a:t>
            </a:r>
            <a:r>
              <a:rPr kumimoji="0" lang="en-US" altLang="zh-CN" sz="1200" b="0" i="0" u="none" strike="noStrike" kern="1200" cap="none" spc="0" normalizeH="0" baseline="0" noProof="0" dirty="0">
                <a:ln>
                  <a:noFill/>
                </a:ln>
                <a:solidFill>
                  <a:srgbClr val="0053A3"/>
                </a:solidFill>
                <a:effectLst/>
                <a:uLnTx/>
                <a:uFillTx/>
                <a:latin typeface="Arial"/>
                <a:ea typeface="微软雅黑" panose="020B0503020204020204" pitchFamily="34" charset="-122"/>
                <a:cs typeface="+mn-cs"/>
              </a:rPr>
              <a:t>Blazar</a:t>
            </a:r>
            <a:r>
              <a:rPr kumimoji="0" lang="zh-CN" altLang="en-US" sz="1200" b="0" i="0" u="none" strike="noStrike" kern="1200" cap="none" spc="0" normalizeH="0" baseline="0" noProof="0" dirty="0">
                <a:ln>
                  <a:noFill/>
                </a:ln>
                <a:solidFill>
                  <a:srgbClr val="0053A3"/>
                </a:solidFill>
                <a:effectLst/>
                <a:uLnTx/>
                <a:uFillTx/>
                <a:latin typeface="Arial"/>
                <a:ea typeface="微软雅黑" panose="020B0503020204020204" pitchFamily="34" charset="-122"/>
                <a:cs typeface="+mn-cs"/>
              </a:rPr>
              <a:t>喷流的</a:t>
            </a:r>
            <a:r>
              <a:rPr kumimoji="0" lang="en-US" altLang="zh-CN" sz="1200" b="0" i="0" u="none" strike="noStrike" kern="1200" cap="none" spc="0" normalizeH="0" baseline="0" noProof="0" dirty="0">
                <a:ln>
                  <a:noFill/>
                </a:ln>
                <a:solidFill>
                  <a:srgbClr val="0053A3"/>
                </a:solidFill>
                <a:effectLst/>
                <a:uLnTx/>
                <a:uFillTx/>
                <a:latin typeface="Arial"/>
                <a:ea typeface="微软雅黑" panose="020B0503020204020204" pitchFamily="34" charset="-122"/>
                <a:cs typeface="+mn-cs"/>
              </a:rPr>
              <a:t>X-ray</a:t>
            </a:r>
            <a:r>
              <a:rPr kumimoji="0" lang="zh-CN" altLang="en-US" sz="1200" b="0" i="0" u="none" strike="noStrike" kern="1200" cap="none" spc="0" normalizeH="0" baseline="0" noProof="0" dirty="0">
                <a:ln>
                  <a:noFill/>
                </a:ln>
                <a:solidFill>
                  <a:srgbClr val="0053A3"/>
                </a:solidFill>
                <a:effectLst/>
                <a:uLnTx/>
                <a:uFillTx/>
                <a:latin typeface="Arial"/>
                <a:ea typeface="微软雅黑" panose="020B0503020204020204" pitchFamily="34" charset="-122"/>
                <a:cs typeface="+mn-cs"/>
              </a:rPr>
              <a:t>偏振</a:t>
            </a:r>
          </a:p>
        </p:txBody>
      </p:sp>
      <p:sp>
        <p:nvSpPr>
          <p:cNvPr id="32" name="矩形 31">
            <a:extLst>
              <a:ext uri="{FF2B5EF4-FFF2-40B4-BE49-F238E27FC236}">
                <a16:creationId xmlns:a16="http://schemas.microsoft.com/office/drawing/2014/main" id="{A84743DB-8318-4942-AC59-71193325A754}"/>
              </a:ext>
            </a:extLst>
          </p:cNvPr>
          <p:cNvSpPr/>
          <p:nvPr/>
        </p:nvSpPr>
        <p:spPr>
          <a:xfrm>
            <a:off x="6845300" y="893763"/>
            <a:ext cx="1460500" cy="647700"/>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err="1">
                <a:ln>
                  <a:noFill/>
                </a:ln>
                <a:solidFill>
                  <a:srgbClr val="0053A3"/>
                </a:solidFill>
                <a:effectLst/>
                <a:uLnTx/>
                <a:uFillTx/>
                <a:latin typeface="Arial"/>
                <a:ea typeface="微软雅黑" panose="020B0503020204020204" pitchFamily="34" charset="-122"/>
                <a:cs typeface="+mn-cs"/>
              </a:rPr>
              <a:t>Ioannis</a:t>
            </a:r>
            <a:r>
              <a:rPr kumimoji="0" lang="en-US" altLang="zh-CN" sz="1200" b="0" i="0" u="none" strike="noStrike" kern="1200" cap="none" spc="0" normalizeH="0" baseline="0" noProof="0" dirty="0">
                <a:ln>
                  <a:noFill/>
                </a:ln>
                <a:solidFill>
                  <a:srgbClr val="0053A3"/>
                </a:solidFill>
                <a:effectLst/>
                <a:uLnTx/>
                <a:uFillTx/>
                <a:latin typeface="Arial"/>
                <a:ea typeface="微软雅黑" panose="020B0503020204020204" pitchFamily="34" charset="-122"/>
                <a:cs typeface="+mn-cs"/>
              </a:rPr>
              <a:t> </a:t>
            </a:r>
            <a:r>
              <a:rPr kumimoji="0" lang="en-US" altLang="zh-CN" sz="1200" b="0" i="0" u="none" strike="noStrike" kern="1200" cap="none" spc="0" normalizeH="0" baseline="0" noProof="0" dirty="0" err="1">
                <a:ln>
                  <a:noFill/>
                </a:ln>
                <a:solidFill>
                  <a:srgbClr val="0053A3"/>
                </a:solidFill>
                <a:effectLst/>
                <a:uLnTx/>
                <a:uFillTx/>
                <a:latin typeface="Arial"/>
                <a:ea typeface="微软雅黑" panose="020B0503020204020204" pitchFamily="34" charset="-122"/>
                <a:cs typeface="+mn-cs"/>
              </a:rPr>
              <a:t>Liodakis</a:t>
            </a:r>
            <a:r>
              <a:rPr kumimoji="0" lang="en-US" altLang="zh-CN" sz="1200" b="0" i="0" u="none" strike="noStrike" kern="1200" cap="none" spc="0" normalizeH="0" baseline="0" noProof="0" dirty="0">
                <a:ln>
                  <a:noFill/>
                </a:ln>
                <a:solidFill>
                  <a:srgbClr val="0053A3"/>
                </a:solidFill>
                <a:effectLst/>
                <a:uLnTx/>
                <a:uFillTx/>
                <a:latin typeface="Arial"/>
                <a:ea typeface="微软雅黑" panose="020B0503020204020204" pitchFamily="34" charset="-122"/>
                <a:cs typeface="+mn-cs"/>
              </a:rPr>
              <a:t>. et al., accepted by Nature</a:t>
            </a:r>
            <a:endParaRPr kumimoji="0" lang="zh-CN" altLang="en-US" sz="1200" b="0" i="0" u="none" strike="noStrike" kern="1200" cap="none" spc="0" normalizeH="0" baseline="0" noProof="0" dirty="0">
              <a:ln>
                <a:noFill/>
              </a:ln>
              <a:solidFill>
                <a:srgbClr val="0053A3"/>
              </a:solidFill>
              <a:effectLst/>
              <a:uLnTx/>
              <a:uFillTx/>
              <a:latin typeface="Arial"/>
              <a:ea typeface="微软雅黑" panose="020B0503020204020204" pitchFamily="34" charset="-122"/>
              <a:cs typeface="+mn-cs"/>
            </a:endParaRPr>
          </a:p>
        </p:txBody>
      </p:sp>
    </p:spTree>
  </p:cSld>
  <p:clrMapOvr>
    <a:masterClrMapping/>
  </p:clrMapOvr>
  <p:transition spd="slow" advTm="65854"/>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00108F-80C7-420C-89EC-076D56BE9263}"/>
              </a:ext>
            </a:extLst>
          </p:cNvPr>
          <p:cNvSpPr>
            <a:spLocks noGrp="1"/>
          </p:cNvSpPr>
          <p:nvPr>
            <p:ph type="title"/>
          </p:nvPr>
        </p:nvSpPr>
        <p:spPr/>
        <p:txBody>
          <a:bodyPr/>
          <a:lstStyle/>
          <a:p>
            <a:r>
              <a:rPr lang="en-US" altLang="zh-CN" dirty="0"/>
              <a:t>Mission Timeline</a:t>
            </a:r>
            <a:endParaRPr lang="zh-CN" altLang="en-US" dirty="0"/>
          </a:p>
        </p:txBody>
      </p:sp>
      <p:sp>
        <p:nvSpPr>
          <p:cNvPr id="3" name="灯片编号占位符 2">
            <a:extLst>
              <a:ext uri="{FF2B5EF4-FFF2-40B4-BE49-F238E27FC236}">
                <a16:creationId xmlns:a16="http://schemas.microsoft.com/office/drawing/2014/main" id="{DCE043CF-97BB-46D3-A174-3B6512AA535B}"/>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5</a:t>
            </a:fld>
            <a:endParaRPr lang="zh-CN" altLang="en-US">
              <a:solidFill>
                <a:prstClr val="black">
                  <a:tint val="75000"/>
                </a:prstClr>
              </a:solidFill>
            </a:endParaRPr>
          </a:p>
        </p:txBody>
      </p:sp>
      <p:sp>
        <p:nvSpPr>
          <p:cNvPr id="5" name="箭头: 下 4">
            <a:extLst>
              <a:ext uri="{FF2B5EF4-FFF2-40B4-BE49-F238E27FC236}">
                <a16:creationId xmlns:a16="http://schemas.microsoft.com/office/drawing/2014/main" id="{886B8E48-A9B4-4719-9AC7-9D50419CACE2}"/>
              </a:ext>
            </a:extLst>
          </p:cNvPr>
          <p:cNvSpPr/>
          <p:nvPr/>
        </p:nvSpPr>
        <p:spPr>
          <a:xfrm rot="16200000">
            <a:off x="6228707" y="753865"/>
            <a:ext cx="241400" cy="11031400"/>
          </a:xfrm>
          <a:prstGeom prst="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箭头: 下 5">
            <a:extLst>
              <a:ext uri="{FF2B5EF4-FFF2-40B4-BE49-F238E27FC236}">
                <a16:creationId xmlns:a16="http://schemas.microsoft.com/office/drawing/2014/main" id="{43499472-ECAC-4BA0-BE20-DB725A5590ED}"/>
              </a:ext>
            </a:extLst>
          </p:cNvPr>
          <p:cNvSpPr/>
          <p:nvPr/>
        </p:nvSpPr>
        <p:spPr>
          <a:xfrm rot="10800000">
            <a:off x="777269" y="1037505"/>
            <a:ext cx="166243" cy="5308165"/>
          </a:xfrm>
          <a:prstGeom prst="down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A5CA5E5-6B06-4C3B-949C-257609B7DA24}"/>
              </a:ext>
            </a:extLst>
          </p:cNvPr>
          <p:cNvSpPr/>
          <p:nvPr/>
        </p:nvSpPr>
        <p:spPr>
          <a:xfrm>
            <a:off x="11402288" y="6396610"/>
            <a:ext cx="672043" cy="369332"/>
          </a:xfrm>
          <a:prstGeom prst="rect">
            <a:avLst/>
          </a:prstGeom>
        </p:spPr>
        <p:txBody>
          <a:bodyPr wrap="none">
            <a:spAutoFit/>
          </a:bodyPr>
          <a:lstStyle/>
          <a:p>
            <a:pPr lvl="0">
              <a:defRPr/>
            </a:pPr>
            <a:r>
              <a:rPr lang="en-US" altLang="zh-CN" b="1" kern="100" dirty="0">
                <a:solidFill>
                  <a:sysClr val="windowText" lastClr="000000"/>
                </a:solidFill>
                <a:latin typeface="Arial" panose="020B0604020202020204" pitchFamily="34" charset="0"/>
                <a:ea typeface="宋体" panose="02010600030101010101" pitchFamily="2" charset="-122"/>
                <a:cs typeface="Arial" panose="020B0604020202020204" pitchFamily="34" charset="0"/>
              </a:rPr>
              <a:t>Year</a:t>
            </a:r>
            <a:endParaRPr lang="zh-CN" altLang="en-US" kern="100" dirty="0">
              <a:solidFill>
                <a:sysClr val="windowText" lastClr="000000"/>
              </a:solidFill>
              <a:latin typeface="Arial" panose="020B0604020202020204" pitchFamily="34" charset="0"/>
              <a:ea typeface="宋体" panose="02010600030101010101" pitchFamily="2" charset="-122"/>
              <a:cs typeface="Arial" panose="020B0604020202020204" pitchFamily="34" charset="0"/>
            </a:endParaRPr>
          </a:p>
        </p:txBody>
      </p:sp>
      <p:sp>
        <p:nvSpPr>
          <p:cNvPr id="13" name="矩形 12">
            <a:extLst>
              <a:ext uri="{FF2B5EF4-FFF2-40B4-BE49-F238E27FC236}">
                <a16:creationId xmlns:a16="http://schemas.microsoft.com/office/drawing/2014/main" id="{57CAE2A4-0927-4A46-B783-6CBA0C60D853}"/>
              </a:ext>
            </a:extLst>
          </p:cNvPr>
          <p:cNvSpPr/>
          <p:nvPr/>
        </p:nvSpPr>
        <p:spPr>
          <a:xfrm>
            <a:off x="2976961" y="6421260"/>
            <a:ext cx="697627" cy="369332"/>
          </a:xfrm>
          <a:prstGeom prst="rect">
            <a:avLst/>
          </a:prstGeom>
        </p:spPr>
        <p:txBody>
          <a:bodyPr wrap="none">
            <a:spAutoFit/>
          </a:bodyPr>
          <a:lstStyle/>
          <a:p>
            <a:pPr lvl="0" algn="ctr">
              <a:defRPr/>
            </a:pPr>
            <a:r>
              <a:rPr lang="en-US" altLang="zh-CN" b="1" kern="100" dirty="0">
                <a:solidFill>
                  <a:srgbClr val="000000"/>
                </a:solidFill>
                <a:latin typeface="Arial" panose="020B0604020202020204" pitchFamily="34" charset="0"/>
                <a:ea typeface="宋体" panose="02010600030101010101" pitchFamily="2" charset="-122"/>
                <a:cs typeface="Arial" panose="020B0604020202020204" pitchFamily="34" charset="0"/>
              </a:rPr>
              <a:t>2000</a:t>
            </a:r>
          </a:p>
        </p:txBody>
      </p:sp>
      <p:sp>
        <p:nvSpPr>
          <p:cNvPr id="18" name="矩形 17">
            <a:extLst>
              <a:ext uri="{FF2B5EF4-FFF2-40B4-BE49-F238E27FC236}">
                <a16:creationId xmlns:a16="http://schemas.microsoft.com/office/drawing/2014/main" id="{6BDBE795-0522-48AC-A6F8-BD00062B62DE}"/>
              </a:ext>
            </a:extLst>
          </p:cNvPr>
          <p:cNvSpPr/>
          <p:nvPr/>
        </p:nvSpPr>
        <p:spPr>
          <a:xfrm>
            <a:off x="1344308" y="6397125"/>
            <a:ext cx="697627" cy="369332"/>
          </a:xfrm>
          <a:prstGeom prst="rect">
            <a:avLst/>
          </a:prstGeom>
        </p:spPr>
        <p:txBody>
          <a:bodyPr wrap="none">
            <a:spAutoFit/>
          </a:bodyPr>
          <a:lstStyle/>
          <a:p>
            <a:pPr lvl="0" algn="ctr">
              <a:defRPr/>
            </a:pPr>
            <a:r>
              <a:rPr lang="en-US" altLang="zh-CN" b="1" kern="100" dirty="0">
                <a:solidFill>
                  <a:srgbClr val="000000"/>
                </a:solidFill>
                <a:latin typeface="Arial" panose="020B0604020202020204" pitchFamily="34" charset="0"/>
                <a:ea typeface="宋体" panose="02010600030101010101" pitchFamily="2" charset="-122"/>
                <a:cs typeface="Arial" panose="020B0604020202020204" pitchFamily="34" charset="0"/>
              </a:rPr>
              <a:t>1990</a:t>
            </a:r>
          </a:p>
        </p:txBody>
      </p:sp>
      <p:sp>
        <p:nvSpPr>
          <p:cNvPr id="19" name="矩形 18">
            <a:extLst>
              <a:ext uri="{FF2B5EF4-FFF2-40B4-BE49-F238E27FC236}">
                <a16:creationId xmlns:a16="http://schemas.microsoft.com/office/drawing/2014/main" id="{17A2ACBC-3F60-4A94-A575-2BE3038E7BAD}"/>
              </a:ext>
            </a:extLst>
          </p:cNvPr>
          <p:cNvSpPr/>
          <p:nvPr/>
        </p:nvSpPr>
        <p:spPr>
          <a:xfrm>
            <a:off x="5075827" y="6416555"/>
            <a:ext cx="697627" cy="369332"/>
          </a:xfrm>
          <a:prstGeom prst="rect">
            <a:avLst/>
          </a:prstGeom>
        </p:spPr>
        <p:txBody>
          <a:bodyPr wrap="none">
            <a:spAutoFit/>
          </a:bodyPr>
          <a:lstStyle/>
          <a:p>
            <a:pPr lvl="0" algn="ctr">
              <a:defRPr/>
            </a:pPr>
            <a:r>
              <a:rPr lang="en-US" altLang="zh-CN" b="1" kern="100" dirty="0">
                <a:solidFill>
                  <a:srgbClr val="000000"/>
                </a:solidFill>
                <a:latin typeface="Arial" panose="020B0604020202020204" pitchFamily="34" charset="0"/>
                <a:ea typeface="宋体" panose="02010600030101010101" pitchFamily="2" charset="-122"/>
                <a:cs typeface="Arial" panose="020B0604020202020204" pitchFamily="34" charset="0"/>
              </a:rPr>
              <a:t>2010</a:t>
            </a:r>
          </a:p>
        </p:txBody>
      </p:sp>
      <p:sp>
        <p:nvSpPr>
          <p:cNvPr id="20" name="矩形 19">
            <a:extLst>
              <a:ext uri="{FF2B5EF4-FFF2-40B4-BE49-F238E27FC236}">
                <a16:creationId xmlns:a16="http://schemas.microsoft.com/office/drawing/2014/main" id="{A5AB2F0D-D43B-4E4E-B239-C4E3BBA04D18}"/>
              </a:ext>
            </a:extLst>
          </p:cNvPr>
          <p:cNvSpPr/>
          <p:nvPr/>
        </p:nvSpPr>
        <p:spPr>
          <a:xfrm>
            <a:off x="7465104" y="6416555"/>
            <a:ext cx="697627" cy="369332"/>
          </a:xfrm>
          <a:prstGeom prst="rect">
            <a:avLst/>
          </a:prstGeom>
        </p:spPr>
        <p:txBody>
          <a:bodyPr wrap="none">
            <a:spAutoFit/>
          </a:bodyPr>
          <a:lstStyle/>
          <a:p>
            <a:pPr lvl="0" algn="ctr">
              <a:defRPr/>
            </a:pPr>
            <a:r>
              <a:rPr lang="en-US" altLang="zh-CN" b="1" kern="100" dirty="0">
                <a:solidFill>
                  <a:srgbClr val="000000"/>
                </a:solidFill>
                <a:latin typeface="Arial" panose="020B0604020202020204" pitchFamily="34" charset="0"/>
                <a:ea typeface="宋体" panose="02010600030101010101" pitchFamily="2" charset="-122"/>
                <a:cs typeface="Arial" panose="020B0604020202020204" pitchFamily="34" charset="0"/>
              </a:rPr>
              <a:t>2020</a:t>
            </a:r>
          </a:p>
        </p:txBody>
      </p:sp>
      <p:sp>
        <p:nvSpPr>
          <p:cNvPr id="21" name="矩形 20">
            <a:extLst>
              <a:ext uri="{FF2B5EF4-FFF2-40B4-BE49-F238E27FC236}">
                <a16:creationId xmlns:a16="http://schemas.microsoft.com/office/drawing/2014/main" id="{832DE356-4E70-4C48-927C-0FEA0A6047AD}"/>
              </a:ext>
            </a:extLst>
          </p:cNvPr>
          <p:cNvSpPr/>
          <p:nvPr/>
        </p:nvSpPr>
        <p:spPr>
          <a:xfrm>
            <a:off x="10578016" y="6416555"/>
            <a:ext cx="697627" cy="369332"/>
          </a:xfrm>
          <a:prstGeom prst="rect">
            <a:avLst/>
          </a:prstGeom>
        </p:spPr>
        <p:txBody>
          <a:bodyPr wrap="none">
            <a:spAutoFit/>
          </a:bodyPr>
          <a:lstStyle/>
          <a:p>
            <a:pPr lvl="0" algn="ctr">
              <a:defRPr/>
            </a:pPr>
            <a:r>
              <a:rPr lang="en-US" altLang="zh-CN" b="1" kern="100" dirty="0">
                <a:solidFill>
                  <a:srgbClr val="000000"/>
                </a:solidFill>
                <a:latin typeface="Arial" panose="020B0604020202020204" pitchFamily="34" charset="0"/>
                <a:ea typeface="宋体" panose="02010600030101010101" pitchFamily="2" charset="-122"/>
                <a:cs typeface="Arial" panose="020B0604020202020204" pitchFamily="34" charset="0"/>
              </a:rPr>
              <a:t>2030</a:t>
            </a:r>
          </a:p>
        </p:txBody>
      </p:sp>
      <p:sp>
        <p:nvSpPr>
          <p:cNvPr id="23" name="矩形 22">
            <a:extLst>
              <a:ext uri="{FF2B5EF4-FFF2-40B4-BE49-F238E27FC236}">
                <a16:creationId xmlns:a16="http://schemas.microsoft.com/office/drawing/2014/main" id="{7AA378B4-7620-49E3-8B7A-183690532AA5}"/>
              </a:ext>
            </a:extLst>
          </p:cNvPr>
          <p:cNvSpPr/>
          <p:nvPr/>
        </p:nvSpPr>
        <p:spPr>
          <a:xfrm>
            <a:off x="1147896" y="1246758"/>
            <a:ext cx="838691" cy="369332"/>
          </a:xfrm>
          <a:prstGeom prst="rect">
            <a:avLst/>
          </a:prstGeom>
        </p:spPr>
        <p:txBody>
          <a:bodyPr wrap="none">
            <a:spAutoFit/>
          </a:bodyPr>
          <a:lstStyle/>
          <a:p>
            <a:pPr lvl="0" algn="ctr">
              <a:defRPr/>
            </a:pPr>
            <a:r>
              <a:rPr lang="en-US" altLang="zh-CN" b="1" kern="100" dirty="0">
                <a:solidFill>
                  <a:srgbClr val="000000"/>
                </a:solidFill>
                <a:latin typeface="Arial" panose="020B0604020202020204" pitchFamily="34" charset="0"/>
                <a:ea typeface="宋体" panose="02010600030101010101" pitchFamily="2" charset="-122"/>
                <a:cs typeface="Arial" panose="020B0604020202020204" pitchFamily="34" charset="0"/>
              </a:rPr>
              <a:t>HXMT</a:t>
            </a:r>
          </a:p>
        </p:txBody>
      </p:sp>
      <p:sp>
        <p:nvSpPr>
          <p:cNvPr id="35" name="矩形 34">
            <a:extLst>
              <a:ext uri="{FF2B5EF4-FFF2-40B4-BE49-F238E27FC236}">
                <a16:creationId xmlns:a16="http://schemas.microsoft.com/office/drawing/2014/main" id="{D36BFB7B-98E4-4AEB-977B-E4832E76121C}"/>
              </a:ext>
            </a:extLst>
          </p:cNvPr>
          <p:cNvSpPr/>
          <p:nvPr/>
        </p:nvSpPr>
        <p:spPr>
          <a:xfrm>
            <a:off x="4251873" y="2213418"/>
            <a:ext cx="238846" cy="2414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134CC1AE-932F-40DC-8C3C-DADC88078CFA}"/>
              </a:ext>
            </a:extLst>
          </p:cNvPr>
          <p:cNvSpPr/>
          <p:nvPr/>
        </p:nvSpPr>
        <p:spPr>
          <a:xfrm>
            <a:off x="4490719" y="2213418"/>
            <a:ext cx="2137641" cy="2433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FBC1555-BA18-42CC-B4BE-9880D9427122}"/>
              </a:ext>
            </a:extLst>
          </p:cNvPr>
          <p:cNvSpPr/>
          <p:nvPr/>
        </p:nvSpPr>
        <p:spPr>
          <a:xfrm>
            <a:off x="6628360" y="2213418"/>
            <a:ext cx="238846" cy="245211"/>
          </a:xfrm>
          <a:prstGeom prst="rect">
            <a:avLst/>
          </a:prstGeom>
          <a:solidFill>
            <a:srgbClr val="E85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id="{9B6B19A6-299B-4882-AC6F-B55ADA53CAAB}"/>
              </a:ext>
            </a:extLst>
          </p:cNvPr>
          <p:cNvSpPr/>
          <p:nvPr/>
        </p:nvSpPr>
        <p:spPr>
          <a:xfrm>
            <a:off x="3168113" y="2152932"/>
            <a:ext cx="992580" cy="369332"/>
          </a:xfrm>
          <a:prstGeom prst="rect">
            <a:avLst/>
          </a:prstGeom>
        </p:spPr>
        <p:txBody>
          <a:bodyPr wrap="none">
            <a:spAutoFit/>
          </a:bodyPr>
          <a:lstStyle/>
          <a:p>
            <a:pPr lvl="0" algn="ctr">
              <a:defRPr/>
            </a:pPr>
            <a:r>
              <a:rPr lang="en-US" altLang="zh-CN" b="1" kern="100" dirty="0">
                <a:solidFill>
                  <a:srgbClr val="000000"/>
                </a:solidFill>
                <a:latin typeface="Arial" panose="020B0604020202020204" pitchFamily="34" charset="0"/>
                <a:ea typeface="宋体" panose="02010600030101010101" pitchFamily="2" charset="-122"/>
                <a:cs typeface="Arial" panose="020B0604020202020204" pitchFamily="34" charset="0"/>
              </a:rPr>
              <a:t>POLAR</a:t>
            </a:r>
          </a:p>
        </p:txBody>
      </p:sp>
      <p:sp>
        <p:nvSpPr>
          <p:cNvPr id="39" name="矩形 38">
            <a:extLst>
              <a:ext uri="{FF2B5EF4-FFF2-40B4-BE49-F238E27FC236}">
                <a16:creationId xmlns:a16="http://schemas.microsoft.com/office/drawing/2014/main" id="{B6216DFB-A885-4F45-9B52-72C497DE1163}"/>
              </a:ext>
            </a:extLst>
          </p:cNvPr>
          <p:cNvSpPr/>
          <p:nvPr/>
        </p:nvSpPr>
        <p:spPr>
          <a:xfrm>
            <a:off x="1992159" y="1292583"/>
            <a:ext cx="3665431" cy="25992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id="{804422C9-AC8D-493A-BE86-D7A124CF0D14}"/>
              </a:ext>
            </a:extLst>
          </p:cNvPr>
          <p:cNvSpPr/>
          <p:nvPr/>
        </p:nvSpPr>
        <p:spPr>
          <a:xfrm>
            <a:off x="5657591" y="1304545"/>
            <a:ext cx="1349723" cy="24986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a:extLst>
              <a:ext uri="{FF2B5EF4-FFF2-40B4-BE49-F238E27FC236}">
                <a16:creationId xmlns:a16="http://schemas.microsoft.com/office/drawing/2014/main" id="{0828FAC3-591D-4F69-BD73-648FBFD1B3D1}"/>
              </a:ext>
            </a:extLst>
          </p:cNvPr>
          <p:cNvSpPr/>
          <p:nvPr/>
        </p:nvSpPr>
        <p:spPr>
          <a:xfrm>
            <a:off x="7007315" y="1305183"/>
            <a:ext cx="3808072" cy="249866"/>
          </a:xfrm>
          <a:prstGeom prst="rect">
            <a:avLst/>
          </a:prstGeom>
          <a:solidFill>
            <a:srgbClr val="E85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86AE8268-2A8D-491E-BCCA-4CBC929BC591}"/>
              </a:ext>
            </a:extLst>
          </p:cNvPr>
          <p:cNvSpPr/>
          <p:nvPr/>
        </p:nvSpPr>
        <p:spPr>
          <a:xfrm>
            <a:off x="6535996" y="2600919"/>
            <a:ext cx="612949" cy="2498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a:extLst>
              <a:ext uri="{FF2B5EF4-FFF2-40B4-BE49-F238E27FC236}">
                <a16:creationId xmlns:a16="http://schemas.microsoft.com/office/drawing/2014/main" id="{0EC917AE-2571-4281-8DA3-0EE9090DA508}"/>
              </a:ext>
            </a:extLst>
          </p:cNvPr>
          <p:cNvSpPr/>
          <p:nvPr/>
        </p:nvSpPr>
        <p:spPr>
          <a:xfrm>
            <a:off x="7148945" y="2600502"/>
            <a:ext cx="612949" cy="24986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a:extLst>
              <a:ext uri="{FF2B5EF4-FFF2-40B4-BE49-F238E27FC236}">
                <a16:creationId xmlns:a16="http://schemas.microsoft.com/office/drawing/2014/main" id="{1725E57E-8225-44B4-8A53-E801A6383F22}"/>
              </a:ext>
            </a:extLst>
          </p:cNvPr>
          <p:cNvSpPr/>
          <p:nvPr/>
        </p:nvSpPr>
        <p:spPr>
          <a:xfrm>
            <a:off x="7761894" y="2601140"/>
            <a:ext cx="3038106" cy="249867"/>
          </a:xfrm>
          <a:prstGeom prst="rect">
            <a:avLst/>
          </a:prstGeom>
          <a:solidFill>
            <a:srgbClr val="E85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a:extLst>
              <a:ext uri="{FF2B5EF4-FFF2-40B4-BE49-F238E27FC236}">
                <a16:creationId xmlns:a16="http://schemas.microsoft.com/office/drawing/2014/main" id="{B36003F8-27C0-468A-8D40-F14698CFA8EC}"/>
              </a:ext>
            </a:extLst>
          </p:cNvPr>
          <p:cNvSpPr/>
          <p:nvPr/>
        </p:nvSpPr>
        <p:spPr>
          <a:xfrm>
            <a:off x="5014272" y="2557595"/>
            <a:ext cx="1518364" cy="369332"/>
          </a:xfrm>
          <a:prstGeom prst="rect">
            <a:avLst/>
          </a:prstGeom>
        </p:spPr>
        <p:txBody>
          <a:bodyPr wrap="none">
            <a:spAutoFit/>
          </a:bodyPr>
          <a:lstStyle/>
          <a:p>
            <a:pPr lvl="0" algn="ctr">
              <a:defRPr/>
            </a:pPr>
            <a:r>
              <a:rPr lang="en-US" altLang="zh-CN" b="1" kern="100" dirty="0">
                <a:solidFill>
                  <a:srgbClr val="000000"/>
                </a:solidFill>
                <a:latin typeface="Arial" panose="020B0604020202020204" pitchFamily="34" charset="0"/>
                <a:ea typeface="宋体" panose="02010600030101010101" pitchFamily="2" charset="-122"/>
                <a:cs typeface="Arial" panose="020B0604020202020204" pitchFamily="34" charset="0"/>
              </a:rPr>
              <a:t>GECAM-A/B</a:t>
            </a:r>
          </a:p>
        </p:txBody>
      </p:sp>
      <p:sp>
        <p:nvSpPr>
          <p:cNvPr id="52" name="矩形 51">
            <a:extLst>
              <a:ext uri="{FF2B5EF4-FFF2-40B4-BE49-F238E27FC236}">
                <a16:creationId xmlns:a16="http://schemas.microsoft.com/office/drawing/2014/main" id="{6893D8CC-5AF9-4F4F-84B7-01C5E913C1F5}"/>
              </a:ext>
            </a:extLst>
          </p:cNvPr>
          <p:cNvSpPr/>
          <p:nvPr/>
        </p:nvSpPr>
        <p:spPr>
          <a:xfrm>
            <a:off x="7594354" y="3096774"/>
            <a:ext cx="284263" cy="20564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a:extLst>
              <a:ext uri="{FF2B5EF4-FFF2-40B4-BE49-F238E27FC236}">
                <a16:creationId xmlns:a16="http://schemas.microsoft.com/office/drawing/2014/main" id="{6E1C7993-5290-4CEE-A673-69EB1FD45EB5}"/>
              </a:ext>
            </a:extLst>
          </p:cNvPr>
          <p:cNvSpPr/>
          <p:nvPr/>
        </p:nvSpPr>
        <p:spPr>
          <a:xfrm>
            <a:off x="7860145" y="3096774"/>
            <a:ext cx="284263" cy="20564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a:extLst>
              <a:ext uri="{FF2B5EF4-FFF2-40B4-BE49-F238E27FC236}">
                <a16:creationId xmlns:a16="http://schemas.microsoft.com/office/drawing/2014/main" id="{F489182E-3285-43D0-9FE0-797ED81CC44C}"/>
              </a:ext>
            </a:extLst>
          </p:cNvPr>
          <p:cNvSpPr/>
          <p:nvPr/>
        </p:nvSpPr>
        <p:spPr>
          <a:xfrm>
            <a:off x="8144409" y="3096143"/>
            <a:ext cx="2655592" cy="205641"/>
          </a:xfrm>
          <a:prstGeom prst="rect">
            <a:avLst/>
          </a:prstGeom>
          <a:solidFill>
            <a:srgbClr val="E85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a:extLst>
              <a:ext uri="{FF2B5EF4-FFF2-40B4-BE49-F238E27FC236}">
                <a16:creationId xmlns:a16="http://schemas.microsoft.com/office/drawing/2014/main" id="{F3358CD8-DE0B-4FBB-BA6A-C6CF2398AC14}"/>
              </a:ext>
            </a:extLst>
          </p:cNvPr>
          <p:cNvSpPr/>
          <p:nvPr/>
        </p:nvSpPr>
        <p:spPr>
          <a:xfrm>
            <a:off x="6288348" y="3026213"/>
            <a:ext cx="1287533" cy="369332"/>
          </a:xfrm>
          <a:prstGeom prst="rect">
            <a:avLst/>
          </a:prstGeom>
        </p:spPr>
        <p:txBody>
          <a:bodyPr wrap="none">
            <a:spAutoFit/>
          </a:bodyPr>
          <a:lstStyle/>
          <a:p>
            <a:pPr lvl="0" algn="ctr">
              <a:defRPr/>
            </a:pPr>
            <a:r>
              <a:rPr lang="en-US" altLang="zh-CN" b="1" kern="100" dirty="0">
                <a:solidFill>
                  <a:srgbClr val="000000"/>
                </a:solidFill>
                <a:latin typeface="Arial" panose="020B0604020202020204" pitchFamily="34" charset="0"/>
                <a:ea typeface="宋体" panose="02010600030101010101" pitchFamily="2" charset="-122"/>
                <a:cs typeface="Arial" panose="020B0604020202020204" pitchFamily="34" charset="0"/>
              </a:rPr>
              <a:t>GECAM-C</a:t>
            </a:r>
          </a:p>
        </p:txBody>
      </p:sp>
      <p:sp>
        <p:nvSpPr>
          <p:cNvPr id="56" name="矩形 55">
            <a:extLst>
              <a:ext uri="{FF2B5EF4-FFF2-40B4-BE49-F238E27FC236}">
                <a16:creationId xmlns:a16="http://schemas.microsoft.com/office/drawing/2014/main" id="{DD9729A7-9552-4E6B-9F64-786C8C94B7ED}"/>
              </a:ext>
            </a:extLst>
          </p:cNvPr>
          <p:cNvSpPr/>
          <p:nvPr/>
        </p:nvSpPr>
        <p:spPr>
          <a:xfrm>
            <a:off x="7860145" y="3589455"/>
            <a:ext cx="284263" cy="20564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a:extLst>
              <a:ext uri="{FF2B5EF4-FFF2-40B4-BE49-F238E27FC236}">
                <a16:creationId xmlns:a16="http://schemas.microsoft.com/office/drawing/2014/main" id="{730A2780-85E7-4073-BA7A-9B2A2BDE50DB}"/>
              </a:ext>
            </a:extLst>
          </p:cNvPr>
          <p:cNvSpPr/>
          <p:nvPr/>
        </p:nvSpPr>
        <p:spPr>
          <a:xfrm>
            <a:off x="8125935" y="3588802"/>
            <a:ext cx="603103" cy="20438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a:extLst>
              <a:ext uri="{FF2B5EF4-FFF2-40B4-BE49-F238E27FC236}">
                <a16:creationId xmlns:a16="http://schemas.microsoft.com/office/drawing/2014/main" id="{F70F1AA7-EC5D-4FDD-ACA6-2BC5EED9CD4A}"/>
              </a:ext>
            </a:extLst>
          </p:cNvPr>
          <p:cNvSpPr/>
          <p:nvPr/>
        </p:nvSpPr>
        <p:spPr>
          <a:xfrm>
            <a:off x="8729038" y="3589456"/>
            <a:ext cx="2070962" cy="203732"/>
          </a:xfrm>
          <a:prstGeom prst="rect">
            <a:avLst/>
          </a:prstGeom>
          <a:solidFill>
            <a:srgbClr val="E85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a:extLst>
              <a:ext uri="{FF2B5EF4-FFF2-40B4-BE49-F238E27FC236}">
                <a16:creationId xmlns:a16="http://schemas.microsoft.com/office/drawing/2014/main" id="{50140AAD-481D-40F2-8295-ACB4EF39E2DF}"/>
              </a:ext>
            </a:extLst>
          </p:cNvPr>
          <p:cNvSpPr/>
          <p:nvPr/>
        </p:nvSpPr>
        <p:spPr>
          <a:xfrm>
            <a:off x="6545726" y="3523906"/>
            <a:ext cx="1287533" cy="369332"/>
          </a:xfrm>
          <a:prstGeom prst="rect">
            <a:avLst/>
          </a:prstGeom>
        </p:spPr>
        <p:txBody>
          <a:bodyPr wrap="none">
            <a:spAutoFit/>
          </a:bodyPr>
          <a:lstStyle/>
          <a:p>
            <a:pPr lvl="0" algn="ctr">
              <a:defRPr/>
            </a:pPr>
            <a:r>
              <a:rPr lang="en-US" altLang="zh-CN" b="1" kern="100" dirty="0">
                <a:solidFill>
                  <a:srgbClr val="000000"/>
                </a:solidFill>
                <a:latin typeface="Arial" panose="020B0604020202020204" pitchFamily="34" charset="0"/>
                <a:ea typeface="宋体" panose="02010600030101010101" pitchFamily="2" charset="-122"/>
                <a:cs typeface="Arial" panose="020B0604020202020204" pitchFamily="34" charset="0"/>
              </a:rPr>
              <a:t>GECAM-D</a:t>
            </a:r>
          </a:p>
        </p:txBody>
      </p:sp>
      <p:sp>
        <p:nvSpPr>
          <p:cNvPr id="60" name="矩形 59">
            <a:extLst>
              <a:ext uri="{FF2B5EF4-FFF2-40B4-BE49-F238E27FC236}">
                <a16:creationId xmlns:a16="http://schemas.microsoft.com/office/drawing/2014/main" id="{95DA83AD-4639-4AD6-9523-625E10B54448}"/>
              </a:ext>
            </a:extLst>
          </p:cNvPr>
          <p:cNvSpPr/>
          <p:nvPr/>
        </p:nvSpPr>
        <p:spPr>
          <a:xfrm>
            <a:off x="5772529" y="4439008"/>
            <a:ext cx="954033" cy="19294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a:extLst>
              <a:ext uri="{FF2B5EF4-FFF2-40B4-BE49-F238E27FC236}">
                <a16:creationId xmlns:a16="http://schemas.microsoft.com/office/drawing/2014/main" id="{8CCE4CCF-25C3-4DBE-8BA9-C7FD142B6332}"/>
              </a:ext>
            </a:extLst>
          </p:cNvPr>
          <p:cNvSpPr/>
          <p:nvPr/>
        </p:nvSpPr>
        <p:spPr>
          <a:xfrm>
            <a:off x="6726563" y="4437380"/>
            <a:ext cx="1561467" cy="19457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a:extLst>
              <a:ext uri="{FF2B5EF4-FFF2-40B4-BE49-F238E27FC236}">
                <a16:creationId xmlns:a16="http://schemas.microsoft.com/office/drawing/2014/main" id="{26BAAC79-15E6-42E1-B245-5250049A9221}"/>
              </a:ext>
            </a:extLst>
          </p:cNvPr>
          <p:cNvSpPr/>
          <p:nvPr/>
        </p:nvSpPr>
        <p:spPr>
          <a:xfrm>
            <a:off x="8288029" y="4436467"/>
            <a:ext cx="2473527" cy="195485"/>
          </a:xfrm>
          <a:prstGeom prst="rect">
            <a:avLst/>
          </a:prstGeom>
          <a:solidFill>
            <a:srgbClr val="E85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a:extLst>
              <a:ext uri="{FF2B5EF4-FFF2-40B4-BE49-F238E27FC236}">
                <a16:creationId xmlns:a16="http://schemas.microsoft.com/office/drawing/2014/main" id="{DE1B63A9-C618-48DC-B92E-017D1913A203}"/>
              </a:ext>
            </a:extLst>
          </p:cNvPr>
          <p:cNvSpPr/>
          <p:nvPr/>
        </p:nvSpPr>
        <p:spPr>
          <a:xfrm>
            <a:off x="4806200" y="4378859"/>
            <a:ext cx="992580" cy="369332"/>
          </a:xfrm>
          <a:prstGeom prst="rect">
            <a:avLst/>
          </a:prstGeom>
        </p:spPr>
        <p:txBody>
          <a:bodyPr wrap="none">
            <a:spAutoFit/>
          </a:bodyPr>
          <a:lstStyle/>
          <a:p>
            <a:pPr lvl="0" algn="ctr">
              <a:defRPr/>
            </a:pPr>
            <a:r>
              <a:rPr lang="en-US" altLang="zh-CN" b="1" kern="100" dirty="0">
                <a:solidFill>
                  <a:srgbClr val="000000"/>
                </a:solidFill>
                <a:latin typeface="Arial" panose="020B0604020202020204" pitchFamily="34" charset="0"/>
                <a:ea typeface="宋体" panose="02010600030101010101" pitchFamily="2" charset="-122"/>
                <a:cs typeface="Arial" panose="020B0604020202020204" pitchFamily="34" charset="0"/>
              </a:rPr>
              <a:t>EP/FXT</a:t>
            </a:r>
          </a:p>
        </p:txBody>
      </p:sp>
      <p:sp>
        <p:nvSpPr>
          <p:cNvPr id="64" name="矩形 63">
            <a:extLst>
              <a:ext uri="{FF2B5EF4-FFF2-40B4-BE49-F238E27FC236}">
                <a16:creationId xmlns:a16="http://schemas.microsoft.com/office/drawing/2014/main" id="{DA178EFC-71C0-40E5-9E00-11935EF7E40C}"/>
              </a:ext>
            </a:extLst>
          </p:cNvPr>
          <p:cNvSpPr/>
          <p:nvPr/>
        </p:nvSpPr>
        <p:spPr>
          <a:xfrm>
            <a:off x="4568519" y="4047446"/>
            <a:ext cx="647700" cy="20564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a:extLst>
              <a:ext uri="{FF2B5EF4-FFF2-40B4-BE49-F238E27FC236}">
                <a16:creationId xmlns:a16="http://schemas.microsoft.com/office/drawing/2014/main" id="{762983D6-CBAF-4440-8B0F-71ED6928701A}"/>
              </a:ext>
            </a:extLst>
          </p:cNvPr>
          <p:cNvSpPr/>
          <p:nvPr/>
        </p:nvSpPr>
        <p:spPr>
          <a:xfrm>
            <a:off x="5216219" y="4048063"/>
            <a:ext cx="3512819" cy="20438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a:extLst>
              <a:ext uri="{FF2B5EF4-FFF2-40B4-BE49-F238E27FC236}">
                <a16:creationId xmlns:a16="http://schemas.microsoft.com/office/drawing/2014/main" id="{C46B2DDA-9EF0-4B6C-9120-A11D1F3A1F8E}"/>
              </a:ext>
            </a:extLst>
          </p:cNvPr>
          <p:cNvSpPr/>
          <p:nvPr/>
        </p:nvSpPr>
        <p:spPr>
          <a:xfrm>
            <a:off x="8729039" y="4048062"/>
            <a:ext cx="2032518" cy="204386"/>
          </a:xfrm>
          <a:prstGeom prst="rect">
            <a:avLst/>
          </a:prstGeom>
          <a:solidFill>
            <a:srgbClr val="E85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a:extLst>
              <a:ext uri="{FF2B5EF4-FFF2-40B4-BE49-F238E27FC236}">
                <a16:creationId xmlns:a16="http://schemas.microsoft.com/office/drawing/2014/main" id="{6F66AEE2-9C49-48BF-8B7E-58C4F882EC23}"/>
              </a:ext>
            </a:extLst>
          </p:cNvPr>
          <p:cNvSpPr/>
          <p:nvPr/>
        </p:nvSpPr>
        <p:spPr>
          <a:xfrm>
            <a:off x="3123555" y="3964974"/>
            <a:ext cx="1467068" cy="369332"/>
          </a:xfrm>
          <a:prstGeom prst="rect">
            <a:avLst/>
          </a:prstGeom>
        </p:spPr>
        <p:txBody>
          <a:bodyPr wrap="none">
            <a:spAutoFit/>
          </a:bodyPr>
          <a:lstStyle/>
          <a:p>
            <a:pPr lvl="0" algn="ctr">
              <a:defRPr/>
            </a:pPr>
            <a:r>
              <a:rPr lang="en-US" altLang="zh-CN" b="1" kern="100" dirty="0">
                <a:solidFill>
                  <a:srgbClr val="000000"/>
                </a:solidFill>
                <a:latin typeface="Arial" panose="020B0604020202020204" pitchFamily="34" charset="0"/>
                <a:ea typeface="宋体" panose="02010600030101010101" pitchFamily="2" charset="-122"/>
                <a:cs typeface="Arial" panose="020B0604020202020204" pitchFamily="34" charset="0"/>
              </a:rPr>
              <a:t>SVOM/GRM</a:t>
            </a:r>
          </a:p>
        </p:txBody>
      </p:sp>
      <p:sp>
        <p:nvSpPr>
          <p:cNvPr id="68" name="矩形 67">
            <a:extLst>
              <a:ext uri="{FF2B5EF4-FFF2-40B4-BE49-F238E27FC236}">
                <a16:creationId xmlns:a16="http://schemas.microsoft.com/office/drawing/2014/main" id="{BB7B3A19-2C07-40D1-A39B-F69DE1743A59}"/>
              </a:ext>
            </a:extLst>
          </p:cNvPr>
          <p:cNvSpPr/>
          <p:nvPr/>
        </p:nvSpPr>
        <p:spPr>
          <a:xfrm>
            <a:off x="7866970" y="4864899"/>
            <a:ext cx="568527" cy="20363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8">
            <a:extLst>
              <a:ext uri="{FF2B5EF4-FFF2-40B4-BE49-F238E27FC236}">
                <a16:creationId xmlns:a16="http://schemas.microsoft.com/office/drawing/2014/main" id="{2E0D70E5-098E-44B1-949F-B521A67ED9F5}"/>
              </a:ext>
            </a:extLst>
          </p:cNvPr>
          <p:cNvSpPr/>
          <p:nvPr/>
        </p:nvSpPr>
        <p:spPr>
          <a:xfrm>
            <a:off x="8428672" y="4860831"/>
            <a:ext cx="1080147" cy="2102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a:extLst>
              <a:ext uri="{FF2B5EF4-FFF2-40B4-BE49-F238E27FC236}">
                <a16:creationId xmlns:a16="http://schemas.microsoft.com/office/drawing/2014/main" id="{D6419933-2899-41CC-B342-52AD43A3D781}"/>
              </a:ext>
            </a:extLst>
          </p:cNvPr>
          <p:cNvSpPr/>
          <p:nvPr/>
        </p:nvSpPr>
        <p:spPr>
          <a:xfrm>
            <a:off x="9499129" y="4858292"/>
            <a:ext cx="1316257" cy="210236"/>
          </a:xfrm>
          <a:prstGeom prst="rect">
            <a:avLst/>
          </a:prstGeom>
          <a:solidFill>
            <a:srgbClr val="E85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a:extLst>
              <a:ext uri="{FF2B5EF4-FFF2-40B4-BE49-F238E27FC236}">
                <a16:creationId xmlns:a16="http://schemas.microsoft.com/office/drawing/2014/main" id="{9FF834BB-B66A-4EAC-A965-DC6E9C22DA4C}"/>
              </a:ext>
            </a:extLst>
          </p:cNvPr>
          <p:cNvSpPr/>
          <p:nvPr/>
        </p:nvSpPr>
        <p:spPr>
          <a:xfrm>
            <a:off x="6005036" y="4779769"/>
            <a:ext cx="1749198" cy="369332"/>
          </a:xfrm>
          <a:prstGeom prst="rect">
            <a:avLst/>
          </a:prstGeom>
        </p:spPr>
        <p:txBody>
          <a:bodyPr wrap="none">
            <a:spAutoFit/>
          </a:bodyPr>
          <a:lstStyle/>
          <a:p>
            <a:pPr lvl="0" algn="ctr">
              <a:defRPr/>
            </a:pPr>
            <a:r>
              <a:rPr lang="en-US" altLang="zh-CN" b="1" kern="100" dirty="0">
                <a:solidFill>
                  <a:srgbClr val="000000"/>
                </a:solidFill>
                <a:latin typeface="Arial" panose="020B0604020202020204" pitchFamily="34" charset="0"/>
                <a:ea typeface="宋体" panose="02010600030101010101" pitchFamily="2" charset="-122"/>
                <a:cs typeface="Arial" panose="020B0604020202020204" pitchFamily="34" charset="0"/>
              </a:rPr>
              <a:t>POLAR-2/BSD</a:t>
            </a:r>
          </a:p>
        </p:txBody>
      </p:sp>
      <p:sp>
        <p:nvSpPr>
          <p:cNvPr id="72" name="矩形 71">
            <a:extLst>
              <a:ext uri="{FF2B5EF4-FFF2-40B4-BE49-F238E27FC236}">
                <a16:creationId xmlns:a16="http://schemas.microsoft.com/office/drawing/2014/main" id="{E32AEC85-E371-4175-B298-07817880E0E6}"/>
              </a:ext>
            </a:extLst>
          </p:cNvPr>
          <p:cNvSpPr/>
          <p:nvPr/>
        </p:nvSpPr>
        <p:spPr>
          <a:xfrm>
            <a:off x="4349923" y="1804802"/>
            <a:ext cx="238846" cy="2414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a:extLst>
              <a:ext uri="{FF2B5EF4-FFF2-40B4-BE49-F238E27FC236}">
                <a16:creationId xmlns:a16="http://schemas.microsoft.com/office/drawing/2014/main" id="{4734A9EA-FDE2-46AE-A3F1-D9562D2D0149}"/>
              </a:ext>
            </a:extLst>
          </p:cNvPr>
          <p:cNvSpPr/>
          <p:nvPr/>
        </p:nvSpPr>
        <p:spPr>
          <a:xfrm>
            <a:off x="4588769" y="1804802"/>
            <a:ext cx="1875425" cy="23944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a:extLst>
              <a:ext uri="{FF2B5EF4-FFF2-40B4-BE49-F238E27FC236}">
                <a16:creationId xmlns:a16="http://schemas.microsoft.com/office/drawing/2014/main" id="{7D90888B-880E-4755-BFE2-1DCF88BFEDD0}"/>
              </a:ext>
            </a:extLst>
          </p:cNvPr>
          <p:cNvSpPr/>
          <p:nvPr/>
        </p:nvSpPr>
        <p:spPr>
          <a:xfrm>
            <a:off x="6464194" y="1804802"/>
            <a:ext cx="2832206" cy="239449"/>
          </a:xfrm>
          <a:prstGeom prst="rect">
            <a:avLst/>
          </a:prstGeom>
          <a:solidFill>
            <a:srgbClr val="E85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a:extLst>
              <a:ext uri="{FF2B5EF4-FFF2-40B4-BE49-F238E27FC236}">
                <a16:creationId xmlns:a16="http://schemas.microsoft.com/office/drawing/2014/main" id="{9F404838-4757-43B8-9FA2-A1AAB4EC81BB}"/>
              </a:ext>
            </a:extLst>
          </p:cNvPr>
          <p:cNvSpPr/>
          <p:nvPr/>
        </p:nvSpPr>
        <p:spPr>
          <a:xfrm>
            <a:off x="2831587" y="1754225"/>
            <a:ext cx="1544012" cy="369332"/>
          </a:xfrm>
          <a:prstGeom prst="rect">
            <a:avLst/>
          </a:prstGeom>
        </p:spPr>
        <p:txBody>
          <a:bodyPr wrap="none">
            <a:spAutoFit/>
          </a:bodyPr>
          <a:lstStyle/>
          <a:p>
            <a:pPr lvl="0" algn="ctr">
              <a:defRPr/>
            </a:pPr>
            <a:r>
              <a:rPr lang="en-US" altLang="zh-CN" b="1" kern="100" dirty="0">
                <a:solidFill>
                  <a:srgbClr val="000000"/>
                </a:solidFill>
                <a:latin typeface="Arial" panose="020B0604020202020204" pitchFamily="34" charset="0"/>
                <a:ea typeface="宋体" panose="02010600030101010101" pitchFamily="2" charset="-122"/>
                <a:cs typeface="Arial" panose="020B0604020202020204" pitchFamily="34" charset="0"/>
              </a:rPr>
              <a:t>DAMPE/STK</a:t>
            </a:r>
          </a:p>
        </p:txBody>
      </p:sp>
      <p:sp>
        <p:nvSpPr>
          <p:cNvPr id="78" name="矩形 77">
            <a:extLst>
              <a:ext uri="{FF2B5EF4-FFF2-40B4-BE49-F238E27FC236}">
                <a16:creationId xmlns:a16="http://schemas.microsoft.com/office/drawing/2014/main" id="{E269A22C-FDC4-4BC3-B01D-D87326418A46}"/>
              </a:ext>
            </a:extLst>
          </p:cNvPr>
          <p:cNvSpPr/>
          <p:nvPr/>
        </p:nvSpPr>
        <p:spPr>
          <a:xfrm rot="19429867">
            <a:off x="7990525" y="6202634"/>
            <a:ext cx="1018228" cy="369332"/>
          </a:xfrm>
          <a:prstGeom prst="rect">
            <a:avLst/>
          </a:prstGeom>
        </p:spPr>
        <p:txBody>
          <a:bodyPr wrap="none">
            <a:spAutoFit/>
          </a:bodyPr>
          <a:lstStyle/>
          <a:p>
            <a:pPr lvl="0" algn="ctr">
              <a:defRPr/>
            </a:pPr>
            <a:r>
              <a:rPr lang="en-US" altLang="zh-CN" b="1" kern="100" dirty="0">
                <a:solidFill>
                  <a:srgbClr val="0000FF"/>
                </a:solidFill>
                <a:latin typeface="Arial" panose="020B0604020202020204" pitchFamily="34" charset="0"/>
                <a:ea typeface="宋体" panose="02010600030101010101" pitchFamily="2" charset="-122"/>
                <a:cs typeface="Arial" panose="020B0604020202020204" pitchFamily="34" charset="0"/>
              </a:rPr>
              <a:t>present</a:t>
            </a:r>
          </a:p>
        </p:txBody>
      </p:sp>
      <p:sp>
        <p:nvSpPr>
          <p:cNvPr id="79" name="矩形 78">
            <a:extLst>
              <a:ext uri="{FF2B5EF4-FFF2-40B4-BE49-F238E27FC236}">
                <a16:creationId xmlns:a16="http://schemas.microsoft.com/office/drawing/2014/main" id="{A0922321-D279-44ED-9193-C39E0C4A4DBA}"/>
              </a:ext>
            </a:extLst>
          </p:cNvPr>
          <p:cNvSpPr/>
          <p:nvPr/>
        </p:nvSpPr>
        <p:spPr>
          <a:xfrm>
            <a:off x="6146216" y="5674654"/>
            <a:ext cx="2196152" cy="19628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79">
            <a:extLst>
              <a:ext uri="{FF2B5EF4-FFF2-40B4-BE49-F238E27FC236}">
                <a16:creationId xmlns:a16="http://schemas.microsoft.com/office/drawing/2014/main" id="{92C15B18-7759-480A-8810-2B00DB51B5C0}"/>
              </a:ext>
            </a:extLst>
          </p:cNvPr>
          <p:cNvSpPr/>
          <p:nvPr/>
        </p:nvSpPr>
        <p:spPr>
          <a:xfrm>
            <a:off x="8342367" y="5676323"/>
            <a:ext cx="1731529" cy="19461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a:extLst>
              <a:ext uri="{FF2B5EF4-FFF2-40B4-BE49-F238E27FC236}">
                <a16:creationId xmlns:a16="http://schemas.microsoft.com/office/drawing/2014/main" id="{98118960-33ED-44AA-BB94-492F8DC8AF9F}"/>
              </a:ext>
            </a:extLst>
          </p:cNvPr>
          <p:cNvSpPr/>
          <p:nvPr/>
        </p:nvSpPr>
        <p:spPr>
          <a:xfrm>
            <a:off x="10052232" y="5676321"/>
            <a:ext cx="1686078" cy="194619"/>
          </a:xfrm>
          <a:prstGeom prst="rect">
            <a:avLst/>
          </a:prstGeom>
          <a:solidFill>
            <a:srgbClr val="E85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1">
            <a:extLst>
              <a:ext uri="{FF2B5EF4-FFF2-40B4-BE49-F238E27FC236}">
                <a16:creationId xmlns:a16="http://schemas.microsoft.com/office/drawing/2014/main" id="{45D9808E-42E2-4992-BB48-83DECFC98AEB}"/>
              </a:ext>
            </a:extLst>
          </p:cNvPr>
          <p:cNvSpPr/>
          <p:nvPr/>
        </p:nvSpPr>
        <p:spPr>
          <a:xfrm>
            <a:off x="5212425" y="5599036"/>
            <a:ext cx="928460" cy="369332"/>
          </a:xfrm>
          <a:prstGeom prst="rect">
            <a:avLst/>
          </a:prstGeom>
        </p:spPr>
        <p:txBody>
          <a:bodyPr wrap="none">
            <a:spAutoFit/>
          </a:bodyPr>
          <a:lstStyle/>
          <a:p>
            <a:pPr lvl="0" algn="ctr">
              <a:defRPr/>
            </a:pPr>
            <a:r>
              <a:rPr lang="en-US" altLang="zh-CN" b="1" kern="100" dirty="0">
                <a:solidFill>
                  <a:srgbClr val="000000"/>
                </a:solidFill>
                <a:latin typeface="Arial" panose="020B0604020202020204" pitchFamily="34" charset="0"/>
                <a:ea typeface="宋体" panose="02010600030101010101" pitchFamily="2" charset="-122"/>
                <a:cs typeface="Arial" panose="020B0604020202020204" pitchFamily="34" charset="0"/>
              </a:rPr>
              <a:t>HERD</a:t>
            </a:r>
            <a:r>
              <a:rPr lang="en-US" altLang="zh-CN" b="1" kern="100" dirty="0">
                <a:solidFill>
                  <a:schemeClr val="accent6"/>
                </a:solidFill>
                <a:latin typeface="Arial" panose="020B0604020202020204" pitchFamily="34" charset="0"/>
                <a:ea typeface="宋体" panose="02010600030101010101" pitchFamily="2" charset="-122"/>
                <a:cs typeface="Arial" panose="020B0604020202020204" pitchFamily="34" charset="0"/>
              </a:rPr>
              <a:t>*</a:t>
            </a:r>
          </a:p>
        </p:txBody>
      </p:sp>
      <p:sp>
        <p:nvSpPr>
          <p:cNvPr id="87" name="矩形 86">
            <a:extLst>
              <a:ext uri="{FF2B5EF4-FFF2-40B4-BE49-F238E27FC236}">
                <a16:creationId xmlns:a16="http://schemas.microsoft.com/office/drawing/2014/main" id="{4192460C-E568-4B00-8000-CE6B5E4F6E1A}"/>
              </a:ext>
            </a:extLst>
          </p:cNvPr>
          <p:cNvSpPr/>
          <p:nvPr/>
        </p:nvSpPr>
        <p:spPr>
          <a:xfrm>
            <a:off x="5406852" y="5243934"/>
            <a:ext cx="3021820" cy="21686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87">
            <a:extLst>
              <a:ext uri="{FF2B5EF4-FFF2-40B4-BE49-F238E27FC236}">
                <a16:creationId xmlns:a16="http://schemas.microsoft.com/office/drawing/2014/main" id="{C4838C52-7816-4B83-A804-5A1D52FD6FD8}"/>
              </a:ext>
            </a:extLst>
          </p:cNvPr>
          <p:cNvSpPr/>
          <p:nvPr/>
        </p:nvSpPr>
        <p:spPr>
          <a:xfrm>
            <a:off x="8428672" y="5245104"/>
            <a:ext cx="2008370" cy="2168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8">
            <a:extLst>
              <a:ext uri="{FF2B5EF4-FFF2-40B4-BE49-F238E27FC236}">
                <a16:creationId xmlns:a16="http://schemas.microsoft.com/office/drawing/2014/main" id="{1EF6BD4E-7B00-4A89-9E0C-E9BAC81F5D72}"/>
              </a:ext>
            </a:extLst>
          </p:cNvPr>
          <p:cNvSpPr/>
          <p:nvPr/>
        </p:nvSpPr>
        <p:spPr>
          <a:xfrm>
            <a:off x="10429689" y="5245103"/>
            <a:ext cx="1308621" cy="216861"/>
          </a:xfrm>
          <a:prstGeom prst="rect">
            <a:avLst/>
          </a:prstGeom>
          <a:solidFill>
            <a:srgbClr val="E85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89">
            <a:extLst>
              <a:ext uri="{FF2B5EF4-FFF2-40B4-BE49-F238E27FC236}">
                <a16:creationId xmlns:a16="http://schemas.microsoft.com/office/drawing/2014/main" id="{29514B95-401A-4F91-8530-2E3B8FED8705}"/>
              </a:ext>
            </a:extLst>
          </p:cNvPr>
          <p:cNvSpPr/>
          <p:nvPr/>
        </p:nvSpPr>
        <p:spPr>
          <a:xfrm>
            <a:off x="4607293" y="5142796"/>
            <a:ext cx="851515" cy="369332"/>
          </a:xfrm>
          <a:prstGeom prst="rect">
            <a:avLst/>
          </a:prstGeom>
        </p:spPr>
        <p:txBody>
          <a:bodyPr wrap="none">
            <a:spAutoFit/>
          </a:bodyPr>
          <a:lstStyle/>
          <a:p>
            <a:pPr lvl="0" algn="ctr">
              <a:defRPr/>
            </a:pPr>
            <a:r>
              <a:rPr lang="en-US" altLang="zh-CN" b="1" kern="100" dirty="0">
                <a:solidFill>
                  <a:srgbClr val="000000"/>
                </a:solidFill>
                <a:latin typeface="Arial" panose="020B0604020202020204" pitchFamily="34" charset="0"/>
                <a:ea typeface="宋体" panose="02010600030101010101" pitchFamily="2" charset="-122"/>
                <a:cs typeface="Arial" panose="020B0604020202020204" pitchFamily="34" charset="0"/>
              </a:rPr>
              <a:t>eXTP</a:t>
            </a:r>
            <a:r>
              <a:rPr lang="en-US" altLang="zh-CN" b="1" kern="100" dirty="0">
                <a:solidFill>
                  <a:schemeClr val="accent6"/>
                </a:solidFill>
                <a:latin typeface="Arial" panose="020B0604020202020204" pitchFamily="34" charset="0"/>
                <a:ea typeface="宋体" panose="02010600030101010101" pitchFamily="2" charset="-122"/>
                <a:cs typeface="Arial" panose="020B0604020202020204" pitchFamily="34" charset="0"/>
              </a:rPr>
              <a:t>*</a:t>
            </a:r>
          </a:p>
        </p:txBody>
      </p:sp>
      <p:cxnSp>
        <p:nvCxnSpPr>
          <p:cNvPr id="77" name="直接连接符 76">
            <a:extLst>
              <a:ext uri="{FF2B5EF4-FFF2-40B4-BE49-F238E27FC236}">
                <a16:creationId xmlns:a16="http://schemas.microsoft.com/office/drawing/2014/main" id="{53C2B11C-44AB-45D8-B6F6-98373EC68CFD}"/>
              </a:ext>
            </a:extLst>
          </p:cNvPr>
          <p:cNvCxnSpPr>
            <a:cxnSpLocks/>
          </p:cNvCxnSpPr>
          <p:nvPr/>
        </p:nvCxnSpPr>
        <p:spPr>
          <a:xfrm>
            <a:off x="8315397" y="844398"/>
            <a:ext cx="0" cy="5285423"/>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sp>
        <p:nvSpPr>
          <p:cNvPr id="107" name="矩形 106">
            <a:extLst>
              <a:ext uri="{FF2B5EF4-FFF2-40B4-BE49-F238E27FC236}">
                <a16:creationId xmlns:a16="http://schemas.microsoft.com/office/drawing/2014/main" id="{92C23D73-AE2C-457D-B6B1-4A1145903590}"/>
              </a:ext>
            </a:extLst>
          </p:cNvPr>
          <p:cNvSpPr/>
          <p:nvPr/>
        </p:nvSpPr>
        <p:spPr>
          <a:xfrm>
            <a:off x="1268496" y="5004047"/>
            <a:ext cx="377509" cy="1506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7">
            <a:extLst>
              <a:ext uri="{FF2B5EF4-FFF2-40B4-BE49-F238E27FC236}">
                <a16:creationId xmlns:a16="http://schemas.microsoft.com/office/drawing/2014/main" id="{84EE3D13-7379-431C-9F3D-1EF6038FD862}"/>
              </a:ext>
            </a:extLst>
          </p:cNvPr>
          <p:cNvSpPr/>
          <p:nvPr/>
        </p:nvSpPr>
        <p:spPr>
          <a:xfrm>
            <a:off x="1267529" y="5230138"/>
            <a:ext cx="382849" cy="18103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8">
            <a:extLst>
              <a:ext uri="{FF2B5EF4-FFF2-40B4-BE49-F238E27FC236}">
                <a16:creationId xmlns:a16="http://schemas.microsoft.com/office/drawing/2014/main" id="{33DCFB09-D6DF-43E9-9134-68DE5759705C}"/>
              </a:ext>
            </a:extLst>
          </p:cNvPr>
          <p:cNvSpPr/>
          <p:nvPr/>
        </p:nvSpPr>
        <p:spPr>
          <a:xfrm>
            <a:off x="1267529" y="5495499"/>
            <a:ext cx="378476" cy="164072"/>
          </a:xfrm>
          <a:prstGeom prst="rect">
            <a:avLst/>
          </a:prstGeom>
          <a:solidFill>
            <a:srgbClr val="E85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109">
            <a:extLst>
              <a:ext uri="{FF2B5EF4-FFF2-40B4-BE49-F238E27FC236}">
                <a16:creationId xmlns:a16="http://schemas.microsoft.com/office/drawing/2014/main" id="{8D8AC232-1CDB-4B39-A309-AB02DBC8BC62}"/>
              </a:ext>
            </a:extLst>
          </p:cNvPr>
          <p:cNvSpPr/>
          <p:nvPr/>
        </p:nvSpPr>
        <p:spPr>
          <a:xfrm>
            <a:off x="1739294" y="4959451"/>
            <a:ext cx="1208985" cy="307777"/>
          </a:xfrm>
          <a:prstGeom prst="rect">
            <a:avLst/>
          </a:prstGeom>
        </p:spPr>
        <p:txBody>
          <a:bodyPr wrap="none">
            <a:spAutoFit/>
          </a:bodyPr>
          <a:lstStyle/>
          <a:p>
            <a:pPr lvl="0" algn="ctr">
              <a:defRPr/>
            </a:pPr>
            <a:r>
              <a:rPr lang="en-US" altLang="zh-CN" sz="1400" kern="100" dirty="0">
                <a:solidFill>
                  <a:srgbClr val="000000"/>
                </a:solidFill>
                <a:latin typeface="Arial" panose="020B0604020202020204" pitchFamily="34" charset="0"/>
                <a:ea typeface="宋体" panose="02010600030101010101" pitchFamily="2" charset="-122"/>
                <a:cs typeface="Arial" panose="020B0604020202020204" pitchFamily="34" charset="0"/>
              </a:rPr>
              <a:t>Pre-adoption</a:t>
            </a:r>
          </a:p>
        </p:txBody>
      </p:sp>
      <p:sp>
        <p:nvSpPr>
          <p:cNvPr id="111" name="矩形 110">
            <a:extLst>
              <a:ext uri="{FF2B5EF4-FFF2-40B4-BE49-F238E27FC236}">
                <a16:creationId xmlns:a16="http://schemas.microsoft.com/office/drawing/2014/main" id="{69F534AA-FBA4-49D5-8A2B-441542383CCE}"/>
              </a:ext>
            </a:extLst>
          </p:cNvPr>
          <p:cNvSpPr/>
          <p:nvPr/>
        </p:nvSpPr>
        <p:spPr>
          <a:xfrm>
            <a:off x="1739240" y="5187936"/>
            <a:ext cx="1189748" cy="307777"/>
          </a:xfrm>
          <a:prstGeom prst="rect">
            <a:avLst/>
          </a:prstGeom>
        </p:spPr>
        <p:txBody>
          <a:bodyPr wrap="none">
            <a:spAutoFit/>
          </a:bodyPr>
          <a:lstStyle/>
          <a:p>
            <a:pPr lvl="0" algn="ctr">
              <a:defRPr/>
            </a:pPr>
            <a:r>
              <a:rPr lang="en-US" altLang="zh-CN" sz="1400" kern="100" dirty="0">
                <a:solidFill>
                  <a:srgbClr val="000000"/>
                </a:solidFill>
                <a:latin typeface="Arial" panose="020B0604020202020204" pitchFamily="34" charset="0"/>
                <a:ea typeface="宋体" panose="02010600030101010101" pitchFamily="2" charset="-122"/>
                <a:cs typeface="Arial" panose="020B0604020202020204" pitchFamily="34" charset="0"/>
              </a:rPr>
              <a:t>Construction</a:t>
            </a:r>
          </a:p>
        </p:txBody>
      </p:sp>
      <p:sp>
        <p:nvSpPr>
          <p:cNvPr id="112" name="矩形 111">
            <a:extLst>
              <a:ext uri="{FF2B5EF4-FFF2-40B4-BE49-F238E27FC236}">
                <a16:creationId xmlns:a16="http://schemas.microsoft.com/office/drawing/2014/main" id="{E51DF819-4D52-4FCB-A771-5D263E442AF8}"/>
              </a:ext>
            </a:extLst>
          </p:cNvPr>
          <p:cNvSpPr/>
          <p:nvPr/>
        </p:nvSpPr>
        <p:spPr>
          <a:xfrm>
            <a:off x="1743713" y="5441979"/>
            <a:ext cx="970137" cy="307777"/>
          </a:xfrm>
          <a:prstGeom prst="rect">
            <a:avLst/>
          </a:prstGeom>
        </p:spPr>
        <p:txBody>
          <a:bodyPr wrap="none">
            <a:spAutoFit/>
          </a:bodyPr>
          <a:lstStyle/>
          <a:p>
            <a:pPr lvl="0" algn="ctr">
              <a:defRPr/>
            </a:pPr>
            <a:r>
              <a:rPr lang="en-US" altLang="zh-CN" sz="1400" kern="100" dirty="0">
                <a:solidFill>
                  <a:srgbClr val="000000"/>
                </a:solidFill>
                <a:latin typeface="Arial" panose="020B0604020202020204" pitchFamily="34" charset="0"/>
                <a:ea typeface="宋体" panose="02010600030101010101" pitchFamily="2" charset="-122"/>
                <a:cs typeface="Arial" panose="020B0604020202020204" pitchFamily="34" charset="0"/>
              </a:rPr>
              <a:t>Operation</a:t>
            </a:r>
          </a:p>
        </p:txBody>
      </p:sp>
      <p:sp>
        <p:nvSpPr>
          <p:cNvPr id="113" name="矩形 112">
            <a:extLst>
              <a:ext uri="{FF2B5EF4-FFF2-40B4-BE49-F238E27FC236}">
                <a16:creationId xmlns:a16="http://schemas.microsoft.com/office/drawing/2014/main" id="{93157570-E5D6-4F9A-97E7-2D6912A9395D}"/>
              </a:ext>
            </a:extLst>
          </p:cNvPr>
          <p:cNvSpPr/>
          <p:nvPr/>
        </p:nvSpPr>
        <p:spPr>
          <a:xfrm>
            <a:off x="1349279" y="5760489"/>
            <a:ext cx="274434" cy="369332"/>
          </a:xfrm>
          <a:prstGeom prst="rect">
            <a:avLst/>
          </a:prstGeom>
        </p:spPr>
        <p:txBody>
          <a:bodyPr wrap="none">
            <a:spAutoFit/>
          </a:bodyPr>
          <a:lstStyle/>
          <a:p>
            <a:r>
              <a:rPr lang="en-US" altLang="zh-CN" b="1" kern="100" dirty="0">
                <a:solidFill>
                  <a:schemeClr val="accent6"/>
                </a:solidFill>
                <a:latin typeface="Arial" panose="020B0604020202020204" pitchFamily="34" charset="0"/>
                <a:ea typeface="宋体" panose="02010600030101010101" pitchFamily="2" charset="-122"/>
                <a:cs typeface="Arial" panose="020B0604020202020204" pitchFamily="34" charset="0"/>
              </a:rPr>
              <a:t>*</a:t>
            </a:r>
            <a:endParaRPr lang="zh-CN" altLang="en-US" dirty="0">
              <a:solidFill>
                <a:schemeClr val="accent6"/>
              </a:solidFill>
            </a:endParaRPr>
          </a:p>
        </p:txBody>
      </p:sp>
      <p:sp>
        <p:nvSpPr>
          <p:cNvPr id="114" name="矩形 113">
            <a:extLst>
              <a:ext uri="{FF2B5EF4-FFF2-40B4-BE49-F238E27FC236}">
                <a16:creationId xmlns:a16="http://schemas.microsoft.com/office/drawing/2014/main" id="{1064BBDA-A502-4AFC-A669-C151167A37EA}"/>
              </a:ext>
            </a:extLst>
          </p:cNvPr>
          <p:cNvSpPr/>
          <p:nvPr/>
        </p:nvSpPr>
        <p:spPr>
          <a:xfrm>
            <a:off x="1739240" y="5756521"/>
            <a:ext cx="861133" cy="307777"/>
          </a:xfrm>
          <a:prstGeom prst="rect">
            <a:avLst/>
          </a:prstGeom>
        </p:spPr>
        <p:txBody>
          <a:bodyPr wrap="none">
            <a:spAutoFit/>
          </a:bodyPr>
          <a:lstStyle/>
          <a:p>
            <a:pPr lvl="0" algn="ctr">
              <a:defRPr/>
            </a:pPr>
            <a:r>
              <a:rPr lang="en-US" altLang="zh-CN" sz="1400" kern="100" dirty="0">
                <a:solidFill>
                  <a:srgbClr val="000000"/>
                </a:solidFill>
                <a:latin typeface="Arial" panose="020B0604020202020204" pitchFamily="34" charset="0"/>
                <a:ea typeface="宋体" panose="02010600030101010101" pitchFamily="2" charset="-122"/>
                <a:cs typeface="Arial" panose="020B0604020202020204" pitchFamily="34" charset="0"/>
              </a:rPr>
              <a:t>Flagship</a:t>
            </a:r>
          </a:p>
        </p:txBody>
      </p:sp>
      <p:sp>
        <p:nvSpPr>
          <p:cNvPr id="121" name="矩形: 圆角 120">
            <a:extLst>
              <a:ext uri="{FF2B5EF4-FFF2-40B4-BE49-F238E27FC236}">
                <a16:creationId xmlns:a16="http://schemas.microsoft.com/office/drawing/2014/main" id="{9812AF42-DD7F-401E-BA65-104DCC763CA2}"/>
              </a:ext>
            </a:extLst>
          </p:cNvPr>
          <p:cNvSpPr/>
          <p:nvPr/>
        </p:nvSpPr>
        <p:spPr>
          <a:xfrm>
            <a:off x="7048636" y="586933"/>
            <a:ext cx="1261131" cy="5852771"/>
          </a:xfrm>
          <a:prstGeom prst="roundRect">
            <a:avLst/>
          </a:prstGeom>
          <a:solidFill>
            <a:srgbClr val="FFC000">
              <a:alpha val="20000"/>
            </a:srgbClr>
          </a:solidFill>
          <a:ln>
            <a:solidFill>
              <a:srgbClr val="E85E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1">
            <a:extLst>
              <a:ext uri="{FF2B5EF4-FFF2-40B4-BE49-F238E27FC236}">
                <a16:creationId xmlns:a16="http://schemas.microsoft.com/office/drawing/2014/main" id="{26BFAA45-4C98-4B72-A824-2991A3D9EBC3}"/>
              </a:ext>
            </a:extLst>
          </p:cNvPr>
          <p:cNvSpPr/>
          <p:nvPr/>
        </p:nvSpPr>
        <p:spPr>
          <a:xfrm>
            <a:off x="6925239" y="227629"/>
            <a:ext cx="1531188" cy="369332"/>
          </a:xfrm>
          <a:prstGeom prst="rect">
            <a:avLst/>
          </a:prstGeom>
        </p:spPr>
        <p:txBody>
          <a:bodyPr wrap="none">
            <a:spAutoFit/>
          </a:bodyPr>
          <a:lstStyle/>
          <a:p>
            <a:pPr lvl="0" algn="ctr">
              <a:defRPr/>
            </a:pPr>
            <a:r>
              <a:rPr lang="en-US" altLang="zh-CN" b="1" kern="100" dirty="0">
                <a:solidFill>
                  <a:srgbClr val="C00000"/>
                </a:solidFill>
                <a:latin typeface="Arial" panose="020B0604020202020204" pitchFamily="34" charset="0"/>
                <a:ea typeface="宋体" panose="02010600030101010101" pitchFamily="2" charset="-122"/>
                <a:cs typeface="Arial" panose="020B0604020202020204" pitchFamily="34" charset="0"/>
              </a:rPr>
              <a:t>Past 5 years</a:t>
            </a:r>
          </a:p>
        </p:txBody>
      </p:sp>
    </p:spTree>
    <p:extLst>
      <p:ext uri="{BB962C8B-B14F-4D97-AF65-F5344CB8AC3E}">
        <p14:creationId xmlns:p14="http://schemas.microsoft.com/office/powerpoint/2010/main" val="52177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B27FE36-1979-4CAE-A133-0F58DE1A11C3}"/>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8889AA6-10F4-4845-8A2C-11519457C6EA}" type="slidenum">
              <a:rPr kumimoji="0" lang="zh-CN" altLang="en-US" sz="2000" b="1" i="0" u="none" strike="noStrike" kern="1200" cap="none" spc="0" normalizeH="0" baseline="0" noProof="0" smtClean="0">
                <a:ln>
                  <a:noFill/>
                </a:ln>
                <a:solidFill>
                  <a:prstClr val="white"/>
                </a:solidFill>
                <a:effectLst/>
                <a:uLnTx/>
                <a:uFillTx/>
                <a:latin typeface="Arial"/>
                <a:ea typeface="Microsoft YaHei Light"/>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zh-CN" altLang="en-US" sz="2000" b="1" i="0" u="none" strike="noStrike" kern="1200" cap="none" spc="0" normalizeH="0" baseline="0" noProof="0" dirty="0">
              <a:ln>
                <a:noFill/>
              </a:ln>
              <a:solidFill>
                <a:prstClr val="white"/>
              </a:solidFill>
              <a:effectLst/>
              <a:uLnTx/>
              <a:uFillTx/>
              <a:latin typeface="Arial"/>
              <a:ea typeface="Microsoft YaHei Light"/>
              <a:cs typeface="+mn-cs"/>
            </a:endParaRPr>
          </a:p>
        </p:txBody>
      </p:sp>
      <p:sp>
        <p:nvSpPr>
          <p:cNvPr id="7171" name="标题 2">
            <a:extLst>
              <a:ext uri="{FF2B5EF4-FFF2-40B4-BE49-F238E27FC236}">
                <a16:creationId xmlns:a16="http://schemas.microsoft.com/office/drawing/2014/main" id="{B467C3F7-278C-4CAF-9C24-6D9A34C3FAA2}"/>
              </a:ext>
            </a:extLst>
          </p:cNvPr>
          <p:cNvSpPr>
            <a:spLocks noGrp="1"/>
          </p:cNvSpPr>
          <p:nvPr>
            <p:ph type="title"/>
          </p:nvPr>
        </p:nvSpPr>
        <p:spPr>
          <a:xfrm>
            <a:off x="784225" y="87313"/>
            <a:ext cx="11058525" cy="692150"/>
          </a:xfrm>
        </p:spPr>
        <p:txBody>
          <a:bodyPr/>
          <a:lstStyle/>
          <a:p>
            <a:r>
              <a:rPr lang="en-US" altLang="zh-CN" sz="2800" b="1">
                <a:solidFill>
                  <a:srgbClr val="0053A3"/>
                </a:solidFill>
              </a:rPr>
              <a:t>Timetable of WXPT</a:t>
            </a:r>
            <a:endParaRPr lang="zh-CN" altLang="en-US" sz="2800" b="1">
              <a:solidFill>
                <a:srgbClr val="0053A3"/>
              </a:solidFill>
            </a:endParaRPr>
          </a:p>
        </p:txBody>
      </p:sp>
      <p:sp>
        <p:nvSpPr>
          <p:cNvPr id="7172" name="Text Box 87">
            <a:extLst>
              <a:ext uri="{FF2B5EF4-FFF2-40B4-BE49-F238E27FC236}">
                <a16:creationId xmlns:a16="http://schemas.microsoft.com/office/drawing/2014/main" id="{BA9198E4-D113-4F82-8417-37C5DC3B0311}"/>
              </a:ext>
            </a:extLst>
          </p:cNvPr>
          <p:cNvSpPr txBox="1">
            <a:spLocks noChangeArrowheads="1"/>
          </p:cNvSpPr>
          <p:nvPr/>
        </p:nvSpPr>
        <p:spPr bwMode="gray">
          <a:xfrm>
            <a:off x="2339975" y="2827338"/>
            <a:ext cx="7556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Microsoft YaHei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Microsoft YaHei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Microsoft YaHei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prstClr val="black"/>
                </a:solidFill>
                <a:effectLst/>
                <a:uLnTx/>
                <a:uFillTx/>
                <a:latin typeface="Arial" panose="020B0604020202020204" pitchFamily="34" charset="0"/>
                <a:ea typeface="Microsoft YaHei Light" panose="020B0502040204020203" pitchFamily="34" charset="-122"/>
                <a:cs typeface="Arial" panose="020B0604020202020204" pitchFamily="34" charset="0"/>
              </a:rPr>
              <a:t>2019</a:t>
            </a:r>
          </a:p>
        </p:txBody>
      </p:sp>
      <p:sp>
        <p:nvSpPr>
          <p:cNvPr id="7173" name="文本框 14">
            <a:extLst>
              <a:ext uri="{FF2B5EF4-FFF2-40B4-BE49-F238E27FC236}">
                <a16:creationId xmlns:a16="http://schemas.microsoft.com/office/drawing/2014/main" id="{30C5D6BE-3CBD-46FB-B12C-609FF4D356A8}"/>
              </a:ext>
            </a:extLst>
          </p:cNvPr>
          <p:cNvSpPr txBox="1">
            <a:spLocks noChangeArrowheads="1"/>
          </p:cNvSpPr>
          <p:nvPr/>
        </p:nvSpPr>
        <p:spPr bwMode="auto">
          <a:xfrm>
            <a:off x="439738" y="2206625"/>
            <a:ext cx="1874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Microsoft YaHei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Microsoft YaHei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Microsoft YaHei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srgbClr val="0053A3"/>
                </a:solidFill>
                <a:effectLst/>
                <a:uLnTx/>
                <a:uFillTx/>
                <a:latin typeface="微软雅黑" panose="020B0503020204020204" pitchFamily="34" charset="-122"/>
                <a:ea typeface="Arial Unicode MS" pitchFamily="34" charset="-122"/>
                <a:cs typeface="+mn-cs"/>
              </a:rPr>
              <a:t>WXPT was proposed by IHEP</a:t>
            </a:r>
            <a:endParaRPr kumimoji="0" lang="zh-CN" altLang="en-US" sz="1200" b="0" i="0" u="none" strike="noStrike" kern="1200" cap="none" spc="0" normalizeH="0" baseline="0" noProof="0">
              <a:ln>
                <a:noFill/>
              </a:ln>
              <a:solidFill>
                <a:srgbClr val="FF0000"/>
              </a:solidFill>
              <a:effectLst/>
              <a:uLnTx/>
              <a:uFillTx/>
              <a:latin typeface="微软雅黑" panose="020B0503020204020204" pitchFamily="34" charset="-122"/>
              <a:ea typeface="Arial Unicode MS" pitchFamily="34" charset="-122"/>
              <a:cs typeface="+mn-cs"/>
            </a:endParaRPr>
          </a:p>
        </p:txBody>
      </p:sp>
      <p:cxnSp>
        <p:nvCxnSpPr>
          <p:cNvPr id="28" name="直接箭头连接符 27">
            <a:extLst>
              <a:ext uri="{FF2B5EF4-FFF2-40B4-BE49-F238E27FC236}">
                <a16:creationId xmlns:a16="http://schemas.microsoft.com/office/drawing/2014/main" id="{C76B43C6-9711-438E-A881-DC2150161476}"/>
              </a:ext>
            </a:extLst>
          </p:cNvPr>
          <p:cNvCxnSpPr/>
          <p:nvPr/>
        </p:nvCxnSpPr>
        <p:spPr>
          <a:xfrm flipH="1" flipV="1">
            <a:off x="1314450" y="2741613"/>
            <a:ext cx="0" cy="6223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175" name="Text Box 86">
            <a:extLst>
              <a:ext uri="{FF2B5EF4-FFF2-40B4-BE49-F238E27FC236}">
                <a16:creationId xmlns:a16="http://schemas.microsoft.com/office/drawing/2014/main" id="{2B0BD343-10BB-41D3-A696-AF035F118F50}"/>
              </a:ext>
            </a:extLst>
          </p:cNvPr>
          <p:cNvSpPr txBox="1">
            <a:spLocks noChangeArrowheads="1"/>
          </p:cNvSpPr>
          <p:nvPr/>
        </p:nvSpPr>
        <p:spPr bwMode="gray">
          <a:xfrm>
            <a:off x="936625" y="3455988"/>
            <a:ext cx="7556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Microsoft YaHei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Microsoft YaHei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Microsoft YaHei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prstClr val="black"/>
                </a:solidFill>
                <a:effectLst/>
                <a:uLnTx/>
                <a:uFillTx/>
                <a:latin typeface="Arial" panose="020B0604020202020204" pitchFamily="34" charset="0"/>
                <a:ea typeface="Microsoft YaHei Light" panose="020B0502040204020203" pitchFamily="34" charset="-122"/>
                <a:cs typeface="Arial" panose="020B0604020202020204" pitchFamily="34" charset="0"/>
              </a:rPr>
              <a:t>2017</a:t>
            </a:r>
          </a:p>
        </p:txBody>
      </p:sp>
      <p:cxnSp>
        <p:nvCxnSpPr>
          <p:cNvPr id="30" name="直接箭头连接符 29">
            <a:extLst>
              <a:ext uri="{FF2B5EF4-FFF2-40B4-BE49-F238E27FC236}">
                <a16:creationId xmlns:a16="http://schemas.microsoft.com/office/drawing/2014/main" id="{6D120872-B20C-4E70-AEAB-A8DB84FA3234}"/>
              </a:ext>
            </a:extLst>
          </p:cNvPr>
          <p:cNvCxnSpPr/>
          <p:nvPr/>
        </p:nvCxnSpPr>
        <p:spPr>
          <a:xfrm flipH="1">
            <a:off x="2646363" y="3317875"/>
            <a:ext cx="0" cy="7381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177" name="Text Box 87">
            <a:extLst>
              <a:ext uri="{FF2B5EF4-FFF2-40B4-BE49-F238E27FC236}">
                <a16:creationId xmlns:a16="http://schemas.microsoft.com/office/drawing/2014/main" id="{D67944F3-59D2-4294-BB92-FFA4E425823D}"/>
              </a:ext>
            </a:extLst>
          </p:cNvPr>
          <p:cNvSpPr txBox="1">
            <a:spLocks noChangeArrowheads="1"/>
          </p:cNvSpPr>
          <p:nvPr/>
        </p:nvSpPr>
        <p:spPr bwMode="gray">
          <a:xfrm>
            <a:off x="4373563" y="3455988"/>
            <a:ext cx="7556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Microsoft YaHei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Microsoft YaHei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Microsoft YaHei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prstClr val="black"/>
                </a:solidFill>
                <a:effectLst/>
                <a:uLnTx/>
                <a:uFillTx/>
                <a:latin typeface="Arial" panose="020B0604020202020204" pitchFamily="34" charset="0"/>
                <a:ea typeface="Microsoft YaHei Light" panose="020B0502040204020203" pitchFamily="34" charset="-122"/>
                <a:cs typeface="Arial" panose="020B0604020202020204" pitchFamily="34" charset="0"/>
              </a:rPr>
              <a:t>2023</a:t>
            </a:r>
          </a:p>
        </p:txBody>
      </p:sp>
      <p:cxnSp>
        <p:nvCxnSpPr>
          <p:cNvPr id="41" name="直接箭头连接符 40">
            <a:extLst>
              <a:ext uri="{FF2B5EF4-FFF2-40B4-BE49-F238E27FC236}">
                <a16:creationId xmlns:a16="http://schemas.microsoft.com/office/drawing/2014/main" id="{983D6C2D-B86A-4F5C-B921-B660AA01F10B}"/>
              </a:ext>
            </a:extLst>
          </p:cNvPr>
          <p:cNvCxnSpPr>
            <a:cxnSpLocks/>
          </p:cNvCxnSpPr>
          <p:nvPr/>
        </p:nvCxnSpPr>
        <p:spPr>
          <a:xfrm>
            <a:off x="439738" y="3324225"/>
            <a:ext cx="1093311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a:extLst>
              <a:ext uri="{FF2B5EF4-FFF2-40B4-BE49-F238E27FC236}">
                <a16:creationId xmlns:a16="http://schemas.microsoft.com/office/drawing/2014/main" id="{B1B4368D-9009-4605-AA4D-4FD22B76B21E}"/>
              </a:ext>
            </a:extLst>
          </p:cNvPr>
          <p:cNvCxnSpPr/>
          <p:nvPr/>
        </p:nvCxnSpPr>
        <p:spPr>
          <a:xfrm flipH="1" flipV="1">
            <a:off x="4875213" y="2741613"/>
            <a:ext cx="0" cy="6223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180" name="矩形 45">
            <a:extLst>
              <a:ext uri="{FF2B5EF4-FFF2-40B4-BE49-F238E27FC236}">
                <a16:creationId xmlns:a16="http://schemas.microsoft.com/office/drawing/2014/main" id="{EF30E605-EE0F-4D89-B6DD-2D75D8AF963C}"/>
              </a:ext>
            </a:extLst>
          </p:cNvPr>
          <p:cNvSpPr>
            <a:spLocks noChangeArrowheads="1"/>
          </p:cNvSpPr>
          <p:nvPr/>
        </p:nvSpPr>
        <p:spPr bwMode="auto">
          <a:xfrm>
            <a:off x="2381250" y="2592388"/>
            <a:ext cx="1209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Microsoft YaHei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Microsoft YaHei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Microsoft YaHei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zh-CN" sz="12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Credit: NASA</a:t>
            </a:r>
            <a:endParaRPr kumimoji="0" lang="zh-CN" altLang="en-US" sz="12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cxnSp>
        <p:nvCxnSpPr>
          <p:cNvPr id="51" name="直接箭头连接符 50">
            <a:extLst>
              <a:ext uri="{FF2B5EF4-FFF2-40B4-BE49-F238E27FC236}">
                <a16:creationId xmlns:a16="http://schemas.microsoft.com/office/drawing/2014/main" id="{68BFD2E6-B59A-4B12-B883-6FC59A8B5E2F}"/>
              </a:ext>
            </a:extLst>
          </p:cNvPr>
          <p:cNvCxnSpPr>
            <a:cxnSpLocks/>
          </p:cNvCxnSpPr>
          <p:nvPr/>
        </p:nvCxnSpPr>
        <p:spPr>
          <a:xfrm>
            <a:off x="10274300" y="3324225"/>
            <a:ext cx="0" cy="4540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182" name="Text Box 87">
            <a:extLst>
              <a:ext uri="{FF2B5EF4-FFF2-40B4-BE49-F238E27FC236}">
                <a16:creationId xmlns:a16="http://schemas.microsoft.com/office/drawing/2014/main" id="{D46BBE4B-8683-4CE8-93A9-83EE482C93C3}"/>
              </a:ext>
            </a:extLst>
          </p:cNvPr>
          <p:cNvSpPr txBox="1">
            <a:spLocks noChangeArrowheads="1"/>
          </p:cNvSpPr>
          <p:nvPr/>
        </p:nvSpPr>
        <p:spPr bwMode="gray">
          <a:xfrm>
            <a:off x="9896475" y="2832100"/>
            <a:ext cx="7556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Microsoft YaHei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Microsoft YaHei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Microsoft YaHei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prstClr val="black"/>
                </a:solidFill>
                <a:effectLst/>
                <a:uLnTx/>
                <a:uFillTx/>
                <a:latin typeface="Arial" panose="020B0604020202020204" pitchFamily="34" charset="0"/>
                <a:ea typeface="Microsoft YaHei Light" panose="020B0502040204020203" pitchFamily="34" charset="-122"/>
                <a:cs typeface="Arial" panose="020B0604020202020204" pitchFamily="34" charset="0"/>
              </a:rPr>
              <a:t>2032</a:t>
            </a:r>
          </a:p>
        </p:txBody>
      </p:sp>
      <p:sp>
        <p:nvSpPr>
          <p:cNvPr id="7183" name="矩形 61">
            <a:extLst>
              <a:ext uri="{FF2B5EF4-FFF2-40B4-BE49-F238E27FC236}">
                <a16:creationId xmlns:a16="http://schemas.microsoft.com/office/drawing/2014/main" id="{4F0436A2-5070-4439-B1CA-D2ED58335C72}"/>
              </a:ext>
            </a:extLst>
          </p:cNvPr>
          <p:cNvSpPr>
            <a:spLocks noChangeArrowheads="1"/>
          </p:cNvSpPr>
          <p:nvPr/>
        </p:nvSpPr>
        <p:spPr bwMode="auto">
          <a:xfrm>
            <a:off x="9669463" y="2562225"/>
            <a:ext cx="1208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Microsoft YaHei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Microsoft YaHei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Microsoft YaHei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zh-CN" sz="12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Credit: NASA</a:t>
            </a:r>
            <a:endParaRPr kumimoji="0" lang="zh-CN" altLang="en-US" sz="12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7184" name="图片 33">
            <a:extLst>
              <a:ext uri="{FF2B5EF4-FFF2-40B4-BE49-F238E27FC236}">
                <a16:creationId xmlns:a16="http://schemas.microsoft.com/office/drawing/2014/main" id="{FA456F21-BCBE-4866-ADD9-210C18DF0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313" y="4633913"/>
            <a:ext cx="1531937"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5" name="文本框 14">
            <a:extLst>
              <a:ext uri="{FF2B5EF4-FFF2-40B4-BE49-F238E27FC236}">
                <a16:creationId xmlns:a16="http://schemas.microsoft.com/office/drawing/2014/main" id="{7F2E89A1-30BB-42D6-B7B0-2FA653818ACA}"/>
              </a:ext>
            </a:extLst>
          </p:cNvPr>
          <p:cNvSpPr txBox="1">
            <a:spLocks noChangeArrowheads="1"/>
          </p:cNvSpPr>
          <p:nvPr/>
        </p:nvSpPr>
        <p:spPr bwMode="auto">
          <a:xfrm>
            <a:off x="1239838" y="4102100"/>
            <a:ext cx="3133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Microsoft YaHei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Microsoft YaHei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Microsoft YaHei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srgbClr val="0053A3"/>
                </a:solidFill>
                <a:effectLst/>
                <a:uLnTx/>
                <a:uFillTx/>
                <a:latin typeface="微软雅黑" panose="020B0503020204020204" pitchFamily="34" charset="-122"/>
                <a:ea typeface="Arial Unicode MS" pitchFamily="34" charset="-122"/>
                <a:cs typeface="+mn-cs"/>
              </a:rPr>
              <a:t>Prototype of Compton Polarimetry  was developed by  1024 pixel CZT array</a:t>
            </a:r>
            <a:endParaRPr kumimoji="0" lang="zh-CN" altLang="en-US" sz="1200" b="0" i="0" u="none" strike="noStrike" kern="1200" cap="none" spc="0" normalizeH="0" baseline="0" noProof="0">
              <a:ln>
                <a:noFill/>
              </a:ln>
              <a:solidFill>
                <a:srgbClr val="FF0000"/>
              </a:solidFill>
              <a:effectLst/>
              <a:uLnTx/>
              <a:uFillTx/>
              <a:latin typeface="微软雅黑" panose="020B0503020204020204" pitchFamily="34" charset="-122"/>
              <a:ea typeface="Arial Unicode MS" pitchFamily="34" charset="-122"/>
              <a:cs typeface="+mn-cs"/>
            </a:endParaRPr>
          </a:p>
        </p:txBody>
      </p:sp>
      <p:pic>
        <p:nvPicPr>
          <p:cNvPr id="7186" name="图片 2">
            <a:extLst>
              <a:ext uri="{FF2B5EF4-FFF2-40B4-BE49-F238E27FC236}">
                <a16:creationId xmlns:a16="http://schemas.microsoft.com/office/drawing/2014/main" id="{AD37D879-B453-43A9-9FFC-0F19186870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3338" y="603250"/>
            <a:ext cx="1797050"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7" name="图片 5">
            <a:extLst>
              <a:ext uri="{FF2B5EF4-FFF2-40B4-BE49-F238E27FC236}">
                <a16:creationId xmlns:a16="http://schemas.microsoft.com/office/drawing/2014/main" id="{4B191BD6-744C-4801-9C9C-ADA2AB8471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1513" y="636588"/>
            <a:ext cx="1797050"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8" name="文本框 14">
            <a:extLst>
              <a:ext uri="{FF2B5EF4-FFF2-40B4-BE49-F238E27FC236}">
                <a16:creationId xmlns:a16="http://schemas.microsoft.com/office/drawing/2014/main" id="{915F2BA0-CE69-4512-9F7E-D179B015EA73}"/>
              </a:ext>
            </a:extLst>
          </p:cNvPr>
          <p:cNvSpPr txBox="1">
            <a:spLocks noChangeArrowheads="1"/>
          </p:cNvSpPr>
          <p:nvPr/>
        </p:nvSpPr>
        <p:spPr bwMode="auto">
          <a:xfrm>
            <a:off x="3336925" y="2320925"/>
            <a:ext cx="3552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Microsoft YaHei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Microsoft YaHei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Microsoft YaHei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srgbClr val="0053A3"/>
                </a:solidFill>
                <a:effectLst/>
                <a:uLnTx/>
                <a:uFillTx/>
                <a:latin typeface="微软雅黑" panose="020B0503020204020204" pitchFamily="34" charset="-122"/>
                <a:ea typeface="Arial Unicode MS" pitchFamily="34" charset="-122"/>
                <a:cs typeface="+mn-cs"/>
              </a:rPr>
              <a:t>Preliminary design of multi-layer reflection coatings for hard X-ray optics </a:t>
            </a:r>
            <a:endParaRPr kumimoji="0" lang="zh-CN" altLang="en-US" sz="1200" b="0" i="0" u="none" strike="noStrike" kern="1200" cap="none" spc="0" normalizeH="0" baseline="0" noProof="0">
              <a:ln>
                <a:noFill/>
              </a:ln>
              <a:solidFill>
                <a:srgbClr val="FF0000"/>
              </a:solidFill>
              <a:effectLst/>
              <a:uLnTx/>
              <a:uFillTx/>
              <a:latin typeface="微软雅黑" panose="020B0503020204020204" pitchFamily="34" charset="-122"/>
              <a:ea typeface="Arial Unicode MS" pitchFamily="34" charset="-122"/>
              <a:cs typeface="+mn-cs"/>
            </a:endParaRPr>
          </a:p>
        </p:txBody>
      </p:sp>
      <p:sp>
        <p:nvSpPr>
          <p:cNvPr id="7189" name="文本框 14">
            <a:extLst>
              <a:ext uri="{FF2B5EF4-FFF2-40B4-BE49-F238E27FC236}">
                <a16:creationId xmlns:a16="http://schemas.microsoft.com/office/drawing/2014/main" id="{F5DA82C4-54ED-4D25-905A-2A428544968D}"/>
              </a:ext>
            </a:extLst>
          </p:cNvPr>
          <p:cNvSpPr txBox="1">
            <a:spLocks noChangeArrowheads="1"/>
          </p:cNvSpPr>
          <p:nvPr/>
        </p:nvSpPr>
        <p:spPr bwMode="auto">
          <a:xfrm>
            <a:off x="9066213" y="3856038"/>
            <a:ext cx="2781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Microsoft YaHei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Microsoft YaHei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Microsoft YaHei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53A3"/>
                </a:solidFill>
                <a:effectLst/>
                <a:uLnTx/>
                <a:uFillTx/>
                <a:latin typeface="微软雅黑" panose="020B0503020204020204" pitchFamily="34" charset="-122"/>
                <a:ea typeface="Arial Unicode MS" pitchFamily="34" charset="-122"/>
                <a:cs typeface="+mn-cs"/>
              </a:rPr>
              <a:t>Launched into orbit</a:t>
            </a:r>
            <a:endParaRPr kumimoji="0" lang="zh-CN" altLang="en-US" sz="2000" b="0" i="0" u="none" strike="noStrike" kern="1200" cap="none" spc="0" normalizeH="0" baseline="0" noProof="0">
              <a:ln>
                <a:noFill/>
              </a:ln>
              <a:solidFill>
                <a:srgbClr val="FF0000"/>
              </a:solidFill>
              <a:effectLst/>
              <a:uLnTx/>
              <a:uFillTx/>
              <a:latin typeface="微软雅黑" panose="020B0503020204020204" pitchFamily="34" charset="-122"/>
              <a:ea typeface="Arial Unicode MS" pitchFamily="34" charset="-122"/>
              <a:cs typeface="+mn-cs"/>
            </a:endParaRPr>
          </a:p>
        </p:txBody>
      </p:sp>
      <p:pic>
        <p:nvPicPr>
          <p:cNvPr id="7190" name="图片 112">
            <a:extLst>
              <a:ext uri="{FF2B5EF4-FFF2-40B4-BE49-F238E27FC236}">
                <a16:creationId xmlns:a16="http://schemas.microsoft.com/office/drawing/2014/main" id="{85DE6A7B-5F3D-41DD-9033-803BB1CE24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8188" y="4378325"/>
            <a:ext cx="1658937"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00ECC0A8-C1D1-4D64-B849-982937057849}"/>
              </a:ext>
            </a:extLst>
          </p:cNvPr>
          <p:cNvSpPr/>
          <p:nvPr/>
        </p:nvSpPr>
        <p:spPr>
          <a:xfrm>
            <a:off x="9393238" y="4651375"/>
            <a:ext cx="620712" cy="1544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Microsoft YaHei Light"/>
              <a:cs typeface="+mn-cs"/>
            </a:endParaRPr>
          </a:p>
        </p:txBody>
      </p:sp>
      <p:sp>
        <p:nvSpPr>
          <p:cNvPr id="114" name="矩形 113">
            <a:extLst>
              <a:ext uri="{FF2B5EF4-FFF2-40B4-BE49-F238E27FC236}">
                <a16:creationId xmlns:a16="http://schemas.microsoft.com/office/drawing/2014/main" id="{AD2D33EC-3253-40AA-8B5D-24F037854785}"/>
              </a:ext>
            </a:extLst>
          </p:cNvPr>
          <p:cNvSpPr/>
          <p:nvPr/>
        </p:nvSpPr>
        <p:spPr>
          <a:xfrm rot="16200000">
            <a:off x="10089357" y="5734844"/>
            <a:ext cx="622300" cy="154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Microsoft YaHei Light"/>
              <a:cs typeface="+mn-cs"/>
            </a:endParaRPr>
          </a:p>
        </p:txBody>
      </p:sp>
      <p:pic>
        <p:nvPicPr>
          <p:cNvPr id="7193" name="图片 7">
            <a:extLst>
              <a:ext uri="{FF2B5EF4-FFF2-40B4-BE49-F238E27FC236}">
                <a16:creationId xmlns:a16="http://schemas.microsoft.com/office/drawing/2014/main" id="{0D61F9A8-655D-4E31-877B-215DAEECAD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800" y="1206500"/>
            <a:ext cx="309245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4" name="图片 8">
            <a:extLst>
              <a:ext uri="{FF2B5EF4-FFF2-40B4-BE49-F238E27FC236}">
                <a16:creationId xmlns:a16="http://schemas.microsoft.com/office/drawing/2014/main" id="{CCFB3EF7-AB8D-41C1-9A61-D10308F304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5538" y="4643438"/>
            <a:ext cx="2913062"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5" name="直接箭头连接符 114">
            <a:extLst>
              <a:ext uri="{FF2B5EF4-FFF2-40B4-BE49-F238E27FC236}">
                <a16:creationId xmlns:a16="http://schemas.microsoft.com/office/drawing/2014/main" id="{C8BF951A-2C94-41EB-83B2-0CDF6E2F1123}"/>
              </a:ext>
            </a:extLst>
          </p:cNvPr>
          <p:cNvCxnSpPr>
            <a:cxnSpLocks/>
          </p:cNvCxnSpPr>
          <p:nvPr/>
        </p:nvCxnSpPr>
        <p:spPr>
          <a:xfrm>
            <a:off x="6835775" y="3316288"/>
            <a:ext cx="1588" cy="6413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196" name="Text Box 87">
            <a:extLst>
              <a:ext uri="{FF2B5EF4-FFF2-40B4-BE49-F238E27FC236}">
                <a16:creationId xmlns:a16="http://schemas.microsoft.com/office/drawing/2014/main" id="{F62CBD14-AAA3-4D7B-A4B7-03B6F289050C}"/>
              </a:ext>
            </a:extLst>
          </p:cNvPr>
          <p:cNvSpPr txBox="1">
            <a:spLocks noChangeArrowheads="1"/>
          </p:cNvSpPr>
          <p:nvPr/>
        </p:nvSpPr>
        <p:spPr bwMode="gray">
          <a:xfrm>
            <a:off x="6459538" y="2784475"/>
            <a:ext cx="75406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Microsoft YaHei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Microsoft YaHei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Microsoft YaHei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prstClr val="black"/>
                </a:solidFill>
                <a:effectLst/>
                <a:uLnTx/>
                <a:uFillTx/>
                <a:latin typeface="Arial" panose="020B0604020202020204" pitchFamily="34" charset="0"/>
                <a:ea typeface="Microsoft YaHei Light" panose="020B0502040204020203" pitchFamily="34" charset="-122"/>
                <a:cs typeface="Arial" panose="020B0604020202020204" pitchFamily="34" charset="0"/>
              </a:rPr>
              <a:t>2027</a:t>
            </a:r>
          </a:p>
        </p:txBody>
      </p:sp>
      <p:sp>
        <p:nvSpPr>
          <p:cNvPr id="7197" name="文本框 14">
            <a:extLst>
              <a:ext uri="{FF2B5EF4-FFF2-40B4-BE49-F238E27FC236}">
                <a16:creationId xmlns:a16="http://schemas.microsoft.com/office/drawing/2014/main" id="{3447854B-0DB8-4920-A3C3-45DA481207DF}"/>
              </a:ext>
            </a:extLst>
          </p:cNvPr>
          <p:cNvSpPr txBox="1">
            <a:spLocks noChangeArrowheads="1"/>
          </p:cNvSpPr>
          <p:nvPr/>
        </p:nvSpPr>
        <p:spPr bwMode="auto">
          <a:xfrm>
            <a:off x="5430838" y="4005263"/>
            <a:ext cx="25130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Microsoft YaHei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Microsoft YaHei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Microsoft YaHei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srgbClr val="0053A3"/>
                </a:solidFill>
                <a:effectLst/>
                <a:uLnTx/>
                <a:uFillTx/>
                <a:latin typeface="微软雅黑" panose="020B0503020204020204" pitchFamily="34" charset="-122"/>
                <a:ea typeface="Arial Unicode MS" pitchFamily="34" charset="-122"/>
                <a:cs typeface="+mn-cs"/>
              </a:rPr>
              <a:t>Phase C:  Detailed definiation of the payload of WXPT and Qualified the performance of the Hard X-ray optics</a:t>
            </a:r>
            <a:endParaRPr kumimoji="0" lang="zh-CN" altLang="en-US" sz="1200" b="0" i="0" u="none" strike="noStrike" kern="1200" cap="none" spc="0" normalizeH="0" baseline="0" noProof="0">
              <a:ln>
                <a:noFill/>
              </a:ln>
              <a:solidFill>
                <a:srgbClr val="FF0000"/>
              </a:solidFill>
              <a:effectLst/>
              <a:uLnTx/>
              <a:uFillTx/>
              <a:latin typeface="微软雅黑" panose="020B0503020204020204" pitchFamily="34" charset="-122"/>
              <a:ea typeface="Arial Unicode MS" pitchFamily="34" charset="-122"/>
              <a:cs typeface="+mn-cs"/>
            </a:endParaRPr>
          </a:p>
        </p:txBody>
      </p:sp>
      <p:cxnSp>
        <p:nvCxnSpPr>
          <p:cNvPr id="118" name="直接箭头连接符 117">
            <a:extLst>
              <a:ext uri="{FF2B5EF4-FFF2-40B4-BE49-F238E27FC236}">
                <a16:creationId xmlns:a16="http://schemas.microsoft.com/office/drawing/2014/main" id="{00BCE8C9-1BC6-401B-8A91-AA77B996890C}"/>
              </a:ext>
            </a:extLst>
          </p:cNvPr>
          <p:cNvCxnSpPr>
            <a:cxnSpLocks/>
          </p:cNvCxnSpPr>
          <p:nvPr/>
        </p:nvCxnSpPr>
        <p:spPr>
          <a:xfrm flipV="1">
            <a:off x="7932738" y="2562225"/>
            <a:ext cx="0" cy="75406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199" name="Text Box 87">
            <a:extLst>
              <a:ext uri="{FF2B5EF4-FFF2-40B4-BE49-F238E27FC236}">
                <a16:creationId xmlns:a16="http://schemas.microsoft.com/office/drawing/2014/main" id="{2BC30888-7D7E-416B-9578-AD7D96D85224}"/>
              </a:ext>
            </a:extLst>
          </p:cNvPr>
          <p:cNvSpPr txBox="1">
            <a:spLocks noChangeArrowheads="1"/>
          </p:cNvSpPr>
          <p:nvPr/>
        </p:nvSpPr>
        <p:spPr bwMode="gray">
          <a:xfrm>
            <a:off x="7578725" y="3359150"/>
            <a:ext cx="7556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Microsoft YaHei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Microsoft YaHei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Microsoft YaHei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prstClr val="black"/>
                </a:solidFill>
                <a:effectLst/>
                <a:uLnTx/>
                <a:uFillTx/>
                <a:latin typeface="Arial" panose="020B0604020202020204" pitchFamily="34" charset="0"/>
                <a:ea typeface="Microsoft YaHei Light" panose="020B0502040204020203" pitchFamily="34" charset="-122"/>
                <a:cs typeface="Arial" panose="020B0604020202020204" pitchFamily="34" charset="0"/>
              </a:rPr>
              <a:t>2029</a:t>
            </a:r>
          </a:p>
        </p:txBody>
      </p:sp>
      <p:sp>
        <p:nvSpPr>
          <p:cNvPr id="7200" name="文本框 14">
            <a:extLst>
              <a:ext uri="{FF2B5EF4-FFF2-40B4-BE49-F238E27FC236}">
                <a16:creationId xmlns:a16="http://schemas.microsoft.com/office/drawing/2014/main" id="{56F0E2A6-F227-458B-99C9-FCA2BBEF20D7}"/>
              </a:ext>
            </a:extLst>
          </p:cNvPr>
          <p:cNvSpPr txBox="1">
            <a:spLocks noChangeArrowheads="1"/>
          </p:cNvSpPr>
          <p:nvPr/>
        </p:nvSpPr>
        <p:spPr bwMode="auto">
          <a:xfrm>
            <a:off x="6807200" y="2024063"/>
            <a:ext cx="2514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Microsoft YaHei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Microsoft YaHei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Microsoft YaHei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Microsoft YaHei Light" panose="020B0502040204020203"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srgbClr val="0053A3"/>
                </a:solidFill>
                <a:effectLst/>
                <a:uLnTx/>
                <a:uFillTx/>
                <a:latin typeface="微软雅黑" panose="020B0503020204020204" pitchFamily="34" charset="-122"/>
                <a:ea typeface="Arial Unicode MS" pitchFamily="34" charset="-122"/>
                <a:cs typeface="+mn-cs"/>
              </a:rPr>
              <a:t>Phase D:  Qualification and production of WXPT</a:t>
            </a:r>
            <a:endParaRPr kumimoji="0" lang="zh-CN" altLang="en-US" sz="1200" b="0" i="0" u="none" strike="noStrike" kern="1200" cap="none" spc="0" normalizeH="0" baseline="0" noProof="0">
              <a:ln>
                <a:noFill/>
              </a:ln>
              <a:solidFill>
                <a:srgbClr val="FF0000"/>
              </a:solidFill>
              <a:effectLst/>
              <a:uLnTx/>
              <a:uFillTx/>
              <a:latin typeface="微软雅黑" panose="020B0503020204020204" pitchFamily="34" charset="-122"/>
              <a:ea typeface="Arial Unicode MS" pitchFamily="34" charset="-122"/>
              <a:cs typeface="+mn-cs"/>
            </a:endParaRPr>
          </a:p>
        </p:txBody>
      </p:sp>
    </p:spTree>
  </p:cSld>
  <p:clrMapOvr>
    <a:masterClrMapping/>
  </p:clrMapOvr>
  <p:transition spd="slow" advTm="65854"/>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5518A0F7-0A8A-45B2-A247-85032F9A6929}"/>
              </a:ext>
            </a:extLst>
          </p:cNvPr>
          <p:cNvGraphicFramePr>
            <a:graphicFrameLocks noGrp="1"/>
          </p:cNvGraphicFramePr>
          <p:nvPr/>
        </p:nvGraphicFramePr>
        <p:xfrm>
          <a:off x="2908300" y="696913"/>
          <a:ext cx="6124575" cy="1511300"/>
        </p:xfrm>
        <a:graphic>
          <a:graphicData uri="http://schemas.openxmlformats.org/drawingml/2006/table">
            <a:tbl>
              <a:tblPr firstRow="1" firstCol="1" bandRow="1">
                <a:tableStyleId>{5C22544A-7EE6-4342-B048-85BDC9FD1C3A}</a:tableStyleId>
              </a:tblPr>
              <a:tblGrid>
                <a:gridCol w="1171033">
                  <a:extLst>
                    <a:ext uri="{9D8B030D-6E8A-4147-A177-3AD203B41FA5}">
                      <a16:colId xmlns:a16="http://schemas.microsoft.com/office/drawing/2014/main" val="9386205"/>
                    </a:ext>
                  </a:extLst>
                </a:gridCol>
                <a:gridCol w="2251841">
                  <a:extLst>
                    <a:ext uri="{9D8B030D-6E8A-4147-A177-3AD203B41FA5}">
                      <a16:colId xmlns:a16="http://schemas.microsoft.com/office/drawing/2014/main" val="137971776"/>
                    </a:ext>
                  </a:extLst>
                </a:gridCol>
                <a:gridCol w="2701701">
                  <a:extLst>
                    <a:ext uri="{9D8B030D-6E8A-4147-A177-3AD203B41FA5}">
                      <a16:colId xmlns:a16="http://schemas.microsoft.com/office/drawing/2014/main" val="2531132618"/>
                    </a:ext>
                  </a:extLst>
                </a:gridCol>
              </a:tblGrid>
              <a:tr h="444052">
                <a:tc>
                  <a:txBody>
                    <a:bodyPr/>
                    <a:lstStyle/>
                    <a:p>
                      <a:pPr algn="ctr">
                        <a:spcAft>
                          <a:spcPts val="0"/>
                        </a:spcAft>
                      </a:pPr>
                      <a:r>
                        <a:rPr lang="en-US" sz="1400" kern="100">
                          <a:effectLst/>
                        </a:rPr>
                        <a:t>Telescope</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kern="100">
                          <a:effectLst/>
                        </a:rPr>
                        <a:t>Energy Range (keV)</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kern="100">
                          <a:effectLst/>
                        </a:rPr>
                        <a:t>Effective Area (cm</a:t>
                      </a:r>
                      <a:r>
                        <a:rPr lang="en-US" sz="1400" kern="100" baseline="30000">
                          <a:effectLst/>
                        </a:rPr>
                        <a:t>2</a:t>
                      </a:r>
                      <a:r>
                        <a:rPr lang="en-US" sz="1400" kern="100">
                          <a:effectLst/>
                        </a:rPr>
                        <a:t>)</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066198670"/>
                  </a:ext>
                </a:extLst>
              </a:tr>
              <a:tr h="426899">
                <a:tc>
                  <a:txBody>
                    <a:bodyPr/>
                    <a:lstStyle/>
                    <a:p>
                      <a:pPr algn="ctr">
                        <a:spcAft>
                          <a:spcPts val="0"/>
                        </a:spcAft>
                      </a:pPr>
                      <a:r>
                        <a:rPr lang="en-US" sz="1400" kern="100">
                          <a:effectLst/>
                        </a:rPr>
                        <a:t>WXPT</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kern="100">
                          <a:effectLst/>
                        </a:rPr>
                        <a:t>3~60 keV</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kern="100">
                          <a:effectLst/>
                        </a:rPr>
                        <a:t>&gt;2000@10 keV</a:t>
                      </a:r>
                      <a:endParaRPr lang="zh-CN" sz="1100" kern="100">
                        <a:effectLst/>
                      </a:endParaRPr>
                    </a:p>
                    <a:p>
                      <a:pPr algn="ctr">
                        <a:spcAft>
                          <a:spcPts val="0"/>
                        </a:spcAft>
                      </a:pPr>
                      <a:r>
                        <a:rPr lang="en-US" sz="1400" kern="100">
                          <a:effectLst/>
                        </a:rPr>
                        <a:t>&gt;300@60 keV</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538090349"/>
                  </a:ext>
                </a:extLst>
              </a:tr>
              <a:tr h="426899">
                <a:tc>
                  <a:txBody>
                    <a:bodyPr/>
                    <a:lstStyle/>
                    <a:p>
                      <a:pPr algn="ctr">
                        <a:spcAft>
                          <a:spcPts val="0"/>
                        </a:spcAft>
                      </a:pPr>
                      <a:r>
                        <a:rPr lang="en-US" sz="1400" kern="100">
                          <a:effectLst/>
                        </a:rPr>
                        <a:t>IXPE </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kern="100">
                          <a:effectLst/>
                        </a:rPr>
                        <a:t>2~8 keV</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kern="100">
                          <a:effectLst/>
                        </a:rPr>
                        <a:t>502@ 2.3 keV</a:t>
                      </a:r>
                      <a:endParaRPr lang="zh-CN" sz="1100" kern="100">
                        <a:effectLst/>
                      </a:endParaRPr>
                    </a:p>
                    <a:p>
                      <a:pPr algn="ctr">
                        <a:spcAft>
                          <a:spcPts val="0"/>
                        </a:spcAft>
                      </a:pPr>
                      <a:r>
                        <a:rPr lang="en-US" sz="1400" kern="100">
                          <a:effectLst/>
                        </a:rPr>
                        <a:t>590@4.5 keV</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135489039"/>
                  </a:ext>
                </a:extLst>
              </a:tr>
              <a:tr h="213450">
                <a:tc>
                  <a:txBody>
                    <a:bodyPr/>
                    <a:lstStyle/>
                    <a:p>
                      <a:pPr algn="ctr">
                        <a:spcAft>
                          <a:spcPts val="0"/>
                        </a:spcAft>
                      </a:pPr>
                      <a:r>
                        <a:rPr lang="en-US" sz="1400" kern="100" dirty="0">
                          <a:effectLst/>
                        </a:rPr>
                        <a:t>eXTP/PFA</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kern="100">
                          <a:effectLst/>
                        </a:rPr>
                        <a:t>2~8 keV</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kern="100" dirty="0">
                          <a:effectLst/>
                        </a:rPr>
                        <a:t>&gt;3200@2 keV</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323130456"/>
                  </a:ext>
                </a:extLst>
              </a:tr>
            </a:tbl>
          </a:graphicData>
        </a:graphic>
      </p:graphicFrame>
      <p:graphicFrame>
        <p:nvGraphicFramePr>
          <p:cNvPr id="3" name="图表 2">
            <a:extLst>
              <a:ext uri="{FF2B5EF4-FFF2-40B4-BE49-F238E27FC236}">
                <a16:creationId xmlns:a16="http://schemas.microsoft.com/office/drawing/2014/main" id="{35B487DD-A0ED-462A-83F3-384523752ED7}"/>
              </a:ext>
            </a:extLst>
          </p:cNvPr>
          <p:cNvGraphicFramePr>
            <a:graphicFrameLocks/>
          </p:cNvGraphicFramePr>
          <p:nvPr/>
        </p:nvGraphicFramePr>
        <p:xfrm>
          <a:off x="6301740" y="2983230"/>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图表 3">
            <a:extLst>
              <a:ext uri="{FF2B5EF4-FFF2-40B4-BE49-F238E27FC236}">
                <a16:creationId xmlns:a16="http://schemas.microsoft.com/office/drawing/2014/main" id="{89BA4E58-1528-4463-9FAD-0CFE840A1578}"/>
              </a:ext>
            </a:extLst>
          </p:cNvPr>
          <p:cNvGraphicFramePr>
            <a:graphicFrameLocks/>
          </p:cNvGraphicFramePr>
          <p:nvPr/>
        </p:nvGraphicFramePr>
        <p:xfrm>
          <a:off x="883919" y="2983230"/>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10878F-4D1E-4FE9-8DB5-D71C5B7D7537}"/>
              </a:ext>
            </a:extLst>
          </p:cNvPr>
          <p:cNvSpPr>
            <a:spLocks noGrp="1"/>
          </p:cNvSpPr>
          <p:nvPr>
            <p:ph type="title"/>
          </p:nvPr>
        </p:nvSpPr>
        <p:spPr/>
        <p:txBody>
          <a:bodyPr/>
          <a:lstStyle/>
          <a:p>
            <a:r>
              <a:rPr lang="en-US" altLang="zh-CN" dirty="0"/>
              <a:t>Timeline</a:t>
            </a:r>
            <a:endParaRPr lang="zh-CN" altLang="en-US" dirty="0"/>
          </a:p>
        </p:txBody>
      </p:sp>
      <p:sp>
        <p:nvSpPr>
          <p:cNvPr id="3" name="灯片编号占位符 2">
            <a:extLst>
              <a:ext uri="{FF2B5EF4-FFF2-40B4-BE49-F238E27FC236}">
                <a16:creationId xmlns:a16="http://schemas.microsoft.com/office/drawing/2014/main" id="{AE104D71-2DC8-45CC-ABD3-410E836DA657}"/>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52</a:t>
            </a:fld>
            <a:endParaRPr lang="zh-CN" altLang="en-US">
              <a:solidFill>
                <a:prstClr val="black">
                  <a:tint val="75000"/>
                </a:prstClr>
              </a:solidFill>
            </a:endParaRPr>
          </a:p>
        </p:txBody>
      </p:sp>
      <p:sp>
        <p:nvSpPr>
          <p:cNvPr id="4" name="内容占位符 3">
            <a:extLst>
              <a:ext uri="{FF2B5EF4-FFF2-40B4-BE49-F238E27FC236}">
                <a16:creationId xmlns:a16="http://schemas.microsoft.com/office/drawing/2014/main" id="{3FE703BA-6E23-4C2C-A355-48105DC4ED98}"/>
              </a:ext>
            </a:extLst>
          </p:cNvPr>
          <p:cNvSpPr>
            <a:spLocks noGrp="1"/>
          </p:cNvSpPr>
          <p:nvPr>
            <p:ph idx="1"/>
          </p:nvPr>
        </p:nvSpPr>
        <p:spPr>
          <a:xfrm>
            <a:off x="515781" y="1053869"/>
            <a:ext cx="7646246" cy="5388907"/>
          </a:xfrm>
        </p:spPr>
        <p:txBody>
          <a:bodyPr/>
          <a:lstStyle/>
          <a:p>
            <a:pPr marL="0" indent="0">
              <a:buNone/>
            </a:pPr>
            <a:r>
              <a:rPr lang="en-US" altLang="zh-CN" dirty="0">
                <a:solidFill>
                  <a:srgbClr val="0000FF"/>
                </a:solidFill>
              </a:rPr>
              <a:t>2001 </a:t>
            </a:r>
            <a:r>
              <a:rPr lang="en-US" altLang="zh-CN" dirty="0">
                <a:solidFill>
                  <a:schemeClr val="tx1"/>
                </a:solidFill>
              </a:rPr>
              <a:t>SZ-2/XD: </a:t>
            </a:r>
            <a:r>
              <a:rPr lang="en-US" altLang="zh-CN" b="0" dirty="0">
                <a:solidFill>
                  <a:schemeClr val="tx1"/>
                </a:solidFill>
              </a:rPr>
              <a:t>the first x/gamma-ray space detector</a:t>
            </a:r>
            <a:endParaRPr lang="en-US" altLang="zh-CN" b="0" dirty="0">
              <a:solidFill>
                <a:srgbClr val="0000FF"/>
              </a:solidFill>
            </a:endParaRPr>
          </a:p>
          <a:p>
            <a:pPr marL="0" indent="0">
              <a:buNone/>
            </a:pPr>
            <a:r>
              <a:rPr lang="en-US" altLang="zh-CN" dirty="0">
                <a:solidFill>
                  <a:srgbClr val="0000FF"/>
                </a:solidFill>
              </a:rPr>
              <a:t>2016</a:t>
            </a:r>
            <a:r>
              <a:rPr lang="en-US" altLang="zh-CN" dirty="0">
                <a:solidFill>
                  <a:schemeClr val="tx1"/>
                </a:solidFill>
              </a:rPr>
              <a:t> POLAR</a:t>
            </a:r>
            <a:r>
              <a:rPr lang="en-US" altLang="zh-CN" b="0" dirty="0">
                <a:solidFill>
                  <a:schemeClr val="tx1"/>
                </a:solidFill>
              </a:rPr>
              <a:t>: dedicated GRB polarimeter</a:t>
            </a:r>
          </a:p>
          <a:p>
            <a:pPr marL="0" indent="0">
              <a:buNone/>
            </a:pPr>
            <a:r>
              <a:rPr lang="en-US" altLang="zh-CN" dirty="0">
                <a:solidFill>
                  <a:srgbClr val="0000FF"/>
                </a:solidFill>
              </a:rPr>
              <a:t>2017</a:t>
            </a:r>
            <a:r>
              <a:rPr lang="en-US" altLang="zh-CN" dirty="0">
                <a:solidFill>
                  <a:schemeClr val="tx1"/>
                </a:solidFill>
              </a:rPr>
              <a:t> </a:t>
            </a:r>
            <a:r>
              <a:rPr lang="en-US" altLang="zh-CN" i="1" dirty="0">
                <a:solidFill>
                  <a:schemeClr val="tx1"/>
                </a:solidFill>
              </a:rPr>
              <a:t>Insight</a:t>
            </a:r>
            <a:r>
              <a:rPr lang="en-US" altLang="zh-CN" dirty="0">
                <a:solidFill>
                  <a:schemeClr val="tx1"/>
                </a:solidFill>
              </a:rPr>
              <a:t>-HXMT</a:t>
            </a:r>
            <a:r>
              <a:rPr lang="en-US" altLang="zh-CN" b="0" dirty="0">
                <a:solidFill>
                  <a:schemeClr val="tx1"/>
                </a:solidFill>
              </a:rPr>
              <a:t>: 1st Chinese X-ray telescope</a:t>
            </a:r>
          </a:p>
          <a:p>
            <a:pPr marL="0" indent="0">
              <a:buNone/>
            </a:pPr>
            <a:r>
              <a:rPr lang="en-US" altLang="zh-CN" dirty="0">
                <a:solidFill>
                  <a:srgbClr val="0000FF"/>
                </a:solidFill>
              </a:rPr>
              <a:t>2020</a:t>
            </a:r>
            <a:r>
              <a:rPr lang="en-US" altLang="zh-CN" dirty="0">
                <a:solidFill>
                  <a:schemeClr val="tx1"/>
                </a:solidFill>
              </a:rPr>
              <a:t> GECAM</a:t>
            </a:r>
            <a:r>
              <a:rPr lang="en-US" altLang="zh-CN" b="0" dirty="0">
                <a:solidFill>
                  <a:schemeClr val="tx1"/>
                </a:solidFill>
              </a:rPr>
              <a:t>: monitor energetic transients all-sly</a:t>
            </a:r>
          </a:p>
          <a:p>
            <a:pPr marL="0" indent="0">
              <a:buNone/>
            </a:pPr>
            <a:r>
              <a:rPr lang="en-US" altLang="zh-CN" dirty="0">
                <a:solidFill>
                  <a:srgbClr val="0000FF"/>
                </a:solidFill>
              </a:rPr>
              <a:t>2023</a:t>
            </a:r>
            <a:r>
              <a:rPr lang="en-US" altLang="zh-CN" dirty="0">
                <a:solidFill>
                  <a:schemeClr val="tx1"/>
                </a:solidFill>
              </a:rPr>
              <a:t> EP/FXT</a:t>
            </a:r>
            <a:r>
              <a:rPr lang="en-US" altLang="zh-CN" b="0" dirty="0">
                <a:solidFill>
                  <a:schemeClr val="tx1"/>
                </a:solidFill>
              </a:rPr>
              <a:t>: most sensitive wide FOV X-ray monitor</a:t>
            </a:r>
          </a:p>
          <a:p>
            <a:pPr marL="0" indent="0">
              <a:buNone/>
            </a:pPr>
            <a:r>
              <a:rPr lang="en-US" altLang="zh-CN" dirty="0">
                <a:solidFill>
                  <a:srgbClr val="0000FF"/>
                </a:solidFill>
              </a:rPr>
              <a:t>2024</a:t>
            </a:r>
            <a:r>
              <a:rPr lang="en-US" altLang="zh-CN" dirty="0">
                <a:solidFill>
                  <a:schemeClr val="tx1"/>
                </a:solidFill>
              </a:rPr>
              <a:t> SVOM/GRM</a:t>
            </a:r>
            <a:r>
              <a:rPr lang="en-US" altLang="zh-CN" b="0" dirty="0">
                <a:solidFill>
                  <a:schemeClr val="tx1"/>
                </a:solidFill>
              </a:rPr>
              <a:t>: multi-wavelength observatory </a:t>
            </a:r>
          </a:p>
          <a:p>
            <a:pPr marL="0" indent="0">
              <a:buNone/>
            </a:pPr>
            <a:r>
              <a:rPr lang="en-US" altLang="zh-CN" dirty="0">
                <a:solidFill>
                  <a:srgbClr val="0000FF"/>
                </a:solidFill>
              </a:rPr>
              <a:t>2025</a:t>
            </a:r>
            <a:r>
              <a:rPr lang="en-US" altLang="zh-CN" dirty="0">
                <a:solidFill>
                  <a:schemeClr val="tx1"/>
                </a:solidFill>
              </a:rPr>
              <a:t> POLAR-2</a:t>
            </a:r>
            <a:r>
              <a:rPr lang="en-US" altLang="zh-CN" b="0" dirty="0">
                <a:solidFill>
                  <a:schemeClr val="tx1"/>
                </a:solidFill>
              </a:rPr>
              <a:t>: wide X/gamma polarimeter</a:t>
            </a:r>
          </a:p>
          <a:p>
            <a:pPr marL="0" indent="0">
              <a:buNone/>
            </a:pPr>
            <a:r>
              <a:rPr lang="en-US" altLang="zh-CN" dirty="0">
                <a:solidFill>
                  <a:srgbClr val="0000FF"/>
                </a:solidFill>
              </a:rPr>
              <a:t>2027</a:t>
            </a:r>
            <a:r>
              <a:rPr lang="en-US" altLang="zh-CN" dirty="0">
                <a:solidFill>
                  <a:schemeClr val="tx1"/>
                </a:solidFill>
              </a:rPr>
              <a:t> HERD: </a:t>
            </a:r>
            <a:r>
              <a:rPr lang="en-US" altLang="zh-CN" b="0" dirty="0">
                <a:solidFill>
                  <a:schemeClr val="tx1"/>
                </a:solidFill>
              </a:rPr>
              <a:t>1st 3-D calorimeter with 5-side acceptance, flagship mission in China’s Space Station</a:t>
            </a:r>
          </a:p>
          <a:p>
            <a:pPr marL="0" indent="0">
              <a:buNone/>
            </a:pPr>
            <a:r>
              <a:rPr lang="en-US" altLang="zh-CN" dirty="0">
                <a:solidFill>
                  <a:srgbClr val="0000FF"/>
                </a:solidFill>
              </a:rPr>
              <a:t>2029</a:t>
            </a:r>
            <a:r>
              <a:rPr lang="en-US" altLang="zh-CN" dirty="0">
                <a:solidFill>
                  <a:schemeClr val="tx1"/>
                </a:solidFill>
              </a:rPr>
              <a:t> eXTP: </a:t>
            </a:r>
            <a:r>
              <a:rPr lang="en-US" altLang="zh-CN" b="0" dirty="0">
                <a:solidFill>
                  <a:schemeClr val="tx1"/>
                </a:solidFill>
              </a:rPr>
              <a:t>1st X-ray timing-spectroscopy-polarimetry flagship observatory</a:t>
            </a:r>
          </a:p>
          <a:p>
            <a:pPr marL="0" indent="0">
              <a:buNone/>
            </a:pPr>
            <a:r>
              <a:rPr lang="en-US" altLang="zh-CN" dirty="0">
                <a:solidFill>
                  <a:srgbClr val="0000FF"/>
                </a:solidFill>
              </a:rPr>
              <a:t>2030s</a:t>
            </a:r>
            <a:r>
              <a:rPr lang="en-US" altLang="zh-CN" dirty="0">
                <a:solidFill>
                  <a:schemeClr val="tx1"/>
                </a:solidFill>
              </a:rPr>
              <a:t> CATCH, </a:t>
            </a:r>
            <a:r>
              <a:rPr lang="en-US" altLang="zh-CN" dirty="0" err="1">
                <a:solidFill>
                  <a:schemeClr val="tx1"/>
                </a:solidFill>
              </a:rPr>
              <a:t>MeVGRO</a:t>
            </a:r>
            <a:r>
              <a:rPr lang="en-US" altLang="zh-CN" dirty="0">
                <a:solidFill>
                  <a:schemeClr val="tx1"/>
                </a:solidFill>
              </a:rPr>
              <a:t>, WXPT…</a:t>
            </a:r>
            <a:endParaRPr lang="zh-CN" altLang="en-US" dirty="0">
              <a:solidFill>
                <a:schemeClr val="tx1"/>
              </a:solidFill>
            </a:endParaRPr>
          </a:p>
        </p:txBody>
      </p:sp>
      <p:pic>
        <p:nvPicPr>
          <p:cNvPr id="5" name="图片 4" descr="C:\Users\张帆\AppData\Local\Temp\WeChat Files\b5d9f2aae7e0f206854923f687a6d8d.jpg">
            <a:extLst>
              <a:ext uri="{FF2B5EF4-FFF2-40B4-BE49-F238E27FC236}">
                <a16:creationId xmlns:a16="http://schemas.microsoft.com/office/drawing/2014/main" id="{4564EEF4-0D34-456C-9F0C-7680EA95463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6694" y="1586802"/>
            <a:ext cx="3659525" cy="5032956"/>
          </a:xfrm>
          <a:prstGeom prst="rect">
            <a:avLst/>
          </a:prstGeom>
          <a:noFill/>
          <a:ln>
            <a:noFill/>
          </a:ln>
        </p:spPr>
      </p:pic>
      <p:sp>
        <p:nvSpPr>
          <p:cNvPr id="7" name="矩形 6">
            <a:extLst>
              <a:ext uri="{FF2B5EF4-FFF2-40B4-BE49-F238E27FC236}">
                <a16:creationId xmlns:a16="http://schemas.microsoft.com/office/drawing/2014/main" id="{E1549EE3-E7CC-48A9-B5A3-D07CCFBD8071}"/>
              </a:ext>
            </a:extLst>
          </p:cNvPr>
          <p:cNvSpPr/>
          <p:nvPr/>
        </p:nvSpPr>
        <p:spPr>
          <a:xfrm>
            <a:off x="8249384" y="1051344"/>
            <a:ext cx="3194144" cy="369332"/>
          </a:xfrm>
          <a:prstGeom prst="rect">
            <a:avLst/>
          </a:prstGeom>
          <a:solidFill>
            <a:srgbClr val="FFFF00"/>
          </a:solidFill>
          <a:ln>
            <a:solidFill>
              <a:srgbClr val="C00000"/>
            </a:solidFill>
          </a:ln>
        </p:spPr>
        <p:txBody>
          <a:bodyPr wrap="none">
            <a:spAutoFit/>
          </a:bodyPr>
          <a:lstStyle/>
          <a:p>
            <a:r>
              <a:rPr lang="en-US" altLang="zh-CN" dirty="0"/>
              <a:t>IHEP Fleet of space missions</a:t>
            </a:r>
            <a:endParaRPr lang="zh-CN" altLang="en-US" dirty="0"/>
          </a:p>
        </p:txBody>
      </p:sp>
    </p:spTree>
    <p:extLst>
      <p:ext uri="{BB962C8B-B14F-4D97-AF65-F5344CB8AC3E}">
        <p14:creationId xmlns:p14="http://schemas.microsoft.com/office/powerpoint/2010/main" val="459926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88B4AA-2030-439D-A155-0D8846237007}"/>
              </a:ext>
            </a:extLst>
          </p:cNvPr>
          <p:cNvSpPr>
            <a:spLocks noGrp="1"/>
          </p:cNvSpPr>
          <p:nvPr>
            <p:ph type="title"/>
          </p:nvPr>
        </p:nvSpPr>
        <p:spPr/>
        <p:txBody>
          <a:bodyPr/>
          <a:lstStyle/>
          <a:p>
            <a:r>
              <a:rPr lang="en-US" altLang="zh-CN" dirty="0"/>
              <a:t>Mission manpower &amp; funding (2018-2022)</a:t>
            </a:r>
            <a:endParaRPr lang="zh-CN" altLang="en-US" dirty="0"/>
          </a:p>
        </p:txBody>
      </p:sp>
      <p:sp>
        <p:nvSpPr>
          <p:cNvPr id="3" name="灯片编号占位符 2">
            <a:extLst>
              <a:ext uri="{FF2B5EF4-FFF2-40B4-BE49-F238E27FC236}">
                <a16:creationId xmlns:a16="http://schemas.microsoft.com/office/drawing/2014/main" id="{258B483E-4C34-44C7-8504-75F3C166E936}"/>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6</a:t>
            </a:fld>
            <a:endParaRPr lang="zh-CN" altLang="en-US">
              <a:solidFill>
                <a:prstClr val="black">
                  <a:tint val="75000"/>
                </a:prstClr>
              </a:solidFill>
            </a:endParaRPr>
          </a:p>
        </p:txBody>
      </p:sp>
      <p:graphicFrame>
        <p:nvGraphicFramePr>
          <p:cNvPr id="5" name="内容占位符 3">
            <a:extLst>
              <a:ext uri="{FF2B5EF4-FFF2-40B4-BE49-F238E27FC236}">
                <a16:creationId xmlns:a16="http://schemas.microsoft.com/office/drawing/2014/main" id="{160F14F7-1D9F-4916-88CC-A687A96A5BC6}"/>
              </a:ext>
            </a:extLst>
          </p:cNvPr>
          <p:cNvGraphicFramePr>
            <a:graphicFrameLocks/>
          </p:cNvGraphicFramePr>
          <p:nvPr>
            <p:extLst>
              <p:ext uri="{D42A27DB-BD31-4B8C-83A1-F6EECF244321}">
                <p14:modId xmlns:p14="http://schemas.microsoft.com/office/powerpoint/2010/main" val="930673223"/>
              </p:ext>
            </p:extLst>
          </p:nvPr>
        </p:nvGraphicFramePr>
        <p:xfrm>
          <a:off x="291680" y="871543"/>
          <a:ext cx="11657424" cy="5491394"/>
        </p:xfrm>
        <a:graphic>
          <a:graphicData uri="http://schemas.openxmlformats.org/drawingml/2006/table">
            <a:tbl>
              <a:tblPr firstRow="1" bandRow="1">
                <a:tableStyleId>{5C22544A-7EE6-4342-B048-85BDC9FD1C3A}</a:tableStyleId>
              </a:tblPr>
              <a:tblGrid>
                <a:gridCol w="1747950">
                  <a:extLst>
                    <a:ext uri="{9D8B030D-6E8A-4147-A177-3AD203B41FA5}">
                      <a16:colId xmlns:a16="http://schemas.microsoft.com/office/drawing/2014/main" val="20000"/>
                    </a:ext>
                  </a:extLst>
                </a:gridCol>
                <a:gridCol w="1851949">
                  <a:extLst>
                    <a:ext uri="{9D8B030D-6E8A-4147-A177-3AD203B41FA5}">
                      <a16:colId xmlns:a16="http://schemas.microsoft.com/office/drawing/2014/main" val="1042755696"/>
                    </a:ext>
                  </a:extLst>
                </a:gridCol>
                <a:gridCol w="4884516">
                  <a:extLst>
                    <a:ext uri="{9D8B030D-6E8A-4147-A177-3AD203B41FA5}">
                      <a16:colId xmlns:a16="http://schemas.microsoft.com/office/drawing/2014/main" val="20001"/>
                    </a:ext>
                  </a:extLst>
                </a:gridCol>
                <a:gridCol w="1463186">
                  <a:extLst>
                    <a:ext uri="{9D8B030D-6E8A-4147-A177-3AD203B41FA5}">
                      <a16:colId xmlns:a16="http://schemas.microsoft.com/office/drawing/2014/main" val="20002"/>
                    </a:ext>
                  </a:extLst>
                </a:gridCol>
                <a:gridCol w="1709823">
                  <a:extLst>
                    <a:ext uri="{9D8B030D-6E8A-4147-A177-3AD203B41FA5}">
                      <a16:colId xmlns:a16="http://schemas.microsoft.com/office/drawing/2014/main" val="20003"/>
                    </a:ext>
                  </a:extLst>
                </a:gridCol>
              </a:tblGrid>
              <a:tr h="787366">
                <a:tc>
                  <a:txBody>
                    <a:bodyPr/>
                    <a:lstStyle/>
                    <a:p>
                      <a:pPr algn="ctr"/>
                      <a:r>
                        <a:rPr lang="en-US" altLang="zh-CN" dirty="0"/>
                        <a:t>Mission</a:t>
                      </a:r>
                      <a:endParaRPr lang="zh-CN" altLang="en-US" dirty="0"/>
                    </a:p>
                  </a:txBody>
                  <a:tcPr anchor="ctr" anchorCtr="1">
                    <a:solidFill>
                      <a:schemeClr val="tx2">
                        <a:lumMod val="60000"/>
                        <a:lumOff val="40000"/>
                      </a:schemeClr>
                    </a:solidFill>
                  </a:tcPr>
                </a:tc>
                <a:tc>
                  <a:txBody>
                    <a:bodyPr/>
                    <a:lstStyle/>
                    <a:p>
                      <a:pPr algn="ctr"/>
                      <a:r>
                        <a:rPr lang="en-US" altLang="zh-CN" dirty="0"/>
                        <a:t>Stage</a:t>
                      </a:r>
                      <a:endParaRPr lang="zh-CN" altLang="en-US" dirty="0"/>
                    </a:p>
                  </a:txBody>
                  <a:tcPr anchor="ctr">
                    <a:solidFill>
                      <a:schemeClr val="tx2">
                        <a:lumMod val="60000"/>
                        <a:lumOff val="40000"/>
                      </a:schemeClr>
                    </a:solidFill>
                  </a:tcPr>
                </a:tc>
                <a:tc>
                  <a:txBody>
                    <a:bodyPr/>
                    <a:lstStyle/>
                    <a:p>
                      <a:pPr algn="ctr"/>
                      <a:r>
                        <a:rPr lang="en-US" altLang="zh-CN" dirty="0"/>
                        <a:t>Leaders</a:t>
                      </a:r>
                    </a:p>
                    <a:p>
                      <a:pPr algn="ctr"/>
                      <a:r>
                        <a:rPr lang="en-US" altLang="zh-CN" dirty="0"/>
                        <a:t> </a:t>
                      </a:r>
                      <a:r>
                        <a:rPr lang="en-US" altLang="zh-CN" baseline="0" dirty="0"/>
                        <a:t>(</a:t>
                      </a:r>
                      <a:r>
                        <a:rPr lang="en-US" altLang="zh-CN" baseline="0" dirty="0">
                          <a:solidFill>
                            <a:srgbClr val="FF0000"/>
                          </a:solidFill>
                        </a:rPr>
                        <a:t>Ge</a:t>
                      </a:r>
                      <a:r>
                        <a:rPr lang="en-US" altLang="zh-CN" baseline="0" dirty="0">
                          <a:solidFill>
                            <a:srgbClr val="0000FF"/>
                          </a:solidFill>
                        </a:rPr>
                        <a:t>ne</a:t>
                      </a:r>
                      <a:r>
                        <a:rPr lang="en-US" altLang="zh-CN" baseline="0" dirty="0">
                          <a:solidFill>
                            <a:srgbClr val="4FD1CE"/>
                          </a:solidFill>
                        </a:rPr>
                        <a:t>rat</a:t>
                      </a:r>
                      <a:r>
                        <a:rPr lang="en-US" altLang="zh-CN" baseline="0" dirty="0">
                          <a:solidFill>
                            <a:srgbClr val="92D050"/>
                          </a:solidFill>
                        </a:rPr>
                        <a:t>ion</a:t>
                      </a:r>
                      <a:r>
                        <a:rPr lang="en-US" altLang="zh-CN" baseline="0" dirty="0"/>
                        <a:t>/Age)</a:t>
                      </a:r>
                      <a:endParaRPr lang="zh-CN" altLang="en-US" dirty="0"/>
                    </a:p>
                  </a:txBody>
                  <a:tcPr anchor="ctr">
                    <a:solidFill>
                      <a:schemeClr val="tx2">
                        <a:lumMod val="60000"/>
                        <a:lumOff val="40000"/>
                      </a:schemeClr>
                    </a:solidFill>
                  </a:tcPr>
                </a:tc>
                <a:tc>
                  <a:txBody>
                    <a:bodyPr/>
                    <a:lstStyle/>
                    <a:p>
                      <a:pPr algn="ctr"/>
                      <a:r>
                        <a:rPr lang="en-US" altLang="zh-CN" dirty="0"/>
                        <a:t>Manpower</a:t>
                      </a:r>
                    </a:p>
                    <a:p>
                      <a:pPr algn="ctr"/>
                      <a:r>
                        <a:rPr lang="en-US" altLang="zh-CN" dirty="0"/>
                        <a:t>(FTE)</a:t>
                      </a:r>
                      <a:endParaRPr lang="zh-CN" altLang="en-US" dirty="0"/>
                    </a:p>
                  </a:txBody>
                  <a:tcPr anchor="ctr">
                    <a:solidFill>
                      <a:schemeClr val="tx2">
                        <a:lumMod val="60000"/>
                        <a:lumOff val="40000"/>
                      </a:schemeClr>
                    </a:solidFill>
                  </a:tcPr>
                </a:tc>
                <a:tc>
                  <a:txBody>
                    <a:bodyPr/>
                    <a:lstStyle/>
                    <a:p>
                      <a:pPr algn="ctr"/>
                      <a:r>
                        <a:rPr lang="en-US" altLang="zh-CN" dirty="0"/>
                        <a:t>5-year Funding</a:t>
                      </a:r>
                      <a:endParaRPr lang="en-US" altLang="zh-CN" dirty="0">
                        <a:solidFill>
                          <a:srgbClr val="FF0000"/>
                        </a:solidFill>
                      </a:endParaRPr>
                    </a:p>
                    <a:p>
                      <a:pPr algn="ctr"/>
                      <a:r>
                        <a:rPr lang="en-US" altLang="zh-CN" sz="1200" dirty="0"/>
                        <a:t>(Million CNY)</a:t>
                      </a:r>
                      <a:endParaRPr lang="zh-CN" altLang="en-US" sz="1200" dirty="0"/>
                    </a:p>
                  </a:txBody>
                  <a:tcPr>
                    <a:solidFill>
                      <a:schemeClr val="tx2">
                        <a:lumMod val="60000"/>
                        <a:lumOff val="40000"/>
                      </a:schemeClr>
                    </a:solidFill>
                  </a:tcPr>
                </a:tc>
                <a:extLst>
                  <a:ext uri="{0D108BD9-81ED-4DB2-BD59-A6C34878D82A}">
                    <a16:rowId xmlns:a16="http://schemas.microsoft.com/office/drawing/2014/main" val="10000"/>
                  </a:ext>
                </a:extLst>
              </a:tr>
              <a:tr h="831109">
                <a:tc>
                  <a:txBody>
                    <a:bodyPr/>
                    <a:lstStyle/>
                    <a:p>
                      <a:r>
                        <a:rPr lang="en-US" altLang="zh-CN" b="1" i="1" dirty="0"/>
                        <a:t>Insight</a:t>
                      </a:r>
                      <a:r>
                        <a:rPr lang="en-US" altLang="zh-CN" b="1" dirty="0"/>
                        <a:t>-HXMT</a:t>
                      </a:r>
                      <a:endParaRPr lang="zh-CN" altLang="en-US" b="1" dirty="0"/>
                    </a:p>
                  </a:txBody>
                  <a:tcPr anchor="ctr"/>
                </a:tc>
                <a:tc rowSpan="2">
                  <a:txBody>
                    <a:bodyPr/>
                    <a:lstStyle/>
                    <a:p>
                      <a:pPr algn="ctr"/>
                      <a:r>
                        <a:rPr lang="en-US" altLang="zh-CN" sz="1700" b="0" baseline="0" dirty="0">
                          <a:solidFill>
                            <a:srgbClr val="0000CC"/>
                          </a:solidFill>
                        </a:rPr>
                        <a:t>In-Operation</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700" b="1" dirty="0">
                          <a:solidFill>
                            <a:srgbClr val="FF0000"/>
                          </a:solidFill>
                        </a:rPr>
                        <a:t>LI </a:t>
                      </a:r>
                      <a:r>
                        <a:rPr lang="en-US" altLang="zh-CN" sz="1700" b="1" dirty="0" err="1">
                          <a:solidFill>
                            <a:srgbClr val="FF0000"/>
                          </a:solidFill>
                        </a:rPr>
                        <a:t>Tipei</a:t>
                      </a:r>
                      <a:r>
                        <a:rPr lang="en-US" altLang="zh-CN" sz="1700" b="1" baseline="0" dirty="0">
                          <a:solidFill>
                            <a:srgbClr val="FF0000"/>
                          </a:solidFill>
                        </a:rPr>
                        <a:t> (83)   </a:t>
                      </a:r>
                      <a:r>
                        <a:rPr lang="en-US" altLang="zh-CN" sz="1700" b="1" dirty="0">
                          <a:solidFill>
                            <a:srgbClr val="0000FF"/>
                          </a:solidFill>
                        </a:rPr>
                        <a:t>ZHANG Shuang-Nan </a:t>
                      </a:r>
                      <a:r>
                        <a:rPr lang="en-US" altLang="zh-CN" sz="1700" b="1" baseline="0" dirty="0">
                          <a:solidFill>
                            <a:srgbClr val="0000FF"/>
                          </a:solidFill>
                        </a:rPr>
                        <a:t>(60)</a:t>
                      </a:r>
                    </a:p>
                    <a:p>
                      <a:r>
                        <a:rPr lang="en-US" altLang="zh-CN" sz="1700" b="1" baseline="0" dirty="0">
                          <a:solidFill>
                            <a:srgbClr val="00B0F0"/>
                          </a:solidFill>
                        </a:rPr>
                        <a:t>LU </a:t>
                      </a:r>
                      <a:r>
                        <a:rPr lang="en-US" altLang="zh-CN" sz="1700" b="1" baseline="0" dirty="0" err="1">
                          <a:solidFill>
                            <a:srgbClr val="00B0F0"/>
                          </a:solidFill>
                        </a:rPr>
                        <a:t>Fangjun</a:t>
                      </a:r>
                      <a:r>
                        <a:rPr lang="en-US" altLang="zh-CN" sz="1700" b="1" baseline="0" dirty="0">
                          <a:solidFill>
                            <a:srgbClr val="00B0F0"/>
                          </a:solidFill>
                        </a:rPr>
                        <a:t> (53) SONG Liming (59)</a:t>
                      </a:r>
                    </a:p>
                    <a:p>
                      <a:r>
                        <a:rPr lang="en-US" altLang="zh-CN" sz="1700" b="1" baseline="0" dirty="0">
                          <a:solidFill>
                            <a:srgbClr val="00B050"/>
                          </a:solidFill>
                        </a:rPr>
                        <a:t>LIU </a:t>
                      </a:r>
                      <a:r>
                        <a:rPr lang="en-US" altLang="zh-CN" sz="1700" b="1" baseline="0" dirty="0" err="1">
                          <a:solidFill>
                            <a:srgbClr val="00B050"/>
                          </a:solidFill>
                        </a:rPr>
                        <a:t>Congzhan</a:t>
                      </a:r>
                      <a:r>
                        <a:rPr lang="en-US" altLang="zh-CN" sz="1700" b="1" baseline="0" dirty="0">
                          <a:solidFill>
                            <a:srgbClr val="00B050"/>
                          </a:solidFill>
                        </a:rPr>
                        <a:t> (42)  LI Xiaobo (41)</a:t>
                      </a:r>
                    </a:p>
                  </a:txBody>
                  <a:tcPr/>
                </a:tc>
                <a:tc>
                  <a:txBody>
                    <a:bodyPr/>
                    <a:lstStyle/>
                    <a:p>
                      <a:pPr algn="ctr"/>
                      <a:r>
                        <a:rPr lang="en-US" altLang="zh-CN" dirty="0">
                          <a:solidFill>
                            <a:schemeClr val="tx1"/>
                          </a:solidFill>
                        </a:rPr>
                        <a:t>14.7</a:t>
                      </a:r>
                      <a:endParaRPr lang="zh-CN" altLang="en-US" dirty="0">
                        <a:solidFill>
                          <a:schemeClr val="tx1"/>
                        </a:solidFill>
                      </a:endParaRPr>
                    </a:p>
                  </a:txBody>
                  <a:tcPr anchor="ctr" anchorCtr="1"/>
                </a:tc>
                <a:tc>
                  <a:txBody>
                    <a:bodyPr/>
                    <a:lstStyle/>
                    <a:p>
                      <a:pPr algn="ctr"/>
                      <a:r>
                        <a:rPr lang="en-US" altLang="zh-CN" dirty="0"/>
                        <a:t>70</a:t>
                      </a:r>
                      <a:endParaRPr lang="zh-CN" altLang="en-US" dirty="0"/>
                    </a:p>
                  </a:txBody>
                  <a:tcPr anchor="ctr" anchorCtr="1"/>
                </a:tc>
                <a:extLst>
                  <a:ext uri="{0D108BD9-81ED-4DB2-BD59-A6C34878D82A}">
                    <a16:rowId xmlns:a16="http://schemas.microsoft.com/office/drawing/2014/main" val="10001"/>
                  </a:ext>
                </a:extLst>
              </a:tr>
              <a:tr h="583234">
                <a:tc>
                  <a:txBody>
                    <a:bodyPr/>
                    <a:lstStyle/>
                    <a:p>
                      <a:r>
                        <a:rPr lang="en-US" altLang="zh-CN" b="1" dirty="0"/>
                        <a:t>GECAM</a:t>
                      </a:r>
                      <a:endParaRPr lang="zh-CN" altLang="en-US" b="1" dirty="0"/>
                    </a:p>
                  </a:txBody>
                  <a:tcPr anchor="ctr"/>
                </a:tc>
                <a:tc vMerge="1">
                  <a:txBody>
                    <a:bodyPr/>
                    <a:lstStyle/>
                    <a:p>
                      <a:endParaRPr lang="zh-CN" altLang="en-US" sz="1700" b="1" dirty="0">
                        <a:solidFill>
                          <a:srgbClr val="00B050"/>
                        </a:solidFill>
                      </a:endParaRPr>
                    </a:p>
                  </a:txBody>
                  <a:tcPr/>
                </a:tc>
                <a:tc>
                  <a:txBody>
                    <a:bodyPr/>
                    <a:lstStyle/>
                    <a:p>
                      <a:r>
                        <a:rPr lang="en-US" altLang="zh-CN" sz="1700" b="1" dirty="0">
                          <a:solidFill>
                            <a:srgbClr val="00B050"/>
                          </a:solidFill>
                        </a:rPr>
                        <a:t>XIONG</a:t>
                      </a:r>
                      <a:r>
                        <a:rPr lang="en-US" altLang="zh-CN" sz="1700" b="1" baseline="0" dirty="0">
                          <a:solidFill>
                            <a:srgbClr val="00B050"/>
                          </a:solidFill>
                        </a:rPr>
                        <a:t> Shaolin (40) LI </a:t>
                      </a:r>
                      <a:r>
                        <a:rPr lang="en-US" altLang="zh-CN" sz="1700" b="1" baseline="0" dirty="0" err="1">
                          <a:solidFill>
                            <a:srgbClr val="00B050"/>
                          </a:solidFill>
                        </a:rPr>
                        <a:t>Xinqiao</a:t>
                      </a:r>
                      <a:r>
                        <a:rPr lang="en-US" altLang="zh-CN" sz="1700" b="1" baseline="0" dirty="0">
                          <a:solidFill>
                            <a:srgbClr val="00B050"/>
                          </a:solidFill>
                        </a:rPr>
                        <a:t> (43) </a:t>
                      </a:r>
                    </a:p>
                    <a:p>
                      <a:r>
                        <a:rPr lang="en-US" altLang="zh-CN" sz="1700" b="1" baseline="0" dirty="0">
                          <a:solidFill>
                            <a:srgbClr val="00B050"/>
                          </a:solidFill>
                        </a:rPr>
                        <a:t>ZHENG </a:t>
                      </a:r>
                      <a:r>
                        <a:rPr lang="en-US" altLang="zh-CN" sz="1700" b="1" baseline="0" dirty="0" err="1">
                          <a:solidFill>
                            <a:srgbClr val="00B050"/>
                          </a:solidFill>
                        </a:rPr>
                        <a:t>Shijie</a:t>
                      </a:r>
                      <a:r>
                        <a:rPr lang="en-US" altLang="zh-CN" sz="1700" b="1" baseline="0" dirty="0">
                          <a:solidFill>
                            <a:srgbClr val="00B050"/>
                          </a:solidFill>
                        </a:rPr>
                        <a:t> (43)</a:t>
                      </a:r>
                      <a:endParaRPr lang="zh-CN" altLang="en-US" sz="1700" b="1" dirty="0">
                        <a:solidFill>
                          <a:srgbClr val="00B050"/>
                        </a:solidFill>
                      </a:endParaRPr>
                    </a:p>
                  </a:txBody>
                  <a:tcPr/>
                </a:tc>
                <a:tc>
                  <a:txBody>
                    <a:bodyPr/>
                    <a:lstStyle/>
                    <a:p>
                      <a:pPr algn="ctr"/>
                      <a:r>
                        <a:rPr lang="en-US" altLang="zh-CN" dirty="0">
                          <a:solidFill>
                            <a:schemeClr val="tx1"/>
                          </a:solidFill>
                        </a:rPr>
                        <a:t>9.5</a:t>
                      </a:r>
                      <a:endParaRPr lang="zh-CN" altLang="en-US" dirty="0">
                        <a:solidFill>
                          <a:schemeClr val="tx1"/>
                        </a:solidFill>
                      </a:endParaRPr>
                    </a:p>
                  </a:txBody>
                  <a:tcPr anchor="ctr" anchorCtr="1"/>
                </a:tc>
                <a:tc>
                  <a:txBody>
                    <a:bodyPr/>
                    <a:lstStyle/>
                    <a:p>
                      <a:pPr algn="ctr"/>
                      <a:r>
                        <a:rPr lang="en-US" altLang="zh-CN" dirty="0">
                          <a:solidFill>
                            <a:schemeClr val="tx1"/>
                          </a:solidFill>
                        </a:rPr>
                        <a:t>110</a:t>
                      </a:r>
                      <a:endParaRPr lang="zh-CN" altLang="en-US" dirty="0">
                        <a:solidFill>
                          <a:schemeClr val="tx1"/>
                        </a:solidFill>
                      </a:endParaRPr>
                    </a:p>
                  </a:txBody>
                  <a:tcPr anchor="ctr" anchorCtr="1"/>
                </a:tc>
                <a:extLst>
                  <a:ext uri="{0D108BD9-81ED-4DB2-BD59-A6C34878D82A}">
                    <a16:rowId xmlns:a16="http://schemas.microsoft.com/office/drawing/2014/main" val="3034151542"/>
                  </a:ext>
                </a:extLst>
              </a:tr>
              <a:tr h="448975">
                <a:tc>
                  <a:txBody>
                    <a:bodyPr/>
                    <a:lstStyle/>
                    <a:p>
                      <a:r>
                        <a:rPr lang="en-US" altLang="zh-CN" b="1" dirty="0"/>
                        <a:t>EP/FXT</a:t>
                      </a:r>
                      <a:endParaRPr lang="zh-CN" altLang="en-US" b="1" dirty="0"/>
                    </a:p>
                  </a:txBody>
                  <a:tcPr anchor="ct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700" b="0" dirty="0">
                          <a:solidFill>
                            <a:srgbClr val="0000CC"/>
                          </a:solidFill>
                        </a:rPr>
                        <a:t>To launch</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700" b="1" dirty="0">
                          <a:solidFill>
                            <a:srgbClr val="00B0F0"/>
                          </a:solidFill>
                        </a:rPr>
                        <a:t>CHEN Yong</a:t>
                      </a:r>
                      <a:r>
                        <a:rPr lang="en-US" altLang="zh-CN" sz="1700" b="1" baseline="0" dirty="0">
                          <a:solidFill>
                            <a:srgbClr val="00B0F0"/>
                          </a:solidFill>
                        </a:rPr>
                        <a:t> (53)  </a:t>
                      </a:r>
                      <a:r>
                        <a:rPr lang="en-US" altLang="zh-CN" sz="1700" b="1" baseline="0" dirty="0">
                          <a:solidFill>
                            <a:srgbClr val="00B050"/>
                          </a:solidFill>
                        </a:rPr>
                        <a:t>JIA </a:t>
                      </a:r>
                      <a:r>
                        <a:rPr lang="en-US" altLang="zh-CN" sz="1700" b="1" baseline="0" dirty="0" err="1">
                          <a:solidFill>
                            <a:srgbClr val="00B050"/>
                          </a:solidFill>
                        </a:rPr>
                        <a:t>Shumei</a:t>
                      </a:r>
                      <a:r>
                        <a:rPr lang="en-US" altLang="zh-CN" sz="1700" b="1" baseline="0" dirty="0">
                          <a:solidFill>
                            <a:srgbClr val="00B050"/>
                          </a:solidFill>
                        </a:rPr>
                        <a:t> (45)</a:t>
                      </a:r>
                      <a:endParaRPr lang="en-US" altLang="zh-CN" sz="1700" b="1" dirty="0">
                        <a:solidFill>
                          <a:srgbClr val="00B050"/>
                        </a:solidFill>
                      </a:endParaRPr>
                    </a:p>
                  </a:txBody>
                  <a:tcPr/>
                </a:tc>
                <a:tc>
                  <a:txBody>
                    <a:bodyPr/>
                    <a:lstStyle/>
                    <a:p>
                      <a:pPr algn="ctr"/>
                      <a:r>
                        <a:rPr lang="en-US" altLang="zh-CN" dirty="0">
                          <a:solidFill>
                            <a:schemeClr val="tx1"/>
                          </a:solidFill>
                        </a:rPr>
                        <a:t>19.7</a:t>
                      </a:r>
                      <a:endParaRPr lang="zh-CN" altLang="en-US" dirty="0">
                        <a:solidFill>
                          <a:schemeClr val="tx1"/>
                        </a:solidFill>
                      </a:endParaRPr>
                    </a:p>
                  </a:txBody>
                  <a:tcPr anchor="ctr" anchorCtr="1"/>
                </a:tc>
                <a:tc>
                  <a:txBody>
                    <a:bodyPr/>
                    <a:lstStyle/>
                    <a:p>
                      <a:pPr algn="ctr"/>
                      <a:r>
                        <a:rPr lang="en-US" altLang="zh-CN" dirty="0">
                          <a:solidFill>
                            <a:schemeClr val="tx1"/>
                          </a:solidFill>
                        </a:rPr>
                        <a:t>133</a:t>
                      </a:r>
                      <a:endParaRPr lang="zh-CN" altLang="en-US" dirty="0">
                        <a:solidFill>
                          <a:schemeClr val="tx1"/>
                        </a:solidFill>
                      </a:endParaRPr>
                    </a:p>
                  </a:txBody>
                  <a:tcPr anchor="ctr" anchorCtr="1"/>
                </a:tc>
                <a:extLst>
                  <a:ext uri="{0D108BD9-81ED-4DB2-BD59-A6C34878D82A}">
                    <a16:rowId xmlns:a16="http://schemas.microsoft.com/office/drawing/2014/main" val="10004"/>
                  </a:ext>
                </a:extLst>
              </a:tr>
              <a:tr h="521177">
                <a:tc>
                  <a:txBody>
                    <a:bodyPr/>
                    <a:lstStyle/>
                    <a:p>
                      <a:r>
                        <a:rPr lang="en-US" altLang="zh-CN" b="1" dirty="0"/>
                        <a:t>SVOM/GRM</a:t>
                      </a:r>
                      <a:endParaRPr lang="zh-CN" altLang="en-US" b="1" dirty="0"/>
                    </a:p>
                  </a:txBody>
                  <a:tcPr anchor="ctr"/>
                </a:tc>
                <a:tc vMerge="1">
                  <a:txBody>
                    <a:bodyPr/>
                    <a:lstStyle/>
                    <a:p>
                      <a:endParaRPr lang="zh-CN" altLang="en-US" sz="1700" b="1" dirty="0">
                        <a:solidFill>
                          <a:srgbClr val="00B050"/>
                        </a:solidFill>
                      </a:endParaRPr>
                    </a:p>
                  </a:txBody>
                  <a:tcPr/>
                </a:tc>
                <a:tc>
                  <a:txBody>
                    <a:bodyPr/>
                    <a:lstStyle/>
                    <a:p>
                      <a:r>
                        <a:rPr lang="en-US" altLang="zh-CN" sz="1700" b="1" dirty="0">
                          <a:solidFill>
                            <a:srgbClr val="00B0F0"/>
                          </a:solidFill>
                        </a:rPr>
                        <a:t>WU </a:t>
                      </a:r>
                      <a:r>
                        <a:rPr lang="en-US" altLang="zh-CN" sz="1700" b="1" dirty="0" err="1">
                          <a:solidFill>
                            <a:srgbClr val="00B0F0"/>
                          </a:solidFill>
                        </a:rPr>
                        <a:t>Bobing</a:t>
                      </a:r>
                      <a:r>
                        <a:rPr lang="en-US" altLang="zh-CN" sz="1700" b="1" dirty="0">
                          <a:solidFill>
                            <a:srgbClr val="00B0F0"/>
                          </a:solidFill>
                        </a:rPr>
                        <a:t> (55)   </a:t>
                      </a:r>
                      <a:r>
                        <a:rPr lang="en-US" altLang="zh-CN" sz="1700" b="1" dirty="0">
                          <a:solidFill>
                            <a:srgbClr val="00B050"/>
                          </a:solidFill>
                        </a:rPr>
                        <a:t>DONG</a:t>
                      </a:r>
                      <a:r>
                        <a:rPr lang="en-US" altLang="zh-CN" sz="1700" b="1" baseline="0" dirty="0">
                          <a:solidFill>
                            <a:srgbClr val="00B050"/>
                          </a:solidFill>
                        </a:rPr>
                        <a:t> </a:t>
                      </a:r>
                      <a:r>
                        <a:rPr lang="en-US" altLang="zh-CN" sz="1700" b="1" baseline="0" dirty="0" err="1">
                          <a:solidFill>
                            <a:srgbClr val="00B050"/>
                          </a:solidFill>
                        </a:rPr>
                        <a:t>Yongwei</a:t>
                      </a:r>
                      <a:r>
                        <a:rPr lang="en-US" altLang="zh-CN" sz="1700" b="1" baseline="0" dirty="0">
                          <a:solidFill>
                            <a:srgbClr val="00B050"/>
                          </a:solidFill>
                        </a:rPr>
                        <a:t> (42)</a:t>
                      </a:r>
                      <a:endParaRPr lang="zh-CN" altLang="en-US" sz="1700" b="1" dirty="0">
                        <a:solidFill>
                          <a:srgbClr val="00B050"/>
                        </a:solidFill>
                      </a:endParaRPr>
                    </a:p>
                  </a:txBody>
                  <a:tcPr/>
                </a:tc>
                <a:tc>
                  <a:txBody>
                    <a:bodyPr/>
                    <a:lstStyle/>
                    <a:p>
                      <a:pPr algn="ctr"/>
                      <a:r>
                        <a:rPr lang="en-US" altLang="zh-CN" dirty="0">
                          <a:solidFill>
                            <a:schemeClr val="tx1"/>
                          </a:solidFill>
                        </a:rPr>
                        <a:t>6.3</a:t>
                      </a:r>
                      <a:endParaRPr lang="zh-CN" altLang="en-US" dirty="0">
                        <a:solidFill>
                          <a:schemeClr val="tx1"/>
                        </a:solidFill>
                      </a:endParaRPr>
                    </a:p>
                  </a:txBody>
                  <a:tcPr anchor="ctr" anchorCtr="1"/>
                </a:tc>
                <a:tc>
                  <a:txBody>
                    <a:bodyPr/>
                    <a:lstStyle/>
                    <a:p>
                      <a:pPr algn="ctr"/>
                      <a:r>
                        <a:rPr lang="en-US" altLang="zh-CN" dirty="0"/>
                        <a:t>15</a:t>
                      </a:r>
                      <a:endParaRPr lang="zh-CN" altLang="en-US" dirty="0"/>
                    </a:p>
                  </a:txBody>
                  <a:tcPr anchor="ctr" anchorCtr="1"/>
                </a:tc>
                <a:extLst>
                  <a:ext uri="{0D108BD9-81ED-4DB2-BD59-A6C34878D82A}">
                    <a16:rowId xmlns:a16="http://schemas.microsoft.com/office/drawing/2014/main" val="10005"/>
                  </a:ext>
                </a:extLst>
              </a:tr>
              <a:tr h="5457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t>POLAR-2</a:t>
                      </a:r>
                    </a:p>
                  </a:txBody>
                  <a:tcPr anchor="ct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700" b="0" baseline="0" dirty="0">
                          <a:solidFill>
                            <a:srgbClr val="0000CC"/>
                          </a:solidFill>
                        </a:rPr>
                        <a:t>Waiting for the final approval</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700" b="1" dirty="0">
                          <a:solidFill>
                            <a:srgbClr val="0000FF"/>
                          </a:solidFill>
                        </a:rPr>
                        <a:t>ZHANG</a:t>
                      </a:r>
                      <a:r>
                        <a:rPr lang="en-US" altLang="zh-CN" sz="1700" b="1" baseline="0" dirty="0">
                          <a:solidFill>
                            <a:srgbClr val="0000FF"/>
                          </a:solidFill>
                        </a:rPr>
                        <a:t> </a:t>
                      </a:r>
                      <a:r>
                        <a:rPr lang="en-US" altLang="zh-CN" sz="1700" b="1" dirty="0">
                          <a:solidFill>
                            <a:srgbClr val="0000FF"/>
                          </a:solidFill>
                        </a:rPr>
                        <a:t>Shuang-Nan </a:t>
                      </a:r>
                      <a:r>
                        <a:rPr lang="en-US" altLang="zh-CN" sz="1700" b="1" baseline="0" dirty="0">
                          <a:solidFill>
                            <a:srgbClr val="0000FF"/>
                          </a:solidFill>
                        </a:rPr>
                        <a:t>(60)  </a:t>
                      </a:r>
                      <a:r>
                        <a:rPr lang="en-US" altLang="zh-CN" sz="1700" b="1" baseline="0" dirty="0">
                          <a:solidFill>
                            <a:srgbClr val="00B050"/>
                          </a:solidFill>
                        </a:rPr>
                        <a:t>SUN </a:t>
                      </a:r>
                      <a:r>
                        <a:rPr lang="en-US" altLang="zh-CN" sz="1700" b="1" baseline="0" dirty="0" err="1">
                          <a:solidFill>
                            <a:srgbClr val="00B050"/>
                          </a:solidFill>
                        </a:rPr>
                        <a:t>Jianchao</a:t>
                      </a:r>
                      <a:r>
                        <a:rPr lang="en-US" altLang="zh-CN" sz="1700" b="1" baseline="0" dirty="0">
                          <a:solidFill>
                            <a:srgbClr val="00B050"/>
                          </a:solidFill>
                        </a:rPr>
                        <a:t> (39)</a:t>
                      </a:r>
                      <a:endParaRPr lang="en-US" altLang="zh-CN" sz="1700" b="1" dirty="0">
                        <a:solidFill>
                          <a:srgbClr val="00B050"/>
                        </a:solidFill>
                      </a:endParaRPr>
                    </a:p>
                  </a:txBody>
                  <a:tcPr/>
                </a:tc>
                <a:tc>
                  <a:txBody>
                    <a:bodyPr/>
                    <a:lstStyle/>
                    <a:p>
                      <a:pPr algn="ctr"/>
                      <a:r>
                        <a:rPr lang="en-US" altLang="zh-CN">
                          <a:solidFill>
                            <a:schemeClr val="tx1"/>
                          </a:solidFill>
                        </a:rPr>
                        <a:t>3.2</a:t>
                      </a:r>
                      <a:endParaRPr lang="zh-CN" altLang="en-US" dirty="0">
                        <a:solidFill>
                          <a:schemeClr val="tx1"/>
                        </a:solidFill>
                      </a:endParaRPr>
                    </a:p>
                  </a:txBody>
                  <a:tcPr anchor="ctr" anchorCtr="1"/>
                </a:tc>
                <a:tc>
                  <a:txBody>
                    <a:bodyPr/>
                    <a:lstStyle/>
                    <a:p>
                      <a:pPr algn="ctr"/>
                      <a:r>
                        <a:rPr lang="en-US" altLang="zh-CN" dirty="0"/>
                        <a:t>3</a:t>
                      </a:r>
                      <a:endParaRPr lang="zh-CN" altLang="en-US" dirty="0"/>
                    </a:p>
                  </a:txBody>
                  <a:tcPr anchor="ctr" anchorCtr="1"/>
                </a:tc>
                <a:extLst>
                  <a:ext uri="{0D108BD9-81ED-4DB2-BD59-A6C34878D82A}">
                    <a16:rowId xmlns:a16="http://schemas.microsoft.com/office/drawing/2014/main" val="10007"/>
                  </a:ext>
                </a:extLst>
              </a:tr>
              <a:tr h="7630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t>eXTP</a:t>
                      </a:r>
                      <a:r>
                        <a:rPr lang="en-US" altLang="zh-CN" sz="1800" b="1" dirty="0">
                          <a:solidFill>
                            <a:schemeClr val="accent6"/>
                          </a:solidFill>
                          <a:ea typeface="黑体" pitchFamily="2" charset="-122"/>
                        </a:rPr>
                        <a:t>*</a:t>
                      </a:r>
                      <a:endParaRPr lang="en-US" altLang="zh-CN" b="1" dirty="0"/>
                    </a:p>
                  </a:txBody>
                  <a:tcPr anchor="ctr"/>
                </a:tc>
                <a:tc vMerge="1">
                  <a:txBody>
                    <a:bodyPr/>
                    <a:lstStyle/>
                    <a:p>
                      <a:endParaRPr lang="zh-CN"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700" b="1" dirty="0">
                          <a:solidFill>
                            <a:srgbClr val="0000FF"/>
                          </a:solidFill>
                        </a:rPr>
                        <a:t>ZHANG</a:t>
                      </a:r>
                      <a:r>
                        <a:rPr lang="en-US" altLang="zh-CN" sz="1700" b="1" baseline="0" dirty="0">
                          <a:solidFill>
                            <a:srgbClr val="0000FF"/>
                          </a:solidFill>
                        </a:rPr>
                        <a:t> </a:t>
                      </a:r>
                      <a:r>
                        <a:rPr lang="en-US" altLang="zh-CN" sz="1700" b="1" dirty="0">
                          <a:solidFill>
                            <a:srgbClr val="0000FF"/>
                          </a:solidFill>
                        </a:rPr>
                        <a:t>Shuang-Nan </a:t>
                      </a:r>
                      <a:r>
                        <a:rPr lang="en-US" altLang="zh-CN" sz="1700" b="1" baseline="0" dirty="0">
                          <a:solidFill>
                            <a:srgbClr val="0000FF"/>
                          </a:solidFill>
                        </a:rPr>
                        <a:t>(60)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700" b="1" kern="1200" dirty="0">
                          <a:solidFill>
                            <a:srgbClr val="00B0F0"/>
                          </a:solidFill>
                          <a:latin typeface="+mn-lt"/>
                          <a:ea typeface="+mn-ea"/>
                          <a:cs typeface="+mn-cs"/>
                        </a:rPr>
                        <a:t>LU </a:t>
                      </a:r>
                      <a:r>
                        <a:rPr lang="en-US" altLang="zh-CN" sz="1700" b="1" kern="1200" dirty="0" err="1">
                          <a:solidFill>
                            <a:srgbClr val="00B0F0"/>
                          </a:solidFill>
                          <a:latin typeface="+mn-lt"/>
                          <a:ea typeface="+mn-ea"/>
                          <a:cs typeface="+mn-cs"/>
                        </a:rPr>
                        <a:t>Fangjun</a:t>
                      </a:r>
                      <a:r>
                        <a:rPr lang="en-US" altLang="zh-CN" sz="1700" b="1" kern="1200" dirty="0">
                          <a:solidFill>
                            <a:srgbClr val="00B0F0"/>
                          </a:solidFill>
                          <a:latin typeface="+mn-lt"/>
                          <a:ea typeface="+mn-ea"/>
                          <a:cs typeface="+mn-cs"/>
                        </a:rPr>
                        <a:t> (53)</a:t>
                      </a:r>
                      <a:r>
                        <a:rPr lang="en-US" altLang="zh-CN" sz="1700" b="1" kern="1200" baseline="0" dirty="0">
                          <a:solidFill>
                            <a:srgbClr val="00B0F0"/>
                          </a:solidFill>
                          <a:latin typeface="+mn-lt"/>
                          <a:ea typeface="+mn-ea"/>
                          <a:cs typeface="+mn-cs"/>
                        </a:rPr>
                        <a:t> </a:t>
                      </a:r>
                      <a:r>
                        <a:rPr lang="en-US" altLang="zh-CN" sz="1700" b="1" baseline="0" dirty="0">
                          <a:solidFill>
                            <a:srgbClr val="00B0F0"/>
                          </a:solidFill>
                        </a:rPr>
                        <a:t>XU </a:t>
                      </a:r>
                      <a:r>
                        <a:rPr lang="en-US" altLang="zh-CN" sz="1700" b="1" baseline="0" dirty="0" err="1">
                          <a:solidFill>
                            <a:srgbClr val="00B0F0"/>
                          </a:solidFill>
                        </a:rPr>
                        <a:t>Yupeng</a:t>
                      </a:r>
                      <a:r>
                        <a:rPr lang="en-US" altLang="zh-CN" sz="1700" b="1" baseline="0" dirty="0">
                          <a:solidFill>
                            <a:srgbClr val="00B0F0"/>
                          </a:solidFill>
                        </a:rPr>
                        <a:t> (52)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700" b="1" baseline="0" dirty="0">
                          <a:solidFill>
                            <a:srgbClr val="00B050"/>
                          </a:solidFill>
                        </a:rPr>
                        <a:t>TAO Lian (37) GE </a:t>
                      </a:r>
                      <a:r>
                        <a:rPr lang="en-US" altLang="zh-CN" sz="1700" b="1" baseline="0" dirty="0" err="1">
                          <a:solidFill>
                            <a:srgbClr val="00B050"/>
                          </a:solidFill>
                        </a:rPr>
                        <a:t>Mingyu</a:t>
                      </a:r>
                      <a:r>
                        <a:rPr lang="en-US" altLang="zh-CN" sz="1700" b="1" baseline="0" dirty="0">
                          <a:solidFill>
                            <a:srgbClr val="00B050"/>
                          </a:solidFill>
                        </a:rPr>
                        <a:t> (39)</a:t>
                      </a:r>
                      <a:endParaRPr lang="en-US" altLang="zh-CN" sz="1700" b="1" dirty="0">
                        <a:solidFill>
                          <a:srgbClr val="00B050"/>
                        </a:solidFill>
                      </a:endParaRPr>
                    </a:p>
                  </a:txBody>
                  <a:tcPr/>
                </a:tc>
                <a:tc>
                  <a:txBody>
                    <a:bodyPr/>
                    <a:lstStyle/>
                    <a:p>
                      <a:pPr algn="ctr"/>
                      <a:r>
                        <a:rPr lang="en-US" altLang="zh-CN">
                          <a:solidFill>
                            <a:schemeClr val="tx1"/>
                          </a:solidFill>
                        </a:rPr>
                        <a:t>18.3</a:t>
                      </a:r>
                      <a:endParaRPr lang="zh-CN" altLang="en-US" dirty="0">
                        <a:solidFill>
                          <a:schemeClr val="tx1"/>
                        </a:solidFill>
                      </a:endParaRPr>
                    </a:p>
                  </a:txBody>
                  <a:tcPr anchor="ctr" anchorCtr="1"/>
                </a:tc>
                <a:tc>
                  <a:txBody>
                    <a:bodyPr/>
                    <a:lstStyle/>
                    <a:p>
                      <a:pPr algn="ctr"/>
                      <a:r>
                        <a:rPr lang="en-US" altLang="zh-CN" dirty="0">
                          <a:solidFill>
                            <a:schemeClr val="tx1"/>
                          </a:solidFill>
                        </a:rPr>
                        <a:t>90</a:t>
                      </a:r>
                      <a:endParaRPr lang="zh-CN" altLang="en-US" dirty="0"/>
                    </a:p>
                  </a:txBody>
                  <a:tcPr anchor="ctr" anchorCtr="1"/>
                </a:tc>
                <a:extLst>
                  <a:ext uri="{0D108BD9-81ED-4DB2-BD59-A6C34878D82A}">
                    <a16:rowId xmlns:a16="http://schemas.microsoft.com/office/drawing/2014/main" val="1695698683"/>
                  </a:ext>
                </a:extLst>
              </a:tr>
              <a:tr h="8055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t>HERD</a:t>
                      </a:r>
                      <a:r>
                        <a:rPr lang="en-US" altLang="zh-CN" sz="1800" b="1" dirty="0">
                          <a:solidFill>
                            <a:schemeClr val="accent6"/>
                          </a:solidFill>
                          <a:ea typeface="黑体" pitchFamily="2" charset="-122"/>
                        </a:rPr>
                        <a:t>*</a:t>
                      </a:r>
                      <a:endParaRPr lang="en-US" altLang="zh-CN" b="1" dirty="0"/>
                    </a:p>
                  </a:txBody>
                  <a:tcPr anchor="ctr"/>
                </a:tc>
                <a:tc vMerge="1">
                  <a:txBody>
                    <a:bodyPr/>
                    <a:lstStyle/>
                    <a:p>
                      <a:endParaRPr lang="zh-CN"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700" b="1" dirty="0">
                          <a:solidFill>
                            <a:srgbClr val="0000FF"/>
                          </a:solidFill>
                        </a:rPr>
                        <a:t>ZHANG</a:t>
                      </a:r>
                      <a:r>
                        <a:rPr lang="en-US" altLang="zh-CN" sz="1700" b="1" baseline="0" dirty="0">
                          <a:solidFill>
                            <a:srgbClr val="0000FF"/>
                          </a:solidFill>
                        </a:rPr>
                        <a:t> </a:t>
                      </a:r>
                      <a:r>
                        <a:rPr lang="en-US" altLang="zh-CN" sz="1700" b="1" dirty="0">
                          <a:solidFill>
                            <a:srgbClr val="0000FF"/>
                          </a:solidFill>
                        </a:rPr>
                        <a:t>Shuang-Nan </a:t>
                      </a:r>
                      <a:r>
                        <a:rPr lang="en-US" altLang="zh-CN" sz="1700" b="1" baseline="0" dirty="0">
                          <a:solidFill>
                            <a:srgbClr val="0000FF"/>
                          </a:solidFill>
                        </a:rPr>
                        <a:t>(60) </a:t>
                      </a:r>
                      <a:r>
                        <a:rPr lang="en-US" altLang="zh-CN" sz="1700" b="1" baseline="0" dirty="0">
                          <a:solidFill>
                            <a:srgbClr val="00B050"/>
                          </a:solidFill>
                        </a:rPr>
                        <a:t>DONG </a:t>
                      </a:r>
                      <a:r>
                        <a:rPr lang="en-US" altLang="zh-CN" sz="1700" b="1" baseline="0" dirty="0" err="1">
                          <a:solidFill>
                            <a:srgbClr val="00B050"/>
                          </a:solidFill>
                        </a:rPr>
                        <a:t>Yongwei</a:t>
                      </a:r>
                      <a:r>
                        <a:rPr lang="en-US" altLang="zh-CN" sz="1700" b="1" baseline="0" dirty="0">
                          <a:solidFill>
                            <a:srgbClr val="00B050"/>
                          </a:solidFill>
                        </a:rPr>
                        <a:t> (42)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700" b="1" baseline="0" dirty="0">
                          <a:solidFill>
                            <a:srgbClr val="00B0F0"/>
                          </a:solidFill>
                        </a:rPr>
                        <a:t>LI </a:t>
                      </a:r>
                      <a:r>
                        <a:rPr lang="en-US" altLang="zh-CN" sz="1700" b="1" baseline="0" dirty="0" err="1">
                          <a:solidFill>
                            <a:srgbClr val="00B0F0"/>
                          </a:solidFill>
                        </a:rPr>
                        <a:t>Zuhao</a:t>
                      </a:r>
                      <a:r>
                        <a:rPr lang="en-US" altLang="zh-CN" sz="1700" b="1" baseline="0" dirty="0">
                          <a:solidFill>
                            <a:srgbClr val="00B0F0"/>
                          </a:solidFill>
                        </a:rPr>
                        <a:t> (50) </a:t>
                      </a:r>
                      <a:r>
                        <a:rPr lang="en-US" altLang="zh-CN" sz="1700" b="1" baseline="0" dirty="0">
                          <a:solidFill>
                            <a:srgbClr val="00B050"/>
                          </a:solidFill>
                        </a:rPr>
                        <a:t>PENG </a:t>
                      </a:r>
                      <a:r>
                        <a:rPr lang="en-US" altLang="zh-CN" sz="1700" b="1" baseline="0" dirty="0" err="1">
                          <a:solidFill>
                            <a:srgbClr val="00B050"/>
                          </a:solidFill>
                        </a:rPr>
                        <a:t>Wenxi</a:t>
                      </a:r>
                      <a:r>
                        <a:rPr lang="en-US" altLang="zh-CN" sz="1700" b="1" baseline="0" dirty="0">
                          <a:solidFill>
                            <a:srgbClr val="00B050"/>
                          </a:solidFill>
                        </a:rPr>
                        <a:t> (41)</a:t>
                      </a:r>
                      <a:endParaRPr lang="en-US" altLang="zh-CN" sz="1700" b="1" dirty="0">
                        <a:solidFill>
                          <a:srgbClr val="00B050"/>
                        </a:solidFill>
                      </a:endParaRPr>
                    </a:p>
                  </a:txBody>
                  <a:tcPr/>
                </a:tc>
                <a:tc>
                  <a:txBody>
                    <a:bodyPr/>
                    <a:lstStyle/>
                    <a:p>
                      <a:pPr algn="ctr"/>
                      <a:r>
                        <a:rPr lang="en-US" altLang="zh-CN">
                          <a:solidFill>
                            <a:schemeClr val="tx1"/>
                          </a:solidFill>
                        </a:rPr>
                        <a:t>18.1</a:t>
                      </a:r>
                      <a:endParaRPr lang="zh-CN" altLang="en-US" dirty="0">
                        <a:solidFill>
                          <a:schemeClr val="tx1"/>
                        </a:solidFill>
                      </a:endParaRPr>
                    </a:p>
                  </a:txBody>
                  <a:tcPr anchor="ctr" anchorCtr="1"/>
                </a:tc>
                <a:tc>
                  <a:txBody>
                    <a:bodyPr/>
                    <a:lstStyle/>
                    <a:p>
                      <a:pPr algn="ctr"/>
                      <a:r>
                        <a:rPr lang="en-US" altLang="zh-CN" dirty="0"/>
                        <a:t>35</a:t>
                      </a:r>
                      <a:endParaRPr lang="zh-CN" altLang="en-US" dirty="0"/>
                    </a:p>
                  </a:txBody>
                  <a:tcPr anchor="ctr" anchorCtr="1"/>
                </a:tc>
                <a:extLst>
                  <a:ext uri="{0D108BD9-81ED-4DB2-BD59-A6C34878D82A}">
                    <a16:rowId xmlns:a16="http://schemas.microsoft.com/office/drawing/2014/main" val="1791148416"/>
                  </a:ext>
                </a:extLst>
              </a:tr>
            </a:tbl>
          </a:graphicData>
        </a:graphic>
      </p:graphicFrame>
      <p:sp>
        <p:nvSpPr>
          <p:cNvPr id="9" name="矩形 8">
            <a:extLst>
              <a:ext uri="{FF2B5EF4-FFF2-40B4-BE49-F238E27FC236}">
                <a16:creationId xmlns:a16="http://schemas.microsoft.com/office/drawing/2014/main" id="{50ACF241-621C-437E-A722-909FF68AB5BB}"/>
              </a:ext>
            </a:extLst>
          </p:cNvPr>
          <p:cNvSpPr/>
          <p:nvPr/>
        </p:nvSpPr>
        <p:spPr>
          <a:xfrm>
            <a:off x="291680" y="6482779"/>
            <a:ext cx="3914853" cy="338554"/>
          </a:xfrm>
          <a:prstGeom prst="rect">
            <a:avLst/>
          </a:prstGeom>
        </p:spPr>
        <p:txBody>
          <a:bodyPr wrap="none">
            <a:spAutoFit/>
          </a:bodyPr>
          <a:lstStyle/>
          <a:p>
            <a:pPr algn="ctr" eaLnBrk="1" hangingPunct="1">
              <a:defRPr/>
            </a:pPr>
            <a:r>
              <a:rPr lang="en-US" altLang="zh-CN" sz="1600" b="1" dirty="0">
                <a:solidFill>
                  <a:schemeClr val="accent6"/>
                </a:solidFill>
                <a:ea typeface="黑体" pitchFamily="2" charset="-122"/>
              </a:rPr>
              <a:t>*IHEP-led Large International Flagship</a:t>
            </a:r>
          </a:p>
        </p:txBody>
      </p:sp>
    </p:spTree>
    <p:extLst>
      <p:ext uri="{BB962C8B-B14F-4D97-AF65-F5344CB8AC3E}">
        <p14:creationId xmlns:p14="http://schemas.microsoft.com/office/powerpoint/2010/main" val="3861212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14E288-C92A-4F69-A39F-CAB7714C6B98}"/>
              </a:ext>
            </a:extLst>
          </p:cNvPr>
          <p:cNvSpPr>
            <a:spLocks noGrp="1"/>
          </p:cNvSpPr>
          <p:nvPr>
            <p:ph type="title"/>
          </p:nvPr>
        </p:nvSpPr>
        <p:spPr/>
        <p:txBody>
          <a:bodyPr/>
          <a:lstStyle/>
          <a:p>
            <a:r>
              <a:rPr lang="en-US" altLang="zh-CN" dirty="0"/>
              <a:t>Leaders of space missions</a:t>
            </a:r>
            <a:endParaRPr lang="zh-CN" altLang="en-US" dirty="0"/>
          </a:p>
        </p:txBody>
      </p:sp>
      <p:sp>
        <p:nvSpPr>
          <p:cNvPr id="3" name="灯片编号占位符 2">
            <a:extLst>
              <a:ext uri="{FF2B5EF4-FFF2-40B4-BE49-F238E27FC236}">
                <a16:creationId xmlns:a16="http://schemas.microsoft.com/office/drawing/2014/main" id="{50435A2F-74A1-4BA0-B670-9B387F38FD82}"/>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7</a:t>
            </a:fld>
            <a:endParaRPr lang="zh-CN" altLang="en-US">
              <a:solidFill>
                <a:prstClr val="black">
                  <a:tint val="75000"/>
                </a:prstClr>
              </a:solidFill>
            </a:endParaRPr>
          </a:p>
        </p:txBody>
      </p:sp>
      <p:pic>
        <p:nvPicPr>
          <p:cNvPr id="8" name="内容占位符 7">
            <a:extLst>
              <a:ext uri="{FF2B5EF4-FFF2-40B4-BE49-F238E27FC236}">
                <a16:creationId xmlns:a16="http://schemas.microsoft.com/office/drawing/2014/main" id="{084FBFFC-8998-403A-BD9C-9E9B73606CA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133863" y="1153508"/>
            <a:ext cx="1473260" cy="1660044"/>
          </a:xfrm>
        </p:spPr>
      </p:pic>
      <p:pic>
        <p:nvPicPr>
          <p:cNvPr id="9" name="图片 8">
            <a:extLst>
              <a:ext uri="{FF2B5EF4-FFF2-40B4-BE49-F238E27FC236}">
                <a16:creationId xmlns:a16="http://schemas.microsoft.com/office/drawing/2014/main" id="{5CFFFD23-61F3-4C90-9935-47FB8B420A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006" y="1066549"/>
            <a:ext cx="1369342" cy="1646037"/>
          </a:xfrm>
          <a:prstGeom prst="rect">
            <a:avLst/>
          </a:prstGeom>
        </p:spPr>
      </p:pic>
      <p:sp>
        <p:nvSpPr>
          <p:cNvPr id="10" name="矩形 9">
            <a:extLst>
              <a:ext uri="{FF2B5EF4-FFF2-40B4-BE49-F238E27FC236}">
                <a16:creationId xmlns:a16="http://schemas.microsoft.com/office/drawing/2014/main" id="{9F1EDA35-AA11-4F43-B8BE-E97334BC22A3}"/>
              </a:ext>
            </a:extLst>
          </p:cNvPr>
          <p:cNvSpPr/>
          <p:nvPr/>
        </p:nvSpPr>
        <p:spPr>
          <a:xfrm>
            <a:off x="-25684" y="2884490"/>
            <a:ext cx="1903684" cy="830997"/>
          </a:xfrm>
          <a:prstGeom prst="rect">
            <a:avLst/>
          </a:prstGeom>
        </p:spPr>
        <p:txBody>
          <a:bodyPr wrap="square">
            <a:spAutoFit/>
          </a:bodyPr>
          <a:lstStyle/>
          <a:p>
            <a:pPr algn="ctr"/>
            <a:r>
              <a:rPr lang="en-US" altLang="zh-CN" sz="1600" b="1" kern="100" dirty="0">
                <a:cs typeface="Times New Roman" panose="02020603050405020304" pitchFamily="18" charset="0"/>
              </a:rPr>
              <a:t>LI </a:t>
            </a:r>
            <a:r>
              <a:rPr lang="en-US" altLang="zh-CN" sz="1600" b="1" kern="100" dirty="0" err="1">
                <a:cs typeface="Times New Roman" panose="02020603050405020304" pitchFamily="18" charset="0"/>
              </a:rPr>
              <a:t>Tipei</a:t>
            </a:r>
            <a:endParaRPr lang="en-US" altLang="zh-CN" sz="1600" b="1" kern="100" dirty="0">
              <a:cs typeface="Times New Roman" panose="02020603050405020304" pitchFamily="18" charset="0"/>
            </a:endParaRPr>
          </a:p>
          <a:p>
            <a:pPr algn="ctr"/>
            <a:r>
              <a:rPr lang="en-US" altLang="zh-CN" sz="1600" dirty="0">
                <a:cs typeface="Times New Roman" panose="02020603050405020304" pitchFamily="18" charset="0"/>
              </a:rPr>
              <a:t>CAS Academician</a:t>
            </a:r>
          </a:p>
          <a:p>
            <a:pPr algn="ctr"/>
            <a:r>
              <a:rPr lang="en-US" altLang="zh-CN" sz="1600" dirty="0">
                <a:cs typeface="Times New Roman" panose="02020603050405020304" pitchFamily="18" charset="0"/>
              </a:rPr>
              <a:t>HXMT</a:t>
            </a:r>
            <a:endParaRPr lang="zh-CN" altLang="en-US" sz="1600" dirty="0">
              <a:cs typeface="Times New Roman" panose="02020603050405020304" pitchFamily="18" charset="0"/>
            </a:endParaRPr>
          </a:p>
        </p:txBody>
      </p:sp>
      <p:pic>
        <p:nvPicPr>
          <p:cNvPr id="11" name="图片 10">
            <a:extLst>
              <a:ext uri="{FF2B5EF4-FFF2-40B4-BE49-F238E27FC236}">
                <a16:creationId xmlns:a16="http://schemas.microsoft.com/office/drawing/2014/main" id="{167E858F-6C25-49E1-82DC-F6CF9AA071D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33820" y="1087752"/>
            <a:ext cx="1273454" cy="1696430"/>
          </a:xfrm>
          <a:prstGeom prst="rect">
            <a:avLst/>
          </a:prstGeom>
        </p:spPr>
      </p:pic>
      <p:pic>
        <p:nvPicPr>
          <p:cNvPr id="12" name="图片 11">
            <a:extLst>
              <a:ext uri="{FF2B5EF4-FFF2-40B4-BE49-F238E27FC236}">
                <a16:creationId xmlns:a16="http://schemas.microsoft.com/office/drawing/2014/main" id="{DEFEE4C3-FB9A-422F-856A-C050F15AFD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2730" y="1067259"/>
            <a:ext cx="1211735" cy="1696429"/>
          </a:xfrm>
          <a:prstGeom prst="rect">
            <a:avLst/>
          </a:prstGeom>
        </p:spPr>
      </p:pic>
      <p:sp>
        <p:nvSpPr>
          <p:cNvPr id="13" name="矩形 12">
            <a:extLst>
              <a:ext uri="{FF2B5EF4-FFF2-40B4-BE49-F238E27FC236}">
                <a16:creationId xmlns:a16="http://schemas.microsoft.com/office/drawing/2014/main" id="{871CAA8F-84E2-4894-B478-63F6C4933618}"/>
              </a:ext>
            </a:extLst>
          </p:cNvPr>
          <p:cNvSpPr/>
          <p:nvPr/>
        </p:nvSpPr>
        <p:spPr>
          <a:xfrm>
            <a:off x="1618112" y="2869101"/>
            <a:ext cx="2415708" cy="861774"/>
          </a:xfrm>
          <a:prstGeom prst="rect">
            <a:avLst/>
          </a:prstGeom>
        </p:spPr>
        <p:txBody>
          <a:bodyPr wrap="square">
            <a:spAutoFit/>
          </a:bodyPr>
          <a:lstStyle/>
          <a:p>
            <a:pPr algn="ctr"/>
            <a:r>
              <a:rPr lang="en-US" altLang="zh-CN" sz="1600" b="1" kern="100" dirty="0">
                <a:cs typeface="Times New Roman" panose="02020603050405020304" pitchFamily="18" charset="0"/>
              </a:rPr>
              <a:t>ZHANG Shuang-Nan</a:t>
            </a:r>
          </a:p>
          <a:p>
            <a:pPr algn="ctr"/>
            <a:r>
              <a:rPr lang="en-US" altLang="zh-CN" sz="1600" kern="100" dirty="0">
                <a:cs typeface="Times New Roman" panose="02020603050405020304" pitchFamily="18" charset="0"/>
              </a:rPr>
              <a:t>PI of POLAR, HXMT</a:t>
            </a:r>
          </a:p>
          <a:p>
            <a:pPr algn="ctr"/>
            <a:r>
              <a:rPr lang="en-US" altLang="zh-CN" sz="1600" kern="100" dirty="0">
                <a:cs typeface="Times New Roman" panose="02020603050405020304" pitchFamily="18" charset="0"/>
              </a:rPr>
              <a:t>eXTP and HERD</a:t>
            </a:r>
          </a:p>
        </p:txBody>
      </p:sp>
      <p:sp>
        <p:nvSpPr>
          <p:cNvPr id="14" name="矩形 13">
            <a:extLst>
              <a:ext uri="{FF2B5EF4-FFF2-40B4-BE49-F238E27FC236}">
                <a16:creationId xmlns:a16="http://schemas.microsoft.com/office/drawing/2014/main" id="{BCCF7B60-B939-408C-8F7F-69379F2CEE98}"/>
              </a:ext>
            </a:extLst>
          </p:cNvPr>
          <p:cNvSpPr/>
          <p:nvPr/>
        </p:nvSpPr>
        <p:spPr>
          <a:xfrm>
            <a:off x="3938395" y="2900460"/>
            <a:ext cx="1628462" cy="830997"/>
          </a:xfrm>
          <a:prstGeom prst="rect">
            <a:avLst/>
          </a:prstGeom>
        </p:spPr>
        <p:txBody>
          <a:bodyPr wrap="square">
            <a:spAutoFit/>
          </a:bodyPr>
          <a:lstStyle/>
          <a:p>
            <a:pPr algn="ctr"/>
            <a:r>
              <a:rPr lang="en-US" altLang="zh-CN" sz="1600" b="1" kern="100" dirty="0">
                <a:cs typeface="Times New Roman" panose="02020603050405020304" pitchFamily="18" charset="0"/>
              </a:rPr>
              <a:t>LU </a:t>
            </a:r>
            <a:r>
              <a:rPr lang="en-US" altLang="zh-CN" sz="1600" b="1" kern="100" dirty="0" err="1">
                <a:cs typeface="Times New Roman" panose="02020603050405020304" pitchFamily="18" charset="0"/>
              </a:rPr>
              <a:t>Fangjun</a:t>
            </a:r>
            <a:endParaRPr lang="en-US" altLang="zh-CN" sz="1600" b="1" kern="100" dirty="0">
              <a:cs typeface="Times New Roman" panose="02020603050405020304" pitchFamily="18" charset="0"/>
            </a:endParaRPr>
          </a:p>
          <a:p>
            <a:pPr algn="ctr"/>
            <a:r>
              <a:rPr lang="en-US" altLang="zh-CN" sz="1600" dirty="0">
                <a:cs typeface="Times New Roman" panose="02020603050405020304" pitchFamily="18" charset="0"/>
              </a:rPr>
              <a:t>HXMT payload</a:t>
            </a:r>
          </a:p>
          <a:p>
            <a:pPr algn="ctr"/>
            <a:r>
              <a:rPr lang="en-US" altLang="zh-CN" sz="1600" dirty="0">
                <a:cs typeface="Times New Roman" panose="02020603050405020304" pitchFamily="18" charset="0"/>
              </a:rPr>
              <a:t>eXTP manager</a:t>
            </a:r>
          </a:p>
        </p:txBody>
      </p:sp>
      <p:pic>
        <p:nvPicPr>
          <p:cNvPr id="15" name="图片 14">
            <a:extLst>
              <a:ext uri="{FF2B5EF4-FFF2-40B4-BE49-F238E27FC236}">
                <a16:creationId xmlns:a16="http://schemas.microsoft.com/office/drawing/2014/main" id="{D1751DAA-E31E-4405-9524-4CB9B735D7E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3109" y="4194050"/>
            <a:ext cx="1060541" cy="1379317"/>
          </a:xfrm>
          <a:prstGeom prst="rect">
            <a:avLst/>
          </a:prstGeom>
        </p:spPr>
      </p:pic>
      <p:pic>
        <p:nvPicPr>
          <p:cNvPr id="17" name="图片 16">
            <a:extLst>
              <a:ext uri="{FF2B5EF4-FFF2-40B4-BE49-F238E27FC236}">
                <a16:creationId xmlns:a16="http://schemas.microsoft.com/office/drawing/2014/main" id="{A19461E8-7BE0-4AEC-98B3-D466728A89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16796" y="4184059"/>
            <a:ext cx="1091185" cy="1396682"/>
          </a:xfrm>
          <a:prstGeom prst="rect">
            <a:avLst/>
          </a:prstGeom>
        </p:spPr>
      </p:pic>
      <p:pic>
        <p:nvPicPr>
          <p:cNvPr id="18" name="图片 17">
            <a:extLst>
              <a:ext uri="{FF2B5EF4-FFF2-40B4-BE49-F238E27FC236}">
                <a16:creationId xmlns:a16="http://schemas.microsoft.com/office/drawing/2014/main" id="{5907FF37-BE5F-45A7-B003-7BD9499C3A2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30935" y="4176683"/>
            <a:ext cx="997225" cy="1396116"/>
          </a:xfrm>
          <a:prstGeom prst="rect">
            <a:avLst/>
          </a:prstGeom>
        </p:spPr>
      </p:pic>
      <p:sp>
        <p:nvSpPr>
          <p:cNvPr id="19" name="矩形 18">
            <a:extLst>
              <a:ext uri="{FF2B5EF4-FFF2-40B4-BE49-F238E27FC236}">
                <a16:creationId xmlns:a16="http://schemas.microsoft.com/office/drawing/2014/main" id="{1634EB2B-A69F-4025-A913-3C1F476E78A8}"/>
              </a:ext>
            </a:extLst>
          </p:cNvPr>
          <p:cNvSpPr/>
          <p:nvPr/>
        </p:nvSpPr>
        <p:spPr>
          <a:xfrm>
            <a:off x="17459" y="5726515"/>
            <a:ext cx="1628462" cy="523220"/>
          </a:xfrm>
          <a:prstGeom prst="rect">
            <a:avLst/>
          </a:prstGeom>
        </p:spPr>
        <p:txBody>
          <a:bodyPr wrap="square">
            <a:spAutoFit/>
          </a:bodyPr>
          <a:lstStyle/>
          <a:p>
            <a:pPr algn="ctr"/>
            <a:r>
              <a:rPr lang="en-US" altLang="zh-CN" sz="1400" b="1" kern="100" dirty="0" err="1">
                <a:cs typeface="Times New Roman" panose="02020603050405020304" pitchFamily="18" charset="0"/>
              </a:rPr>
              <a:t>XIONGShaolin</a:t>
            </a:r>
            <a:endParaRPr lang="en-US" altLang="zh-CN" sz="1400" b="1" kern="100" dirty="0">
              <a:cs typeface="Times New Roman" panose="02020603050405020304" pitchFamily="18" charset="0"/>
            </a:endParaRPr>
          </a:p>
          <a:p>
            <a:pPr algn="ctr"/>
            <a:r>
              <a:rPr lang="en-US" altLang="zh-CN" sz="1400" dirty="0">
                <a:cs typeface="Times New Roman" panose="02020603050405020304" pitchFamily="18" charset="0"/>
              </a:rPr>
              <a:t>PI of GECAM</a:t>
            </a:r>
            <a:endParaRPr lang="zh-CN" altLang="en-US" sz="1400" dirty="0">
              <a:cs typeface="Times New Roman" panose="02020603050405020304" pitchFamily="18" charset="0"/>
            </a:endParaRPr>
          </a:p>
        </p:txBody>
      </p:sp>
      <p:sp>
        <p:nvSpPr>
          <p:cNvPr id="20" name="矩形 19">
            <a:extLst>
              <a:ext uri="{FF2B5EF4-FFF2-40B4-BE49-F238E27FC236}">
                <a16:creationId xmlns:a16="http://schemas.microsoft.com/office/drawing/2014/main" id="{5ECC4A94-90F0-4FFD-9978-AC3906287F7F}"/>
              </a:ext>
            </a:extLst>
          </p:cNvPr>
          <p:cNvSpPr/>
          <p:nvPr/>
        </p:nvSpPr>
        <p:spPr>
          <a:xfrm>
            <a:off x="2922842" y="5741700"/>
            <a:ext cx="1628462" cy="523220"/>
          </a:xfrm>
          <a:prstGeom prst="rect">
            <a:avLst/>
          </a:prstGeom>
        </p:spPr>
        <p:txBody>
          <a:bodyPr wrap="square">
            <a:spAutoFit/>
          </a:bodyPr>
          <a:lstStyle/>
          <a:p>
            <a:pPr algn="ctr"/>
            <a:r>
              <a:rPr lang="en-US" altLang="zh-CN" sz="1400" b="1" kern="100" dirty="0">
                <a:cs typeface="Times New Roman" panose="02020603050405020304" pitchFamily="18" charset="0"/>
              </a:rPr>
              <a:t>DONG </a:t>
            </a:r>
            <a:r>
              <a:rPr lang="en-US" altLang="zh-CN" sz="1400" b="1" kern="100" dirty="0" err="1">
                <a:cs typeface="Times New Roman" panose="02020603050405020304" pitchFamily="18" charset="0"/>
              </a:rPr>
              <a:t>Yongwei</a:t>
            </a:r>
            <a:endParaRPr lang="en-US" altLang="zh-CN" sz="1400" b="1" kern="100" dirty="0">
              <a:cs typeface="Times New Roman" panose="02020603050405020304" pitchFamily="18" charset="0"/>
            </a:endParaRPr>
          </a:p>
          <a:p>
            <a:pPr algn="ctr"/>
            <a:r>
              <a:rPr lang="en-US" altLang="zh-CN" sz="1400" kern="100" dirty="0">
                <a:cs typeface="Times New Roman" panose="02020603050405020304" pitchFamily="18" charset="0"/>
              </a:rPr>
              <a:t> HERD Payload</a:t>
            </a:r>
          </a:p>
        </p:txBody>
      </p:sp>
      <p:sp>
        <p:nvSpPr>
          <p:cNvPr id="21" name="矩形 20">
            <a:extLst>
              <a:ext uri="{FF2B5EF4-FFF2-40B4-BE49-F238E27FC236}">
                <a16:creationId xmlns:a16="http://schemas.microsoft.com/office/drawing/2014/main" id="{95E240A7-BBD9-4748-8A95-15457478B02A}"/>
              </a:ext>
            </a:extLst>
          </p:cNvPr>
          <p:cNvSpPr/>
          <p:nvPr/>
        </p:nvSpPr>
        <p:spPr>
          <a:xfrm>
            <a:off x="4469014" y="5777522"/>
            <a:ext cx="1515488" cy="523220"/>
          </a:xfrm>
          <a:prstGeom prst="rect">
            <a:avLst/>
          </a:prstGeom>
        </p:spPr>
        <p:txBody>
          <a:bodyPr wrap="square">
            <a:spAutoFit/>
          </a:bodyPr>
          <a:lstStyle/>
          <a:p>
            <a:pPr algn="ctr"/>
            <a:r>
              <a:rPr lang="en-US" altLang="zh-CN" sz="1400" b="1" kern="100" dirty="0">
                <a:cs typeface="Times New Roman" panose="02020603050405020304" pitchFamily="18" charset="0"/>
              </a:rPr>
              <a:t>TAO Lian</a:t>
            </a:r>
          </a:p>
          <a:p>
            <a:pPr algn="ctr"/>
            <a:r>
              <a:rPr lang="en-US" altLang="zh-CN" sz="1400" kern="100" dirty="0">
                <a:cs typeface="Times New Roman" panose="02020603050405020304" pitchFamily="18" charset="0"/>
              </a:rPr>
              <a:t> HXMT, eXTP</a:t>
            </a:r>
          </a:p>
        </p:txBody>
      </p:sp>
      <p:sp>
        <p:nvSpPr>
          <p:cNvPr id="22" name="矩形 21">
            <a:extLst>
              <a:ext uri="{FF2B5EF4-FFF2-40B4-BE49-F238E27FC236}">
                <a16:creationId xmlns:a16="http://schemas.microsoft.com/office/drawing/2014/main" id="{85DB8B20-B83B-446A-A34D-491847A4D40B}"/>
              </a:ext>
            </a:extLst>
          </p:cNvPr>
          <p:cNvSpPr/>
          <p:nvPr/>
        </p:nvSpPr>
        <p:spPr>
          <a:xfrm>
            <a:off x="7559865" y="5791891"/>
            <a:ext cx="1672354" cy="523220"/>
          </a:xfrm>
          <a:prstGeom prst="rect">
            <a:avLst/>
          </a:prstGeom>
        </p:spPr>
        <p:txBody>
          <a:bodyPr wrap="square">
            <a:spAutoFit/>
          </a:bodyPr>
          <a:lstStyle/>
          <a:p>
            <a:pPr algn="ctr"/>
            <a:r>
              <a:rPr lang="en-US" altLang="zh-CN" sz="1400" dirty="0"/>
              <a:t> </a:t>
            </a:r>
            <a:r>
              <a:rPr lang="en-US" altLang="zh-CN" sz="1400" b="1" kern="100" dirty="0">
                <a:cs typeface="Times New Roman" panose="02020603050405020304" pitchFamily="18" charset="0"/>
              </a:rPr>
              <a:t>PENG </a:t>
            </a:r>
            <a:r>
              <a:rPr lang="en-US" altLang="zh-CN" sz="1400" b="1" kern="100" dirty="0" err="1">
                <a:cs typeface="Times New Roman" panose="02020603050405020304" pitchFamily="18" charset="0"/>
              </a:rPr>
              <a:t>Wenxi</a:t>
            </a:r>
            <a:endParaRPr lang="en-US" altLang="zh-CN" sz="1400" b="1" kern="100" dirty="0">
              <a:cs typeface="Times New Roman" panose="02020603050405020304" pitchFamily="18" charset="0"/>
            </a:endParaRPr>
          </a:p>
          <a:p>
            <a:pPr algn="ctr"/>
            <a:r>
              <a:rPr lang="en-US" altLang="zh-CN" sz="1400" kern="100" dirty="0">
                <a:cs typeface="Times New Roman" panose="02020603050405020304" pitchFamily="18" charset="0"/>
              </a:rPr>
              <a:t>HERD Payload</a:t>
            </a:r>
            <a:endParaRPr lang="zh-CN" altLang="en-US" sz="1400" kern="100" dirty="0">
              <a:cs typeface="Times New Roman" panose="02020603050405020304" pitchFamily="18" charset="0"/>
            </a:endParaRPr>
          </a:p>
        </p:txBody>
      </p:sp>
      <p:pic>
        <p:nvPicPr>
          <p:cNvPr id="24" name="图片 23">
            <a:extLst>
              <a:ext uri="{FF2B5EF4-FFF2-40B4-BE49-F238E27FC236}">
                <a16:creationId xmlns:a16="http://schemas.microsoft.com/office/drawing/2014/main" id="{E3A56BA3-50C8-45FF-A9ED-B6F5B3216B4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83500" y="1080677"/>
            <a:ext cx="1175082" cy="1732875"/>
          </a:xfrm>
          <a:prstGeom prst="rect">
            <a:avLst/>
          </a:prstGeom>
        </p:spPr>
      </p:pic>
      <p:pic>
        <p:nvPicPr>
          <p:cNvPr id="27" name="图片 26">
            <a:extLst>
              <a:ext uri="{FF2B5EF4-FFF2-40B4-BE49-F238E27FC236}">
                <a16:creationId xmlns:a16="http://schemas.microsoft.com/office/drawing/2014/main" id="{DD606CA6-9CDE-4981-B828-E3DD13DC935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877212" y="4194051"/>
            <a:ext cx="1079762" cy="1379316"/>
          </a:xfrm>
          <a:prstGeom prst="rect">
            <a:avLst/>
          </a:prstGeom>
        </p:spPr>
      </p:pic>
      <p:sp>
        <p:nvSpPr>
          <p:cNvPr id="28" name="矩形 27">
            <a:extLst>
              <a:ext uri="{FF2B5EF4-FFF2-40B4-BE49-F238E27FC236}">
                <a16:creationId xmlns:a16="http://schemas.microsoft.com/office/drawing/2014/main" id="{29219ACA-D430-4A75-9E57-5ED9F109C0E2}"/>
              </a:ext>
            </a:extLst>
          </p:cNvPr>
          <p:cNvSpPr/>
          <p:nvPr/>
        </p:nvSpPr>
        <p:spPr>
          <a:xfrm>
            <a:off x="1423482" y="5730473"/>
            <a:ext cx="1733728" cy="523220"/>
          </a:xfrm>
          <a:prstGeom prst="rect">
            <a:avLst/>
          </a:prstGeom>
        </p:spPr>
        <p:txBody>
          <a:bodyPr wrap="square">
            <a:spAutoFit/>
          </a:bodyPr>
          <a:lstStyle/>
          <a:p>
            <a:pPr algn="ctr"/>
            <a:r>
              <a:rPr lang="en-US" altLang="zh-CN" sz="1400" b="1" kern="100" dirty="0">
                <a:cs typeface="Times New Roman" panose="02020603050405020304" pitchFamily="18" charset="0"/>
              </a:rPr>
              <a:t>LIU </a:t>
            </a:r>
            <a:r>
              <a:rPr lang="en-US" altLang="zh-CN" sz="1400" b="1" kern="100" dirty="0" err="1">
                <a:cs typeface="Times New Roman" panose="02020603050405020304" pitchFamily="18" charset="0"/>
              </a:rPr>
              <a:t>Congzhan</a:t>
            </a:r>
            <a:endParaRPr lang="en-US" altLang="zh-CN" sz="1400" b="1" kern="100" dirty="0">
              <a:cs typeface="Times New Roman" panose="02020603050405020304" pitchFamily="18" charset="0"/>
            </a:endParaRPr>
          </a:p>
          <a:p>
            <a:pPr algn="ctr"/>
            <a:r>
              <a:rPr lang="en-US" altLang="zh-CN" sz="1400" kern="100" dirty="0">
                <a:cs typeface="Times New Roman" panose="02020603050405020304" pitchFamily="18" charset="0"/>
              </a:rPr>
              <a:t>HXMT Payload</a:t>
            </a:r>
          </a:p>
        </p:txBody>
      </p:sp>
      <p:pic>
        <p:nvPicPr>
          <p:cNvPr id="30" name="图片 29">
            <a:extLst>
              <a:ext uri="{FF2B5EF4-FFF2-40B4-BE49-F238E27FC236}">
                <a16:creationId xmlns:a16="http://schemas.microsoft.com/office/drawing/2014/main" id="{80D9922E-6835-4442-AC46-D252E9144CF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00000" y="4062768"/>
            <a:ext cx="1267938" cy="1517973"/>
          </a:xfrm>
          <a:prstGeom prst="rect">
            <a:avLst/>
          </a:prstGeom>
        </p:spPr>
      </p:pic>
      <p:pic>
        <p:nvPicPr>
          <p:cNvPr id="33" name="图片 32">
            <a:extLst>
              <a:ext uri="{FF2B5EF4-FFF2-40B4-BE49-F238E27FC236}">
                <a16:creationId xmlns:a16="http://schemas.microsoft.com/office/drawing/2014/main" id="{ED63DA5F-CF26-4552-80B8-2E9FDD1F7D6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66960" y="944063"/>
            <a:ext cx="1390526" cy="1851838"/>
          </a:xfrm>
          <a:prstGeom prst="rect">
            <a:avLst/>
          </a:prstGeom>
        </p:spPr>
      </p:pic>
      <p:sp>
        <p:nvSpPr>
          <p:cNvPr id="34" name="矩形 33">
            <a:extLst>
              <a:ext uri="{FF2B5EF4-FFF2-40B4-BE49-F238E27FC236}">
                <a16:creationId xmlns:a16="http://schemas.microsoft.com/office/drawing/2014/main" id="{16CCAC9D-48F7-474A-968A-8053DBEFED07}"/>
              </a:ext>
            </a:extLst>
          </p:cNvPr>
          <p:cNvSpPr/>
          <p:nvPr/>
        </p:nvSpPr>
        <p:spPr>
          <a:xfrm>
            <a:off x="7341998" y="2938498"/>
            <a:ext cx="1515488" cy="584775"/>
          </a:xfrm>
          <a:prstGeom prst="rect">
            <a:avLst/>
          </a:prstGeom>
        </p:spPr>
        <p:txBody>
          <a:bodyPr wrap="square">
            <a:spAutoFit/>
          </a:bodyPr>
          <a:lstStyle/>
          <a:p>
            <a:pPr algn="ctr"/>
            <a:r>
              <a:rPr lang="en-US" altLang="zh-CN" sz="1600" b="1" kern="100" dirty="0">
                <a:cs typeface="Times New Roman" panose="02020603050405020304" pitchFamily="18" charset="0"/>
              </a:rPr>
              <a:t>XU </a:t>
            </a:r>
            <a:r>
              <a:rPr lang="en-US" altLang="zh-CN" sz="1600" b="1" kern="100" dirty="0" err="1">
                <a:cs typeface="Times New Roman" panose="02020603050405020304" pitchFamily="18" charset="0"/>
              </a:rPr>
              <a:t>Yupeng</a:t>
            </a:r>
            <a:endParaRPr lang="en-US" altLang="zh-CN" sz="1600" b="1" kern="100" dirty="0">
              <a:cs typeface="Times New Roman" panose="02020603050405020304" pitchFamily="18" charset="0"/>
            </a:endParaRPr>
          </a:p>
          <a:p>
            <a:pPr algn="ctr"/>
            <a:r>
              <a:rPr lang="en-US" altLang="zh-CN" sz="1600" dirty="0">
                <a:cs typeface="Times New Roman" panose="02020603050405020304" pitchFamily="18" charset="0"/>
              </a:rPr>
              <a:t>eXTP payload</a:t>
            </a:r>
          </a:p>
        </p:txBody>
      </p:sp>
      <p:sp>
        <p:nvSpPr>
          <p:cNvPr id="35" name="矩形 34">
            <a:extLst>
              <a:ext uri="{FF2B5EF4-FFF2-40B4-BE49-F238E27FC236}">
                <a16:creationId xmlns:a16="http://schemas.microsoft.com/office/drawing/2014/main" id="{6A36AAC5-AF2E-41EA-8565-85A3BF1B2119}"/>
              </a:ext>
            </a:extLst>
          </p:cNvPr>
          <p:cNvSpPr/>
          <p:nvPr/>
        </p:nvSpPr>
        <p:spPr>
          <a:xfrm>
            <a:off x="9218547" y="2975322"/>
            <a:ext cx="1436347" cy="584775"/>
          </a:xfrm>
          <a:prstGeom prst="rect">
            <a:avLst/>
          </a:prstGeom>
        </p:spPr>
        <p:txBody>
          <a:bodyPr wrap="square">
            <a:spAutoFit/>
          </a:bodyPr>
          <a:lstStyle/>
          <a:p>
            <a:pPr algn="ctr"/>
            <a:r>
              <a:rPr lang="en-US" altLang="zh-CN" sz="1600" b="1" kern="100" dirty="0">
                <a:cs typeface="Times New Roman" panose="02020603050405020304" pitchFamily="18" charset="0"/>
              </a:rPr>
              <a:t>CHEN Yong</a:t>
            </a:r>
          </a:p>
          <a:p>
            <a:pPr algn="ctr"/>
            <a:r>
              <a:rPr lang="en-US" altLang="zh-CN" sz="1600" dirty="0">
                <a:cs typeface="Times New Roman" panose="02020603050405020304" pitchFamily="18" charset="0"/>
              </a:rPr>
              <a:t>EP/FXT</a:t>
            </a:r>
          </a:p>
        </p:txBody>
      </p:sp>
      <p:sp>
        <p:nvSpPr>
          <p:cNvPr id="37" name="矩形 36">
            <a:extLst>
              <a:ext uri="{FF2B5EF4-FFF2-40B4-BE49-F238E27FC236}">
                <a16:creationId xmlns:a16="http://schemas.microsoft.com/office/drawing/2014/main" id="{50687E03-11F4-4C98-9F65-4524AF4F475B}"/>
              </a:ext>
            </a:extLst>
          </p:cNvPr>
          <p:cNvSpPr/>
          <p:nvPr/>
        </p:nvSpPr>
        <p:spPr>
          <a:xfrm>
            <a:off x="10518535" y="2964376"/>
            <a:ext cx="1673465" cy="584775"/>
          </a:xfrm>
          <a:prstGeom prst="rect">
            <a:avLst/>
          </a:prstGeom>
        </p:spPr>
        <p:txBody>
          <a:bodyPr wrap="square">
            <a:spAutoFit/>
          </a:bodyPr>
          <a:lstStyle/>
          <a:p>
            <a:pPr algn="ctr"/>
            <a:r>
              <a:rPr lang="en-US" altLang="zh-CN" sz="1600" b="1" kern="100" dirty="0">
                <a:cs typeface="Times New Roman" panose="02020603050405020304" pitchFamily="18" charset="0"/>
              </a:rPr>
              <a:t>WU </a:t>
            </a:r>
            <a:r>
              <a:rPr lang="en-US" altLang="zh-CN" sz="1600" b="1" kern="100" dirty="0" err="1">
                <a:cs typeface="Times New Roman" panose="02020603050405020304" pitchFamily="18" charset="0"/>
              </a:rPr>
              <a:t>Bobing</a:t>
            </a:r>
            <a:endParaRPr lang="en-US" altLang="zh-CN" sz="1600" b="1" kern="100" dirty="0">
              <a:cs typeface="Times New Roman" panose="02020603050405020304" pitchFamily="18" charset="0"/>
            </a:endParaRPr>
          </a:p>
          <a:p>
            <a:pPr algn="ctr"/>
            <a:r>
              <a:rPr lang="en-US" altLang="zh-CN" sz="1600" dirty="0">
                <a:cs typeface="Times New Roman" panose="02020603050405020304" pitchFamily="18" charset="0"/>
              </a:rPr>
              <a:t>SVOM/GRM</a:t>
            </a:r>
          </a:p>
        </p:txBody>
      </p:sp>
      <p:sp>
        <p:nvSpPr>
          <p:cNvPr id="40" name="矩形 39">
            <a:extLst>
              <a:ext uri="{FF2B5EF4-FFF2-40B4-BE49-F238E27FC236}">
                <a16:creationId xmlns:a16="http://schemas.microsoft.com/office/drawing/2014/main" id="{08409861-4FE4-415F-A6B9-602E0C425E56}"/>
              </a:ext>
            </a:extLst>
          </p:cNvPr>
          <p:cNvSpPr/>
          <p:nvPr/>
        </p:nvSpPr>
        <p:spPr>
          <a:xfrm>
            <a:off x="10544023" y="5689386"/>
            <a:ext cx="1712115" cy="523220"/>
          </a:xfrm>
          <a:prstGeom prst="rect">
            <a:avLst/>
          </a:prstGeom>
        </p:spPr>
        <p:txBody>
          <a:bodyPr wrap="square">
            <a:spAutoFit/>
          </a:bodyPr>
          <a:lstStyle/>
          <a:p>
            <a:pPr algn="ctr"/>
            <a:r>
              <a:rPr lang="en-US" altLang="zh-CN" sz="1400" dirty="0"/>
              <a:t> </a:t>
            </a:r>
            <a:r>
              <a:rPr lang="en-US" altLang="zh-CN" sz="1400" b="1" kern="100" dirty="0">
                <a:cs typeface="Times New Roman" panose="02020603050405020304" pitchFamily="18" charset="0"/>
              </a:rPr>
              <a:t>SUN </a:t>
            </a:r>
            <a:r>
              <a:rPr lang="en-US" altLang="zh-CN" sz="1400" b="1" kern="100" dirty="0" err="1">
                <a:cs typeface="Times New Roman" panose="02020603050405020304" pitchFamily="18" charset="0"/>
              </a:rPr>
              <a:t>Jianchao</a:t>
            </a:r>
            <a:endParaRPr lang="en-US" altLang="zh-CN" sz="1400" b="1" kern="100" dirty="0">
              <a:cs typeface="Times New Roman" panose="02020603050405020304" pitchFamily="18" charset="0"/>
            </a:endParaRPr>
          </a:p>
          <a:p>
            <a:pPr algn="ctr"/>
            <a:r>
              <a:rPr lang="en-US" altLang="zh-CN" sz="1400" kern="100" dirty="0">
                <a:cs typeface="Times New Roman" panose="02020603050405020304" pitchFamily="18" charset="0"/>
              </a:rPr>
              <a:t>POLAR, POLAR-2</a:t>
            </a:r>
            <a:endParaRPr lang="zh-CN" altLang="en-US" sz="1400" kern="100" dirty="0">
              <a:cs typeface="Times New Roman" panose="02020603050405020304" pitchFamily="18" charset="0"/>
            </a:endParaRPr>
          </a:p>
        </p:txBody>
      </p:sp>
      <p:sp>
        <p:nvSpPr>
          <p:cNvPr id="43" name="矩形 42">
            <a:extLst>
              <a:ext uri="{FF2B5EF4-FFF2-40B4-BE49-F238E27FC236}">
                <a16:creationId xmlns:a16="http://schemas.microsoft.com/office/drawing/2014/main" id="{D276D36D-5336-4D8F-94DF-6ADDEA947677}"/>
              </a:ext>
            </a:extLst>
          </p:cNvPr>
          <p:cNvSpPr/>
          <p:nvPr/>
        </p:nvSpPr>
        <p:spPr>
          <a:xfrm>
            <a:off x="5510551" y="2908895"/>
            <a:ext cx="1885916" cy="830997"/>
          </a:xfrm>
          <a:prstGeom prst="rect">
            <a:avLst/>
          </a:prstGeom>
        </p:spPr>
        <p:txBody>
          <a:bodyPr wrap="square">
            <a:spAutoFit/>
          </a:bodyPr>
          <a:lstStyle/>
          <a:p>
            <a:pPr algn="ctr"/>
            <a:r>
              <a:rPr lang="en-US" altLang="zh-CN" sz="1600" b="1" kern="100" dirty="0">
                <a:cs typeface="Times New Roman" panose="02020603050405020304" pitchFamily="18" charset="0"/>
              </a:rPr>
              <a:t>SONG Liming</a:t>
            </a:r>
          </a:p>
          <a:p>
            <a:pPr algn="ctr"/>
            <a:r>
              <a:rPr lang="en-US" altLang="zh-CN" sz="1600" dirty="0">
                <a:cs typeface="Times New Roman" panose="02020603050405020304" pitchFamily="18" charset="0"/>
              </a:rPr>
              <a:t>HXMT, GECAM</a:t>
            </a:r>
          </a:p>
          <a:p>
            <a:pPr algn="ctr"/>
            <a:r>
              <a:rPr lang="en-US" altLang="zh-CN" sz="1600" dirty="0">
                <a:cs typeface="Times New Roman" panose="02020603050405020304" pitchFamily="18" charset="0"/>
              </a:rPr>
              <a:t>Science Operation</a:t>
            </a:r>
          </a:p>
        </p:txBody>
      </p:sp>
      <p:pic>
        <p:nvPicPr>
          <p:cNvPr id="5" name="图片 4">
            <a:extLst>
              <a:ext uri="{FF2B5EF4-FFF2-40B4-BE49-F238E27FC236}">
                <a16:creationId xmlns:a16="http://schemas.microsoft.com/office/drawing/2014/main" id="{3D4F3411-06C2-4879-AA66-69083CDF68C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29722" y="4079565"/>
            <a:ext cx="1091185" cy="1510599"/>
          </a:xfrm>
          <a:prstGeom prst="rect">
            <a:avLst/>
          </a:prstGeom>
        </p:spPr>
      </p:pic>
      <p:sp>
        <p:nvSpPr>
          <p:cNvPr id="36" name="矩形 35">
            <a:extLst>
              <a:ext uri="{FF2B5EF4-FFF2-40B4-BE49-F238E27FC236}">
                <a16:creationId xmlns:a16="http://schemas.microsoft.com/office/drawing/2014/main" id="{DFFC50F0-6361-455B-B1C0-47F331717619}"/>
              </a:ext>
            </a:extLst>
          </p:cNvPr>
          <p:cNvSpPr/>
          <p:nvPr/>
        </p:nvSpPr>
        <p:spPr>
          <a:xfrm>
            <a:off x="9128548" y="5775021"/>
            <a:ext cx="1672354" cy="523220"/>
          </a:xfrm>
          <a:prstGeom prst="rect">
            <a:avLst/>
          </a:prstGeom>
        </p:spPr>
        <p:txBody>
          <a:bodyPr wrap="square">
            <a:spAutoFit/>
          </a:bodyPr>
          <a:lstStyle/>
          <a:p>
            <a:pPr algn="ctr"/>
            <a:r>
              <a:rPr lang="en-US" altLang="zh-CN" sz="1400" dirty="0"/>
              <a:t> </a:t>
            </a:r>
            <a:r>
              <a:rPr lang="en-US" altLang="zh-CN" sz="1400" b="1" kern="100" dirty="0">
                <a:cs typeface="Times New Roman" panose="02020603050405020304" pitchFamily="18" charset="0"/>
              </a:rPr>
              <a:t>LI </a:t>
            </a:r>
            <a:r>
              <a:rPr lang="en-US" altLang="zh-CN" sz="1400" b="1" kern="100" dirty="0" err="1">
                <a:cs typeface="Times New Roman" panose="02020603050405020304" pitchFamily="18" charset="0"/>
              </a:rPr>
              <a:t>Zuhao</a:t>
            </a:r>
            <a:endParaRPr lang="en-US" altLang="zh-CN" sz="1400" b="1" kern="100" dirty="0">
              <a:cs typeface="Times New Roman" panose="02020603050405020304" pitchFamily="18" charset="0"/>
            </a:endParaRPr>
          </a:p>
          <a:p>
            <a:pPr algn="ctr"/>
            <a:r>
              <a:rPr lang="en-US" altLang="zh-CN" sz="1400" kern="100" dirty="0">
                <a:cs typeface="Times New Roman" panose="02020603050405020304" pitchFamily="18" charset="0"/>
              </a:rPr>
              <a:t>HERD, AMS02</a:t>
            </a:r>
            <a:endParaRPr lang="zh-CN" altLang="en-US" sz="1400" kern="100" dirty="0">
              <a:cs typeface="Times New Roman" panose="02020603050405020304" pitchFamily="18" charset="0"/>
            </a:endParaRPr>
          </a:p>
        </p:txBody>
      </p:sp>
      <p:sp>
        <p:nvSpPr>
          <p:cNvPr id="39" name="矩形 38">
            <a:extLst>
              <a:ext uri="{FF2B5EF4-FFF2-40B4-BE49-F238E27FC236}">
                <a16:creationId xmlns:a16="http://schemas.microsoft.com/office/drawing/2014/main" id="{9AAA125D-60DB-4FD9-AE21-7CD7DB49DA07}"/>
              </a:ext>
            </a:extLst>
          </p:cNvPr>
          <p:cNvSpPr/>
          <p:nvPr/>
        </p:nvSpPr>
        <p:spPr>
          <a:xfrm>
            <a:off x="5948906" y="5757125"/>
            <a:ext cx="1712114" cy="523220"/>
          </a:xfrm>
          <a:prstGeom prst="rect">
            <a:avLst/>
          </a:prstGeom>
        </p:spPr>
        <p:txBody>
          <a:bodyPr wrap="square">
            <a:spAutoFit/>
          </a:bodyPr>
          <a:lstStyle/>
          <a:p>
            <a:pPr algn="ctr"/>
            <a:r>
              <a:rPr lang="en-US" altLang="zh-CN" sz="1400" b="1" kern="100" dirty="0">
                <a:cs typeface="Times New Roman" panose="02020603050405020304" pitchFamily="18" charset="0"/>
              </a:rPr>
              <a:t>LI Xiaobo</a:t>
            </a:r>
          </a:p>
          <a:p>
            <a:pPr algn="ctr"/>
            <a:r>
              <a:rPr lang="en-US" altLang="zh-CN" sz="1400" kern="100" dirty="0">
                <a:cs typeface="Times New Roman" panose="02020603050405020304" pitchFamily="18" charset="0"/>
              </a:rPr>
              <a:t> Science Operation</a:t>
            </a:r>
          </a:p>
        </p:txBody>
      </p:sp>
      <p:pic>
        <p:nvPicPr>
          <p:cNvPr id="6" name="图片 5">
            <a:extLst>
              <a:ext uri="{FF2B5EF4-FFF2-40B4-BE49-F238E27FC236}">
                <a16:creationId xmlns:a16="http://schemas.microsoft.com/office/drawing/2014/main" id="{35606BAF-0E28-4D4F-AB8B-A3E72F921AA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04583" y="4193481"/>
            <a:ext cx="1034913" cy="1379885"/>
          </a:xfrm>
          <a:prstGeom prst="rect">
            <a:avLst/>
          </a:prstGeom>
        </p:spPr>
      </p:pic>
      <p:pic>
        <p:nvPicPr>
          <p:cNvPr id="7" name="图片 6">
            <a:extLst>
              <a:ext uri="{FF2B5EF4-FFF2-40B4-BE49-F238E27FC236}">
                <a16:creationId xmlns:a16="http://schemas.microsoft.com/office/drawing/2014/main" id="{9B27DEFF-360E-4ACF-B7AA-61B468CB7D5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875339" y="1037513"/>
            <a:ext cx="1211735" cy="1755779"/>
          </a:xfrm>
          <a:prstGeom prst="rect">
            <a:avLst/>
          </a:prstGeom>
        </p:spPr>
      </p:pic>
      <p:pic>
        <p:nvPicPr>
          <p:cNvPr id="23" name="图片 22">
            <a:extLst>
              <a:ext uri="{FF2B5EF4-FFF2-40B4-BE49-F238E27FC236}">
                <a16:creationId xmlns:a16="http://schemas.microsoft.com/office/drawing/2014/main" id="{18C83540-D901-4210-86C6-EDF0D19005C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41893" y="4062768"/>
            <a:ext cx="1013376" cy="1510599"/>
          </a:xfrm>
          <a:prstGeom prst="rect">
            <a:avLst/>
          </a:prstGeom>
        </p:spPr>
      </p:pic>
    </p:spTree>
    <p:extLst>
      <p:ext uri="{BB962C8B-B14F-4D97-AF65-F5344CB8AC3E}">
        <p14:creationId xmlns:p14="http://schemas.microsoft.com/office/powerpoint/2010/main" val="443023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圆角 17">
            <a:extLst>
              <a:ext uri="{FF2B5EF4-FFF2-40B4-BE49-F238E27FC236}">
                <a16:creationId xmlns:a16="http://schemas.microsoft.com/office/drawing/2014/main" id="{70FAD0A9-E851-48F8-96BA-3D0336DC6EF3}"/>
              </a:ext>
            </a:extLst>
          </p:cNvPr>
          <p:cNvSpPr/>
          <p:nvPr/>
        </p:nvSpPr>
        <p:spPr>
          <a:xfrm>
            <a:off x="574374" y="1446836"/>
            <a:ext cx="9970163" cy="350657"/>
          </a:xfrm>
          <a:prstGeom prst="round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22AD0322-0383-4B55-8DE0-2FEB863E7DF0}"/>
              </a:ext>
            </a:extLst>
          </p:cNvPr>
          <p:cNvSpPr>
            <a:spLocks noGrp="1"/>
          </p:cNvSpPr>
          <p:nvPr>
            <p:ph type="title"/>
          </p:nvPr>
        </p:nvSpPr>
        <p:spPr/>
        <p:txBody>
          <a:bodyPr/>
          <a:lstStyle/>
          <a:p>
            <a:r>
              <a:rPr lang="en-US" altLang="zh-CN" sz="3600" dirty="0"/>
              <a:t>IHEP played an important role</a:t>
            </a:r>
            <a:endParaRPr lang="zh-CN" altLang="en-US" sz="3600" dirty="0"/>
          </a:p>
        </p:txBody>
      </p:sp>
      <p:sp>
        <p:nvSpPr>
          <p:cNvPr id="3" name="灯片编号占位符 2">
            <a:extLst>
              <a:ext uri="{FF2B5EF4-FFF2-40B4-BE49-F238E27FC236}">
                <a16:creationId xmlns:a16="http://schemas.microsoft.com/office/drawing/2014/main" id="{94DD8F7F-3443-4631-96B3-5D581DA17C73}"/>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8</a:t>
            </a:fld>
            <a:endParaRPr lang="zh-CN" altLang="en-US">
              <a:solidFill>
                <a:prstClr val="black">
                  <a:tint val="75000"/>
                </a:prstClr>
              </a:solidFill>
            </a:endParaRPr>
          </a:p>
        </p:txBody>
      </p:sp>
      <p:sp>
        <p:nvSpPr>
          <p:cNvPr id="4" name="内容占位符 3">
            <a:extLst>
              <a:ext uri="{FF2B5EF4-FFF2-40B4-BE49-F238E27FC236}">
                <a16:creationId xmlns:a16="http://schemas.microsoft.com/office/drawing/2014/main" id="{4C714A7A-331B-4EB3-8DD2-AA905476B0E1}"/>
              </a:ext>
            </a:extLst>
          </p:cNvPr>
          <p:cNvSpPr>
            <a:spLocks noGrp="1"/>
          </p:cNvSpPr>
          <p:nvPr>
            <p:ph idx="1"/>
          </p:nvPr>
        </p:nvSpPr>
        <p:spPr>
          <a:xfrm>
            <a:off x="338360" y="961399"/>
            <a:ext cx="11279266" cy="989322"/>
          </a:xfrm>
        </p:spPr>
        <p:txBody>
          <a:bodyPr/>
          <a:lstStyle/>
          <a:p>
            <a:r>
              <a:rPr lang="en-US" altLang="zh-CN" dirty="0"/>
              <a:t>IHEP led/involved in </a:t>
            </a:r>
            <a:r>
              <a:rPr lang="en-US" altLang="zh-CN" dirty="0">
                <a:solidFill>
                  <a:srgbClr val="C00000"/>
                </a:solidFill>
              </a:rPr>
              <a:t>key high-energy astrophysics </a:t>
            </a:r>
            <a:r>
              <a:rPr lang="en-US" altLang="zh-CN" dirty="0"/>
              <a:t>space missions in China</a:t>
            </a:r>
          </a:p>
          <a:p>
            <a:pPr marL="432000" lvl="1" indent="0">
              <a:buNone/>
            </a:pPr>
            <a:r>
              <a:rPr lang="en-US" altLang="zh-CN" b="1" dirty="0">
                <a:solidFill>
                  <a:srgbClr val="0000FF"/>
                </a:solidFill>
              </a:rPr>
              <a:t>IHEP-led: HXMT, GECAM, HERD, eXTP</a:t>
            </a:r>
            <a:r>
              <a:rPr lang="en-US" altLang="zh-CN" dirty="0"/>
              <a:t>        </a:t>
            </a:r>
            <a:r>
              <a:rPr lang="en-US" altLang="zh-CN" b="1" dirty="0">
                <a:solidFill>
                  <a:srgbClr val="00B050"/>
                </a:solidFill>
              </a:rPr>
              <a:t>IHEP-involved:  DAMPE, SVOM, EP</a:t>
            </a:r>
            <a:endParaRPr lang="zh-CN" altLang="en-US" b="1" dirty="0">
              <a:solidFill>
                <a:srgbClr val="00B050"/>
              </a:solidFill>
            </a:endParaRPr>
          </a:p>
        </p:txBody>
      </p:sp>
      <p:pic>
        <p:nvPicPr>
          <p:cNvPr id="5" name="图片 4">
            <a:extLst>
              <a:ext uri="{FF2B5EF4-FFF2-40B4-BE49-F238E27FC236}">
                <a16:creationId xmlns:a16="http://schemas.microsoft.com/office/drawing/2014/main" id="{CF5768E0-57C1-405F-A68A-942A10E40CBE}"/>
              </a:ext>
            </a:extLst>
          </p:cNvPr>
          <p:cNvPicPr>
            <a:picLocks noChangeAspect="1"/>
          </p:cNvPicPr>
          <p:nvPr/>
        </p:nvPicPr>
        <p:blipFill>
          <a:blip r:embed="rId3"/>
          <a:stretch>
            <a:fillRect/>
          </a:stretch>
        </p:blipFill>
        <p:spPr>
          <a:xfrm>
            <a:off x="145263" y="1950722"/>
            <a:ext cx="6072600" cy="649717"/>
          </a:xfrm>
          <a:prstGeom prst="rect">
            <a:avLst/>
          </a:prstGeom>
        </p:spPr>
      </p:pic>
      <p:pic>
        <p:nvPicPr>
          <p:cNvPr id="6" name="图片 5">
            <a:extLst>
              <a:ext uri="{FF2B5EF4-FFF2-40B4-BE49-F238E27FC236}">
                <a16:creationId xmlns:a16="http://schemas.microsoft.com/office/drawing/2014/main" id="{656A8133-0433-47F7-8DB6-A3E483660F52}"/>
              </a:ext>
            </a:extLst>
          </p:cNvPr>
          <p:cNvPicPr>
            <a:picLocks noChangeAspect="1"/>
          </p:cNvPicPr>
          <p:nvPr/>
        </p:nvPicPr>
        <p:blipFill rotWithShape="1">
          <a:blip r:embed="rId4"/>
          <a:srcRect t="2328"/>
          <a:stretch/>
        </p:blipFill>
        <p:spPr>
          <a:xfrm>
            <a:off x="218717" y="2516980"/>
            <a:ext cx="6151546" cy="3781349"/>
          </a:xfrm>
          <a:prstGeom prst="rect">
            <a:avLst/>
          </a:prstGeom>
        </p:spPr>
      </p:pic>
      <p:pic>
        <p:nvPicPr>
          <p:cNvPr id="8" name="图片 7">
            <a:extLst>
              <a:ext uri="{FF2B5EF4-FFF2-40B4-BE49-F238E27FC236}">
                <a16:creationId xmlns:a16="http://schemas.microsoft.com/office/drawing/2014/main" id="{72694F84-B9E4-4CDF-966D-703C95B1157C}"/>
              </a:ext>
            </a:extLst>
          </p:cNvPr>
          <p:cNvPicPr>
            <a:picLocks noChangeAspect="1"/>
          </p:cNvPicPr>
          <p:nvPr/>
        </p:nvPicPr>
        <p:blipFill>
          <a:blip r:embed="rId3"/>
          <a:stretch>
            <a:fillRect/>
          </a:stretch>
        </p:blipFill>
        <p:spPr>
          <a:xfrm>
            <a:off x="6104007" y="1950721"/>
            <a:ext cx="6072600" cy="649717"/>
          </a:xfrm>
          <a:prstGeom prst="rect">
            <a:avLst/>
          </a:prstGeom>
        </p:spPr>
      </p:pic>
      <p:pic>
        <p:nvPicPr>
          <p:cNvPr id="9" name="图片 8">
            <a:extLst>
              <a:ext uri="{FF2B5EF4-FFF2-40B4-BE49-F238E27FC236}">
                <a16:creationId xmlns:a16="http://schemas.microsoft.com/office/drawing/2014/main" id="{24602BD9-577D-4841-A1E2-D456A49C4118}"/>
              </a:ext>
            </a:extLst>
          </p:cNvPr>
          <p:cNvPicPr>
            <a:picLocks noChangeAspect="1"/>
          </p:cNvPicPr>
          <p:nvPr/>
        </p:nvPicPr>
        <p:blipFill>
          <a:blip r:embed="rId5"/>
          <a:stretch>
            <a:fillRect/>
          </a:stretch>
        </p:blipFill>
        <p:spPr>
          <a:xfrm>
            <a:off x="6194713" y="2620236"/>
            <a:ext cx="5997287" cy="3878644"/>
          </a:xfrm>
          <a:prstGeom prst="rect">
            <a:avLst/>
          </a:prstGeom>
        </p:spPr>
      </p:pic>
      <p:sp>
        <p:nvSpPr>
          <p:cNvPr id="10" name="矩形 9">
            <a:extLst>
              <a:ext uri="{FF2B5EF4-FFF2-40B4-BE49-F238E27FC236}">
                <a16:creationId xmlns:a16="http://schemas.microsoft.com/office/drawing/2014/main" id="{F0561A56-250E-489E-AE5E-6BC378C49ED1}"/>
              </a:ext>
            </a:extLst>
          </p:cNvPr>
          <p:cNvSpPr/>
          <p:nvPr/>
        </p:nvSpPr>
        <p:spPr>
          <a:xfrm>
            <a:off x="1598290" y="6442368"/>
            <a:ext cx="9572045" cy="369332"/>
          </a:xfrm>
          <a:prstGeom prst="rect">
            <a:avLst/>
          </a:prstGeom>
          <a:solidFill>
            <a:srgbClr val="0099FF"/>
          </a:solidFill>
        </p:spPr>
        <p:txBody>
          <a:bodyPr wrap="square">
            <a:spAutoFit/>
          </a:bodyPr>
          <a:lstStyle/>
          <a:p>
            <a:r>
              <a:rPr lang="en-US" altLang="zh-CN" dirty="0">
                <a:solidFill>
                  <a:schemeClr val="bg2"/>
                </a:solidFill>
                <a:latin typeface="ArialMT"/>
              </a:rPr>
              <a:t>From </a:t>
            </a:r>
            <a:r>
              <a:rPr lang="zh-CN" altLang="en-US" dirty="0">
                <a:solidFill>
                  <a:schemeClr val="bg2"/>
                </a:solidFill>
                <a:latin typeface="ArialMT"/>
              </a:rPr>
              <a:t>“</a:t>
            </a:r>
            <a:r>
              <a:rPr lang="en-US" altLang="zh-CN" dirty="0">
                <a:solidFill>
                  <a:schemeClr val="bg2"/>
                </a:solidFill>
                <a:latin typeface="ArialMT"/>
              </a:rPr>
              <a:t>Astro 2020:  Pathways to Discovery in Astronomy and Astrophysics for the 2020s</a:t>
            </a:r>
            <a:r>
              <a:rPr lang="zh-CN" altLang="en-US" dirty="0">
                <a:solidFill>
                  <a:schemeClr val="bg2"/>
                </a:solidFill>
                <a:latin typeface="ArialMT"/>
              </a:rPr>
              <a:t>”</a:t>
            </a:r>
            <a:endParaRPr lang="zh-CN" altLang="en-US" dirty="0">
              <a:solidFill>
                <a:schemeClr val="bg2"/>
              </a:solidFill>
            </a:endParaRPr>
          </a:p>
        </p:txBody>
      </p:sp>
      <p:sp>
        <p:nvSpPr>
          <p:cNvPr id="11" name="矩形 10">
            <a:extLst>
              <a:ext uri="{FF2B5EF4-FFF2-40B4-BE49-F238E27FC236}">
                <a16:creationId xmlns:a16="http://schemas.microsoft.com/office/drawing/2014/main" id="{F3DD4590-9D1E-411A-96F4-FFCD7E956320}"/>
              </a:ext>
            </a:extLst>
          </p:cNvPr>
          <p:cNvSpPr/>
          <p:nvPr/>
        </p:nvSpPr>
        <p:spPr>
          <a:xfrm flipV="1">
            <a:off x="338303" y="4356358"/>
            <a:ext cx="1271562" cy="203200"/>
          </a:xfrm>
          <a:prstGeom prst="rect">
            <a:avLst/>
          </a:prstGeom>
          <a:solidFill>
            <a:srgbClr val="C00000">
              <a:alpha val="10196"/>
            </a:srgbClr>
          </a:solidFill>
          <a:ln w="28575">
            <a:solidFill>
              <a:schemeClr val="accent6">
                <a:lumMod val="40000"/>
                <a:lumOff val="60000"/>
              </a:schemeClr>
            </a:solidFill>
          </a:ln>
        </p:spPr>
        <p:txBody>
          <a:bodyPr wrap="square">
            <a:spAutoFit/>
          </a:bodyPr>
          <a:lstStyle/>
          <a:p>
            <a:endParaRPr lang="en-US" altLang="zh-CN" sz="1100" b="1" dirty="0">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3DCB8209-8588-4B57-96DA-94A9AA585C42}"/>
              </a:ext>
            </a:extLst>
          </p:cNvPr>
          <p:cNvSpPr/>
          <p:nvPr/>
        </p:nvSpPr>
        <p:spPr>
          <a:xfrm flipV="1">
            <a:off x="338303" y="4598019"/>
            <a:ext cx="1271562" cy="203200"/>
          </a:xfrm>
          <a:prstGeom prst="rect">
            <a:avLst/>
          </a:prstGeom>
          <a:solidFill>
            <a:srgbClr val="C00000">
              <a:alpha val="10196"/>
            </a:srgbClr>
          </a:solidFill>
          <a:ln w="28575">
            <a:solidFill>
              <a:schemeClr val="accent6">
                <a:lumMod val="40000"/>
                <a:lumOff val="60000"/>
              </a:schemeClr>
            </a:solidFill>
          </a:ln>
        </p:spPr>
        <p:txBody>
          <a:bodyPr wrap="square">
            <a:spAutoFit/>
          </a:bodyPr>
          <a:lstStyle/>
          <a:p>
            <a:endParaRPr lang="en-US" altLang="zh-CN" sz="1100" b="1" dirty="0">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8E305A24-852C-4D50-8395-7371BA63F717}"/>
              </a:ext>
            </a:extLst>
          </p:cNvPr>
          <p:cNvSpPr/>
          <p:nvPr/>
        </p:nvSpPr>
        <p:spPr>
          <a:xfrm flipV="1">
            <a:off x="338303" y="6014466"/>
            <a:ext cx="1271562" cy="203200"/>
          </a:xfrm>
          <a:prstGeom prst="rect">
            <a:avLst/>
          </a:prstGeom>
          <a:solidFill>
            <a:srgbClr val="C00000">
              <a:alpha val="10196"/>
            </a:srgbClr>
          </a:solidFill>
          <a:ln w="28575">
            <a:solidFill>
              <a:schemeClr val="accent6">
                <a:lumMod val="40000"/>
                <a:lumOff val="60000"/>
              </a:schemeClr>
            </a:solidFill>
          </a:ln>
        </p:spPr>
        <p:txBody>
          <a:bodyPr wrap="square">
            <a:spAutoFit/>
          </a:bodyPr>
          <a:lstStyle/>
          <a:p>
            <a:endParaRPr lang="en-US" altLang="zh-CN" sz="1100" b="1" dirty="0">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EB7573D5-4EBD-454A-8AA9-0B0EB0E13517}"/>
              </a:ext>
            </a:extLst>
          </p:cNvPr>
          <p:cNvSpPr/>
          <p:nvPr/>
        </p:nvSpPr>
        <p:spPr>
          <a:xfrm flipV="1">
            <a:off x="6217863" y="4407654"/>
            <a:ext cx="1271562" cy="203200"/>
          </a:xfrm>
          <a:prstGeom prst="rect">
            <a:avLst/>
          </a:prstGeom>
          <a:solidFill>
            <a:srgbClr val="C00000">
              <a:alpha val="10196"/>
            </a:srgbClr>
          </a:solidFill>
          <a:ln w="28575">
            <a:solidFill>
              <a:schemeClr val="accent6">
                <a:lumMod val="40000"/>
                <a:lumOff val="60000"/>
              </a:schemeClr>
            </a:solidFill>
          </a:ln>
        </p:spPr>
        <p:txBody>
          <a:bodyPr wrap="square">
            <a:spAutoFit/>
          </a:bodyPr>
          <a:lstStyle/>
          <a:p>
            <a:endParaRPr lang="en-US" altLang="zh-CN" sz="1100" b="1" dirty="0">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id="{CAA93949-4C7E-47CF-B63D-EF69339BAB1E}"/>
              </a:ext>
            </a:extLst>
          </p:cNvPr>
          <p:cNvSpPr/>
          <p:nvPr/>
        </p:nvSpPr>
        <p:spPr>
          <a:xfrm flipV="1">
            <a:off x="6217863" y="4853909"/>
            <a:ext cx="1271562" cy="203200"/>
          </a:xfrm>
          <a:prstGeom prst="rect">
            <a:avLst/>
          </a:prstGeom>
          <a:solidFill>
            <a:srgbClr val="C00000">
              <a:alpha val="10196"/>
            </a:srgbClr>
          </a:solidFill>
          <a:ln w="28575">
            <a:solidFill>
              <a:schemeClr val="accent6">
                <a:lumMod val="40000"/>
                <a:lumOff val="60000"/>
              </a:schemeClr>
            </a:solidFill>
          </a:ln>
        </p:spPr>
        <p:txBody>
          <a:bodyPr wrap="square">
            <a:spAutoFit/>
          </a:bodyPr>
          <a:lstStyle/>
          <a:p>
            <a:endParaRPr lang="en-US" altLang="zh-CN" sz="1100" b="1" dirty="0">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id="{1A61AF2D-3165-43EA-9F13-E76DB81AEB74}"/>
              </a:ext>
            </a:extLst>
          </p:cNvPr>
          <p:cNvSpPr/>
          <p:nvPr/>
        </p:nvSpPr>
        <p:spPr>
          <a:xfrm flipV="1">
            <a:off x="6217863" y="5105342"/>
            <a:ext cx="1271562" cy="203200"/>
          </a:xfrm>
          <a:prstGeom prst="rect">
            <a:avLst/>
          </a:prstGeom>
          <a:solidFill>
            <a:srgbClr val="C00000">
              <a:alpha val="10196"/>
            </a:srgbClr>
          </a:solidFill>
          <a:ln w="28575">
            <a:solidFill>
              <a:schemeClr val="accent6">
                <a:lumMod val="40000"/>
                <a:lumOff val="60000"/>
              </a:schemeClr>
            </a:solidFill>
          </a:ln>
        </p:spPr>
        <p:txBody>
          <a:bodyPr wrap="square">
            <a:spAutoFit/>
          </a:bodyPr>
          <a:lstStyle/>
          <a:p>
            <a:endParaRPr lang="en-US" altLang="zh-CN" sz="1100" b="1" dirty="0">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A8245391-F3CF-47BB-ABCB-F0C35CED39BF}"/>
              </a:ext>
            </a:extLst>
          </p:cNvPr>
          <p:cNvSpPr/>
          <p:nvPr/>
        </p:nvSpPr>
        <p:spPr>
          <a:xfrm flipV="1">
            <a:off x="6217863" y="4051226"/>
            <a:ext cx="1271562" cy="203200"/>
          </a:xfrm>
          <a:prstGeom prst="rect">
            <a:avLst/>
          </a:prstGeom>
          <a:solidFill>
            <a:srgbClr val="C00000">
              <a:alpha val="10196"/>
            </a:srgbClr>
          </a:solidFill>
          <a:ln w="28575">
            <a:solidFill>
              <a:schemeClr val="accent6">
                <a:lumMod val="40000"/>
                <a:lumOff val="60000"/>
              </a:schemeClr>
            </a:solidFill>
          </a:ln>
        </p:spPr>
        <p:txBody>
          <a:bodyPr wrap="square">
            <a:spAutoFit/>
          </a:bodyPr>
          <a:lstStyle/>
          <a:p>
            <a:endParaRPr lang="en-US" altLang="zh-CN" sz="11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8119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animBg="1"/>
      <p:bldP spid="12" grpId="0" animBg="1"/>
      <p:bldP spid="13" grpId="0" animBg="1"/>
      <p:bldP spid="14"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0EC881-581D-4955-BEF3-29CF667A0A0A}"/>
              </a:ext>
            </a:extLst>
          </p:cNvPr>
          <p:cNvSpPr>
            <a:spLocks noGrp="1"/>
          </p:cNvSpPr>
          <p:nvPr>
            <p:ph type="title"/>
          </p:nvPr>
        </p:nvSpPr>
        <p:spPr/>
        <p:txBody>
          <a:bodyPr/>
          <a:lstStyle/>
          <a:p>
            <a:r>
              <a:rPr lang="en-US" altLang="zh-CN" sz="3600" dirty="0"/>
              <a:t>IHEP GRB missions in IPN </a:t>
            </a:r>
            <a:r>
              <a:rPr lang="en-US" altLang="zh-CN" sz="2400" dirty="0"/>
              <a:t>(Interplanetary GRB Network)</a:t>
            </a:r>
            <a:endParaRPr lang="zh-CN" altLang="en-US" dirty="0"/>
          </a:p>
        </p:txBody>
      </p:sp>
      <p:sp>
        <p:nvSpPr>
          <p:cNvPr id="3" name="灯片编号占位符 2">
            <a:extLst>
              <a:ext uri="{FF2B5EF4-FFF2-40B4-BE49-F238E27FC236}">
                <a16:creationId xmlns:a16="http://schemas.microsoft.com/office/drawing/2014/main" id="{54EA7A57-86F0-4E68-B048-F9B175451A18}"/>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9</a:t>
            </a:fld>
            <a:endParaRPr lang="zh-CN" altLang="en-US">
              <a:solidFill>
                <a:prstClr val="black">
                  <a:tint val="75000"/>
                </a:prstClr>
              </a:solidFill>
            </a:endParaRPr>
          </a:p>
        </p:txBody>
      </p:sp>
      <p:sp>
        <p:nvSpPr>
          <p:cNvPr id="4" name="内容占位符 3">
            <a:extLst>
              <a:ext uri="{FF2B5EF4-FFF2-40B4-BE49-F238E27FC236}">
                <a16:creationId xmlns:a16="http://schemas.microsoft.com/office/drawing/2014/main" id="{E1648CE7-EF14-4A5D-8607-A4D74D6F207E}"/>
              </a:ext>
            </a:extLst>
          </p:cNvPr>
          <p:cNvSpPr>
            <a:spLocks noGrp="1"/>
          </p:cNvSpPr>
          <p:nvPr>
            <p:ph idx="1"/>
          </p:nvPr>
        </p:nvSpPr>
        <p:spPr/>
        <p:txBody>
          <a:bodyPr/>
          <a:lstStyle/>
          <a:p>
            <a:endParaRPr lang="zh-CN" altLang="en-US"/>
          </a:p>
        </p:txBody>
      </p:sp>
      <p:pic>
        <p:nvPicPr>
          <p:cNvPr id="5" name="Picture 12">
            <a:extLst>
              <a:ext uri="{FF2B5EF4-FFF2-40B4-BE49-F238E27FC236}">
                <a16:creationId xmlns:a16="http://schemas.microsoft.com/office/drawing/2014/main" id="{74DA2E51-C753-47DE-BFF1-0E43BC2062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985520"/>
            <a:ext cx="12188951" cy="5872480"/>
          </a:xfrm>
          <a:prstGeom prst="rect">
            <a:avLst/>
          </a:prstGeom>
        </p:spPr>
      </p:pic>
      <p:sp>
        <p:nvSpPr>
          <p:cNvPr id="6" name="TextBox 10">
            <a:extLst>
              <a:ext uri="{FF2B5EF4-FFF2-40B4-BE49-F238E27FC236}">
                <a16:creationId xmlns:a16="http://schemas.microsoft.com/office/drawing/2014/main" id="{B571CB24-49B3-4412-8A80-56EC7FB9E4DC}"/>
              </a:ext>
            </a:extLst>
          </p:cNvPr>
          <p:cNvSpPr txBox="1"/>
          <p:nvPr/>
        </p:nvSpPr>
        <p:spPr>
          <a:xfrm>
            <a:off x="4858159" y="5242428"/>
            <a:ext cx="4336552" cy="923330"/>
          </a:xfrm>
          <a:prstGeom prst="rect">
            <a:avLst/>
          </a:prstGeom>
          <a:solidFill>
            <a:schemeClr val="bg2"/>
          </a:solidFill>
          <a:ln w="254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Figure constructed based on information in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https://github.com/dsvinkin/IPN_history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prstClr val="black"/>
                </a:solidFill>
                <a:latin typeface="Calibri" panose="020F0502020204030204"/>
              </a:rPr>
              <a:t>Credit:  Eric Burns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箭头: 右 7">
            <a:extLst>
              <a:ext uri="{FF2B5EF4-FFF2-40B4-BE49-F238E27FC236}">
                <a16:creationId xmlns:a16="http://schemas.microsoft.com/office/drawing/2014/main" id="{5287FD29-57EA-4F7D-8305-BFA290230E83}"/>
              </a:ext>
            </a:extLst>
          </p:cNvPr>
          <p:cNvSpPr/>
          <p:nvPr/>
        </p:nvSpPr>
        <p:spPr>
          <a:xfrm>
            <a:off x="84209" y="4631529"/>
            <a:ext cx="338360" cy="1727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箭头: 右 8">
            <a:extLst>
              <a:ext uri="{FF2B5EF4-FFF2-40B4-BE49-F238E27FC236}">
                <a16:creationId xmlns:a16="http://schemas.microsoft.com/office/drawing/2014/main" id="{89A303B4-5910-4D8D-8A42-A1C5F5D3ADCF}"/>
              </a:ext>
            </a:extLst>
          </p:cNvPr>
          <p:cNvSpPr/>
          <p:nvPr/>
        </p:nvSpPr>
        <p:spPr>
          <a:xfrm>
            <a:off x="84209" y="4742011"/>
            <a:ext cx="338360" cy="1727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箭头: 右 9">
            <a:extLst>
              <a:ext uri="{FF2B5EF4-FFF2-40B4-BE49-F238E27FC236}">
                <a16:creationId xmlns:a16="http://schemas.microsoft.com/office/drawing/2014/main" id="{829E9F58-A715-49CC-A104-60A54B95C5FA}"/>
              </a:ext>
            </a:extLst>
          </p:cNvPr>
          <p:cNvSpPr/>
          <p:nvPr/>
        </p:nvSpPr>
        <p:spPr>
          <a:xfrm>
            <a:off x="81280" y="5315827"/>
            <a:ext cx="338360" cy="1727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箭头: 右 10">
            <a:extLst>
              <a:ext uri="{FF2B5EF4-FFF2-40B4-BE49-F238E27FC236}">
                <a16:creationId xmlns:a16="http://schemas.microsoft.com/office/drawing/2014/main" id="{9BB89C11-3B29-41FA-85A4-7A88A3883BD0}"/>
              </a:ext>
            </a:extLst>
          </p:cNvPr>
          <p:cNvSpPr/>
          <p:nvPr/>
        </p:nvSpPr>
        <p:spPr>
          <a:xfrm>
            <a:off x="77740" y="5528507"/>
            <a:ext cx="338360" cy="1727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箭头: 右 11">
            <a:extLst>
              <a:ext uri="{FF2B5EF4-FFF2-40B4-BE49-F238E27FC236}">
                <a16:creationId xmlns:a16="http://schemas.microsoft.com/office/drawing/2014/main" id="{B6C4E991-F6F5-4EC5-9935-7309378244A9}"/>
              </a:ext>
            </a:extLst>
          </p:cNvPr>
          <p:cNvSpPr/>
          <p:nvPr/>
        </p:nvSpPr>
        <p:spPr>
          <a:xfrm>
            <a:off x="84209" y="5833066"/>
            <a:ext cx="338360" cy="1727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A2D1DA0-3220-4617-BAA2-860CB5DF97D7}"/>
              </a:ext>
            </a:extLst>
          </p:cNvPr>
          <p:cNvSpPr/>
          <p:nvPr/>
        </p:nvSpPr>
        <p:spPr>
          <a:xfrm>
            <a:off x="2083796" y="4423509"/>
            <a:ext cx="2437527" cy="1754326"/>
          </a:xfrm>
          <a:prstGeom prst="rect">
            <a:avLst/>
          </a:prstGeom>
          <a:solidFill>
            <a:schemeClr val="bg1">
              <a:lumMod val="90000"/>
            </a:schemeClr>
          </a:solidFill>
        </p:spPr>
        <p:txBody>
          <a:bodyPr wrap="none">
            <a:spAutoFit/>
          </a:bodyPr>
          <a:lstStyle/>
          <a:p>
            <a:r>
              <a:rPr lang="en-US" altLang="zh-CN" b="1" dirty="0"/>
              <a:t>IHEP GRB missions:</a:t>
            </a:r>
          </a:p>
          <a:p>
            <a:pPr lvl="1"/>
            <a:r>
              <a:rPr lang="en-US" altLang="zh-CN" dirty="0"/>
              <a:t>POLAR</a:t>
            </a:r>
          </a:p>
          <a:p>
            <a:pPr lvl="1"/>
            <a:r>
              <a:rPr lang="en-US" altLang="zh-CN" dirty="0"/>
              <a:t>Insight-HXMT</a:t>
            </a:r>
          </a:p>
          <a:p>
            <a:pPr lvl="1"/>
            <a:r>
              <a:rPr lang="en-US" altLang="zh-CN" dirty="0"/>
              <a:t>GECAM-B</a:t>
            </a:r>
          </a:p>
          <a:p>
            <a:pPr lvl="1"/>
            <a:r>
              <a:rPr lang="en-US" altLang="zh-CN" dirty="0"/>
              <a:t>GECAM-C</a:t>
            </a:r>
          </a:p>
          <a:p>
            <a:pPr lvl="1"/>
            <a:r>
              <a:rPr lang="en-US" altLang="zh-CN" dirty="0"/>
              <a:t>SVOM</a:t>
            </a:r>
            <a:r>
              <a:rPr lang="zh-CN" altLang="en-US" dirty="0"/>
              <a:t> </a:t>
            </a:r>
            <a:r>
              <a:rPr lang="en-US" altLang="zh-CN" dirty="0"/>
              <a:t> </a:t>
            </a:r>
            <a:endParaRPr lang="zh-CN" altLang="en-US" dirty="0"/>
          </a:p>
        </p:txBody>
      </p:sp>
      <p:pic>
        <p:nvPicPr>
          <p:cNvPr id="13" name="Picture 1">
            <a:extLst>
              <a:ext uri="{FF2B5EF4-FFF2-40B4-BE49-F238E27FC236}">
                <a16:creationId xmlns:a16="http://schemas.microsoft.com/office/drawing/2014/main" id="{000ECA96-4DE9-4700-B982-11CC0F2B31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8048" y="2223483"/>
            <a:ext cx="2709021" cy="2006368"/>
          </a:xfrm>
          <a:prstGeom prst="rect">
            <a:avLst/>
          </a:prstGeom>
        </p:spPr>
      </p:pic>
      <p:sp>
        <p:nvSpPr>
          <p:cNvPr id="14" name="矩形 13">
            <a:extLst>
              <a:ext uri="{FF2B5EF4-FFF2-40B4-BE49-F238E27FC236}">
                <a16:creationId xmlns:a16="http://schemas.microsoft.com/office/drawing/2014/main" id="{1F895860-698E-4832-B600-8718CD9198A0}"/>
              </a:ext>
            </a:extLst>
          </p:cNvPr>
          <p:cNvSpPr/>
          <p:nvPr/>
        </p:nvSpPr>
        <p:spPr>
          <a:xfrm>
            <a:off x="5024860" y="4157358"/>
            <a:ext cx="2095445" cy="369332"/>
          </a:xfrm>
          <a:prstGeom prst="rect">
            <a:avLst/>
          </a:prstGeom>
        </p:spPr>
        <p:txBody>
          <a:bodyPr wrap="none">
            <a:spAutoFit/>
          </a:bodyPr>
          <a:lstStyle/>
          <a:p>
            <a:r>
              <a:rPr lang="en-US" altLang="zh-CN" b="1" dirty="0">
                <a:solidFill>
                  <a:schemeClr val="bg2"/>
                </a:solidFill>
              </a:rPr>
              <a:t>Gamma-ray burst</a:t>
            </a:r>
            <a:endParaRPr lang="zh-CN" altLang="en-US" b="1" dirty="0">
              <a:solidFill>
                <a:schemeClr val="bg2"/>
              </a:solidFill>
            </a:endParaRPr>
          </a:p>
        </p:txBody>
      </p:sp>
    </p:spTree>
    <p:extLst>
      <p:ext uri="{BB962C8B-B14F-4D97-AF65-F5344CB8AC3E}">
        <p14:creationId xmlns:p14="http://schemas.microsoft.com/office/powerpoint/2010/main" val="22779597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6.09.30"/>
  <p:tag name="AS_TITLE" val="Aspose.Slides for .NET 2.0"/>
  <p:tag name="AS_VERSION" val="16.9.0.0"/>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204307"/>
  <p:tag name="KSO_WM_TEMPLATE_SUBCATEGORY" val="0"/>
  <p:tag name="KSO_WM_TEMPLATE_MASTER_TYPE" val="1"/>
  <p:tag name="KSO_WM_TEMPLATE_COLOR_TYPE" val="1"/>
  <p:tag name="KSO_WM_TEMPLATE_MASTER_THUMB_INDEX" val="12"/>
  <p:tag name="KSO_WM_TEMPLATE_THUMBS_INDEX" val="1、4、7、9、12、15、16、20、23、24、25、26、27、30、35、39"/>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307"/>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204307"/>
  <p:tag name="KSO_WM_TEMPLATE_SUBCATEGORY" val="0"/>
  <p:tag name="KSO_WM_TEMPLATE_MASTER_TYPE" val="1"/>
  <p:tag name="KSO_WM_TEMPLATE_COLOR_TYPE" val="1"/>
  <p:tag name="KSO_WM_TEMPLATE_MASTER_THUMB_INDEX" val="12"/>
  <p:tag name="KSO_WM_TEMPLATE_THUMBS_INDEX" val="1、4、7、9、12、15、16、20、23、24、25、26、27、30、35、39"/>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307"/>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6_Office 主题​​">
  <a:themeElements>
    <a:clrScheme name="CJcolor">
      <a:dk1>
        <a:srgbClr val="000000"/>
      </a:dk1>
      <a:lt1>
        <a:srgbClr val="FFFFCC"/>
      </a:lt1>
      <a:dk2>
        <a:srgbClr val="005DA2"/>
      </a:dk2>
      <a:lt2>
        <a:srgbClr val="FFFFFF"/>
      </a:lt2>
      <a:accent1>
        <a:srgbClr val="00FF00"/>
      </a:accent1>
      <a:accent2>
        <a:srgbClr val="FFC000"/>
      </a:accent2>
      <a:accent3>
        <a:srgbClr val="00C0FF"/>
      </a:accent3>
      <a:accent4>
        <a:srgbClr val="00FFC0"/>
      </a:accent4>
      <a:accent5>
        <a:srgbClr val="FF00C0"/>
      </a:accent5>
      <a:accent6>
        <a:srgbClr val="FF0000"/>
      </a:accent6>
      <a:hlink>
        <a:srgbClr val="C0FF00"/>
      </a:hlink>
      <a:folHlink>
        <a:srgbClr val="000000"/>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J2022.potx" id="{8BBC4BC3-BEB5-4946-8F80-1256EA926EF8}" vid="{EA5DC5B3-5A7E-45FE-8A8B-1A4198E2B1EA}"/>
    </a:ext>
  </a:extLst>
</a:theme>
</file>

<file path=ppt/theme/theme2.xml><?xml version="1.0" encoding="utf-8"?>
<a:theme xmlns:a="http://schemas.openxmlformats.org/drawingml/2006/main" name="7_Office 主题​​">
  <a:themeElements>
    <a:clrScheme name="CJcolor">
      <a:dk1>
        <a:srgbClr val="000000"/>
      </a:dk1>
      <a:lt1>
        <a:srgbClr val="FFFFCC"/>
      </a:lt1>
      <a:dk2>
        <a:srgbClr val="005DA2"/>
      </a:dk2>
      <a:lt2>
        <a:srgbClr val="FFFFFF"/>
      </a:lt2>
      <a:accent1>
        <a:srgbClr val="00FF00"/>
      </a:accent1>
      <a:accent2>
        <a:srgbClr val="FFC000"/>
      </a:accent2>
      <a:accent3>
        <a:srgbClr val="00C0FF"/>
      </a:accent3>
      <a:accent4>
        <a:srgbClr val="00FFC0"/>
      </a:accent4>
      <a:accent5>
        <a:srgbClr val="FF00C0"/>
      </a:accent5>
      <a:accent6>
        <a:srgbClr val="FF0000"/>
      </a:accent6>
      <a:hlink>
        <a:srgbClr val="C0FF00"/>
      </a:hlink>
      <a:folHlink>
        <a:srgbClr val="000000"/>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工大蓝">
      <a:dk1>
        <a:sysClr val="windowText" lastClr="000000"/>
      </a:dk1>
      <a:lt1>
        <a:sysClr val="window" lastClr="FFFFFF"/>
      </a:lt1>
      <a:dk2>
        <a:srgbClr val="44546A"/>
      </a:dk2>
      <a:lt2>
        <a:srgbClr val="E7E6E6"/>
      </a:lt2>
      <a:accent1>
        <a:srgbClr val="0053A3"/>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Arial"/>
        <a:ea typeface="微软雅黑"/>
        <a:cs typeface=""/>
      </a:majorFont>
      <a:minorFont>
        <a:latin typeface="Arial"/>
        <a:ea typeface="Microsoft YaHei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charset="0"/>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CJ2022</Template>
  <TotalTime>6372</TotalTime>
  <Words>5256</Words>
  <Application>Microsoft Office PowerPoint</Application>
  <PresentationFormat>宽屏</PresentationFormat>
  <Paragraphs>996</Paragraphs>
  <Slides>52</Slides>
  <Notes>11</Notes>
  <HiddenSlides>0</HiddenSlides>
  <MMClips>1</MMClips>
  <ScaleCrop>false</ScaleCrop>
  <HeadingPairs>
    <vt:vector size="8" baseType="variant">
      <vt:variant>
        <vt:lpstr>已用的字体</vt:lpstr>
      </vt:variant>
      <vt:variant>
        <vt:i4>26</vt:i4>
      </vt:variant>
      <vt:variant>
        <vt:lpstr>主题</vt:lpstr>
      </vt:variant>
      <vt:variant>
        <vt:i4>5</vt:i4>
      </vt:variant>
      <vt:variant>
        <vt:lpstr>嵌入 OLE 服务器</vt:lpstr>
      </vt:variant>
      <vt:variant>
        <vt:i4>0</vt:i4>
      </vt:variant>
      <vt:variant>
        <vt:lpstr>幻灯片标题</vt:lpstr>
      </vt:variant>
      <vt:variant>
        <vt:i4>52</vt:i4>
      </vt:variant>
    </vt:vector>
  </HeadingPairs>
  <TitlesOfParts>
    <vt:vector size="83" baseType="lpstr">
      <vt:lpstr>Arial Unicode MS</vt:lpstr>
      <vt:lpstr>ArialMT</vt:lpstr>
      <vt:lpstr>Heiti SC Light</vt:lpstr>
      <vt:lpstr>Microsoft YaHei Light</vt:lpstr>
      <vt:lpstr>ＭＳ Ｐゴシック</vt:lpstr>
      <vt:lpstr>等线</vt:lpstr>
      <vt:lpstr>等线 Light</vt:lpstr>
      <vt:lpstr>黑体</vt:lpstr>
      <vt:lpstr>黑体</vt:lpstr>
      <vt:lpstr>华文楷体</vt:lpstr>
      <vt:lpstr>华文新魏</vt:lpstr>
      <vt:lpstr>隶书</vt:lpstr>
      <vt:lpstr>思源黑体 CN Bold</vt:lpstr>
      <vt:lpstr>宋体</vt:lpstr>
      <vt:lpstr>微软雅黑</vt:lpstr>
      <vt:lpstr>Arial</vt:lpstr>
      <vt:lpstr>Arial Black</vt:lpstr>
      <vt:lpstr>Calibri</vt:lpstr>
      <vt:lpstr>Calibri Light</vt:lpstr>
      <vt:lpstr>Consolas</vt:lpstr>
      <vt:lpstr>MV Boli</vt:lpstr>
      <vt:lpstr>Segoe UI Emoji</vt:lpstr>
      <vt:lpstr>Tahoma</vt:lpstr>
      <vt:lpstr>Times New Roman</vt:lpstr>
      <vt:lpstr>Verdana</vt:lpstr>
      <vt:lpstr>Wingdings</vt:lpstr>
      <vt:lpstr>6_Office 主题​​</vt:lpstr>
      <vt:lpstr>7_Office 主题​​</vt:lpstr>
      <vt:lpstr>Office 主题​​</vt:lpstr>
      <vt:lpstr>1_Office 主题</vt:lpstr>
      <vt:lpstr>Office 主题</vt:lpstr>
      <vt:lpstr>PowerPoint 演示文稿</vt:lpstr>
      <vt:lpstr>Outline</vt:lpstr>
      <vt:lpstr>Vision &amp; Scientific Objectives</vt:lpstr>
      <vt:lpstr>Roadmap for Space Programs</vt:lpstr>
      <vt:lpstr>Mission Timeline</vt:lpstr>
      <vt:lpstr>Mission manpower &amp; funding (2018-2022)</vt:lpstr>
      <vt:lpstr>Leaders of space missions</vt:lpstr>
      <vt:lpstr>IHEP played an important role</vt:lpstr>
      <vt:lpstr>IHEP GRB missions in IPN (Interplanetary GRB Network)</vt:lpstr>
      <vt:lpstr>Hard X-ray Modulation Telescope (Insight-HXMT)</vt:lpstr>
      <vt:lpstr>Insight-HXMT Highlights: FRB origin</vt:lpstr>
      <vt:lpstr>Insight-HXMT Highlights: BH X-ray Binaries</vt:lpstr>
      <vt:lpstr>Insight-HXMT Highlights: NS X-ray Binaries</vt:lpstr>
      <vt:lpstr> Insight-HXMT collaboration and influence</vt:lpstr>
      <vt:lpstr> Insight-HXMT collaboration teams</vt:lpstr>
      <vt:lpstr>GECAM</vt:lpstr>
      <vt:lpstr>GECAM Highlights: GRB</vt:lpstr>
      <vt:lpstr>GECAM Highlights: GRB</vt:lpstr>
      <vt:lpstr>GECAM Highlights: FRB-XRB relation</vt:lpstr>
      <vt:lpstr>EP/FXT (Follow-up X-ray Telescope)</vt:lpstr>
      <vt:lpstr>EP/FXT performance</vt:lpstr>
      <vt:lpstr>SVOM/GRM (Gamma-Ray Monitor)</vt:lpstr>
      <vt:lpstr>POLAR-2</vt:lpstr>
      <vt:lpstr>HERD (High Energy cosmic-Radiation Detection facility)</vt:lpstr>
      <vt:lpstr>HERD international consortium</vt:lpstr>
      <vt:lpstr>HERD performance, status and plan</vt:lpstr>
      <vt:lpstr>eXTP: enhanced X-ray Timing and Polarimetry</vt:lpstr>
      <vt:lpstr>eXTP International Consortium</vt:lpstr>
      <vt:lpstr>eXTP performance, status and plan</vt:lpstr>
      <vt:lpstr>Supporting facilities</vt:lpstr>
      <vt:lpstr>Summary</vt:lpstr>
      <vt:lpstr>Backup slides</vt:lpstr>
      <vt:lpstr>Roadmap for Space Programs</vt:lpstr>
      <vt:lpstr>Co-founder of the AMS International Collaboration </vt:lpstr>
      <vt:lpstr>Co-founder of the AMS International Collaboration </vt:lpstr>
      <vt:lpstr>Future missions under concept study</vt:lpstr>
      <vt:lpstr>POLAR collaborations</vt:lpstr>
      <vt:lpstr>POLAR-2 collaborations</vt:lpstr>
      <vt:lpstr>IHEP-led POLAR-2/BSD progress and plan</vt:lpstr>
      <vt:lpstr>eXTP Mission Development &amp; Plan</vt:lpstr>
      <vt:lpstr>POLAR</vt:lpstr>
      <vt:lpstr>POLAR-2 instruments design</vt:lpstr>
      <vt:lpstr>CATCH</vt:lpstr>
      <vt:lpstr>Rational of CATCH mission</vt:lpstr>
      <vt:lpstr>Timeline and international cooperation </vt:lpstr>
      <vt:lpstr>PowerPoint 演示文稿</vt:lpstr>
      <vt:lpstr>MeVGRO design</vt:lpstr>
      <vt:lpstr>MeVGRO Science and performance</vt:lpstr>
      <vt:lpstr>Timeline of X-ray Polarimetry</vt:lpstr>
      <vt:lpstr>Timetable of WXPT</vt:lpstr>
      <vt:lpstr>PowerPoint 演示文稿</vt:lpstr>
      <vt:lpstr>Timeline</vt:lpstr>
    </vt:vector>
  </TitlesOfParts>
  <Manager>www.515ppt.com</Manager>
  <Company>苏州珀菲科特网络科技有限公司</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高能所概况</dc:title>
  <dc:subject>《中国共产党组织工作条例》</dc:subject>
  <dc:creator>Jun Cao</dc:creator>
  <cp:lastModifiedBy>熊少林</cp:lastModifiedBy>
  <cp:revision>1898</cp:revision>
  <dcterms:created xsi:type="dcterms:W3CDTF">2023-01-01T14:23:30Z</dcterms:created>
  <dcterms:modified xsi:type="dcterms:W3CDTF">2023-09-17T06:25:21Z</dcterms:modified>
</cp:coreProperties>
</file>