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0" r:id="rId2"/>
    <p:sldMasterId id="2147483693" r:id="rId3"/>
  </p:sldMasterIdLst>
  <p:notesMasterIdLst>
    <p:notesMasterId r:id="rId32"/>
  </p:notesMasterIdLst>
  <p:handoutMasterIdLst>
    <p:handoutMasterId r:id="rId33"/>
  </p:handoutMasterIdLst>
  <p:sldIdLst>
    <p:sldId id="258" r:id="rId4"/>
    <p:sldId id="314" r:id="rId5"/>
    <p:sldId id="261" r:id="rId6"/>
    <p:sldId id="311" r:id="rId7"/>
    <p:sldId id="281" r:id="rId8"/>
    <p:sldId id="264" r:id="rId9"/>
    <p:sldId id="282" r:id="rId10"/>
    <p:sldId id="315" r:id="rId11"/>
    <p:sldId id="304" r:id="rId12"/>
    <p:sldId id="262" r:id="rId13"/>
    <p:sldId id="274" r:id="rId14"/>
    <p:sldId id="285" r:id="rId15"/>
    <p:sldId id="288" r:id="rId16"/>
    <p:sldId id="312" r:id="rId17"/>
    <p:sldId id="278" r:id="rId18"/>
    <p:sldId id="306" r:id="rId19"/>
    <p:sldId id="286" r:id="rId20"/>
    <p:sldId id="308" r:id="rId21"/>
    <p:sldId id="279" r:id="rId22"/>
    <p:sldId id="280" r:id="rId23"/>
    <p:sldId id="307" r:id="rId24"/>
    <p:sldId id="266" r:id="rId25"/>
    <p:sldId id="287" r:id="rId26"/>
    <p:sldId id="316" r:id="rId27"/>
    <p:sldId id="292" r:id="rId28"/>
    <p:sldId id="298" r:id="rId29"/>
    <p:sldId id="299" r:id="rId30"/>
    <p:sldId id="310" r:id="rId31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5DA2"/>
    <a:srgbClr val="0000CC"/>
    <a:srgbClr val="0099FF"/>
    <a:srgbClr val="FFFFBF"/>
    <a:srgbClr val="00FF00"/>
    <a:srgbClr val="3E449C"/>
    <a:srgbClr val="FFFFFF"/>
    <a:srgbClr val="E85E5B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114" d="100"/>
          <a:sy n="114" d="100"/>
        </p:scale>
        <p:origin x="-2148" y="-10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-4464"/>
    </p:cViewPr>
  </p:sorterViewPr>
  <p:notesViewPr>
    <p:cSldViewPr>
      <p:cViewPr>
        <p:scale>
          <a:sx n="66" d="100"/>
          <a:sy n="66" d="100"/>
        </p:scale>
        <p:origin x="2364" y="-4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93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4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18-4678-8EFC-6A2E8DD470F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18-4678-8EFC-6A2E8DD470F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118-4678-8EFC-6A2E8DD470F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118-4678-8EFC-6A2E8DD470F5}"/>
              </c:ext>
            </c:extLst>
          </c:dPt>
          <c:val>
            <c:numRef>
              <c:f>Sheet1!$A$1:$A$4</c:f>
              <c:numCache>
                <c:formatCode>General</c:formatCode>
                <c:ptCount val="4"/>
                <c:pt idx="0">
                  <c:v>5</c:v>
                </c:pt>
                <c:pt idx="1">
                  <c:v>4</c:v>
                </c:pt>
                <c:pt idx="2">
                  <c:v>8</c:v>
                </c:pt>
                <c:pt idx="3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118-4678-8EFC-6A2E8DD47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Graduated Students</a:t>
            </a:r>
            <a:endParaRPr lang="en-US" altLang="zh-CN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402161664576952"/>
          <c:y val="0.1192329285672708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master student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9</c:v>
                </c:pt>
                <c:pt idx="1">
                  <c:v>5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01-4F38-8F41-F36BE40EDF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doctoral student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5</c:v>
                </c:pt>
                <c:pt idx="5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C01-4F38-8F41-F36BE40EDF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postdoctor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C01-4F38-8F41-F36BE40EDF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478976"/>
        <c:axId val="39082176"/>
      </c:barChart>
      <c:catAx>
        <c:axId val="22047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9082176"/>
        <c:crosses val="autoZero"/>
        <c:auto val="1"/>
        <c:lblAlgn val="ctr"/>
        <c:lblOffset val="100"/>
        <c:noMultiLvlLbl val="0"/>
      </c:catAx>
      <c:valAx>
        <c:axId val="3908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22047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B9F0A5-0396-46A0-A77B-401D663933EB}" type="doc">
      <dgm:prSet loTypeId="urn:microsoft.com/office/officeart/2005/8/layout/radial3" loCatId="cycle" qsTypeId="urn:microsoft.com/office/officeart/2005/8/quickstyle/3d4#1" qsCatId="3D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D164ECE6-4894-41E3-B1A4-7CB863B52DC3}">
      <dgm:prSet phldrT="[文本]" custT="1"/>
      <dgm:spPr>
        <a:solidFill>
          <a:schemeClr val="bg2"/>
        </a:solidFill>
      </dgm:spPr>
      <dgm:t>
        <a:bodyPr/>
        <a:lstStyle/>
        <a:p>
          <a:endParaRPr lang="zh-CN" alt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79550E-6C43-4677-A5E9-7FE51099135A}" type="parTrans" cxnId="{C06D59D0-5815-4E40-913E-CD917CF7C578}">
      <dgm:prSet/>
      <dgm:spPr/>
      <dgm:t>
        <a:bodyPr/>
        <a:lstStyle/>
        <a:p>
          <a:endParaRPr lang="zh-CN" altLang="en-US"/>
        </a:p>
      </dgm:t>
    </dgm:pt>
    <dgm:pt modelId="{8C698E73-BD83-4D31-8596-6781F6C30530}" type="sibTrans" cxnId="{C06D59D0-5815-4E40-913E-CD917CF7C578}">
      <dgm:prSet/>
      <dgm:spPr/>
      <dgm:t>
        <a:bodyPr/>
        <a:lstStyle/>
        <a:p>
          <a:endParaRPr lang="zh-CN" altLang="en-US"/>
        </a:p>
      </dgm:t>
    </dgm:pt>
    <dgm:pt modelId="{85F2A973-22B2-4E66-B42A-3706D099BB31}">
      <dgm:prSet phldrT="[文本]" phldr="0" custT="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dirty="0"/>
        </a:p>
      </dgm:t>
    </dgm:pt>
    <dgm:pt modelId="{1DC3D04F-1C81-4780-8826-7D49A5C891DE}" type="parTrans" cxnId="{B31EA64E-6274-4219-80CF-516F421EE829}">
      <dgm:prSet/>
      <dgm:spPr/>
      <dgm:t>
        <a:bodyPr/>
        <a:lstStyle/>
        <a:p>
          <a:endParaRPr lang="zh-CN" altLang="en-US"/>
        </a:p>
      </dgm:t>
    </dgm:pt>
    <dgm:pt modelId="{AA479AE4-4AAB-452B-80CA-54C988CC79DE}" type="sibTrans" cxnId="{B31EA64E-6274-4219-80CF-516F421EE829}">
      <dgm:prSet/>
      <dgm:spPr/>
      <dgm:t>
        <a:bodyPr/>
        <a:lstStyle/>
        <a:p>
          <a:endParaRPr lang="zh-CN" altLang="en-US"/>
        </a:p>
      </dgm:t>
    </dgm:pt>
    <dgm:pt modelId="{B0514C21-D7D1-4FD1-8983-ABE2AE2A78EC}">
      <dgm:prSet phldrT="[文本]" phldr="0" custT="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 </a:t>
          </a:r>
        </a:p>
      </dgm:t>
    </dgm:pt>
    <dgm:pt modelId="{3D4A4860-727E-475B-B799-91AE4A38B41E}" type="parTrans" cxnId="{488A1E2C-02C5-4C82-BFD4-EAB576BBAF73}">
      <dgm:prSet/>
      <dgm:spPr/>
      <dgm:t>
        <a:bodyPr/>
        <a:lstStyle/>
        <a:p>
          <a:endParaRPr lang="zh-CN" altLang="en-US"/>
        </a:p>
      </dgm:t>
    </dgm:pt>
    <dgm:pt modelId="{54357BCB-1BCF-467B-B3D1-8977E67587E8}" type="sibTrans" cxnId="{488A1E2C-02C5-4C82-BFD4-EAB576BBAF73}">
      <dgm:prSet/>
      <dgm:spPr/>
      <dgm:t>
        <a:bodyPr/>
        <a:lstStyle/>
        <a:p>
          <a:endParaRPr lang="zh-CN" altLang="en-US"/>
        </a:p>
      </dgm:t>
    </dgm:pt>
    <dgm:pt modelId="{DE1D95B5-FA7D-439E-BA17-9464437A239C}">
      <dgm:prSet phldrT="[文本]" phldr="0" custT="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dirty="0"/>
        </a:p>
      </dgm:t>
    </dgm:pt>
    <dgm:pt modelId="{E0B67A42-B24F-43EE-A96E-7721AED5E874}" type="parTrans" cxnId="{F9358FD3-A1AA-4219-9B30-49B8F4A886C8}">
      <dgm:prSet/>
      <dgm:spPr/>
      <dgm:t>
        <a:bodyPr/>
        <a:lstStyle/>
        <a:p>
          <a:endParaRPr lang="zh-CN" altLang="en-US"/>
        </a:p>
      </dgm:t>
    </dgm:pt>
    <dgm:pt modelId="{F8251291-8ABB-42E9-B18C-81E85343375A}" type="sibTrans" cxnId="{F9358FD3-A1AA-4219-9B30-49B8F4A886C8}">
      <dgm:prSet/>
      <dgm:spPr/>
      <dgm:t>
        <a:bodyPr/>
        <a:lstStyle/>
        <a:p>
          <a:endParaRPr lang="zh-CN" altLang="en-US"/>
        </a:p>
      </dgm:t>
    </dgm:pt>
    <dgm:pt modelId="{1236D876-B9E2-4A65-94DF-70A4B50123EF}">
      <dgm:prSet phldrT="[文本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076F5F34-1D2F-4C22-A53A-FA81671A0625}" type="parTrans" cxnId="{83F2C101-0FE7-42B1-84E6-48C393086DFF}">
      <dgm:prSet/>
      <dgm:spPr/>
      <dgm:t>
        <a:bodyPr/>
        <a:lstStyle/>
        <a:p>
          <a:endParaRPr lang="zh-CN" altLang="en-US"/>
        </a:p>
      </dgm:t>
    </dgm:pt>
    <dgm:pt modelId="{E66BBDA4-BFCF-4A58-BAE4-C304B38BC699}" type="sibTrans" cxnId="{83F2C101-0FE7-42B1-84E6-48C393086DFF}">
      <dgm:prSet/>
      <dgm:spPr/>
      <dgm:t>
        <a:bodyPr/>
        <a:lstStyle/>
        <a:p>
          <a:endParaRPr lang="zh-CN" altLang="en-US"/>
        </a:p>
      </dgm:t>
    </dgm:pt>
    <dgm:pt modelId="{DC55832E-6632-4CBF-AB99-46AF3078C340}">
      <dgm:prSet phldrT="[文本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zh-CN" alt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CEE296-0CFB-4EDD-9C69-ED5BD9D3F2CD}" type="parTrans" cxnId="{441ADFFF-3B75-411E-A4CD-093F4D00CF8E}">
      <dgm:prSet/>
      <dgm:spPr/>
      <dgm:t>
        <a:bodyPr/>
        <a:lstStyle/>
        <a:p>
          <a:endParaRPr lang="zh-CN" altLang="en-US"/>
        </a:p>
      </dgm:t>
    </dgm:pt>
    <dgm:pt modelId="{C41BD841-4F63-48EF-8DCC-F7254993E1D5}" type="sibTrans" cxnId="{441ADFFF-3B75-411E-A4CD-093F4D00CF8E}">
      <dgm:prSet/>
      <dgm:spPr/>
      <dgm:t>
        <a:bodyPr/>
        <a:lstStyle/>
        <a:p>
          <a:endParaRPr lang="zh-CN" altLang="en-US"/>
        </a:p>
      </dgm:t>
    </dgm:pt>
    <dgm:pt modelId="{0ED87153-6BB0-47FA-8BF2-28FCF0675D93}" type="pres">
      <dgm:prSet presAssocID="{CFB9F0A5-0396-46A0-A77B-401D663933E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C61D423-8DCE-4714-B837-D59FB9B65F2A}" type="pres">
      <dgm:prSet presAssocID="{CFB9F0A5-0396-46A0-A77B-401D663933EB}" presName="radial" presStyleCnt="0">
        <dgm:presLayoutVars>
          <dgm:animLvl val="ctr"/>
        </dgm:presLayoutVars>
      </dgm:prSet>
      <dgm:spPr/>
    </dgm:pt>
    <dgm:pt modelId="{F3CB4ECF-86CB-4C86-88B8-975FCC7E6E13}" type="pres">
      <dgm:prSet presAssocID="{D164ECE6-4894-41E3-B1A4-7CB863B52DC3}" presName="centerShape" presStyleLbl="vennNode1" presStyleIdx="0" presStyleCnt="6"/>
      <dgm:spPr/>
      <dgm:t>
        <a:bodyPr/>
        <a:lstStyle/>
        <a:p>
          <a:endParaRPr lang="zh-CN" altLang="en-US"/>
        </a:p>
      </dgm:t>
    </dgm:pt>
    <dgm:pt modelId="{9C552E8D-E6F2-40ED-ADB2-EA4525DCFB7C}" type="pres">
      <dgm:prSet presAssocID="{85F2A973-22B2-4E66-B42A-3706D099BB31}" presName="node" presStyleLbl="vennNode1" presStyleIdx="1" presStyleCnt="6" custRadScaleRad="98106" custRadScaleInc="117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0B60442-AF6A-49E8-9CD6-1D25CFA91E71}" type="pres">
      <dgm:prSet presAssocID="{B0514C21-D7D1-4FD1-8983-ABE2AE2A78EC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C8B9450-0F0E-441D-9525-D52AF6886BF1}" type="pres">
      <dgm:prSet presAssocID="{DE1D95B5-FA7D-439E-BA17-9464437A239C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807176-CA8D-406E-9140-8742FD86419C}" type="pres">
      <dgm:prSet presAssocID="{1236D876-B9E2-4A65-94DF-70A4B50123EF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97D2406-6305-4BE5-80A7-73B9FF9E87F7}" type="pres">
      <dgm:prSet presAssocID="{DC55832E-6632-4CBF-AB99-46AF3078C340}" presName="node" presStyleLbl="vennNode1" presStyleIdx="5" presStyleCnt="6" custRadScaleRad="101255" custRadScaleInc="287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88A1E2C-02C5-4C82-BFD4-EAB576BBAF73}" srcId="{D164ECE6-4894-41E3-B1A4-7CB863B52DC3}" destId="{B0514C21-D7D1-4FD1-8983-ABE2AE2A78EC}" srcOrd="1" destOrd="0" parTransId="{3D4A4860-727E-475B-B799-91AE4A38B41E}" sibTransId="{54357BCB-1BCF-467B-B3D1-8977E67587E8}"/>
    <dgm:cxn modelId="{C06D59D0-5815-4E40-913E-CD917CF7C578}" srcId="{CFB9F0A5-0396-46A0-A77B-401D663933EB}" destId="{D164ECE6-4894-41E3-B1A4-7CB863B52DC3}" srcOrd="0" destOrd="0" parTransId="{8F79550E-6C43-4677-A5E9-7FE51099135A}" sibTransId="{8C698E73-BD83-4D31-8596-6781F6C30530}"/>
    <dgm:cxn modelId="{CC19BE70-8DFF-46D1-A4F3-1E6C7568DD05}" type="presOf" srcId="{DC55832E-6632-4CBF-AB99-46AF3078C340}" destId="{897D2406-6305-4BE5-80A7-73B9FF9E87F7}" srcOrd="0" destOrd="0" presId="urn:microsoft.com/office/officeart/2005/8/layout/radial3"/>
    <dgm:cxn modelId="{83F2C101-0FE7-42B1-84E6-48C393086DFF}" srcId="{D164ECE6-4894-41E3-B1A4-7CB863B52DC3}" destId="{1236D876-B9E2-4A65-94DF-70A4B50123EF}" srcOrd="3" destOrd="0" parTransId="{076F5F34-1D2F-4C22-A53A-FA81671A0625}" sibTransId="{E66BBDA4-BFCF-4A58-BAE4-C304B38BC699}"/>
    <dgm:cxn modelId="{441ADFFF-3B75-411E-A4CD-093F4D00CF8E}" srcId="{D164ECE6-4894-41E3-B1A4-7CB863B52DC3}" destId="{DC55832E-6632-4CBF-AB99-46AF3078C340}" srcOrd="4" destOrd="0" parTransId="{96CEE296-0CFB-4EDD-9C69-ED5BD9D3F2CD}" sibTransId="{C41BD841-4F63-48EF-8DCC-F7254993E1D5}"/>
    <dgm:cxn modelId="{54CAB822-907C-4316-B20F-709DA4942E0F}" type="presOf" srcId="{D164ECE6-4894-41E3-B1A4-7CB863B52DC3}" destId="{F3CB4ECF-86CB-4C86-88B8-975FCC7E6E13}" srcOrd="0" destOrd="0" presId="urn:microsoft.com/office/officeart/2005/8/layout/radial3"/>
    <dgm:cxn modelId="{B31EA64E-6274-4219-80CF-516F421EE829}" srcId="{D164ECE6-4894-41E3-B1A4-7CB863B52DC3}" destId="{85F2A973-22B2-4E66-B42A-3706D099BB31}" srcOrd="0" destOrd="0" parTransId="{1DC3D04F-1C81-4780-8826-7D49A5C891DE}" sibTransId="{AA479AE4-4AAB-452B-80CA-54C988CC79DE}"/>
    <dgm:cxn modelId="{A5FFE8C1-4404-49C7-8B79-4AEFBAD2F8EB}" type="presOf" srcId="{1236D876-B9E2-4A65-94DF-70A4B50123EF}" destId="{45807176-CA8D-406E-9140-8742FD86419C}" srcOrd="0" destOrd="0" presId="urn:microsoft.com/office/officeart/2005/8/layout/radial3"/>
    <dgm:cxn modelId="{DB64DE43-15FD-403D-8A7C-10C97DDA9100}" type="presOf" srcId="{DE1D95B5-FA7D-439E-BA17-9464437A239C}" destId="{FC8B9450-0F0E-441D-9525-D52AF6886BF1}" srcOrd="0" destOrd="0" presId="urn:microsoft.com/office/officeart/2005/8/layout/radial3"/>
    <dgm:cxn modelId="{A2F0F3FE-8A3D-45FE-8BBD-EF9AB7F40A22}" type="presOf" srcId="{85F2A973-22B2-4E66-B42A-3706D099BB31}" destId="{9C552E8D-E6F2-40ED-ADB2-EA4525DCFB7C}" srcOrd="0" destOrd="0" presId="urn:microsoft.com/office/officeart/2005/8/layout/radial3"/>
    <dgm:cxn modelId="{F9358FD3-A1AA-4219-9B30-49B8F4A886C8}" srcId="{D164ECE6-4894-41E3-B1A4-7CB863B52DC3}" destId="{DE1D95B5-FA7D-439E-BA17-9464437A239C}" srcOrd="2" destOrd="0" parTransId="{E0B67A42-B24F-43EE-A96E-7721AED5E874}" sibTransId="{F8251291-8ABB-42E9-B18C-81E85343375A}"/>
    <dgm:cxn modelId="{F0B25E39-178B-44AF-953C-D4C6EA1683DA}" type="presOf" srcId="{CFB9F0A5-0396-46A0-A77B-401D663933EB}" destId="{0ED87153-6BB0-47FA-8BF2-28FCF0675D93}" srcOrd="0" destOrd="0" presId="urn:microsoft.com/office/officeart/2005/8/layout/radial3"/>
    <dgm:cxn modelId="{39C7957C-24C1-4DFE-82E6-A61BCDD58D33}" type="presOf" srcId="{B0514C21-D7D1-4FD1-8983-ABE2AE2A78EC}" destId="{10B60442-AF6A-49E8-9CD6-1D25CFA91E71}" srcOrd="0" destOrd="0" presId="urn:microsoft.com/office/officeart/2005/8/layout/radial3"/>
    <dgm:cxn modelId="{40079818-3562-43A0-B171-696F6A2F80C0}" type="presParOf" srcId="{0ED87153-6BB0-47FA-8BF2-28FCF0675D93}" destId="{BC61D423-8DCE-4714-B837-D59FB9B65F2A}" srcOrd="0" destOrd="0" presId="urn:microsoft.com/office/officeart/2005/8/layout/radial3"/>
    <dgm:cxn modelId="{BA238867-696F-42D5-A093-F7610C76DD84}" type="presParOf" srcId="{BC61D423-8DCE-4714-B837-D59FB9B65F2A}" destId="{F3CB4ECF-86CB-4C86-88B8-975FCC7E6E13}" srcOrd="0" destOrd="0" presId="urn:microsoft.com/office/officeart/2005/8/layout/radial3"/>
    <dgm:cxn modelId="{106CF520-981F-423B-B5BA-15A9F378868C}" type="presParOf" srcId="{BC61D423-8DCE-4714-B837-D59FB9B65F2A}" destId="{9C552E8D-E6F2-40ED-ADB2-EA4525DCFB7C}" srcOrd="1" destOrd="0" presId="urn:microsoft.com/office/officeart/2005/8/layout/radial3"/>
    <dgm:cxn modelId="{A1F92134-2D42-4360-B28E-0F23A975192A}" type="presParOf" srcId="{BC61D423-8DCE-4714-B837-D59FB9B65F2A}" destId="{10B60442-AF6A-49E8-9CD6-1D25CFA91E71}" srcOrd="2" destOrd="0" presId="urn:microsoft.com/office/officeart/2005/8/layout/radial3"/>
    <dgm:cxn modelId="{0835DBBF-142B-4FFB-8ABF-9C73D4577505}" type="presParOf" srcId="{BC61D423-8DCE-4714-B837-D59FB9B65F2A}" destId="{FC8B9450-0F0E-441D-9525-D52AF6886BF1}" srcOrd="3" destOrd="0" presId="urn:microsoft.com/office/officeart/2005/8/layout/radial3"/>
    <dgm:cxn modelId="{776784D5-6D29-4B3D-B680-20EA8FA37858}" type="presParOf" srcId="{BC61D423-8DCE-4714-B837-D59FB9B65F2A}" destId="{45807176-CA8D-406E-9140-8742FD86419C}" srcOrd="4" destOrd="0" presId="urn:microsoft.com/office/officeart/2005/8/layout/radial3"/>
    <dgm:cxn modelId="{113BD78D-43DF-4F07-9268-33BFA5ACE604}" type="presParOf" srcId="{BC61D423-8DCE-4714-B837-D59FB9B65F2A}" destId="{897D2406-6305-4BE5-80A7-73B9FF9E87F7}" srcOrd="5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B4ECF-86CB-4C86-88B8-975FCC7E6E13}">
      <dsp:nvSpPr>
        <dsp:cNvPr id="0" name=""/>
        <dsp:cNvSpPr/>
      </dsp:nvSpPr>
      <dsp:spPr>
        <a:xfrm>
          <a:off x="699657" y="476010"/>
          <a:ext cx="1103432" cy="1103432"/>
        </a:xfrm>
        <a:prstGeom prst="ellipse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1251" y="637604"/>
        <a:ext cx="780244" cy="780244"/>
      </dsp:txXfrm>
    </dsp:sp>
    <dsp:sp modelId="{9C552E8D-E6F2-40ED-ADB2-EA4525DCFB7C}">
      <dsp:nvSpPr>
        <dsp:cNvPr id="0" name=""/>
        <dsp:cNvSpPr/>
      </dsp:nvSpPr>
      <dsp:spPr>
        <a:xfrm>
          <a:off x="985949" y="47716"/>
          <a:ext cx="551716" cy="5517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2100" kern="1200" dirty="0"/>
        </a:p>
      </dsp:txBody>
      <dsp:txXfrm>
        <a:off x="1066746" y="128513"/>
        <a:ext cx="390122" cy="390122"/>
      </dsp:txXfrm>
    </dsp:sp>
    <dsp:sp modelId="{10B60442-AF6A-49E8-9CD6-1D25CFA91E71}">
      <dsp:nvSpPr>
        <dsp:cNvPr id="0" name=""/>
        <dsp:cNvSpPr/>
      </dsp:nvSpPr>
      <dsp:spPr>
        <a:xfrm>
          <a:off x="1658208" y="530048"/>
          <a:ext cx="551716" cy="5517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100" kern="1200" dirty="0"/>
            <a:t> </a:t>
          </a:r>
        </a:p>
      </dsp:txBody>
      <dsp:txXfrm>
        <a:off x="1739005" y="610845"/>
        <a:ext cx="390122" cy="390122"/>
      </dsp:txXfrm>
    </dsp:sp>
    <dsp:sp modelId="{FC8B9450-0F0E-441D-9525-D52AF6886BF1}">
      <dsp:nvSpPr>
        <dsp:cNvPr id="0" name=""/>
        <dsp:cNvSpPr/>
      </dsp:nvSpPr>
      <dsp:spPr>
        <a:xfrm>
          <a:off x="1397443" y="1332602"/>
          <a:ext cx="551716" cy="55171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 sz="2100" kern="1200" dirty="0"/>
        </a:p>
      </dsp:txBody>
      <dsp:txXfrm>
        <a:off x="1478240" y="1413399"/>
        <a:ext cx="390122" cy="390122"/>
      </dsp:txXfrm>
    </dsp:sp>
    <dsp:sp modelId="{45807176-CA8D-406E-9140-8742FD86419C}">
      <dsp:nvSpPr>
        <dsp:cNvPr id="0" name=""/>
        <dsp:cNvSpPr/>
      </dsp:nvSpPr>
      <dsp:spPr>
        <a:xfrm>
          <a:off x="553588" y="1332602"/>
          <a:ext cx="551716" cy="55171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100" kern="1200" dirty="0"/>
        </a:p>
      </dsp:txBody>
      <dsp:txXfrm>
        <a:off x="634385" y="1413399"/>
        <a:ext cx="390122" cy="390122"/>
      </dsp:txXfrm>
    </dsp:sp>
    <dsp:sp modelId="{897D2406-6305-4BE5-80A7-73B9FF9E87F7}">
      <dsp:nvSpPr>
        <dsp:cNvPr id="0" name=""/>
        <dsp:cNvSpPr/>
      </dsp:nvSpPr>
      <dsp:spPr>
        <a:xfrm>
          <a:off x="292825" y="502425"/>
          <a:ext cx="551716" cy="55171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3622" y="583222"/>
        <a:ext cx="390122" cy="390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#1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="" xmlns:a16="http://schemas.microsoft.com/office/drawing/2014/main" id="{5BFC5CC6-7803-4F73-8B5A-FB22E008C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6D7CF69F-2DDE-4DE5-B9BF-A574470FCE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DE646-E188-4E28-A480-4B27CD2A2EA8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A1BE37B6-622D-4B1C-B033-2764D543D6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6E4B2BE-0619-46B1-8B7A-D28FD17508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02B84-1396-44CB-9BFE-FC88943CB5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43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28C73-F6C4-4435-BBC8-09E19484A016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A1CAF-F3E5-4995-B5A9-F6F823E8D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62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C6CE32A0-31DE-4E3F-BE8F-CBAA8CF403D2}" type="slidenum">
              <a:rPr lang="en-US" altLang="zh-CN" b="0" smtClean="0">
                <a:solidFill>
                  <a:schemeClr val="tx1"/>
                </a:solidFill>
              </a:rPr>
              <a:pPr eaLnBrk="1" hangingPunct="1"/>
              <a:t>2</a:t>
            </a:fld>
            <a:endParaRPr lang="en-US" altLang="zh-CN" b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A0A06-7806-4EC3-A19A-7B55F99A3287}" type="slidenum">
              <a:rPr lang="en-US" altLang="zh-CN" smtClean="0">
                <a:solidFill>
                  <a:srgbClr val="1F497D"/>
                </a:solidFill>
              </a:rPr>
              <a:pPr/>
              <a:t>24</a:t>
            </a:fld>
            <a:endParaRPr lang="en-US" altLang="zh-CN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03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>
              <a:latin typeface="Arial" charset="0"/>
              <a:ea typeface="宋体" charset="-122"/>
            </a:endParaRPr>
          </a:p>
        </p:txBody>
      </p:sp>
      <p:sp>
        <p:nvSpPr>
          <p:cNvPr id="12800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fld id="{ACAA409E-3571-4830-B65C-8BB5180B061A}" type="slidenum">
              <a:rPr lang="zh-CN" altLang="en-US" sz="1200" b="0">
                <a:solidFill>
                  <a:prstClr val="black"/>
                </a:solidFill>
                <a:latin typeface="Calibri" pitchFamily="34" charset="0"/>
              </a:rPr>
              <a:pPr eaLnBrk="1" hangingPunct="1"/>
              <a:t>28</a:t>
            </a:fld>
            <a:endParaRPr lang="zh-CN" altLang="en-US" sz="1200" b="0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4A0A06-7806-4EC3-A19A-7B55F99A328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74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itchFamily="18" charset="0"/>
              </a:rPr>
              <a:t> </a:t>
            </a:r>
            <a:endParaRPr lang="zh-CN" altLang="en-US" sz="1200" dirty="0">
              <a:latin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C69DC-5BE0-47C4-A089-0DEA27A3F467}" type="slidenum">
              <a:rPr lang="zh-CN" altLang="en-US" smtClean="0">
                <a:solidFill>
                  <a:srgbClr val="1F497D"/>
                </a:solidFill>
              </a:rPr>
              <a:pPr/>
              <a:t>7</a:t>
            </a:fld>
            <a:endParaRPr lang="zh-CN" alt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4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A0A06-7806-4EC3-A19A-7B55F99A3287}" type="slidenum">
              <a:rPr lang="en-US" altLang="zh-CN" smtClean="0">
                <a:solidFill>
                  <a:srgbClr val="1F497D"/>
                </a:solidFill>
              </a:rPr>
              <a:pPr/>
              <a:t>11</a:t>
            </a:fld>
            <a:endParaRPr lang="en-US" altLang="zh-CN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41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A0A06-7806-4EC3-A19A-7B55F99A3287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1489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72" tIns="43736" rIns="87472" bIns="43736" anchor="b"/>
          <a:lstStyle>
            <a:lvl1pPr defTabSz="874713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defTabSz="874713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defTabSz="874713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defTabSz="874713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defTabSz="874713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r" eaLnBrk="1" hangingPunct="1"/>
            <a:fld id="{98D9E25F-8341-4C86-81B7-5D01280EC998}" type="slidenum">
              <a:rPr lang="en-US" altLang="zh-CN" sz="1100" b="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14</a:t>
            </a:fld>
            <a:endParaRPr lang="en-US" altLang="zh-CN" sz="1100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72" tIns="43736" rIns="87472" bIns="43736"/>
          <a:lstStyle/>
          <a:p>
            <a:pPr>
              <a:spcBef>
                <a:spcPct val="0"/>
              </a:spcBef>
            </a:pPr>
            <a:endParaRPr lang="zh-CN" altLang="zh-CN" smtClean="0">
              <a:latin typeface="Arial" charset="0"/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A0A06-7806-4EC3-A19A-7B55F99A3287}" type="slidenum">
              <a:rPr lang="en-US" altLang="zh-CN" smtClean="0"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6274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A0A06-7806-4EC3-A19A-7B55F99A3287}" type="slidenum">
              <a:rPr lang="en-US" altLang="zh-CN" smtClean="0"/>
              <a:pPr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0407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A0A06-7806-4EC3-A19A-7B55F99A3287}" type="slidenum">
              <a:rPr lang="en-US" altLang="zh-CN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364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="" xmlns:a16="http://schemas.microsoft.com/office/drawing/2014/main" id="{7918572F-142C-4521-A20F-0570399614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5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DF52326-83EB-4FEF-BDF5-A3EE40D9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3BFAD4-8D2F-43DE-BC6C-F81DAF8F408E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64AC65D-88DE-4A39-AE18-3AB6A2D4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63F730F-50C1-4202-97FA-ED2B9E82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F5D4E3-0ED8-44F9-A2A1-A2A081F2F5BE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36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3668BB8-97FD-41F1-A393-FF47B128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674423-2354-47BC-B021-686D895B0E72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15EFA76-06B2-4EA9-A034-87F5A6C4B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7C12BA8-41CC-45C4-9ABB-0289F56F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2DA5F7C-0FC6-4112-BEE9-32A378B7DC17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8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D472EB4-C015-4E98-80EB-C0BFC1AA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D3192B-B186-4A99-B0CA-4C2529594C37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1D5CA02-3F66-4B9B-814B-BEF229D2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C97EE6A-4F74-4794-8D9B-2A4F86A5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C711EE-4F0F-4A8F-B0C6-3B9C9E2DFC30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54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0BF5A49-91F7-426D-BB02-9708F655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53F76-F161-40C8-BD52-1F912BF545EB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1472093-F598-44F9-BA40-2C97BFE0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F6CBA27-7ED8-4E15-9895-123980C8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7986086-0712-48DD-9351-91D8B4D655A1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F5ACD069-01C7-495A-9E06-26D7CDFA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9667A8-50AA-4909-A45C-9A78AE7ADAF3}" type="datetimeFigureOut">
              <a:rPr lang="en-US" sz="2000" b="1">
                <a:solidFill>
                  <a:srgbClr val="1F497D"/>
                </a:solidFill>
                <a:latin typeface="Arial" pitchFamily="34" charset="0"/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9/17/2023</a:t>
            </a:fld>
            <a:endParaRPr lang="en-US" sz="2000" b="1">
              <a:solidFill>
                <a:srgbClr val="1F497D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B84141D0-9F15-484C-BAE9-A6037984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1F497D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8E17C449-5DE2-450E-B70E-35FE02F1E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72D175-012A-4412-BDB1-A1948D5A853B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72543"/>
      </p:ext>
    </p:extLst>
  </p:cSld>
  <p:clrMapOvr>
    <a:masterClrMapping/>
  </p:clrMapOvr>
  <p:transition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944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5ACD069-01C7-495A-9E06-26D7CDFA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FC2A49A-9148-4B2C-A889-4149B66341DA}" type="datetimeFigureOut">
              <a:rPr lang="en-US" sz="2000" b="1">
                <a:solidFill>
                  <a:srgbClr val="1F497D"/>
                </a:solidFill>
                <a:latin typeface="Arial" pitchFamily="34" charset="0"/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9/17/2023</a:t>
            </a:fld>
            <a:endParaRPr lang="en-US" sz="2000" b="1">
              <a:solidFill>
                <a:srgbClr val="1F497D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4141D0-9F15-484C-BAE9-A6037984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1F497D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17C449-5DE2-450E-B70E-35FE02F1E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12EF07-DD30-4FB2-A934-160D082CF91F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864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EF5EC4B-8FE8-4B29-BF22-8C7EC4863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6944B3-800C-40C9-B81A-0A6DA21C7941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BD9D350-3BBF-4B25-B63D-C6F289BCA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94203D-ECF2-46D8-B46B-B51317F8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4F56CD-0B2E-48EE-A4B3-BC357238B7C0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91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4F5D692-ADA9-4664-9154-C2FCDDEC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F7CDC1-E901-40A8-9E4E-9BAE13BD52E0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909EA5E-0169-48CA-8545-EF7B54C6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7865343-D5FD-490C-B750-5EA2C66E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6B852D1-3E91-4A3E-A723-780DF5B8B704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667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594C9CA-8209-481A-99DF-D60645078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48D6BF-07A3-4714-8A82-BCB3F37BC868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A91886F-1F44-4D25-9527-CF83FB72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2317CA5-670E-49D3-820A-B4B65BCC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D5924EB-4384-497B-98CE-4321685037C8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3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514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DA1093C-2D7D-4A36-8604-D19FEC02D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366010-3603-4349-B124-A34E93594BF1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958E8DE-0220-4FA0-BB84-5B81F53B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25D9189-32DE-4F46-A219-52952405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509421-67D2-4FBE-B8BD-EF9C2CFB6A73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31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3F48C09-F676-4C1C-854C-4CDD75B7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06EF15-67B0-4375-8998-C283AC18B51D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C4890983-97E7-4CEE-8598-22D25787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4B6701E-4D6D-44E4-A684-AF8DFCC5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2C3D51-E779-48E3-8E9B-11B1083CCBA3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845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DF52326-83EB-4FEF-BDF5-A3EE40D9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E3BFAD4-8D2F-43DE-BC6C-F81DAF8F408E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64AC65D-88DE-4A39-AE18-3AB6A2D4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63F730F-50C1-4202-97FA-ED2B9E82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0F5D4E3-0ED8-44F9-A2A1-A2A081F2F5BE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30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3668BB8-97FD-41F1-A393-FF47B128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674423-2354-47BC-B021-686D895B0E72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15EFA76-06B2-4EA9-A034-87F5A6C4B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7C12BA8-41CC-45C4-9ABB-0289F56F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2DA5F7C-0FC6-4112-BEE9-32A378B7DC17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41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D472EB4-C015-4E98-80EB-C0BFC1AA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D3192B-B186-4A99-B0CA-4C2529594C37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1D5CA02-3F66-4B9B-814B-BEF229D2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C97EE6A-4F74-4794-8D9B-2A4F86A5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C711EE-4F0F-4A8F-B0C6-3B9C9E2DFC30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54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0BF5A49-91F7-426D-BB02-9708F655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653F76-F161-40C8-BD52-1F912BF545EB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1472093-F598-44F9-BA40-2C97BFE0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F6CBA27-7ED8-4E15-9895-123980C8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7986086-0712-48DD-9351-91D8B4D655A1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621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F5ACD069-01C7-495A-9E06-26D7CDFA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19667A8-50AA-4909-A45C-9A78AE7ADAF3}" type="datetimeFigureOut">
              <a:rPr lang="en-US" sz="2000" b="1">
                <a:solidFill>
                  <a:srgbClr val="1F497D"/>
                </a:solidFill>
                <a:latin typeface="Arial" pitchFamily="34" charset="0"/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9/17/2023</a:t>
            </a:fld>
            <a:endParaRPr lang="en-US" sz="2000" b="1">
              <a:solidFill>
                <a:srgbClr val="1F497D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B84141D0-9F15-484C-BAE9-A6037984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1F497D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8E17C449-5DE2-450E-B70E-35FE02F1E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A72D175-012A-4412-BDB1-A1948D5A853B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315825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138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5ACD069-01C7-495A-9E06-26D7CDFAC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FC2A49A-9148-4B2C-A889-4149B66341DA}" type="datetimeFigureOut">
              <a:rPr lang="en-US" sz="2000" b="1">
                <a:solidFill>
                  <a:srgbClr val="1F497D"/>
                </a:solidFill>
                <a:latin typeface="Arial" pitchFamily="34" charset="0"/>
                <a:ea typeface="宋体" pitchFamily="2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9/17/2023</a:t>
            </a:fld>
            <a:endParaRPr lang="en-US" sz="2000" b="1">
              <a:solidFill>
                <a:srgbClr val="1F497D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84141D0-9F15-484C-BAE9-A6037984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>
              <a:solidFill>
                <a:srgbClr val="1F497D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17C449-5DE2-450E-B70E-35FE02F1E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A12EF07-DD30-4FB2-A934-160D082CF91F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44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EF5EC4B-8FE8-4B29-BF22-8C7EC4863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6944B3-800C-40C9-B81A-0A6DA21C7941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BD9D350-3BBF-4B25-B63D-C6F289BCA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94203D-ECF2-46D8-B46B-B51317F8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4F56CD-0B2E-48EE-A4B3-BC357238B7C0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83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4F5D692-ADA9-4664-9154-C2FCDDEC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F7CDC1-E901-40A8-9E4E-9BAE13BD52E0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909EA5E-0169-48CA-8545-EF7B54C69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7865343-D5FD-490C-B750-5EA2C66E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6B852D1-3E91-4A3E-A723-780DF5B8B704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999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594C9CA-8209-481A-99DF-D606450788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48D6BF-07A3-4714-8A82-BCB3F37BC868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CA91886F-1F44-4D25-9527-CF83FB727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2317CA5-670E-49D3-820A-B4B65BCC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D5924EB-4384-497B-98CE-4321685037C8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4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DA1093C-2D7D-4A36-8604-D19FEC02D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366010-3603-4349-B124-A34E93594BF1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958E8DE-0220-4FA0-BB84-5B81F53B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25D9189-32DE-4F46-A219-52952405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509421-67D2-4FBE-B8BD-EF9C2CFB6A73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53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E3F48C09-F676-4C1C-854C-4CDD75B7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D06EF15-67B0-4375-8998-C283AC18B51D}" type="datetime1">
              <a:rPr lang="zh-CN" altLang="en-US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2023/9/17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C4890983-97E7-4CEE-8598-22D25787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4B6701E-4D6D-44E4-A684-AF8DFCC5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2C3D51-E779-48E3-8E9B-11B1083CCBA3}" type="slidenum">
              <a:rPr lang="en-US" altLang="zh-CN" sz="2000" b="1">
                <a:solidFill>
                  <a:srgbClr val="1F497D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z="2000" b="1">
              <a:solidFill>
                <a:srgbClr val="1F497D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5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7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74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 userDrawn="1"/>
        </p:nvSpPr>
        <p:spPr>
          <a:xfrm>
            <a:off x="0" y="908720"/>
            <a:ext cx="11496600" cy="108000"/>
          </a:xfrm>
          <a:prstGeom prst="rect">
            <a:avLst/>
          </a:prstGeom>
          <a:gradFill flip="none" rotWithShape="1">
            <a:gsLst>
              <a:gs pos="11258">
                <a:schemeClr val="bg1"/>
              </a:gs>
              <a:gs pos="21000">
                <a:schemeClr val="accent1">
                  <a:lumMod val="5000"/>
                  <a:lumOff val="95000"/>
                </a:schemeClr>
              </a:gs>
              <a:gs pos="100000">
                <a:srgbClr val="0000FF"/>
              </a:gs>
            </a:gsLst>
            <a:lin ang="0" scaled="1"/>
            <a:tileRect/>
          </a:gra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200" b="1" kern="0" noProof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/>
            </a:endParaRPr>
          </a:p>
        </p:txBody>
      </p:sp>
      <p:sp>
        <p:nvSpPr>
          <p:cNvPr id="9" name="矩形 9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lin ang="10800000" scaled="1"/>
            <a:tileRect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1905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1F497D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163726" y="810608"/>
            <a:ext cx="1512168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i="1" dirty="0">
                <a:solidFill>
                  <a:srgbClr val="FF0000"/>
                </a:solidFill>
                <a:latin typeface="Blackadder ITC" panose="04020505051007020D02" pitchFamily="82" charset="0"/>
              </a:rPr>
              <a:t>Nuclear Chemistry</a:t>
            </a:r>
            <a:endParaRPr lang="zh-CN" altLang="en-US" sz="1400" i="1" dirty="0">
              <a:solidFill>
                <a:srgbClr val="FF0000"/>
              </a:solidFill>
              <a:latin typeface="Blackadder ITC" panose="04020505051007020D02" pitchFamily="82" charset="0"/>
              <a:ea typeface="华文彩云" pitchFamily="2" charset="-122"/>
            </a:endParaRPr>
          </a:p>
        </p:txBody>
      </p:sp>
      <p:pic>
        <p:nvPicPr>
          <p:cNvPr id="7" name="图片 6" descr="科技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8333" r="9839" b="6250"/>
          <a:stretch>
            <a:fillRect/>
          </a:stretch>
        </p:blipFill>
        <p:spPr bwMode="auto">
          <a:xfrm>
            <a:off x="335360" y="103836"/>
            <a:ext cx="725463" cy="64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49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/>
          <p:nvPr userDrawn="1"/>
        </p:nvSpPr>
        <p:spPr>
          <a:xfrm>
            <a:off x="0" y="908720"/>
            <a:ext cx="11496600" cy="108000"/>
          </a:xfrm>
          <a:prstGeom prst="rect">
            <a:avLst/>
          </a:prstGeom>
          <a:gradFill flip="none" rotWithShape="1">
            <a:gsLst>
              <a:gs pos="11258">
                <a:schemeClr val="bg1"/>
              </a:gs>
              <a:gs pos="21000">
                <a:schemeClr val="accent1">
                  <a:lumMod val="5000"/>
                  <a:lumOff val="95000"/>
                </a:schemeClr>
              </a:gs>
              <a:gs pos="100000">
                <a:srgbClr val="0000FF"/>
              </a:gs>
            </a:gsLst>
            <a:lin ang="0" scaled="1"/>
            <a:tileRect/>
          </a:gradFill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3200" b="1" kern="0" noProof="1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宋体"/>
            </a:endParaRPr>
          </a:p>
        </p:txBody>
      </p:sp>
      <p:sp>
        <p:nvSpPr>
          <p:cNvPr id="9" name="矩形 9"/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lin ang="10800000" scaled="1"/>
            <a:tileRect/>
          </a:gra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1905"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000" b="1">
              <a:solidFill>
                <a:srgbClr val="1F497D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163726" y="810608"/>
            <a:ext cx="1512168" cy="21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00" i="1" dirty="0" smtClean="0">
                <a:solidFill>
                  <a:srgbClr val="FF0000"/>
                </a:solidFill>
                <a:latin typeface="Blackadder ITC" panose="04020505051007020D02" pitchFamily="82" charset="0"/>
              </a:rPr>
              <a:t>Nuclear Chemistry</a:t>
            </a:r>
            <a:endParaRPr lang="zh-CN" altLang="en-US" sz="1400" i="1" dirty="0">
              <a:solidFill>
                <a:srgbClr val="FF0000"/>
              </a:solidFill>
              <a:latin typeface="Blackadder ITC" panose="04020505051007020D02" pitchFamily="82" charset="0"/>
              <a:ea typeface="华文彩云" pitchFamily="2" charset="-122"/>
            </a:endParaRPr>
          </a:p>
        </p:txBody>
      </p:sp>
      <p:pic>
        <p:nvPicPr>
          <p:cNvPr id="7" name="图片 6" descr="科技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" t="8333" r="9839" b="6250"/>
          <a:stretch>
            <a:fillRect/>
          </a:stretch>
        </p:blipFill>
        <p:spPr bwMode="auto">
          <a:xfrm>
            <a:off x="335360" y="103836"/>
            <a:ext cx="725463" cy="64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05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ransition>
    <p:split orient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em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10" Type="http://schemas.openxmlformats.org/officeDocument/2006/relationships/hyperlink" Target="https://pubs.acs.org/doi/10.1021/jacs.0c08048?utm_source=elqua&amp;utm_medium=eml&amp;utm_campaign=IC001_ST0005R_T000644_jacsat_JACS_Highly_Cited_Authors_Thank_You_9691_24692&amp;src=IC001_ST0005R_T000644_jacsat_JACS_Highly_Cited_Authors_Thank_You_9691_24692&amp;pci=CACSR000003684636&amp;elqTrackId=6fb6305b92d04f54922efedb7fa215d4&amp;elq=5e50eb922596417b94f3f4253fdfe00c&amp;elqaid=24692&amp;elqat=1&amp;elqCampaignId=9691" TargetMode="External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18" Type="http://schemas.openxmlformats.org/officeDocument/2006/relationships/image" Target="../media/image93.jpeg"/><Relationship Id="rId3" Type="http://schemas.openxmlformats.org/officeDocument/2006/relationships/image" Target="../media/image78.jpeg"/><Relationship Id="rId21" Type="http://schemas.openxmlformats.org/officeDocument/2006/relationships/image" Target="../media/image96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17" Type="http://schemas.openxmlformats.org/officeDocument/2006/relationships/image" Target="../media/image9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1.jpeg"/><Relationship Id="rId20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19" Type="http://schemas.openxmlformats.org/officeDocument/2006/relationships/image" Target="../media/image94.jpe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jpeg"/><Relationship Id="rId22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chart" Target="../charts/chart2.xml"/><Relationship Id="rId7" Type="http://schemas.openxmlformats.org/officeDocument/2006/relationships/image" Target="../media/image107.jpe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png"/><Relationship Id="rId10" Type="http://schemas.openxmlformats.org/officeDocument/2006/relationships/image" Target="../media/image110.jpe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7.jpe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26.png"/><Relationship Id="rId2" Type="http://schemas.openxmlformats.org/officeDocument/2006/relationships/tags" Target="../tags/tag5.xml"/><Relationship Id="rId16" Type="http://schemas.openxmlformats.org/officeDocument/2006/relationships/image" Target="../media/image30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25.png"/><Relationship Id="rId5" Type="http://schemas.openxmlformats.org/officeDocument/2006/relationships/tags" Target="../tags/tag8.xml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tags" Target="../tags/tag7.xml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C0B53E9C-977C-4020-A2A5-065F97EAE11C}"/>
              </a:ext>
            </a:extLst>
          </p:cNvPr>
          <p:cNvSpPr/>
          <p:nvPr/>
        </p:nvSpPr>
        <p:spPr>
          <a:xfrm>
            <a:off x="0" y="1395665"/>
            <a:ext cx="12192000" cy="3802006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D265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B2242F4D-57A2-4217-870C-5EA482837C7A}"/>
              </a:ext>
            </a:extLst>
          </p:cNvPr>
          <p:cNvSpPr/>
          <p:nvPr/>
        </p:nvSpPr>
        <p:spPr>
          <a:xfrm>
            <a:off x="186813" y="1905106"/>
            <a:ext cx="11739716" cy="256387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8BC8B2F6-6761-4BA8-B39A-19EA78843212}"/>
              </a:ext>
            </a:extLst>
          </p:cNvPr>
          <p:cNvSpPr txBox="1"/>
          <p:nvPr/>
        </p:nvSpPr>
        <p:spPr>
          <a:xfrm>
            <a:off x="1850380" y="3220896"/>
            <a:ext cx="8412582" cy="12464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5000"/>
              </a:lnSpc>
            </a:pPr>
            <a:r>
              <a:rPr lang="en-US" altLang="zh-CN" sz="2000" b="1" dirty="0" smtClean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Shi </a:t>
            </a:r>
            <a:r>
              <a:rPr lang="en-US" altLang="zh-CN" sz="2000" b="1" dirty="0" err="1" smtClean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Weiqun</a:t>
            </a:r>
            <a:endParaRPr lang="en-US" altLang="zh-CN" sz="2000" b="1" dirty="0">
              <a:solidFill>
                <a:schemeClr val="bg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20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Institute of High Energy Physics</a:t>
            </a:r>
          </a:p>
          <a:p>
            <a:pPr algn="ctr">
              <a:lnSpc>
                <a:spcPct val="125000"/>
              </a:lnSpc>
            </a:pPr>
            <a:r>
              <a:rPr lang="en-US" altLang="zh-CN" sz="2000" b="1" dirty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Sep. 20, 2023</a:t>
            </a:r>
          </a:p>
        </p:txBody>
      </p:sp>
      <p:sp>
        <p:nvSpPr>
          <p:cNvPr id="8" name="标题 3">
            <a:extLst>
              <a:ext uri="{FF2B5EF4-FFF2-40B4-BE49-F238E27FC236}">
                <a16:creationId xmlns="" xmlns:a16="http://schemas.microsoft.com/office/drawing/2014/main" id="{F1DFEE65-8503-4FF8-AB13-FC0DFB301151}"/>
              </a:ext>
            </a:extLst>
          </p:cNvPr>
          <p:cNvSpPr txBox="1">
            <a:spLocks/>
          </p:cNvSpPr>
          <p:nvPr/>
        </p:nvSpPr>
        <p:spPr>
          <a:xfrm>
            <a:off x="186813" y="1972991"/>
            <a:ext cx="11739716" cy="983241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 dirty="0">
                <a:solidFill>
                  <a:srgbClr val="005DA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altLang="zh-CN" dirty="0">
                <a:solidFill>
                  <a:schemeClr val="bg2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dirty="0" smtClean="0">
                <a:solidFill>
                  <a:schemeClr val="bg2"/>
                </a:solidFill>
                <a:cs typeface="Arial" panose="020B0604020202020204" pitchFamily="34" charset="0"/>
              </a:rPr>
              <a:t>Nuclear Energy Chemistry</a:t>
            </a:r>
            <a:endParaRPr lang="en-US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4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53FC322-92D2-DAFD-6FEF-9F6BC34411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12201" r="22681" b="20601"/>
          <a:stretch/>
        </p:blipFill>
        <p:spPr>
          <a:xfrm>
            <a:off x="767408" y="965752"/>
            <a:ext cx="5003712" cy="3723693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DDF7E10B-4619-6955-8DA8-6917CDE89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136" y="200125"/>
            <a:ext cx="10776520" cy="49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Published Papers and Citations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0AFCB487-91AE-D63B-19EC-A85AEEB6A0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5350" r="13039" b="20600"/>
          <a:stretch/>
        </p:blipFill>
        <p:spPr>
          <a:xfrm>
            <a:off x="6591241" y="1269143"/>
            <a:ext cx="5100434" cy="3495803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="" xmlns:a16="http://schemas.microsoft.com/office/drawing/2014/main" id="{A767DDEE-6638-50AF-2E65-D1456ACB21B8}"/>
              </a:ext>
            </a:extLst>
          </p:cNvPr>
          <p:cNvSpPr txBox="1"/>
          <p:nvPr/>
        </p:nvSpPr>
        <p:spPr>
          <a:xfrm>
            <a:off x="4908923" y="5092294"/>
            <a:ext cx="6391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Dr. Shi </a:t>
            </a: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Weiqun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: 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2020-2022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Elsevier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Highly Cited Chinese Researchers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” in Nuclear Science and Technology.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C890F68-07FC-3DA1-BE8B-011262A77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514" y="4689446"/>
            <a:ext cx="3184763" cy="205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43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5"/>
          <p:cNvSpPr txBox="1">
            <a:spLocks noChangeArrowheads="1"/>
          </p:cNvSpPr>
          <p:nvPr/>
        </p:nvSpPr>
        <p:spPr bwMode="auto">
          <a:xfrm>
            <a:off x="407368" y="260648"/>
            <a:ext cx="7986458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fontAlgn="base">
              <a:lnSpc>
                <a:spcPts val="3413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Publications and Patents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794124"/>
              </p:ext>
            </p:extLst>
          </p:nvPr>
        </p:nvGraphicFramePr>
        <p:xfrm>
          <a:off x="983432" y="1052736"/>
          <a:ext cx="10114143" cy="31751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6855"/>
                <a:gridCol w="867521"/>
                <a:gridCol w="2697319"/>
                <a:gridCol w="792088"/>
                <a:gridCol w="2487257"/>
                <a:gridCol w="753103"/>
              </a:tblGrid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J</a:t>
                      </a:r>
                      <a:r>
                        <a:rPr lang="en-US" sz="1800" b="1" i="0" u="none" strike="noStrike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. Am. Chem. Soc.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1" i="0" u="none" strike="noStrike" dirty="0" err="1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Angew</a:t>
                      </a:r>
                      <a:r>
                        <a:rPr lang="en-US" sz="1800" b="1" i="0" u="none" strike="noStrike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. Chem. Int. Ed.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zh-CN" sz="1800" b="1" i="0" kern="100" baseline="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CCS Chem. </a:t>
                      </a:r>
                      <a:endParaRPr lang="zh-CN" altLang="zh-CN" sz="1800" b="1" i="0" kern="100" baseline="0" dirty="0" smtClean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kern="100" baseline="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Nat. </a:t>
                      </a:r>
                      <a:r>
                        <a:rPr lang="en-US" altLang="zh-CN" sz="1800" b="1" i="0" kern="100" baseline="0" dirty="0" err="1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Commun</a:t>
                      </a:r>
                      <a:r>
                        <a:rPr lang="en-US" altLang="zh-CN" sz="1800" b="1" i="0" kern="100" baseline="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altLang="zh-CN" sz="1800" b="1" i="0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zh-CN" sz="1800" b="1" i="0" kern="100" baseline="0" dirty="0" smtClean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1" i="0" u="none" strike="noStrike" dirty="0" err="1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Chem</a:t>
                      </a:r>
                      <a:endParaRPr lang="en-US" sz="1800" b="1" i="0" u="none" strike="noStrike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altLang="zh-CN" sz="1800" b="1" i="0" kern="100" baseline="0" dirty="0" smtClean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Adv. Funct. Mater. </a:t>
                      </a:r>
                      <a:endParaRPr lang="zh-CN" altLang="zh-CN" sz="1800" b="1" i="0" kern="100" baseline="0" dirty="0" smtClean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US" altLang="zh-CN" sz="18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1800" b="1" i="0" u="none" strike="noStrike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</a:tr>
              <a:tr h="3600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Appl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Catal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. B: Environ.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Chem. Sci.</a:t>
                      </a:r>
                      <a:endParaRPr lang="en-US" altLang="zh-CN" sz="1800" b="1" i="0" u="none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Environ. </a:t>
                      </a:r>
                      <a:r>
                        <a:rPr lang="en-US" altLang="zh-CN" sz="1800" b="1" i="0" u="none" strike="noStrike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Sci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&amp;Technol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</a:tr>
              <a:tr h="3600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J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Electrochem</a:t>
                      </a:r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. Soc.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Electrochim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Acta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Electrochem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Commun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kern="100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Chem. Eur. J.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i="0" kern="1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Inorg</a:t>
                      </a:r>
                      <a:r>
                        <a:rPr lang="en-US" altLang="zh-CN" sz="1800" b="1" i="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Chem.</a:t>
                      </a:r>
                      <a:r>
                        <a:rPr lang="en-US" altLang="zh-CN" sz="18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zh-CN" sz="1800" b="1" i="0" kern="1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Chem. </a:t>
                      </a:r>
                      <a:r>
                        <a:rPr lang="en-US" altLang="zh-CN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Commun</a:t>
                      </a:r>
                      <a:r>
                        <a:rPr lang="en-US" altLang="zh-CN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Phys. Chem. Chem. Phys.</a:t>
                      </a:r>
                      <a:endParaRPr lang="zh-CN" altLang="zh-CN" sz="1800" b="1" i="0" kern="1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J. Phys. Chem.</a:t>
                      </a:r>
                      <a:endParaRPr lang="zh-CN" altLang="zh-CN" sz="1800" b="1" i="0" kern="1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Organometallics</a:t>
                      </a:r>
                      <a:endParaRPr lang="zh-CN" altLang="en-US" sz="1800" b="1" i="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altLang="zh-CN" sz="18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ACS Cent. Sci.</a:t>
                      </a:r>
                      <a:endParaRPr lang="zh-CN" altLang="en-US" sz="18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Dalton Trans. </a:t>
                      </a:r>
                      <a:endParaRPr lang="zh-CN" altLang="zh-CN" sz="1800" b="1" i="0" kern="1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Sci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. Chin. Chem.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en-US" altLang="zh-CN" sz="1800" b="1" i="0" kern="12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Patents</a:t>
                      </a:r>
                      <a:endParaRPr lang="zh-CN" altLang="en-US" sz="1800" b="1" i="0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zh-CN" altLang="en-US" sz="1800" b="1" i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800" b="1" i="0" kern="100" baseline="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zh-CN" altLang="en-US" sz="1800" b="1" i="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zh-CN" altLang="en-US" sz="1800" b="1" i="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30" marR="91430" marT="45712" marB="45712" anchor="ctr"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789118" y="4090069"/>
            <a:ext cx="11953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 publications: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zh-CN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Huang#,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Hu#, L Mei*,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WQ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Shi*, et al. </a:t>
            </a:r>
            <a:r>
              <a:rPr lang="en-US" altLang="zh-CN" sz="1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</a:t>
            </a:r>
            <a:r>
              <a:rPr lang="en-US" altLang="zh-CN" sz="1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2023, 145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18148. </a:t>
            </a:r>
            <a:endParaRPr lang="en-US" altLang="zh-CN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Mei#*, 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altLang="zh-CN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#,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WQ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Shi*, et al. </a:t>
            </a:r>
            <a:r>
              <a:rPr lang="en-US" altLang="zh-CN" sz="1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Am. Chem. Soc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2020, 142, 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16538. </a:t>
            </a:r>
            <a:endParaRPr lang="en-US" altLang="zh-CN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zh-CN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Hu#,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PX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Qiu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#,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LW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Zeng#,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SX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Hu#, Wei-</a:t>
            </a:r>
            <a:r>
              <a:rPr lang="en-US" altLang="zh-CN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Qun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Shi*, et al. </a:t>
            </a:r>
            <a:r>
              <a:rPr lang="en-US" altLang="zh-CN" sz="1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Angew</a:t>
            </a:r>
            <a:r>
              <a:rPr lang="en-US" altLang="zh-CN" sz="1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Chem. Int. Ed</a:t>
            </a:r>
            <a:r>
              <a:rPr lang="en-US" altLang="zh-CN" sz="1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2020, 59, 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20666.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hot paper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Mei#, 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An#,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WQ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Shi*, et al. </a:t>
            </a:r>
            <a:r>
              <a:rPr lang="en-US" altLang="zh-CN" sz="14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Angew</a:t>
            </a:r>
            <a:r>
              <a:rPr lang="en-US" altLang="zh-CN" sz="1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Chem. Int. Ed.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2020, 59, 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16061.</a:t>
            </a:r>
            <a:endParaRPr lang="en-US" altLang="zh-CN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Wang, 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Yuan*, 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ML </a:t>
            </a:r>
            <a:r>
              <a:rPr lang="en-US" altLang="zh-CN" sz="1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Zhai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*,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WQ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Shi*, et al. </a:t>
            </a:r>
            <a:r>
              <a:rPr lang="en-US" altLang="zh-CN" sz="1400" b="1" i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altLang="zh-CN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2020, 6, 2796-2809. </a:t>
            </a:r>
            <a:endParaRPr lang="en-US" altLang="zh-CN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zh-CN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XH</a:t>
            </a:r>
            <a:r>
              <a:rPr lang="en-US" altLang="zh-CN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Kong,#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QY</a:t>
            </a:r>
            <a:r>
              <a:rPr lang="en-US" altLang="zh-CN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Wu,# </a:t>
            </a:r>
            <a:r>
              <a:rPr lang="de-DE" altLang="zh-CN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KQ </a:t>
            </a:r>
            <a:r>
              <a:rPr lang="de-DE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Hu*, </a:t>
            </a:r>
            <a:r>
              <a:rPr lang="de-DE" altLang="zh-CN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WQ </a:t>
            </a:r>
            <a:r>
              <a:rPr lang="de-DE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Shi*. </a:t>
            </a:r>
            <a:r>
              <a:rPr lang="de-DE" altLang="zh-CN" sz="1400" b="1" i="1" kern="1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CCS Chem</a:t>
            </a:r>
            <a:r>
              <a:rPr lang="de-DE" altLang="zh-CN" sz="1400" b="1" kern="1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altLang="zh-CN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2023, 5, 1144.</a:t>
            </a:r>
            <a:endParaRPr lang="en-US" altLang="zh-CN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JP </a:t>
            </a:r>
            <a:r>
              <a:rPr lang="en-US" altLang="zh-CN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Yu#, </a:t>
            </a: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 </a:t>
            </a:r>
            <a:r>
              <a:rPr lang="en-US" altLang="zh-CN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Yuan#, </a:t>
            </a: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altLang="zh-CN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Wang#, </a:t>
            </a:r>
            <a:r>
              <a:rPr lang="en-US" altLang="zh-CN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WQ</a:t>
            </a:r>
            <a:r>
              <a:rPr lang="en-US" altLang="zh-CN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Shi*. </a:t>
            </a:r>
            <a:r>
              <a:rPr lang="en-US" altLang="zh-CN" sz="1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1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CCS Chem. </a:t>
            </a: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2019, 1, 286</a:t>
            </a:r>
            <a:r>
              <a:rPr lang="en-US" altLang="zh-CN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36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97" y="1110042"/>
            <a:ext cx="1990589" cy="252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95" y="3789320"/>
            <a:ext cx="1829825" cy="252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568" y="3789320"/>
            <a:ext cx="1849680" cy="2520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35098" y="332656"/>
            <a:ext cx="3329116" cy="541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ts val="3413"/>
              </a:lnSpc>
            </a:pPr>
            <a:r>
              <a:rPr lang="en-US" altLang="zh-CN" sz="3600" b="1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Published Books</a:t>
            </a:r>
            <a:endParaRPr lang="zh-CN" altLang="en-US" sz="3600" b="1" dirty="0">
              <a:solidFill>
                <a:srgbClr val="0000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5" descr="C:\Users\Meilei\Desktop\1119304091.jpg">
            <a:extLst>
              <a:ext uri="{FF2B5EF4-FFF2-40B4-BE49-F238E27FC236}">
                <a16:creationId xmlns="" xmlns:a16="http://schemas.microsoft.com/office/drawing/2014/main" id="{78B31218-7CF8-833E-DDBE-8B9AD3C56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0" y="1110042"/>
            <a:ext cx="185628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8DA2C1C-6C3C-3A88-1932-F9029CB026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50" t="19238" r="35038" b="10800"/>
          <a:stretch/>
        </p:blipFill>
        <p:spPr>
          <a:xfrm>
            <a:off x="3746075" y="3789320"/>
            <a:ext cx="1966626" cy="252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5773" y="1110042"/>
            <a:ext cx="1778197" cy="25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7490" y="3789320"/>
            <a:ext cx="1859326" cy="25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2957" y="1110042"/>
            <a:ext cx="2030680" cy="2520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490597" y="1723711"/>
            <a:ext cx="17014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/>
              <a:t>Encyclopedia of </a:t>
            </a:r>
            <a:r>
              <a:rPr lang="en-US" altLang="zh-CN" sz="2000" b="1" dirty="0" smtClean="0"/>
              <a:t>China</a:t>
            </a:r>
          </a:p>
          <a:p>
            <a:pPr algn="ctr"/>
            <a:r>
              <a:rPr lang="en-US" altLang="zh-CN" sz="2000" b="1" dirty="0" err="1" smtClean="0">
                <a:solidFill>
                  <a:srgbClr val="0000FF"/>
                </a:solidFill>
              </a:rPr>
              <a:t>Vol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 of Nuclear Techniques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13" name="文本框 5"/>
          <p:cNvSpPr txBox="1"/>
          <p:nvPr/>
        </p:nvSpPr>
        <p:spPr>
          <a:xfrm>
            <a:off x="3342055" y="4937710"/>
            <a:ext cx="2792132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lnSpc>
                <a:spcPts val="3413"/>
              </a:lnSpc>
            </a:pPr>
            <a:r>
              <a:rPr lang="en-US" altLang="zh-CN" sz="2000" b="1" dirty="0" smtClean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The first book chapter about actinide </a:t>
            </a:r>
            <a:r>
              <a:rPr lang="en-US" altLang="zh-CN" sz="2000" b="1" dirty="0" err="1" smtClean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supramolecular</a:t>
            </a:r>
            <a:r>
              <a:rPr lang="en-US" altLang="zh-CN" sz="2000" b="1" dirty="0" smtClean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chemistry</a:t>
            </a:r>
            <a:endParaRPr lang="zh-CN" altLang="en-US" sz="2000" b="1" dirty="0">
              <a:solidFill>
                <a:srgbClr val="0000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268564"/>
              </p:ext>
            </p:extLst>
          </p:nvPr>
        </p:nvGraphicFramePr>
        <p:xfrm>
          <a:off x="698614" y="2838248"/>
          <a:ext cx="10942002" cy="382080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970795">
                  <a:extLst>
                    <a:ext uri="{9D8B030D-6E8A-4147-A177-3AD203B41FA5}">
                      <a16:colId xmlns:a16="http://schemas.microsoft.com/office/drawing/2014/main" xmlns="" val="419281874"/>
                    </a:ext>
                  </a:extLst>
                </a:gridCol>
                <a:gridCol w="1593908"/>
                <a:gridCol w="17700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0722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700" b="1" kern="100" dirty="0" smtClean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Year</a:t>
                      </a:r>
                      <a:endParaRPr lang="zh-CN" sz="17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700" b="1" kern="100" dirty="0" smtClean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Number of</a:t>
                      </a:r>
                      <a:r>
                        <a:rPr lang="en-US" altLang="zh-CN" sz="1700" b="1" kern="100" baseline="0" dirty="0" smtClean="0"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projects</a:t>
                      </a:r>
                      <a:endParaRPr lang="zh-CN" sz="17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7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  <a:r>
                        <a:rPr lang="en-US" altLang="zh-CN" sz="1700" kern="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altLang="zh-CN" sz="17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million </a:t>
                      </a:r>
                      <a:r>
                        <a:rPr lang="en-US" altLang="zh-CN" sz="1700" kern="1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RMB</a:t>
                      </a:r>
                      <a:r>
                        <a:rPr lang="en-US" altLang="zh-CN" sz="17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sz="17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7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Notes</a:t>
                      </a:r>
                      <a:endParaRPr lang="zh-CN" altLang="zh-CN" sz="17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</a:t>
                      </a:r>
                      <a:endParaRPr lang="en-US" altLang="zh-CN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5.44</a:t>
                      </a:r>
                      <a:endParaRPr lang="en-US" altLang="zh-CN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0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8</a:t>
                      </a:r>
                      <a:endParaRPr lang="en-US" altLang="zh-CN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5.62</a:t>
                      </a:r>
                      <a:endParaRPr lang="en-US" altLang="zh-CN" sz="18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Including NSFC for Distinguished Young Scholars (</a:t>
                      </a:r>
                      <a:r>
                        <a:rPr lang="en-US" altLang="zh-CN" sz="1800" kern="1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million</a:t>
                      </a: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zh-CN" sz="1800" b="0" kern="100" dirty="0" smtClean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10</a:t>
                      </a:r>
                      <a:endParaRPr lang="zh-CN" altLang="zh-CN" sz="1800" b="0" kern="1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10.88</a:t>
                      </a:r>
                      <a:endParaRPr lang="zh-CN" altLang="zh-CN" sz="1800" b="0" kern="1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Including the Key</a:t>
                      </a:r>
                      <a:r>
                        <a:rPr lang="en-US" altLang="zh-CN" sz="1800" kern="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</a:t>
                      </a:r>
                      <a:r>
                        <a:rPr lang="en-US" altLang="zh-CN" sz="1800" kern="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NSFC</a:t>
                      </a:r>
                      <a:endParaRPr lang="zh-CN" altLang="zh-CN" sz="1800" b="0" kern="100" dirty="0" smtClean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25852676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</a:t>
                      </a:r>
                      <a:endParaRPr lang="zh-CN" altLang="zh-CN" sz="1800" b="0" kern="1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5.32</a:t>
                      </a:r>
                      <a:endParaRPr lang="zh-CN" altLang="zh-CN" sz="1800" b="0" kern="1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Including NSFC for Outstanding Young Scholars (</a:t>
                      </a:r>
                      <a:r>
                        <a:rPr lang="en-US" altLang="zh-CN" sz="1800" kern="1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million</a:t>
                      </a: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zh-CN" altLang="zh-CN" sz="1800" b="0" kern="100" dirty="0" smtClean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800" b="0" kern="100" dirty="0" smtClean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93828017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6</a:t>
                      </a:r>
                      <a:endParaRPr lang="zh-CN" altLang="zh-CN" sz="1800" b="0" kern="1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35.57</a:t>
                      </a:r>
                      <a:r>
                        <a:rPr lang="zh-CN" altLang="en-US" sz="1800" dirty="0" smtClean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zh-CN" altLang="zh-CN" sz="1800" b="0" kern="1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Including Special Research Foundation for SFR</a:t>
                      </a:r>
                      <a:endParaRPr lang="zh-CN" altLang="zh-CN" sz="1800" b="0" kern="1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729302932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7</a:t>
                      </a:r>
                      <a:endParaRPr lang="zh-CN" altLang="zh-CN" sz="1800" b="0" kern="1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10.62</a:t>
                      </a:r>
                      <a:endParaRPr lang="zh-CN" altLang="zh-CN" sz="1800" b="0" kern="100" dirty="0" smtClean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Including Special Research Foundation for R&amp;D</a:t>
                      </a:r>
                      <a:r>
                        <a:rPr lang="en-US" altLang="zh-CN" sz="1800" kern="1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NE</a:t>
                      </a:r>
                      <a:endParaRPr lang="zh-CN" altLang="zh-CN" sz="1800" b="0" kern="1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31017046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zh-CN" sz="1800" b="1" kern="100" dirty="0"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45</a:t>
                      </a:r>
                      <a:endParaRPr lang="zh-CN" altLang="zh-CN" sz="1800" b="1" kern="1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73.45</a:t>
                      </a:r>
                      <a:endParaRPr lang="zh-CN" altLang="zh-CN" sz="1800" b="1" kern="1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2000" b="0" kern="1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50463974"/>
                  </a:ext>
                </a:extLst>
              </a:tr>
            </a:tbl>
          </a:graphicData>
        </a:graphic>
      </p:graphicFrame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023457" y="260579"/>
            <a:ext cx="4471554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3413"/>
              </a:lnSpc>
            </a:pP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Funding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98614" y="900599"/>
            <a:ext cx="1089657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altLang="zh-CN" sz="2000" b="1" kern="100" dirty="0" smtClean="0">
                <a:solidFill>
                  <a:srgbClr val="0000FF"/>
                </a:solidFill>
                <a:cs typeface="Arial" panose="020B0604020202020204" pitchFamily="34" charset="0"/>
              </a:rPr>
              <a:t>Sources: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n"/>
            </a:pPr>
            <a:r>
              <a:rPr lang="en-US" altLang="zh-CN" sz="2000" b="1" kern="100" dirty="0">
                <a:cs typeface="Arial" panose="020B0604020202020204" pitchFamily="34" charset="0"/>
              </a:rPr>
              <a:t>National Natural Science Foundation of China (</a:t>
            </a:r>
            <a:r>
              <a:rPr lang="en-US" altLang="zh-CN" sz="2000" b="1" kern="100" dirty="0">
                <a:solidFill>
                  <a:srgbClr val="FF0000"/>
                </a:solidFill>
                <a:cs typeface="Arial" panose="020B0604020202020204" pitchFamily="34" charset="0"/>
              </a:rPr>
              <a:t>NSFC</a:t>
            </a:r>
            <a:r>
              <a:rPr lang="en-US" altLang="zh-CN" sz="2000" b="1" kern="100" dirty="0"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2000" b="1" kern="100" dirty="0" smtClean="0">
                <a:solidFill>
                  <a:schemeClr val="tx1"/>
                </a:solidFill>
                <a:cs typeface="Arial" panose="020B0604020202020204" pitchFamily="34" charset="0"/>
              </a:rPr>
              <a:t>State </a:t>
            </a:r>
            <a:r>
              <a:rPr lang="en-US" altLang="zh-CN" sz="2000" b="1" kern="100" dirty="0">
                <a:solidFill>
                  <a:schemeClr val="tx1"/>
                </a:solidFill>
                <a:cs typeface="Arial" panose="020B0604020202020204" pitchFamily="34" charset="0"/>
              </a:rPr>
              <a:t>Administration of Science, Technology and Industry for National </a:t>
            </a:r>
            <a:r>
              <a:rPr lang="en-US" altLang="zh-CN" sz="2000" b="1" kern="100" dirty="0" err="1">
                <a:solidFill>
                  <a:schemeClr val="tx1"/>
                </a:solidFill>
                <a:cs typeface="Arial" panose="020B0604020202020204" pitchFamily="34" charset="0"/>
              </a:rPr>
              <a:t>Defence</a:t>
            </a:r>
            <a:endParaRPr lang="en-US" altLang="zh-CN" sz="2000" b="1" kern="1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2000" b="1" kern="100" dirty="0" smtClean="0">
                <a:solidFill>
                  <a:schemeClr val="tx1"/>
                </a:solidFill>
                <a:cs typeface="Arial" panose="020B0604020202020204" pitchFamily="34" charset="0"/>
              </a:rPr>
              <a:t>Chinese </a:t>
            </a:r>
            <a:r>
              <a:rPr lang="en-US" altLang="zh-CN" sz="2000" b="1" kern="100" dirty="0">
                <a:solidFill>
                  <a:schemeClr val="tx1"/>
                </a:solidFill>
                <a:cs typeface="Arial" panose="020B0604020202020204" pitchFamily="34" charset="0"/>
              </a:rPr>
              <a:t>Academy of </a:t>
            </a:r>
            <a:r>
              <a:rPr lang="en-US" altLang="zh-CN" sz="2000" b="1" kern="100" dirty="0" smtClean="0">
                <a:solidFill>
                  <a:schemeClr val="tx1"/>
                </a:solidFill>
                <a:cs typeface="Arial" panose="020B0604020202020204" pitchFamily="34" charset="0"/>
              </a:rPr>
              <a:t>Sciences 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n"/>
            </a:pPr>
            <a:r>
              <a:rPr lang="en-US" altLang="zh-CN" sz="2000" b="1" kern="100" dirty="0"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kern="100" dirty="0" smtClean="0">
                <a:ea typeface="微软雅黑" panose="020B0503020204020204" pitchFamily="34" charset="-122"/>
                <a:cs typeface="Arial" panose="020B0604020202020204" pitchFamily="34" charset="0"/>
              </a:rPr>
              <a:t>Enterprises </a:t>
            </a:r>
            <a:endParaRPr lang="zh-CN" altLang="en-US" sz="2000" b="1" kern="100" dirty="0">
              <a:solidFill>
                <a:schemeClr val="tx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29"/>
          <p:cNvGrpSpPr>
            <a:grpSpLocks/>
          </p:cNvGrpSpPr>
          <p:nvPr/>
        </p:nvGrpSpPr>
        <p:grpSpPr bwMode="auto">
          <a:xfrm>
            <a:off x="1390651" y="1720209"/>
            <a:ext cx="9182100" cy="4357688"/>
            <a:chOff x="1143000" y="1643050"/>
            <a:chExt cx="6705600" cy="4357718"/>
          </a:xfrm>
        </p:grpSpPr>
        <p:grpSp>
          <p:nvGrpSpPr>
            <p:cNvPr id="19467" name="组合 26"/>
            <p:cNvGrpSpPr>
              <a:grpSpLocks/>
            </p:cNvGrpSpPr>
            <p:nvPr/>
          </p:nvGrpSpPr>
          <p:grpSpPr bwMode="auto">
            <a:xfrm>
              <a:off x="1143000" y="1643050"/>
              <a:ext cx="6705600" cy="4357718"/>
              <a:chOff x="1143000" y="1606570"/>
              <a:chExt cx="6705600" cy="4357718"/>
            </a:xfrm>
          </p:grpSpPr>
          <p:sp>
            <p:nvSpPr>
              <p:cNvPr id="19470" name="AutoShape 3"/>
              <p:cNvSpPr>
                <a:spLocks noChangeArrowheads="1"/>
              </p:cNvSpPr>
              <p:nvPr/>
            </p:nvSpPr>
            <p:spPr bwMode="auto">
              <a:xfrm>
                <a:off x="5562600" y="3330595"/>
                <a:ext cx="2286000" cy="2633693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zh-CN" b="0">
                  <a:solidFill>
                    <a:schemeClr val="tx1"/>
                  </a:solidFill>
                  <a:latin typeface="Verdana" pitchFamily="34" charset="0"/>
                  <a:ea typeface="华文中宋" pitchFamily="2" charset="-122"/>
                </a:endParaRPr>
              </a:p>
            </p:txBody>
          </p:sp>
          <p:sp>
            <p:nvSpPr>
              <p:cNvPr id="19471" name="AutoShape 4"/>
              <p:cNvSpPr>
                <a:spLocks noChangeArrowheads="1"/>
              </p:cNvSpPr>
              <p:nvPr/>
            </p:nvSpPr>
            <p:spPr bwMode="auto">
              <a:xfrm>
                <a:off x="1143000" y="3330595"/>
                <a:ext cx="2286000" cy="2633693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zh-CN" altLang="zh-CN" b="0">
                  <a:solidFill>
                    <a:schemeClr val="tx1"/>
                  </a:solidFill>
                  <a:latin typeface="Verdana" pitchFamily="34" charset="0"/>
                  <a:ea typeface="华文中宋" pitchFamily="2" charset="-122"/>
                </a:endParaRPr>
              </a:p>
            </p:txBody>
          </p:sp>
          <p:sp>
            <p:nvSpPr>
              <p:cNvPr id="19472" name="Text Box 5"/>
              <p:cNvSpPr txBox="1">
                <a:spLocks noChangeArrowheads="1"/>
              </p:cNvSpPr>
              <p:nvPr/>
            </p:nvSpPr>
            <p:spPr bwMode="auto">
              <a:xfrm>
                <a:off x="1238250" y="3335370"/>
                <a:ext cx="2038350" cy="336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endParaRPr lang="zh-CN" altLang="en-US" sz="1600" b="0">
                  <a:solidFill>
                    <a:srgbClr val="000000"/>
                  </a:solidFill>
                  <a:latin typeface="华文中宋" pitchFamily="2" charset="-122"/>
                  <a:ea typeface="黑体" pitchFamily="2" charset="-122"/>
                </a:endParaRPr>
              </a:p>
            </p:txBody>
          </p:sp>
          <p:sp>
            <p:nvSpPr>
              <p:cNvPr id="2" name="Freeform 6"/>
              <p:cNvSpPr>
                <a:spLocks/>
              </p:cNvSpPr>
              <p:nvPr/>
            </p:nvSpPr>
            <p:spPr bwMode="gray">
              <a:xfrm>
                <a:off x="3222076" y="3233769"/>
                <a:ext cx="904283" cy="1241434"/>
              </a:xfrm>
              <a:custGeom>
                <a:avLst/>
                <a:gdLst/>
                <a:ahLst/>
                <a:cxnLst>
                  <a:cxn ang="0">
                    <a:pos x="580" y="0"/>
                  </a:cxn>
                  <a:cxn ang="0">
                    <a:pos x="578" y="90"/>
                  </a:cxn>
                  <a:cxn ang="0">
                    <a:pos x="568" y="174"/>
                  </a:cxn>
                  <a:cxn ang="0">
                    <a:pos x="552" y="252"/>
                  </a:cxn>
                  <a:cxn ang="0">
                    <a:pos x="526" y="324"/>
                  </a:cxn>
                  <a:cxn ang="0">
                    <a:pos x="494" y="390"/>
                  </a:cxn>
                  <a:cxn ang="0">
                    <a:pos x="452" y="450"/>
                  </a:cxn>
                  <a:cxn ang="0">
                    <a:pos x="402" y="508"/>
                  </a:cxn>
                  <a:cxn ang="0">
                    <a:pos x="342" y="560"/>
                  </a:cxn>
                  <a:cxn ang="0">
                    <a:pos x="270" y="610"/>
                  </a:cxn>
                  <a:cxn ang="0">
                    <a:pos x="188" y="656"/>
                  </a:cxn>
                  <a:cxn ang="0">
                    <a:pos x="188" y="798"/>
                  </a:cxn>
                  <a:cxn ang="0">
                    <a:pos x="0" y="514"/>
                  </a:cxn>
                  <a:cxn ang="0">
                    <a:pos x="188" y="230"/>
                  </a:cxn>
                  <a:cxn ang="0">
                    <a:pos x="188" y="372"/>
                  </a:cxn>
                  <a:cxn ang="0">
                    <a:pos x="224" y="368"/>
                  </a:cxn>
                  <a:cxn ang="0">
                    <a:pos x="264" y="356"/>
                  </a:cxn>
                  <a:cxn ang="0">
                    <a:pos x="306" y="336"/>
                  </a:cxn>
                  <a:cxn ang="0">
                    <a:pos x="348" y="310"/>
                  </a:cxn>
                  <a:cxn ang="0">
                    <a:pos x="392" y="280"/>
                  </a:cxn>
                  <a:cxn ang="0">
                    <a:pos x="432" y="246"/>
                  </a:cxn>
                  <a:cxn ang="0">
                    <a:pos x="472" y="208"/>
                  </a:cxn>
                  <a:cxn ang="0">
                    <a:pos x="506" y="166"/>
                  </a:cxn>
                  <a:cxn ang="0">
                    <a:pos x="536" y="124"/>
                  </a:cxn>
                  <a:cxn ang="0">
                    <a:pos x="558" y="82"/>
                  </a:cxn>
                  <a:cxn ang="0">
                    <a:pos x="574" y="40"/>
                  </a:cxn>
                  <a:cxn ang="0">
                    <a:pos x="578" y="0"/>
                  </a:cxn>
                  <a:cxn ang="0">
                    <a:pos x="580" y="0"/>
                  </a:cxn>
                </a:cxnLst>
                <a:rect l="0" t="0" r="r" b="b"/>
                <a:pathLst>
                  <a:path w="580" h="798">
                    <a:moveTo>
                      <a:pt x="580" y="0"/>
                    </a:moveTo>
                    <a:lnTo>
                      <a:pt x="578" y="90"/>
                    </a:lnTo>
                    <a:lnTo>
                      <a:pt x="568" y="174"/>
                    </a:lnTo>
                    <a:lnTo>
                      <a:pt x="552" y="252"/>
                    </a:lnTo>
                    <a:lnTo>
                      <a:pt x="526" y="324"/>
                    </a:lnTo>
                    <a:lnTo>
                      <a:pt x="494" y="390"/>
                    </a:lnTo>
                    <a:lnTo>
                      <a:pt x="452" y="450"/>
                    </a:lnTo>
                    <a:lnTo>
                      <a:pt x="402" y="508"/>
                    </a:lnTo>
                    <a:lnTo>
                      <a:pt x="342" y="560"/>
                    </a:lnTo>
                    <a:lnTo>
                      <a:pt x="270" y="610"/>
                    </a:lnTo>
                    <a:lnTo>
                      <a:pt x="188" y="656"/>
                    </a:lnTo>
                    <a:lnTo>
                      <a:pt x="188" y="798"/>
                    </a:lnTo>
                    <a:lnTo>
                      <a:pt x="0" y="514"/>
                    </a:lnTo>
                    <a:lnTo>
                      <a:pt x="188" y="230"/>
                    </a:lnTo>
                    <a:lnTo>
                      <a:pt x="188" y="372"/>
                    </a:lnTo>
                    <a:lnTo>
                      <a:pt x="224" y="368"/>
                    </a:lnTo>
                    <a:lnTo>
                      <a:pt x="264" y="356"/>
                    </a:lnTo>
                    <a:lnTo>
                      <a:pt x="306" y="336"/>
                    </a:lnTo>
                    <a:lnTo>
                      <a:pt x="348" y="310"/>
                    </a:lnTo>
                    <a:lnTo>
                      <a:pt x="392" y="280"/>
                    </a:lnTo>
                    <a:lnTo>
                      <a:pt x="432" y="246"/>
                    </a:lnTo>
                    <a:lnTo>
                      <a:pt x="472" y="208"/>
                    </a:lnTo>
                    <a:lnTo>
                      <a:pt x="506" y="166"/>
                    </a:lnTo>
                    <a:lnTo>
                      <a:pt x="536" y="124"/>
                    </a:lnTo>
                    <a:lnTo>
                      <a:pt x="558" y="82"/>
                    </a:lnTo>
                    <a:lnTo>
                      <a:pt x="574" y="40"/>
                    </a:lnTo>
                    <a:lnTo>
                      <a:pt x="578" y="0"/>
                    </a:lnTo>
                    <a:lnTo>
                      <a:pt x="58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tint val="63529"/>
                      <a:invGamma/>
                    </a:schemeClr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0">
                  <a:solidFill>
                    <a:schemeClr val="tx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19474" name="AutoShape 7"/>
              <p:cNvSpPr>
                <a:spLocks noChangeAspect="1" noChangeArrowheads="1" noTextEdit="1"/>
              </p:cNvSpPr>
              <p:nvPr/>
            </p:nvSpPr>
            <p:spPr bwMode="gray">
              <a:xfrm flipH="1">
                <a:off x="4868863" y="3230583"/>
                <a:ext cx="909637" cy="1244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" name="Freeform 8"/>
              <p:cNvSpPr>
                <a:spLocks/>
              </p:cNvSpPr>
              <p:nvPr/>
            </p:nvSpPr>
            <p:spPr bwMode="gray">
              <a:xfrm flipH="1">
                <a:off x="4874516" y="3233769"/>
                <a:ext cx="904282" cy="1241434"/>
              </a:xfrm>
              <a:custGeom>
                <a:avLst/>
                <a:gdLst/>
                <a:ahLst/>
                <a:cxnLst>
                  <a:cxn ang="0">
                    <a:pos x="580" y="0"/>
                  </a:cxn>
                  <a:cxn ang="0">
                    <a:pos x="578" y="90"/>
                  </a:cxn>
                  <a:cxn ang="0">
                    <a:pos x="568" y="174"/>
                  </a:cxn>
                  <a:cxn ang="0">
                    <a:pos x="552" y="252"/>
                  </a:cxn>
                  <a:cxn ang="0">
                    <a:pos x="526" y="324"/>
                  </a:cxn>
                  <a:cxn ang="0">
                    <a:pos x="494" y="390"/>
                  </a:cxn>
                  <a:cxn ang="0">
                    <a:pos x="452" y="450"/>
                  </a:cxn>
                  <a:cxn ang="0">
                    <a:pos x="402" y="508"/>
                  </a:cxn>
                  <a:cxn ang="0">
                    <a:pos x="342" y="560"/>
                  </a:cxn>
                  <a:cxn ang="0">
                    <a:pos x="270" y="610"/>
                  </a:cxn>
                  <a:cxn ang="0">
                    <a:pos x="188" y="656"/>
                  </a:cxn>
                  <a:cxn ang="0">
                    <a:pos x="188" y="798"/>
                  </a:cxn>
                  <a:cxn ang="0">
                    <a:pos x="0" y="514"/>
                  </a:cxn>
                  <a:cxn ang="0">
                    <a:pos x="188" y="230"/>
                  </a:cxn>
                  <a:cxn ang="0">
                    <a:pos x="188" y="372"/>
                  </a:cxn>
                  <a:cxn ang="0">
                    <a:pos x="224" y="368"/>
                  </a:cxn>
                  <a:cxn ang="0">
                    <a:pos x="264" y="356"/>
                  </a:cxn>
                  <a:cxn ang="0">
                    <a:pos x="306" y="336"/>
                  </a:cxn>
                  <a:cxn ang="0">
                    <a:pos x="348" y="310"/>
                  </a:cxn>
                  <a:cxn ang="0">
                    <a:pos x="392" y="280"/>
                  </a:cxn>
                  <a:cxn ang="0">
                    <a:pos x="432" y="246"/>
                  </a:cxn>
                  <a:cxn ang="0">
                    <a:pos x="472" y="208"/>
                  </a:cxn>
                  <a:cxn ang="0">
                    <a:pos x="506" y="166"/>
                  </a:cxn>
                  <a:cxn ang="0">
                    <a:pos x="536" y="124"/>
                  </a:cxn>
                  <a:cxn ang="0">
                    <a:pos x="558" y="82"/>
                  </a:cxn>
                  <a:cxn ang="0">
                    <a:pos x="574" y="40"/>
                  </a:cxn>
                  <a:cxn ang="0">
                    <a:pos x="578" y="0"/>
                  </a:cxn>
                  <a:cxn ang="0">
                    <a:pos x="580" y="0"/>
                  </a:cxn>
                </a:cxnLst>
                <a:rect l="0" t="0" r="r" b="b"/>
                <a:pathLst>
                  <a:path w="580" h="798">
                    <a:moveTo>
                      <a:pt x="580" y="0"/>
                    </a:moveTo>
                    <a:lnTo>
                      <a:pt x="578" y="90"/>
                    </a:lnTo>
                    <a:lnTo>
                      <a:pt x="568" y="174"/>
                    </a:lnTo>
                    <a:lnTo>
                      <a:pt x="552" y="252"/>
                    </a:lnTo>
                    <a:lnTo>
                      <a:pt x="526" y="324"/>
                    </a:lnTo>
                    <a:lnTo>
                      <a:pt x="494" y="390"/>
                    </a:lnTo>
                    <a:lnTo>
                      <a:pt x="452" y="450"/>
                    </a:lnTo>
                    <a:lnTo>
                      <a:pt x="402" y="508"/>
                    </a:lnTo>
                    <a:lnTo>
                      <a:pt x="342" y="560"/>
                    </a:lnTo>
                    <a:lnTo>
                      <a:pt x="270" y="610"/>
                    </a:lnTo>
                    <a:lnTo>
                      <a:pt x="188" y="656"/>
                    </a:lnTo>
                    <a:lnTo>
                      <a:pt x="188" y="798"/>
                    </a:lnTo>
                    <a:lnTo>
                      <a:pt x="0" y="514"/>
                    </a:lnTo>
                    <a:lnTo>
                      <a:pt x="188" y="230"/>
                    </a:lnTo>
                    <a:lnTo>
                      <a:pt x="188" y="372"/>
                    </a:lnTo>
                    <a:lnTo>
                      <a:pt x="224" y="368"/>
                    </a:lnTo>
                    <a:lnTo>
                      <a:pt x="264" y="356"/>
                    </a:lnTo>
                    <a:lnTo>
                      <a:pt x="306" y="336"/>
                    </a:lnTo>
                    <a:lnTo>
                      <a:pt x="348" y="310"/>
                    </a:lnTo>
                    <a:lnTo>
                      <a:pt x="392" y="280"/>
                    </a:lnTo>
                    <a:lnTo>
                      <a:pt x="432" y="246"/>
                    </a:lnTo>
                    <a:lnTo>
                      <a:pt x="472" y="208"/>
                    </a:lnTo>
                    <a:lnTo>
                      <a:pt x="506" y="166"/>
                    </a:lnTo>
                    <a:lnTo>
                      <a:pt x="536" y="124"/>
                    </a:lnTo>
                    <a:lnTo>
                      <a:pt x="558" y="82"/>
                    </a:lnTo>
                    <a:lnTo>
                      <a:pt x="574" y="40"/>
                    </a:lnTo>
                    <a:lnTo>
                      <a:pt x="578" y="0"/>
                    </a:lnTo>
                    <a:lnTo>
                      <a:pt x="58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7030A0"/>
                  </a:gs>
                  <a:gs pos="100000">
                    <a:schemeClr val="hlink">
                      <a:gamma/>
                      <a:tint val="31765"/>
                      <a:invGamma/>
                    </a:schemeClr>
                  </a:gs>
                </a:gsLst>
                <a:lin ang="0" scaled="1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b="0">
                  <a:solidFill>
                    <a:schemeClr val="tx1"/>
                  </a:solidFill>
                  <a:latin typeface="+mn-lt"/>
                  <a:ea typeface="+mn-ea"/>
                </a:endParaRPr>
              </a:p>
            </p:txBody>
          </p:sp>
          <p:grpSp>
            <p:nvGrpSpPr>
              <p:cNvPr id="19476" name="Group 9"/>
              <p:cNvGrpSpPr>
                <a:grpSpLocks/>
              </p:cNvGrpSpPr>
              <p:nvPr/>
            </p:nvGrpSpPr>
            <p:grpSpPr bwMode="auto">
              <a:xfrm>
                <a:off x="3048000" y="1606570"/>
                <a:ext cx="2998788" cy="1601788"/>
                <a:chOff x="1997" y="1314"/>
                <a:chExt cx="1889" cy="1009"/>
              </a:xfrm>
            </p:grpSpPr>
            <p:grpSp>
              <p:nvGrpSpPr>
                <p:cNvPr id="19479" name="Group 10"/>
                <p:cNvGrpSpPr>
                  <a:grpSpLocks/>
                </p:cNvGrpSpPr>
                <p:nvPr/>
              </p:nvGrpSpPr>
              <p:grpSpPr bwMode="auto">
                <a:xfrm>
                  <a:off x="1997" y="1404"/>
                  <a:ext cx="1889" cy="919"/>
                  <a:chOff x="1973" y="1027"/>
                  <a:chExt cx="1926" cy="937"/>
                </a:xfrm>
              </p:grpSpPr>
              <p:sp>
                <p:nvSpPr>
                  <p:cNvPr id="4" name="Oval 11"/>
                  <p:cNvSpPr>
                    <a:spLocks noChangeArrowheads="1"/>
                  </p:cNvSpPr>
                  <p:nvPr/>
                </p:nvSpPr>
                <p:spPr bwMode="gray">
                  <a:xfrm>
                    <a:off x="1991" y="1057"/>
                    <a:ext cx="1905" cy="90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/>
                      </a:gs>
                      <a:gs pos="100000">
                        <a:schemeClr val="hlink">
                          <a:gamma/>
                          <a:shade val="48627"/>
                          <a:invGamma/>
                        </a:schemeClr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b="0">
                      <a:solidFill>
                        <a:schemeClr val="tx1"/>
                      </a:solidFill>
                      <a:latin typeface="+mn-lt"/>
                      <a:ea typeface="+mn-ea"/>
                    </a:endParaRPr>
                  </a:p>
                </p:txBody>
              </p:sp>
              <p:sp>
                <p:nvSpPr>
                  <p:cNvPr id="211980" name="Oval 12"/>
                  <p:cNvSpPr>
                    <a:spLocks noChangeArrowheads="1"/>
                  </p:cNvSpPr>
                  <p:nvPr/>
                </p:nvSpPr>
                <p:spPr bwMode="gray">
                  <a:xfrm>
                    <a:off x="1973" y="1027"/>
                    <a:ext cx="1905" cy="90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>
                          <a:gamma/>
                          <a:tint val="44314"/>
                          <a:invGamma/>
                        </a:schemeClr>
                      </a:gs>
                      <a:gs pos="100000">
                        <a:schemeClr val="hlink"/>
                      </a:gs>
                    </a:gsLst>
                    <a:lin ang="27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zh-CN" altLang="en-US" b="0">
                      <a:solidFill>
                        <a:schemeClr val="tx1"/>
                      </a:solidFill>
                      <a:latin typeface="+mn-lt"/>
                      <a:ea typeface="+mn-ea"/>
                    </a:endParaRPr>
                  </a:p>
                </p:txBody>
              </p:sp>
            </p:grpSp>
            <p:sp>
              <p:nvSpPr>
                <p:cNvPr id="211981" name="Oval 13"/>
                <p:cNvSpPr>
                  <a:spLocks noChangeArrowheads="1"/>
                </p:cNvSpPr>
                <p:nvPr/>
              </p:nvSpPr>
              <p:spPr bwMode="gray">
                <a:xfrm>
                  <a:off x="2083" y="1314"/>
                  <a:ext cx="1691" cy="845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0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11982" name="Oval 14"/>
                <p:cNvSpPr>
                  <a:spLocks noChangeArrowheads="1"/>
                </p:cNvSpPr>
                <p:nvPr/>
              </p:nvSpPr>
              <p:spPr bwMode="gray">
                <a:xfrm>
                  <a:off x="2108" y="1319"/>
                  <a:ext cx="1650" cy="8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>
                        <a:gamma/>
                        <a:tint val="34902"/>
                        <a:invGamma/>
                      </a:schemeClr>
                    </a:gs>
                  </a:gsLst>
                  <a:lin ang="27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0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11983" name="Oval 15"/>
                <p:cNvSpPr>
                  <a:spLocks noChangeArrowheads="1"/>
                </p:cNvSpPr>
                <p:nvPr/>
              </p:nvSpPr>
              <p:spPr bwMode="gray">
                <a:xfrm>
                  <a:off x="2122" y="1327"/>
                  <a:ext cx="1573" cy="7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shade val="79216"/>
                        <a:invGamma/>
                      </a:schemeClr>
                    </a:gs>
                    <a:gs pos="100000">
                      <a:schemeClr val="accent1">
                        <a:alpha val="48000"/>
                      </a:schemeClr>
                    </a:gs>
                  </a:gsLst>
                  <a:lin ang="27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0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211984" name="Oval 16"/>
                <p:cNvSpPr>
                  <a:spLocks noChangeArrowheads="1"/>
                </p:cNvSpPr>
                <p:nvPr/>
              </p:nvSpPr>
              <p:spPr bwMode="gray">
                <a:xfrm>
                  <a:off x="2208" y="1344"/>
                  <a:ext cx="1382" cy="6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>
                        <a:alpha val="38000"/>
                      </a:schemeClr>
                    </a:gs>
                  </a:gsLst>
                  <a:lin ang="2700000" scaled="1"/>
                </a:gradFill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b="0">
                    <a:solidFill>
                      <a:schemeClr val="tx1"/>
                    </a:solidFill>
                    <a:latin typeface="+mn-lt"/>
                    <a:ea typeface="+mn-ea"/>
                  </a:endParaRPr>
                </a:p>
              </p:txBody>
            </p:sp>
          </p:grpSp>
          <p:sp>
            <p:nvSpPr>
              <p:cNvPr id="19477" name="Text Box 17"/>
              <p:cNvSpPr txBox="1">
                <a:spLocks noChangeArrowheads="1"/>
              </p:cNvSpPr>
              <p:nvPr/>
            </p:nvSpPr>
            <p:spPr bwMode="auto">
              <a:xfrm>
                <a:off x="3643313" y="1978045"/>
                <a:ext cx="2071687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342900" indent="-34290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  <a:buClr>
                    <a:srgbClr val="5D4BC7"/>
                  </a:buClr>
                </a:pPr>
                <a:r>
                  <a:rPr lang="zh-CN" altLang="en-US" sz="2800">
                    <a:solidFill>
                      <a:srgbClr val="5D4BC7"/>
                    </a:solidFill>
                    <a:latin typeface="微软雅黑" pitchFamily="34" charset="-122"/>
                    <a:ea typeface="微软雅黑" pitchFamily="34" charset="-122"/>
                  </a:rPr>
                  <a:t>   </a:t>
                </a:r>
                <a:endParaRPr lang="en-US" altLang="zh-CN" sz="2800">
                  <a:solidFill>
                    <a:srgbClr val="5D4BC7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9478" name="Text Box 18"/>
              <p:cNvSpPr txBox="1">
                <a:spLocks noChangeArrowheads="1"/>
              </p:cNvSpPr>
              <p:nvPr/>
            </p:nvSpPr>
            <p:spPr bwMode="auto">
              <a:xfrm>
                <a:off x="5715000" y="3549684"/>
                <a:ext cx="2038350" cy="457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2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endParaRPr lang="en-US" altLang="zh-CN" sz="2400" b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9468" name="矩形 27"/>
            <p:cNvSpPr>
              <a:spLocks noChangeArrowheads="1"/>
            </p:cNvSpPr>
            <p:nvPr/>
          </p:nvSpPr>
          <p:spPr bwMode="auto">
            <a:xfrm>
              <a:off x="1571181" y="2786058"/>
              <a:ext cx="134907" cy="46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US" altLang="zh-CN" sz="2400" b="0">
                <a:solidFill>
                  <a:srgbClr val="0A0A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469" name="矩形 28"/>
            <p:cNvSpPr>
              <a:spLocks noChangeArrowheads="1"/>
            </p:cNvSpPr>
            <p:nvPr/>
          </p:nvSpPr>
          <p:spPr bwMode="auto">
            <a:xfrm>
              <a:off x="6143603" y="2857496"/>
              <a:ext cx="134907" cy="461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US" altLang="zh-CN" sz="2400" b="0">
                <a:solidFill>
                  <a:srgbClr val="0A0A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311151" y="144463"/>
            <a:ext cx="113538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lvl="1" algn="ctr">
              <a:lnSpc>
                <a:spcPts val="3413"/>
              </a:lnSpc>
            </a:pP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Main Research Directions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460" name="Text Box 32"/>
          <p:cNvSpPr txBox="1">
            <a:spLocks noChangeArrowheads="1"/>
          </p:cNvSpPr>
          <p:nvPr/>
        </p:nvSpPr>
        <p:spPr bwMode="auto">
          <a:xfrm>
            <a:off x="311151" y="1150282"/>
            <a:ext cx="119528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i="1" dirty="0">
                <a:solidFill>
                  <a:schemeClr val="tx1"/>
                </a:solidFill>
                <a:ea typeface="楷体_GB2312" pitchFamily="49" charset="-122"/>
              </a:rPr>
              <a:t>Fundamental Principle</a:t>
            </a:r>
            <a:r>
              <a:rPr lang="zh-CN" altLang="en-US" sz="2400" i="1" dirty="0">
                <a:solidFill>
                  <a:schemeClr val="tx1"/>
                </a:solidFill>
                <a:ea typeface="楷体_GB2312" pitchFamily="49" charset="-122"/>
              </a:rPr>
              <a:t>：</a:t>
            </a:r>
            <a:r>
              <a:rPr lang="en-US" altLang="zh-CN" sz="2400" i="1" dirty="0">
                <a:solidFill>
                  <a:srgbClr val="FF0000"/>
                </a:solidFill>
                <a:ea typeface="楷体_GB2312" pitchFamily="49" charset="-122"/>
              </a:rPr>
              <a:t>Science-based, Goal-oriented</a:t>
            </a:r>
            <a:endParaRPr lang="zh-CN" altLang="en-US" sz="2400" i="1" dirty="0">
              <a:solidFill>
                <a:srgbClr val="FF0000"/>
              </a:solidFill>
              <a:ea typeface="楷体_GB2312" pitchFamily="49" charset="-122"/>
            </a:endParaRPr>
          </a:p>
        </p:txBody>
      </p:sp>
      <p:sp>
        <p:nvSpPr>
          <p:cNvPr id="19461" name="Text Box 33"/>
          <p:cNvSpPr txBox="1">
            <a:spLocks noChangeArrowheads="1"/>
          </p:cNvSpPr>
          <p:nvPr/>
        </p:nvSpPr>
        <p:spPr bwMode="auto">
          <a:xfrm>
            <a:off x="3960327" y="1929216"/>
            <a:ext cx="371475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000" dirty="0">
                <a:solidFill>
                  <a:schemeClr val="tx1"/>
                </a:solidFill>
                <a:ea typeface="黑体" pitchFamily="2" charset="-122"/>
              </a:rPr>
              <a:t>  Nuclear Energy </a:t>
            </a:r>
            <a:r>
              <a:rPr lang="en-US" altLang="zh-CN" sz="2000" dirty="0" smtClean="0">
                <a:solidFill>
                  <a:schemeClr val="tx1"/>
                </a:solidFill>
                <a:ea typeface="黑体" pitchFamily="2" charset="-122"/>
              </a:rPr>
              <a:t>Radiochemistry</a:t>
            </a:r>
            <a:endParaRPr lang="zh-CN" altLang="en-US" sz="2000" dirty="0">
              <a:solidFill>
                <a:schemeClr val="tx1"/>
              </a:solidFill>
              <a:ea typeface="黑体" pitchFamily="2" charset="-122"/>
            </a:endParaRPr>
          </a:p>
        </p:txBody>
      </p:sp>
      <p:sp>
        <p:nvSpPr>
          <p:cNvPr id="19462" name="Text Box 34"/>
          <p:cNvSpPr txBox="1">
            <a:spLocks noChangeArrowheads="1"/>
          </p:cNvSpPr>
          <p:nvPr/>
        </p:nvSpPr>
        <p:spPr bwMode="auto">
          <a:xfrm>
            <a:off x="7810552" y="3670606"/>
            <a:ext cx="261389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000" dirty="0" smtClean="0">
                <a:solidFill>
                  <a:schemeClr val="tx1"/>
                </a:solidFill>
                <a:ea typeface="楷体_GB2312" pitchFamily="49" charset="-122"/>
              </a:rPr>
              <a:t>Molten Salt Chemistry associated </a:t>
            </a:r>
            <a:r>
              <a:rPr lang="en-US" altLang="zh-CN" sz="2000" dirty="0">
                <a:solidFill>
                  <a:schemeClr val="tx1"/>
                </a:solidFill>
                <a:ea typeface="楷体_GB2312" pitchFamily="49" charset="-122"/>
              </a:rPr>
              <a:t>with</a:t>
            </a:r>
            <a:r>
              <a:rPr lang="en-US" altLang="zh-CN" sz="2800" dirty="0">
                <a:solidFill>
                  <a:schemeClr val="tx1"/>
                </a:solidFill>
                <a:ea typeface="楷体_GB2312" pitchFamily="49" charset="-122"/>
              </a:rPr>
              <a:t> </a:t>
            </a:r>
            <a:r>
              <a:rPr lang="en-US" altLang="zh-CN" sz="2000" dirty="0" err="1">
                <a:solidFill>
                  <a:srgbClr val="FF0000"/>
                </a:solidFill>
                <a:ea typeface="楷体_GB2312" pitchFamily="49" charset="-122"/>
              </a:rPr>
              <a:t>pyrochemical</a:t>
            </a:r>
            <a:r>
              <a:rPr lang="en-US" altLang="zh-CN" sz="2000" dirty="0">
                <a:solidFill>
                  <a:srgbClr val="FF0000"/>
                </a:solidFill>
                <a:ea typeface="楷体_GB2312" pitchFamily="49" charset="-122"/>
              </a:rPr>
              <a:t> reprocessing </a:t>
            </a:r>
            <a:r>
              <a:rPr lang="en-US" altLang="zh-CN" sz="2000" dirty="0">
                <a:solidFill>
                  <a:schemeClr val="tx1"/>
                </a:solidFill>
                <a:ea typeface="楷体_GB2312" pitchFamily="49" charset="-122"/>
              </a:rPr>
              <a:t>of spent nuclear fuels.</a:t>
            </a:r>
            <a:endParaRPr lang="zh-CN" altLang="en-US" sz="2000" dirty="0">
              <a:solidFill>
                <a:schemeClr val="tx1"/>
              </a:solidFill>
              <a:ea typeface="楷体_GB2312" pitchFamily="49" charset="-122"/>
            </a:endParaRPr>
          </a:p>
        </p:txBody>
      </p:sp>
      <p:sp>
        <p:nvSpPr>
          <p:cNvPr id="19463" name="Text Box 35"/>
          <p:cNvSpPr txBox="1">
            <a:spLocks noChangeArrowheads="1"/>
          </p:cNvSpPr>
          <p:nvPr/>
        </p:nvSpPr>
        <p:spPr bwMode="auto">
          <a:xfrm>
            <a:off x="1521079" y="3617272"/>
            <a:ext cx="244608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000" dirty="0" smtClean="0">
                <a:solidFill>
                  <a:schemeClr val="tx1"/>
                </a:solidFill>
                <a:ea typeface="楷体_GB2312" pitchFamily="49" charset="-122"/>
              </a:rPr>
              <a:t>Synthesis </a:t>
            </a:r>
            <a:r>
              <a:rPr lang="en-US" altLang="zh-CN" sz="2000" dirty="0">
                <a:solidFill>
                  <a:schemeClr val="tx1"/>
                </a:solidFill>
                <a:ea typeface="楷体_GB2312" pitchFamily="49" charset="-122"/>
              </a:rPr>
              <a:t>of composite materials for </a:t>
            </a:r>
            <a:r>
              <a:rPr lang="en-US" altLang="zh-CN" sz="2000" dirty="0">
                <a:solidFill>
                  <a:srgbClr val="FF0000"/>
                </a:solidFill>
                <a:ea typeface="楷体_GB2312" pitchFamily="49" charset="-122"/>
              </a:rPr>
              <a:t>actinide sequestration </a:t>
            </a:r>
            <a:r>
              <a:rPr lang="en-US" altLang="zh-CN" sz="2000" dirty="0">
                <a:solidFill>
                  <a:schemeClr val="tx1"/>
                </a:solidFill>
                <a:ea typeface="楷体_GB2312" pitchFamily="49" charset="-122"/>
              </a:rPr>
              <a:t>and their property </a:t>
            </a:r>
            <a:r>
              <a:rPr lang="en-US" altLang="zh-CN" sz="2000" dirty="0" smtClean="0">
                <a:solidFill>
                  <a:schemeClr val="tx1"/>
                </a:solidFill>
                <a:ea typeface="楷体_GB2312" pitchFamily="49" charset="-122"/>
              </a:rPr>
              <a:t>investigation </a:t>
            </a:r>
            <a:endParaRPr lang="zh-CN" altLang="en-US" sz="2000" dirty="0">
              <a:solidFill>
                <a:schemeClr val="tx1"/>
              </a:solidFill>
              <a:ea typeface="楷体_GB2312" pitchFamily="49" charset="-122"/>
            </a:endParaRPr>
          </a:p>
        </p:txBody>
      </p:sp>
      <p:sp>
        <p:nvSpPr>
          <p:cNvPr id="20488" name="AutoShape 36"/>
          <p:cNvSpPr>
            <a:spLocks noChangeArrowheads="1"/>
          </p:cNvSpPr>
          <p:nvPr/>
        </p:nvSpPr>
        <p:spPr bwMode="auto">
          <a:xfrm>
            <a:off x="4568255" y="5056684"/>
            <a:ext cx="2783416" cy="504825"/>
          </a:xfrm>
          <a:prstGeom prst="leftRightArrow">
            <a:avLst>
              <a:gd name="adj1" fmla="val 50000"/>
              <a:gd name="adj2" fmla="val 82704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a typeface="华文中宋" pitchFamily="2" charset="-122"/>
            </a:endParaRPr>
          </a:p>
        </p:txBody>
      </p:sp>
      <p:sp>
        <p:nvSpPr>
          <p:cNvPr id="19465" name="Text Box 37"/>
          <p:cNvSpPr txBox="1">
            <a:spLocks noChangeArrowheads="1"/>
          </p:cNvSpPr>
          <p:nvPr/>
        </p:nvSpPr>
        <p:spPr bwMode="auto">
          <a:xfrm>
            <a:off x="4996392" y="4345927"/>
            <a:ext cx="2199216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 dirty="0">
                <a:solidFill>
                  <a:srgbClr val="0000FF"/>
                </a:solidFill>
                <a:ea typeface="楷体_GB2312" pitchFamily="49" charset="-122"/>
              </a:rPr>
              <a:t>Nuclear fuel cycle</a:t>
            </a:r>
            <a:endParaRPr lang="zh-CN" altLang="en-US" sz="2400" dirty="0">
              <a:solidFill>
                <a:srgbClr val="0000FF"/>
              </a:solidFill>
              <a:ea typeface="楷体_GB2312" pitchFamily="49" charset="-122"/>
            </a:endParaRPr>
          </a:p>
        </p:txBody>
      </p:sp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4997862" y="5448909"/>
            <a:ext cx="21992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 dirty="0" smtClean="0">
                <a:solidFill>
                  <a:srgbClr val="FF0000"/>
                </a:solidFill>
                <a:ea typeface="楷体_GB2312" pitchFamily="49" charset="-122"/>
              </a:rPr>
              <a:t>Actinide Chemistry</a:t>
            </a:r>
            <a:endParaRPr lang="zh-CN" altLang="en-US" sz="2400" dirty="0">
              <a:solidFill>
                <a:srgbClr val="FF0000"/>
              </a:solidFill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9403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xmlns="" id="{EDCD3306-0ECE-C4D4-1B62-924438C1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272197"/>
            <a:ext cx="10225136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3413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Topic 1: Actinide coordination chemistry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30057C70-DA8A-4450-BE1F-674C0179B0E8}"/>
              </a:ext>
            </a:extLst>
          </p:cNvPr>
          <p:cNvSpPr/>
          <p:nvPr/>
        </p:nvSpPr>
        <p:spPr>
          <a:xfrm>
            <a:off x="119336" y="5517232"/>
            <a:ext cx="2548353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ctr"/>
            <a:r>
              <a:rPr lang="en-US" altLang="zh-CN" dirty="0" smtClean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Radionuclide </a:t>
            </a:r>
            <a:r>
              <a:rPr lang="en-US" altLang="zh-CN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separation and disposal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D08419EB-2E11-0054-45E1-251D139C6C19}"/>
              </a:ext>
            </a:extLst>
          </p:cNvPr>
          <p:cNvSpPr/>
          <p:nvPr/>
        </p:nvSpPr>
        <p:spPr>
          <a:xfrm>
            <a:off x="964523" y="1127105"/>
            <a:ext cx="3526575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ctr"/>
            <a:r>
              <a:rPr lang="en-GB" altLang="zh-CN" dirty="0">
                <a:solidFill>
                  <a:srgbClr val="C00000"/>
                </a:solidFill>
                <a:ea typeface="微软雅黑" pitchFamily="34" charset="-122"/>
                <a:cs typeface="Arial" panose="020B0604020202020204" pitchFamily="34" charset="0"/>
              </a:rPr>
              <a:t>Metal-ligand interactions</a:t>
            </a:r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xmlns="" id="{D4E12DC6-27A5-9E88-FC2A-AA9175D7E1A2}"/>
              </a:ext>
            </a:extLst>
          </p:cNvPr>
          <p:cNvSpPr/>
          <p:nvPr/>
        </p:nvSpPr>
        <p:spPr>
          <a:xfrm>
            <a:off x="2804339" y="5538231"/>
            <a:ext cx="2743728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ctr"/>
            <a:r>
              <a:rPr lang="en-GB" altLang="zh-CN" dirty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Functional complexes and materials</a:t>
            </a:r>
            <a:endParaRPr lang="zh-CN" altLang="en-US" dirty="0">
              <a:solidFill>
                <a:schemeClr val="tx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8C3D274B-FBDC-0B73-57E0-8BCA4D6D14A9}"/>
              </a:ext>
            </a:extLst>
          </p:cNvPr>
          <p:cNvGrpSpPr/>
          <p:nvPr/>
        </p:nvGrpSpPr>
        <p:grpSpPr>
          <a:xfrm>
            <a:off x="1731643" y="1558066"/>
            <a:ext cx="1962753" cy="1745683"/>
            <a:chOff x="5508104" y="2634580"/>
            <a:chExt cx="3918431" cy="29911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A0EE5337-97F9-7658-DCF7-BFE455AFC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08104" y="2634580"/>
              <a:ext cx="3918431" cy="299116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BFABBDF8-99F4-5136-86ED-5895E04E5FD0}"/>
                </a:ext>
              </a:extLst>
            </p:cNvPr>
            <p:cNvCxnSpPr/>
            <p:nvPr/>
          </p:nvCxnSpPr>
          <p:spPr>
            <a:xfrm flipH="1">
              <a:off x="7015932" y="3992265"/>
              <a:ext cx="360362" cy="287337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xmlns="" id="{22344FC4-C346-8AB9-E878-2C087BFC74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68369" y="3992265"/>
              <a:ext cx="339725" cy="287337"/>
            </a:xfrm>
            <a:prstGeom prst="line">
              <a:avLst/>
            </a:prstGeom>
            <a:ln w="38100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0B6374BA-7EE6-5C29-F5DD-3C833DE0A7C6}"/>
              </a:ext>
            </a:extLst>
          </p:cNvPr>
          <p:cNvGrpSpPr/>
          <p:nvPr/>
        </p:nvGrpSpPr>
        <p:grpSpPr>
          <a:xfrm>
            <a:off x="3189335" y="3609379"/>
            <a:ext cx="2502748" cy="1918362"/>
            <a:chOff x="5004048" y="1340768"/>
            <a:chExt cx="3960440" cy="3024336"/>
          </a:xfrm>
        </p:grpSpPr>
        <p:graphicFrame>
          <p:nvGraphicFramePr>
            <p:cNvPr id="20" name="图示 19">
              <a:extLst>
                <a:ext uri="{FF2B5EF4-FFF2-40B4-BE49-F238E27FC236}">
                  <a16:creationId xmlns:a16="http://schemas.microsoft.com/office/drawing/2014/main" xmlns="" id="{9F3D62D1-0E35-6408-1C3C-D94E7D3443F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03666039"/>
                </p:ext>
              </p:extLst>
            </p:nvPr>
          </p:nvGraphicFramePr>
          <p:xfrm>
            <a:off x="5004048" y="1340768"/>
            <a:ext cx="3960440" cy="302433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xmlns="" id="{67E2B9D4-6A17-2D81-97A6-F97B4B6B5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536" y="2289175"/>
              <a:ext cx="1066800" cy="113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Picture 9" descr="C:\Users\dell\Desktop\图片4.png">
            <a:extLst>
              <a:ext uri="{FF2B5EF4-FFF2-40B4-BE49-F238E27FC236}">
                <a16:creationId xmlns:a16="http://schemas.microsoft.com/office/drawing/2014/main" xmlns="" id="{4FF5DB56-1A3F-066A-029F-B9DF4F524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9598" y="4015573"/>
            <a:ext cx="2086141" cy="1398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3" name="内容占位符 1">
            <a:extLst>
              <a:ext uri="{FF2B5EF4-FFF2-40B4-BE49-F238E27FC236}">
                <a16:creationId xmlns:a16="http://schemas.microsoft.com/office/drawing/2014/main" xmlns="" id="{DD1327E2-F43B-EE45-3CE4-CD6C2E666DAE}"/>
              </a:ext>
            </a:extLst>
          </p:cNvPr>
          <p:cNvSpPr txBox="1">
            <a:spLocks/>
          </p:cNvSpPr>
          <p:nvPr/>
        </p:nvSpPr>
        <p:spPr>
          <a:xfrm>
            <a:off x="5469767" y="1127105"/>
            <a:ext cx="6089377" cy="30838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Metal-ligand interactions </a:t>
            </a:r>
            <a:r>
              <a:rPr lang="en-US" altLang="zh-CN" sz="2200" b="0" dirty="0">
                <a:latin typeface="Arial" panose="020B0604020202020204" pitchFamily="34" charset="0"/>
                <a:cs typeface="Arial" panose="020B0604020202020204" pitchFamily="34" charset="0"/>
              </a:rPr>
              <a:t>are fundamental to the study of actinide chemistry and materials</a:t>
            </a:r>
          </a:p>
          <a:p>
            <a:pPr algn="just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en-US" altLang="zh-CN" sz="2200" b="0" dirty="0">
                <a:latin typeface="Arial" panose="020B0604020202020204" pitchFamily="34" charset="0"/>
                <a:cs typeface="Arial" panose="020B0604020202020204" pitchFamily="34" charset="0"/>
              </a:rPr>
              <a:t>Related studies </a:t>
            </a:r>
            <a:r>
              <a:rPr lang="en-US" altLang="zh-CN" sz="2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en-US" altLang="zh-CN" sz="2200" b="0" dirty="0">
                <a:latin typeface="Arial" panose="020B0604020202020204" pitchFamily="34" charset="0"/>
                <a:cs typeface="Arial" panose="020B0604020202020204" pitchFamily="34" charset="0"/>
              </a:rPr>
              <a:t>provide important </a:t>
            </a:r>
            <a:r>
              <a:rPr lang="en-US" altLang="zh-CN" sz="2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basis </a:t>
            </a:r>
            <a:r>
              <a:rPr lang="en-US" altLang="zh-CN" sz="2200" b="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altLang="zh-C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radionuclide separation</a:t>
            </a:r>
          </a:p>
          <a:p>
            <a:pPr algn="just">
              <a:lnSpc>
                <a:spcPts val="2800"/>
              </a:lnSpc>
              <a:spcBef>
                <a:spcPts val="0"/>
              </a:spcBef>
              <a:buFont typeface="Wingdings" panose="05000000000000000000" pitchFamily="2" charset="2"/>
              <a:buChar char="p"/>
            </a:pPr>
            <a:r>
              <a:rPr lang="en-US" altLang="zh-CN" sz="2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altLang="zh-CN" sz="2200" b="0" dirty="0">
                <a:latin typeface="Arial" panose="020B0604020202020204" pitchFamily="34" charset="0"/>
                <a:cs typeface="Arial" panose="020B0604020202020204" pitchFamily="34" charset="0"/>
              </a:rPr>
              <a:t>research focuses on the construction and application of 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actinide </a:t>
            </a:r>
            <a:r>
              <a:rPr lang="en-US" altLang="zh-CN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supramolecular</a:t>
            </a:r>
            <a:r>
              <a:rPr lang="en-US" altLang="zh-C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en-US" altLang="zh-CN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9C51A745-A896-AFD6-AD24-20A3803237E5}"/>
              </a:ext>
            </a:extLst>
          </p:cNvPr>
          <p:cNvGrpSpPr/>
          <p:nvPr/>
        </p:nvGrpSpPr>
        <p:grpSpPr>
          <a:xfrm rot="21273058">
            <a:off x="1401123" y="3174506"/>
            <a:ext cx="807952" cy="660180"/>
            <a:chOff x="6584859" y="3417496"/>
            <a:chExt cx="557653" cy="45566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xmlns="" id="{6A4FB9DE-5E18-40FA-509F-E4710FABEB59}"/>
                </a:ext>
              </a:extLst>
            </p:cNvPr>
            <p:cNvGrpSpPr/>
            <p:nvPr/>
          </p:nvGrpSpPr>
          <p:grpSpPr>
            <a:xfrm rot="20831757">
              <a:off x="6707068" y="3417496"/>
              <a:ext cx="435444" cy="352165"/>
              <a:chOff x="5897067" y="3094855"/>
              <a:chExt cx="644737" cy="514644"/>
            </a:xfrm>
          </p:grpSpPr>
          <p:sp>
            <p:nvSpPr>
              <p:cNvPr id="11" name="箭头: V 形 17">
                <a:extLst>
                  <a:ext uri="{FF2B5EF4-FFF2-40B4-BE49-F238E27FC236}">
                    <a16:creationId xmlns:a16="http://schemas.microsoft.com/office/drawing/2014/main" xmlns="" id="{A170621C-8D20-BF57-82FF-DE176413007C}"/>
                  </a:ext>
                </a:extLst>
              </p:cNvPr>
              <p:cNvSpPr/>
              <p:nvPr/>
            </p:nvSpPr>
            <p:spPr>
              <a:xfrm rot="20241151" flipH="1">
                <a:off x="5897067" y="3183194"/>
                <a:ext cx="443880" cy="426305"/>
              </a:xfrm>
              <a:prstGeom prst="chevron">
                <a:avLst>
                  <a:gd name="adj" fmla="val 67261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箭头: V 形 17">
                <a:extLst>
                  <a:ext uri="{FF2B5EF4-FFF2-40B4-BE49-F238E27FC236}">
                    <a16:creationId xmlns:a16="http://schemas.microsoft.com/office/drawing/2014/main" xmlns="" id="{3C29F4D3-646C-2588-392C-5D9E3898A1E6}"/>
                  </a:ext>
                </a:extLst>
              </p:cNvPr>
              <p:cNvSpPr/>
              <p:nvPr/>
            </p:nvSpPr>
            <p:spPr>
              <a:xfrm rot="20241151" flipH="1">
                <a:off x="6097924" y="3094855"/>
                <a:ext cx="443880" cy="426305"/>
              </a:xfrm>
              <a:prstGeom prst="chevron">
                <a:avLst>
                  <a:gd name="adj" fmla="val 6726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4" name="箭头: V 形 17">
              <a:extLst>
                <a:ext uri="{FF2B5EF4-FFF2-40B4-BE49-F238E27FC236}">
                  <a16:creationId xmlns:a16="http://schemas.microsoft.com/office/drawing/2014/main" xmlns="" id="{DD4BF27A-4954-D58E-A512-9EA4090A594B}"/>
                </a:ext>
              </a:extLst>
            </p:cNvPr>
            <p:cNvSpPr/>
            <p:nvPr/>
          </p:nvSpPr>
          <p:spPr>
            <a:xfrm rot="19472908" flipH="1">
              <a:off x="6584859" y="3581440"/>
              <a:ext cx="299789" cy="291716"/>
            </a:xfrm>
            <a:prstGeom prst="chevron">
              <a:avLst>
                <a:gd name="adj" fmla="val 67261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D66E6CFA-8328-7817-2793-C51681826B9E}"/>
              </a:ext>
            </a:extLst>
          </p:cNvPr>
          <p:cNvGrpSpPr/>
          <p:nvPr/>
        </p:nvGrpSpPr>
        <p:grpSpPr>
          <a:xfrm rot="14990047">
            <a:off x="3349949" y="3178634"/>
            <a:ext cx="807952" cy="660180"/>
            <a:chOff x="6584859" y="3417496"/>
            <a:chExt cx="557653" cy="455660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xmlns="" id="{25134E5E-3FAF-C709-8698-64B44AC649E1}"/>
                </a:ext>
              </a:extLst>
            </p:cNvPr>
            <p:cNvGrpSpPr/>
            <p:nvPr/>
          </p:nvGrpSpPr>
          <p:grpSpPr>
            <a:xfrm rot="20831757">
              <a:off x="6707068" y="3417496"/>
              <a:ext cx="435444" cy="352165"/>
              <a:chOff x="5897067" y="3094855"/>
              <a:chExt cx="644737" cy="514644"/>
            </a:xfrm>
          </p:grpSpPr>
          <p:sp>
            <p:nvSpPr>
              <p:cNvPr id="39" name="箭头: V 形 17">
                <a:extLst>
                  <a:ext uri="{FF2B5EF4-FFF2-40B4-BE49-F238E27FC236}">
                    <a16:creationId xmlns:a16="http://schemas.microsoft.com/office/drawing/2014/main" xmlns="" id="{20EF963F-E594-506F-561F-935F62A8EFD6}"/>
                  </a:ext>
                </a:extLst>
              </p:cNvPr>
              <p:cNvSpPr/>
              <p:nvPr/>
            </p:nvSpPr>
            <p:spPr>
              <a:xfrm rot="20241151" flipH="1">
                <a:off x="5897067" y="3183194"/>
                <a:ext cx="443880" cy="426305"/>
              </a:xfrm>
              <a:prstGeom prst="chevron">
                <a:avLst>
                  <a:gd name="adj" fmla="val 67261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箭头: V 形 17">
                <a:extLst>
                  <a:ext uri="{FF2B5EF4-FFF2-40B4-BE49-F238E27FC236}">
                    <a16:creationId xmlns:a16="http://schemas.microsoft.com/office/drawing/2014/main" xmlns="" id="{DDAC2123-FE04-3434-A445-A191FF090E5B}"/>
                  </a:ext>
                </a:extLst>
              </p:cNvPr>
              <p:cNvSpPr/>
              <p:nvPr/>
            </p:nvSpPr>
            <p:spPr>
              <a:xfrm rot="20241151" flipH="1">
                <a:off x="6097924" y="3094855"/>
                <a:ext cx="443880" cy="426305"/>
              </a:xfrm>
              <a:prstGeom prst="chevron">
                <a:avLst>
                  <a:gd name="adj" fmla="val 6726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箭头: V 形 17">
              <a:extLst>
                <a:ext uri="{FF2B5EF4-FFF2-40B4-BE49-F238E27FC236}">
                  <a16:creationId xmlns:a16="http://schemas.microsoft.com/office/drawing/2014/main" xmlns="" id="{548F3A63-61C7-76BC-CFC1-57946A2BDA80}"/>
                </a:ext>
              </a:extLst>
            </p:cNvPr>
            <p:cNvSpPr/>
            <p:nvPr/>
          </p:nvSpPr>
          <p:spPr>
            <a:xfrm rot="19472908" flipH="1">
              <a:off x="6584859" y="3581440"/>
              <a:ext cx="299789" cy="291716"/>
            </a:xfrm>
            <a:prstGeom prst="chevron">
              <a:avLst>
                <a:gd name="adj" fmla="val 67261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CA5B611E-19C4-AE87-C747-338C8955E305}"/>
              </a:ext>
            </a:extLst>
          </p:cNvPr>
          <p:cNvSpPr/>
          <p:nvPr/>
        </p:nvSpPr>
        <p:spPr>
          <a:xfrm>
            <a:off x="5519936" y="4398556"/>
            <a:ext cx="6725072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en-GB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J. Am. Chem. Soc. </a:t>
            </a:r>
            <a:r>
              <a:rPr lang="en-GB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2023</a:t>
            </a:r>
            <a:r>
              <a:rPr lang="en-GB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 145, 18148; </a:t>
            </a:r>
            <a:r>
              <a:rPr lang="nl-NL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Adv. Funct. Mater</a:t>
            </a:r>
            <a:r>
              <a:rPr lang="nl-NL" altLang="zh-CN" sz="1400" i="1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. </a:t>
            </a:r>
            <a:r>
              <a:rPr lang="nl-NL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2023</a:t>
            </a:r>
            <a:r>
              <a:rPr lang="nl-NL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 33, 2213039; </a:t>
            </a:r>
            <a:r>
              <a:rPr lang="en-GB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CCS Chem. </a:t>
            </a:r>
            <a:r>
              <a:rPr lang="en-GB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2023</a:t>
            </a:r>
            <a:r>
              <a:rPr lang="en-GB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 5, 1144; </a:t>
            </a:r>
            <a:r>
              <a:rPr lang="en-GB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Adv. </a:t>
            </a:r>
            <a:r>
              <a:rPr lang="en-GB" altLang="zh-CN" sz="1400" i="1" dirty="0" err="1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Funct</a:t>
            </a:r>
            <a:r>
              <a:rPr lang="en-GB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. Mater</a:t>
            </a:r>
            <a:r>
              <a:rPr lang="en-GB" altLang="zh-CN" sz="1400" i="1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. </a:t>
            </a:r>
            <a:r>
              <a:rPr lang="en-GB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2023</a:t>
            </a:r>
            <a:r>
              <a:rPr lang="en-GB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 33, 2303530;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en-GB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Chem. Sci</a:t>
            </a:r>
            <a:r>
              <a:rPr lang="en-GB" altLang="zh-CN" sz="1400" i="1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. </a:t>
            </a:r>
            <a:r>
              <a:rPr lang="en-GB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2023</a:t>
            </a:r>
            <a:r>
              <a:rPr lang="en-GB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,14, 6330; </a:t>
            </a:r>
            <a:r>
              <a:rPr lang="en-GB" altLang="zh-CN" sz="1400" i="1" dirty="0" err="1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Angew</a:t>
            </a:r>
            <a:r>
              <a:rPr lang="en-GB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. Chem. Int. Ed. </a:t>
            </a:r>
            <a:r>
              <a:rPr lang="en-GB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2023</a:t>
            </a:r>
            <a:r>
              <a:rPr lang="en-GB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 62, e202216690.</a:t>
            </a:r>
          </a:p>
          <a:p>
            <a:pPr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en-GB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Nat. </a:t>
            </a:r>
            <a:r>
              <a:rPr lang="en-GB" altLang="zh-CN" sz="1400" i="1" dirty="0" err="1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Commun</a:t>
            </a:r>
            <a:r>
              <a:rPr lang="en-GB" altLang="zh-CN" sz="1400" i="1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. </a:t>
            </a:r>
            <a:r>
              <a:rPr lang="en-GB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2022</a:t>
            </a:r>
            <a:r>
              <a:rPr lang="en-GB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 13, 2030; </a:t>
            </a:r>
            <a:r>
              <a:rPr lang="en-GB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J. Am. Chem. Soc. </a:t>
            </a:r>
            <a:r>
              <a:rPr lang="en-GB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2020</a:t>
            </a:r>
            <a:r>
              <a:rPr lang="en-GB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 142, 16538; </a:t>
            </a:r>
          </a:p>
          <a:p>
            <a:pPr>
              <a:lnSpc>
                <a:spcPct val="150000"/>
              </a:lnSpc>
              <a:buClr>
                <a:srgbClr val="FF0000"/>
              </a:buClr>
              <a:buSzPct val="120000"/>
            </a:pPr>
            <a:r>
              <a:rPr lang="en-GB" altLang="zh-CN" sz="1400" i="1" dirty="0" err="1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Angew</a:t>
            </a:r>
            <a:r>
              <a:rPr lang="en-GB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. Chem. Int. Ed. </a:t>
            </a:r>
            <a:r>
              <a:rPr lang="en-GB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2020</a:t>
            </a:r>
            <a:r>
              <a:rPr lang="en-GB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 59, 16061; </a:t>
            </a:r>
            <a:r>
              <a:rPr lang="en-GB" altLang="zh-CN" sz="1400" i="1" dirty="0" err="1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Angew</a:t>
            </a:r>
            <a:r>
              <a:rPr lang="en-GB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. Chem. Int. Ed. </a:t>
            </a:r>
            <a:r>
              <a:rPr lang="de-DE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2020</a:t>
            </a:r>
            <a:r>
              <a:rPr lang="de-DE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 59, 20666; </a:t>
            </a:r>
            <a:r>
              <a:rPr lang="en-GB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Nat. Commun. </a:t>
            </a:r>
            <a:r>
              <a:rPr lang="en-GB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2019</a:t>
            </a:r>
            <a:r>
              <a:rPr lang="en-GB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 10, 1532; </a:t>
            </a:r>
            <a:r>
              <a:rPr lang="en-US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Chem. </a:t>
            </a:r>
            <a:r>
              <a:rPr lang="en-US" altLang="zh-CN" sz="1400" i="1" dirty="0" err="1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Commun</a:t>
            </a:r>
            <a:r>
              <a:rPr lang="en-US" altLang="zh-CN" sz="1400" i="1" dirty="0">
                <a:solidFill>
                  <a:srgbClr val="0000FF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. </a:t>
            </a:r>
            <a:r>
              <a:rPr lang="en-US" altLang="zh-CN" sz="140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2018</a:t>
            </a:r>
            <a:r>
              <a:rPr lang="en-US" altLang="zh-CN" sz="1400" b="0" dirty="0">
                <a:solidFill>
                  <a:schemeClr val="tx1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, 54, 2248.</a:t>
            </a:r>
            <a:endParaRPr lang="en-GB" altLang="zh-CN" sz="1400" b="0" dirty="0">
              <a:solidFill>
                <a:schemeClr val="tx1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xmlns="" id="{4A705C1F-C329-9ADA-EE9C-E47808F88F5B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 flipV="1">
            <a:off x="5519936" y="4210962"/>
            <a:ext cx="6414239" cy="1547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0556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92144" y="987434"/>
            <a:ext cx="11207709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Investigating the An/Ln separation mechanism and exploring new separation strategies by combining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electrochemistry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in-situ spectroscopy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and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computational  simulation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07" name="左大括号 40"/>
          <p:cNvSpPr/>
          <p:nvPr/>
        </p:nvSpPr>
        <p:spPr bwMode="auto">
          <a:xfrm rot="5400000">
            <a:off x="5668483" y="2785150"/>
            <a:ext cx="450850" cy="419338"/>
          </a:xfrm>
          <a:prstGeom prst="leftBrace">
            <a:avLst>
              <a:gd name="adj1" fmla="val 107870"/>
              <a:gd name="adj2" fmla="val 57769"/>
            </a:avLst>
          </a:prstGeom>
          <a:noFill/>
          <a:ln w="38100" algn="ctr">
            <a:solidFill>
              <a:srgbClr val="0066FF"/>
            </a:solidFill>
            <a:round/>
          </a:ln>
          <a:effectLst>
            <a:outerShdw dist="53882" dir="2700000" algn="ctr" rotWithShape="0">
              <a:srgbClr val="CCE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1905" algn="ctr"/>
            <a:endParaRPr lang="zh-CN" altLang="en-US">
              <a:solidFill>
                <a:srgbClr val="FFFFFF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sp>
        <p:nvSpPr>
          <p:cNvPr id="21508" name="TextBox 36"/>
          <p:cNvSpPr txBox="1">
            <a:spLocks noChangeArrowheads="1"/>
          </p:cNvSpPr>
          <p:nvPr/>
        </p:nvSpPr>
        <p:spPr bwMode="auto">
          <a:xfrm>
            <a:off x="5893908" y="4130792"/>
            <a:ext cx="27162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In-situ measurements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502877" y="4937301"/>
            <a:ext cx="11201400" cy="1600438"/>
          </a:xfrm>
          <a:prstGeom prst="rect">
            <a:avLst/>
          </a:prstGeom>
          <a:noFill/>
          <a:ln w="22225">
            <a:solidFill>
              <a:srgbClr val="800080"/>
            </a:solidFill>
            <a:prstDash val="lg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12, 5777.;                                  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ACS Sustain. Chem. Eng.</a:t>
            </a: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11, 8161-8172.;              </a:t>
            </a:r>
            <a:r>
              <a:rPr lang="sv-SE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Inorg. Chem.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sv-SE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61, 6519–6529.;</a:t>
            </a:r>
          </a:p>
          <a:p>
            <a:pPr eaLnBrk="1" hangingPunct="1"/>
            <a:r>
              <a:rPr lang="sv-SE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Sep. Purif. Technol.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292, 121025.;                   </a:t>
            </a:r>
            <a:r>
              <a:rPr lang="sv-SE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Sep. Purif. Technol.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281, 119853.;                            </a:t>
            </a:r>
            <a:r>
              <a:rPr lang="sv-SE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Sep. Purif. Technol.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sv-SE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265, 118524; </a:t>
            </a:r>
            <a:r>
              <a:rPr lang="de-DE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Chem. Eur. J.</a:t>
            </a:r>
            <a:r>
              <a:rPr lang="de-D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de-D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28, e202200443.;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Chem. Eur. J. </a:t>
            </a:r>
            <a:r>
              <a:rPr lang="en-US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27, 11721-11729.;                             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Electrochem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-US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103, 55-60.;   </a:t>
            </a:r>
            <a:endParaRPr lang="sv-SE" altLang="zh-CN" sz="1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Electrochim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Acta </a:t>
            </a:r>
            <a:r>
              <a:rPr lang="pt-BR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pt-BR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439, 141733.</a:t>
            </a: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       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Electrochim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Acta</a:t>
            </a: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404, 139573.;</a:t>
            </a:r>
            <a:r>
              <a:rPr lang="en-US" altLang="zh-CN"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Electrochim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sv-SE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353, 136449.;  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Electrochim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sv-SE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326, 134971.;                     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Electrochim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sv-SE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319, 869-877.;                             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Electrochim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275, 100-109.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  </a:t>
            </a:r>
            <a:r>
              <a:rPr lang="sv-SE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Electrochem. Soc.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sv-SE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170, 032501.;                 </a:t>
            </a:r>
            <a:r>
              <a:rPr lang="sv-SE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Electrochem. Soc.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sv-SE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168, 062511.;                           </a:t>
            </a:r>
            <a:r>
              <a:rPr lang="sv-SE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Electrochem. Soc.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sv-SE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168, 032507.;     </a:t>
            </a:r>
            <a:r>
              <a:rPr lang="sv-SE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Nucl. Mater.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sv-SE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542, 152475.;                          </a:t>
            </a:r>
            <a:r>
              <a:rPr lang="sv-SE" altLang="zh-CN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Nucl. Mater.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sv-SE" altLang="zh-CN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532, 152049.;                                    </a:t>
            </a:r>
            <a:r>
              <a:rPr lang="sv-SE" altLang="zh-CN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Nucl. Mater.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altLang="zh-CN" sz="1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sv-SE" altLang="zh-CN" sz="14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523, 16-25.;</a:t>
            </a:r>
            <a:endParaRPr lang="zh-CN" altLang="en-US" sz="14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0" name="TextBox 34"/>
          <p:cNvSpPr txBox="1">
            <a:spLocks noChangeArrowheads="1"/>
          </p:cNvSpPr>
          <p:nvPr/>
        </p:nvSpPr>
        <p:spPr bwMode="auto">
          <a:xfrm>
            <a:off x="342900" y="4012632"/>
            <a:ext cx="26394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An/Ln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Separation via Al cathode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左箭头 41"/>
          <p:cNvSpPr/>
          <p:nvPr/>
        </p:nvSpPr>
        <p:spPr bwMode="auto">
          <a:xfrm flipH="1">
            <a:off x="2506959" y="3270250"/>
            <a:ext cx="950851" cy="75847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wrap="square">
            <a:spAutoFit/>
          </a:bodyPr>
          <a:lstStyle/>
          <a:p>
            <a:pPr marL="1905" algn="ctr" eaLnBrk="1" hangingPunct="1">
              <a:defRPr/>
            </a:pPr>
            <a:endParaRPr lang="zh-CN" altLang="en-US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sp>
        <p:nvSpPr>
          <p:cNvPr id="21514" name="TextBox 36"/>
          <p:cNvSpPr txBox="1">
            <a:spLocks noChangeArrowheads="1"/>
          </p:cNvSpPr>
          <p:nvPr/>
        </p:nvSpPr>
        <p:spPr bwMode="auto">
          <a:xfrm>
            <a:off x="8880235" y="4149725"/>
            <a:ext cx="33414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Separation in mild medium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5" name="标题 2"/>
          <p:cNvSpPr txBox="1"/>
          <p:nvPr/>
        </p:nvSpPr>
        <p:spPr bwMode="auto">
          <a:xfrm>
            <a:off x="1120533" y="126184"/>
            <a:ext cx="1011232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Research Topic </a:t>
            </a:r>
            <a:r>
              <a:rPr lang="en-US" altLang="zh-CN" sz="2400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Arial" panose="020B0604020202020204" pitchFamily="34" charset="0"/>
              </a:rPr>
              <a:t>2: </a:t>
            </a:r>
            <a:r>
              <a:rPr lang="en-US" altLang="zh-CN" sz="2400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Molten </a:t>
            </a:r>
            <a:r>
              <a:rPr lang="en-US" altLang="zh-CN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Salt Chemistry for </a:t>
            </a:r>
            <a:r>
              <a:rPr lang="en-US" altLang="zh-CN" sz="24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Pyrochemical</a:t>
            </a:r>
            <a:r>
              <a:rPr lang="en-US" altLang="zh-CN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Processing of SNF</a:t>
            </a:r>
            <a:endParaRPr lang="zh-CN" altLang="en-US" sz="24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516" name="TextBox 34"/>
          <p:cNvSpPr txBox="1">
            <a:spLocks noChangeArrowheads="1"/>
          </p:cNvSpPr>
          <p:nvPr/>
        </p:nvSpPr>
        <p:spPr bwMode="auto">
          <a:xfrm>
            <a:off x="3111501" y="4108450"/>
            <a:ext cx="26394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Actinide Oxide dissolution </a:t>
            </a:r>
            <a:endParaRPr lang="zh-CN" altLang="en-US" sz="1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517" name="图片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8" y="2339974"/>
            <a:ext cx="1702919" cy="172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985" y="2373313"/>
            <a:ext cx="2247900" cy="169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034" y="2454275"/>
            <a:ext cx="189441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20" name="Picture 19" descr="G:\Camera\IMG_20170301_183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 r="12775" b="16049"/>
          <a:stretch>
            <a:fillRect/>
          </a:stretch>
        </p:blipFill>
        <p:spPr bwMode="auto">
          <a:xfrm>
            <a:off x="6580718" y="2454275"/>
            <a:ext cx="1466849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左箭头 16"/>
          <p:cNvSpPr/>
          <p:nvPr/>
        </p:nvSpPr>
        <p:spPr bwMode="auto">
          <a:xfrm flipH="1">
            <a:off x="5485712" y="3220244"/>
            <a:ext cx="950851" cy="75847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wrap="square">
            <a:spAutoFit/>
          </a:bodyPr>
          <a:lstStyle/>
          <a:p>
            <a:pPr marL="1905" algn="ctr" eaLnBrk="1" hangingPunct="1">
              <a:defRPr/>
            </a:pPr>
            <a:endParaRPr lang="zh-CN" altLang="en-US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sp>
        <p:nvSpPr>
          <p:cNvPr id="18" name="左箭头 17"/>
          <p:cNvSpPr/>
          <p:nvPr/>
        </p:nvSpPr>
        <p:spPr bwMode="auto">
          <a:xfrm flipH="1">
            <a:off x="8263204" y="3163193"/>
            <a:ext cx="950851" cy="758471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wrap="square">
            <a:spAutoFit/>
          </a:bodyPr>
          <a:lstStyle/>
          <a:p>
            <a:pPr marL="1905" algn="ctr" eaLnBrk="1" hangingPunct="1">
              <a:defRPr/>
            </a:pPr>
            <a:endParaRPr lang="zh-CN" altLang="en-US">
              <a:solidFill>
                <a:schemeClr val="bg1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5044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055440" y="26723"/>
            <a:ext cx="10945216" cy="96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lnSpc>
                <a:spcPts val="3413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Research Topic </a:t>
            </a:r>
            <a:r>
              <a:rPr lang="en-US" altLang="zh-CN" sz="28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3: </a:t>
            </a:r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Radionuclide Separation by Functional materials</a:t>
            </a:r>
            <a:endParaRPr lang="zh-CN" altLang="en-US" sz="28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1" y="1562649"/>
            <a:ext cx="3240000" cy="32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" name="矩形 8"/>
          <p:cNvSpPr>
            <a:spLocks noChangeArrowheads="1"/>
          </p:cNvSpPr>
          <p:nvPr/>
        </p:nvSpPr>
        <p:spPr bwMode="auto">
          <a:xfrm>
            <a:off x="112301" y="1101940"/>
            <a:ext cx="3666543" cy="41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Functional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porous 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materials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8"/>
          <p:cNvSpPr>
            <a:spLocks noChangeArrowheads="1"/>
          </p:cNvSpPr>
          <p:nvPr/>
        </p:nvSpPr>
        <p:spPr bwMode="auto">
          <a:xfrm>
            <a:off x="8046081" y="1066591"/>
            <a:ext cx="3666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Functional layered 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materials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3648208" y="908720"/>
            <a:ext cx="4320000" cy="4491527"/>
            <a:chOff x="3575720" y="908720"/>
            <a:chExt cx="4320000" cy="4491527"/>
          </a:xfrm>
        </p:grpSpPr>
        <p:pic>
          <p:nvPicPr>
            <p:cNvPr id="108" name="图片 10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5720" y="908720"/>
              <a:ext cx="4320000" cy="4491527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5464073" y="2627620"/>
              <a:ext cx="3513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U</a:t>
              </a:r>
              <a:endParaRPr lang="zh-CN" alt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815451" y="2281437"/>
              <a:ext cx="4924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Np</a:t>
              </a:r>
              <a:endParaRPr lang="zh-CN" altLang="en-US" sz="1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400358" y="2125480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Pu</a:t>
              </a:r>
              <a:endParaRPr lang="zh-CN" altLang="en-US" sz="1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4651037" y="2865958"/>
              <a:ext cx="4368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Tc</a:t>
              </a:r>
              <a:endParaRPr lang="zh-CN" altLang="en-US" sz="1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413182" y="3504286"/>
              <a:ext cx="466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Th</a:t>
              </a:r>
              <a:endParaRPr lang="zh-CN" alt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963373" y="2285225"/>
              <a:ext cx="5565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 smtClean="0">
                  <a:solidFill>
                    <a:srgbClr val="FF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Am</a:t>
              </a:r>
              <a:endParaRPr lang="zh-CN" altLang="en-US" sz="18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293051" y="2865958"/>
              <a:ext cx="2487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</a:t>
              </a:r>
              <a:endParaRPr lang="zh-CN" alt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002682" y="3050624"/>
              <a:ext cx="4283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Sr</a:t>
              </a:r>
              <a:endParaRPr lang="zh-CN" altLang="en-US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855532" y="3059282"/>
              <a:ext cx="479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Cs</a:t>
              </a:r>
              <a:endParaRPr lang="zh-CN" altLang="en-US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</p:grpSp>
      <p:grpSp>
        <p:nvGrpSpPr>
          <p:cNvPr id="89" name="组合 88"/>
          <p:cNvGrpSpPr/>
          <p:nvPr/>
        </p:nvGrpSpPr>
        <p:grpSpPr>
          <a:xfrm>
            <a:off x="8037085" y="1520131"/>
            <a:ext cx="3567203" cy="3240000"/>
            <a:chOff x="7896201" y="1520131"/>
            <a:chExt cx="3567203" cy="3240000"/>
          </a:xfrm>
        </p:grpSpPr>
        <p:grpSp>
          <p:nvGrpSpPr>
            <p:cNvPr id="7" name="组合 6"/>
            <p:cNvGrpSpPr/>
            <p:nvPr/>
          </p:nvGrpSpPr>
          <p:grpSpPr>
            <a:xfrm>
              <a:off x="7896201" y="1520131"/>
              <a:ext cx="3567203" cy="3240000"/>
              <a:chOff x="7896201" y="1520131"/>
              <a:chExt cx="3567203" cy="3240000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6201" y="1520131"/>
                <a:ext cx="3567203" cy="3240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10561198" y="1923434"/>
                <a:ext cx="5670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U(VI)</a:t>
                </a:r>
                <a:endParaRPr lang="zh-CN" alt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9447147" y="4437112"/>
                <a:ext cx="200728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b="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Bio-inspired 2D membrane</a:t>
                </a:r>
                <a:endParaRPr lang="zh-CN" altLang="en-US" sz="12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组合 31"/>
            <p:cNvGrpSpPr>
              <a:grpSpLocks noChangeAspect="1"/>
            </p:cNvGrpSpPr>
            <p:nvPr/>
          </p:nvGrpSpPr>
          <p:grpSpPr>
            <a:xfrm rot="3969388">
              <a:off x="10344726" y="2141882"/>
              <a:ext cx="399590" cy="185335"/>
              <a:chOff x="899592" y="3429000"/>
              <a:chExt cx="3385643" cy="1656184"/>
            </a:xfrm>
          </p:grpSpPr>
          <p:pic>
            <p:nvPicPr>
              <p:cNvPr id="33" name="Picture 9" descr="D:\5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99592" y="3429000"/>
                <a:ext cx="3385643" cy="1656184"/>
              </a:xfrm>
              <a:prstGeom prst="rect">
                <a:avLst/>
              </a:prstGeom>
              <a:noFill/>
            </p:spPr>
          </p:pic>
          <p:grpSp>
            <p:nvGrpSpPr>
              <p:cNvPr id="34" name="组合 33"/>
              <p:cNvGrpSpPr/>
              <p:nvPr/>
            </p:nvGrpSpPr>
            <p:grpSpPr>
              <a:xfrm>
                <a:off x="2066010" y="3789040"/>
                <a:ext cx="990384" cy="922273"/>
                <a:chOff x="6516216" y="3753789"/>
                <a:chExt cx="990384" cy="922273"/>
              </a:xfrm>
            </p:grpSpPr>
            <p:grpSp>
              <p:nvGrpSpPr>
                <p:cNvPr id="35" name="组合 71"/>
                <p:cNvGrpSpPr/>
                <p:nvPr/>
              </p:nvGrpSpPr>
              <p:grpSpPr>
                <a:xfrm>
                  <a:off x="6516216" y="3753789"/>
                  <a:ext cx="390549" cy="581331"/>
                  <a:chOff x="3999600" y="505977"/>
                  <a:chExt cx="943385" cy="1395037"/>
                </a:xfrm>
              </p:grpSpPr>
              <p:sp>
                <p:nvSpPr>
                  <p:cNvPr id="44" name="弦形 43"/>
                  <p:cNvSpPr/>
                  <p:nvPr/>
                </p:nvSpPr>
                <p:spPr>
                  <a:xfrm rot="1500000">
                    <a:off x="3999600" y="505977"/>
                    <a:ext cx="788728" cy="1395037"/>
                  </a:xfrm>
                  <a:prstGeom prst="chord">
                    <a:avLst>
                      <a:gd name="adj1" fmla="val 7013033"/>
                      <a:gd name="adj2" fmla="val 156564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5" name="任意多边形 44"/>
                  <p:cNvSpPr>
                    <a:spLocks noChangeAspect="1"/>
                  </p:cNvSpPr>
                  <p:nvPr/>
                </p:nvSpPr>
                <p:spPr>
                  <a:xfrm rot="7320000">
                    <a:off x="3960185" y="883889"/>
                    <a:ext cx="1209600" cy="756000"/>
                  </a:xfrm>
                  <a:custGeom>
                    <a:avLst/>
                    <a:gdLst>
                      <a:gd name="connsiteX0" fmla="*/ 0 w 2304609"/>
                      <a:gd name="connsiteY0" fmla="*/ 1342269 h 1342269"/>
                      <a:gd name="connsiteX1" fmla="*/ 335567 w 2304609"/>
                      <a:gd name="connsiteY1" fmla="*/ 0 h 1342269"/>
                      <a:gd name="connsiteX2" fmla="*/ 1969042 w 2304609"/>
                      <a:gd name="connsiteY2" fmla="*/ 0 h 1342269"/>
                      <a:gd name="connsiteX3" fmla="*/ 2304609 w 2304609"/>
                      <a:gd name="connsiteY3" fmla="*/ 1342269 h 1342269"/>
                      <a:gd name="connsiteX4" fmla="*/ 0 w 2304609"/>
                      <a:gd name="connsiteY4" fmla="*/ 1342269 h 1342269"/>
                      <a:gd name="connsiteX0-1" fmla="*/ 0 w 2711948"/>
                      <a:gd name="connsiteY0-2" fmla="*/ 1342269 h 1342269"/>
                      <a:gd name="connsiteX1-3" fmla="*/ 335567 w 2711948"/>
                      <a:gd name="connsiteY1-4" fmla="*/ 0 h 1342269"/>
                      <a:gd name="connsiteX2-5" fmla="*/ 1969042 w 2711948"/>
                      <a:gd name="connsiteY2-6" fmla="*/ 0 h 1342269"/>
                      <a:gd name="connsiteX3-7" fmla="*/ 2711948 w 2711948"/>
                      <a:gd name="connsiteY3-8" fmla="*/ 1342268 h 1342269"/>
                      <a:gd name="connsiteX4-9" fmla="*/ 0 w 2711948"/>
                      <a:gd name="connsiteY4-10" fmla="*/ 1342269 h 1342269"/>
                      <a:gd name="connsiteX0-11" fmla="*/ 0 w 3055040"/>
                      <a:gd name="connsiteY0-12" fmla="*/ 1342268 h 1342268"/>
                      <a:gd name="connsiteX1-13" fmla="*/ 678659 w 3055040"/>
                      <a:gd name="connsiteY1-14" fmla="*/ 0 h 1342268"/>
                      <a:gd name="connsiteX2-15" fmla="*/ 2312134 w 3055040"/>
                      <a:gd name="connsiteY2-16" fmla="*/ 0 h 1342268"/>
                      <a:gd name="connsiteX3-17" fmla="*/ 3055040 w 3055040"/>
                      <a:gd name="connsiteY3-18" fmla="*/ 1342268 h 1342268"/>
                      <a:gd name="connsiteX4-19" fmla="*/ 0 w 3055040"/>
                      <a:gd name="connsiteY4-20" fmla="*/ 1342268 h 1342268"/>
                      <a:gd name="connsiteX0-21" fmla="*/ 1 w 3653307"/>
                      <a:gd name="connsiteY0-22" fmla="*/ 1270342 h 1342268"/>
                      <a:gd name="connsiteX1-23" fmla="*/ 1276926 w 3653307"/>
                      <a:gd name="connsiteY1-24" fmla="*/ 0 h 1342268"/>
                      <a:gd name="connsiteX2-25" fmla="*/ 2910401 w 3653307"/>
                      <a:gd name="connsiteY2-26" fmla="*/ 0 h 1342268"/>
                      <a:gd name="connsiteX3-27" fmla="*/ 3653307 w 3653307"/>
                      <a:gd name="connsiteY3-28" fmla="*/ 1342268 h 1342268"/>
                      <a:gd name="connsiteX4-29" fmla="*/ 1 w 3653307"/>
                      <a:gd name="connsiteY4-30" fmla="*/ 1270342 h 1342268"/>
                      <a:gd name="connsiteX0-31" fmla="*/ 1 w 4105036"/>
                      <a:gd name="connsiteY0-32" fmla="*/ 1270342 h 1270341"/>
                      <a:gd name="connsiteX1-33" fmla="*/ 1276926 w 4105036"/>
                      <a:gd name="connsiteY1-34" fmla="*/ 0 h 1270341"/>
                      <a:gd name="connsiteX2-35" fmla="*/ 2910401 w 4105036"/>
                      <a:gd name="connsiteY2-36" fmla="*/ 0 h 1270341"/>
                      <a:gd name="connsiteX3-37" fmla="*/ 4105037 w 4105036"/>
                      <a:gd name="connsiteY3-38" fmla="*/ 1216563 h 1270341"/>
                      <a:gd name="connsiteX4-39" fmla="*/ 1 w 4105036"/>
                      <a:gd name="connsiteY4-40" fmla="*/ 1270342 h 1270341"/>
                      <a:gd name="connsiteX0-41" fmla="*/ -1 w 4401825"/>
                      <a:gd name="connsiteY0-42" fmla="*/ 1270342 h 1308165"/>
                      <a:gd name="connsiteX1-43" fmla="*/ 1276924 w 4401825"/>
                      <a:gd name="connsiteY1-44" fmla="*/ 0 h 1308165"/>
                      <a:gd name="connsiteX2-45" fmla="*/ 2910399 w 4401825"/>
                      <a:gd name="connsiteY2-46" fmla="*/ 0 h 1308165"/>
                      <a:gd name="connsiteX3-47" fmla="*/ 4401824 w 4401825"/>
                      <a:gd name="connsiteY3-48" fmla="*/ 1308165 h 1308165"/>
                      <a:gd name="connsiteX4-49" fmla="*/ -1 w 4401825"/>
                      <a:gd name="connsiteY4-50" fmla="*/ 1270342 h 1308165"/>
                      <a:gd name="connsiteX0-51" fmla="*/ 1 w 4156889"/>
                      <a:gd name="connsiteY0-52" fmla="*/ 1270342 h 1270342"/>
                      <a:gd name="connsiteX1-53" fmla="*/ 1276926 w 4156889"/>
                      <a:gd name="connsiteY1-54" fmla="*/ 0 h 1270342"/>
                      <a:gd name="connsiteX2-55" fmla="*/ 2910401 w 4156889"/>
                      <a:gd name="connsiteY2-56" fmla="*/ 0 h 1270342"/>
                      <a:gd name="connsiteX3-57" fmla="*/ 4156889 w 4156889"/>
                      <a:gd name="connsiteY3-58" fmla="*/ 1197943 h 1270342"/>
                      <a:gd name="connsiteX4-59" fmla="*/ 1 w 4156889"/>
                      <a:gd name="connsiteY4-60" fmla="*/ 1270342 h 1270342"/>
                      <a:gd name="connsiteX0-61" fmla="*/ -1 w 4279357"/>
                      <a:gd name="connsiteY0-62" fmla="*/ 1270342 h 1270342"/>
                      <a:gd name="connsiteX1-63" fmla="*/ 1276924 w 4279357"/>
                      <a:gd name="connsiteY1-64" fmla="*/ 0 h 1270342"/>
                      <a:gd name="connsiteX2-65" fmla="*/ 2910399 w 4279357"/>
                      <a:gd name="connsiteY2-66" fmla="*/ 0 h 1270342"/>
                      <a:gd name="connsiteX3-67" fmla="*/ 4279357 w 4279357"/>
                      <a:gd name="connsiteY3-68" fmla="*/ 1253054 h 1270342"/>
                      <a:gd name="connsiteX4-69" fmla="*/ -1 w 4279357"/>
                      <a:gd name="connsiteY4-70" fmla="*/ 1270342 h 1270342"/>
                      <a:gd name="connsiteX0-71" fmla="*/ 1 w 4279359"/>
                      <a:gd name="connsiteY0-72" fmla="*/ 1270342 h 1322661"/>
                      <a:gd name="connsiteX1-73" fmla="*/ 1276926 w 4279359"/>
                      <a:gd name="connsiteY1-74" fmla="*/ 0 h 1322661"/>
                      <a:gd name="connsiteX2-75" fmla="*/ 2910401 w 4279359"/>
                      <a:gd name="connsiteY2-76" fmla="*/ 0 h 1322661"/>
                      <a:gd name="connsiteX3-77" fmla="*/ 4279359 w 4279359"/>
                      <a:gd name="connsiteY3-78" fmla="*/ 1322661 h 1322661"/>
                      <a:gd name="connsiteX4-79" fmla="*/ 1 w 4279359"/>
                      <a:gd name="connsiteY4-80" fmla="*/ 1270342 h 1322661"/>
                      <a:gd name="connsiteX0-81" fmla="*/ -1 w 4279359"/>
                      <a:gd name="connsiteY0-82" fmla="*/ 1270342 h 1270342"/>
                      <a:gd name="connsiteX1-83" fmla="*/ 1276924 w 4279359"/>
                      <a:gd name="connsiteY1-84" fmla="*/ 0 h 1270342"/>
                      <a:gd name="connsiteX2-85" fmla="*/ 2910399 w 4279359"/>
                      <a:gd name="connsiteY2-86" fmla="*/ 0 h 1270342"/>
                      <a:gd name="connsiteX3-87" fmla="*/ 4279359 w 4279359"/>
                      <a:gd name="connsiteY3-88" fmla="*/ 1267550 h 1270342"/>
                      <a:gd name="connsiteX4-89" fmla="*/ -1 w 4279359"/>
                      <a:gd name="connsiteY4-90" fmla="*/ 1270342 h 1270342"/>
                      <a:gd name="connsiteX0-91" fmla="*/ 1 w 5769911"/>
                      <a:gd name="connsiteY0-92" fmla="*/ 1283390 h 1283390"/>
                      <a:gd name="connsiteX1-93" fmla="*/ 2767476 w 5769911"/>
                      <a:gd name="connsiteY1-94" fmla="*/ 0 h 1283390"/>
                      <a:gd name="connsiteX2-95" fmla="*/ 4400951 w 5769911"/>
                      <a:gd name="connsiteY2-96" fmla="*/ 0 h 1283390"/>
                      <a:gd name="connsiteX3-97" fmla="*/ 5769911 w 5769911"/>
                      <a:gd name="connsiteY3-98" fmla="*/ 1267550 h 1283390"/>
                      <a:gd name="connsiteX4-99" fmla="*/ 1 w 5769911"/>
                      <a:gd name="connsiteY4-100" fmla="*/ 1283390 h 1283390"/>
                      <a:gd name="connsiteX0-101" fmla="*/ 1 w 6882875"/>
                      <a:gd name="connsiteY0-102" fmla="*/ 1283390 h 1283390"/>
                      <a:gd name="connsiteX1-103" fmla="*/ 2767476 w 6882875"/>
                      <a:gd name="connsiteY1-104" fmla="*/ 0 h 1283390"/>
                      <a:gd name="connsiteX2-105" fmla="*/ 4400951 w 6882875"/>
                      <a:gd name="connsiteY2-106" fmla="*/ 0 h 1283390"/>
                      <a:gd name="connsiteX3-107" fmla="*/ 6882875 w 6882875"/>
                      <a:gd name="connsiteY3-108" fmla="*/ 1257068 h 1283390"/>
                      <a:gd name="connsiteX4-109" fmla="*/ 1 w 6882875"/>
                      <a:gd name="connsiteY4-110" fmla="*/ 1283390 h 1283390"/>
                      <a:gd name="connsiteX0-111" fmla="*/ 1 w 7175325"/>
                      <a:gd name="connsiteY0-112" fmla="*/ 1283390 h 1296979"/>
                      <a:gd name="connsiteX1-113" fmla="*/ 2767476 w 7175325"/>
                      <a:gd name="connsiteY1-114" fmla="*/ 0 h 1296979"/>
                      <a:gd name="connsiteX2-115" fmla="*/ 4400951 w 7175325"/>
                      <a:gd name="connsiteY2-116" fmla="*/ 0 h 1296979"/>
                      <a:gd name="connsiteX3-117" fmla="*/ 7175325 w 7175325"/>
                      <a:gd name="connsiteY3-118" fmla="*/ 1296979 h 1296979"/>
                      <a:gd name="connsiteX4-119" fmla="*/ 1 w 7175325"/>
                      <a:gd name="connsiteY4-120" fmla="*/ 1283390 h 1296979"/>
                      <a:gd name="connsiteX0-121" fmla="*/ 0 w 7018792"/>
                      <a:gd name="connsiteY0-122" fmla="*/ 1296978 h 1296979"/>
                      <a:gd name="connsiteX1-123" fmla="*/ 2610943 w 7018792"/>
                      <a:gd name="connsiteY1-124" fmla="*/ 0 h 1296979"/>
                      <a:gd name="connsiteX2-125" fmla="*/ 4244418 w 7018792"/>
                      <a:gd name="connsiteY2-126" fmla="*/ 0 h 1296979"/>
                      <a:gd name="connsiteX3-127" fmla="*/ 7018792 w 7018792"/>
                      <a:gd name="connsiteY3-128" fmla="*/ 1296979 h 1296979"/>
                      <a:gd name="connsiteX4-129" fmla="*/ 0 w 7018792"/>
                      <a:gd name="connsiteY4-130" fmla="*/ 1296978 h 1296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7018792" h="1296979">
                        <a:moveTo>
                          <a:pt x="0" y="1296978"/>
                        </a:moveTo>
                        <a:lnTo>
                          <a:pt x="2610943" y="0"/>
                        </a:lnTo>
                        <a:lnTo>
                          <a:pt x="4244418" y="0"/>
                        </a:lnTo>
                        <a:lnTo>
                          <a:pt x="7018792" y="1296979"/>
                        </a:lnTo>
                        <a:lnTo>
                          <a:pt x="0" y="129697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36" name="组合 72"/>
                <p:cNvGrpSpPr/>
                <p:nvPr/>
              </p:nvGrpSpPr>
              <p:grpSpPr>
                <a:xfrm rot="14507165">
                  <a:off x="6758875" y="4190738"/>
                  <a:ext cx="393121" cy="577527"/>
                  <a:chOff x="3999600" y="505977"/>
                  <a:chExt cx="943385" cy="1395037"/>
                </a:xfrm>
              </p:grpSpPr>
              <p:sp>
                <p:nvSpPr>
                  <p:cNvPr id="42" name="弦形 41"/>
                  <p:cNvSpPr/>
                  <p:nvPr/>
                </p:nvSpPr>
                <p:spPr>
                  <a:xfrm rot="1500000">
                    <a:off x="3999600" y="505977"/>
                    <a:ext cx="788728" cy="1395037"/>
                  </a:xfrm>
                  <a:prstGeom prst="chord">
                    <a:avLst>
                      <a:gd name="adj1" fmla="val 7013033"/>
                      <a:gd name="adj2" fmla="val 156564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3" name="任意多边形 42"/>
                  <p:cNvSpPr>
                    <a:spLocks noChangeAspect="1"/>
                  </p:cNvSpPr>
                  <p:nvPr/>
                </p:nvSpPr>
                <p:spPr>
                  <a:xfrm rot="7320000">
                    <a:off x="3960185" y="883889"/>
                    <a:ext cx="1209600" cy="756000"/>
                  </a:xfrm>
                  <a:custGeom>
                    <a:avLst/>
                    <a:gdLst>
                      <a:gd name="connsiteX0" fmla="*/ 0 w 2304609"/>
                      <a:gd name="connsiteY0" fmla="*/ 1342269 h 1342269"/>
                      <a:gd name="connsiteX1" fmla="*/ 335567 w 2304609"/>
                      <a:gd name="connsiteY1" fmla="*/ 0 h 1342269"/>
                      <a:gd name="connsiteX2" fmla="*/ 1969042 w 2304609"/>
                      <a:gd name="connsiteY2" fmla="*/ 0 h 1342269"/>
                      <a:gd name="connsiteX3" fmla="*/ 2304609 w 2304609"/>
                      <a:gd name="connsiteY3" fmla="*/ 1342269 h 1342269"/>
                      <a:gd name="connsiteX4" fmla="*/ 0 w 2304609"/>
                      <a:gd name="connsiteY4" fmla="*/ 1342269 h 1342269"/>
                      <a:gd name="connsiteX0-1" fmla="*/ 0 w 2711948"/>
                      <a:gd name="connsiteY0-2" fmla="*/ 1342269 h 1342269"/>
                      <a:gd name="connsiteX1-3" fmla="*/ 335567 w 2711948"/>
                      <a:gd name="connsiteY1-4" fmla="*/ 0 h 1342269"/>
                      <a:gd name="connsiteX2-5" fmla="*/ 1969042 w 2711948"/>
                      <a:gd name="connsiteY2-6" fmla="*/ 0 h 1342269"/>
                      <a:gd name="connsiteX3-7" fmla="*/ 2711948 w 2711948"/>
                      <a:gd name="connsiteY3-8" fmla="*/ 1342268 h 1342269"/>
                      <a:gd name="connsiteX4-9" fmla="*/ 0 w 2711948"/>
                      <a:gd name="connsiteY4-10" fmla="*/ 1342269 h 1342269"/>
                      <a:gd name="connsiteX0-11" fmla="*/ 0 w 3055040"/>
                      <a:gd name="connsiteY0-12" fmla="*/ 1342268 h 1342268"/>
                      <a:gd name="connsiteX1-13" fmla="*/ 678659 w 3055040"/>
                      <a:gd name="connsiteY1-14" fmla="*/ 0 h 1342268"/>
                      <a:gd name="connsiteX2-15" fmla="*/ 2312134 w 3055040"/>
                      <a:gd name="connsiteY2-16" fmla="*/ 0 h 1342268"/>
                      <a:gd name="connsiteX3-17" fmla="*/ 3055040 w 3055040"/>
                      <a:gd name="connsiteY3-18" fmla="*/ 1342268 h 1342268"/>
                      <a:gd name="connsiteX4-19" fmla="*/ 0 w 3055040"/>
                      <a:gd name="connsiteY4-20" fmla="*/ 1342268 h 1342268"/>
                      <a:gd name="connsiteX0-21" fmla="*/ 1 w 3653307"/>
                      <a:gd name="connsiteY0-22" fmla="*/ 1270342 h 1342268"/>
                      <a:gd name="connsiteX1-23" fmla="*/ 1276926 w 3653307"/>
                      <a:gd name="connsiteY1-24" fmla="*/ 0 h 1342268"/>
                      <a:gd name="connsiteX2-25" fmla="*/ 2910401 w 3653307"/>
                      <a:gd name="connsiteY2-26" fmla="*/ 0 h 1342268"/>
                      <a:gd name="connsiteX3-27" fmla="*/ 3653307 w 3653307"/>
                      <a:gd name="connsiteY3-28" fmla="*/ 1342268 h 1342268"/>
                      <a:gd name="connsiteX4-29" fmla="*/ 1 w 3653307"/>
                      <a:gd name="connsiteY4-30" fmla="*/ 1270342 h 1342268"/>
                      <a:gd name="connsiteX0-31" fmla="*/ 1 w 4105036"/>
                      <a:gd name="connsiteY0-32" fmla="*/ 1270342 h 1270341"/>
                      <a:gd name="connsiteX1-33" fmla="*/ 1276926 w 4105036"/>
                      <a:gd name="connsiteY1-34" fmla="*/ 0 h 1270341"/>
                      <a:gd name="connsiteX2-35" fmla="*/ 2910401 w 4105036"/>
                      <a:gd name="connsiteY2-36" fmla="*/ 0 h 1270341"/>
                      <a:gd name="connsiteX3-37" fmla="*/ 4105037 w 4105036"/>
                      <a:gd name="connsiteY3-38" fmla="*/ 1216563 h 1270341"/>
                      <a:gd name="connsiteX4-39" fmla="*/ 1 w 4105036"/>
                      <a:gd name="connsiteY4-40" fmla="*/ 1270342 h 1270341"/>
                      <a:gd name="connsiteX0-41" fmla="*/ -1 w 4401825"/>
                      <a:gd name="connsiteY0-42" fmla="*/ 1270342 h 1308165"/>
                      <a:gd name="connsiteX1-43" fmla="*/ 1276924 w 4401825"/>
                      <a:gd name="connsiteY1-44" fmla="*/ 0 h 1308165"/>
                      <a:gd name="connsiteX2-45" fmla="*/ 2910399 w 4401825"/>
                      <a:gd name="connsiteY2-46" fmla="*/ 0 h 1308165"/>
                      <a:gd name="connsiteX3-47" fmla="*/ 4401824 w 4401825"/>
                      <a:gd name="connsiteY3-48" fmla="*/ 1308165 h 1308165"/>
                      <a:gd name="connsiteX4-49" fmla="*/ -1 w 4401825"/>
                      <a:gd name="connsiteY4-50" fmla="*/ 1270342 h 1308165"/>
                      <a:gd name="connsiteX0-51" fmla="*/ 1 w 4156889"/>
                      <a:gd name="connsiteY0-52" fmla="*/ 1270342 h 1270342"/>
                      <a:gd name="connsiteX1-53" fmla="*/ 1276926 w 4156889"/>
                      <a:gd name="connsiteY1-54" fmla="*/ 0 h 1270342"/>
                      <a:gd name="connsiteX2-55" fmla="*/ 2910401 w 4156889"/>
                      <a:gd name="connsiteY2-56" fmla="*/ 0 h 1270342"/>
                      <a:gd name="connsiteX3-57" fmla="*/ 4156889 w 4156889"/>
                      <a:gd name="connsiteY3-58" fmla="*/ 1197943 h 1270342"/>
                      <a:gd name="connsiteX4-59" fmla="*/ 1 w 4156889"/>
                      <a:gd name="connsiteY4-60" fmla="*/ 1270342 h 1270342"/>
                      <a:gd name="connsiteX0-61" fmla="*/ -1 w 4279357"/>
                      <a:gd name="connsiteY0-62" fmla="*/ 1270342 h 1270342"/>
                      <a:gd name="connsiteX1-63" fmla="*/ 1276924 w 4279357"/>
                      <a:gd name="connsiteY1-64" fmla="*/ 0 h 1270342"/>
                      <a:gd name="connsiteX2-65" fmla="*/ 2910399 w 4279357"/>
                      <a:gd name="connsiteY2-66" fmla="*/ 0 h 1270342"/>
                      <a:gd name="connsiteX3-67" fmla="*/ 4279357 w 4279357"/>
                      <a:gd name="connsiteY3-68" fmla="*/ 1253054 h 1270342"/>
                      <a:gd name="connsiteX4-69" fmla="*/ -1 w 4279357"/>
                      <a:gd name="connsiteY4-70" fmla="*/ 1270342 h 1270342"/>
                      <a:gd name="connsiteX0-71" fmla="*/ 1 w 4279359"/>
                      <a:gd name="connsiteY0-72" fmla="*/ 1270342 h 1322661"/>
                      <a:gd name="connsiteX1-73" fmla="*/ 1276926 w 4279359"/>
                      <a:gd name="connsiteY1-74" fmla="*/ 0 h 1322661"/>
                      <a:gd name="connsiteX2-75" fmla="*/ 2910401 w 4279359"/>
                      <a:gd name="connsiteY2-76" fmla="*/ 0 h 1322661"/>
                      <a:gd name="connsiteX3-77" fmla="*/ 4279359 w 4279359"/>
                      <a:gd name="connsiteY3-78" fmla="*/ 1322661 h 1322661"/>
                      <a:gd name="connsiteX4-79" fmla="*/ 1 w 4279359"/>
                      <a:gd name="connsiteY4-80" fmla="*/ 1270342 h 1322661"/>
                      <a:gd name="connsiteX0-81" fmla="*/ -1 w 4279359"/>
                      <a:gd name="connsiteY0-82" fmla="*/ 1270342 h 1270342"/>
                      <a:gd name="connsiteX1-83" fmla="*/ 1276924 w 4279359"/>
                      <a:gd name="connsiteY1-84" fmla="*/ 0 h 1270342"/>
                      <a:gd name="connsiteX2-85" fmla="*/ 2910399 w 4279359"/>
                      <a:gd name="connsiteY2-86" fmla="*/ 0 h 1270342"/>
                      <a:gd name="connsiteX3-87" fmla="*/ 4279359 w 4279359"/>
                      <a:gd name="connsiteY3-88" fmla="*/ 1267550 h 1270342"/>
                      <a:gd name="connsiteX4-89" fmla="*/ -1 w 4279359"/>
                      <a:gd name="connsiteY4-90" fmla="*/ 1270342 h 1270342"/>
                      <a:gd name="connsiteX0-91" fmla="*/ 1 w 5769911"/>
                      <a:gd name="connsiteY0-92" fmla="*/ 1283390 h 1283390"/>
                      <a:gd name="connsiteX1-93" fmla="*/ 2767476 w 5769911"/>
                      <a:gd name="connsiteY1-94" fmla="*/ 0 h 1283390"/>
                      <a:gd name="connsiteX2-95" fmla="*/ 4400951 w 5769911"/>
                      <a:gd name="connsiteY2-96" fmla="*/ 0 h 1283390"/>
                      <a:gd name="connsiteX3-97" fmla="*/ 5769911 w 5769911"/>
                      <a:gd name="connsiteY3-98" fmla="*/ 1267550 h 1283390"/>
                      <a:gd name="connsiteX4-99" fmla="*/ 1 w 5769911"/>
                      <a:gd name="connsiteY4-100" fmla="*/ 1283390 h 1283390"/>
                      <a:gd name="connsiteX0-101" fmla="*/ 1 w 6882875"/>
                      <a:gd name="connsiteY0-102" fmla="*/ 1283390 h 1283390"/>
                      <a:gd name="connsiteX1-103" fmla="*/ 2767476 w 6882875"/>
                      <a:gd name="connsiteY1-104" fmla="*/ 0 h 1283390"/>
                      <a:gd name="connsiteX2-105" fmla="*/ 4400951 w 6882875"/>
                      <a:gd name="connsiteY2-106" fmla="*/ 0 h 1283390"/>
                      <a:gd name="connsiteX3-107" fmla="*/ 6882875 w 6882875"/>
                      <a:gd name="connsiteY3-108" fmla="*/ 1257068 h 1283390"/>
                      <a:gd name="connsiteX4-109" fmla="*/ 1 w 6882875"/>
                      <a:gd name="connsiteY4-110" fmla="*/ 1283390 h 1283390"/>
                      <a:gd name="connsiteX0-111" fmla="*/ 1 w 7175325"/>
                      <a:gd name="connsiteY0-112" fmla="*/ 1283390 h 1296979"/>
                      <a:gd name="connsiteX1-113" fmla="*/ 2767476 w 7175325"/>
                      <a:gd name="connsiteY1-114" fmla="*/ 0 h 1296979"/>
                      <a:gd name="connsiteX2-115" fmla="*/ 4400951 w 7175325"/>
                      <a:gd name="connsiteY2-116" fmla="*/ 0 h 1296979"/>
                      <a:gd name="connsiteX3-117" fmla="*/ 7175325 w 7175325"/>
                      <a:gd name="connsiteY3-118" fmla="*/ 1296979 h 1296979"/>
                      <a:gd name="connsiteX4-119" fmla="*/ 1 w 7175325"/>
                      <a:gd name="connsiteY4-120" fmla="*/ 1283390 h 1296979"/>
                      <a:gd name="connsiteX0-121" fmla="*/ 0 w 7018792"/>
                      <a:gd name="connsiteY0-122" fmla="*/ 1296978 h 1296979"/>
                      <a:gd name="connsiteX1-123" fmla="*/ 2610943 w 7018792"/>
                      <a:gd name="connsiteY1-124" fmla="*/ 0 h 1296979"/>
                      <a:gd name="connsiteX2-125" fmla="*/ 4244418 w 7018792"/>
                      <a:gd name="connsiteY2-126" fmla="*/ 0 h 1296979"/>
                      <a:gd name="connsiteX3-127" fmla="*/ 7018792 w 7018792"/>
                      <a:gd name="connsiteY3-128" fmla="*/ 1296979 h 1296979"/>
                      <a:gd name="connsiteX4-129" fmla="*/ 0 w 7018792"/>
                      <a:gd name="connsiteY4-130" fmla="*/ 1296978 h 1296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7018792" h="1296979">
                        <a:moveTo>
                          <a:pt x="0" y="1296978"/>
                        </a:moveTo>
                        <a:lnTo>
                          <a:pt x="2610943" y="0"/>
                        </a:lnTo>
                        <a:lnTo>
                          <a:pt x="4244418" y="0"/>
                        </a:lnTo>
                        <a:lnTo>
                          <a:pt x="7018792" y="1296979"/>
                        </a:lnTo>
                        <a:lnTo>
                          <a:pt x="0" y="129697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37" name="组合 75"/>
                <p:cNvGrpSpPr/>
                <p:nvPr/>
              </p:nvGrpSpPr>
              <p:grpSpPr>
                <a:xfrm rot="7320000">
                  <a:off x="7031246" y="3738459"/>
                  <a:ext cx="373179" cy="577528"/>
                  <a:chOff x="4008104" y="525474"/>
                  <a:chExt cx="895530" cy="1395040"/>
                </a:xfrm>
              </p:grpSpPr>
              <p:sp>
                <p:nvSpPr>
                  <p:cNvPr id="40" name="弦形 39"/>
                  <p:cNvSpPr/>
                  <p:nvPr/>
                </p:nvSpPr>
                <p:spPr>
                  <a:xfrm rot="1500000">
                    <a:off x="4008104" y="525474"/>
                    <a:ext cx="788726" cy="1395040"/>
                  </a:xfrm>
                  <a:prstGeom prst="chord">
                    <a:avLst>
                      <a:gd name="adj1" fmla="val 7013033"/>
                      <a:gd name="adj2" fmla="val 156564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41" name="任意多边形 40"/>
                  <p:cNvSpPr>
                    <a:spLocks noChangeAspect="1"/>
                  </p:cNvSpPr>
                  <p:nvPr/>
                </p:nvSpPr>
                <p:spPr>
                  <a:xfrm rot="7320000">
                    <a:off x="3920835" y="905652"/>
                    <a:ext cx="1209595" cy="756002"/>
                  </a:xfrm>
                  <a:custGeom>
                    <a:avLst/>
                    <a:gdLst>
                      <a:gd name="connsiteX0" fmla="*/ 0 w 2304609"/>
                      <a:gd name="connsiteY0" fmla="*/ 1342269 h 1342269"/>
                      <a:gd name="connsiteX1" fmla="*/ 335567 w 2304609"/>
                      <a:gd name="connsiteY1" fmla="*/ 0 h 1342269"/>
                      <a:gd name="connsiteX2" fmla="*/ 1969042 w 2304609"/>
                      <a:gd name="connsiteY2" fmla="*/ 0 h 1342269"/>
                      <a:gd name="connsiteX3" fmla="*/ 2304609 w 2304609"/>
                      <a:gd name="connsiteY3" fmla="*/ 1342269 h 1342269"/>
                      <a:gd name="connsiteX4" fmla="*/ 0 w 2304609"/>
                      <a:gd name="connsiteY4" fmla="*/ 1342269 h 1342269"/>
                      <a:gd name="connsiteX0-1" fmla="*/ 0 w 2711948"/>
                      <a:gd name="connsiteY0-2" fmla="*/ 1342269 h 1342269"/>
                      <a:gd name="connsiteX1-3" fmla="*/ 335567 w 2711948"/>
                      <a:gd name="connsiteY1-4" fmla="*/ 0 h 1342269"/>
                      <a:gd name="connsiteX2-5" fmla="*/ 1969042 w 2711948"/>
                      <a:gd name="connsiteY2-6" fmla="*/ 0 h 1342269"/>
                      <a:gd name="connsiteX3-7" fmla="*/ 2711948 w 2711948"/>
                      <a:gd name="connsiteY3-8" fmla="*/ 1342268 h 1342269"/>
                      <a:gd name="connsiteX4-9" fmla="*/ 0 w 2711948"/>
                      <a:gd name="connsiteY4-10" fmla="*/ 1342269 h 1342269"/>
                      <a:gd name="connsiteX0-11" fmla="*/ 0 w 3055040"/>
                      <a:gd name="connsiteY0-12" fmla="*/ 1342268 h 1342268"/>
                      <a:gd name="connsiteX1-13" fmla="*/ 678659 w 3055040"/>
                      <a:gd name="connsiteY1-14" fmla="*/ 0 h 1342268"/>
                      <a:gd name="connsiteX2-15" fmla="*/ 2312134 w 3055040"/>
                      <a:gd name="connsiteY2-16" fmla="*/ 0 h 1342268"/>
                      <a:gd name="connsiteX3-17" fmla="*/ 3055040 w 3055040"/>
                      <a:gd name="connsiteY3-18" fmla="*/ 1342268 h 1342268"/>
                      <a:gd name="connsiteX4-19" fmla="*/ 0 w 3055040"/>
                      <a:gd name="connsiteY4-20" fmla="*/ 1342268 h 1342268"/>
                      <a:gd name="connsiteX0-21" fmla="*/ 1 w 3653307"/>
                      <a:gd name="connsiteY0-22" fmla="*/ 1270342 h 1342268"/>
                      <a:gd name="connsiteX1-23" fmla="*/ 1276926 w 3653307"/>
                      <a:gd name="connsiteY1-24" fmla="*/ 0 h 1342268"/>
                      <a:gd name="connsiteX2-25" fmla="*/ 2910401 w 3653307"/>
                      <a:gd name="connsiteY2-26" fmla="*/ 0 h 1342268"/>
                      <a:gd name="connsiteX3-27" fmla="*/ 3653307 w 3653307"/>
                      <a:gd name="connsiteY3-28" fmla="*/ 1342268 h 1342268"/>
                      <a:gd name="connsiteX4-29" fmla="*/ 1 w 3653307"/>
                      <a:gd name="connsiteY4-30" fmla="*/ 1270342 h 1342268"/>
                      <a:gd name="connsiteX0-31" fmla="*/ 1 w 4105036"/>
                      <a:gd name="connsiteY0-32" fmla="*/ 1270342 h 1270341"/>
                      <a:gd name="connsiteX1-33" fmla="*/ 1276926 w 4105036"/>
                      <a:gd name="connsiteY1-34" fmla="*/ 0 h 1270341"/>
                      <a:gd name="connsiteX2-35" fmla="*/ 2910401 w 4105036"/>
                      <a:gd name="connsiteY2-36" fmla="*/ 0 h 1270341"/>
                      <a:gd name="connsiteX3-37" fmla="*/ 4105037 w 4105036"/>
                      <a:gd name="connsiteY3-38" fmla="*/ 1216563 h 1270341"/>
                      <a:gd name="connsiteX4-39" fmla="*/ 1 w 4105036"/>
                      <a:gd name="connsiteY4-40" fmla="*/ 1270342 h 1270341"/>
                      <a:gd name="connsiteX0-41" fmla="*/ -1 w 4401825"/>
                      <a:gd name="connsiteY0-42" fmla="*/ 1270342 h 1308165"/>
                      <a:gd name="connsiteX1-43" fmla="*/ 1276924 w 4401825"/>
                      <a:gd name="connsiteY1-44" fmla="*/ 0 h 1308165"/>
                      <a:gd name="connsiteX2-45" fmla="*/ 2910399 w 4401825"/>
                      <a:gd name="connsiteY2-46" fmla="*/ 0 h 1308165"/>
                      <a:gd name="connsiteX3-47" fmla="*/ 4401824 w 4401825"/>
                      <a:gd name="connsiteY3-48" fmla="*/ 1308165 h 1308165"/>
                      <a:gd name="connsiteX4-49" fmla="*/ -1 w 4401825"/>
                      <a:gd name="connsiteY4-50" fmla="*/ 1270342 h 1308165"/>
                      <a:gd name="connsiteX0-51" fmla="*/ 1 w 4156889"/>
                      <a:gd name="connsiteY0-52" fmla="*/ 1270342 h 1270342"/>
                      <a:gd name="connsiteX1-53" fmla="*/ 1276926 w 4156889"/>
                      <a:gd name="connsiteY1-54" fmla="*/ 0 h 1270342"/>
                      <a:gd name="connsiteX2-55" fmla="*/ 2910401 w 4156889"/>
                      <a:gd name="connsiteY2-56" fmla="*/ 0 h 1270342"/>
                      <a:gd name="connsiteX3-57" fmla="*/ 4156889 w 4156889"/>
                      <a:gd name="connsiteY3-58" fmla="*/ 1197943 h 1270342"/>
                      <a:gd name="connsiteX4-59" fmla="*/ 1 w 4156889"/>
                      <a:gd name="connsiteY4-60" fmla="*/ 1270342 h 1270342"/>
                      <a:gd name="connsiteX0-61" fmla="*/ -1 w 4279357"/>
                      <a:gd name="connsiteY0-62" fmla="*/ 1270342 h 1270342"/>
                      <a:gd name="connsiteX1-63" fmla="*/ 1276924 w 4279357"/>
                      <a:gd name="connsiteY1-64" fmla="*/ 0 h 1270342"/>
                      <a:gd name="connsiteX2-65" fmla="*/ 2910399 w 4279357"/>
                      <a:gd name="connsiteY2-66" fmla="*/ 0 h 1270342"/>
                      <a:gd name="connsiteX3-67" fmla="*/ 4279357 w 4279357"/>
                      <a:gd name="connsiteY3-68" fmla="*/ 1253054 h 1270342"/>
                      <a:gd name="connsiteX4-69" fmla="*/ -1 w 4279357"/>
                      <a:gd name="connsiteY4-70" fmla="*/ 1270342 h 1270342"/>
                      <a:gd name="connsiteX0-71" fmla="*/ 1 w 4279359"/>
                      <a:gd name="connsiteY0-72" fmla="*/ 1270342 h 1322661"/>
                      <a:gd name="connsiteX1-73" fmla="*/ 1276926 w 4279359"/>
                      <a:gd name="connsiteY1-74" fmla="*/ 0 h 1322661"/>
                      <a:gd name="connsiteX2-75" fmla="*/ 2910401 w 4279359"/>
                      <a:gd name="connsiteY2-76" fmla="*/ 0 h 1322661"/>
                      <a:gd name="connsiteX3-77" fmla="*/ 4279359 w 4279359"/>
                      <a:gd name="connsiteY3-78" fmla="*/ 1322661 h 1322661"/>
                      <a:gd name="connsiteX4-79" fmla="*/ 1 w 4279359"/>
                      <a:gd name="connsiteY4-80" fmla="*/ 1270342 h 1322661"/>
                      <a:gd name="connsiteX0-81" fmla="*/ -1 w 4279359"/>
                      <a:gd name="connsiteY0-82" fmla="*/ 1270342 h 1270342"/>
                      <a:gd name="connsiteX1-83" fmla="*/ 1276924 w 4279359"/>
                      <a:gd name="connsiteY1-84" fmla="*/ 0 h 1270342"/>
                      <a:gd name="connsiteX2-85" fmla="*/ 2910399 w 4279359"/>
                      <a:gd name="connsiteY2-86" fmla="*/ 0 h 1270342"/>
                      <a:gd name="connsiteX3-87" fmla="*/ 4279359 w 4279359"/>
                      <a:gd name="connsiteY3-88" fmla="*/ 1267550 h 1270342"/>
                      <a:gd name="connsiteX4-89" fmla="*/ -1 w 4279359"/>
                      <a:gd name="connsiteY4-90" fmla="*/ 1270342 h 1270342"/>
                      <a:gd name="connsiteX0-91" fmla="*/ 1 w 5769911"/>
                      <a:gd name="connsiteY0-92" fmla="*/ 1283390 h 1283390"/>
                      <a:gd name="connsiteX1-93" fmla="*/ 2767476 w 5769911"/>
                      <a:gd name="connsiteY1-94" fmla="*/ 0 h 1283390"/>
                      <a:gd name="connsiteX2-95" fmla="*/ 4400951 w 5769911"/>
                      <a:gd name="connsiteY2-96" fmla="*/ 0 h 1283390"/>
                      <a:gd name="connsiteX3-97" fmla="*/ 5769911 w 5769911"/>
                      <a:gd name="connsiteY3-98" fmla="*/ 1267550 h 1283390"/>
                      <a:gd name="connsiteX4-99" fmla="*/ 1 w 5769911"/>
                      <a:gd name="connsiteY4-100" fmla="*/ 1283390 h 1283390"/>
                      <a:gd name="connsiteX0-101" fmla="*/ 1 w 6882875"/>
                      <a:gd name="connsiteY0-102" fmla="*/ 1283390 h 1283390"/>
                      <a:gd name="connsiteX1-103" fmla="*/ 2767476 w 6882875"/>
                      <a:gd name="connsiteY1-104" fmla="*/ 0 h 1283390"/>
                      <a:gd name="connsiteX2-105" fmla="*/ 4400951 w 6882875"/>
                      <a:gd name="connsiteY2-106" fmla="*/ 0 h 1283390"/>
                      <a:gd name="connsiteX3-107" fmla="*/ 6882875 w 6882875"/>
                      <a:gd name="connsiteY3-108" fmla="*/ 1257068 h 1283390"/>
                      <a:gd name="connsiteX4-109" fmla="*/ 1 w 6882875"/>
                      <a:gd name="connsiteY4-110" fmla="*/ 1283390 h 1283390"/>
                      <a:gd name="connsiteX0-111" fmla="*/ 1 w 7175325"/>
                      <a:gd name="connsiteY0-112" fmla="*/ 1283390 h 1296979"/>
                      <a:gd name="connsiteX1-113" fmla="*/ 2767476 w 7175325"/>
                      <a:gd name="connsiteY1-114" fmla="*/ 0 h 1296979"/>
                      <a:gd name="connsiteX2-115" fmla="*/ 4400951 w 7175325"/>
                      <a:gd name="connsiteY2-116" fmla="*/ 0 h 1296979"/>
                      <a:gd name="connsiteX3-117" fmla="*/ 7175325 w 7175325"/>
                      <a:gd name="connsiteY3-118" fmla="*/ 1296979 h 1296979"/>
                      <a:gd name="connsiteX4-119" fmla="*/ 1 w 7175325"/>
                      <a:gd name="connsiteY4-120" fmla="*/ 1283390 h 1296979"/>
                      <a:gd name="connsiteX0-121" fmla="*/ 0 w 7018792"/>
                      <a:gd name="connsiteY0-122" fmla="*/ 1296978 h 1296979"/>
                      <a:gd name="connsiteX1-123" fmla="*/ 2610943 w 7018792"/>
                      <a:gd name="connsiteY1-124" fmla="*/ 0 h 1296979"/>
                      <a:gd name="connsiteX2-125" fmla="*/ 4244418 w 7018792"/>
                      <a:gd name="connsiteY2-126" fmla="*/ 0 h 1296979"/>
                      <a:gd name="connsiteX3-127" fmla="*/ 7018792 w 7018792"/>
                      <a:gd name="connsiteY3-128" fmla="*/ 1296979 h 1296979"/>
                      <a:gd name="connsiteX4-129" fmla="*/ 0 w 7018792"/>
                      <a:gd name="connsiteY4-130" fmla="*/ 1296978 h 1296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7018792" h="1296979">
                        <a:moveTo>
                          <a:pt x="0" y="1296978"/>
                        </a:moveTo>
                        <a:lnTo>
                          <a:pt x="2610943" y="0"/>
                        </a:lnTo>
                        <a:lnTo>
                          <a:pt x="4244418" y="0"/>
                        </a:lnTo>
                        <a:lnTo>
                          <a:pt x="7018792" y="1296979"/>
                        </a:lnTo>
                        <a:lnTo>
                          <a:pt x="0" y="129697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38" name="椭圆 37"/>
                <p:cNvSpPr/>
                <p:nvPr/>
              </p:nvSpPr>
              <p:spPr>
                <a:xfrm>
                  <a:off x="6839706" y="4057571"/>
                  <a:ext cx="253360" cy="25502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6891868" y="4110077"/>
                  <a:ext cx="149035" cy="15001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0" name="组合 59"/>
            <p:cNvGrpSpPr>
              <a:grpSpLocks noChangeAspect="1"/>
            </p:cNvGrpSpPr>
            <p:nvPr/>
          </p:nvGrpSpPr>
          <p:grpSpPr>
            <a:xfrm rot="3969388">
              <a:off x="9260321" y="2100451"/>
              <a:ext cx="399590" cy="185335"/>
              <a:chOff x="899592" y="3429000"/>
              <a:chExt cx="3385643" cy="1656184"/>
            </a:xfrm>
          </p:grpSpPr>
          <p:pic>
            <p:nvPicPr>
              <p:cNvPr id="61" name="Picture 9" descr="D:\5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99592" y="3429000"/>
                <a:ext cx="3385643" cy="1656184"/>
              </a:xfrm>
              <a:prstGeom prst="rect">
                <a:avLst/>
              </a:prstGeom>
              <a:noFill/>
            </p:spPr>
          </p:pic>
          <p:grpSp>
            <p:nvGrpSpPr>
              <p:cNvPr id="62" name="组合 61"/>
              <p:cNvGrpSpPr/>
              <p:nvPr/>
            </p:nvGrpSpPr>
            <p:grpSpPr>
              <a:xfrm>
                <a:off x="2066010" y="3789040"/>
                <a:ext cx="993822" cy="922273"/>
                <a:chOff x="6516216" y="3753789"/>
                <a:chExt cx="993822" cy="922273"/>
              </a:xfrm>
            </p:grpSpPr>
            <p:grpSp>
              <p:nvGrpSpPr>
                <p:cNvPr id="63" name="组合 71"/>
                <p:cNvGrpSpPr/>
                <p:nvPr/>
              </p:nvGrpSpPr>
              <p:grpSpPr>
                <a:xfrm>
                  <a:off x="6516216" y="3753789"/>
                  <a:ext cx="390549" cy="581331"/>
                  <a:chOff x="3999600" y="505977"/>
                  <a:chExt cx="943385" cy="1395037"/>
                </a:xfrm>
              </p:grpSpPr>
              <p:sp>
                <p:nvSpPr>
                  <p:cNvPr id="72" name="弦形 71"/>
                  <p:cNvSpPr/>
                  <p:nvPr/>
                </p:nvSpPr>
                <p:spPr>
                  <a:xfrm rot="1500000">
                    <a:off x="3999600" y="505977"/>
                    <a:ext cx="788728" cy="1395037"/>
                  </a:xfrm>
                  <a:prstGeom prst="chord">
                    <a:avLst>
                      <a:gd name="adj1" fmla="val 7013033"/>
                      <a:gd name="adj2" fmla="val 156564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3" name="任意多边形 72"/>
                  <p:cNvSpPr>
                    <a:spLocks noChangeAspect="1"/>
                  </p:cNvSpPr>
                  <p:nvPr/>
                </p:nvSpPr>
                <p:spPr>
                  <a:xfrm rot="7320000">
                    <a:off x="3960185" y="883889"/>
                    <a:ext cx="1209600" cy="756000"/>
                  </a:xfrm>
                  <a:custGeom>
                    <a:avLst/>
                    <a:gdLst>
                      <a:gd name="connsiteX0" fmla="*/ 0 w 2304609"/>
                      <a:gd name="connsiteY0" fmla="*/ 1342269 h 1342269"/>
                      <a:gd name="connsiteX1" fmla="*/ 335567 w 2304609"/>
                      <a:gd name="connsiteY1" fmla="*/ 0 h 1342269"/>
                      <a:gd name="connsiteX2" fmla="*/ 1969042 w 2304609"/>
                      <a:gd name="connsiteY2" fmla="*/ 0 h 1342269"/>
                      <a:gd name="connsiteX3" fmla="*/ 2304609 w 2304609"/>
                      <a:gd name="connsiteY3" fmla="*/ 1342269 h 1342269"/>
                      <a:gd name="connsiteX4" fmla="*/ 0 w 2304609"/>
                      <a:gd name="connsiteY4" fmla="*/ 1342269 h 1342269"/>
                      <a:gd name="connsiteX0-1" fmla="*/ 0 w 2711948"/>
                      <a:gd name="connsiteY0-2" fmla="*/ 1342269 h 1342269"/>
                      <a:gd name="connsiteX1-3" fmla="*/ 335567 w 2711948"/>
                      <a:gd name="connsiteY1-4" fmla="*/ 0 h 1342269"/>
                      <a:gd name="connsiteX2-5" fmla="*/ 1969042 w 2711948"/>
                      <a:gd name="connsiteY2-6" fmla="*/ 0 h 1342269"/>
                      <a:gd name="connsiteX3-7" fmla="*/ 2711948 w 2711948"/>
                      <a:gd name="connsiteY3-8" fmla="*/ 1342268 h 1342269"/>
                      <a:gd name="connsiteX4-9" fmla="*/ 0 w 2711948"/>
                      <a:gd name="connsiteY4-10" fmla="*/ 1342269 h 1342269"/>
                      <a:gd name="connsiteX0-11" fmla="*/ 0 w 3055040"/>
                      <a:gd name="connsiteY0-12" fmla="*/ 1342268 h 1342268"/>
                      <a:gd name="connsiteX1-13" fmla="*/ 678659 w 3055040"/>
                      <a:gd name="connsiteY1-14" fmla="*/ 0 h 1342268"/>
                      <a:gd name="connsiteX2-15" fmla="*/ 2312134 w 3055040"/>
                      <a:gd name="connsiteY2-16" fmla="*/ 0 h 1342268"/>
                      <a:gd name="connsiteX3-17" fmla="*/ 3055040 w 3055040"/>
                      <a:gd name="connsiteY3-18" fmla="*/ 1342268 h 1342268"/>
                      <a:gd name="connsiteX4-19" fmla="*/ 0 w 3055040"/>
                      <a:gd name="connsiteY4-20" fmla="*/ 1342268 h 1342268"/>
                      <a:gd name="connsiteX0-21" fmla="*/ 1 w 3653307"/>
                      <a:gd name="connsiteY0-22" fmla="*/ 1270342 h 1342268"/>
                      <a:gd name="connsiteX1-23" fmla="*/ 1276926 w 3653307"/>
                      <a:gd name="connsiteY1-24" fmla="*/ 0 h 1342268"/>
                      <a:gd name="connsiteX2-25" fmla="*/ 2910401 w 3653307"/>
                      <a:gd name="connsiteY2-26" fmla="*/ 0 h 1342268"/>
                      <a:gd name="connsiteX3-27" fmla="*/ 3653307 w 3653307"/>
                      <a:gd name="connsiteY3-28" fmla="*/ 1342268 h 1342268"/>
                      <a:gd name="connsiteX4-29" fmla="*/ 1 w 3653307"/>
                      <a:gd name="connsiteY4-30" fmla="*/ 1270342 h 1342268"/>
                      <a:gd name="connsiteX0-31" fmla="*/ 1 w 4105036"/>
                      <a:gd name="connsiteY0-32" fmla="*/ 1270342 h 1270341"/>
                      <a:gd name="connsiteX1-33" fmla="*/ 1276926 w 4105036"/>
                      <a:gd name="connsiteY1-34" fmla="*/ 0 h 1270341"/>
                      <a:gd name="connsiteX2-35" fmla="*/ 2910401 w 4105036"/>
                      <a:gd name="connsiteY2-36" fmla="*/ 0 h 1270341"/>
                      <a:gd name="connsiteX3-37" fmla="*/ 4105037 w 4105036"/>
                      <a:gd name="connsiteY3-38" fmla="*/ 1216563 h 1270341"/>
                      <a:gd name="connsiteX4-39" fmla="*/ 1 w 4105036"/>
                      <a:gd name="connsiteY4-40" fmla="*/ 1270342 h 1270341"/>
                      <a:gd name="connsiteX0-41" fmla="*/ -1 w 4401825"/>
                      <a:gd name="connsiteY0-42" fmla="*/ 1270342 h 1308165"/>
                      <a:gd name="connsiteX1-43" fmla="*/ 1276924 w 4401825"/>
                      <a:gd name="connsiteY1-44" fmla="*/ 0 h 1308165"/>
                      <a:gd name="connsiteX2-45" fmla="*/ 2910399 w 4401825"/>
                      <a:gd name="connsiteY2-46" fmla="*/ 0 h 1308165"/>
                      <a:gd name="connsiteX3-47" fmla="*/ 4401824 w 4401825"/>
                      <a:gd name="connsiteY3-48" fmla="*/ 1308165 h 1308165"/>
                      <a:gd name="connsiteX4-49" fmla="*/ -1 w 4401825"/>
                      <a:gd name="connsiteY4-50" fmla="*/ 1270342 h 1308165"/>
                      <a:gd name="connsiteX0-51" fmla="*/ 1 w 4156889"/>
                      <a:gd name="connsiteY0-52" fmla="*/ 1270342 h 1270342"/>
                      <a:gd name="connsiteX1-53" fmla="*/ 1276926 w 4156889"/>
                      <a:gd name="connsiteY1-54" fmla="*/ 0 h 1270342"/>
                      <a:gd name="connsiteX2-55" fmla="*/ 2910401 w 4156889"/>
                      <a:gd name="connsiteY2-56" fmla="*/ 0 h 1270342"/>
                      <a:gd name="connsiteX3-57" fmla="*/ 4156889 w 4156889"/>
                      <a:gd name="connsiteY3-58" fmla="*/ 1197943 h 1270342"/>
                      <a:gd name="connsiteX4-59" fmla="*/ 1 w 4156889"/>
                      <a:gd name="connsiteY4-60" fmla="*/ 1270342 h 1270342"/>
                      <a:gd name="connsiteX0-61" fmla="*/ -1 w 4279357"/>
                      <a:gd name="connsiteY0-62" fmla="*/ 1270342 h 1270342"/>
                      <a:gd name="connsiteX1-63" fmla="*/ 1276924 w 4279357"/>
                      <a:gd name="connsiteY1-64" fmla="*/ 0 h 1270342"/>
                      <a:gd name="connsiteX2-65" fmla="*/ 2910399 w 4279357"/>
                      <a:gd name="connsiteY2-66" fmla="*/ 0 h 1270342"/>
                      <a:gd name="connsiteX3-67" fmla="*/ 4279357 w 4279357"/>
                      <a:gd name="connsiteY3-68" fmla="*/ 1253054 h 1270342"/>
                      <a:gd name="connsiteX4-69" fmla="*/ -1 w 4279357"/>
                      <a:gd name="connsiteY4-70" fmla="*/ 1270342 h 1270342"/>
                      <a:gd name="connsiteX0-71" fmla="*/ 1 w 4279359"/>
                      <a:gd name="connsiteY0-72" fmla="*/ 1270342 h 1322661"/>
                      <a:gd name="connsiteX1-73" fmla="*/ 1276926 w 4279359"/>
                      <a:gd name="connsiteY1-74" fmla="*/ 0 h 1322661"/>
                      <a:gd name="connsiteX2-75" fmla="*/ 2910401 w 4279359"/>
                      <a:gd name="connsiteY2-76" fmla="*/ 0 h 1322661"/>
                      <a:gd name="connsiteX3-77" fmla="*/ 4279359 w 4279359"/>
                      <a:gd name="connsiteY3-78" fmla="*/ 1322661 h 1322661"/>
                      <a:gd name="connsiteX4-79" fmla="*/ 1 w 4279359"/>
                      <a:gd name="connsiteY4-80" fmla="*/ 1270342 h 1322661"/>
                      <a:gd name="connsiteX0-81" fmla="*/ -1 w 4279359"/>
                      <a:gd name="connsiteY0-82" fmla="*/ 1270342 h 1270342"/>
                      <a:gd name="connsiteX1-83" fmla="*/ 1276924 w 4279359"/>
                      <a:gd name="connsiteY1-84" fmla="*/ 0 h 1270342"/>
                      <a:gd name="connsiteX2-85" fmla="*/ 2910399 w 4279359"/>
                      <a:gd name="connsiteY2-86" fmla="*/ 0 h 1270342"/>
                      <a:gd name="connsiteX3-87" fmla="*/ 4279359 w 4279359"/>
                      <a:gd name="connsiteY3-88" fmla="*/ 1267550 h 1270342"/>
                      <a:gd name="connsiteX4-89" fmla="*/ -1 w 4279359"/>
                      <a:gd name="connsiteY4-90" fmla="*/ 1270342 h 1270342"/>
                      <a:gd name="connsiteX0-91" fmla="*/ 1 w 5769911"/>
                      <a:gd name="connsiteY0-92" fmla="*/ 1283390 h 1283390"/>
                      <a:gd name="connsiteX1-93" fmla="*/ 2767476 w 5769911"/>
                      <a:gd name="connsiteY1-94" fmla="*/ 0 h 1283390"/>
                      <a:gd name="connsiteX2-95" fmla="*/ 4400951 w 5769911"/>
                      <a:gd name="connsiteY2-96" fmla="*/ 0 h 1283390"/>
                      <a:gd name="connsiteX3-97" fmla="*/ 5769911 w 5769911"/>
                      <a:gd name="connsiteY3-98" fmla="*/ 1267550 h 1283390"/>
                      <a:gd name="connsiteX4-99" fmla="*/ 1 w 5769911"/>
                      <a:gd name="connsiteY4-100" fmla="*/ 1283390 h 1283390"/>
                      <a:gd name="connsiteX0-101" fmla="*/ 1 w 6882875"/>
                      <a:gd name="connsiteY0-102" fmla="*/ 1283390 h 1283390"/>
                      <a:gd name="connsiteX1-103" fmla="*/ 2767476 w 6882875"/>
                      <a:gd name="connsiteY1-104" fmla="*/ 0 h 1283390"/>
                      <a:gd name="connsiteX2-105" fmla="*/ 4400951 w 6882875"/>
                      <a:gd name="connsiteY2-106" fmla="*/ 0 h 1283390"/>
                      <a:gd name="connsiteX3-107" fmla="*/ 6882875 w 6882875"/>
                      <a:gd name="connsiteY3-108" fmla="*/ 1257068 h 1283390"/>
                      <a:gd name="connsiteX4-109" fmla="*/ 1 w 6882875"/>
                      <a:gd name="connsiteY4-110" fmla="*/ 1283390 h 1283390"/>
                      <a:gd name="connsiteX0-111" fmla="*/ 1 w 7175325"/>
                      <a:gd name="connsiteY0-112" fmla="*/ 1283390 h 1296979"/>
                      <a:gd name="connsiteX1-113" fmla="*/ 2767476 w 7175325"/>
                      <a:gd name="connsiteY1-114" fmla="*/ 0 h 1296979"/>
                      <a:gd name="connsiteX2-115" fmla="*/ 4400951 w 7175325"/>
                      <a:gd name="connsiteY2-116" fmla="*/ 0 h 1296979"/>
                      <a:gd name="connsiteX3-117" fmla="*/ 7175325 w 7175325"/>
                      <a:gd name="connsiteY3-118" fmla="*/ 1296979 h 1296979"/>
                      <a:gd name="connsiteX4-119" fmla="*/ 1 w 7175325"/>
                      <a:gd name="connsiteY4-120" fmla="*/ 1283390 h 1296979"/>
                      <a:gd name="connsiteX0-121" fmla="*/ 0 w 7018792"/>
                      <a:gd name="connsiteY0-122" fmla="*/ 1296978 h 1296979"/>
                      <a:gd name="connsiteX1-123" fmla="*/ 2610943 w 7018792"/>
                      <a:gd name="connsiteY1-124" fmla="*/ 0 h 1296979"/>
                      <a:gd name="connsiteX2-125" fmla="*/ 4244418 w 7018792"/>
                      <a:gd name="connsiteY2-126" fmla="*/ 0 h 1296979"/>
                      <a:gd name="connsiteX3-127" fmla="*/ 7018792 w 7018792"/>
                      <a:gd name="connsiteY3-128" fmla="*/ 1296979 h 1296979"/>
                      <a:gd name="connsiteX4-129" fmla="*/ 0 w 7018792"/>
                      <a:gd name="connsiteY4-130" fmla="*/ 1296978 h 1296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7018792" h="1296979">
                        <a:moveTo>
                          <a:pt x="0" y="1296978"/>
                        </a:moveTo>
                        <a:lnTo>
                          <a:pt x="2610943" y="0"/>
                        </a:lnTo>
                        <a:lnTo>
                          <a:pt x="4244418" y="0"/>
                        </a:lnTo>
                        <a:lnTo>
                          <a:pt x="7018792" y="1296979"/>
                        </a:lnTo>
                        <a:lnTo>
                          <a:pt x="0" y="129697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4" name="组合 72"/>
                <p:cNvGrpSpPr/>
                <p:nvPr/>
              </p:nvGrpSpPr>
              <p:grpSpPr>
                <a:xfrm rot="14507165">
                  <a:off x="6758875" y="4190738"/>
                  <a:ext cx="393121" cy="577527"/>
                  <a:chOff x="3999600" y="505977"/>
                  <a:chExt cx="943385" cy="1395037"/>
                </a:xfrm>
              </p:grpSpPr>
              <p:sp>
                <p:nvSpPr>
                  <p:cNvPr id="70" name="弦形 69"/>
                  <p:cNvSpPr/>
                  <p:nvPr/>
                </p:nvSpPr>
                <p:spPr>
                  <a:xfrm rot="1500000">
                    <a:off x="3999600" y="505977"/>
                    <a:ext cx="788728" cy="1395037"/>
                  </a:xfrm>
                  <a:prstGeom prst="chord">
                    <a:avLst>
                      <a:gd name="adj1" fmla="val 7013033"/>
                      <a:gd name="adj2" fmla="val 156564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71" name="任意多边形 70"/>
                  <p:cNvSpPr>
                    <a:spLocks noChangeAspect="1"/>
                  </p:cNvSpPr>
                  <p:nvPr/>
                </p:nvSpPr>
                <p:spPr>
                  <a:xfrm rot="7320000">
                    <a:off x="3960185" y="883889"/>
                    <a:ext cx="1209600" cy="756000"/>
                  </a:xfrm>
                  <a:custGeom>
                    <a:avLst/>
                    <a:gdLst>
                      <a:gd name="connsiteX0" fmla="*/ 0 w 2304609"/>
                      <a:gd name="connsiteY0" fmla="*/ 1342269 h 1342269"/>
                      <a:gd name="connsiteX1" fmla="*/ 335567 w 2304609"/>
                      <a:gd name="connsiteY1" fmla="*/ 0 h 1342269"/>
                      <a:gd name="connsiteX2" fmla="*/ 1969042 w 2304609"/>
                      <a:gd name="connsiteY2" fmla="*/ 0 h 1342269"/>
                      <a:gd name="connsiteX3" fmla="*/ 2304609 w 2304609"/>
                      <a:gd name="connsiteY3" fmla="*/ 1342269 h 1342269"/>
                      <a:gd name="connsiteX4" fmla="*/ 0 w 2304609"/>
                      <a:gd name="connsiteY4" fmla="*/ 1342269 h 1342269"/>
                      <a:gd name="connsiteX0-1" fmla="*/ 0 w 2711948"/>
                      <a:gd name="connsiteY0-2" fmla="*/ 1342269 h 1342269"/>
                      <a:gd name="connsiteX1-3" fmla="*/ 335567 w 2711948"/>
                      <a:gd name="connsiteY1-4" fmla="*/ 0 h 1342269"/>
                      <a:gd name="connsiteX2-5" fmla="*/ 1969042 w 2711948"/>
                      <a:gd name="connsiteY2-6" fmla="*/ 0 h 1342269"/>
                      <a:gd name="connsiteX3-7" fmla="*/ 2711948 w 2711948"/>
                      <a:gd name="connsiteY3-8" fmla="*/ 1342268 h 1342269"/>
                      <a:gd name="connsiteX4-9" fmla="*/ 0 w 2711948"/>
                      <a:gd name="connsiteY4-10" fmla="*/ 1342269 h 1342269"/>
                      <a:gd name="connsiteX0-11" fmla="*/ 0 w 3055040"/>
                      <a:gd name="connsiteY0-12" fmla="*/ 1342268 h 1342268"/>
                      <a:gd name="connsiteX1-13" fmla="*/ 678659 w 3055040"/>
                      <a:gd name="connsiteY1-14" fmla="*/ 0 h 1342268"/>
                      <a:gd name="connsiteX2-15" fmla="*/ 2312134 w 3055040"/>
                      <a:gd name="connsiteY2-16" fmla="*/ 0 h 1342268"/>
                      <a:gd name="connsiteX3-17" fmla="*/ 3055040 w 3055040"/>
                      <a:gd name="connsiteY3-18" fmla="*/ 1342268 h 1342268"/>
                      <a:gd name="connsiteX4-19" fmla="*/ 0 w 3055040"/>
                      <a:gd name="connsiteY4-20" fmla="*/ 1342268 h 1342268"/>
                      <a:gd name="connsiteX0-21" fmla="*/ 1 w 3653307"/>
                      <a:gd name="connsiteY0-22" fmla="*/ 1270342 h 1342268"/>
                      <a:gd name="connsiteX1-23" fmla="*/ 1276926 w 3653307"/>
                      <a:gd name="connsiteY1-24" fmla="*/ 0 h 1342268"/>
                      <a:gd name="connsiteX2-25" fmla="*/ 2910401 w 3653307"/>
                      <a:gd name="connsiteY2-26" fmla="*/ 0 h 1342268"/>
                      <a:gd name="connsiteX3-27" fmla="*/ 3653307 w 3653307"/>
                      <a:gd name="connsiteY3-28" fmla="*/ 1342268 h 1342268"/>
                      <a:gd name="connsiteX4-29" fmla="*/ 1 w 3653307"/>
                      <a:gd name="connsiteY4-30" fmla="*/ 1270342 h 1342268"/>
                      <a:gd name="connsiteX0-31" fmla="*/ 1 w 4105036"/>
                      <a:gd name="connsiteY0-32" fmla="*/ 1270342 h 1270341"/>
                      <a:gd name="connsiteX1-33" fmla="*/ 1276926 w 4105036"/>
                      <a:gd name="connsiteY1-34" fmla="*/ 0 h 1270341"/>
                      <a:gd name="connsiteX2-35" fmla="*/ 2910401 w 4105036"/>
                      <a:gd name="connsiteY2-36" fmla="*/ 0 h 1270341"/>
                      <a:gd name="connsiteX3-37" fmla="*/ 4105037 w 4105036"/>
                      <a:gd name="connsiteY3-38" fmla="*/ 1216563 h 1270341"/>
                      <a:gd name="connsiteX4-39" fmla="*/ 1 w 4105036"/>
                      <a:gd name="connsiteY4-40" fmla="*/ 1270342 h 1270341"/>
                      <a:gd name="connsiteX0-41" fmla="*/ -1 w 4401825"/>
                      <a:gd name="connsiteY0-42" fmla="*/ 1270342 h 1308165"/>
                      <a:gd name="connsiteX1-43" fmla="*/ 1276924 w 4401825"/>
                      <a:gd name="connsiteY1-44" fmla="*/ 0 h 1308165"/>
                      <a:gd name="connsiteX2-45" fmla="*/ 2910399 w 4401825"/>
                      <a:gd name="connsiteY2-46" fmla="*/ 0 h 1308165"/>
                      <a:gd name="connsiteX3-47" fmla="*/ 4401824 w 4401825"/>
                      <a:gd name="connsiteY3-48" fmla="*/ 1308165 h 1308165"/>
                      <a:gd name="connsiteX4-49" fmla="*/ -1 w 4401825"/>
                      <a:gd name="connsiteY4-50" fmla="*/ 1270342 h 1308165"/>
                      <a:gd name="connsiteX0-51" fmla="*/ 1 w 4156889"/>
                      <a:gd name="connsiteY0-52" fmla="*/ 1270342 h 1270342"/>
                      <a:gd name="connsiteX1-53" fmla="*/ 1276926 w 4156889"/>
                      <a:gd name="connsiteY1-54" fmla="*/ 0 h 1270342"/>
                      <a:gd name="connsiteX2-55" fmla="*/ 2910401 w 4156889"/>
                      <a:gd name="connsiteY2-56" fmla="*/ 0 h 1270342"/>
                      <a:gd name="connsiteX3-57" fmla="*/ 4156889 w 4156889"/>
                      <a:gd name="connsiteY3-58" fmla="*/ 1197943 h 1270342"/>
                      <a:gd name="connsiteX4-59" fmla="*/ 1 w 4156889"/>
                      <a:gd name="connsiteY4-60" fmla="*/ 1270342 h 1270342"/>
                      <a:gd name="connsiteX0-61" fmla="*/ -1 w 4279357"/>
                      <a:gd name="connsiteY0-62" fmla="*/ 1270342 h 1270342"/>
                      <a:gd name="connsiteX1-63" fmla="*/ 1276924 w 4279357"/>
                      <a:gd name="connsiteY1-64" fmla="*/ 0 h 1270342"/>
                      <a:gd name="connsiteX2-65" fmla="*/ 2910399 w 4279357"/>
                      <a:gd name="connsiteY2-66" fmla="*/ 0 h 1270342"/>
                      <a:gd name="connsiteX3-67" fmla="*/ 4279357 w 4279357"/>
                      <a:gd name="connsiteY3-68" fmla="*/ 1253054 h 1270342"/>
                      <a:gd name="connsiteX4-69" fmla="*/ -1 w 4279357"/>
                      <a:gd name="connsiteY4-70" fmla="*/ 1270342 h 1270342"/>
                      <a:gd name="connsiteX0-71" fmla="*/ 1 w 4279359"/>
                      <a:gd name="connsiteY0-72" fmla="*/ 1270342 h 1322661"/>
                      <a:gd name="connsiteX1-73" fmla="*/ 1276926 w 4279359"/>
                      <a:gd name="connsiteY1-74" fmla="*/ 0 h 1322661"/>
                      <a:gd name="connsiteX2-75" fmla="*/ 2910401 w 4279359"/>
                      <a:gd name="connsiteY2-76" fmla="*/ 0 h 1322661"/>
                      <a:gd name="connsiteX3-77" fmla="*/ 4279359 w 4279359"/>
                      <a:gd name="connsiteY3-78" fmla="*/ 1322661 h 1322661"/>
                      <a:gd name="connsiteX4-79" fmla="*/ 1 w 4279359"/>
                      <a:gd name="connsiteY4-80" fmla="*/ 1270342 h 1322661"/>
                      <a:gd name="connsiteX0-81" fmla="*/ -1 w 4279359"/>
                      <a:gd name="connsiteY0-82" fmla="*/ 1270342 h 1270342"/>
                      <a:gd name="connsiteX1-83" fmla="*/ 1276924 w 4279359"/>
                      <a:gd name="connsiteY1-84" fmla="*/ 0 h 1270342"/>
                      <a:gd name="connsiteX2-85" fmla="*/ 2910399 w 4279359"/>
                      <a:gd name="connsiteY2-86" fmla="*/ 0 h 1270342"/>
                      <a:gd name="connsiteX3-87" fmla="*/ 4279359 w 4279359"/>
                      <a:gd name="connsiteY3-88" fmla="*/ 1267550 h 1270342"/>
                      <a:gd name="connsiteX4-89" fmla="*/ -1 w 4279359"/>
                      <a:gd name="connsiteY4-90" fmla="*/ 1270342 h 1270342"/>
                      <a:gd name="connsiteX0-91" fmla="*/ 1 w 5769911"/>
                      <a:gd name="connsiteY0-92" fmla="*/ 1283390 h 1283390"/>
                      <a:gd name="connsiteX1-93" fmla="*/ 2767476 w 5769911"/>
                      <a:gd name="connsiteY1-94" fmla="*/ 0 h 1283390"/>
                      <a:gd name="connsiteX2-95" fmla="*/ 4400951 w 5769911"/>
                      <a:gd name="connsiteY2-96" fmla="*/ 0 h 1283390"/>
                      <a:gd name="connsiteX3-97" fmla="*/ 5769911 w 5769911"/>
                      <a:gd name="connsiteY3-98" fmla="*/ 1267550 h 1283390"/>
                      <a:gd name="connsiteX4-99" fmla="*/ 1 w 5769911"/>
                      <a:gd name="connsiteY4-100" fmla="*/ 1283390 h 1283390"/>
                      <a:gd name="connsiteX0-101" fmla="*/ 1 w 6882875"/>
                      <a:gd name="connsiteY0-102" fmla="*/ 1283390 h 1283390"/>
                      <a:gd name="connsiteX1-103" fmla="*/ 2767476 w 6882875"/>
                      <a:gd name="connsiteY1-104" fmla="*/ 0 h 1283390"/>
                      <a:gd name="connsiteX2-105" fmla="*/ 4400951 w 6882875"/>
                      <a:gd name="connsiteY2-106" fmla="*/ 0 h 1283390"/>
                      <a:gd name="connsiteX3-107" fmla="*/ 6882875 w 6882875"/>
                      <a:gd name="connsiteY3-108" fmla="*/ 1257068 h 1283390"/>
                      <a:gd name="connsiteX4-109" fmla="*/ 1 w 6882875"/>
                      <a:gd name="connsiteY4-110" fmla="*/ 1283390 h 1283390"/>
                      <a:gd name="connsiteX0-111" fmla="*/ 1 w 7175325"/>
                      <a:gd name="connsiteY0-112" fmla="*/ 1283390 h 1296979"/>
                      <a:gd name="connsiteX1-113" fmla="*/ 2767476 w 7175325"/>
                      <a:gd name="connsiteY1-114" fmla="*/ 0 h 1296979"/>
                      <a:gd name="connsiteX2-115" fmla="*/ 4400951 w 7175325"/>
                      <a:gd name="connsiteY2-116" fmla="*/ 0 h 1296979"/>
                      <a:gd name="connsiteX3-117" fmla="*/ 7175325 w 7175325"/>
                      <a:gd name="connsiteY3-118" fmla="*/ 1296979 h 1296979"/>
                      <a:gd name="connsiteX4-119" fmla="*/ 1 w 7175325"/>
                      <a:gd name="connsiteY4-120" fmla="*/ 1283390 h 1296979"/>
                      <a:gd name="connsiteX0-121" fmla="*/ 0 w 7018792"/>
                      <a:gd name="connsiteY0-122" fmla="*/ 1296978 h 1296979"/>
                      <a:gd name="connsiteX1-123" fmla="*/ 2610943 w 7018792"/>
                      <a:gd name="connsiteY1-124" fmla="*/ 0 h 1296979"/>
                      <a:gd name="connsiteX2-125" fmla="*/ 4244418 w 7018792"/>
                      <a:gd name="connsiteY2-126" fmla="*/ 0 h 1296979"/>
                      <a:gd name="connsiteX3-127" fmla="*/ 7018792 w 7018792"/>
                      <a:gd name="connsiteY3-128" fmla="*/ 1296979 h 1296979"/>
                      <a:gd name="connsiteX4-129" fmla="*/ 0 w 7018792"/>
                      <a:gd name="connsiteY4-130" fmla="*/ 1296978 h 1296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7018792" h="1296979">
                        <a:moveTo>
                          <a:pt x="0" y="1296978"/>
                        </a:moveTo>
                        <a:lnTo>
                          <a:pt x="2610943" y="0"/>
                        </a:lnTo>
                        <a:lnTo>
                          <a:pt x="4244418" y="0"/>
                        </a:lnTo>
                        <a:lnTo>
                          <a:pt x="7018792" y="1296979"/>
                        </a:lnTo>
                        <a:lnTo>
                          <a:pt x="0" y="129697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5" name="组合 75"/>
                <p:cNvGrpSpPr/>
                <p:nvPr/>
              </p:nvGrpSpPr>
              <p:grpSpPr>
                <a:xfrm rot="7320000">
                  <a:off x="7024714" y="3748188"/>
                  <a:ext cx="393121" cy="577527"/>
                  <a:chOff x="3999600" y="505977"/>
                  <a:chExt cx="943385" cy="1395037"/>
                </a:xfrm>
              </p:grpSpPr>
              <p:sp>
                <p:nvSpPr>
                  <p:cNvPr id="68" name="弦形 67"/>
                  <p:cNvSpPr/>
                  <p:nvPr/>
                </p:nvSpPr>
                <p:spPr>
                  <a:xfrm rot="1500000">
                    <a:off x="3999600" y="505977"/>
                    <a:ext cx="788728" cy="1395037"/>
                  </a:xfrm>
                  <a:prstGeom prst="chord">
                    <a:avLst>
                      <a:gd name="adj1" fmla="val 7013033"/>
                      <a:gd name="adj2" fmla="val 156564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9" name="任意多边形 68"/>
                  <p:cNvSpPr>
                    <a:spLocks noChangeAspect="1"/>
                  </p:cNvSpPr>
                  <p:nvPr/>
                </p:nvSpPr>
                <p:spPr>
                  <a:xfrm rot="7320000">
                    <a:off x="3960185" y="883889"/>
                    <a:ext cx="1209600" cy="756000"/>
                  </a:xfrm>
                  <a:custGeom>
                    <a:avLst/>
                    <a:gdLst>
                      <a:gd name="connsiteX0" fmla="*/ 0 w 2304609"/>
                      <a:gd name="connsiteY0" fmla="*/ 1342269 h 1342269"/>
                      <a:gd name="connsiteX1" fmla="*/ 335567 w 2304609"/>
                      <a:gd name="connsiteY1" fmla="*/ 0 h 1342269"/>
                      <a:gd name="connsiteX2" fmla="*/ 1969042 w 2304609"/>
                      <a:gd name="connsiteY2" fmla="*/ 0 h 1342269"/>
                      <a:gd name="connsiteX3" fmla="*/ 2304609 w 2304609"/>
                      <a:gd name="connsiteY3" fmla="*/ 1342269 h 1342269"/>
                      <a:gd name="connsiteX4" fmla="*/ 0 w 2304609"/>
                      <a:gd name="connsiteY4" fmla="*/ 1342269 h 1342269"/>
                      <a:gd name="connsiteX0-1" fmla="*/ 0 w 2711948"/>
                      <a:gd name="connsiteY0-2" fmla="*/ 1342269 h 1342269"/>
                      <a:gd name="connsiteX1-3" fmla="*/ 335567 w 2711948"/>
                      <a:gd name="connsiteY1-4" fmla="*/ 0 h 1342269"/>
                      <a:gd name="connsiteX2-5" fmla="*/ 1969042 w 2711948"/>
                      <a:gd name="connsiteY2-6" fmla="*/ 0 h 1342269"/>
                      <a:gd name="connsiteX3-7" fmla="*/ 2711948 w 2711948"/>
                      <a:gd name="connsiteY3-8" fmla="*/ 1342268 h 1342269"/>
                      <a:gd name="connsiteX4-9" fmla="*/ 0 w 2711948"/>
                      <a:gd name="connsiteY4-10" fmla="*/ 1342269 h 1342269"/>
                      <a:gd name="connsiteX0-11" fmla="*/ 0 w 3055040"/>
                      <a:gd name="connsiteY0-12" fmla="*/ 1342268 h 1342268"/>
                      <a:gd name="connsiteX1-13" fmla="*/ 678659 w 3055040"/>
                      <a:gd name="connsiteY1-14" fmla="*/ 0 h 1342268"/>
                      <a:gd name="connsiteX2-15" fmla="*/ 2312134 w 3055040"/>
                      <a:gd name="connsiteY2-16" fmla="*/ 0 h 1342268"/>
                      <a:gd name="connsiteX3-17" fmla="*/ 3055040 w 3055040"/>
                      <a:gd name="connsiteY3-18" fmla="*/ 1342268 h 1342268"/>
                      <a:gd name="connsiteX4-19" fmla="*/ 0 w 3055040"/>
                      <a:gd name="connsiteY4-20" fmla="*/ 1342268 h 1342268"/>
                      <a:gd name="connsiteX0-21" fmla="*/ 1 w 3653307"/>
                      <a:gd name="connsiteY0-22" fmla="*/ 1270342 h 1342268"/>
                      <a:gd name="connsiteX1-23" fmla="*/ 1276926 w 3653307"/>
                      <a:gd name="connsiteY1-24" fmla="*/ 0 h 1342268"/>
                      <a:gd name="connsiteX2-25" fmla="*/ 2910401 w 3653307"/>
                      <a:gd name="connsiteY2-26" fmla="*/ 0 h 1342268"/>
                      <a:gd name="connsiteX3-27" fmla="*/ 3653307 w 3653307"/>
                      <a:gd name="connsiteY3-28" fmla="*/ 1342268 h 1342268"/>
                      <a:gd name="connsiteX4-29" fmla="*/ 1 w 3653307"/>
                      <a:gd name="connsiteY4-30" fmla="*/ 1270342 h 1342268"/>
                      <a:gd name="connsiteX0-31" fmla="*/ 1 w 4105036"/>
                      <a:gd name="connsiteY0-32" fmla="*/ 1270342 h 1270341"/>
                      <a:gd name="connsiteX1-33" fmla="*/ 1276926 w 4105036"/>
                      <a:gd name="connsiteY1-34" fmla="*/ 0 h 1270341"/>
                      <a:gd name="connsiteX2-35" fmla="*/ 2910401 w 4105036"/>
                      <a:gd name="connsiteY2-36" fmla="*/ 0 h 1270341"/>
                      <a:gd name="connsiteX3-37" fmla="*/ 4105037 w 4105036"/>
                      <a:gd name="connsiteY3-38" fmla="*/ 1216563 h 1270341"/>
                      <a:gd name="connsiteX4-39" fmla="*/ 1 w 4105036"/>
                      <a:gd name="connsiteY4-40" fmla="*/ 1270342 h 1270341"/>
                      <a:gd name="connsiteX0-41" fmla="*/ -1 w 4401825"/>
                      <a:gd name="connsiteY0-42" fmla="*/ 1270342 h 1308165"/>
                      <a:gd name="connsiteX1-43" fmla="*/ 1276924 w 4401825"/>
                      <a:gd name="connsiteY1-44" fmla="*/ 0 h 1308165"/>
                      <a:gd name="connsiteX2-45" fmla="*/ 2910399 w 4401825"/>
                      <a:gd name="connsiteY2-46" fmla="*/ 0 h 1308165"/>
                      <a:gd name="connsiteX3-47" fmla="*/ 4401824 w 4401825"/>
                      <a:gd name="connsiteY3-48" fmla="*/ 1308165 h 1308165"/>
                      <a:gd name="connsiteX4-49" fmla="*/ -1 w 4401825"/>
                      <a:gd name="connsiteY4-50" fmla="*/ 1270342 h 1308165"/>
                      <a:gd name="connsiteX0-51" fmla="*/ 1 w 4156889"/>
                      <a:gd name="connsiteY0-52" fmla="*/ 1270342 h 1270342"/>
                      <a:gd name="connsiteX1-53" fmla="*/ 1276926 w 4156889"/>
                      <a:gd name="connsiteY1-54" fmla="*/ 0 h 1270342"/>
                      <a:gd name="connsiteX2-55" fmla="*/ 2910401 w 4156889"/>
                      <a:gd name="connsiteY2-56" fmla="*/ 0 h 1270342"/>
                      <a:gd name="connsiteX3-57" fmla="*/ 4156889 w 4156889"/>
                      <a:gd name="connsiteY3-58" fmla="*/ 1197943 h 1270342"/>
                      <a:gd name="connsiteX4-59" fmla="*/ 1 w 4156889"/>
                      <a:gd name="connsiteY4-60" fmla="*/ 1270342 h 1270342"/>
                      <a:gd name="connsiteX0-61" fmla="*/ -1 w 4279357"/>
                      <a:gd name="connsiteY0-62" fmla="*/ 1270342 h 1270342"/>
                      <a:gd name="connsiteX1-63" fmla="*/ 1276924 w 4279357"/>
                      <a:gd name="connsiteY1-64" fmla="*/ 0 h 1270342"/>
                      <a:gd name="connsiteX2-65" fmla="*/ 2910399 w 4279357"/>
                      <a:gd name="connsiteY2-66" fmla="*/ 0 h 1270342"/>
                      <a:gd name="connsiteX3-67" fmla="*/ 4279357 w 4279357"/>
                      <a:gd name="connsiteY3-68" fmla="*/ 1253054 h 1270342"/>
                      <a:gd name="connsiteX4-69" fmla="*/ -1 w 4279357"/>
                      <a:gd name="connsiteY4-70" fmla="*/ 1270342 h 1270342"/>
                      <a:gd name="connsiteX0-71" fmla="*/ 1 w 4279359"/>
                      <a:gd name="connsiteY0-72" fmla="*/ 1270342 h 1322661"/>
                      <a:gd name="connsiteX1-73" fmla="*/ 1276926 w 4279359"/>
                      <a:gd name="connsiteY1-74" fmla="*/ 0 h 1322661"/>
                      <a:gd name="connsiteX2-75" fmla="*/ 2910401 w 4279359"/>
                      <a:gd name="connsiteY2-76" fmla="*/ 0 h 1322661"/>
                      <a:gd name="connsiteX3-77" fmla="*/ 4279359 w 4279359"/>
                      <a:gd name="connsiteY3-78" fmla="*/ 1322661 h 1322661"/>
                      <a:gd name="connsiteX4-79" fmla="*/ 1 w 4279359"/>
                      <a:gd name="connsiteY4-80" fmla="*/ 1270342 h 1322661"/>
                      <a:gd name="connsiteX0-81" fmla="*/ -1 w 4279359"/>
                      <a:gd name="connsiteY0-82" fmla="*/ 1270342 h 1270342"/>
                      <a:gd name="connsiteX1-83" fmla="*/ 1276924 w 4279359"/>
                      <a:gd name="connsiteY1-84" fmla="*/ 0 h 1270342"/>
                      <a:gd name="connsiteX2-85" fmla="*/ 2910399 w 4279359"/>
                      <a:gd name="connsiteY2-86" fmla="*/ 0 h 1270342"/>
                      <a:gd name="connsiteX3-87" fmla="*/ 4279359 w 4279359"/>
                      <a:gd name="connsiteY3-88" fmla="*/ 1267550 h 1270342"/>
                      <a:gd name="connsiteX4-89" fmla="*/ -1 w 4279359"/>
                      <a:gd name="connsiteY4-90" fmla="*/ 1270342 h 1270342"/>
                      <a:gd name="connsiteX0-91" fmla="*/ 1 w 5769911"/>
                      <a:gd name="connsiteY0-92" fmla="*/ 1283390 h 1283390"/>
                      <a:gd name="connsiteX1-93" fmla="*/ 2767476 w 5769911"/>
                      <a:gd name="connsiteY1-94" fmla="*/ 0 h 1283390"/>
                      <a:gd name="connsiteX2-95" fmla="*/ 4400951 w 5769911"/>
                      <a:gd name="connsiteY2-96" fmla="*/ 0 h 1283390"/>
                      <a:gd name="connsiteX3-97" fmla="*/ 5769911 w 5769911"/>
                      <a:gd name="connsiteY3-98" fmla="*/ 1267550 h 1283390"/>
                      <a:gd name="connsiteX4-99" fmla="*/ 1 w 5769911"/>
                      <a:gd name="connsiteY4-100" fmla="*/ 1283390 h 1283390"/>
                      <a:gd name="connsiteX0-101" fmla="*/ 1 w 6882875"/>
                      <a:gd name="connsiteY0-102" fmla="*/ 1283390 h 1283390"/>
                      <a:gd name="connsiteX1-103" fmla="*/ 2767476 w 6882875"/>
                      <a:gd name="connsiteY1-104" fmla="*/ 0 h 1283390"/>
                      <a:gd name="connsiteX2-105" fmla="*/ 4400951 w 6882875"/>
                      <a:gd name="connsiteY2-106" fmla="*/ 0 h 1283390"/>
                      <a:gd name="connsiteX3-107" fmla="*/ 6882875 w 6882875"/>
                      <a:gd name="connsiteY3-108" fmla="*/ 1257068 h 1283390"/>
                      <a:gd name="connsiteX4-109" fmla="*/ 1 w 6882875"/>
                      <a:gd name="connsiteY4-110" fmla="*/ 1283390 h 1283390"/>
                      <a:gd name="connsiteX0-111" fmla="*/ 1 w 7175325"/>
                      <a:gd name="connsiteY0-112" fmla="*/ 1283390 h 1296979"/>
                      <a:gd name="connsiteX1-113" fmla="*/ 2767476 w 7175325"/>
                      <a:gd name="connsiteY1-114" fmla="*/ 0 h 1296979"/>
                      <a:gd name="connsiteX2-115" fmla="*/ 4400951 w 7175325"/>
                      <a:gd name="connsiteY2-116" fmla="*/ 0 h 1296979"/>
                      <a:gd name="connsiteX3-117" fmla="*/ 7175325 w 7175325"/>
                      <a:gd name="connsiteY3-118" fmla="*/ 1296979 h 1296979"/>
                      <a:gd name="connsiteX4-119" fmla="*/ 1 w 7175325"/>
                      <a:gd name="connsiteY4-120" fmla="*/ 1283390 h 1296979"/>
                      <a:gd name="connsiteX0-121" fmla="*/ 0 w 7018792"/>
                      <a:gd name="connsiteY0-122" fmla="*/ 1296978 h 1296979"/>
                      <a:gd name="connsiteX1-123" fmla="*/ 2610943 w 7018792"/>
                      <a:gd name="connsiteY1-124" fmla="*/ 0 h 1296979"/>
                      <a:gd name="connsiteX2-125" fmla="*/ 4244418 w 7018792"/>
                      <a:gd name="connsiteY2-126" fmla="*/ 0 h 1296979"/>
                      <a:gd name="connsiteX3-127" fmla="*/ 7018792 w 7018792"/>
                      <a:gd name="connsiteY3-128" fmla="*/ 1296979 h 1296979"/>
                      <a:gd name="connsiteX4-129" fmla="*/ 0 w 7018792"/>
                      <a:gd name="connsiteY4-130" fmla="*/ 1296978 h 1296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7018792" h="1296979">
                        <a:moveTo>
                          <a:pt x="0" y="1296978"/>
                        </a:moveTo>
                        <a:lnTo>
                          <a:pt x="2610943" y="0"/>
                        </a:lnTo>
                        <a:lnTo>
                          <a:pt x="4244418" y="0"/>
                        </a:lnTo>
                        <a:lnTo>
                          <a:pt x="7018792" y="1296979"/>
                        </a:lnTo>
                        <a:lnTo>
                          <a:pt x="0" y="129697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66" name="椭圆 65"/>
                <p:cNvSpPr/>
                <p:nvPr/>
              </p:nvSpPr>
              <p:spPr>
                <a:xfrm>
                  <a:off x="6839706" y="4057571"/>
                  <a:ext cx="253360" cy="25502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>
                  <a:off x="6891868" y="4110077"/>
                  <a:ext cx="149035" cy="15001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74" name="组合 73"/>
            <p:cNvGrpSpPr>
              <a:grpSpLocks noChangeAspect="1"/>
            </p:cNvGrpSpPr>
            <p:nvPr/>
          </p:nvGrpSpPr>
          <p:grpSpPr>
            <a:xfrm rot="3969388">
              <a:off x="9819131" y="2669068"/>
              <a:ext cx="399590" cy="185335"/>
              <a:chOff x="899592" y="3429000"/>
              <a:chExt cx="3385643" cy="1656184"/>
            </a:xfrm>
          </p:grpSpPr>
          <p:pic>
            <p:nvPicPr>
              <p:cNvPr id="75" name="Picture 9" descr="D:\5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99592" y="3429000"/>
                <a:ext cx="3385643" cy="1656184"/>
              </a:xfrm>
              <a:prstGeom prst="rect">
                <a:avLst/>
              </a:prstGeom>
              <a:noFill/>
            </p:spPr>
          </p:pic>
          <p:grpSp>
            <p:nvGrpSpPr>
              <p:cNvPr id="76" name="组合 75"/>
              <p:cNvGrpSpPr/>
              <p:nvPr/>
            </p:nvGrpSpPr>
            <p:grpSpPr>
              <a:xfrm>
                <a:off x="2066010" y="3789040"/>
                <a:ext cx="993822" cy="922273"/>
                <a:chOff x="6516216" y="3753789"/>
                <a:chExt cx="993822" cy="922273"/>
              </a:xfrm>
            </p:grpSpPr>
            <p:grpSp>
              <p:nvGrpSpPr>
                <p:cNvPr id="77" name="组合 71"/>
                <p:cNvGrpSpPr/>
                <p:nvPr/>
              </p:nvGrpSpPr>
              <p:grpSpPr>
                <a:xfrm>
                  <a:off x="6516216" y="3753789"/>
                  <a:ext cx="390549" cy="581331"/>
                  <a:chOff x="3999600" y="505977"/>
                  <a:chExt cx="943385" cy="1395037"/>
                </a:xfrm>
              </p:grpSpPr>
              <p:sp>
                <p:nvSpPr>
                  <p:cNvPr id="86" name="弦形 85"/>
                  <p:cNvSpPr/>
                  <p:nvPr/>
                </p:nvSpPr>
                <p:spPr>
                  <a:xfrm rot="1500000">
                    <a:off x="3999600" y="505977"/>
                    <a:ext cx="788728" cy="1395037"/>
                  </a:xfrm>
                  <a:prstGeom prst="chord">
                    <a:avLst>
                      <a:gd name="adj1" fmla="val 7013033"/>
                      <a:gd name="adj2" fmla="val 156564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7" name="任意多边形 86"/>
                  <p:cNvSpPr>
                    <a:spLocks noChangeAspect="1"/>
                  </p:cNvSpPr>
                  <p:nvPr/>
                </p:nvSpPr>
                <p:spPr>
                  <a:xfrm rot="7320000">
                    <a:off x="3960185" y="883889"/>
                    <a:ext cx="1209600" cy="756000"/>
                  </a:xfrm>
                  <a:custGeom>
                    <a:avLst/>
                    <a:gdLst>
                      <a:gd name="connsiteX0" fmla="*/ 0 w 2304609"/>
                      <a:gd name="connsiteY0" fmla="*/ 1342269 h 1342269"/>
                      <a:gd name="connsiteX1" fmla="*/ 335567 w 2304609"/>
                      <a:gd name="connsiteY1" fmla="*/ 0 h 1342269"/>
                      <a:gd name="connsiteX2" fmla="*/ 1969042 w 2304609"/>
                      <a:gd name="connsiteY2" fmla="*/ 0 h 1342269"/>
                      <a:gd name="connsiteX3" fmla="*/ 2304609 w 2304609"/>
                      <a:gd name="connsiteY3" fmla="*/ 1342269 h 1342269"/>
                      <a:gd name="connsiteX4" fmla="*/ 0 w 2304609"/>
                      <a:gd name="connsiteY4" fmla="*/ 1342269 h 1342269"/>
                      <a:gd name="connsiteX0-1" fmla="*/ 0 w 2711948"/>
                      <a:gd name="connsiteY0-2" fmla="*/ 1342269 h 1342269"/>
                      <a:gd name="connsiteX1-3" fmla="*/ 335567 w 2711948"/>
                      <a:gd name="connsiteY1-4" fmla="*/ 0 h 1342269"/>
                      <a:gd name="connsiteX2-5" fmla="*/ 1969042 w 2711948"/>
                      <a:gd name="connsiteY2-6" fmla="*/ 0 h 1342269"/>
                      <a:gd name="connsiteX3-7" fmla="*/ 2711948 w 2711948"/>
                      <a:gd name="connsiteY3-8" fmla="*/ 1342268 h 1342269"/>
                      <a:gd name="connsiteX4-9" fmla="*/ 0 w 2711948"/>
                      <a:gd name="connsiteY4-10" fmla="*/ 1342269 h 1342269"/>
                      <a:gd name="connsiteX0-11" fmla="*/ 0 w 3055040"/>
                      <a:gd name="connsiteY0-12" fmla="*/ 1342268 h 1342268"/>
                      <a:gd name="connsiteX1-13" fmla="*/ 678659 w 3055040"/>
                      <a:gd name="connsiteY1-14" fmla="*/ 0 h 1342268"/>
                      <a:gd name="connsiteX2-15" fmla="*/ 2312134 w 3055040"/>
                      <a:gd name="connsiteY2-16" fmla="*/ 0 h 1342268"/>
                      <a:gd name="connsiteX3-17" fmla="*/ 3055040 w 3055040"/>
                      <a:gd name="connsiteY3-18" fmla="*/ 1342268 h 1342268"/>
                      <a:gd name="connsiteX4-19" fmla="*/ 0 w 3055040"/>
                      <a:gd name="connsiteY4-20" fmla="*/ 1342268 h 1342268"/>
                      <a:gd name="connsiteX0-21" fmla="*/ 1 w 3653307"/>
                      <a:gd name="connsiteY0-22" fmla="*/ 1270342 h 1342268"/>
                      <a:gd name="connsiteX1-23" fmla="*/ 1276926 w 3653307"/>
                      <a:gd name="connsiteY1-24" fmla="*/ 0 h 1342268"/>
                      <a:gd name="connsiteX2-25" fmla="*/ 2910401 w 3653307"/>
                      <a:gd name="connsiteY2-26" fmla="*/ 0 h 1342268"/>
                      <a:gd name="connsiteX3-27" fmla="*/ 3653307 w 3653307"/>
                      <a:gd name="connsiteY3-28" fmla="*/ 1342268 h 1342268"/>
                      <a:gd name="connsiteX4-29" fmla="*/ 1 w 3653307"/>
                      <a:gd name="connsiteY4-30" fmla="*/ 1270342 h 1342268"/>
                      <a:gd name="connsiteX0-31" fmla="*/ 1 w 4105036"/>
                      <a:gd name="connsiteY0-32" fmla="*/ 1270342 h 1270341"/>
                      <a:gd name="connsiteX1-33" fmla="*/ 1276926 w 4105036"/>
                      <a:gd name="connsiteY1-34" fmla="*/ 0 h 1270341"/>
                      <a:gd name="connsiteX2-35" fmla="*/ 2910401 w 4105036"/>
                      <a:gd name="connsiteY2-36" fmla="*/ 0 h 1270341"/>
                      <a:gd name="connsiteX3-37" fmla="*/ 4105037 w 4105036"/>
                      <a:gd name="connsiteY3-38" fmla="*/ 1216563 h 1270341"/>
                      <a:gd name="connsiteX4-39" fmla="*/ 1 w 4105036"/>
                      <a:gd name="connsiteY4-40" fmla="*/ 1270342 h 1270341"/>
                      <a:gd name="connsiteX0-41" fmla="*/ -1 w 4401825"/>
                      <a:gd name="connsiteY0-42" fmla="*/ 1270342 h 1308165"/>
                      <a:gd name="connsiteX1-43" fmla="*/ 1276924 w 4401825"/>
                      <a:gd name="connsiteY1-44" fmla="*/ 0 h 1308165"/>
                      <a:gd name="connsiteX2-45" fmla="*/ 2910399 w 4401825"/>
                      <a:gd name="connsiteY2-46" fmla="*/ 0 h 1308165"/>
                      <a:gd name="connsiteX3-47" fmla="*/ 4401824 w 4401825"/>
                      <a:gd name="connsiteY3-48" fmla="*/ 1308165 h 1308165"/>
                      <a:gd name="connsiteX4-49" fmla="*/ -1 w 4401825"/>
                      <a:gd name="connsiteY4-50" fmla="*/ 1270342 h 1308165"/>
                      <a:gd name="connsiteX0-51" fmla="*/ 1 w 4156889"/>
                      <a:gd name="connsiteY0-52" fmla="*/ 1270342 h 1270342"/>
                      <a:gd name="connsiteX1-53" fmla="*/ 1276926 w 4156889"/>
                      <a:gd name="connsiteY1-54" fmla="*/ 0 h 1270342"/>
                      <a:gd name="connsiteX2-55" fmla="*/ 2910401 w 4156889"/>
                      <a:gd name="connsiteY2-56" fmla="*/ 0 h 1270342"/>
                      <a:gd name="connsiteX3-57" fmla="*/ 4156889 w 4156889"/>
                      <a:gd name="connsiteY3-58" fmla="*/ 1197943 h 1270342"/>
                      <a:gd name="connsiteX4-59" fmla="*/ 1 w 4156889"/>
                      <a:gd name="connsiteY4-60" fmla="*/ 1270342 h 1270342"/>
                      <a:gd name="connsiteX0-61" fmla="*/ -1 w 4279357"/>
                      <a:gd name="connsiteY0-62" fmla="*/ 1270342 h 1270342"/>
                      <a:gd name="connsiteX1-63" fmla="*/ 1276924 w 4279357"/>
                      <a:gd name="connsiteY1-64" fmla="*/ 0 h 1270342"/>
                      <a:gd name="connsiteX2-65" fmla="*/ 2910399 w 4279357"/>
                      <a:gd name="connsiteY2-66" fmla="*/ 0 h 1270342"/>
                      <a:gd name="connsiteX3-67" fmla="*/ 4279357 w 4279357"/>
                      <a:gd name="connsiteY3-68" fmla="*/ 1253054 h 1270342"/>
                      <a:gd name="connsiteX4-69" fmla="*/ -1 w 4279357"/>
                      <a:gd name="connsiteY4-70" fmla="*/ 1270342 h 1270342"/>
                      <a:gd name="connsiteX0-71" fmla="*/ 1 w 4279359"/>
                      <a:gd name="connsiteY0-72" fmla="*/ 1270342 h 1322661"/>
                      <a:gd name="connsiteX1-73" fmla="*/ 1276926 w 4279359"/>
                      <a:gd name="connsiteY1-74" fmla="*/ 0 h 1322661"/>
                      <a:gd name="connsiteX2-75" fmla="*/ 2910401 w 4279359"/>
                      <a:gd name="connsiteY2-76" fmla="*/ 0 h 1322661"/>
                      <a:gd name="connsiteX3-77" fmla="*/ 4279359 w 4279359"/>
                      <a:gd name="connsiteY3-78" fmla="*/ 1322661 h 1322661"/>
                      <a:gd name="connsiteX4-79" fmla="*/ 1 w 4279359"/>
                      <a:gd name="connsiteY4-80" fmla="*/ 1270342 h 1322661"/>
                      <a:gd name="connsiteX0-81" fmla="*/ -1 w 4279359"/>
                      <a:gd name="connsiteY0-82" fmla="*/ 1270342 h 1270342"/>
                      <a:gd name="connsiteX1-83" fmla="*/ 1276924 w 4279359"/>
                      <a:gd name="connsiteY1-84" fmla="*/ 0 h 1270342"/>
                      <a:gd name="connsiteX2-85" fmla="*/ 2910399 w 4279359"/>
                      <a:gd name="connsiteY2-86" fmla="*/ 0 h 1270342"/>
                      <a:gd name="connsiteX3-87" fmla="*/ 4279359 w 4279359"/>
                      <a:gd name="connsiteY3-88" fmla="*/ 1267550 h 1270342"/>
                      <a:gd name="connsiteX4-89" fmla="*/ -1 w 4279359"/>
                      <a:gd name="connsiteY4-90" fmla="*/ 1270342 h 1270342"/>
                      <a:gd name="connsiteX0-91" fmla="*/ 1 w 5769911"/>
                      <a:gd name="connsiteY0-92" fmla="*/ 1283390 h 1283390"/>
                      <a:gd name="connsiteX1-93" fmla="*/ 2767476 w 5769911"/>
                      <a:gd name="connsiteY1-94" fmla="*/ 0 h 1283390"/>
                      <a:gd name="connsiteX2-95" fmla="*/ 4400951 w 5769911"/>
                      <a:gd name="connsiteY2-96" fmla="*/ 0 h 1283390"/>
                      <a:gd name="connsiteX3-97" fmla="*/ 5769911 w 5769911"/>
                      <a:gd name="connsiteY3-98" fmla="*/ 1267550 h 1283390"/>
                      <a:gd name="connsiteX4-99" fmla="*/ 1 w 5769911"/>
                      <a:gd name="connsiteY4-100" fmla="*/ 1283390 h 1283390"/>
                      <a:gd name="connsiteX0-101" fmla="*/ 1 w 6882875"/>
                      <a:gd name="connsiteY0-102" fmla="*/ 1283390 h 1283390"/>
                      <a:gd name="connsiteX1-103" fmla="*/ 2767476 w 6882875"/>
                      <a:gd name="connsiteY1-104" fmla="*/ 0 h 1283390"/>
                      <a:gd name="connsiteX2-105" fmla="*/ 4400951 w 6882875"/>
                      <a:gd name="connsiteY2-106" fmla="*/ 0 h 1283390"/>
                      <a:gd name="connsiteX3-107" fmla="*/ 6882875 w 6882875"/>
                      <a:gd name="connsiteY3-108" fmla="*/ 1257068 h 1283390"/>
                      <a:gd name="connsiteX4-109" fmla="*/ 1 w 6882875"/>
                      <a:gd name="connsiteY4-110" fmla="*/ 1283390 h 1283390"/>
                      <a:gd name="connsiteX0-111" fmla="*/ 1 w 7175325"/>
                      <a:gd name="connsiteY0-112" fmla="*/ 1283390 h 1296979"/>
                      <a:gd name="connsiteX1-113" fmla="*/ 2767476 w 7175325"/>
                      <a:gd name="connsiteY1-114" fmla="*/ 0 h 1296979"/>
                      <a:gd name="connsiteX2-115" fmla="*/ 4400951 w 7175325"/>
                      <a:gd name="connsiteY2-116" fmla="*/ 0 h 1296979"/>
                      <a:gd name="connsiteX3-117" fmla="*/ 7175325 w 7175325"/>
                      <a:gd name="connsiteY3-118" fmla="*/ 1296979 h 1296979"/>
                      <a:gd name="connsiteX4-119" fmla="*/ 1 w 7175325"/>
                      <a:gd name="connsiteY4-120" fmla="*/ 1283390 h 1296979"/>
                      <a:gd name="connsiteX0-121" fmla="*/ 0 w 7018792"/>
                      <a:gd name="connsiteY0-122" fmla="*/ 1296978 h 1296979"/>
                      <a:gd name="connsiteX1-123" fmla="*/ 2610943 w 7018792"/>
                      <a:gd name="connsiteY1-124" fmla="*/ 0 h 1296979"/>
                      <a:gd name="connsiteX2-125" fmla="*/ 4244418 w 7018792"/>
                      <a:gd name="connsiteY2-126" fmla="*/ 0 h 1296979"/>
                      <a:gd name="connsiteX3-127" fmla="*/ 7018792 w 7018792"/>
                      <a:gd name="connsiteY3-128" fmla="*/ 1296979 h 1296979"/>
                      <a:gd name="connsiteX4-129" fmla="*/ 0 w 7018792"/>
                      <a:gd name="connsiteY4-130" fmla="*/ 1296978 h 1296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7018792" h="1296979">
                        <a:moveTo>
                          <a:pt x="0" y="1296978"/>
                        </a:moveTo>
                        <a:lnTo>
                          <a:pt x="2610943" y="0"/>
                        </a:lnTo>
                        <a:lnTo>
                          <a:pt x="4244418" y="0"/>
                        </a:lnTo>
                        <a:lnTo>
                          <a:pt x="7018792" y="1296979"/>
                        </a:lnTo>
                        <a:lnTo>
                          <a:pt x="0" y="129697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8" name="组合 72"/>
                <p:cNvGrpSpPr/>
                <p:nvPr/>
              </p:nvGrpSpPr>
              <p:grpSpPr>
                <a:xfrm rot="14507165">
                  <a:off x="6758875" y="4190738"/>
                  <a:ext cx="393121" cy="577527"/>
                  <a:chOff x="3999600" y="505977"/>
                  <a:chExt cx="943385" cy="1395037"/>
                </a:xfrm>
              </p:grpSpPr>
              <p:sp>
                <p:nvSpPr>
                  <p:cNvPr id="84" name="弦形 83"/>
                  <p:cNvSpPr/>
                  <p:nvPr/>
                </p:nvSpPr>
                <p:spPr>
                  <a:xfrm rot="1500000">
                    <a:off x="3999600" y="505977"/>
                    <a:ext cx="788728" cy="1395037"/>
                  </a:xfrm>
                  <a:prstGeom prst="chord">
                    <a:avLst>
                      <a:gd name="adj1" fmla="val 7013033"/>
                      <a:gd name="adj2" fmla="val 156564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5" name="任意多边形 84"/>
                  <p:cNvSpPr>
                    <a:spLocks noChangeAspect="1"/>
                  </p:cNvSpPr>
                  <p:nvPr/>
                </p:nvSpPr>
                <p:spPr>
                  <a:xfrm rot="7320000">
                    <a:off x="3960185" y="883889"/>
                    <a:ext cx="1209600" cy="756000"/>
                  </a:xfrm>
                  <a:custGeom>
                    <a:avLst/>
                    <a:gdLst>
                      <a:gd name="connsiteX0" fmla="*/ 0 w 2304609"/>
                      <a:gd name="connsiteY0" fmla="*/ 1342269 h 1342269"/>
                      <a:gd name="connsiteX1" fmla="*/ 335567 w 2304609"/>
                      <a:gd name="connsiteY1" fmla="*/ 0 h 1342269"/>
                      <a:gd name="connsiteX2" fmla="*/ 1969042 w 2304609"/>
                      <a:gd name="connsiteY2" fmla="*/ 0 h 1342269"/>
                      <a:gd name="connsiteX3" fmla="*/ 2304609 w 2304609"/>
                      <a:gd name="connsiteY3" fmla="*/ 1342269 h 1342269"/>
                      <a:gd name="connsiteX4" fmla="*/ 0 w 2304609"/>
                      <a:gd name="connsiteY4" fmla="*/ 1342269 h 1342269"/>
                      <a:gd name="connsiteX0-1" fmla="*/ 0 w 2711948"/>
                      <a:gd name="connsiteY0-2" fmla="*/ 1342269 h 1342269"/>
                      <a:gd name="connsiteX1-3" fmla="*/ 335567 w 2711948"/>
                      <a:gd name="connsiteY1-4" fmla="*/ 0 h 1342269"/>
                      <a:gd name="connsiteX2-5" fmla="*/ 1969042 w 2711948"/>
                      <a:gd name="connsiteY2-6" fmla="*/ 0 h 1342269"/>
                      <a:gd name="connsiteX3-7" fmla="*/ 2711948 w 2711948"/>
                      <a:gd name="connsiteY3-8" fmla="*/ 1342268 h 1342269"/>
                      <a:gd name="connsiteX4-9" fmla="*/ 0 w 2711948"/>
                      <a:gd name="connsiteY4-10" fmla="*/ 1342269 h 1342269"/>
                      <a:gd name="connsiteX0-11" fmla="*/ 0 w 3055040"/>
                      <a:gd name="connsiteY0-12" fmla="*/ 1342268 h 1342268"/>
                      <a:gd name="connsiteX1-13" fmla="*/ 678659 w 3055040"/>
                      <a:gd name="connsiteY1-14" fmla="*/ 0 h 1342268"/>
                      <a:gd name="connsiteX2-15" fmla="*/ 2312134 w 3055040"/>
                      <a:gd name="connsiteY2-16" fmla="*/ 0 h 1342268"/>
                      <a:gd name="connsiteX3-17" fmla="*/ 3055040 w 3055040"/>
                      <a:gd name="connsiteY3-18" fmla="*/ 1342268 h 1342268"/>
                      <a:gd name="connsiteX4-19" fmla="*/ 0 w 3055040"/>
                      <a:gd name="connsiteY4-20" fmla="*/ 1342268 h 1342268"/>
                      <a:gd name="connsiteX0-21" fmla="*/ 1 w 3653307"/>
                      <a:gd name="connsiteY0-22" fmla="*/ 1270342 h 1342268"/>
                      <a:gd name="connsiteX1-23" fmla="*/ 1276926 w 3653307"/>
                      <a:gd name="connsiteY1-24" fmla="*/ 0 h 1342268"/>
                      <a:gd name="connsiteX2-25" fmla="*/ 2910401 w 3653307"/>
                      <a:gd name="connsiteY2-26" fmla="*/ 0 h 1342268"/>
                      <a:gd name="connsiteX3-27" fmla="*/ 3653307 w 3653307"/>
                      <a:gd name="connsiteY3-28" fmla="*/ 1342268 h 1342268"/>
                      <a:gd name="connsiteX4-29" fmla="*/ 1 w 3653307"/>
                      <a:gd name="connsiteY4-30" fmla="*/ 1270342 h 1342268"/>
                      <a:gd name="connsiteX0-31" fmla="*/ 1 w 4105036"/>
                      <a:gd name="connsiteY0-32" fmla="*/ 1270342 h 1270341"/>
                      <a:gd name="connsiteX1-33" fmla="*/ 1276926 w 4105036"/>
                      <a:gd name="connsiteY1-34" fmla="*/ 0 h 1270341"/>
                      <a:gd name="connsiteX2-35" fmla="*/ 2910401 w 4105036"/>
                      <a:gd name="connsiteY2-36" fmla="*/ 0 h 1270341"/>
                      <a:gd name="connsiteX3-37" fmla="*/ 4105037 w 4105036"/>
                      <a:gd name="connsiteY3-38" fmla="*/ 1216563 h 1270341"/>
                      <a:gd name="connsiteX4-39" fmla="*/ 1 w 4105036"/>
                      <a:gd name="connsiteY4-40" fmla="*/ 1270342 h 1270341"/>
                      <a:gd name="connsiteX0-41" fmla="*/ -1 w 4401825"/>
                      <a:gd name="connsiteY0-42" fmla="*/ 1270342 h 1308165"/>
                      <a:gd name="connsiteX1-43" fmla="*/ 1276924 w 4401825"/>
                      <a:gd name="connsiteY1-44" fmla="*/ 0 h 1308165"/>
                      <a:gd name="connsiteX2-45" fmla="*/ 2910399 w 4401825"/>
                      <a:gd name="connsiteY2-46" fmla="*/ 0 h 1308165"/>
                      <a:gd name="connsiteX3-47" fmla="*/ 4401824 w 4401825"/>
                      <a:gd name="connsiteY3-48" fmla="*/ 1308165 h 1308165"/>
                      <a:gd name="connsiteX4-49" fmla="*/ -1 w 4401825"/>
                      <a:gd name="connsiteY4-50" fmla="*/ 1270342 h 1308165"/>
                      <a:gd name="connsiteX0-51" fmla="*/ 1 w 4156889"/>
                      <a:gd name="connsiteY0-52" fmla="*/ 1270342 h 1270342"/>
                      <a:gd name="connsiteX1-53" fmla="*/ 1276926 w 4156889"/>
                      <a:gd name="connsiteY1-54" fmla="*/ 0 h 1270342"/>
                      <a:gd name="connsiteX2-55" fmla="*/ 2910401 w 4156889"/>
                      <a:gd name="connsiteY2-56" fmla="*/ 0 h 1270342"/>
                      <a:gd name="connsiteX3-57" fmla="*/ 4156889 w 4156889"/>
                      <a:gd name="connsiteY3-58" fmla="*/ 1197943 h 1270342"/>
                      <a:gd name="connsiteX4-59" fmla="*/ 1 w 4156889"/>
                      <a:gd name="connsiteY4-60" fmla="*/ 1270342 h 1270342"/>
                      <a:gd name="connsiteX0-61" fmla="*/ -1 w 4279357"/>
                      <a:gd name="connsiteY0-62" fmla="*/ 1270342 h 1270342"/>
                      <a:gd name="connsiteX1-63" fmla="*/ 1276924 w 4279357"/>
                      <a:gd name="connsiteY1-64" fmla="*/ 0 h 1270342"/>
                      <a:gd name="connsiteX2-65" fmla="*/ 2910399 w 4279357"/>
                      <a:gd name="connsiteY2-66" fmla="*/ 0 h 1270342"/>
                      <a:gd name="connsiteX3-67" fmla="*/ 4279357 w 4279357"/>
                      <a:gd name="connsiteY3-68" fmla="*/ 1253054 h 1270342"/>
                      <a:gd name="connsiteX4-69" fmla="*/ -1 w 4279357"/>
                      <a:gd name="connsiteY4-70" fmla="*/ 1270342 h 1270342"/>
                      <a:gd name="connsiteX0-71" fmla="*/ 1 w 4279359"/>
                      <a:gd name="connsiteY0-72" fmla="*/ 1270342 h 1322661"/>
                      <a:gd name="connsiteX1-73" fmla="*/ 1276926 w 4279359"/>
                      <a:gd name="connsiteY1-74" fmla="*/ 0 h 1322661"/>
                      <a:gd name="connsiteX2-75" fmla="*/ 2910401 w 4279359"/>
                      <a:gd name="connsiteY2-76" fmla="*/ 0 h 1322661"/>
                      <a:gd name="connsiteX3-77" fmla="*/ 4279359 w 4279359"/>
                      <a:gd name="connsiteY3-78" fmla="*/ 1322661 h 1322661"/>
                      <a:gd name="connsiteX4-79" fmla="*/ 1 w 4279359"/>
                      <a:gd name="connsiteY4-80" fmla="*/ 1270342 h 1322661"/>
                      <a:gd name="connsiteX0-81" fmla="*/ -1 w 4279359"/>
                      <a:gd name="connsiteY0-82" fmla="*/ 1270342 h 1270342"/>
                      <a:gd name="connsiteX1-83" fmla="*/ 1276924 w 4279359"/>
                      <a:gd name="connsiteY1-84" fmla="*/ 0 h 1270342"/>
                      <a:gd name="connsiteX2-85" fmla="*/ 2910399 w 4279359"/>
                      <a:gd name="connsiteY2-86" fmla="*/ 0 h 1270342"/>
                      <a:gd name="connsiteX3-87" fmla="*/ 4279359 w 4279359"/>
                      <a:gd name="connsiteY3-88" fmla="*/ 1267550 h 1270342"/>
                      <a:gd name="connsiteX4-89" fmla="*/ -1 w 4279359"/>
                      <a:gd name="connsiteY4-90" fmla="*/ 1270342 h 1270342"/>
                      <a:gd name="connsiteX0-91" fmla="*/ 1 w 5769911"/>
                      <a:gd name="connsiteY0-92" fmla="*/ 1283390 h 1283390"/>
                      <a:gd name="connsiteX1-93" fmla="*/ 2767476 w 5769911"/>
                      <a:gd name="connsiteY1-94" fmla="*/ 0 h 1283390"/>
                      <a:gd name="connsiteX2-95" fmla="*/ 4400951 w 5769911"/>
                      <a:gd name="connsiteY2-96" fmla="*/ 0 h 1283390"/>
                      <a:gd name="connsiteX3-97" fmla="*/ 5769911 w 5769911"/>
                      <a:gd name="connsiteY3-98" fmla="*/ 1267550 h 1283390"/>
                      <a:gd name="connsiteX4-99" fmla="*/ 1 w 5769911"/>
                      <a:gd name="connsiteY4-100" fmla="*/ 1283390 h 1283390"/>
                      <a:gd name="connsiteX0-101" fmla="*/ 1 w 6882875"/>
                      <a:gd name="connsiteY0-102" fmla="*/ 1283390 h 1283390"/>
                      <a:gd name="connsiteX1-103" fmla="*/ 2767476 w 6882875"/>
                      <a:gd name="connsiteY1-104" fmla="*/ 0 h 1283390"/>
                      <a:gd name="connsiteX2-105" fmla="*/ 4400951 w 6882875"/>
                      <a:gd name="connsiteY2-106" fmla="*/ 0 h 1283390"/>
                      <a:gd name="connsiteX3-107" fmla="*/ 6882875 w 6882875"/>
                      <a:gd name="connsiteY3-108" fmla="*/ 1257068 h 1283390"/>
                      <a:gd name="connsiteX4-109" fmla="*/ 1 w 6882875"/>
                      <a:gd name="connsiteY4-110" fmla="*/ 1283390 h 1283390"/>
                      <a:gd name="connsiteX0-111" fmla="*/ 1 w 7175325"/>
                      <a:gd name="connsiteY0-112" fmla="*/ 1283390 h 1296979"/>
                      <a:gd name="connsiteX1-113" fmla="*/ 2767476 w 7175325"/>
                      <a:gd name="connsiteY1-114" fmla="*/ 0 h 1296979"/>
                      <a:gd name="connsiteX2-115" fmla="*/ 4400951 w 7175325"/>
                      <a:gd name="connsiteY2-116" fmla="*/ 0 h 1296979"/>
                      <a:gd name="connsiteX3-117" fmla="*/ 7175325 w 7175325"/>
                      <a:gd name="connsiteY3-118" fmla="*/ 1296979 h 1296979"/>
                      <a:gd name="connsiteX4-119" fmla="*/ 1 w 7175325"/>
                      <a:gd name="connsiteY4-120" fmla="*/ 1283390 h 1296979"/>
                      <a:gd name="connsiteX0-121" fmla="*/ 0 w 7018792"/>
                      <a:gd name="connsiteY0-122" fmla="*/ 1296978 h 1296979"/>
                      <a:gd name="connsiteX1-123" fmla="*/ 2610943 w 7018792"/>
                      <a:gd name="connsiteY1-124" fmla="*/ 0 h 1296979"/>
                      <a:gd name="connsiteX2-125" fmla="*/ 4244418 w 7018792"/>
                      <a:gd name="connsiteY2-126" fmla="*/ 0 h 1296979"/>
                      <a:gd name="connsiteX3-127" fmla="*/ 7018792 w 7018792"/>
                      <a:gd name="connsiteY3-128" fmla="*/ 1296979 h 1296979"/>
                      <a:gd name="connsiteX4-129" fmla="*/ 0 w 7018792"/>
                      <a:gd name="connsiteY4-130" fmla="*/ 1296978 h 1296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7018792" h="1296979">
                        <a:moveTo>
                          <a:pt x="0" y="1296978"/>
                        </a:moveTo>
                        <a:lnTo>
                          <a:pt x="2610943" y="0"/>
                        </a:lnTo>
                        <a:lnTo>
                          <a:pt x="4244418" y="0"/>
                        </a:lnTo>
                        <a:lnTo>
                          <a:pt x="7018792" y="1296979"/>
                        </a:lnTo>
                        <a:lnTo>
                          <a:pt x="0" y="129697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79" name="组合 75"/>
                <p:cNvGrpSpPr/>
                <p:nvPr/>
              </p:nvGrpSpPr>
              <p:grpSpPr>
                <a:xfrm rot="7320000">
                  <a:off x="7024714" y="3748188"/>
                  <a:ext cx="393121" cy="577527"/>
                  <a:chOff x="3999600" y="505977"/>
                  <a:chExt cx="943385" cy="1395037"/>
                </a:xfrm>
              </p:grpSpPr>
              <p:sp>
                <p:nvSpPr>
                  <p:cNvPr id="82" name="弦形 81"/>
                  <p:cNvSpPr/>
                  <p:nvPr/>
                </p:nvSpPr>
                <p:spPr>
                  <a:xfrm rot="1500000">
                    <a:off x="3999600" y="505977"/>
                    <a:ext cx="788728" cy="1395037"/>
                  </a:xfrm>
                  <a:prstGeom prst="chord">
                    <a:avLst>
                      <a:gd name="adj1" fmla="val 7013033"/>
                      <a:gd name="adj2" fmla="val 15656494"/>
                    </a:avLst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83" name="任意多边形 82"/>
                  <p:cNvSpPr>
                    <a:spLocks noChangeAspect="1"/>
                  </p:cNvSpPr>
                  <p:nvPr/>
                </p:nvSpPr>
                <p:spPr>
                  <a:xfrm rot="7320000">
                    <a:off x="3960185" y="883889"/>
                    <a:ext cx="1209600" cy="756000"/>
                  </a:xfrm>
                  <a:custGeom>
                    <a:avLst/>
                    <a:gdLst>
                      <a:gd name="connsiteX0" fmla="*/ 0 w 2304609"/>
                      <a:gd name="connsiteY0" fmla="*/ 1342269 h 1342269"/>
                      <a:gd name="connsiteX1" fmla="*/ 335567 w 2304609"/>
                      <a:gd name="connsiteY1" fmla="*/ 0 h 1342269"/>
                      <a:gd name="connsiteX2" fmla="*/ 1969042 w 2304609"/>
                      <a:gd name="connsiteY2" fmla="*/ 0 h 1342269"/>
                      <a:gd name="connsiteX3" fmla="*/ 2304609 w 2304609"/>
                      <a:gd name="connsiteY3" fmla="*/ 1342269 h 1342269"/>
                      <a:gd name="connsiteX4" fmla="*/ 0 w 2304609"/>
                      <a:gd name="connsiteY4" fmla="*/ 1342269 h 1342269"/>
                      <a:gd name="connsiteX0-1" fmla="*/ 0 w 2711948"/>
                      <a:gd name="connsiteY0-2" fmla="*/ 1342269 h 1342269"/>
                      <a:gd name="connsiteX1-3" fmla="*/ 335567 w 2711948"/>
                      <a:gd name="connsiteY1-4" fmla="*/ 0 h 1342269"/>
                      <a:gd name="connsiteX2-5" fmla="*/ 1969042 w 2711948"/>
                      <a:gd name="connsiteY2-6" fmla="*/ 0 h 1342269"/>
                      <a:gd name="connsiteX3-7" fmla="*/ 2711948 w 2711948"/>
                      <a:gd name="connsiteY3-8" fmla="*/ 1342268 h 1342269"/>
                      <a:gd name="connsiteX4-9" fmla="*/ 0 w 2711948"/>
                      <a:gd name="connsiteY4-10" fmla="*/ 1342269 h 1342269"/>
                      <a:gd name="connsiteX0-11" fmla="*/ 0 w 3055040"/>
                      <a:gd name="connsiteY0-12" fmla="*/ 1342268 h 1342268"/>
                      <a:gd name="connsiteX1-13" fmla="*/ 678659 w 3055040"/>
                      <a:gd name="connsiteY1-14" fmla="*/ 0 h 1342268"/>
                      <a:gd name="connsiteX2-15" fmla="*/ 2312134 w 3055040"/>
                      <a:gd name="connsiteY2-16" fmla="*/ 0 h 1342268"/>
                      <a:gd name="connsiteX3-17" fmla="*/ 3055040 w 3055040"/>
                      <a:gd name="connsiteY3-18" fmla="*/ 1342268 h 1342268"/>
                      <a:gd name="connsiteX4-19" fmla="*/ 0 w 3055040"/>
                      <a:gd name="connsiteY4-20" fmla="*/ 1342268 h 1342268"/>
                      <a:gd name="connsiteX0-21" fmla="*/ 1 w 3653307"/>
                      <a:gd name="connsiteY0-22" fmla="*/ 1270342 h 1342268"/>
                      <a:gd name="connsiteX1-23" fmla="*/ 1276926 w 3653307"/>
                      <a:gd name="connsiteY1-24" fmla="*/ 0 h 1342268"/>
                      <a:gd name="connsiteX2-25" fmla="*/ 2910401 w 3653307"/>
                      <a:gd name="connsiteY2-26" fmla="*/ 0 h 1342268"/>
                      <a:gd name="connsiteX3-27" fmla="*/ 3653307 w 3653307"/>
                      <a:gd name="connsiteY3-28" fmla="*/ 1342268 h 1342268"/>
                      <a:gd name="connsiteX4-29" fmla="*/ 1 w 3653307"/>
                      <a:gd name="connsiteY4-30" fmla="*/ 1270342 h 1342268"/>
                      <a:gd name="connsiteX0-31" fmla="*/ 1 w 4105036"/>
                      <a:gd name="connsiteY0-32" fmla="*/ 1270342 h 1270341"/>
                      <a:gd name="connsiteX1-33" fmla="*/ 1276926 w 4105036"/>
                      <a:gd name="connsiteY1-34" fmla="*/ 0 h 1270341"/>
                      <a:gd name="connsiteX2-35" fmla="*/ 2910401 w 4105036"/>
                      <a:gd name="connsiteY2-36" fmla="*/ 0 h 1270341"/>
                      <a:gd name="connsiteX3-37" fmla="*/ 4105037 w 4105036"/>
                      <a:gd name="connsiteY3-38" fmla="*/ 1216563 h 1270341"/>
                      <a:gd name="connsiteX4-39" fmla="*/ 1 w 4105036"/>
                      <a:gd name="connsiteY4-40" fmla="*/ 1270342 h 1270341"/>
                      <a:gd name="connsiteX0-41" fmla="*/ -1 w 4401825"/>
                      <a:gd name="connsiteY0-42" fmla="*/ 1270342 h 1308165"/>
                      <a:gd name="connsiteX1-43" fmla="*/ 1276924 w 4401825"/>
                      <a:gd name="connsiteY1-44" fmla="*/ 0 h 1308165"/>
                      <a:gd name="connsiteX2-45" fmla="*/ 2910399 w 4401825"/>
                      <a:gd name="connsiteY2-46" fmla="*/ 0 h 1308165"/>
                      <a:gd name="connsiteX3-47" fmla="*/ 4401824 w 4401825"/>
                      <a:gd name="connsiteY3-48" fmla="*/ 1308165 h 1308165"/>
                      <a:gd name="connsiteX4-49" fmla="*/ -1 w 4401825"/>
                      <a:gd name="connsiteY4-50" fmla="*/ 1270342 h 1308165"/>
                      <a:gd name="connsiteX0-51" fmla="*/ 1 w 4156889"/>
                      <a:gd name="connsiteY0-52" fmla="*/ 1270342 h 1270342"/>
                      <a:gd name="connsiteX1-53" fmla="*/ 1276926 w 4156889"/>
                      <a:gd name="connsiteY1-54" fmla="*/ 0 h 1270342"/>
                      <a:gd name="connsiteX2-55" fmla="*/ 2910401 w 4156889"/>
                      <a:gd name="connsiteY2-56" fmla="*/ 0 h 1270342"/>
                      <a:gd name="connsiteX3-57" fmla="*/ 4156889 w 4156889"/>
                      <a:gd name="connsiteY3-58" fmla="*/ 1197943 h 1270342"/>
                      <a:gd name="connsiteX4-59" fmla="*/ 1 w 4156889"/>
                      <a:gd name="connsiteY4-60" fmla="*/ 1270342 h 1270342"/>
                      <a:gd name="connsiteX0-61" fmla="*/ -1 w 4279357"/>
                      <a:gd name="connsiteY0-62" fmla="*/ 1270342 h 1270342"/>
                      <a:gd name="connsiteX1-63" fmla="*/ 1276924 w 4279357"/>
                      <a:gd name="connsiteY1-64" fmla="*/ 0 h 1270342"/>
                      <a:gd name="connsiteX2-65" fmla="*/ 2910399 w 4279357"/>
                      <a:gd name="connsiteY2-66" fmla="*/ 0 h 1270342"/>
                      <a:gd name="connsiteX3-67" fmla="*/ 4279357 w 4279357"/>
                      <a:gd name="connsiteY3-68" fmla="*/ 1253054 h 1270342"/>
                      <a:gd name="connsiteX4-69" fmla="*/ -1 w 4279357"/>
                      <a:gd name="connsiteY4-70" fmla="*/ 1270342 h 1270342"/>
                      <a:gd name="connsiteX0-71" fmla="*/ 1 w 4279359"/>
                      <a:gd name="connsiteY0-72" fmla="*/ 1270342 h 1322661"/>
                      <a:gd name="connsiteX1-73" fmla="*/ 1276926 w 4279359"/>
                      <a:gd name="connsiteY1-74" fmla="*/ 0 h 1322661"/>
                      <a:gd name="connsiteX2-75" fmla="*/ 2910401 w 4279359"/>
                      <a:gd name="connsiteY2-76" fmla="*/ 0 h 1322661"/>
                      <a:gd name="connsiteX3-77" fmla="*/ 4279359 w 4279359"/>
                      <a:gd name="connsiteY3-78" fmla="*/ 1322661 h 1322661"/>
                      <a:gd name="connsiteX4-79" fmla="*/ 1 w 4279359"/>
                      <a:gd name="connsiteY4-80" fmla="*/ 1270342 h 1322661"/>
                      <a:gd name="connsiteX0-81" fmla="*/ -1 w 4279359"/>
                      <a:gd name="connsiteY0-82" fmla="*/ 1270342 h 1270342"/>
                      <a:gd name="connsiteX1-83" fmla="*/ 1276924 w 4279359"/>
                      <a:gd name="connsiteY1-84" fmla="*/ 0 h 1270342"/>
                      <a:gd name="connsiteX2-85" fmla="*/ 2910399 w 4279359"/>
                      <a:gd name="connsiteY2-86" fmla="*/ 0 h 1270342"/>
                      <a:gd name="connsiteX3-87" fmla="*/ 4279359 w 4279359"/>
                      <a:gd name="connsiteY3-88" fmla="*/ 1267550 h 1270342"/>
                      <a:gd name="connsiteX4-89" fmla="*/ -1 w 4279359"/>
                      <a:gd name="connsiteY4-90" fmla="*/ 1270342 h 1270342"/>
                      <a:gd name="connsiteX0-91" fmla="*/ 1 w 5769911"/>
                      <a:gd name="connsiteY0-92" fmla="*/ 1283390 h 1283390"/>
                      <a:gd name="connsiteX1-93" fmla="*/ 2767476 w 5769911"/>
                      <a:gd name="connsiteY1-94" fmla="*/ 0 h 1283390"/>
                      <a:gd name="connsiteX2-95" fmla="*/ 4400951 w 5769911"/>
                      <a:gd name="connsiteY2-96" fmla="*/ 0 h 1283390"/>
                      <a:gd name="connsiteX3-97" fmla="*/ 5769911 w 5769911"/>
                      <a:gd name="connsiteY3-98" fmla="*/ 1267550 h 1283390"/>
                      <a:gd name="connsiteX4-99" fmla="*/ 1 w 5769911"/>
                      <a:gd name="connsiteY4-100" fmla="*/ 1283390 h 1283390"/>
                      <a:gd name="connsiteX0-101" fmla="*/ 1 w 6882875"/>
                      <a:gd name="connsiteY0-102" fmla="*/ 1283390 h 1283390"/>
                      <a:gd name="connsiteX1-103" fmla="*/ 2767476 w 6882875"/>
                      <a:gd name="connsiteY1-104" fmla="*/ 0 h 1283390"/>
                      <a:gd name="connsiteX2-105" fmla="*/ 4400951 w 6882875"/>
                      <a:gd name="connsiteY2-106" fmla="*/ 0 h 1283390"/>
                      <a:gd name="connsiteX3-107" fmla="*/ 6882875 w 6882875"/>
                      <a:gd name="connsiteY3-108" fmla="*/ 1257068 h 1283390"/>
                      <a:gd name="connsiteX4-109" fmla="*/ 1 w 6882875"/>
                      <a:gd name="connsiteY4-110" fmla="*/ 1283390 h 1283390"/>
                      <a:gd name="connsiteX0-111" fmla="*/ 1 w 7175325"/>
                      <a:gd name="connsiteY0-112" fmla="*/ 1283390 h 1296979"/>
                      <a:gd name="connsiteX1-113" fmla="*/ 2767476 w 7175325"/>
                      <a:gd name="connsiteY1-114" fmla="*/ 0 h 1296979"/>
                      <a:gd name="connsiteX2-115" fmla="*/ 4400951 w 7175325"/>
                      <a:gd name="connsiteY2-116" fmla="*/ 0 h 1296979"/>
                      <a:gd name="connsiteX3-117" fmla="*/ 7175325 w 7175325"/>
                      <a:gd name="connsiteY3-118" fmla="*/ 1296979 h 1296979"/>
                      <a:gd name="connsiteX4-119" fmla="*/ 1 w 7175325"/>
                      <a:gd name="connsiteY4-120" fmla="*/ 1283390 h 1296979"/>
                      <a:gd name="connsiteX0-121" fmla="*/ 0 w 7018792"/>
                      <a:gd name="connsiteY0-122" fmla="*/ 1296978 h 1296979"/>
                      <a:gd name="connsiteX1-123" fmla="*/ 2610943 w 7018792"/>
                      <a:gd name="connsiteY1-124" fmla="*/ 0 h 1296979"/>
                      <a:gd name="connsiteX2-125" fmla="*/ 4244418 w 7018792"/>
                      <a:gd name="connsiteY2-126" fmla="*/ 0 h 1296979"/>
                      <a:gd name="connsiteX3-127" fmla="*/ 7018792 w 7018792"/>
                      <a:gd name="connsiteY3-128" fmla="*/ 1296979 h 1296979"/>
                      <a:gd name="connsiteX4-129" fmla="*/ 0 w 7018792"/>
                      <a:gd name="connsiteY4-130" fmla="*/ 1296978 h 1296979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</a:cxnLst>
                    <a:rect l="l" t="t" r="r" b="b"/>
                    <a:pathLst>
                      <a:path w="7018792" h="1296979">
                        <a:moveTo>
                          <a:pt x="0" y="1296978"/>
                        </a:moveTo>
                        <a:lnTo>
                          <a:pt x="2610943" y="0"/>
                        </a:lnTo>
                        <a:lnTo>
                          <a:pt x="4244418" y="0"/>
                        </a:lnTo>
                        <a:lnTo>
                          <a:pt x="7018792" y="1296979"/>
                        </a:lnTo>
                        <a:lnTo>
                          <a:pt x="0" y="1296978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80" name="椭圆 79"/>
                <p:cNvSpPr/>
                <p:nvPr/>
              </p:nvSpPr>
              <p:spPr>
                <a:xfrm>
                  <a:off x="6839706" y="4057571"/>
                  <a:ext cx="253360" cy="255029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椭圆 80"/>
                <p:cNvSpPr/>
                <p:nvPr/>
              </p:nvSpPr>
              <p:spPr>
                <a:xfrm>
                  <a:off x="6891868" y="4110077"/>
                  <a:ext cx="149035" cy="15001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pic>
        <p:nvPicPr>
          <p:cNvPr id="111" name="Picture 9"/>
          <p:cNvPicPr/>
          <p:nvPr/>
        </p:nvPicPr>
        <p:blipFill>
          <a:blip r:embed="rId6"/>
          <a:stretch>
            <a:fillRect/>
          </a:stretch>
        </p:blipFill>
        <p:spPr>
          <a:xfrm>
            <a:off x="82163" y="5026809"/>
            <a:ext cx="11520000" cy="135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" name="矩形 111"/>
          <p:cNvSpPr/>
          <p:nvPr/>
        </p:nvSpPr>
        <p:spPr>
          <a:xfrm>
            <a:off x="187326" y="5143086"/>
            <a:ext cx="31723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CCS Chem</a:t>
            </a:r>
            <a:r>
              <a:rPr lang="en-US" altLang="zh-CN" b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1, 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286.</a:t>
            </a:r>
          </a:p>
          <a:p>
            <a:pPr eaLnBrk="1" hangingPunct="1"/>
            <a:r>
              <a:rPr lang="en-US" altLang="zh-CN" b="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altLang="zh-CN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6, 2796.</a:t>
            </a:r>
          </a:p>
          <a:p>
            <a:pPr eaLnBrk="1" hangingPunct="1"/>
            <a:r>
              <a:rPr lang="en-US" altLang="zh-CN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Adv. </a:t>
            </a:r>
            <a:r>
              <a:rPr lang="en-US" altLang="zh-CN" b="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</a:t>
            </a:r>
            <a:r>
              <a:rPr lang="en-US" altLang="zh-CN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Mater.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32, 2205222.</a:t>
            </a:r>
          </a:p>
          <a:p>
            <a:pPr eaLnBrk="1" hangingPunct="1"/>
            <a:r>
              <a:rPr lang="en-US" altLang="zh-CN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Adv. </a:t>
            </a:r>
            <a:r>
              <a:rPr lang="en-US" altLang="zh-CN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Sci.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10, 2206516.</a:t>
            </a:r>
            <a:endParaRPr lang="en-US" altLang="zh-CN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3389200" y="5117618"/>
            <a:ext cx="472302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CN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Environ. Sci. &amp; Technol. 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52, 10748.</a:t>
            </a:r>
          </a:p>
          <a:p>
            <a:pPr eaLnBrk="1" hangingPunct="1"/>
            <a:r>
              <a:rPr lang="en-US" altLang="zh-CN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Environ. Sci. &amp; Technol.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53, 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3739.</a:t>
            </a:r>
            <a:endParaRPr lang="en-US" altLang="zh-CN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Environ. Sci. &amp; Technol.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53, 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10917.</a:t>
            </a:r>
          </a:p>
          <a:p>
            <a:pPr eaLnBrk="1" hangingPunct="1"/>
            <a:r>
              <a:rPr lang="en-US" altLang="zh-CN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Appl. </a:t>
            </a:r>
            <a:r>
              <a:rPr lang="en-US" altLang="zh-CN" b="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Catal</a:t>
            </a:r>
            <a:r>
              <a:rPr lang="en-US" altLang="zh-CN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B: Environ.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267, 118688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zh-CN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Environ. Sci</a:t>
            </a:r>
            <a:r>
              <a:rPr lang="en-US" altLang="zh-CN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Nano 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7, 724.</a:t>
            </a:r>
            <a:endParaRPr lang="en-US" altLang="zh-CN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7973015" y="5085184"/>
            <a:ext cx="402764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CN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Hazard. Mater.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396, 122731.</a:t>
            </a:r>
          </a:p>
          <a:p>
            <a:pPr eaLnBrk="1" hangingPunct="1"/>
            <a:r>
              <a:rPr lang="en-US" altLang="zh-CN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Hazard. Mater.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408, 124949.</a:t>
            </a:r>
            <a:endParaRPr lang="en-US" altLang="zh-CN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Chem. Eng. J.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444, 136397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zh-CN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Chem. Eng. J.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463, 142408.</a:t>
            </a:r>
          </a:p>
          <a:p>
            <a:pPr eaLnBrk="1" hangingPunct="1"/>
            <a:r>
              <a:rPr lang="en-US" altLang="zh-CN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Chem. Eng. J.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altLang="zh-CN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455, 140523.</a:t>
            </a:r>
            <a:endParaRPr lang="en-US" altLang="zh-CN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2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Pictur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276350" y="1331913"/>
            <a:ext cx="6746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773838" y="285486"/>
            <a:ext cx="10362722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3415"/>
              </a:lnSpc>
            </a:pPr>
            <a:r>
              <a:rPr lang="en-US" altLang="zh-CN" sz="2800" b="1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Research Topic </a:t>
            </a:r>
            <a:r>
              <a:rPr lang="en-US" altLang="zh-CN" sz="2800" b="1" dirty="0" smtClean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4: Actinide Computational Chemistry</a:t>
            </a:r>
            <a:endParaRPr lang="zh-CN" altLang="en-US" sz="2800" b="1" dirty="0">
              <a:solidFill>
                <a:srgbClr val="0000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3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397660" y="5730473"/>
            <a:ext cx="11037087" cy="136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736" y="1338557"/>
            <a:ext cx="2791502" cy="3863439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7975569" y="5329454"/>
            <a:ext cx="3480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1800" b="1" dirty="0" smtClean="0">
                <a:solidFill>
                  <a:srgbClr val="0000FF"/>
                </a:solidFill>
                <a:cs typeface="Arial" panose="020B0604020202020204" pitchFamily="34" charset="0"/>
                <a:sym typeface="+mn-ea"/>
              </a:rPr>
              <a:t>Uranium </a:t>
            </a:r>
            <a:r>
              <a:rPr lang="en-US" altLang="zh-CN" sz="1800" b="1" dirty="0">
                <a:solidFill>
                  <a:srgbClr val="0000FF"/>
                </a:solidFill>
                <a:cs typeface="Arial" panose="020B0604020202020204" pitchFamily="34" charset="0"/>
                <a:sym typeface="+mn-ea"/>
              </a:rPr>
              <a:t>extraction from seawater</a:t>
            </a:r>
            <a:endParaRPr lang="zh-CN" altLang="en-US" sz="1800" b="1" dirty="0">
              <a:solidFill>
                <a:srgbClr val="0000FF"/>
              </a:solidFill>
              <a:cs typeface="Arial" panose="020B0604020202020204" pitchFamily="34" charset="0"/>
              <a:sym typeface="+mn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4568098" y="5351413"/>
            <a:ext cx="3469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1800" b="1" dirty="0">
                <a:solidFill>
                  <a:srgbClr val="0000FF"/>
                </a:solidFill>
                <a:cs typeface="Arial" panose="020B0604020202020204" pitchFamily="34" charset="0"/>
                <a:sym typeface="+mn-ea"/>
              </a:rPr>
              <a:t>Molten salt </a:t>
            </a:r>
            <a:r>
              <a:rPr lang="en-US" altLang="zh-CN" b="1" dirty="0" smtClean="0">
                <a:solidFill>
                  <a:srgbClr val="0000FF"/>
                </a:solidFill>
                <a:cs typeface="Arial" panose="020B0604020202020204" pitchFamily="34" charset="0"/>
                <a:sym typeface="+mn-ea"/>
              </a:rPr>
              <a:t>coordination </a:t>
            </a:r>
            <a:r>
              <a:rPr lang="en-US" altLang="zh-CN" sz="1800" b="1" dirty="0" smtClean="0">
                <a:solidFill>
                  <a:srgbClr val="0000FF"/>
                </a:solidFill>
                <a:cs typeface="Arial" panose="020B0604020202020204" pitchFamily="34" charset="0"/>
                <a:sym typeface="+mn-ea"/>
              </a:rPr>
              <a:t>structure</a:t>
            </a:r>
            <a:endParaRPr lang="zh-CN" altLang="en-US" sz="1800" b="1" dirty="0">
              <a:solidFill>
                <a:srgbClr val="0000FF"/>
              </a:solidFill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/>
          <a:srcRect l="1635" t="3701" r="2258" b="4472"/>
          <a:stretch/>
        </p:blipFill>
        <p:spPr>
          <a:xfrm>
            <a:off x="4009359" y="2757746"/>
            <a:ext cx="4108355" cy="257779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4411406" y="1283087"/>
            <a:ext cx="3526076" cy="1472214"/>
            <a:chOff x="3901248" y="1080505"/>
            <a:chExt cx="3526076" cy="147221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1248" y="1080505"/>
              <a:ext cx="1051864" cy="1181238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3989087" y="1143818"/>
              <a:ext cx="3438237" cy="1408901"/>
              <a:chOff x="3989087" y="1143818"/>
              <a:chExt cx="3438237" cy="1408901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77108" y="1143818"/>
                <a:ext cx="1050216" cy="1079505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5051533" y="1375930"/>
                <a:ext cx="10823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8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DP-GEN</a:t>
                </a:r>
                <a:endParaRPr lang="zh-CN" altLang="en-US" sz="18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3989087" y="2183387"/>
                <a:ext cx="7745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AIMD</a:t>
                </a:r>
              </a:p>
            </p:txBody>
          </p:sp>
          <p:sp>
            <p:nvSpPr>
              <p:cNvPr id="9" name="右箭头 8"/>
              <p:cNvSpPr/>
              <p:nvPr/>
            </p:nvSpPr>
            <p:spPr>
              <a:xfrm>
                <a:off x="5305824" y="1700034"/>
                <a:ext cx="613371" cy="317711"/>
              </a:xfrm>
              <a:prstGeom prst="rightArrow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6441060" y="2183387"/>
                <a:ext cx="86433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DPMD</a:t>
                </a:r>
                <a:endParaRPr lang="zh-CN" altLang="en-US" sz="1800" dirty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矩形 19"/>
          <p:cNvSpPr/>
          <p:nvPr/>
        </p:nvSpPr>
        <p:spPr>
          <a:xfrm>
            <a:off x="794531" y="5359821"/>
            <a:ext cx="3572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1800" b="1" dirty="0" smtClean="0">
                <a:solidFill>
                  <a:srgbClr val="0000FF"/>
                </a:solidFill>
                <a:cs typeface="Arial" panose="020B0604020202020204" pitchFamily="34" charset="0"/>
                <a:sym typeface="+mn-ea"/>
              </a:rPr>
              <a:t>Ligand design for solvent extraction</a:t>
            </a:r>
            <a:endParaRPr lang="en-US" altLang="zh-CN" sz="1800" b="1" dirty="0">
              <a:solidFill>
                <a:srgbClr val="0000FF"/>
              </a:solidFill>
              <a:cs typeface="Arial" panose="020B0604020202020204" pitchFamily="34" charset="0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0" y="3316538"/>
            <a:ext cx="2954159" cy="20348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773838" y="2886979"/>
            <a:ext cx="314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1800" b="1" dirty="0" smtClean="0">
                <a:solidFill>
                  <a:srgbClr val="0000FF"/>
                </a:solidFill>
                <a:cs typeface="Arial" panose="020B0604020202020204" pitchFamily="34" charset="0"/>
                <a:sym typeface="+mn-ea"/>
              </a:rPr>
              <a:t>Actinide Reduction mechanism</a:t>
            </a:r>
            <a:endParaRPr lang="en-US" altLang="zh-CN" sz="1800" b="1" dirty="0">
              <a:solidFill>
                <a:srgbClr val="0000FF"/>
              </a:solidFill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9481" y="1058298"/>
            <a:ext cx="3627300" cy="183051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88714" y="5860333"/>
            <a:ext cx="11079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sv-SE" altLang="zh-CN" sz="1600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Inorg</a:t>
            </a:r>
            <a:r>
              <a:rPr lang="sv-SE" altLang="zh-CN" sz="1600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Chem. </a:t>
            </a:r>
            <a:r>
              <a:rPr lang="sv-SE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sv-SE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62, 8179-8187; </a:t>
            </a:r>
            <a:r>
              <a:rPr lang="sv-SE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sv-SE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62, 4581-4589; </a:t>
            </a:r>
            <a:r>
              <a:rPr lang="sv-SE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sv-SE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62, 2705-2714; </a:t>
            </a:r>
            <a:r>
              <a:rPr lang="sv-SE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sv-SE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61, 15423-15431; </a:t>
            </a:r>
            <a:r>
              <a:rPr lang="sv-SE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sv-SE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61, 6110-6119; </a:t>
            </a:r>
            <a:r>
              <a:rPr lang="sv-SE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sv-SE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61, </a:t>
            </a:r>
            <a:r>
              <a:rPr lang="sv-SE" altLang="zh-CN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4404-4413</a:t>
            </a:r>
            <a:r>
              <a:rPr lang="sv-SE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sv-SE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sv-SE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60, 16409-16419; </a:t>
            </a:r>
            <a:r>
              <a:rPr lang="sv-SE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sv-SE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59, </a:t>
            </a:r>
            <a:r>
              <a:rPr lang="sv-SE" altLang="zh-CN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11469-11480.   </a:t>
            </a:r>
            <a:r>
              <a:rPr lang="en-US" altLang="zh-CN" sz="1600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sz="1600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Chem. A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127, 4259-4268;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126, </a:t>
            </a:r>
            <a:r>
              <a:rPr lang="en-US" altLang="zh-CN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406-415;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125, </a:t>
            </a:r>
            <a:r>
              <a:rPr lang="en-US" altLang="zh-CN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6180-6188.   </a:t>
            </a:r>
            <a:r>
              <a:rPr lang="en-US" altLang="zh-CN" sz="1600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en-US" altLang="zh-CN" sz="1600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Chem. Chem. Phys.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24, </a:t>
            </a:r>
            <a:r>
              <a:rPr lang="en-US" altLang="zh-CN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17782-17791</a:t>
            </a:r>
            <a:r>
              <a:rPr lang="en-US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1600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Dalton </a:t>
            </a:r>
            <a:r>
              <a:rPr lang="en-US" altLang="zh-CN" sz="1600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Trans.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51, </a:t>
            </a:r>
            <a:r>
              <a:rPr lang="en-US" altLang="zh-CN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11381-11389</a:t>
            </a:r>
            <a:r>
              <a:rPr lang="en-US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altLang="zh-CN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50, </a:t>
            </a:r>
            <a:r>
              <a:rPr lang="en-US" altLang="zh-CN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3559-3567. </a:t>
            </a:r>
            <a:endParaRPr lang="en-US" altLang="zh-CN" sz="16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43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54">
            <a:extLst>
              <a:ext uri="{FF2B5EF4-FFF2-40B4-BE49-F238E27FC236}">
                <a16:creationId xmlns:a16="http://schemas.microsoft.com/office/drawing/2014/main" xmlns="" id="{13943843-A13D-351A-488C-13EC94928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4415" y="140549"/>
            <a:ext cx="10153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Highlight </a:t>
            </a:r>
            <a:r>
              <a:rPr lang="en-US" altLang="zh-CN" sz="24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1:</a:t>
            </a:r>
            <a:r>
              <a:rPr lang="en-US" altLang="zh-CN" sz="2400" b="1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new paradigm for the extraction and separation of actinides by self-assembled nanocage species</a:t>
            </a:r>
            <a:endParaRPr 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4A705C1F-C329-9ADA-EE9C-E47808F88F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63682" y="5886073"/>
            <a:ext cx="9837289" cy="135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9">
            <a:extLst>
              <a:ext uri="{FF2B5EF4-FFF2-40B4-BE49-F238E27FC236}">
                <a16:creationId xmlns:a16="http://schemas.microsoft.com/office/drawing/2014/main" xmlns="" id="{57532A4E-1EFB-1AE0-CDCC-B5EB3002FA98}"/>
              </a:ext>
            </a:extLst>
          </p:cNvPr>
          <p:cNvSpPr/>
          <p:nvPr/>
        </p:nvSpPr>
        <p:spPr>
          <a:xfrm>
            <a:off x="554090" y="6021288"/>
            <a:ext cx="10510462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Mei, L,</a:t>
            </a:r>
            <a:r>
              <a:rPr lang="en-US" altLang="zh-CN" b="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en-US" altLang="zh-CN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*; Ren, P.</a:t>
            </a:r>
            <a:r>
              <a:rPr lang="en-US" altLang="zh-CN" b="0" baseline="30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en-US" altLang="zh-CN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Wu, Q.-y.; Ke, Y.-b.; </a:t>
            </a:r>
            <a:r>
              <a:rPr lang="en-US" altLang="zh-CN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Geng</a:t>
            </a:r>
            <a:r>
              <a:rPr lang="en-US" altLang="zh-CN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J.-s.; Liu, K.; Xing, X.-q.; Huang, Z.-w.; Hu, K.-q.; Liu, Y.-l.; Yuan, L.-y.; Mo, G.; Wu, Z.-h.; Gibson, J. K.; Chai, Z.-f.; Shi, W.-q.* </a:t>
            </a:r>
            <a:r>
              <a:rPr lang="de-DE" altLang="zh-CN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J. Am. Chem. Soc</a:t>
            </a:r>
            <a:r>
              <a:rPr lang="de-DE" altLang="zh-CN" b="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de-DE" altLang="zh-C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r>
              <a:rPr lang="de-DE" altLang="zh-CN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142, 16538.</a:t>
            </a: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AAF86A3B-ED08-7F6C-D9C7-F1A21BA44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t="24927" r="18690" b="25842"/>
          <a:stretch>
            <a:fillRect/>
          </a:stretch>
        </p:blipFill>
        <p:spPr bwMode="auto">
          <a:xfrm>
            <a:off x="2460200" y="1591107"/>
            <a:ext cx="704822" cy="43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3967">
            <a:extLst>
              <a:ext uri="{FF2B5EF4-FFF2-40B4-BE49-F238E27FC236}">
                <a16:creationId xmlns:a16="http://schemas.microsoft.com/office/drawing/2014/main" xmlns="" id="{3BAB28FD-3236-5041-8F41-76C259314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2045" r="12463" b="3789"/>
          <a:stretch>
            <a:fillRect/>
          </a:stretch>
        </p:blipFill>
        <p:spPr bwMode="auto">
          <a:xfrm>
            <a:off x="3503711" y="1052736"/>
            <a:ext cx="1996771" cy="1944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内容占位符 6">
            <a:extLst>
              <a:ext uri="{FF2B5EF4-FFF2-40B4-BE49-F238E27FC236}">
                <a16:creationId xmlns:a16="http://schemas.microsoft.com/office/drawing/2014/main" xmlns="" id="{C2AEDCC8-C841-EC74-6A84-BB6920326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4" y="1599713"/>
            <a:ext cx="1731682" cy="129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下箭头 10">
            <a:extLst>
              <a:ext uri="{FF2B5EF4-FFF2-40B4-BE49-F238E27FC236}">
                <a16:creationId xmlns:a16="http://schemas.microsoft.com/office/drawing/2014/main" xmlns="" id="{6D1C84F1-8E65-33AA-6797-5F48554DE446}"/>
              </a:ext>
            </a:extLst>
          </p:cNvPr>
          <p:cNvSpPr/>
          <p:nvPr/>
        </p:nvSpPr>
        <p:spPr>
          <a:xfrm rot="16200000">
            <a:off x="2675848" y="1734569"/>
            <a:ext cx="360790" cy="936102"/>
          </a:xfrm>
          <a:prstGeom prst="downArrow">
            <a:avLst/>
          </a:prstGeom>
          <a:solidFill>
            <a:srgbClr val="005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2EC72233-6187-4EBC-654A-58AF2955C9EE}"/>
              </a:ext>
            </a:extLst>
          </p:cNvPr>
          <p:cNvSpPr/>
          <p:nvPr/>
        </p:nvSpPr>
        <p:spPr>
          <a:xfrm>
            <a:off x="513874" y="2884874"/>
            <a:ext cx="2323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PgC3 macrocycle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92">
            <a:extLst>
              <a:ext uri="{FF2B5EF4-FFF2-40B4-BE49-F238E27FC236}">
                <a16:creationId xmlns:a16="http://schemas.microsoft.com/office/drawing/2014/main" xmlns="" id="{EF2DF86A-34B8-754D-D16D-C22ED6A9C788}"/>
              </a:ext>
            </a:extLst>
          </p:cNvPr>
          <p:cNvSpPr txBox="1"/>
          <p:nvPr/>
        </p:nvSpPr>
        <p:spPr>
          <a:xfrm>
            <a:off x="3564496" y="2915652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[U</a:t>
            </a:r>
            <a:r>
              <a:rPr lang="en-US" altLang="zh-CN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(PgC3)</a:t>
            </a:r>
            <a:r>
              <a:rPr lang="en-US" altLang="zh-CN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FB3BED3C-D66E-F566-D417-F9FC4EDD8F88}"/>
              </a:ext>
            </a:extLst>
          </p:cNvPr>
          <p:cNvSpPr/>
          <p:nvPr/>
        </p:nvSpPr>
        <p:spPr>
          <a:xfrm rot="21405047">
            <a:off x="752355" y="1940739"/>
            <a:ext cx="1299448" cy="647105"/>
          </a:xfrm>
          <a:prstGeom prst="rect">
            <a:avLst/>
          </a:prstGeom>
          <a:solidFill>
            <a:srgbClr val="169A39">
              <a:alpha val="42000"/>
            </a:srgbClr>
          </a:solidFill>
          <a:ln w="381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  <a:scene3d>
            <a:camera prst="orthographicFront">
              <a:rot lat="18527799" lon="10871602" rev="21396552"/>
            </a:camera>
            <a:lightRig rig="sunset" dir="t"/>
          </a:scene3d>
          <a:sp3d prstMaterial="flat">
            <a:bevelT w="254000" h="635000" prst="angle"/>
            <a:bevelB w="127000" h="0" prst="angle"/>
            <a:contourClr>
              <a:srgbClr val="00B05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pic>
        <p:nvPicPr>
          <p:cNvPr id="13" name="Picture 2" descr="C:\Users\Meilei\Downloads\iloveimg-compressed\102.gif">
            <a:extLst>
              <a:ext uri="{FF2B5EF4-FFF2-40B4-BE49-F238E27FC236}">
                <a16:creationId xmlns:a16="http://schemas.microsoft.com/office/drawing/2014/main" xmlns="" id="{D5E4B632-2A6E-FBF4-5D63-AE5D50F12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94" y="3707958"/>
            <a:ext cx="2808142" cy="210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C:\Users\Meilei\Desktop\U_PgC3_0521.tif">
            <a:extLst>
              <a:ext uri="{FF2B5EF4-FFF2-40B4-BE49-F238E27FC236}">
                <a16:creationId xmlns:a16="http://schemas.microsoft.com/office/drawing/2014/main" xmlns="" id="{A96E65E8-AB03-2D4E-88D9-E1B7BF1B4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2" y="3748339"/>
            <a:ext cx="2879725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42F3DC63-4799-9D3F-E319-9ABE353864CB}"/>
              </a:ext>
            </a:extLst>
          </p:cNvPr>
          <p:cNvCxnSpPr/>
          <p:nvPr/>
        </p:nvCxnSpPr>
        <p:spPr>
          <a:xfrm>
            <a:off x="551383" y="3604670"/>
            <a:ext cx="0" cy="12961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xmlns="" id="{44651BA1-2F1C-9352-88A7-E9E1DAADF3F0}"/>
              </a:ext>
            </a:extLst>
          </p:cNvPr>
          <p:cNvCxnSpPr/>
          <p:nvPr/>
        </p:nvCxnSpPr>
        <p:spPr>
          <a:xfrm>
            <a:off x="2423591" y="3604670"/>
            <a:ext cx="0" cy="12961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xmlns="" id="{BA6BFA29-2D7E-7B46-DD7C-943EF2DC460C}"/>
              </a:ext>
            </a:extLst>
          </p:cNvPr>
          <p:cNvCxnSpPr/>
          <p:nvPr/>
        </p:nvCxnSpPr>
        <p:spPr>
          <a:xfrm>
            <a:off x="551383" y="3717032"/>
            <a:ext cx="1872208" cy="0"/>
          </a:xfrm>
          <a:prstGeom prst="straightConnector1">
            <a:avLst/>
          </a:prstGeom>
          <a:ln w="28575">
            <a:solidFill>
              <a:srgbClr val="1909E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47CA76C7-19F7-22E2-7878-1222E55D30E9}"/>
              </a:ext>
            </a:extLst>
          </p:cNvPr>
          <p:cNvSpPr txBox="1"/>
          <p:nvPr/>
        </p:nvSpPr>
        <p:spPr>
          <a:xfrm>
            <a:off x="1111136" y="334404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nm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3" descr="I:\个人课题整理\project 8_配位超分子2020\邻苯三酚系列\P1\投稿\nature chemistry\submitted\Figure 4_0724.tif">
            <a:extLst>
              <a:ext uri="{FF2B5EF4-FFF2-40B4-BE49-F238E27FC236}">
                <a16:creationId xmlns:a16="http://schemas.microsoft.com/office/drawing/2014/main" xmlns="" id="{547CC9E7-EFFC-75C1-5B1A-779771A22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r="64066"/>
          <a:stretch>
            <a:fillRect/>
          </a:stretch>
        </p:blipFill>
        <p:spPr bwMode="auto">
          <a:xfrm>
            <a:off x="5582326" y="1052736"/>
            <a:ext cx="2521205" cy="480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mages.acspubs.org/EloquaImages/clients/AmericanChemicalSociety/%7B00da7b96-b1ea-49c1-a304-62a1bd9e77c5%7D_Carreira_signatur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760663"/>
            <a:ext cx="18002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矩形 23"/>
          <p:cNvSpPr/>
          <p:nvPr/>
        </p:nvSpPr>
        <p:spPr>
          <a:xfrm>
            <a:off x="8201247" y="1333878"/>
            <a:ext cx="3627229" cy="4247317"/>
          </a:xfrm>
          <a:prstGeom prst="rect">
            <a:avLst/>
          </a:prstGeom>
          <a:ln w="31750">
            <a:solidFill>
              <a:srgbClr val="7030A0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Dear Colleague,</a:t>
            </a:r>
            <a:endParaRPr lang="zh-CN" altLang="zh-CN" dirty="0"/>
          </a:p>
          <a:p>
            <a:r>
              <a:rPr lang="en-US" altLang="zh-CN" b="1" dirty="0">
                <a:solidFill>
                  <a:srgbClr val="0000FF"/>
                </a:solidFill>
              </a:rPr>
              <a:t>Congratulations!</a:t>
            </a:r>
            <a:endParaRPr lang="zh-CN" altLang="zh-CN" b="1" dirty="0">
              <a:solidFill>
                <a:srgbClr val="0000FF"/>
              </a:solidFill>
            </a:endParaRPr>
          </a:p>
          <a:p>
            <a:r>
              <a:rPr lang="en-US" altLang="zh-CN" dirty="0"/>
              <a:t>Your article, </a:t>
            </a:r>
            <a:r>
              <a:rPr lang="en-US" altLang="zh-CN" i="1" dirty="0"/>
              <a:t>Actinide Separation Inspired by Self-Assembled Metal-</a:t>
            </a:r>
            <a:r>
              <a:rPr lang="en-US" altLang="zh-CN" i="1" dirty="0" err="1"/>
              <a:t>Polyphenolic</a:t>
            </a:r>
            <a:r>
              <a:rPr lang="en-US" altLang="zh-CN" i="1" dirty="0"/>
              <a:t> </a:t>
            </a:r>
            <a:r>
              <a:rPr lang="en-US" altLang="zh-CN" i="1" dirty="0" err="1" smtClean="0"/>
              <a:t>Nanocages</a:t>
            </a:r>
            <a:r>
              <a:rPr lang="en-US" altLang="zh-CN" i="1" dirty="0" smtClean="0"/>
              <a:t> </a:t>
            </a:r>
            <a:r>
              <a:rPr lang="en-US" altLang="zh-CN" dirty="0" smtClean="0"/>
              <a:t>(</a:t>
            </a:r>
            <a:r>
              <a:rPr lang="en-US" altLang="zh-CN" u="sng" dirty="0">
                <a:hlinkClick r:id="rId10"/>
              </a:rPr>
              <a:t>10.1021/jacs.0c08048</a:t>
            </a:r>
            <a:r>
              <a:rPr lang="en-US" altLang="zh-CN" dirty="0"/>
              <a:t>), is </a:t>
            </a:r>
            <a:r>
              <a:rPr lang="en-US" altLang="zh-CN" b="1" dirty="0">
                <a:solidFill>
                  <a:srgbClr val="0000FF"/>
                </a:solidFill>
              </a:rPr>
              <a:t>one of our most cited publications from 2020-2021</a:t>
            </a:r>
            <a:r>
              <a:rPr lang="en-US" altLang="zh-CN" dirty="0"/>
              <a:t>.</a:t>
            </a:r>
            <a:endParaRPr lang="zh-CN" altLang="zh-CN" dirty="0"/>
          </a:p>
          <a:p>
            <a:r>
              <a:rPr lang="en-US" altLang="zh-CN" dirty="0"/>
              <a:t>Thank you for publishing with </a:t>
            </a:r>
            <a:r>
              <a:rPr lang="en-US" altLang="zh-CN" i="1" dirty="0"/>
              <a:t>JACS - </a:t>
            </a:r>
            <a:r>
              <a:rPr lang="en-US" altLang="zh-CN" dirty="0"/>
              <a:t>I look forward to receiving more of your first-class science in the future.</a:t>
            </a:r>
            <a:endParaRPr lang="zh-CN" altLang="zh-CN" dirty="0"/>
          </a:p>
          <a:p>
            <a:r>
              <a:rPr lang="en-US" altLang="zh-CN" dirty="0"/>
              <a:t>Sincerely</a:t>
            </a:r>
            <a:r>
              <a:rPr lang="en-US" altLang="zh-CN" dirty="0" smtClean="0"/>
              <a:t>,</a:t>
            </a:r>
            <a:r>
              <a:rPr lang="en-US" altLang="zh-CN" dirty="0"/>
              <a:t> 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Erick </a:t>
            </a:r>
            <a:r>
              <a:rPr lang="en-US" altLang="zh-CN" dirty="0"/>
              <a:t>M. </a:t>
            </a:r>
            <a:r>
              <a:rPr lang="en-US" altLang="zh-CN" dirty="0" err="1"/>
              <a:t>Carreira</a:t>
            </a:r>
            <a:endParaRPr lang="zh-CN" altLang="zh-CN" dirty="0"/>
          </a:p>
          <a:p>
            <a:r>
              <a:rPr lang="en-US" altLang="zh-CN" dirty="0" smtClean="0"/>
              <a:t>Editor-in-Chief of JACS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03790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4374091" y="249748"/>
            <a:ext cx="53763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Outline</a:t>
            </a:r>
            <a:endParaRPr lang="zh-CN" altLang="en-US" sz="32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1488017" y="2587626"/>
            <a:ext cx="1219200" cy="798513"/>
            <a:chOff x="1110" y="2656"/>
            <a:chExt cx="1548" cy="1351"/>
          </a:xfrm>
        </p:grpSpPr>
        <p:sp>
          <p:nvSpPr>
            <p:cNvPr id="9" name="AutoShape 4"/>
            <p:cNvSpPr>
              <a:spLocks noChangeArrowheads="1"/>
            </p:cNvSpPr>
            <p:nvPr/>
          </p:nvSpPr>
          <p:spPr bwMode="gray">
            <a:xfrm>
              <a:off x="1123" y="2680"/>
              <a:ext cx="1535" cy="1327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5" cy="1324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AutoShape 6"/>
            <p:cNvSpPr>
              <a:spLocks noChangeArrowheads="1"/>
            </p:cNvSpPr>
            <p:nvPr/>
          </p:nvSpPr>
          <p:spPr bwMode="gray">
            <a:xfrm>
              <a:off x="1199" y="2737"/>
              <a:ext cx="1349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8DDA62">
                    <a:gamma/>
                    <a:shade val="46275"/>
                    <a:invGamma/>
                  </a:srgbClr>
                </a:gs>
                <a:gs pos="100000">
                  <a:srgbClr val="8DDA62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2463800" y="3319463"/>
            <a:ext cx="7681384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ker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2927351" y="2847976"/>
            <a:ext cx="81936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Team Introduction, Publications and </a:t>
            </a:r>
            <a:r>
              <a:rPr lang="en-US" altLang="zh-CN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F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unding</a:t>
            </a:r>
            <a:endParaRPr lang="en-US" altLang="zh-CN" sz="2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gray">
          <a:xfrm>
            <a:off x="1899066" y="2762250"/>
            <a:ext cx="3738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2</a:t>
            </a:r>
          </a:p>
        </p:txBody>
      </p:sp>
      <p:grpSp>
        <p:nvGrpSpPr>
          <p:cNvPr id="15367" name="Group 7"/>
          <p:cNvGrpSpPr>
            <a:grpSpLocks/>
          </p:cNvGrpSpPr>
          <p:nvPr/>
        </p:nvGrpSpPr>
        <p:grpSpPr bwMode="auto">
          <a:xfrm>
            <a:off x="1496484" y="3713163"/>
            <a:ext cx="1219200" cy="798512"/>
            <a:chOff x="3174" y="2656"/>
            <a:chExt cx="1548" cy="1351"/>
          </a:xfrm>
        </p:grpSpPr>
        <p:sp>
          <p:nvSpPr>
            <p:cNvPr id="2" name="AutoShape 8"/>
            <p:cNvSpPr>
              <a:spLocks noChangeArrowheads="1"/>
            </p:cNvSpPr>
            <p:nvPr/>
          </p:nvSpPr>
          <p:spPr bwMode="gray">
            <a:xfrm>
              <a:off x="3187" y="2680"/>
              <a:ext cx="1535" cy="1327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5" cy="1327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" name="AutoShape 10"/>
            <p:cNvSpPr>
              <a:spLocks noChangeArrowheads="1"/>
            </p:cNvSpPr>
            <p:nvPr/>
          </p:nvSpPr>
          <p:spPr bwMode="gray">
            <a:xfrm>
              <a:off x="3263" y="2737"/>
              <a:ext cx="1349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E68B30">
                    <a:gamma/>
                    <a:shade val="46275"/>
                    <a:invGamma/>
                  </a:srgbClr>
                </a:gs>
                <a:gs pos="100000">
                  <a:srgbClr val="E68B30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5" name="Line 14"/>
          <p:cNvSpPr>
            <a:spLocks noChangeShapeType="1"/>
          </p:cNvSpPr>
          <p:nvPr/>
        </p:nvSpPr>
        <p:spPr bwMode="auto">
          <a:xfrm>
            <a:off x="2470151" y="4445000"/>
            <a:ext cx="7683500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ker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369" name="Text Box 15"/>
          <p:cNvSpPr txBox="1">
            <a:spLocks noChangeArrowheads="1"/>
          </p:cNvSpPr>
          <p:nvPr/>
        </p:nvSpPr>
        <p:spPr bwMode="auto">
          <a:xfrm>
            <a:off x="2925234" y="3963989"/>
            <a:ext cx="7524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Research Directions and Highlights</a:t>
            </a:r>
            <a:endParaRPr lang="en-US" altLang="zh-CN" sz="2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gray">
          <a:xfrm>
            <a:off x="1906474" y="3863975"/>
            <a:ext cx="3738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3</a:t>
            </a:r>
          </a:p>
        </p:txBody>
      </p:sp>
      <p:grpSp>
        <p:nvGrpSpPr>
          <p:cNvPr id="15371" name="Group 17"/>
          <p:cNvGrpSpPr>
            <a:grpSpLocks/>
          </p:cNvGrpSpPr>
          <p:nvPr/>
        </p:nvGrpSpPr>
        <p:grpSpPr bwMode="auto">
          <a:xfrm>
            <a:off x="1488017" y="4864101"/>
            <a:ext cx="1219200" cy="796925"/>
            <a:chOff x="1110" y="2656"/>
            <a:chExt cx="1548" cy="1351"/>
          </a:xfrm>
        </p:grpSpPr>
        <p:sp>
          <p:nvSpPr>
            <p:cNvPr id="25" name="AutoShape 18"/>
            <p:cNvSpPr>
              <a:spLocks noChangeArrowheads="1"/>
            </p:cNvSpPr>
            <p:nvPr/>
          </p:nvSpPr>
          <p:spPr bwMode="gray">
            <a:xfrm>
              <a:off x="1123" y="2680"/>
              <a:ext cx="1535" cy="1327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5" cy="1327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AutoShape 20"/>
            <p:cNvSpPr>
              <a:spLocks noChangeArrowheads="1"/>
            </p:cNvSpPr>
            <p:nvPr/>
          </p:nvSpPr>
          <p:spPr bwMode="gray">
            <a:xfrm>
              <a:off x="1199" y="2737"/>
              <a:ext cx="1349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8DDA62">
                    <a:gamma/>
                    <a:shade val="46275"/>
                    <a:invGamma/>
                  </a:srgbClr>
                </a:gs>
                <a:gs pos="100000">
                  <a:srgbClr val="8DDA62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2" name="Line 25"/>
          <p:cNvSpPr>
            <a:spLocks noChangeShapeType="1"/>
          </p:cNvSpPr>
          <p:nvPr/>
        </p:nvSpPr>
        <p:spPr bwMode="auto">
          <a:xfrm>
            <a:off x="2463800" y="5594350"/>
            <a:ext cx="7681384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ker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373" name="Text Box 26"/>
          <p:cNvSpPr txBox="1">
            <a:spLocks noChangeArrowheads="1"/>
          </p:cNvSpPr>
          <p:nvPr/>
        </p:nvSpPr>
        <p:spPr bwMode="auto">
          <a:xfrm>
            <a:off x="2986074" y="5129286"/>
            <a:ext cx="787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Others</a:t>
            </a:r>
            <a:endParaRPr lang="en-US" altLang="zh-CN" sz="2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gray">
          <a:xfrm>
            <a:off x="1899067" y="5019675"/>
            <a:ext cx="3738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4</a:t>
            </a:r>
          </a:p>
        </p:txBody>
      </p:sp>
      <p:grpSp>
        <p:nvGrpSpPr>
          <p:cNvPr id="15375" name="Group 7"/>
          <p:cNvGrpSpPr>
            <a:grpSpLocks/>
          </p:cNvGrpSpPr>
          <p:nvPr/>
        </p:nvGrpSpPr>
        <p:grpSpPr bwMode="auto">
          <a:xfrm>
            <a:off x="1390651" y="1552576"/>
            <a:ext cx="1219200" cy="798513"/>
            <a:chOff x="3174" y="2656"/>
            <a:chExt cx="1548" cy="1351"/>
          </a:xfrm>
        </p:grpSpPr>
        <p:sp>
          <p:nvSpPr>
            <p:cNvPr id="41" name="AutoShape 8"/>
            <p:cNvSpPr>
              <a:spLocks noChangeArrowheads="1"/>
            </p:cNvSpPr>
            <p:nvPr/>
          </p:nvSpPr>
          <p:spPr bwMode="gray">
            <a:xfrm>
              <a:off x="3187" y="2680"/>
              <a:ext cx="1535" cy="1327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5" cy="1327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499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1">
                  <a:srgbClr val="E6E6E6"/>
                </a:gs>
                <a:gs pos="66001">
                  <a:srgbClr val="7D8496"/>
                </a:gs>
                <a:gs pos="73500">
                  <a:srgbClr val="E6E6E6"/>
                </a:gs>
                <a:gs pos="92501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3" name="AutoShape 10"/>
            <p:cNvSpPr>
              <a:spLocks noChangeArrowheads="1"/>
            </p:cNvSpPr>
            <p:nvPr/>
          </p:nvSpPr>
          <p:spPr bwMode="gray">
            <a:xfrm>
              <a:off x="3263" y="2737"/>
              <a:ext cx="1349" cy="1168"/>
            </a:xfrm>
            <a:prstGeom prst="hexagon">
              <a:avLst>
                <a:gd name="adj" fmla="val 28896"/>
                <a:gd name="vf" fmla="val 115470"/>
              </a:avLst>
            </a:prstGeom>
            <a:gradFill rotWithShape="1">
              <a:gsLst>
                <a:gs pos="0">
                  <a:srgbClr val="E68B30">
                    <a:gamma/>
                    <a:shade val="46275"/>
                    <a:invGamma/>
                  </a:srgbClr>
                </a:gs>
                <a:gs pos="100000">
                  <a:srgbClr val="E68B30"/>
                </a:gs>
              </a:gsLst>
              <a:lin ang="270000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800" b="1" kern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8" name="Line 14"/>
          <p:cNvSpPr>
            <a:spLocks noChangeShapeType="1"/>
          </p:cNvSpPr>
          <p:nvPr/>
        </p:nvSpPr>
        <p:spPr bwMode="auto">
          <a:xfrm>
            <a:off x="2364318" y="2284413"/>
            <a:ext cx="7683500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800" b="1" ker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377" name="Text Box 15"/>
          <p:cNvSpPr txBox="1">
            <a:spLocks noChangeArrowheads="1"/>
          </p:cNvSpPr>
          <p:nvPr/>
        </p:nvSpPr>
        <p:spPr bwMode="auto">
          <a:xfrm>
            <a:off x="2832100" y="1768475"/>
            <a:ext cx="84603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 Background and Mission </a:t>
            </a:r>
            <a:r>
              <a:rPr lang="en-US" altLang="zh-CN" sz="24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Statement </a:t>
            </a:r>
            <a:endParaRPr lang="en-US" altLang="zh-CN" sz="2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gray">
          <a:xfrm>
            <a:off x="1800640" y="1703388"/>
            <a:ext cx="3738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ctr"/>
            <a:r>
              <a:rPr lang="en-US" altLang="zh-CN"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84358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1" y="-200055"/>
            <a:ext cx="184731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001" y="-200055"/>
            <a:ext cx="184731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14696" name="矩形 8"/>
          <p:cNvSpPr>
            <a:spLocks noChangeArrowheads="1"/>
          </p:cNvSpPr>
          <p:nvPr/>
        </p:nvSpPr>
        <p:spPr bwMode="auto">
          <a:xfrm>
            <a:off x="989297" y="5042581"/>
            <a:ext cx="2977756" cy="7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modified</a:t>
            </a:r>
          </a:p>
          <a:p>
            <a:pPr marL="0" indent="0" eaLnBrk="1" hangingPunct="1">
              <a:lnSpc>
                <a:spcPct val="150000"/>
              </a:lnSpc>
              <a:buClr>
                <a:srgbClr val="FF0000"/>
              </a:buClr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electrorefining process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697" name="矩形 1"/>
          <p:cNvSpPr>
            <a:spLocks noChangeArrowheads="1"/>
          </p:cNvSpPr>
          <p:nvPr/>
        </p:nvSpPr>
        <p:spPr bwMode="auto">
          <a:xfrm>
            <a:off x="6139581" y="5013783"/>
            <a:ext cx="3052763" cy="7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Based on </a:t>
            </a:r>
          </a:p>
          <a:p>
            <a:pPr marL="0" indent="0" eaLnBrk="1" hangingPunct="1">
              <a:lnSpc>
                <a:spcPct val="150000"/>
              </a:lnSpc>
              <a:buClr>
                <a:srgbClr val="FF0000"/>
              </a:buClr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solubilities difference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698" name="矩形 10"/>
          <p:cNvSpPr>
            <a:spLocks noChangeArrowheads="1"/>
          </p:cNvSpPr>
          <p:nvPr/>
        </p:nvSpPr>
        <p:spPr bwMode="auto">
          <a:xfrm>
            <a:off x="8724686" y="5033710"/>
            <a:ext cx="3299929" cy="115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U</a:t>
            </a:r>
            <a:r>
              <a:rPr lang="de-DE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nder mild </a:t>
            </a:r>
          </a:p>
          <a:p>
            <a:pPr marL="0" indent="0" eaLnBrk="1" hangingPunct="1">
              <a:lnSpc>
                <a:spcPct val="150000"/>
              </a:lnSpc>
              <a:buClr>
                <a:srgbClr val="FF0000"/>
              </a:buClr>
            </a:pPr>
            <a:r>
              <a:rPr lang="de-DE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conditions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eaLnBrk="1" hangingPunct="1">
              <a:lnSpc>
                <a:spcPct val="150000"/>
              </a:lnSpc>
              <a:buClr>
                <a:srgbClr val="FF0000"/>
              </a:buClr>
            </a:pP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254"/>
          <p:cNvSpPr txBox="1">
            <a:spLocks noChangeArrowheads="1"/>
          </p:cNvSpPr>
          <p:nvPr/>
        </p:nvSpPr>
        <p:spPr bwMode="auto">
          <a:xfrm>
            <a:off x="989297" y="141581"/>
            <a:ext cx="105073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Highlight </a:t>
            </a:r>
            <a:r>
              <a:rPr lang="en-US" altLang="zh-CN" sz="24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2:</a:t>
            </a:r>
            <a:r>
              <a:rPr lang="en-US" altLang="zh-CN" sz="2400" b="1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4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Improved electrolytic refining technology : in-situ anodic precipitation process for efficient separation of Al alloys</a:t>
            </a:r>
            <a:endParaRPr 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479376" y="5857297"/>
            <a:ext cx="9837289" cy="135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9"/>
          <p:cNvSpPr/>
          <p:nvPr/>
        </p:nvSpPr>
        <p:spPr>
          <a:xfrm>
            <a:off x="759484" y="6032367"/>
            <a:ext cx="1023306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YK Zhong, YL Liu*, K Liu, L Wang, L Mei, JK Gibson, JZ Chen, SL Jiang, YC Liu, LY Yuan, ZF Chai, </a:t>
            </a:r>
            <a:r>
              <a:rPr lang="en-US" altLang="zh-CN" sz="2000" b="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WQ Shi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 </a:t>
            </a:r>
            <a:r>
              <a:rPr lang="en-US" altLang="zh-CN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Nat. </a:t>
            </a:r>
            <a:r>
              <a:rPr lang="en-US" altLang="zh-CN" sz="2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altLang="zh-CN" sz="2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12, 5777.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36662" y="5026300"/>
            <a:ext cx="2342767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High </a:t>
            </a:r>
            <a:r>
              <a:rPr lang="en-US" altLang="zh-CN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efficient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	</a:t>
            </a:r>
            <a:r>
              <a:rPr lang="en-US" altLang="zh-CN" sz="16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separation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35FB0A2-C971-336A-D8AC-86D6EB408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094410"/>
            <a:ext cx="6655518" cy="4051920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="" xmlns:a16="http://schemas.microsoft.com/office/drawing/2014/main" id="{8239CA34-3446-F346-AC41-3548E261F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5349" y="2086390"/>
            <a:ext cx="390526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12E2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Peer review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12E2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en-US" altLang="zh-CN" sz="18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tabLst/>
              <a:defRPr/>
            </a:pPr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V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ery</a:t>
            </a:r>
            <a:r>
              <a:rPr lang="en-US" altLang="zh-CN" sz="1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clever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12E2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and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ranks high in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312E2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categories of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originality and significance.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80000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Novel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and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interesting </a:t>
            </a:r>
          </a:p>
        </p:txBody>
      </p:sp>
    </p:spTree>
    <p:extLst>
      <p:ext uri="{BB962C8B-B14F-4D97-AF65-F5344CB8AC3E}">
        <p14:creationId xmlns:p14="http://schemas.microsoft.com/office/powerpoint/2010/main" val="38563500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1" y="-200055"/>
            <a:ext cx="184731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001" y="-200055"/>
            <a:ext cx="184731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14696" name="矩形 8"/>
          <p:cNvSpPr>
            <a:spLocks noChangeArrowheads="1"/>
          </p:cNvSpPr>
          <p:nvPr/>
        </p:nvSpPr>
        <p:spPr bwMode="auto">
          <a:xfrm>
            <a:off x="989297" y="5042581"/>
            <a:ext cx="29777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irradiation stability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697" name="矩形 1"/>
          <p:cNvSpPr>
            <a:spLocks noChangeArrowheads="1"/>
          </p:cNvSpPr>
          <p:nvPr/>
        </p:nvSpPr>
        <p:spPr bwMode="auto">
          <a:xfrm>
            <a:off x="5844587" y="5013783"/>
            <a:ext cx="30527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1600" dirty="0" err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Nutral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 negatively </a:t>
            </a: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charged surface 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698" name="矩形 10"/>
          <p:cNvSpPr>
            <a:spLocks noChangeArrowheads="1"/>
          </p:cNvSpPr>
          <p:nvPr/>
        </p:nvSpPr>
        <p:spPr bwMode="auto">
          <a:xfrm>
            <a:off x="8724687" y="5033710"/>
            <a:ext cx="2767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Strong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coordination capability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41178" y="1207406"/>
            <a:ext cx="10428768" cy="3987746"/>
            <a:chOff x="759484" y="1307971"/>
            <a:chExt cx="10460326" cy="4113994"/>
          </a:xfrm>
        </p:grpSpPr>
        <p:grpSp>
          <p:nvGrpSpPr>
            <p:cNvPr id="13" name="组合 12"/>
            <p:cNvGrpSpPr/>
            <p:nvPr/>
          </p:nvGrpSpPr>
          <p:grpSpPr>
            <a:xfrm>
              <a:off x="759484" y="1307971"/>
              <a:ext cx="10460326" cy="4113994"/>
              <a:chOff x="204809" y="1886907"/>
              <a:chExt cx="8173224" cy="298981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88498" y="1946170"/>
                <a:ext cx="3989535" cy="2930547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3"/>
              <a:srcRect b="32766"/>
              <a:stretch/>
            </p:blipFill>
            <p:spPr>
              <a:xfrm>
                <a:off x="204809" y="1886907"/>
                <a:ext cx="3600400" cy="2703871"/>
              </a:xfrm>
              <a:prstGeom prst="rect">
                <a:avLst/>
              </a:prstGeom>
            </p:spPr>
          </p:pic>
        </p:grpSp>
        <p:pic>
          <p:nvPicPr>
            <p:cNvPr id="16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924" b="22127"/>
            <a:stretch>
              <a:fillRect/>
            </a:stretch>
          </p:blipFill>
          <p:spPr bwMode="auto">
            <a:xfrm rot="1264412">
              <a:off x="3857914" y="2155332"/>
              <a:ext cx="2176463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05" t="23778" r="26349" b="59731"/>
            <a:stretch>
              <a:fillRect/>
            </a:stretch>
          </p:blipFill>
          <p:spPr bwMode="auto">
            <a:xfrm rot="1169123">
              <a:off x="4184939" y="2456958"/>
              <a:ext cx="1084263" cy="1063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8688"/>
                    </a:outerShdw>
                  </a:effectLst>
                </a14:hiddenEffects>
              </a:ext>
            </a:extLst>
          </p:spPr>
        </p:pic>
      </p:grpSp>
      <p:sp>
        <p:nvSpPr>
          <p:cNvPr id="21" name="TextBox 254"/>
          <p:cNvSpPr txBox="1">
            <a:spLocks noChangeArrowheads="1"/>
          </p:cNvSpPr>
          <p:nvPr/>
        </p:nvSpPr>
        <p:spPr bwMode="auto">
          <a:xfrm>
            <a:off x="1343472" y="141581"/>
            <a:ext cx="1015312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Highlight </a:t>
            </a:r>
            <a:r>
              <a:rPr lang="en-US" altLang="zh-CN" sz="2400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kern="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en-US" altLang="zh-CN" b="1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sz="22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Breakthrough in efficient and highly selective extraction of </a:t>
            </a:r>
            <a:r>
              <a:rPr lang="en-US" altLang="zh-CN" sz="2200" b="1" kern="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uranium/plutonium </a:t>
            </a:r>
            <a:r>
              <a:rPr lang="en-US" altLang="zh-CN" sz="2200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at high acidity using functional COFs materials</a:t>
            </a:r>
            <a:endParaRPr lang="en-US" sz="2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9"/>
          <p:cNvPicPr/>
          <p:nvPr/>
        </p:nvPicPr>
        <p:blipFill>
          <a:blip r:embed="rId6"/>
          <a:stretch>
            <a:fillRect/>
          </a:stretch>
        </p:blipFill>
        <p:spPr>
          <a:xfrm>
            <a:off x="663682" y="5857297"/>
            <a:ext cx="9837289" cy="135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9"/>
          <p:cNvSpPr/>
          <p:nvPr/>
        </p:nvSpPr>
        <p:spPr>
          <a:xfrm>
            <a:off x="759484" y="6032367"/>
            <a:ext cx="1051046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JP Yu#,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 Yuan#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 Wang#, JH Lan, LR Zheng, C Xu, J Chen, L Wang, ZW Huang, WQ Tao, ZR Liu, ZF Chai, JK Gibson, </a:t>
            </a:r>
            <a:r>
              <a:rPr lang="en-US" altLang="zh-CN" sz="2000" b="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Shi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*. </a:t>
            </a:r>
            <a:r>
              <a:rPr lang="en-US" altLang="zh-CN" sz="20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CCS </a:t>
            </a:r>
            <a:r>
              <a:rPr lang="en-US" altLang="zh-CN" sz="2000" b="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1, 286-295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836662" y="5026300"/>
            <a:ext cx="2342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16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Good 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acid resistance</a:t>
            </a: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2985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43472" y="260648"/>
            <a:ext cx="4231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0000FF"/>
                </a:solidFill>
              </a:rPr>
              <a:t> </a:t>
            </a:r>
            <a:r>
              <a:rPr lang="en-US" altLang="zh-CN" sz="3600" b="1" dirty="0" smtClean="0">
                <a:solidFill>
                  <a:srgbClr val="0000FF"/>
                </a:solidFill>
              </a:rPr>
              <a:t>Academic Exchanges</a:t>
            </a:r>
            <a:endParaRPr lang="zh-CN" alt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3352" y="1124744"/>
            <a:ext cx="11825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tx1"/>
                </a:solidFill>
              </a:rPr>
              <a:t>Since </a:t>
            </a:r>
            <a:r>
              <a:rPr lang="en-US" altLang="zh-CN" b="1" dirty="0">
                <a:solidFill>
                  <a:schemeClr val="tx1"/>
                </a:solidFill>
              </a:rPr>
              <a:t>2018, </a:t>
            </a:r>
            <a:r>
              <a:rPr lang="en-US" altLang="zh-CN" b="1" dirty="0" smtClean="0">
                <a:solidFill>
                  <a:schemeClr val="tx1"/>
                </a:solidFill>
              </a:rPr>
              <a:t>we </a:t>
            </a:r>
            <a:r>
              <a:rPr lang="en-US" altLang="zh-CN" b="1" dirty="0">
                <a:solidFill>
                  <a:schemeClr val="tx1"/>
                </a:solidFill>
              </a:rPr>
              <a:t>have hosted </a:t>
            </a:r>
            <a:r>
              <a:rPr lang="en-US" altLang="zh-CN" sz="2400" b="1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chemeClr val="tx1"/>
                </a:solidFill>
              </a:rPr>
              <a:t> conferences and participated in more than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120 </a:t>
            </a:r>
            <a:r>
              <a:rPr lang="en-US" altLang="zh-CN" b="1" dirty="0">
                <a:solidFill>
                  <a:schemeClr val="tx1"/>
                </a:solidFill>
              </a:rPr>
              <a:t>conferences, including </a:t>
            </a:r>
            <a:r>
              <a:rPr lang="en-US" altLang="zh-CN" b="1" dirty="0" smtClean="0">
                <a:solidFill>
                  <a:schemeClr val="tx1"/>
                </a:solidFill>
              </a:rPr>
              <a:t>over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10 </a:t>
            </a:r>
            <a:r>
              <a:rPr lang="en-US" altLang="zh-CN" b="1" dirty="0">
                <a:solidFill>
                  <a:schemeClr val="tx1"/>
                </a:solidFill>
              </a:rPr>
              <a:t>invited presentations at international conferences, </a:t>
            </a:r>
            <a:r>
              <a:rPr lang="en-US" altLang="zh-CN" b="1" dirty="0" smtClean="0">
                <a:solidFill>
                  <a:schemeClr val="tx1"/>
                </a:solidFill>
              </a:rPr>
              <a:t>over 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50 </a:t>
            </a:r>
            <a:r>
              <a:rPr lang="en-US" altLang="zh-CN" b="1" dirty="0">
                <a:solidFill>
                  <a:schemeClr val="tx1"/>
                </a:solidFill>
              </a:rPr>
              <a:t>invited presentations at domestic conferences, </a:t>
            </a:r>
            <a:r>
              <a:rPr lang="en-US" altLang="zh-CN" b="1" dirty="0" smtClean="0">
                <a:solidFill>
                  <a:schemeClr val="tx1"/>
                </a:solidFill>
              </a:rPr>
              <a:t>over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100 </a:t>
            </a:r>
            <a:r>
              <a:rPr lang="en-US" altLang="zh-CN" b="1" dirty="0">
                <a:solidFill>
                  <a:schemeClr val="tx1"/>
                </a:solidFill>
              </a:rPr>
              <a:t>oral presentations, </a:t>
            </a:r>
            <a:r>
              <a:rPr lang="en-US" altLang="zh-CN" b="1" dirty="0" smtClean="0">
                <a:solidFill>
                  <a:schemeClr val="tx1"/>
                </a:solidFill>
              </a:rPr>
              <a:t>over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80</a:t>
            </a:r>
            <a:r>
              <a:rPr lang="en-US" altLang="zh-CN" b="1" dirty="0" smtClean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poster presentations, and </a:t>
            </a:r>
            <a:r>
              <a:rPr lang="en-US" altLang="zh-CN" b="1" dirty="0" smtClean="0">
                <a:solidFill>
                  <a:schemeClr val="tx1"/>
                </a:solidFill>
              </a:rPr>
              <a:t>over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20</a:t>
            </a:r>
            <a:r>
              <a:rPr lang="en-US" altLang="zh-CN" b="1" dirty="0" smtClean="0">
                <a:solidFill>
                  <a:schemeClr val="tx1"/>
                </a:solidFill>
              </a:rPr>
              <a:t> </a:t>
            </a:r>
            <a:r>
              <a:rPr lang="en-US" altLang="zh-CN" b="1" dirty="0">
                <a:solidFill>
                  <a:schemeClr val="tx1"/>
                </a:solidFill>
              </a:rPr>
              <a:t>awards for excellent presentations or </a:t>
            </a:r>
            <a:r>
              <a:rPr lang="en-US" altLang="zh-CN" b="1" dirty="0" smtClean="0">
                <a:solidFill>
                  <a:schemeClr val="tx1"/>
                </a:solidFill>
              </a:rPr>
              <a:t>poster presentations</a:t>
            </a:r>
            <a:r>
              <a:rPr lang="en-US" altLang="zh-CN" b="1" dirty="0">
                <a:solidFill>
                  <a:schemeClr val="tx1"/>
                </a:solidFill>
              </a:rPr>
              <a:t>.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6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9" y="2718975"/>
            <a:ext cx="2882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3"/>
          <a:stretch>
            <a:fillRect/>
          </a:stretch>
        </p:blipFill>
        <p:spPr bwMode="auto">
          <a:xfrm>
            <a:off x="2467579" y="2718975"/>
            <a:ext cx="2791635" cy="174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3" y="4174887"/>
            <a:ext cx="205105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8" r="8673" b="4803"/>
          <a:stretch/>
        </p:blipFill>
        <p:spPr bwMode="auto">
          <a:xfrm>
            <a:off x="9334102" y="2724987"/>
            <a:ext cx="2558888" cy="173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02" y="2717930"/>
            <a:ext cx="3044544" cy="173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29501" r="8382" b="11722"/>
          <a:stretch>
            <a:fillRect/>
          </a:stretch>
        </p:blipFill>
        <p:spPr bwMode="auto">
          <a:xfrm>
            <a:off x="5187836" y="2718975"/>
            <a:ext cx="3289206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" t="6846" r="66399" b="24945"/>
          <a:stretch/>
        </p:blipFill>
        <p:spPr bwMode="auto">
          <a:xfrm>
            <a:off x="2310492" y="4202785"/>
            <a:ext cx="1198761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t="42944" r="48190" b="-14937"/>
          <a:stretch>
            <a:fillRect/>
          </a:stretch>
        </p:blipFill>
        <p:spPr bwMode="auto">
          <a:xfrm>
            <a:off x="3474451" y="4212693"/>
            <a:ext cx="1425462" cy="17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84" y="4227725"/>
            <a:ext cx="2044604" cy="136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2" r="27115" b="11932"/>
          <a:stretch>
            <a:fillRect/>
          </a:stretch>
        </p:blipFill>
        <p:spPr bwMode="auto">
          <a:xfrm>
            <a:off x="6569453" y="4198554"/>
            <a:ext cx="1797640" cy="137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7799" r="9050" b="13602"/>
          <a:stretch>
            <a:fillRect/>
          </a:stretch>
        </p:blipFill>
        <p:spPr bwMode="auto">
          <a:xfrm>
            <a:off x="284250" y="5255403"/>
            <a:ext cx="1614679" cy="114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00" y="5251545"/>
            <a:ext cx="1657570" cy="114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93" y="5278421"/>
            <a:ext cx="1679542" cy="114929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05" y="5221547"/>
            <a:ext cx="1702422" cy="120876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29" y="5266567"/>
            <a:ext cx="1624777" cy="114930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1127" r="1191" b="4374"/>
          <a:stretch/>
        </p:blipFill>
        <p:spPr>
          <a:xfrm>
            <a:off x="6968679" y="5250478"/>
            <a:ext cx="1676125" cy="118314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2274" r="2667" b="1114"/>
          <a:stretch/>
        </p:blipFill>
        <p:spPr>
          <a:xfrm>
            <a:off x="7944521" y="5157186"/>
            <a:ext cx="1729334" cy="1270531"/>
          </a:xfrm>
          <a:prstGeom prst="rect">
            <a:avLst/>
          </a:prstGeom>
        </p:spPr>
      </p:pic>
      <p:pic>
        <p:nvPicPr>
          <p:cNvPr id="30" name="图片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24781" y="4100743"/>
            <a:ext cx="1122723" cy="158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406" y="4572615"/>
            <a:ext cx="1249564" cy="178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73" y="4473808"/>
            <a:ext cx="1414525" cy="194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24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1487488" y="285486"/>
            <a:ext cx="9289032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3413"/>
              </a:lnSpc>
            </a:pPr>
            <a:r>
              <a:rPr lang="en-US" altLang="zh-CN" sz="36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Science Communication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63352" y="1213703"/>
            <a:ext cx="4608512" cy="5313406"/>
            <a:chOff x="263352" y="1139930"/>
            <a:chExt cx="4608512" cy="5313406"/>
          </a:xfrm>
        </p:grpSpPr>
        <p:grpSp>
          <p:nvGrpSpPr>
            <p:cNvPr id="22" name="组合 21"/>
            <p:cNvGrpSpPr/>
            <p:nvPr/>
          </p:nvGrpSpPr>
          <p:grpSpPr>
            <a:xfrm>
              <a:off x="263352" y="1139930"/>
              <a:ext cx="4608512" cy="2585086"/>
              <a:chOff x="263352" y="1139930"/>
              <a:chExt cx="4608512" cy="2585086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3352" y="1139930"/>
                <a:ext cx="4608512" cy="2585086"/>
              </a:xfrm>
              <a:prstGeom prst="rect">
                <a:avLst/>
              </a:prstGeom>
            </p:spPr>
          </p:pic>
          <p:sp>
            <p:nvSpPr>
              <p:cNvPr id="20" name="矩形 19"/>
              <p:cNvSpPr/>
              <p:nvPr/>
            </p:nvSpPr>
            <p:spPr>
              <a:xfrm>
                <a:off x="3431704" y="1996647"/>
                <a:ext cx="1152128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Nuclear </a:t>
                </a:r>
                <a:r>
                  <a:rPr lang="en-US" altLang="zh-CN" sz="1800" b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waste disposal</a:t>
                </a:r>
                <a:endParaRPr lang="zh-CN" altLang="en-US" sz="1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263352" y="3763164"/>
              <a:ext cx="4608512" cy="2690172"/>
              <a:chOff x="263352" y="3888683"/>
              <a:chExt cx="4608512" cy="2690172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3352" y="3888683"/>
                <a:ext cx="4608512" cy="2690172"/>
              </a:xfrm>
              <a:prstGeom prst="rect">
                <a:avLst/>
              </a:prstGeom>
            </p:spPr>
          </p:pic>
          <p:sp>
            <p:nvSpPr>
              <p:cNvPr id="19" name="矩形 18"/>
              <p:cNvSpPr/>
              <p:nvPr/>
            </p:nvSpPr>
            <p:spPr>
              <a:xfrm>
                <a:off x="695400" y="4195931"/>
                <a:ext cx="360933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800" b="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Nuclear </a:t>
                </a:r>
                <a:r>
                  <a:rPr lang="en-US" altLang="zh-CN" sz="1800" b="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Energy Utilization and Nuclear Radiation</a:t>
                </a:r>
                <a:endParaRPr lang="zh-CN" altLang="en-US" sz="18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Rounded MT Bold" panose="020F0704030504030204" pitchFamily="34" charset="0"/>
                </a:endParaRPr>
              </a:p>
            </p:txBody>
          </p:sp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7408" y="5422070"/>
                <a:ext cx="1368152" cy="767308"/>
              </a:xfrm>
              <a:prstGeom prst="rect">
                <a:avLst/>
              </a:prstGeom>
            </p:spPr>
          </p:pic>
        </p:grpSp>
      </p:grpSp>
      <p:grpSp>
        <p:nvGrpSpPr>
          <p:cNvPr id="26" name="组合 25"/>
          <p:cNvGrpSpPr/>
          <p:nvPr/>
        </p:nvGrpSpPr>
        <p:grpSpPr>
          <a:xfrm>
            <a:off x="7680175" y="1224909"/>
            <a:ext cx="3936331" cy="5290995"/>
            <a:chOff x="6624165" y="1263786"/>
            <a:chExt cx="3936331" cy="5290995"/>
          </a:xfrm>
        </p:grpSpPr>
        <p:grpSp>
          <p:nvGrpSpPr>
            <p:cNvPr id="5" name="组合 4"/>
            <p:cNvGrpSpPr/>
            <p:nvPr/>
          </p:nvGrpSpPr>
          <p:grpSpPr>
            <a:xfrm>
              <a:off x="6672064" y="1263786"/>
              <a:ext cx="3888432" cy="5290995"/>
              <a:chOff x="7680176" y="1041202"/>
              <a:chExt cx="3832293" cy="5214607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5"/>
              <a:srcRect b="20659"/>
              <a:stretch/>
            </p:blipFill>
            <p:spPr>
              <a:xfrm>
                <a:off x="7702965" y="3284984"/>
                <a:ext cx="3809504" cy="2970825"/>
              </a:xfrm>
              <a:prstGeom prst="rect">
                <a:avLst/>
              </a:prstGeom>
            </p:spPr>
          </p:pic>
          <p:grpSp>
            <p:nvGrpSpPr>
              <p:cNvPr id="15" name="组合 14"/>
              <p:cNvGrpSpPr/>
              <p:nvPr/>
            </p:nvGrpSpPr>
            <p:grpSpPr>
              <a:xfrm>
                <a:off x="7680176" y="1041202"/>
                <a:ext cx="3823221" cy="2243782"/>
                <a:chOff x="7608167" y="980728"/>
                <a:chExt cx="3823221" cy="2243782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7620151" y="980728"/>
                  <a:ext cx="3811237" cy="2243782"/>
                  <a:chOff x="7464152" y="1052736"/>
                  <a:chExt cx="3936818" cy="2317715"/>
                </a:xfrm>
              </p:grpSpPr>
              <p:grpSp>
                <p:nvGrpSpPr>
                  <p:cNvPr id="10" name="组合 9"/>
                  <p:cNvGrpSpPr/>
                  <p:nvPr/>
                </p:nvGrpSpPr>
                <p:grpSpPr>
                  <a:xfrm>
                    <a:off x="7464152" y="1052736"/>
                    <a:ext cx="3929798" cy="1264472"/>
                    <a:chOff x="7623489" y="1484784"/>
                    <a:chExt cx="3929798" cy="1264472"/>
                  </a:xfrm>
                </p:grpSpPr>
                <p:pic>
                  <p:nvPicPr>
                    <p:cNvPr id="4" name="图片 3"/>
                    <p:cNvPicPr>
                      <a:picLocks noChangeAspect="1"/>
                    </p:cNvPicPr>
                    <p:nvPr/>
                  </p:nvPicPr>
                  <p:blipFill rotWithShape="1">
                    <a:blip r:embed="rId6"/>
                    <a:srcRect l="11818" r="11870" b="58697"/>
                    <a:stretch/>
                  </p:blipFill>
                  <p:spPr>
                    <a:xfrm>
                      <a:off x="7623489" y="1484784"/>
                      <a:ext cx="3929798" cy="1080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图片 8"/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r="26949" b="94799"/>
                    <a:stretch/>
                  </p:blipFill>
                  <p:spPr>
                    <a:xfrm>
                      <a:off x="7623489" y="2564903"/>
                      <a:ext cx="3929798" cy="184353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1" name="图片 10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t="32506" r="26949" b="53346"/>
                  <a:stretch/>
                </p:blipFill>
                <p:spPr>
                  <a:xfrm>
                    <a:off x="7471172" y="2869026"/>
                    <a:ext cx="3929798" cy="50142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8587" r="26949" b="83018"/>
                <a:stretch/>
              </p:blipFill>
              <p:spPr>
                <a:xfrm>
                  <a:off x="7626947" y="2193285"/>
                  <a:ext cx="3804441" cy="288032"/>
                </a:xfrm>
                <a:prstGeom prst="rect">
                  <a:avLst/>
                </a:prstGeom>
              </p:spPr>
            </p:pic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8887" r="26949" b="74298"/>
                <a:stretch/>
              </p:blipFill>
              <p:spPr>
                <a:xfrm>
                  <a:off x="7608167" y="2430505"/>
                  <a:ext cx="3804441" cy="233836"/>
                </a:xfrm>
                <a:prstGeom prst="rect">
                  <a:avLst/>
                </a:prstGeom>
              </p:spPr>
            </p:pic>
          </p:grpSp>
        </p:grpSp>
        <p:sp>
          <p:nvSpPr>
            <p:cNvPr id="24" name="文本框 23"/>
            <p:cNvSpPr txBox="1"/>
            <p:nvPr/>
          </p:nvSpPr>
          <p:spPr>
            <a:xfrm>
              <a:off x="6648275" y="3879601"/>
              <a:ext cx="32784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https://www.eurekalert.org/news-releases/936115</a:t>
              </a:r>
              <a:endParaRPr lang="zh-CN" altLang="en-US" sz="11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624165" y="1567916"/>
              <a:ext cx="39271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https://english.cas.cn/newsroom/research_news/chem/202110/t20211012_284622.shtml</a:t>
              </a:r>
              <a:endParaRPr lang="zh-CN" altLang="en-US" sz="11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871864" y="1772816"/>
            <a:ext cx="2736304" cy="1615827"/>
            <a:chOff x="4871864" y="1241375"/>
            <a:chExt cx="2736304" cy="161582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Rectangle 28"/>
            <p:cNvSpPr>
              <a:spLocks noChangeArrowheads="1"/>
            </p:cNvSpPr>
            <p:nvPr/>
          </p:nvSpPr>
          <p:spPr bwMode="gray">
            <a:xfrm>
              <a:off x="5111837" y="1241375"/>
              <a:ext cx="2496331" cy="1615827"/>
            </a:xfrm>
            <a:prstGeom prst="rect">
              <a:avLst/>
            </a:prstGeom>
            <a:grpFill/>
            <a:ln/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zh-CN" b="0" dirty="0" smtClean="0"/>
                <a:t>Active in public </a:t>
              </a:r>
              <a:r>
                <a:rPr lang="en-US" altLang="zh-CN" b="0" dirty="0"/>
                <a:t>science popularization </a:t>
              </a:r>
              <a:r>
                <a:rPr lang="en-US" altLang="zh-CN" b="0" dirty="0" smtClean="0"/>
                <a:t>for nuclear energy in various media such as CCTV and web media</a:t>
              </a:r>
            </a:p>
          </p:txBody>
        </p:sp>
        <p:sp>
          <p:nvSpPr>
            <p:cNvPr id="29" name="左箭头 28"/>
            <p:cNvSpPr/>
            <p:nvPr/>
          </p:nvSpPr>
          <p:spPr>
            <a:xfrm>
              <a:off x="4871864" y="1738970"/>
              <a:ext cx="245027" cy="415030"/>
            </a:xfrm>
            <a:prstGeom prst="leftArrow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058331" y="4430722"/>
            <a:ext cx="2744358" cy="1785104"/>
            <a:chOff x="4961611" y="2196719"/>
            <a:chExt cx="2744358" cy="1785104"/>
          </a:xfrm>
        </p:grpSpPr>
        <p:sp>
          <p:nvSpPr>
            <p:cNvPr id="32" name="Rectangle 28"/>
            <p:cNvSpPr>
              <a:spLocks noChangeArrowheads="1"/>
            </p:cNvSpPr>
            <p:nvPr/>
          </p:nvSpPr>
          <p:spPr bwMode="gray">
            <a:xfrm>
              <a:off x="4961611" y="2196719"/>
              <a:ext cx="2496331" cy="178510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  <a:extLst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  <a:ea typeface="华文中宋" panose="02010600040101010101" pitchFamily="2" charset="-122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altLang="zh-CN" b="0" dirty="0"/>
                <a:t>Academic research is widely </a:t>
              </a:r>
              <a:r>
                <a:rPr lang="en-US" altLang="zh-CN" b="0" dirty="0" smtClean="0"/>
                <a:t>reported by media including </a:t>
              </a:r>
              <a:r>
                <a:rPr lang="en-US" altLang="zh-CN" dirty="0" smtClean="0"/>
                <a:t>EurekAlert (AAAS) </a:t>
              </a:r>
              <a:r>
                <a:rPr lang="en-US" altLang="zh-CN" b="0" dirty="0" smtClean="0"/>
                <a:t>and </a:t>
              </a:r>
              <a:r>
                <a:rPr lang="en-US" altLang="zh-CN" b="0" dirty="0"/>
                <a:t>CAS news.</a:t>
              </a:r>
            </a:p>
          </p:txBody>
        </p:sp>
        <p:sp>
          <p:nvSpPr>
            <p:cNvPr id="33" name="左箭头 32"/>
            <p:cNvSpPr/>
            <p:nvPr/>
          </p:nvSpPr>
          <p:spPr>
            <a:xfrm rot="10800000">
              <a:off x="7460942" y="2712479"/>
              <a:ext cx="245027" cy="415030"/>
            </a:xfrm>
            <a:prstGeom prst="leftArrow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235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404341" y="285486"/>
            <a:ext cx="11902309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fontAlgn="base">
              <a:lnSpc>
                <a:spcPts val="3413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Young </a:t>
            </a:r>
            <a:r>
              <a:rPr lang="en-US" altLang="zh-CN" sz="36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Talent Training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7" name="图表 6">
            <a:extLst>
              <a:ext uri="{FF2B5EF4-FFF2-40B4-BE49-F238E27FC236}">
                <a16:creationId xmlns="" xmlns:a16="http://schemas.microsoft.com/office/drawing/2014/main" id="{ED9FC397-7307-4A2E-9763-4E447A604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2808078"/>
              </p:ext>
            </p:extLst>
          </p:nvPr>
        </p:nvGraphicFramePr>
        <p:xfrm>
          <a:off x="119336" y="1124744"/>
          <a:ext cx="6552728" cy="532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矩形 7">
            <a:extLst>
              <a:ext uri="{FF2B5EF4-FFF2-40B4-BE49-F238E27FC236}">
                <a16:creationId xmlns="" xmlns:a16="http://schemas.microsoft.com/office/drawing/2014/main" id="{9FD41012-3BBF-483D-A8A2-696AB611025D}"/>
              </a:ext>
            </a:extLst>
          </p:cNvPr>
          <p:cNvSpPr/>
          <p:nvPr/>
        </p:nvSpPr>
        <p:spPr>
          <a:xfrm>
            <a:off x="7868944" y="998445"/>
            <a:ext cx="3564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 Outstanding Alumni 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BCED1A6C-B747-4C8C-B5CD-C72849AD1BEE}"/>
              </a:ext>
            </a:extLst>
          </p:cNvPr>
          <p:cNvGrpSpPr/>
          <p:nvPr/>
        </p:nvGrpSpPr>
        <p:grpSpPr>
          <a:xfrm>
            <a:off x="6809195" y="1513754"/>
            <a:ext cx="1497526" cy="1667252"/>
            <a:chOff x="6902729" y="1874406"/>
            <a:chExt cx="1497526" cy="1667252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EFB04673-8012-49FA-839A-6CA00D73E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428" b="23178"/>
            <a:stretch/>
          </p:blipFill>
          <p:spPr bwMode="auto">
            <a:xfrm>
              <a:off x="7173255" y="1874406"/>
              <a:ext cx="1080120" cy="112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AD18FDA7-7417-4FFB-A939-75937E6974E8}"/>
                </a:ext>
              </a:extLst>
            </p:cNvPr>
            <p:cNvSpPr txBox="1"/>
            <p:nvPr/>
          </p:nvSpPr>
          <p:spPr>
            <a:xfrm>
              <a:off x="6902729" y="2895327"/>
              <a:ext cx="1497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Cheng-</a:t>
              </a:r>
              <a:r>
                <a:rPr lang="en-US" altLang="zh-CN" sz="1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liang</a:t>
              </a: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Xiao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Zhejiang University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Professor 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="" xmlns:a16="http://schemas.microsoft.com/office/drawing/2014/main" id="{A1B74A9E-0DC1-4A68-9D2C-EBAA7DB213DD}"/>
              </a:ext>
            </a:extLst>
          </p:cNvPr>
          <p:cNvGrpSpPr/>
          <p:nvPr/>
        </p:nvGrpSpPr>
        <p:grpSpPr>
          <a:xfrm>
            <a:off x="8435936" y="3168553"/>
            <a:ext cx="1681551" cy="1768539"/>
            <a:chOff x="6821434" y="3604677"/>
            <a:chExt cx="1681551" cy="1768539"/>
          </a:xfrm>
        </p:grpSpPr>
        <p:sp>
          <p:nvSpPr>
            <p:cNvPr id="24" name="文本框 23">
              <a:extLst>
                <a:ext uri="{FF2B5EF4-FFF2-40B4-BE49-F238E27FC236}">
                  <a16:creationId xmlns="" xmlns:a16="http://schemas.microsoft.com/office/drawing/2014/main" id="{8CF19B42-5BEF-44CB-B514-DF195458B3D6}"/>
                </a:ext>
              </a:extLst>
            </p:cNvPr>
            <p:cNvSpPr txBox="1"/>
            <p:nvPr/>
          </p:nvSpPr>
          <p:spPr>
            <a:xfrm>
              <a:off x="6821434" y="4726885"/>
              <a:ext cx="16815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Kui</a:t>
              </a: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Liu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Sun </a:t>
              </a:r>
              <a:r>
                <a:rPr lang="en-US" altLang="zh-CN" sz="1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Yat-sen</a:t>
              </a:r>
              <a:r>
                <a:rPr lang="en-US" altLang="zh-CN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University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Associate Professor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="" xmlns:a16="http://schemas.microsoft.com/office/drawing/2014/main" id="{83EC8D46-5866-4FCD-82DC-0AB30F149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420"/>
            <a:stretch/>
          </p:blipFill>
          <p:spPr>
            <a:xfrm>
              <a:off x="7168799" y="3604677"/>
              <a:ext cx="934425" cy="1126800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2EDFE378-B9CC-4480-A8EA-791AB38D5CC4}"/>
              </a:ext>
            </a:extLst>
          </p:cNvPr>
          <p:cNvGrpSpPr/>
          <p:nvPr/>
        </p:nvGrpSpPr>
        <p:grpSpPr>
          <a:xfrm>
            <a:off x="6948823" y="4797455"/>
            <a:ext cx="1260281" cy="1847807"/>
            <a:chOff x="10406599" y="3087028"/>
            <a:chExt cx="1260281" cy="1847807"/>
          </a:xfrm>
        </p:grpSpPr>
        <p:sp>
          <p:nvSpPr>
            <p:cNvPr id="29" name="文本框 28">
              <a:extLst>
                <a:ext uri="{FF2B5EF4-FFF2-40B4-BE49-F238E27FC236}">
                  <a16:creationId xmlns="" xmlns:a16="http://schemas.microsoft.com/office/drawing/2014/main" id="{8716EDFE-4EB6-4EE8-B628-ECB71422772E}"/>
                </a:ext>
              </a:extLst>
            </p:cNvPr>
            <p:cNvSpPr txBox="1"/>
            <p:nvPr/>
          </p:nvSpPr>
          <p:spPr>
            <a:xfrm>
              <a:off x="10406599" y="4288504"/>
              <a:ext cx="12602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Li-wen Zeng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CAS</a:t>
              </a:r>
              <a:endPara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Scientific </a:t>
              </a: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Editor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E73857EF-701F-47FD-94FD-9781BA200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3742" y="3087028"/>
              <a:ext cx="896820" cy="1206068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="" xmlns:a16="http://schemas.microsoft.com/office/drawing/2014/main" id="{26AB0C66-C08A-42F3-B2C4-939287D532DC}"/>
              </a:ext>
            </a:extLst>
          </p:cNvPr>
          <p:cNvGrpSpPr/>
          <p:nvPr/>
        </p:nvGrpSpPr>
        <p:grpSpPr>
          <a:xfrm>
            <a:off x="8766089" y="4885278"/>
            <a:ext cx="1074653" cy="1759984"/>
            <a:chOff x="6975513" y="4975051"/>
            <a:chExt cx="1074653" cy="1759984"/>
          </a:xfrm>
        </p:grpSpPr>
        <p:sp>
          <p:nvSpPr>
            <p:cNvPr id="35" name="文本框 34">
              <a:extLst>
                <a:ext uri="{FF2B5EF4-FFF2-40B4-BE49-F238E27FC236}">
                  <a16:creationId xmlns="" xmlns:a16="http://schemas.microsoft.com/office/drawing/2014/main" id="{5F2F5A7B-F086-49B8-8981-6B494E8999F8}"/>
                </a:ext>
              </a:extLst>
            </p:cNvPr>
            <p:cNvSpPr txBox="1"/>
            <p:nvPr/>
          </p:nvSpPr>
          <p:spPr>
            <a:xfrm>
              <a:off x="6975513" y="6088704"/>
              <a:ext cx="10746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Yu-</a:t>
              </a:r>
              <a:r>
                <a:rPr lang="en-US" altLang="zh-CN" sz="1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Zhong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CAS</a:t>
              </a:r>
              <a:endPara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Postdoc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8" name="图片 47">
              <a:extLst>
                <a:ext uri="{FF2B5EF4-FFF2-40B4-BE49-F238E27FC236}">
                  <a16:creationId xmlns="" xmlns:a16="http://schemas.microsoft.com/office/drawing/2014/main" id="{BBA8A9F7-2223-496F-9ECA-F772D0970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104" y="4975051"/>
              <a:ext cx="845100" cy="1126800"/>
            </a:xfrm>
            <a:prstGeom prst="rect">
              <a:avLst/>
            </a:prstGeom>
          </p:spPr>
        </p:pic>
      </p:grpSp>
      <p:grpSp>
        <p:nvGrpSpPr>
          <p:cNvPr id="52" name="组合 51">
            <a:extLst>
              <a:ext uri="{FF2B5EF4-FFF2-40B4-BE49-F238E27FC236}">
                <a16:creationId xmlns="" xmlns:a16="http://schemas.microsoft.com/office/drawing/2014/main" id="{165A2234-F5C6-44A8-9128-491DCCB54B1B}"/>
              </a:ext>
            </a:extLst>
          </p:cNvPr>
          <p:cNvGrpSpPr/>
          <p:nvPr/>
        </p:nvGrpSpPr>
        <p:grpSpPr>
          <a:xfrm>
            <a:off x="10613196" y="4885278"/>
            <a:ext cx="909828" cy="1759984"/>
            <a:chOff x="8869260" y="4975051"/>
            <a:chExt cx="909828" cy="1759984"/>
          </a:xfrm>
        </p:grpSpPr>
        <p:sp>
          <p:nvSpPr>
            <p:cNvPr id="38" name="文本框 37">
              <a:extLst>
                <a:ext uri="{FF2B5EF4-FFF2-40B4-BE49-F238E27FC236}">
                  <a16:creationId xmlns="" xmlns:a16="http://schemas.microsoft.com/office/drawing/2014/main" id="{1C798EEF-22AC-4217-B3B5-2767FE97F6F7}"/>
                </a:ext>
              </a:extLst>
            </p:cNvPr>
            <p:cNvSpPr txBox="1"/>
            <p:nvPr/>
          </p:nvSpPr>
          <p:spPr>
            <a:xfrm>
              <a:off x="8940269" y="6088704"/>
              <a:ext cx="8388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Tai-qi Yin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CAS</a:t>
              </a:r>
              <a:endPara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Postdoc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图片 48">
              <a:extLst>
                <a:ext uri="{FF2B5EF4-FFF2-40B4-BE49-F238E27FC236}">
                  <a16:creationId xmlns="" xmlns:a16="http://schemas.microsoft.com/office/drawing/2014/main" id="{E4C28BD7-7349-4A6F-B83B-079234F8B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9260" y="4975051"/>
              <a:ext cx="804842" cy="1126800"/>
            </a:xfrm>
            <a:prstGeom prst="rect">
              <a:avLst/>
            </a:prstGeom>
          </p:spPr>
        </p:pic>
      </p:grpSp>
      <p:grpSp>
        <p:nvGrpSpPr>
          <p:cNvPr id="71" name="组合 70">
            <a:extLst>
              <a:ext uri="{FF2B5EF4-FFF2-40B4-BE49-F238E27FC236}">
                <a16:creationId xmlns="" xmlns:a16="http://schemas.microsoft.com/office/drawing/2014/main" id="{DDA0CA5B-038D-471D-A73A-518312E457E7}"/>
              </a:ext>
            </a:extLst>
          </p:cNvPr>
          <p:cNvGrpSpPr/>
          <p:nvPr/>
        </p:nvGrpSpPr>
        <p:grpSpPr>
          <a:xfrm>
            <a:off x="9911264" y="3168553"/>
            <a:ext cx="2039391" cy="1774872"/>
            <a:chOff x="9911264" y="3356992"/>
            <a:chExt cx="2039391" cy="1774872"/>
          </a:xfrm>
        </p:grpSpPr>
        <p:sp>
          <p:nvSpPr>
            <p:cNvPr id="46" name="文本框 45">
              <a:extLst>
                <a:ext uri="{FF2B5EF4-FFF2-40B4-BE49-F238E27FC236}">
                  <a16:creationId xmlns="" xmlns:a16="http://schemas.microsoft.com/office/drawing/2014/main" id="{61F72C36-A03F-4154-894A-7A74547E7131}"/>
                </a:ext>
              </a:extLst>
            </p:cNvPr>
            <p:cNvSpPr txBox="1"/>
            <p:nvPr/>
          </p:nvSpPr>
          <p:spPr>
            <a:xfrm>
              <a:off x="9911264" y="4485533"/>
              <a:ext cx="20393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Hao</a:t>
              </a: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Deng</a:t>
              </a:r>
              <a:r>
                <a:rPr lang="zh-CN" altLang="en-US" sz="1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，</a:t>
              </a:r>
              <a:endParaRPr lang="en-US" altLang="zh-CN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Southwest University</a:t>
              </a:r>
              <a:r>
                <a:rPr lang="en-US" altLang="zh-CN" sz="1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endParaRPr lang="en-US" altLang="zh-CN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Associate Professor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="" xmlns:a16="http://schemas.microsoft.com/office/drawing/2014/main" id="{4157B3A0-7F32-429E-9C29-8028FDDAE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4703" y="3356992"/>
              <a:ext cx="845100" cy="1126800"/>
            </a:xfrm>
            <a:prstGeom prst="rect">
              <a:avLst/>
            </a:prstGeom>
          </p:spPr>
        </p:pic>
      </p:grpSp>
      <p:grpSp>
        <p:nvGrpSpPr>
          <p:cNvPr id="70" name="组合 69">
            <a:extLst>
              <a:ext uri="{FF2B5EF4-FFF2-40B4-BE49-F238E27FC236}">
                <a16:creationId xmlns="" xmlns:a16="http://schemas.microsoft.com/office/drawing/2014/main" id="{6E867091-65F0-4764-8CF5-7EA16E6ED785}"/>
              </a:ext>
            </a:extLst>
          </p:cNvPr>
          <p:cNvGrpSpPr/>
          <p:nvPr/>
        </p:nvGrpSpPr>
        <p:grpSpPr>
          <a:xfrm>
            <a:off x="6778439" y="3168553"/>
            <a:ext cx="1581330" cy="1768539"/>
            <a:chOff x="6778439" y="3356992"/>
            <a:chExt cx="1581330" cy="1768539"/>
          </a:xfrm>
        </p:grpSpPr>
        <p:sp>
          <p:nvSpPr>
            <p:cNvPr id="17" name="文本框 16">
              <a:extLst>
                <a:ext uri="{FF2B5EF4-FFF2-40B4-BE49-F238E27FC236}">
                  <a16:creationId xmlns="" xmlns:a16="http://schemas.microsoft.com/office/drawing/2014/main" id="{A0DE522C-68AB-41E0-954D-B2ECDEAB3C35}"/>
                </a:ext>
              </a:extLst>
            </p:cNvPr>
            <p:cNvSpPr txBox="1"/>
            <p:nvPr/>
          </p:nvSpPr>
          <p:spPr>
            <a:xfrm>
              <a:off x="6778439" y="4479200"/>
              <a:ext cx="15813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Tao Bo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CAS</a:t>
              </a:r>
              <a:endPara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Associate Researcher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9" name="图片 58">
              <a:extLst>
                <a:ext uri="{FF2B5EF4-FFF2-40B4-BE49-F238E27FC236}">
                  <a16:creationId xmlns="" xmlns:a16="http://schemas.microsoft.com/office/drawing/2014/main" id="{5B3E6107-E2AA-4C1A-B2B0-E837D9139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" b="22324"/>
            <a:stretch/>
          </p:blipFill>
          <p:spPr>
            <a:xfrm>
              <a:off x="7069530" y="3356992"/>
              <a:ext cx="970686" cy="1126800"/>
            </a:xfrm>
            <a:prstGeom prst="rect">
              <a:avLst/>
            </a:prstGeom>
          </p:spPr>
        </p:pic>
      </p:grpSp>
      <p:grpSp>
        <p:nvGrpSpPr>
          <p:cNvPr id="68" name="组合 67">
            <a:extLst>
              <a:ext uri="{FF2B5EF4-FFF2-40B4-BE49-F238E27FC236}">
                <a16:creationId xmlns="" xmlns:a16="http://schemas.microsoft.com/office/drawing/2014/main" id="{13365D3B-E5B3-459A-BFE3-007C34DE68F2}"/>
              </a:ext>
            </a:extLst>
          </p:cNvPr>
          <p:cNvGrpSpPr/>
          <p:nvPr/>
        </p:nvGrpSpPr>
        <p:grpSpPr>
          <a:xfrm>
            <a:off x="8431501" y="1474174"/>
            <a:ext cx="1657826" cy="1714704"/>
            <a:chOff x="8431501" y="1662613"/>
            <a:chExt cx="1657826" cy="1714704"/>
          </a:xfrm>
        </p:grpSpPr>
        <p:sp>
          <p:nvSpPr>
            <p:cNvPr id="57" name="文本框 56">
              <a:extLst>
                <a:ext uri="{FF2B5EF4-FFF2-40B4-BE49-F238E27FC236}">
                  <a16:creationId xmlns="" xmlns:a16="http://schemas.microsoft.com/office/drawing/2014/main" id="{22B2DC65-4A47-49E4-A1E4-D88B6CA0DFD9}"/>
                </a:ext>
              </a:extLst>
            </p:cNvPr>
            <p:cNvSpPr txBox="1"/>
            <p:nvPr/>
          </p:nvSpPr>
          <p:spPr>
            <a:xfrm>
              <a:off x="8431501" y="2730986"/>
              <a:ext cx="16578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Zhi</a:t>
              </a: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-hui Zhang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Changzhou University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Professor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图片 60">
              <a:extLst>
                <a:ext uri="{FF2B5EF4-FFF2-40B4-BE49-F238E27FC236}">
                  <a16:creationId xmlns="" xmlns:a16="http://schemas.microsoft.com/office/drawing/2014/main" id="{7485CBDA-B595-4730-A616-30F92C37B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9" t="4850" r="12733" b="10989"/>
            <a:stretch/>
          </p:blipFill>
          <p:spPr>
            <a:xfrm>
              <a:off x="8760296" y="1662613"/>
              <a:ext cx="951311" cy="1065402"/>
            </a:xfrm>
            <a:prstGeom prst="rect">
              <a:avLst/>
            </a:prstGeom>
          </p:spPr>
        </p:pic>
      </p:grpSp>
      <p:grpSp>
        <p:nvGrpSpPr>
          <p:cNvPr id="69" name="组合 68">
            <a:extLst>
              <a:ext uri="{FF2B5EF4-FFF2-40B4-BE49-F238E27FC236}">
                <a16:creationId xmlns="" xmlns:a16="http://schemas.microsoft.com/office/drawing/2014/main" id="{A371C7F7-9B5F-466C-919E-72BF4C616366}"/>
              </a:ext>
            </a:extLst>
          </p:cNvPr>
          <p:cNvGrpSpPr/>
          <p:nvPr/>
        </p:nvGrpSpPr>
        <p:grpSpPr>
          <a:xfrm>
            <a:off x="10240854" y="1412776"/>
            <a:ext cx="1461106" cy="1768230"/>
            <a:chOff x="10240854" y="1601215"/>
            <a:chExt cx="1461106" cy="1768230"/>
          </a:xfrm>
        </p:grpSpPr>
        <p:sp>
          <p:nvSpPr>
            <p:cNvPr id="14" name="文本框 13">
              <a:extLst>
                <a:ext uri="{FF2B5EF4-FFF2-40B4-BE49-F238E27FC236}">
                  <a16:creationId xmlns="" xmlns:a16="http://schemas.microsoft.com/office/drawing/2014/main" id="{EE523179-B2C4-4A3E-A340-4A6696ADDA70}"/>
                </a:ext>
              </a:extLst>
            </p:cNvPr>
            <p:cNvSpPr txBox="1"/>
            <p:nvPr/>
          </p:nvSpPr>
          <p:spPr>
            <a:xfrm>
              <a:off x="10240854" y="2723114"/>
              <a:ext cx="14611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Fei-ze Li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Sichuan University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Associate Professor</a:t>
              </a:r>
              <a:endParaRPr lang="zh-CN" alt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3" name="图片 62">
              <a:extLst>
                <a:ext uri="{FF2B5EF4-FFF2-40B4-BE49-F238E27FC236}">
                  <a16:creationId xmlns="" xmlns:a16="http://schemas.microsoft.com/office/drawing/2014/main" id="{755E3656-F36F-44C7-B4EA-59B01D6DD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24"/>
            <a:stretch/>
          </p:blipFill>
          <p:spPr>
            <a:xfrm>
              <a:off x="10564715" y="1601215"/>
              <a:ext cx="947375" cy="112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8198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52"/>
          <p:cNvSpPr>
            <a:spLocks noChangeArrowheads="1"/>
          </p:cNvSpPr>
          <p:nvPr/>
        </p:nvSpPr>
        <p:spPr bwMode="grayWhite">
          <a:xfrm>
            <a:off x="5304368" y="1597025"/>
            <a:ext cx="1223433" cy="852488"/>
          </a:xfrm>
          <a:prstGeom prst="pentagon">
            <a:avLst/>
          </a:prstGeom>
          <a:solidFill>
            <a:srgbClr val="0099CC">
              <a:alpha val="50195"/>
            </a:srgbClr>
          </a:solidFill>
          <a:ln w="76200" algn="ctr">
            <a:solidFill>
              <a:srgbClr val="0099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819" name="Line 44"/>
          <p:cNvSpPr>
            <a:spLocks noChangeShapeType="1"/>
          </p:cNvSpPr>
          <p:nvPr/>
        </p:nvSpPr>
        <p:spPr bwMode="gray">
          <a:xfrm flipV="1">
            <a:off x="4353984" y="2505076"/>
            <a:ext cx="1219200" cy="665163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b="1"/>
          </a:p>
        </p:txBody>
      </p:sp>
      <p:sp>
        <p:nvSpPr>
          <p:cNvPr id="34820" name="Line 45"/>
          <p:cNvSpPr>
            <a:spLocks noChangeShapeType="1"/>
          </p:cNvSpPr>
          <p:nvPr/>
        </p:nvSpPr>
        <p:spPr bwMode="gray">
          <a:xfrm flipH="1" flipV="1">
            <a:off x="6320367" y="2505075"/>
            <a:ext cx="1217084" cy="673100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b="1"/>
          </a:p>
        </p:txBody>
      </p:sp>
      <p:sp>
        <p:nvSpPr>
          <p:cNvPr id="34821" name="Line 46"/>
          <p:cNvSpPr>
            <a:spLocks noChangeShapeType="1"/>
          </p:cNvSpPr>
          <p:nvPr/>
        </p:nvSpPr>
        <p:spPr bwMode="gray">
          <a:xfrm flipH="1">
            <a:off x="5162551" y="5081588"/>
            <a:ext cx="1524000" cy="0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b="1"/>
          </a:p>
        </p:txBody>
      </p:sp>
      <p:sp>
        <p:nvSpPr>
          <p:cNvPr id="34822" name="Line 47"/>
          <p:cNvSpPr>
            <a:spLocks noChangeShapeType="1"/>
          </p:cNvSpPr>
          <p:nvPr/>
        </p:nvSpPr>
        <p:spPr bwMode="gray">
          <a:xfrm flipH="1">
            <a:off x="7319433" y="3740151"/>
            <a:ext cx="482600" cy="1025525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b="1"/>
          </a:p>
        </p:txBody>
      </p:sp>
      <p:sp>
        <p:nvSpPr>
          <p:cNvPr id="34823" name="Line 48"/>
          <p:cNvSpPr>
            <a:spLocks noChangeShapeType="1"/>
          </p:cNvSpPr>
          <p:nvPr/>
        </p:nvSpPr>
        <p:spPr bwMode="gray">
          <a:xfrm>
            <a:off x="4064000" y="3740151"/>
            <a:ext cx="484717" cy="1025525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b="1"/>
          </a:p>
        </p:txBody>
      </p:sp>
      <p:sp>
        <p:nvSpPr>
          <p:cNvPr id="34824" name="AutoShape 49"/>
          <p:cNvSpPr>
            <a:spLocks noChangeArrowheads="1"/>
          </p:cNvSpPr>
          <p:nvPr/>
        </p:nvSpPr>
        <p:spPr bwMode="grayWhite">
          <a:xfrm>
            <a:off x="3956051" y="4748214"/>
            <a:ext cx="1214967" cy="841375"/>
          </a:xfrm>
          <a:prstGeom prst="pentagon">
            <a:avLst/>
          </a:prstGeom>
          <a:solidFill>
            <a:srgbClr val="CC3300">
              <a:alpha val="50195"/>
            </a:srgbClr>
          </a:solidFill>
          <a:ln w="76200" algn="ctr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 b="1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34825" name="AutoShape 50"/>
          <p:cNvSpPr>
            <a:spLocks noChangeArrowheads="1"/>
          </p:cNvSpPr>
          <p:nvPr/>
        </p:nvSpPr>
        <p:spPr bwMode="grayWhite">
          <a:xfrm>
            <a:off x="3062817" y="2841625"/>
            <a:ext cx="1303867" cy="895350"/>
          </a:xfrm>
          <a:prstGeom prst="pentagon">
            <a:avLst/>
          </a:prstGeom>
          <a:solidFill>
            <a:srgbClr val="FCC704">
              <a:alpha val="50195"/>
            </a:srgbClr>
          </a:solidFill>
          <a:ln w="76200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 b="1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34826" name="AutoShape 51"/>
          <p:cNvSpPr>
            <a:spLocks noChangeArrowheads="1"/>
          </p:cNvSpPr>
          <p:nvPr/>
        </p:nvSpPr>
        <p:spPr bwMode="grayWhite">
          <a:xfrm>
            <a:off x="7528984" y="2847975"/>
            <a:ext cx="1278467" cy="882650"/>
          </a:xfrm>
          <a:prstGeom prst="pentagon">
            <a:avLst/>
          </a:prstGeom>
          <a:solidFill>
            <a:schemeClr val="accent2">
              <a:alpha val="50195"/>
            </a:schemeClr>
          </a:solidFill>
          <a:ln w="76200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 b="1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34827" name="AutoShape 53"/>
          <p:cNvSpPr>
            <a:spLocks noChangeArrowheads="1"/>
          </p:cNvSpPr>
          <p:nvPr/>
        </p:nvSpPr>
        <p:spPr bwMode="grayWhite">
          <a:xfrm>
            <a:off x="6695017" y="4743450"/>
            <a:ext cx="1217083" cy="839788"/>
          </a:xfrm>
          <a:prstGeom prst="pentagon">
            <a:avLst/>
          </a:prstGeom>
          <a:solidFill>
            <a:srgbClr val="339966">
              <a:alpha val="50195"/>
            </a:srgbClr>
          </a:solidFill>
          <a:ln w="76200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 b="1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grpSp>
        <p:nvGrpSpPr>
          <p:cNvPr id="34828" name="Group 54"/>
          <p:cNvGrpSpPr>
            <a:grpSpLocks/>
          </p:cNvGrpSpPr>
          <p:nvPr/>
        </p:nvGrpSpPr>
        <p:grpSpPr bwMode="auto">
          <a:xfrm>
            <a:off x="3367618" y="3071814"/>
            <a:ext cx="679449" cy="496887"/>
            <a:chOff x="523" y="2809"/>
            <a:chExt cx="876" cy="882"/>
          </a:xfrm>
        </p:grpSpPr>
        <p:sp>
          <p:nvSpPr>
            <p:cNvPr id="34850" name="Oval 55"/>
            <p:cNvSpPr>
              <a:spLocks noChangeArrowheads="1"/>
            </p:cNvSpPr>
            <p:nvPr/>
          </p:nvSpPr>
          <p:spPr bwMode="gray">
            <a:xfrm>
              <a:off x="523" y="2809"/>
              <a:ext cx="876" cy="876"/>
            </a:xfrm>
            <a:prstGeom prst="ellipse">
              <a:avLst/>
            </a:prstGeom>
            <a:solidFill>
              <a:srgbClr val="292929">
                <a:alpha val="50195"/>
              </a:srgbClr>
            </a:solidFill>
            <a:ln w="1905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 b="1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endParaRPr>
            </a:p>
          </p:txBody>
        </p:sp>
        <p:sp>
          <p:nvSpPr>
            <p:cNvPr id="34851" name="Line 56"/>
            <p:cNvSpPr>
              <a:spLocks noChangeShapeType="1"/>
            </p:cNvSpPr>
            <p:nvPr/>
          </p:nvSpPr>
          <p:spPr bwMode="gray">
            <a:xfrm>
              <a:off x="964" y="2809"/>
              <a:ext cx="0" cy="87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4852" name="Line 57"/>
            <p:cNvSpPr>
              <a:spLocks noChangeShapeType="1"/>
            </p:cNvSpPr>
            <p:nvPr/>
          </p:nvSpPr>
          <p:spPr bwMode="gray">
            <a:xfrm>
              <a:off x="523" y="3244"/>
              <a:ext cx="876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4853" name="Freeform 58"/>
            <p:cNvSpPr>
              <a:spLocks/>
            </p:cNvSpPr>
            <p:nvPr/>
          </p:nvSpPr>
          <p:spPr bwMode="gray">
            <a:xfrm>
              <a:off x="1023" y="2815"/>
              <a:ext cx="182" cy="864"/>
            </a:xfrm>
            <a:custGeom>
              <a:avLst/>
              <a:gdLst>
                <a:gd name="T0" fmla="*/ 0 w 182"/>
                <a:gd name="T1" fmla="*/ 0 h 864"/>
                <a:gd name="T2" fmla="*/ 182 w 182"/>
                <a:gd name="T3" fmla="*/ 435 h 864"/>
                <a:gd name="T4" fmla="*/ 6 w 182"/>
                <a:gd name="T5" fmla="*/ 864 h 864"/>
                <a:gd name="T6" fmla="*/ 0 60000 65536"/>
                <a:gd name="T7" fmla="*/ 0 60000 65536"/>
                <a:gd name="T8" fmla="*/ 0 60000 65536"/>
                <a:gd name="T9" fmla="*/ 0 w 182"/>
                <a:gd name="T10" fmla="*/ 0 h 864"/>
                <a:gd name="T11" fmla="*/ 182 w 18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4854" name="Freeform 59"/>
            <p:cNvSpPr>
              <a:spLocks/>
            </p:cNvSpPr>
            <p:nvPr/>
          </p:nvSpPr>
          <p:spPr bwMode="gray">
            <a:xfrm>
              <a:off x="726" y="2821"/>
              <a:ext cx="197" cy="870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4855" name="Freeform 60"/>
            <p:cNvSpPr>
              <a:spLocks/>
            </p:cNvSpPr>
            <p:nvPr/>
          </p:nvSpPr>
          <p:spPr bwMode="gray">
            <a:xfrm rot="5400000">
              <a:off x="892" y="3171"/>
              <a:ext cx="114" cy="653"/>
            </a:xfrm>
            <a:custGeom>
              <a:avLst/>
              <a:gdLst>
                <a:gd name="T0" fmla="*/ 6 w 197"/>
                <a:gd name="T1" fmla="*/ 0 h 870"/>
                <a:gd name="T2" fmla="*/ 0 w 197"/>
                <a:gd name="T3" fmla="*/ 78 h 870"/>
                <a:gd name="T4" fmla="*/ 8 w 197"/>
                <a:gd name="T5" fmla="*/ 155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4856" name="Freeform 61"/>
            <p:cNvSpPr>
              <a:spLocks/>
            </p:cNvSpPr>
            <p:nvPr/>
          </p:nvSpPr>
          <p:spPr bwMode="gray">
            <a:xfrm rot="16200000" flipV="1">
              <a:off x="900" y="2668"/>
              <a:ext cx="114" cy="653"/>
            </a:xfrm>
            <a:custGeom>
              <a:avLst/>
              <a:gdLst>
                <a:gd name="T0" fmla="*/ 6 w 197"/>
                <a:gd name="T1" fmla="*/ 0 h 870"/>
                <a:gd name="T2" fmla="*/ 0 w 197"/>
                <a:gd name="T3" fmla="*/ 78 h 870"/>
                <a:gd name="T4" fmla="*/ 8 w 197"/>
                <a:gd name="T5" fmla="*/ 155 h 870"/>
                <a:gd name="T6" fmla="*/ 0 60000 65536"/>
                <a:gd name="T7" fmla="*/ 0 60000 65536"/>
                <a:gd name="T8" fmla="*/ 0 60000 65536"/>
                <a:gd name="T9" fmla="*/ 0 w 197"/>
                <a:gd name="T10" fmla="*/ 0 h 870"/>
                <a:gd name="T11" fmla="*/ 197 w 197"/>
                <a:gd name="T12" fmla="*/ 870 h 8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b="1"/>
            </a:p>
          </p:txBody>
        </p:sp>
      </p:grpSp>
      <p:grpSp>
        <p:nvGrpSpPr>
          <p:cNvPr id="34829" name="Group 62"/>
          <p:cNvGrpSpPr>
            <a:grpSpLocks/>
          </p:cNvGrpSpPr>
          <p:nvPr/>
        </p:nvGrpSpPr>
        <p:grpSpPr bwMode="auto">
          <a:xfrm>
            <a:off x="4243918" y="5006975"/>
            <a:ext cx="590549" cy="368300"/>
            <a:chOff x="2640" y="3304"/>
            <a:chExt cx="294" cy="252"/>
          </a:xfrm>
        </p:grpSpPr>
        <p:sp>
          <p:nvSpPr>
            <p:cNvPr id="34844" name="AutoShape 63"/>
            <p:cNvSpPr>
              <a:spLocks noChangeArrowheads="1"/>
            </p:cNvSpPr>
            <p:nvPr/>
          </p:nvSpPr>
          <p:spPr bwMode="gray">
            <a:xfrm>
              <a:off x="2700" y="3304"/>
              <a:ext cx="176" cy="176"/>
            </a:xfrm>
            <a:prstGeom prst="roundRect">
              <a:avLst>
                <a:gd name="adj" fmla="val 6250"/>
              </a:avLst>
            </a:prstGeom>
            <a:solidFill>
              <a:srgbClr val="292929">
                <a:alpha val="50195"/>
              </a:srgbClr>
            </a:solidFill>
            <a:ln w="1905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 b="1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endParaRPr>
            </a:p>
          </p:txBody>
        </p:sp>
        <p:sp>
          <p:nvSpPr>
            <p:cNvPr id="34845" name="AutoShape 64"/>
            <p:cNvSpPr>
              <a:spLocks noChangeArrowheads="1"/>
            </p:cNvSpPr>
            <p:nvPr/>
          </p:nvSpPr>
          <p:spPr bwMode="gray">
            <a:xfrm>
              <a:off x="2640" y="3478"/>
              <a:ext cx="294" cy="78"/>
            </a:xfrm>
            <a:prstGeom prst="roundRect">
              <a:avLst>
                <a:gd name="adj" fmla="val 16667"/>
              </a:avLst>
            </a:prstGeom>
            <a:solidFill>
              <a:srgbClr val="292929">
                <a:alpha val="50195"/>
              </a:srgbClr>
            </a:solidFill>
            <a:ln w="1905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 b="1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endParaRPr>
            </a:p>
          </p:txBody>
        </p:sp>
        <p:sp>
          <p:nvSpPr>
            <p:cNvPr id="34846" name="Line 65"/>
            <p:cNvSpPr>
              <a:spLocks noChangeShapeType="1"/>
            </p:cNvSpPr>
            <p:nvPr/>
          </p:nvSpPr>
          <p:spPr bwMode="gray">
            <a:xfrm flipH="1">
              <a:off x="2847" y="3517"/>
              <a:ext cx="45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4847" name="Line 66"/>
            <p:cNvSpPr>
              <a:spLocks noChangeShapeType="1"/>
            </p:cNvSpPr>
            <p:nvPr/>
          </p:nvSpPr>
          <p:spPr bwMode="gray">
            <a:xfrm flipH="1">
              <a:off x="2759" y="3359"/>
              <a:ext cx="73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4848" name="Line 67"/>
            <p:cNvSpPr>
              <a:spLocks noChangeShapeType="1"/>
            </p:cNvSpPr>
            <p:nvPr/>
          </p:nvSpPr>
          <p:spPr bwMode="gray">
            <a:xfrm flipH="1">
              <a:off x="2787" y="3385"/>
              <a:ext cx="45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4849" name="Line 68"/>
            <p:cNvSpPr>
              <a:spLocks noChangeShapeType="1"/>
            </p:cNvSpPr>
            <p:nvPr/>
          </p:nvSpPr>
          <p:spPr bwMode="gray">
            <a:xfrm flipH="1">
              <a:off x="2800" y="3434"/>
              <a:ext cx="32" cy="0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b="1"/>
            </a:p>
          </p:txBody>
        </p:sp>
      </p:grpSp>
      <p:sp>
        <p:nvSpPr>
          <p:cNvPr id="34830" name="AutoShape 69"/>
          <p:cNvSpPr>
            <a:spLocks noChangeArrowheads="1"/>
          </p:cNvSpPr>
          <p:nvPr/>
        </p:nvSpPr>
        <p:spPr bwMode="gray">
          <a:xfrm>
            <a:off x="5706533" y="1952626"/>
            <a:ext cx="518584" cy="373063"/>
          </a:xfrm>
          <a:prstGeom prst="cube">
            <a:avLst>
              <a:gd name="adj" fmla="val 25000"/>
            </a:avLst>
          </a:prstGeom>
          <a:solidFill>
            <a:srgbClr val="292929">
              <a:alpha val="50195"/>
            </a:srgbClr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 b="1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grpSp>
        <p:nvGrpSpPr>
          <p:cNvPr id="34831" name="Group 70"/>
          <p:cNvGrpSpPr>
            <a:grpSpLocks/>
          </p:cNvGrpSpPr>
          <p:nvPr/>
        </p:nvGrpSpPr>
        <p:grpSpPr bwMode="auto">
          <a:xfrm>
            <a:off x="7844368" y="3078164"/>
            <a:ext cx="664633" cy="458787"/>
            <a:chOff x="3422" y="1347"/>
            <a:chExt cx="330" cy="313"/>
          </a:xfrm>
        </p:grpSpPr>
        <p:sp>
          <p:nvSpPr>
            <p:cNvPr id="34842" name="AutoShape 71"/>
            <p:cNvSpPr>
              <a:spLocks noChangeArrowheads="1"/>
            </p:cNvSpPr>
            <p:nvPr/>
          </p:nvSpPr>
          <p:spPr bwMode="gray">
            <a:xfrm>
              <a:off x="3422" y="1411"/>
              <a:ext cx="330" cy="249"/>
            </a:xfrm>
            <a:prstGeom prst="roundRect">
              <a:avLst>
                <a:gd name="adj" fmla="val 16667"/>
              </a:avLst>
            </a:prstGeom>
            <a:solidFill>
              <a:srgbClr val="292929">
                <a:alpha val="50195"/>
              </a:srgbClr>
            </a:solidFill>
            <a:ln w="19050" algn="ctr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 b="1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endParaRPr>
            </a:p>
          </p:txBody>
        </p:sp>
        <p:sp>
          <p:nvSpPr>
            <p:cNvPr id="34843" name="AutoShape 72"/>
            <p:cNvSpPr>
              <a:spLocks noChangeArrowheads="1"/>
            </p:cNvSpPr>
            <p:nvPr/>
          </p:nvSpPr>
          <p:spPr bwMode="gray">
            <a:xfrm>
              <a:off x="3522" y="1347"/>
              <a:ext cx="122" cy="11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6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solidFill>
              <a:srgbClr val="292929">
                <a:alpha val="50195"/>
              </a:srgbClr>
            </a:solidFill>
            <a:ln w="12700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 b="1"/>
            </a:p>
          </p:txBody>
        </p:sp>
      </p:grpSp>
      <p:grpSp>
        <p:nvGrpSpPr>
          <p:cNvPr id="34832" name="Group 73"/>
          <p:cNvGrpSpPr>
            <a:grpSpLocks/>
          </p:cNvGrpSpPr>
          <p:nvPr/>
        </p:nvGrpSpPr>
        <p:grpSpPr bwMode="auto">
          <a:xfrm>
            <a:off x="7048500" y="4964113"/>
            <a:ext cx="543984" cy="487362"/>
            <a:chOff x="984" y="878"/>
            <a:chExt cx="3312" cy="4086"/>
          </a:xfrm>
        </p:grpSpPr>
        <p:sp>
          <p:nvSpPr>
            <p:cNvPr id="34840" name="Freeform 74"/>
            <p:cNvSpPr>
              <a:spLocks/>
            </p:cNvSpPr>
            <p:nvPr/>
          </p:nvSpPr>
          <p:spPr bwMode="gray">
            <a:xfrm>
              <a:off x="984" y="1002"/>
              <a:ext cx="3312" cy="3962"/>
            </a:xfrm>
            <a:custGeom>
              <a:avLst/>
              <a:gdLst>
                <a:gd name="T0" fmla="*/ 1376 w 3312"/>
                <a:gd name="T1" fmla="*/ 696 h 3962"/>
                <a:gd name="T2" fmla="*/ 1639 w 3312"/>
                <a:gd name="T3" fmla="*/ 920 h 3962"/>
                <a:gd name="T4" fmla="*/ 1926 w 3312"/>
                <a:gd name="T5" fmla="*/ 708 h 3962"/>
                <a:gd name="T6" fmla="*/ 2940 w 3312"/>
                <a:gd name="T7" fmla="*/ 66 h 3962"/>
                <a:gd name="T8" fmla="*/ 3204 w 3312"/>
                <a:gd name="T9" fmla="*/ 78 h 3962"/>
                <a:gd name="T10" fmla="*/ 3072 w 3312"/>
                <a:gd name="T11" fmla="*/ 444 h 3962"/>
                <a:gd name="T12" fmla="*/ 2139 w 3312"/>
                <a:gd name="T13" fmla="*/ 1081 h 3962"/>
                <a:gd name="T14" fmla="*/ 2476 w 3312"/>
                <a:gd name="T15" fmla="*/ 2372 h 3962"/>
                <a:gd name="T16" fmla="*/ 2251 w 3312"/>
                <a:gd name="T17" fmla="*/ 2435 h 3962"/>
                <a:gd name="T18" fmla="*/ 2614 w 3312"/>
                <a:gd name="T19" fmla="*/ 3589 h 3962"/>
                <a:gd name="T20" fmla="*/ 2539 w 3312"/>
                <a:gd name="T21" fmla="*/ 3925 h 3962"/>
                <a:gd name="T22" fmla="*/ 2226 w 3312"/>
                <a:gd name="T23" fmla="*/ 3689 h 3962"/>
                <a:gd name="T24" fmla="*/ 1789 w 3312"/>
                <a:gd name="T25" fmla="*/ 2534 h 3962"/>
                <a:gd name="T26" fmla="*/ 1414 w 3312"/>
                <a:gd name="T27" fmla="*/ 2534 h 3962"/>
                <a:gd name="T28" fmla="*/ 1051 w 3312"/>
                <a:gd name="T29" fmla="*/ 3689 h 3962"/>
                <a:gd name="T30" fmla="*/ 789 w 3312"/>
                <a:gd name="T31" fmla="*/ 3925 h 3962"/>
                <a:gd name="T32" fmla="*/ 676 w 3312"/>
                <a:gd name="T33" fmla="*/ 3577 h 3962"/>
                <a:gd name="T34" fmla="*/ 1001 w 3312"/>
                <a:gd name="T35" fmla="*/ 2459 h 3962"/>
                <a:gd name="T36" fmla="*/ 751 w 3312"/>
                <a:gd name="T37" fmla="*/ 2397 h 3962"/>
                <a:gd name="T38" fmla="*/ 1126 w 3312"/>
                <a:gd name="T39" fmla="*/ 1081 h 3962"/>
                <a:gd name="T40" fmla="*/ 139 w 3312"/>
                <a:gd name="T41" fmla="*/ 497 h 3962"/>
                <a:gd name="T42" fmla="*/ 60 w 3312"/>
                <a:gd name="T43" fmla="*/ 180 h 3962"/>
                <a:gd name="T44" fmla="*/ 389 w 3312"/>
                <a:gd name="T45" fmla="*/ 162 h 3962"/>
                <a:gd name="T46" fmla="*/ 1376 w 3312"/>
                <a:gd name="T47" fmla="*/ 696 h 39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12"/>
                <a:gd name="T73" fmla="*/ 0 h 3962"/>
                <a:gd name="T74" fmla="*/ 3312 w 3312"/>
                <a:gd name="T75" fmla="*/ 3962 h 39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12" h="3962">
                  <a:moveTo>
                    <a:pt x="1376" y="696"/>
                  </a:moveTo>
                  <a:cubicBezTo>
                    <a:pt x="1401" y="795"/>
                    <a:pt x="1489" y="920"/>
                    <a:pt x="1639" y="920"/>
                  </a:cubicBezTo>
                  <a:cubicBezTo>
                    <a:pt x="1801" y="920"/>
                    <a:pt x="1876" y="795"/>
                    <a:pt x="1926" y="708"/>
                  </a:cubicBezTo>
                  <a:lnTo>
                    <a:pt x="2940" y="66"/>
                  </a:lnTo>
                  <a:cubicBezTo>
                    <a:pt x="3042" y="0"/>
                    <a:pt x="3142" y="16"/>
                    <a:pt x="3204" y="78"/>
                  </a:cubicBezTo>
                  <a:cubicBezTo>
                    <a:pt x="3267" y="140"/>
                    <a:pt x="3312" y="264"/>
                    <a:pt x="3072" y="444"/>
                  </a:cubicBezTo>
                  <a:lnTo>
                    <a:pt x="2139" y="1081"/>
                  </a:lnTo>
                  <a:lnTo>
                    <a:pt x="2476" y="2372"/>
                  </a:lnTo>
                  <a:lnTo>
                    <a:pt x="2251" y="2435"/>
                  </a:lnTo>
                  <a:lnTo>
                    <a:pt x="2614" y="3589"/>
                  </a:lnTo>
                  <a:cubicBezTo>
                    <a:pt x="2651" y="3751"/>
                    <a:pt x="2639" y="3863"/>
                    <a:pt x="2539" y="3925"/>
                  </a:cubicBezTo>
                  <a:cubicBezTo>
                    <a:pt x="2401" y="3962"/>
                    <a:pt x="2289" y="3863"/>
                    <a:pt x="2226" y="3689"/>
                  </a:cubicBezTo>
                  <a:cubicBezTo>
                    <a:pt x="2101" y="3453"/>
                    <a:pt x="1876" y="2720"/>
                    <a:pt x="1789" y="2534"/>
                  </a:cubicBezTo>
                  <a:lnTo>
                    <a:pt x="1414" y="2534"/>
                  </a:lnTo>
                  <a:cubicBezTo>
                    <a:pt x="1339" y="2770"/>
                    <a:pt x="1151" y="3465"/>
                    <a:pt x="1051" y="3689"/>
                  </a:cubicBezTo>
                  <a:cubicBezTo>
                    <a:pt x="1001" y="3838"/>
                    <a:pt x="914" y="3950"/>
                    <a:pt x="789" y="3925"/>
                  </a:cubicBezTo>
                  <a:cubicBezTo>
                    <a:pt x="714" y="3875"/>
                    <a:pt x="614" y="3838"/>
                    <a:pt x="676" y="3577"/>
                  </a:cubicBezTo>
                  <a:lnTo>
                    <a:pt x="1001" y="2459"/>
                  </a:lnTo>
                  <a:lnTo>
                    <a:pt x="751" y="2397"/>
                  </a:lnTo>
                  <a:lnTo>
                    <a:pt x="1126" y="1081"/>
                  </a:lnTo>
                  <a:lnTo>
                    <a:pt x="139" y="497"/>
                  </a:lnTo>
                  <a:cubicBezTo>
                    <a:pt x="54" y="402"/>
                    <a:pt x="0" y="342"/>
                    <a:pt x="60" y="180"/>
                  </a:cubicBezTo>
                  <a:cubicBezTo>
                    <a:pt x="186" y="102"/>
                    <a:pt x="214" y="112"/>
                    <a:pt x="389" y="162"/>
                  </a:cubicBezTo>
                  <a:lnTo>
                    <a:pt x="1376" y="696"/>
                  </a:lnTo>
                  <a:close/>
                </a:path>
              </a:pathLst>
            </a:custGeom>
            <a:solidFill>
              <a:srgbClr val="292929">
                <a:alpha val="50195"/>
              </a:srgbClr>
            </a:solidFill>
            <a:ln w="19050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b="1"/>
            </a:p>
          </p:txBody>
        </p:sp>
        <p:sp>
          <p:nvSpPr>
            <p:cNvPr id="34841" name="Oval 75"/>
            <p:cNvSpPr>
              <a:spLocks noChangeArrowheads="1"/>
            </p:cNvSpPr>
            <p:nvPr/>
          </p:nvSpPr>
          <p:spPr bwMode="gray">
            <a:xfrm>
              <a:off x="2208" y="878"/>
              <a:ext cx="862" cy="845"/>
            </a:xfrm>
            <a:prstGeom prst="ellipse">
              <a:avLst/>
            </a:prstGeom>
            <a:solidFill>
              <a:srgbClr val="292929">
                <a:alpha val="50195"/>
              </a:srgbClr>
            </a:soli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sz="2400" b="1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endParaRPr>
            </a:p>
          </p:txBody>
        </p:sp>
      </p:grpSp>
      <p:sp>
        <p:nvSpPr>
          <p:cNvPr id="34833" name="Rectangle 76"/>
          <p:cNvSpPr>
            <a:spLocks noChangeArrowheads="1"/>
          </p:cNvSpPr>
          <p:nvPr/>
        </p:nvSpPr>
        <p:spPr bwMode="auto">
          <a:xfrm>
            <a:off x="4559300" y="3573463"/>
            <a:ext cx="2880784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200" b="1">
                <a:solidFill>
                  <a:srgbClr val="CC0000"/>
                </a:solidFill>
                <a:latin typeface="Times New Roman" pitchFamily="18" charset="0"/>
                <a:ea typeface="楷体_GB2312" pitchFamily="49" charset="-122"/>
              </a:rPr>
              <a:t>Instrumentation</a:t>
            </a:r>
            <a:endParaRPr lang="en-US" altLang="zh-CN" sz="2200" b="1">
              <a:solidFill>
                <a:srgbClr val="000000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34834" name="AutoShape 77"/>
          <p:cNvSpPr>
            <a:spLocks/>
          </p:cNvSpPr>
          <p:nvPr/>
        </p:nvSpPr>
        <p:spPr bwMode="auto">
          <a:xfrm>
            <a:off x="1390651" y="1690689"/>
            <a:ext cx="3553883" cy="561975"/>
          </a:xfrm>
          <a:prstGeom prst="accentCallout2">
            <a:avLst>
              <a:gd name="adj1" fmla="val 20338"/>
              <a:gd name="adj2" fmla="val 102861"/>
              <a:gd name="adj3" fmla="val 20338"/>
              <a:gd name="adj4" fmla="val 106731"/>
              <a:gd name="adj5" fmla="val 57060"/>
              <a:gd name="adj6" fmla="val 110782"/>
            </a:avLst>
          </a:prstGeom>
          <a:noFill/>
          <a:ln w="222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楷体_GB2312" pitchFamily="49" charset="-122"/>
              </a:rPr>
              <a:t>Molten salt based electrochemistry</a:t>
            </a:r>
          </a:p>
        </p:txBody>
      </p:sp>
      <p:sp>
        <p:nvSpPr>
          <p:cNvPr id="34835" name="AutoShape 78"/>
          <p:cNvSpPr>
            <a:spLocks/>
          </p:cNvSpPr>
          <p:nvPr/>
        </p:nvSpPr>
        <p:spPr bwMode="auto">
          <a:xfrm>
            <a:off x="239185" y="4149725"/>
            <a:ext cx="2976033" cy="781050"/>
          </a:xfrm>
          <a:prstGeom prst="accentCallout2">
            <a:avLst>
              <a:gd name="adj1" fmla="val 14634"/>
              <a:gd name="adj2" fmla="val 103412"/>
              <a:gd name="adj3" fmla="val 14634"/>
              <a:gd name="adj4" fmla="val 112444"/>
              <a:gd name="adj5" fmla="val -51625"/>
              <a:gd name="adj6" fmla="val 121551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r>
              <a:rPr lang="en-US" altLang="zh-CN" sz="2400" b="1">
                <a:solidFill>
                  <a:srgbClr val="000000"/>
                </a:solidFill>
                <a:latin typeface="Times New Roman" pitchFamily="18" charset="0"/>
              </a:rPr>
              <a:t>Computational actinide chemistry</a:t>
            </a:r>
          </a:p>
        </p:txBody>
      </p:sp>
      <p:sp>
        <p:nvSpPr>
          <p:cNvPr id="34836" name="AutoShape 79"/>
          <p:cNvSpPr>
            <a:spLocks/>
          </p:cNvSpPr>
          <p:nvPr/>
        </p:nvSpPr>
        <p:spPr bwMode="auto">
          <a:xfrm>
            <a:off x="5520267" y="6092825"/>
            <a:ext cx="7164917" cy="560388"/>
          </a:xfrm>
          <a:prstGeom prst="accentCallout2">
            <a:avLst>
              <a:gd name="adj1" fmla="val 20398"/>
              <a:gd name="adj2" fmla="val -1417"/>
              <a:gd name="adj3" fmla="val 20398"/>
              <a:gd name="adj4" fmla="val -5644"/>
              <a:gd name="adj5" fmla="val -92069"/>
              <a:gd name="adj6" fmla="val -9898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Actinide material synthesis and characterization</a:t>
            </a:r>
          </a:p>
        </p:txBody>
      </p:sp>
      <p:sp>
        <p:nvSpPr>
          <p:cNvPr id="34837" name="AutoShape 80"/>
          <p:cNvSpPr>
            <a:spLocks/>
          </p:cNvSpPr>
          <p:nvPr/>
        </p:nvSpPr>
        <p:spPr bwMode="auto">
          <a:xfrm>
            <a:off x="8208434" y="3860801"/>
            <a:ext cx="3983567" cy="1368425"/>
          </a:xfrm>
          <a:prstGeom prst="accentCallout2">
            <a:avLst>
              <a:gd name="adj1" fmla="val 8352"/>
              <a:gd name="adj2" fmla="val -2551"/>
              <a:gd name="adj3" fmla="val 8352"/>
              <a:gd name="adj4" fmla="val -4782"/>
              <a:gd name="adj5" fmla="val 87819"/>
              <a:gd name="adj6" fmla="val -7171"/>
            </a:avLst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</a:rPr>
              <a:t>Porous material synthesis and characterization</a:t>
            </a:r>
          </a:p>
          <a:p>
            <a:endParaRPr lang="en-US" altLang="zh-CN" sz="2400" b="1" dirty="0">
              <a:solidFill>
                <a:srgbClr val="000000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34838" name="AutoShape 81"/>
          <p:cNvSpPr>
            <a:spLocks/>
          </p:cNvSpPr>
          <p:nvPr/>
        </p:nvSpPr>
        <p:spPr bwMode="auto">
          <a:xfrm>
            <a:off x="8856133" y="1628775"/>
            <a:ext cx="3996267" cy="560388"/>
          </a:xfrm>
          <a:prstGeom prst="accentCallout2">
            <a:avLst>
              <a:gd name="adj1" fmla="val 20398"/>
              <a:gd name="adj2" fmla="val -2542"/>
              <a:gd name="adj3" fmla="val 20398"/>
              <a:gd name="adj4" fmla="val -13454"/>
              <a:gd name="adj5" fmla="val 243343"/>
              <a:gd name="adj6" fmla="val -27542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r>
              <a:rPr lang="en-US" altLang="zh-CN" sz="2400" b="1">
                <a:solidFill>
                  <a:srgbClr val="000000"/>
                </a:solidFill>
                <a:latin typeface="Times New Roman" pitchFamily="18" charset="0"/>
                <a:ea typeface="楷体_GB2312" pitchFamily="49" charset="-122"/>
              </a:rPr>
              <a:t>Actinide organic ligand synthesis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16745" y="190763"/>
            <a:ext cx="11425767" cy="820674"/>
          </a:xfrm>
          <a:prstGeom prst="rect">
            <a:avLst/>
          </a:prstGeom>
          <a:noFill/>
          <a:ln w="31750" cmpd="sng">
            <a:noFill/>
            <a:prstDash val="sysDot"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spcBef>
                <a:spcPct val="50000"/>
              </a:spcBef>
              <a:buClr>
                <a:srgbClr val="FF0000"/>
              </a:buClr>
              <a:buSzPct val="120000"/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Lab Instrumentation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081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/>
          <p:cNvSpPr>
            <a:spLocks noChangeArrowheads="1"/>
          </p:cNvSpPr>
          <p:nvPr/>
        </p:nvSpPr>
        <p:spPr bwMode="auto">
          <a:xfrm>
            <a:off x="1435237" y="154993"/>
            <a:ext cx="366042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0000FF"/>
                </a:solidFill>
              </a:rPr>
              <a:t> Future Orientation</a:t>
            </a:r>
            <a:endParaRPr lang="zh-CN" altLang="en-US" sz="3400" b="1" dirty="0">
              <a:solidFill>
                <a:srgbClr val="0000FF"/>
              </a:solidFill>
            </a:endParaRPr>
          </a:p>
        </p:txBody>
      </p:sp>
      <p:sp>
        <p:nvSpPr>
          <p:cNvPr id="40963" name="Text Box 25"/>
          <p:cNvSpPr txBox="1">
            <a:spLocks noChangeArrowheads="1"/>
          </p:cNvSpPr>
          <p:nvPr/>
        </p:nvSpPr>
        <p:spPr bwMode="auto">
          <a:xfrm>
            <a:off x="668868" y="1906456"/>
            <a:ext cx="10614326" cy="367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 Basic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research on actinide 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chemistry and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materials</a:t>
            </a:r>
            <a:r>
              <a:rPr lang="zh-CN" altLang="en-US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；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 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Actinide frontiers deciphered by High Energy X-rays (XAFS,XRD,SAXS, in 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    situ and Operando measurements)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 Meet the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national needs 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in 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nuclear fuel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cycle (nuclear fuel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reprocessing 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and </a:t>
            </a:r>
            <a:endParaRPr lang="en-US" altLang="zh-CN" sz="2400" dirty="0" smtClean="0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     nuclear 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waste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disposal)</a:t>
            </a:r>
            <a:r>
              <a:rPr lang="zh-CN" altLang="en-US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；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endParaRPr lang="en-US" altLang="zh-CN" sz="2400" dirty="0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</p:txBody>
      </p:sp>
      <p:sp>
        <p:nvSpPr>
          <p:cNvPr id="40964" name="Rectangle 29"/>
          <p:cNvSpPr>
            <a:spLocks noChangeArrowheads="1"/>
          </p:cNvSpPr>
          <p:nvPr/>
        </p:nvSpPr>
        <p:spPr bwMode="auto">
          <a:xfrm>
            <a:off x="2787845" y="1147690"/>
            <a:ext cx="887941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200" b="1" i="1" dirty="0">
                <a:solidFill>
                  <a:srgbClr val="FF0000"/>
                </a:solidFill>
                <a:latin typeface="Times New Roman" pitchFamily="18" charset="0"/>
              </a:rPr>
              <a:t>Science-based, Goal-oriented</a:t>
            </a:r>
            <a:endParaRPr lang="zh-CN" altLang="en-US" sz="3200" b="1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5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ChangeArrowheads="1"/>
          </p:cNvSpPr>
          <p:nvPr/>
        </p:nvSpPr>
        <p:spPr bwMode="auto">
          <a:xfrm>
            <a:off x="1804353" y="339551"/>
            <a:ext cx="212923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3400" b="1" dirty="0">
                <a:solidFill>
                  <a:srgbClr val="0000FF"/>
                </a:solidFill>
              </a:rPr>
              <a:t>Challenges</a:t>
            </a:r>
            <a:endParaRPr lang="zh-CN" altLang="en-US" sz="3400" b="1" dirty="0">
              <a:solidFill>
                <a:srgbClr val="0000FF"/>
              </a:solidFill>
            </a:endParaRPr>
          </a:p>
        </p:txBody>
      </p:sp>
      <p:sp>
        <p:nvSpPr>
          <p:cNvPr id="41987" name="Text Box 25"/>
          <p:cNvSpPr txBox="1">
            <a:spLocks noChangeArrowheads="1"/>
          </p:cNvSpPr>
          <p:nvPr/>
        </p:nvSpPr>
        <p:spPr bwMode="auto">
          <a:xfrm>
            <a:off x="943528" y="1576592"/>
            <a:ext cx="10415165" cy="367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  Nuclear energy chemistry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research is 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money consuming! We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need seek for 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     stable and large amount of financial support.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  Public concerns and expectations.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 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Recruiting and training young talents.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  Superb lab instrumentation for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future radiochemical research (</a:t>
            </a:r>
            <a:r>
              <a:rPr lang="en-US" altLang="zh-CN" sz="2400" dirty="0" smtClean="0">
                <a:solidFill>
                  <a:srgbClr val="0000FF"/>
                </a:solidFill>
                <a:latin typeface="Times New Roman" pitchFamily="18" charset="0"/>
                <a:ea typeface="楷体_GB2312" pitchFamily="49" charset="-122"/>
              </a:rPr>
              <a:t>Dedicated 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altLang="zh-CN" sz="2400" dirty="0">
                <a:solidFill>
                  <a:srgbClr val="0000FF"/>
                </a:solidFill>
                <a:latin typeface="Times New Roman" pitchFamily="18" charset="0"/>
                <a:ea typeface="楷体_GB2312" pitchFamily="49" charset="-122"/>
              </a:rPr>
              <a:t> </a:t>
            </a:r>
            <a:r>
              <a:rPr lang="en-US" altLang="zh-CN" sz="2400" dirty="0" smtClean="0">
                <a:solidFill>
                  <a:srgbClr val="0000FF"/>
                </a:solidFill>
                <a:latin typeface="Times New Roman" pitchFamily="18" charset="0"/>
                <a:ea typeface="楷体_GB2312" pitchFamily="49" charset="-122"/>
              </a:rPr>
              <a:t>     SR </a:t>
            </a:r>
            <a:r>
              <a:rPr lang="en-US" altLang="zh-CN" sz="2400" dirty="0" err="1" smtClean="0">
                <a:solidFill>
                  <a:srgbClr val="0000FF"/>
                </a:solidFill>
                <a:latin typeface="Times New Roman" pitchFamily="18" charset="0"/>
                <a:ea typeface="楷体_GB2312" pitchFamily="49" charset="-122"/>
              </a:rPr>
              <a:t>beamline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)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.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215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527051" y="260350"/>
            <a:ext cx="11664949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rgbClr val="0000FF"/>
                </a:solidFill>
                <a:ea typeface="黑体" pitchFamily="49" charset="-122"/>
              </a:rPr>
              <a:t>Acknowledgment</a:t>
            </a:r>
            <a:endParaRPr lang="zh-CN" altLang="en-US" sz="3000" b="1" dirty="0" smtClean="0">
              <a:solidFill>
                <a:srgbClr val="0000FF"/>
              </a:solidFill>
              <a:ea typeface="黑体" pitchFamily="49" charset="-122"/>
            </a:endParaRPr>
          </a:p>
        </p:txBody>
      </p:sp>
      <p:pic>
        <p:nvPicPr>
          <p:cNvPr id="125957" name="Picture 6" descr="C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681" y="5619751"/>
            <a:ext cx="1318684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12" descr="nsfc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84" y="5418139"/>
            <a:ext cx="202353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9" name="Picture 14" descr="ihe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225" y="5568951"/>
            <a:ext cx="1962151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062118"/>
            <a:ext cx="7920203" cy="44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2601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701FBD3-8C6D-B9EC-A1E1-D246C88AC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052736"/>
            <a:ext cx="7488832" cy="5530465"/>
          </a:xfrm>
          <a:prstGeom prst="rect">
            <a:avLst/>
          </a:prstGeom>
        </p:spPr>
      </p:pic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1224136" y="200125"/>
            <a:ext cx="10776520" cy="49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ts val="34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Background: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Rapid Development of Nuclear Power Industry in China</a:t>
            </a:r>
          </a:p>
        </p:txBody>
      </p:sp>
      <p:sp>
        <p:nvSpPr>
          <p:cNvPr id="5" name="矩形 1">
            <a:extLst>
              <a:ext uri="{FF2B5EF4-FFF2-40B4-BE49-F238E27FC236}">
                <a16:creationId xmlns="" xmlns:a16="http://schemas.microsoft.com/office/drawing/2014/main" id="{F036EF21-603D-F4DB-08AE-0068D7ED0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447" y="6197242"/>
            <a:ext cx="11423105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“China Nuclear Energy Development Report -2022”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&gt; --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China Nuclear Energy Industry Association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5B8DDFCB-F72E-743D-43B0-9A76E5936745}"/>
              </a:ext>
            </a:extLst>
          </p:cNvPr>
          <p:cNvSpPr txBox="1"/>
          <p:nvPr/>
        </p:nvSpPr>
        <p:spPr>
          <a:xfrm>
            <a:off x="8033077" y="1268760"/>
            <a:ext cx="373298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 operation</a:t>
            </a:r>
            <a:endParaRPr kumimoji="0" lang="en-US" altLang="zh-C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55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Units,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56.99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GWe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83AEAC6E-61E9-BE40-CE64-A2A11B8D47AD}"/>
              </a:ext>
            </a:extLst>
          </p:cNvPr>
          <p:cNvSpPr txBox="1"/>
          <p:nvPr/>
        </p:nvSpPr>
        <p:spPr>
          <a:xfrm>
            <a:off x="8033077" y="2367341"/>
            <a:ext cx="373298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Under construction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23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Units,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23.40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GWe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9206D906-6421-B056-FD5A-C5448AE676A4}"/>
              </a:ext>
            </a:extLst>
          </p:cNvPr>
          <p:cNvSpPr txBox="1"/>
          <p:nvPr/>
        </p:nvSpPr>
        <p:spPr>
          <a:xfrm>
            <a:off x="8033076" y="3465922"/>
            <a:ext cx="3895572" cy="1384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4.98%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of all electricity 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 2022 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(Data from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Jan, 2023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1CC1311-7D63-A8F8-D460-4086FF94D2C0}"/>
              </a:ext>
            </a:extLst>
          </p:cNvPr>
          <p:cNvSpPr txBox="1"/>
          <p:nvPr/>
        </p:nvSpPr>
        <p:spPr>
          <a:xfrm>
            <a:off x="8033076" y="5007700"/>
            <a:ext cx="373298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SNF </a:t>
            </a:r>
            <a:r>
              <a:rPr kumimoji="0" lang="en-US" altLang="zh-CN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inventory</a:t>
            </a:r>
            <a:endParaRPr kumimoji="0" lang="en-US" altLang="zh-CN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&gt;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23,500t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in 2030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2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="" xmlns:a16="http://schemas.microsoft.com/office/drawing/2014/main" id="{12620BF0-8BA8-61CD-0A91-EF884F316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136" y="200125"/>
            <a:ext cx="10704512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3413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Mission: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Solve Key Radiochemical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Challenges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in 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Nuclear Fuel Cycle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 Box 19">
            <a:extLst>
              <a:ext uri="{FF2B5EF4-FFF2-40B4-BE49-F238E27FC236}">
                <a16:creationId xmlns="" xmlns:a16="http://schemas.microsoft.com/office/drawing/2014/main" id="{4BE2AA13-8596-A62D-7652-2D37344E1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7" y="6284168"/>
            <a:ext cx="7058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Future advanced nuclear fuel cycle (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楷体_GB2312" pitchFamily="49" charset="-122"/>
              </a:rPr>
              <a:t>double strata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ea typeface="楷体_GB2312" pitchFamily="49" charset="-122"/>
              </a:rPr>
              <a:t>)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="" xmlns:a16="http://schemas.microsoft.com/office/drawing/2014/main" id="{318B3AC8-3ED8-3169-5D96-338BB45CAFB2}"/>
              </a:ext>
            </a:extLst>
          </p:cNvPr>
          <p:cNvGrpSpPr/>
          <p:nvPr/>
        </p:nvGrpSpPr>
        <p:grpSpPr>
          <a:xfrm>
            <a:off x="4381722" y="1124744"/>
            <a:ext cx="7373684" cy="5159424"/>
            <a:chOff x="4381722" y="1124744"/>
            <a:chExt cx="7373684" cy="5159424"/>
          </a:xfrm>
        </p:grpSpPr>
        <p:sp>
          <p:nvSpPr>
            <p:cNvPr id="6" name="下箭头 22">
              <a:extLst>
                <a:ext uri="{FF2B5EF4-FFF2-40B4-BE49-F238E27FC236}">
                  <a16:creationId xmlns="" xmlns:a16="http://schemas.microsoft.com/office/drawing/2014/main" id="{7E7586B1-63E6-168D-F178-C486DC56C856}"/>
                </a:ext>
              </a:extLst>
            </p:cNvPr>
            <p:cNvSpPr/>
            <p:nvPr/>
          </p:nvSpPr>
          <p:spPr bwMode="auto">
            <a:xfrm>
              <a:off x="5117628" y="5440777"/>
              <a:ext cx="186284" cy="4824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="" xmlns:a16="http://schemas.microsoft.com/office/drawing/2014/main" id="{CAE7A5D8-AD6A-D391-8835-6F05BA67EDF5}"/>
                </a:ext>
              </a:extLst>
            </p:cNvPr>
            <p:cNvSpPr/>
            <p:nvPr/>
          </p:nvSpPr>
          <p:spPr bwMode="auto">
            <a:xfrm>
              <a:off x="4381722" y="1140224"/>
              <a:ext cx="7058025" cy="2216768"/>
            </a:xfrm>
            <a:prstGeom prst="flowChartProcess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圆柱形 24">
              <a:extLst>
                <a:ext uri="{FF2B5EF4-FFF2-40B4-BE49-F238E27FC236}">
                  <a16:creationId xmlns="" xmlns:a16="http://schemas.microsoft.com/office/drawing/2014/main" id="{F345B6A6-B535-7117-B00D-306B92107F58}"/>
                </a:ext>
              </a:extLst>
            </p:cNvPr>
            <p:cNvSpPr/>
            <p:nvPr/>
          </p:nvSpPr>
          <p:spPr bwMode="auto">
            <a:xfrm>
              <a:off x="4688359" y="2133989"/>
              <a:ext cx="376470" cy="602354"/>
            </a:xfrm>
            <a:prstGeom prst="can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dirty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U</a:t>
              </a:r>
              <a:endParaRPr lang="zh-CN" altLang="en-US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endParaRPr>
            </a:p>
          </p:txBody>
        </p:sp>
        <p:pic>
          <p:nvPicPr>
            <p:cNvPr id="9" name="图片 7" descr="02.gif">
              <a:extLst>
                <a:ext uri="{FF2B5EF4-FFF2-40B4-BE49-F238E27FC236}">
                  <a16:creationId xmlns="" xmlns:a16="http://schemas.microsoft.com/office/drawing/2014/main" id="{743CA766-4201-1B78-C1B7-60C3794FF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58" t="64845" r="3696" b="23209"/>
            <a:stretch>
              <a:fillRect/>
            </a:stretch>
          </p:blipFill>
          <p:spPr bwMode="auto">
            <a:xfrm>
              <a:off x="10160302" y="2165430"/>
              <a:ext cx="1204709" cy="527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图片 8" descr="02.gif">
              <a:extLst>
                <a:ext uri="{FF2B5EF4-FFF2-40B4-BE49-F238E27FC236}">
                  <a16:creationId xmlns="" xmlns:a16="http://schemas.microsoft.com/office/drawing/2014/main" id="{6F873F55-6099-F533-CC3A-70CB40405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06" t="61433" r="54765" b="24915"/>
            <a:stretch>
              <a:fillRect/>
            </a:stretch>
          </p:blipFill>
          <p:spPr bwMode="auto">
            <a:xfrm>
              <a:off x="6094410" y="2162144"/>
              <a:ext cx="1054120" cy="602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矩形 46">
              <a:extLst>
                <a:ext uri="{FF2B5EF4-FFF2-40B4-BE49-F238E27FC236}">
                  <a16:creationId xmlns="" xmlns:a16="http://schemas.microsoft.com/office/drawing/2014/main" id="{823E1949-2F01-CDED-106F-915A796D9A70}"/>
                </a:ext>
              </a:extLst>
            </p:cNvPr>
            <p:cNvSpPr/>
            <p:nvPr/>
          </p:nvSpPr>
          <p:spPr bwMode="auto">
            <a:xfrm>
              <a:off x="6032780" y="2836506"/>
              <a:ext cx="1169572" cy="3764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Fuel fabrication</a:t>
              </a:r>
              <a:endPara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1" name="组合 12">
              <a:extLst>
                <a:ext uri="{FF2B5EF4-FFF2-40B4-BE49-F238E27FC236}">
                  <a16:creationId xmlns="" xmlns:a16="http://schemas.microsoft.com/office/drawing/2014/main" id="{BEE8E2F4-764D-C4BD-6279-5842796112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7966" y="4386656"/>
              <a:ext cx="1169571" cy="1002992"/>
              <a:chOff x="4680478" y="4857760"/>
              <a:chExt cx="1109670" cy="951622"/>
            </a:xfrm>
          </p:grpSpPr>
          <p:pic>
            <p:nvPicPr>
              <p:cNvPr id="44" name="图片 10" descr="02.gif">
                <a:extLst>
                  <a:ext uri="{FF2B5EF4-FFF2-40B4-BE49-F238E27FC236}">
                    <a16:creationId xmlns="" xmlns:a16="http://schemas.microsoft.com/office/drawing/2014/main" id="{265F48F6-BF78-BD5B-B29F-93921269E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06" t="61433" r="54765" b="24915"/>
              <a:stretch>
                <a:fillRect/>
              </a:stretch>
            </p:blipFill>
            <p:spPr bwMode="auto">
              <a:xfrm>
                <a:off x="4714876" y="4857760"/>
                <a:ext cx="1000132" cy="571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矩形 11">
                <a:extLst>
                  <a:ext uri="{FF2B5EF4-FFF2-40B4-BE49-F238E27FC236}">
                    <a16:creationId xmlns="" xmlns:a16="http://schemas.microsoft.com/office/drawing/2014/main" id="{4453B67B-B592-09E0-911F-192753FC544B}"/>
                  </a:ext>
                </a:extLst>
              </p:cNvPr>
              <p:cNvSpPr/>
              <p:nvPr/>
            </p:nvSpPr>
            <p:spPr>
              <a:xfrm>
                <a:off x="4680478" y="5452193"/>
                <a:ext cx="1109670" cy="35718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Fuel fabrication</a:t>
                </a:r>
                <a:endParaRPr lang="zh-CN" altLang="en-US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2" name="右箭头 28">
              <a:extLst>
                <a:ext uri="{FF2B5EF4-FFF2-40B4-BE49-F238E27FC236}">
                  <a16:creationId xmlns="" xmlns:a16="http://schemas.microsoft.com/office/drawing/2014/main" id="{F0D2138A-B16D-8E4D-B75A-D742660BE8D0}"/>
                </a:ext>
              </a:extLst>
            </p:cNvPr>
            <p:cNvSpPr/>
            <p:nvPr/>
          </p:nvSpPr>
          <p:spPr bwMode="auto">
            <a:xfrm>
              <a:off x="5265615" y="2388316"/>
              <a:ext cx="677650" cy="301177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839239ED-C3A6-FCC8-F00E-94834A6AEE86}"/>
                </a:ext>
              </a:extLst>
            </p:cNvPr>
            <p:cNvSpPr/>
            <p:nvPr/>
          </p:nvSpPr>
          <p:spPr bwMode="auto">
            <a:xfrm>
              <a:off x="4434894" y="2753154"/>
              <a:ext cx="892087" cy="376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Uranium</a:t>
              </a:r>
              <a:endPara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4" name="图片 19" descr="02.gif">
              <a:extLst>
                <a:ext uri="{FF2B5EF4-FFF2-40B4-BE49-F238E27FC236}">
                  <a16:creationId xmlns="" xmlns:a16="http://schemas.microsoft.com/office/drawing/2014/main" id="{7EAFD0FF-23EB-A30B-A2C1-29804ADE3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30" t="22185" r="28500" b="52219"/>
            <a:stretch>
              <a:fillRect/>
            </a:stretch>
          </p:blipFill>
          <p:spPr bwMode="auto">
            <a:xfrm>
              <a:off x="8233047" y="1651514"/>
              <a:ext cx="978826" cy="112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右箭头 32">
              <a:extLst>
                <a:ext uri="{FF2B5EF4-FFF2-40B4-BE49-F238E27FC236}">
                  <a16:creationId xmlns="" xmlns:a16="http://schemas.microsoft.com/office/drawing/2014/main" id="{D3176691-A143-297D-6CEC-B093ECAC871A}"/>
                </a:ext>
              </a:extLst>
            </p:cNvPr>
            <p:cNvSpPr/>
            <p:nvPr/>
          </p:nvSpPr>
          <p:spPr bwMode="auto">
            <a:xfrm>
              <a:off x="7373856" y="2388316"/>
              <a:ext cx="677650" cy="301177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6BF87027-1842-0DD6-BD86-310B5DE6B8B5}"/>
                </a:ext>
              </a:extLst>
            </p:cNvPr>
            <p:cNvSpPr/>
            <p:nvPr/>
          </p:nvSpPr>
          <p:spPr bwMode="auto">
            <a:xfrm>
              <a:off x="9979302" y="2753154"/>
              <a:ext cx="1435306" cy="376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Reprocessing</a:t>
              </a:r>
              <a:endPara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右箭头 34">
              <a:extLst>
                <a:ext uri="{FF2B5EF4-FFF2-40B4-BE49-F238E27FC236}">
                  <a16:creationId xmlns="" xmlns:a16="http://schemas.microsoft.com/office/drawing/2014/main" id="{E053B5BC-8467-8F8C-0E5A-D152C4B0BAB4}"/>
                </a:ext>
              </a:extLst>
            </p:cNvPr>
            <p:cNvSpPr/>
            <p:nvPr/>
          </p:nvSpPr>
          <p:spPr bwMode="auto">
            <a:xfrm>
              <a:off x="9331507" y="2388316"/>
              <a:ext cx="677650" cy="301177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下箭头 35">
              <a:extLst>
                <a:ext uri="{FF2B5EF4-FFF2-40B4-BE49-F238E27FC236}">
                  <a16:creationId xmlns="" xmlns:a16="http://schemas.microsoft.com/office/drawing/2014/main" id="{50633D19-E988-18DE-3812-97F66E6B21EE}"/>
                </a:ext>
              </a:extLst>
            </p:cNvPr>
            <p:cNvSpPr/>
            <p:nvPr/>
          </p:nvSpPr>
          <p:spPr bwMode="auto">
            <a:xfrm>
              <a:off x="6574063" y="1484784"/>
              <a:ext cx="185726" cy="5940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流程图: 过程 19">
              <a:extLst>
                <a:ext uri="{FF2B5EF4-FFF2-40B4-BE49-F238E27FC236}">
                  <a16:creationId xmlns="" xmlns:a16="http://schemas.microsoft.com/office/drawing/2014/main" id="{A9A1A424-FE13-4342-45CA-9609CFFEB6A0}"/>
                </a:ext>
              </a:extLst>
            </p:cNvPr>
            <p:cNvSpPr/>
            <p:nvPr/>
          </p:nvSpPr>
          <p:spPr bwMode="auto">
            <a:xfrm>
              <a:off x="10738674" y="1484784"/>
              <a:ext cx="75293" cy="594000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流程图: 过程 20">
              <a:extLst>
                <a:ext uri="{FF2B5EF4-FFF2-40B4-BE49-F238E27FC236}">
                  <a16:creationId xmlns="" xmlns:a16="http://schemas.microsoft.com/office/drawing/2014/main" id="{44B57A3B-CD28-082C-757C-A1D6FEB43D31}"/>
                </a:ext>
              </a:extLst>
            </p:cNvPr>
            <p:cNvSpPr/>
            <p:nvPr/>
          </p:nvSpPr>
          <p:spPr bwMode="auto">
            <a:xfrm>
              <a:off x="6620913" y="1481497"/>
              <a:ext cx="4193056" cy="75295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="" xmlns:a16="http://schemas.microsoft.com/office/drawing/2014/main" id="{C2A650E3-CE33-34E9-1677-198C87459767}"/>
                </a:ext>
              </a:extLst>
            </p:cNvPr>
            <p:cNvSpPr/>
            <p:nvPr/>
          </p:nvSpPr>
          <p:spPr bwMode="auto">
            <a:xfrm>
              <a:off x="7436872" y="1124744"/>
              <a:ext cx="2560005" cy="376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Uranium and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plutonium</a:t>
              </a:r>
              <a:endPara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3" name="流程图: 过程 22">
              <a:extLst>
                <a:ext uri="{FF2B5EF4-FFF2-40B4-BE49-F238E27FC236}">
                  <a16:creationId xmlns="" xmlns:a16="http://schemas.microsoft.com/office/drawing/2014/main" id="{3F244E3F-2FE3-C3E9-589A-2573ACB57260}"/>
                </a:ext>
              </a:extLst>
            </p:cNvPr>
            <p:cNvSpPr/>
            <p:nvPr/>
          </p:nvSpPr>
          <p:spPr bwMode="auto">
            <a:xfrm>
              <a:off x="10773812" y="3141024"/>
              <a:ext cx="76968" cy="504000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流程图: 过程 23">
              <a:extLst>
                <a:ext uri="{FF2B5EF4-FFF2-40B4-BE49-F238E27FC236}">
                  <a16:creationId xmlns="" xmlns:a16="http://schemas.microsoft.com/office/drawing/2014/main" id="{64EC59FF-F72A-B4B1-1327-FC2FE2B134B4}"/>
                </a:ext>
              </a:extLst>
            </p:cNvPr>
            <p:cNvSpPr/>
            <p:nvPr/>
          </p:nvSpPr>
          <p:spPr bwMode="auto">
            <a:xfrm>
              <a:off x="5124528" y="3645024"/>
              <a:ext cx="5724000" cy="75295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下箭头 41">
              <a:extLst>
                <a:ext uri="{FF2B5EF4-FFF2-40B4-BE49-F238E27FC236}">
                  <a16:creationId xmlns="" xmlns:a16="http://schemas.microsoft.com/office/drawing/2014/main" id="{473905D8-E479-1C41-04BA-25918DADE3D5}"/>
                </a:ext>
              </a:extLst>
            </p:cNvPr>
            <p:cNvSpPr/>
            <p:nvPr/>
          </p:nvSpPr>
          <p:spPr bwMode="auto">
            <a:xfrm>
              <a:off x="5079890" y="3709006"/>
              <a:ext cx="185725" cy="587296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右箭头 43">
              <a:extLst>
                <a:ext uri="{FF2B5EF4-FFF2-40B4-BE49-F238E27FC236}">
                  <a16:creationId xmlns="" xmlns:a16="http://schemas.microsoft.com/office/drawing/2014/main" id="{48634F51-B828-D358-E379-3F0A04B780B0}"/>
                </a:ext>
              </a:extLst>
            </p:cNvPr>
            <p:cNvSpPr/>
            <p:nvPr/>
          </p:nvSpPr>
          <p:spPr bwMode="auto">
            <a:xfrm>
              <a:off x="5943265" y="4537244"/>
              <a:ext cx="677648" cy="301177"/>
            </a:xfrm>
            <a:prstGeom prst="right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28" name="图片 38" descr="2013428162221442.png">
              <a:extLst>
                <a:ext uri="{FF2B5EF4-FFF2-40B4-BE49-F238E27FC236}">
                  <a16:creationId xmlns="" xmlns:a16="http://schemas.microsoft.com/office/drawing/2014/main" id="{FEA89ADA-E28C-541D-AEA5-AD11B3E71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59" t="1305" r="13739" b="54831"/>
            <a:stretch>
              <a:fillRect/>
            </a:stretch>
          </p:blipFill>
          <p:spPr bwMode="auto">
            <a:xfrm>
              <a:off x="6772059" y="3994382"/>
              <a:ext cx="677649" cy="1129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图片 39" descr="2013428162221442.png">
              <a:extLst>
                <a:ext uri="{FF2B5EF4-FFF2-40B4-BE49-F238E27FC236}">
                  <a16:creationId xmlns="" xmlns:a16="http://schemas.microsoft.com/office/drawing/2014/main" id="{232331A0-13A1-D29C-6946-483DED927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54" t="38589" r="28741" b="50446"/>
            <a:stretch>
              <a:fillRect/>
            </a:stretch>
          </p:blipFill>
          <p:spPr bwMode="auto">
            <a:xfrm>
              <a:off x="7525002" y="4537244"/>
              <a:ext cx="1957652" cy="376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矩形 29">
              <a:extLst>
                <a:ext uri="{FF2B5EF4-FFF2-40B4-BE49-F238E27FC236}">
                  <a16:creationId xmlns="" xmlns:a16="http://schemas.microsoft.com/office/drawing/2014/main" id="{0AE40D38-DD8D-E016-5712-D145114A8A80}"/>
                </a:ext>
              </a:extLst>
            </p:cNvPr>
            <p:cNvSpPr/>
            <p:nvPr/>
          </p:nvSpPr>
          <p:spPr bwMode="auto">
            <a:xfrm>
              <a:off x="6290174" y="5253892"/>
              <a:ext cx="1641417" cy="376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ADS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16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Partition &amp; Transmutation</a:t>
              </a:r>
              <a:endPara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endParaRPr>
            </a:p>
          </p:txBody>
        </p:sp>
        <p:grpSp>
          <p:nvGrpSpPr>
            <p:cNvPr id="31" name="组合 43">
              <a:extLst>
                <a:ext uri="{FF2B5EF4-FFF2-40B4-BE49-F238E27FC236}">
                  <a16:creationId xmlns="" xmlns:a16="http://schemas.microsoft.com/office/drawing/2014/main" id="{289A6226-88DB-D00B-6EAE-B9E73EA961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79119" y="4386660"/>
              <a:ext cx="1641417" cy="930983"/>
              <a:chOff x="6950655" y="3786190"/>
              <a:chExt cx="1557349" cy="883300"/>
            </a:xfrm>
          </p:grpSpPr>
          <p:pic>
            <p:nvPicPr>
              <p:cNvPr id="42" name="图片 41" descr="02.gif">
                <a:extLst>
                  <a:ext uri="{FF2B5EF4-FFF2-40B4-BE49-F238E27FC236}">
                    <a16:creationId xmlns="" xmlns:a16="http://schemas.microsoft.com/office/drawing/2014/main" id="{1598ECF0-38F8-D82C-16E8-1F819AA2A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958" t="64845" r="3696" b="23209"/>
              <a:stretch>
                <a:fillRect/>
              </a:stretch>
            </p:blipFill>
            <p:spPr bwMode="auto">
              <a:xfrm>
                <a:off x="7143768" y="3786190"/>
                <a:ext cx="1143008" cy="500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矩形 42">
                <a:extLst>
                  <a:ext uri="{FF2B5EF4-FFF2-40B4-BE49-F238E27FC236}">
                    <a16:creationId xmlns="" xmlns:a16="http://schemas.microsoft.com/office/drawing/2014/main" id="{051AED9E-A819-CBA6-F966-66265E86FE7E}"/>
                  </a:ext>
                </a:extLst>
              </p:cNvPr>
              <p:cNvSpPr/>
              <p:nvPr/>
            </p:nvSpPr>
            <p:spPr>
              <a:xfrm>
                <a:off x="6950655" y="4312299"/>
                <a:ext cx="1557349" cy="35719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Reprocessing</a:t>
                </a:r>
                <a:endParaRPr lang="zh-CN" altLang="en-US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2" name="流程图: 过程 31">
              <a:extLst>
                <a:ext uri="{FF2B5EF4-FFF2-40B4-BE49-F238E27FC236}">
                  <a16:creationId xmlns="" xmlns:a16="http://schemas.microsoft.com/office/drawing/2014/main" id="{BA0BD7F3-C222-2331-0A0F-861BC32E1BC2}"/>
                </a:ext>
              </a:extLst>
            </p:cNvPr>
            <p:cNvSpPr/>
            <p:nvPr/>
          </p:nvSpPr>
          <p:spPr bwMode="auto">
            <a:xfrm>
              <a:off x="10069392" y="4299648"/>
              <a:ext cx="75293" cy="15058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流程图: 过程 32">
              <a:extLst>
                <a:ext uri="{FF2B5EF4-FFF2-40B4-BE49-F238E27FC236}">
                  <a16:creationId xmlns="" xmlns:a16="http://schemas.microsoft.com/office/drawing/2014/main" id="{64CCBB5A-F5EA-2E88-8BE6-0F5DDC25D2CF}"/>
                </a:ext>
              </a:extLst>
            </p:cNvPr>
            <p:cNvSpPr/>
            <p:nvPr/>
          </p:nvSpPr>
          <p:spPr bwMode="auto">
            <a:xfrm>
              <a:off x="10084450" y="5301208"/>
              <a:ext cx="87007" cy="602354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流程图: 过程 33">
              <a:extLst>
                <a:ext uri="{FF2B5EF4-FFF2-40B4-BE49-F238E27FC236}">
                  <a16:creationId xmlns="" xmlns:a16="http://schemas.microsoft.com/office/drawing/2014/main" id="{A5BB4284-072A-E124-2418-CA398A861E42}"/>
                </a:ext>
              </a:extLst>
            </p:cNvPr>
            <p:cNvSpPr/>
            <p:nvPr/>
          </p:nvSpPr>
          <p:spPr bwMode="auto">
            <a:xfrm>
              <a:off x="5163549" y="5851693"/>
              <a:ext cx="5007908" cy="75293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流程图: 过程 34">
              <a:extLst>
                <a:ext uri="{FF2B5EF4-FFF2-40B4-BE49-F238E27FC236}">
                  <a16:creationId xmlns="" xmlns:a16="http://schemas.microsoft.com/office/drawing/2014/main" id="{B41E8E58-1919-D7A4-AFE3-452B7A0DC786}"/>
                </a:ext>
              </a:extLst>
            </p:cNvPr>
            <p:cNvSpPr/>
            <p:nvPr/>
          </p:nvSpPr>
          <p:spPr bwMode="auto">
            <a:xfrm>
              <a:off x="4381722" y="3893824"/>
              <a:ext cx="6443064" cy="2390344"/>
            </a:xfrm>
            <a:prstGeom prst="flowChartProcess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="" xmlns:a16="http://schemas.microsoft.com/office/drawing/2014/main" id="{7FC2DBEF-0AF7-39E2-FD2A-DAB58ECC9707}"/>
                </a:ext>
              </a:extLst>
            </p:cNvPr>
            <p:cNvSpPr/>
            <p:nvPr/>
          </p:nvSpPr>
          <p:spPr bwMode="auto">
            <a:xfrm>
              <a:off x="5941101" y="5891580"/>
              <a:ext cx="4583891" cy="376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Plutonium, americium, and curium</a:t>
              </a:r>
              <a:endPara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37" name="下箭头 53">
              <a:extLst>
                <a:ext uri="{FF2B5EF4-FFF2-40B4-BE49-F238E27FC236}">
                  <a16:creationId xmlns="" xmlns:a16="http://schemas.microsoft.com/office/drawing/2014/main" id="{A035A9BA-6B8E-7D49-830C-02F03D34CA7C}"/>
                </a:ext>
              </a:extLst>
            </p:cNvPr>
            <p:cNvSpPr/>
            <p:nvPr/>
          </p:nvSpPr>
          <p:spPr bwMode="auto">
            <a:xfrm>
              <a:off x="11125329" y="3140968"/>
              <a:ext cx="187399" cy="1868400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流程图: 过程 37">
              <a:extLst>
                <a:ext uri="{FF2B5EF4-FFF2-40B4-BE49-F238E27FC236}">
                  <a16:creationId xmlns="" xmlns:a16="http://schemas.microsoft.com/office/drawing/2014/main" id="{FF8D2FB8-2AF9-0BAE-F810-AB49018645C0}"/>
                </a:ext>
              </a:extLst>
            </p:cNvPr>
            <p:cNvSpPr/>
            <p:nvPr/>
          </p:nvSpPr>
          <p:spPr bwMode="auto">
            <a:xfrm>
              <a:off x="10704512" y="4687833"/>
              <a:ext cx="540000" cy="75293"/>
            </a:xfrm>
            <a:prstGeom prst="flowChartProcess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9" name="图片 55" descr="img_tab04_04.jpg">
              <a:extLst>
                <a:ext uri="{FF2B5EF4-FFF2-40B4-BE49-F238E27FC236}">
                  <a16:creationId xmlns="" xmlns:a16="http://schemas.microsoft.com/office/drawing/2014/main" id="{63B4589B-138C-6D59-9F51-632E0B70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43" t="17339" r="6512" b="24597"/>
            <a:stretch>
              <a:fillRect/>
            </a:stretch>
          </p:blipFill>
          <p:spPr bwMode="auto">
            <a:xfrm>
              <a:off x="11029296" y="5049035"/>
              <a:ext cx="395296" cy="82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矩形 40">
              <a:extLst>
                <a:ext uri="{FF2B5EF4-FFF2-40B4-BE49-F238E27FC236}">
                  <a16:creationId xmlns="" xmlns:a16="http://schemas.microsoft.com/office/drawing/2014/main" id="{98AB1921-E98A-6F51-5D0C-037D48F94BA1}"/>
                </a:ext>
              </a:extLst>
            </p:cNvPr>
            <p:cNvSpPr/>
            <p:nvPr/>
          </p:nvSpPr>
          <p:spPr bwMode="auto">
            <a:xfrm>
              <a:off x="10848528" y="5877272"/>
              <a:ext cx="906878" cy="376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Disposal</a:t>
              </a:r>
              <a:endPara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="" xmlns:a16="http://schemas.microsoft.com/office/drawing/2014/main" id="{9D52991F-C86A-94AA-FC3A-C35F960BF2E1}"/>
                </a:ext>
              </a:extLst>
            </p:cNvPr>
            <p:cNvSpPr/>
            <p:nvPr/>
          </p:nvSpPr>
          <p:spPr bwMode="auto">
            <a:xfrm>
              <a:off x="11208568" y="4088182"/>
              <a:ext cx="540000" cy="376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FPs</a:t>
              </a:r>
              <a:endPara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6" name="流程图: 过程 55">
              <a:extLst>
                <a:ext uri="{FF2B5EF4-FFF2-40B4-BE49-F238E27FC236}">
                  <a16:creationId xmlns="" xmlns:a16="http://schemas.microsoft.com/office/drawing/2014/main" id="{A4B64E4F-7175-8F6B-F970-42D6711D7979}"/>
                </a:ext>
              </a:extLst>
            </p:cNvPr>
            <p:cNvSpPr/>
            <p:nvPr/>
          </p:nvSpPr>
          <p:spPr>
            <a:xfrm>
              <a:off x="4461154" y="1196752"/>
              <a:ext cx="1706400" cy="285750"/>
            </a:xfrm>
            <a:prstGeom prst="flowChartProcess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latin typeface="微软雅黑" pitchFamily="34" charset="-122"/>
                  <a:ea typeface="微软雅黑" pitchFamily="34" charset="-122"/>
                </a:rPr>
                <a:t>First strata</a:t>
              </a: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7" name="流程图: 过程 56">
              <a:extLst>
                <a:ext uri="{FF2B5EF4-FFF2-40B4-BE49-F238E27FC236}">
                  <a16:creationId xmlns="" xmlns:a16="http://schemas.microsoft.com/office/drawing/2014/main" id="{5FA73261-D4C3-51CC-77CD-03371938CDCD}"/>
                </a:ext>
              </a:extLst>
            </p:cNvPr>
            <p:cNvSpPr/>
            <p:nvPr/>
          </p:nvSpPr>
          <p:spPr>
            <a:xfrm>
              <a:off x="4461154" y="5958893"/>
              <a:ext cx="1706853" cy="285750"/>
            </a:xfrm>
            <a:prstGeom prst="flowChartProcess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latin typeface="微软雅黑" pitchFamily="34" charset="-122"/>
                  <a:ea typeface="微软雅黑" pitchFamily="34" charset="-122"/>
                </a:rPr>
                <a:t>Second strata</a:t>
              </a:r>
              <a:endParaRPr lang="zh-CN" altLang="en-US" sz="16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2A7E83E3-D545-9412-477C-C3FDDAC04A55}"/>
                </a:ext>
              </a:extLst>
            </p:cNvPr>
            <p:cNvSpPr/>
            <p:nvPr/>
          </p:nvSpPr>
          <p:spPr bwMode="auto">
            <a:xfrm>
              <a:off x="7976209" y="2836503"/>
              <a:ext cx="1435307" cy="376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LWR/FBR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for </a:t>
              </a:r>
              <a:r>
                <a:rPr lang="en-US" altLang="zh-CN" sz="16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electricity</a:t>
              </a:r>
              <a:endPara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="" xmlns:a16="http://schemas.microsoft.com/office/drawing/2014/main" id="{2FD5961D-622D-0F08-4F83-91794C957B7A}"/>
                </a:ext>
              </a:extLst>
            </p:cNvPr>
            <p:cNvSpPr/>
            <p:nvPr/>
          </p:nvSpPr>
          <p:spPr bwMode="auto">
            <a:xfrm>
              <a:off x="6032780" y="3331704"/>
              <a:ext cx="4051670" cy="3764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Minor actinides: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americium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and</a:t>
              </a:r>
              <a:r>
                <a:rPr lang="zh-CN" altLang="en-US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Times New Roman" pitchFamily="18" charset="0"/>
                </a:rPr>
                <a:t>curium</a:t>
              </a:r>
              <a:endParaRPr lang="zh-CN" altLang="en-US" sz="16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endParaRPr>
            </a:p>
          </p:txBody>
        </p:sp>
      </p:grpSp>
      <p:cxnSp>
        <p:nvCxnSpPr>
          <p:cNvPr id="60" name="直接箭头连接符 68">
            <a:extLst>
              <a:ext uri="{FF2B5EF4-FFF2-40B4-BE49-F238E27FC236}">
                <a16:creationId xmlns="" xmlns:a16="http://schemas.microsoft.com/office/drawing/2014/main" id="{4D163BF8-469A-FD22-5951-23C80E2562C1}"/>
              </a:ext>
            </a:extLst>
          </p:cNvPr>
          <p:cNvCxnSpPr>
            <a:cxnSpLocks noChangeShapeType="1"/>
            <a:stCxn id="66" idx="3"/>
            <a:endCxn id="9" idx="1"/>
          </p:cNvCxnSpPr>
          <p:nvPr/>
        </p:nvCxnSpPr>
        <p:spPr bwMode="auto">
          <a:xfrm flipV="1">
            <a:off x="2863076" y="2428960"/>
            <a:ext cx="7297226" cy="1868949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直接箭头连接符 67">
            <a:extLst>
              <a:ext uri="{FF2B5EF4-FFF2-40B4-BE49-F238E27FC236}">
                <a16:creationId xmlns="" xmlns:a16="http://schemas.microsoft.com/office/drawing/2014/main" id="{733D440E-29A3-4FA7-4F6C-CCB67CB9998D}"/>
              </a:ext>
            </a:extLst>
          </p:cNvPr>
          <p:cNvCxnSpPr>
            <a:cxnSpLocks noChangeShapeType="1"/>
            <a:stCxn id="66" idx="3"/>
            <a:endCxn id="8" idx="2"/>
          </p:cNvCxnSpPr>
          <p:nvPr/>
        </p:nvCxnSpPr>
        <p:spPr bwMode="auto">
          <a:xfrm flipV="1">
            <a:off x="2863076" y="2435166"/>
            <a:ext cx="1825283" cy="1862743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直接箭头连接符 70">
            <a:extLst>
              <a:ext uri="{FF2B5EF4-FFF2-40B4-BE49-F238E27FC236}">
                <a16:creationId xmlns="" xmlns:a16="http://schemas.microsoft.com/office/drawing/2014/main" id="{58FE725F-F1C2-4DF6-F759-C3590AA98909}"/>
              </a:ext>
            </a:extLst>
          </p:cNvPr>
          <p:cNvCxnSpPr>
            <a:cxnSpLocks noChangeShapeType="1"/>
            <a:stCxn id="66" idx="3"/>
          </p:cNvCxnSpPr>
          <p:nvPr/>
        </p:nvCxnSpPr>
        <p:spPr bwMode="auto">
          <a:xfrm flipV="1">
            <a:off x="2863076" y="2604628"/>
            <a:ext cx="3275392" cy="1693281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2" name="直接箭头连接符 75">
            <a:extLst>
              <a:ext uri="{FF2B5EF4-FFF2-40B4-BE49-F238E27FC236}">
                <a16:creationId xmlns="" xmlns:a16="http://schemas.microsoft.com/office/drawing/2014/main" id="{52EEDAEE-A1E1-8EAB-09A7-42ED9A35C5CC}"/>
              </a:ext>
            </a:extLst>
          </p:cNvPr>
          <p:cNvCxnSpPr>
            <a:cxnSpLocks noChangeShapeType="1"/>
            <a:stCxn id="66" idx="3"/>
            <a:endCxn id="44" idx="1"/>
          </p:cNvCxnSpPr>
          <p:nvPr/>
        </p:nvCxnSpPr>
        <p:spPr bwMode="auto">
          <a:xfrm>
            <a:off x="2863076" y="4297909"/>
            <a:ext cx="1761145" cy="389925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直接箭头连接符 89">
            <a:extLst>
              <a:ext uri="{FF2B5EF4-FFF2-40B4-BE49-F238E27FC236}">
                <a16:creationId xmlns="" xmlns:a16="http://schemas.microsoft.com/office/drawing/2014/main" id="{E4242BBF-EC52-570A-472E-987C2D75A370}"/>
              </a:ext>
            </a:extLst>
          </p:cNvPr>
          <p:cNvCxnSpPr>
            <a:cxnSpLocks noChangeShapeType="1"/>
            <a:stCxn id="66" idx="3"/>
          </p:cNvCxnSpPr>
          <p:nvPr/>
        </p:nvCxnSpPr>
        <p:spPr bwMode="auto">
          <a:xfrm>
            <a:off x="2863076" y="4297909"/>
            <a:ext cx="6663635" cy="234153"/>
          </a:xfrm>
          <a:prstGeom prst="straightConnector1">
            <a:avLst/>
          </a:prstGeom>
          <a:noFill/>
          <a:ln w="22225" algn="ctr">
            <a:solidFill>
              <a:srgbClr val="FF0000"/>
            </a:solidFill>
            <a:round/>
            <a:headEnd/>
            <a:tailEnd type="arrow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" name="Text Box 16">
            <a:extLst>
              <a:ext uri="{FF2B5EF4-FFF2-40B4-BE49-F238E27FC236}">
                <a16:creationId xmlns="" xmlns:a16="http://schemas.microsoft.com/office/drawing/2014/main" id="{470B8B11-4C31-FFA7-C0F3-D6DC626A9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26" y="4099471"/>
            <a:ext cx="2254250" cy="396875"/>
          </a:xfrm>
          <a:prstGeom prst="rect">
            <a:avLst/>
          </a:prstGeom>
          <a:solidFill>
            <a:srgbClr val="CC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lang="en-US" altLang="zh-CN" sz="2000" dirty="0">
                <a:solidFill>
                  <a:schemeClr val="tx1"/>
                </a:solidFill>
                <a:ea typeface="华文中宋" pitchFamily="2" charset="-122"/>
              </a:rPr>
              <a:t>Radiochemistry!!</a:t>
            </a:r>
          </a:p>
        </p:txBody>
      </p:sp>
      <p:sp>
        <p:nvSpPr>
          <p:cNvPr id="82" name="Text Box 17">
            <a:extLst>
              <a:ext uri="{FF2B5EF4-FFF2-40B4-BE49-F238E27FC236}">
                <a16:creationId xmlns="" xmlns:a16="http://schemas.microsoft.com/office/drawing/2014/main" id="{247D372A-BED9-2A1E-632A-558E24096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09" y="1539892"/>
            <a:ext cx="2615663" cy="1865126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altLang="zh-CN" sz="24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Reprocessing is the </a:t>
            </a:r>
            <a:r>
              <a:rPr lang="en-US" altLang="zh-CN" sz="2400" b="1" i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 Stage </a:t>
            </a:r>
            <a:r>
              <a:rPr lang="en-US" altLang="zh-CN" sz="24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</a:t>
            </a:r>
            <a:r>
              <a:rPr lang="en-US" altLang="zh-CN" sz="2400" b="1" i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nuclear </a:t>
            </a:r>
            <a:r>
              <a:rPr lang="en-US" altLang="zh-CN" sz="2400" b="1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fuel cycle.</a:t>
            </a:r>
            <a:endParaRPr lang="zh-CN" altLang="en-US" sz="2400" b="1" i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9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9"/>
          <p:cNvSpPr>
            <a:spLocks/>
          </p:cNvSpPr>
          <p:nvPr/>
        </p:nvSpPr>
        <p:spPr bwMode="gray">
          <a:xfrm rot="14479577" flipH="1">
            <a:off x="7893981" y="2344362"/>
            <a:ext cx="274819" cy="1046659"/>
          </a:xfrm>
          <a:custGeom>
            <a:avLst/>
            <a:gdLst>
              <a:gd name="T0" fmla="*/ 0 w 291"/>
              <a:gd name="T1" fmla="*/ 0 h 1199"/>
              <a:gd name="T2" fmla="*/ 2147483647 w 291"/>
              <a:gd name="T3" fmla="*/ 0 h 1199"/>
              <a:gd name="T4" fmla="*/ 2147483647 w 291"/>
              <a:gd name="T5" fmla="*/ 2147483647 h 1199"/>
              <a:gd name="T6" fmla="*/ 2147483647 w 291"/>
              <a:gd name="T7" fmla="*/ 2147483647 h 1199"/>
              <a:gd name="T8" fmla="*/ 0 w 291"/>
              <a:gd name="T9" fmla="*/ 0 h 1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199"/>
              <a:gd name="T17" fmla="*/ 291 w 291"/>
              <a:gd name="T18" fmla="*/ 1199 h 11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199">
                <a:moveTo>
                  <a:pt x="0" y="0"/>
                </a:moveTo>
                <a:lnTo>
                  <a:pt x="291" y="0"/>
                </a:lnTo>
                <a:lnTo>
                  <a:pt x="180" y="1199"/>
                </a:lnTo>
                <a:lnTo>
                  <a:pt x="81" y="1193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506F8B"/>
              </a:gs>
              <a:gs pos="50000">
                <a:srgbClr val="6E99C0"/>
              </a:gs>
              <a:gs pos="100000">
                <a:srgbClr val="506F8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9331" name="Freeform 16"/>
          <p:cNvSpPr>
            <a:spLocks/>
          </p:cNvSpPr>
          <p:nvPr/>
        </p:nvSpPr>
        <p:spPr bwMode="gray">
          <a:xfrm rot="14221961">
            <a:off x="5882445" y="3174419"/>
            <a:ext cx="272714" cy="1185347"/>
          </a:xfrm>
          <a:custGeom>
            <a:avLst/>
            <a:gdLst>
              <a:gd name="T0" fmla="*/ 0 w 291"/>
              <a:gd name="T1" fmla="*/ 0 h 1199"/>
              <a:gd name="T2" fmla="*/ 2147483647 w 291"/>
              <a:gd name="T3" fmla="*/ 0 h 1199"/>
              <a:gd name="T4" fmla="*/ 2147483647 w 291"/>
              <a:gd name="T5" fmla="*/ 2147483647 h 1199"/>
              <a:gd name="T6" fmla="*/ 2147483647 w 291"/>
              <a:gd name="T7" fmla="*/ 2147483647 h 1199"/>
              <a:gd name="T8" fmla="*/ 0 w 291"/>
              <a:gd name="T9" fmla="*/ 0 h 1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199"/>
              <a:gd name="T17" fmla="*/ 291 w 291"/>
              <a:gd name="T18" fmla="*/ 1199 h 11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199">
                <a:moveTo>
                  <a:pt x="0" y="0"/>
                </a:moveTo>
                <a:lnTo>
                  <a:pt x="291" y="0"/>
                </a:lnTo>
                <a:lnTo>
                  <a:pt x="180" y="1199"/>
                </a:lnTo>
                <a:lnTo>
                  <a:pt x="81" y="1193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506F8B"/>
              </a:gs>
              <a:gs pos="50000">
                <a:srgbClr val="6E99C0"/>
              </a:gs>
              <a:gs pos="100000">
                <a:srgbClr val="506F8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99333" name="组合 5"/>
          <p:cNvGrpSpPr>
            <a:grpSpLocks/>
          </p:cNvGrpSpPr>
          <p:nvPr/>
        </p:nvGrpSpPr>
        <p:grpSpPr bwMode="auto">
          <a:xfrm>
            <a:off x="6238553" y="2353025"/>
            <a:ext cx="1468438" cy="1507608"/>
            <a:chOff x="4731295" y="2158884"/>
            <a:chExt cx="1468437" cy="1507487"/>
          </a:xfrm>
        </p:grpSpPr>
        <p:pic>
          <p:nvPicPr>
            <p:cNvPr id="99411" name="Picture 14" descr="shadow_1_m"/>
            <p:cNvPicPr>
              <a:picLocks noChangeAspect="1" noChangeArrowheads="1"/>
            </p:cNvPicPr>
            <p:nvPr/>
          </p:nvPicPr>
          <p:blipFill>
            <a:blip r:embed="rId2" cstate="print">
              <a:lum brigh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988550" y="3459996"/>
              <a:ext cx="1012825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9412" name="组合 2"/>
            <p:cNvGrpSpPr>
              <a:grpSpLocks/>
            </p:cNvGrpSpPr>
            <p:nvPr/>
          </p:nvGrpSpPr>
          <p:grpSpPr bwMode="auto">
            <a:xfrm>
              <a:off x="4731295" y="2158884"/>
              <a:ext cx="1468437" cy="1290832"/>
              <a:chOff x="3999644" y="2100263"/>
              <a:chExt cx="1816100" cy="1452562"/>
            </a:xfrm>
          </p:grpSpPr>
          <p:grpSp>
            <p:nvGrpSpPr>
              <p:cNvPr id="99413" name="Group 10"/>
              <p:cNvGrpSpPr>
                <a:grpSpLocks/>
              </p:cNvGrpSpPr>
              <p:nvPr/>
            </p:nvGrpSpPr>
            <p:grpSpPr bwMode="auto">
              <a:xfrm>
                <a:off x="3999644" y="2100263"/>
                <a:ext cx="1816100" cy="1452562"/>
                <a:chOff x="803" y="1519"/>
                <a:chExt cx="937" cy="692"/>
              </a:xfrm>
            </p:grpSpPr>
            <p:sp>
              <p:nvSpPr>
                <p:cNvPr id="99421" name="AutoShape 11"/>
                <p:cNvSpPr>
                  <a:spLocks noChangeArrowheads="1"/>
                </p:cNvSpPr>
                <p:nvPr/>
              </p:nvSpPr>
              <p:spPr bwMode="gray">
                <a:xfrm>
                  <a:off x="803" y="1519"/>
                  <a:ext cx="937" cy="6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1600 w 21600"/>
                    <a:gd name="T13" fmla="*/ 10800 h 21600"/>
                    <a:gd name="T14" fmla="*/ 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1434" y="10800"/>
                      </a:moveTo>
                      <a:cubicBezTo>
                        <a:pt x="11434" y="11150"/>
                        <a:pt x="11150" y="11434"/>
                        <a:pt x="10800" y="11434"/>
                      </a:cubicBezTo>
                      <a:cubicBezTo>
                        <a:pt x="10449" y="11434"/>
                        <a:pt x="10166" y="11150"/>
                        <a:pt x="10166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lnTo>
                        <a:pt x="11434" y="1080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33689D"/>
                    </a:gs>
                    <a:gs pos="50000">
                      <a:srgbClr val="18314A"/>
                    </a:gs>
                    <a:gs pos="100000">
                      <a:srgbClr val="33689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99422" name="Oval 12"/>
                <p:cNvSpPr>
                  <a:spLocks noChangeArrowheads="1"/>
                </p:cNvSpPr>
                <p:nvPr/>
              </p:nvSpPr>
              <p:spPr bwMode="gray">
                <a:xfrm>
                  <a:off x="803" y="1798"/>
                  <a:ext cx="937" cy="14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689D"/>
                    </a:gs>
                    <a:gs pos="100000">
                      <a:srgbClr val="6990B7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1800">
                    <a:solidFill>
                      <a:schemeClr val="tx1"/>
                    </a:solidFill>
                    <a:ea typeface="华文中宋" panose="02010600040101010101" pitchFamily="2" charset="-122"/>
                  </a:endParaRPr>
                </a:p>
              </p:txBody>
            </p:sp>
          </p:grpSp>
          <p:sp>
            <p:nvSpPr>
              <p:cNvPr id="99414" name="Text Box 13"/>
              <p:cNvSpPr txBox="1">
                <a:spLocks noChangeArrowheads="1"/>
              </p:cNvSpPr>
              <p:nvPr/>
            </p:nvSpPr>
            <p:spPr bwMode="gray">
              <a:xfrm>
                <a:off x="4401633" y="3028995"/>
                <a:ext cx="1123950" cy="450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zh-CN">
                    <a:solidFill>
                      <a:srgbClr val="FFFFFF"/>
                    </a:solidFill>
                    <a:ea typeface="华文中宋" panose="02010600040101010101" pitchFamily="2" charset="-122"/>
                  </a:rPr>
                  <a:t>2013</a:t>
                </a:r>
              </a:p>
            </p:txBody>
          </p:sp>
          <p:grpSp>
            <p:nvGrpSpPr>
              <p:cNvPr id="99416" name="Group 39"/>
              <p:cNvGrpSpPr>
                <a:grpSpLocks/>
              </p:cNvGrpSpPr>
              <p:nvPr/>
            </p:nvGrpSpPr>
            <p:grpSpPr bwMode="auto">
              <a:xfrm>
                <a:off x="4190144" y="2347325"/>
                <a:ext cx="1463675" cy="379413"/>
                <a:chOff x="724" y="2784"/>
                <a:chExt cx="1390" cy="350"/>
              </a:xfrm>
            </p:grpSpPr>
            <p:sp>
              <p:nvSpPr>
                <p:cNvPr id="99417" name="AutoShape 40"/>
                <p:cNvSpPr>
                  <a:spLocks noChangeArrowheads="1"/>
                </p:cNvSpPr>
                <p:nvPr/>
              </p:nvSpPr>
              <p:spPr bwMode="gray">
                <a:xfrm flipH="1">
                  <a:off x="1592" y="2784"/>
                  <a:ext cx="522" cy="341"/>
                </a:xfrm>
                <a:prstGeom prst="curvedRightArrow">
                  <a:avLst>
                    <a:gd name="adj1" fmla="val 19583"/>
                    <a:gd name="adj2" fmla="val 44676"/>
                    <a:gd name="adj3" fmla="val 43217"/>
                  </a:avLst>
                </a:prstGeom>
                <a:gradFill rotWithShape="1">
                  <a:gsLst>
                    <a:gs pos="0">
                      <a:srgbClr val="FFBE93"/>
                    </a:gs>
                    <a:gs pos="100000">
                      <a:srgbClr val="FF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1800">
                    <a:solidFill>
                      <a:schemeClr val="tx1"/>
                    </a:solidFill>
                    <a:ea typeface="华文中宋" panose="02010600040101010101" pitchFamily="2" charset="-122"/>
                  </a:endParaRPr>
                </a:p>
              </p:txBody>
            </p:sp>
            <p:sp>
              <p:nvSpPr>
                <p:cNvPr id="99418" name="AutoShape 41"/>
                <p:cNvSpPr>
                  <a:spLocks noChangeArrowheads="1"/>
                </p:cNvSpPr>
                <p:nvPr/>
              </p:nvSpPr>
              <p:spPr bwMode="gray">
                <a:xfrm>
                  <a:off x="724" y="2793"/>
                  <a:ext cx="522" cy="341"/>
                </a:xfrm>
                <a:prstGeom prst="curvedRightArrow">
                  <a:avLst>
                    <a:gd name="adj1" fmla="val 16542"/>
                    <a:gd name="adj2" fmla="val 38977"/>
                    <a:gd name="adj3" fmla="val 43465"/>
                  </a:avLst>
                </a:prstGeom>
                <a:gradFill rotWithShape="1">
                  <a:gsLst>
                    <a:gs pos="0">
                      <a:srgbClr val="FFBE93"/>
                    </a:gs>
                    <a:gs pos="100000">
                      <a:srgbClr val="FF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1800">
                    <a:solidFill>
                      <a:schemeClr val="tx1"/>
                    </a:solidFill>
                    <a:ea typeface="华文中宋" panose="02010600040101010101" pitchFamily="2" charset="-122"/>
                  </a:endParaRPr>
                </a:p>
              </p:txBody>
            </p:sp>
          </p:grpSp>
        </p:grpSp>
      </p:grpSp>
      <p:sp>
        <p:nvSpPr>
          <p:cNvPr id="99334" name="Freeform 9"/>
          <p:cNvSpPr>
            <a:spLocks/>
          </p:cNvSpPr>
          <p:nvPr/>
        </p:nvSpPr>
        <p:spPr bwMode="gray">
          <a:xfrm rot="13894271" flipH="1">
            <a:off x="9527452" y="1705535"/>
            <a:ext cx="247830" cy="815686"/>
          </a:xfrm>
          <a:custGeom>
            <a:avLst/>
            <a:gdLst>
              <a:gd name="T0" fmla="*/ 0 w 291"/>
              <a:gd name="T1" fmla="*/ 0 h 1199"/>
              <a:gd name="T2" fmla="*/ 2147483647 w 291"/>
              <a:gd name="T3" fmla="*/ 0 h 1199"/>
              <a:gd name="T4" fmla="*/ 2147483647 w 291"/>
              <a:gd name="T5" fmla="*/ 2147483647 h 1199"/>
              <a:gd name="T6" fmla="*/ 2147483647 w 291"/>
              <a:gd name="T7" fmla="*/ 2147483647 h 1199"/>
              <a:gd name="T8" fmla="*/ 0 w 291"/>
              <a:gd name="T9" fmla="*/ 0 h 1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199"/>
              <a:gd name="T17" fmla="*/ 291 w 291"/>
              <a:gd name="T18" fmla="*/ 1199 h 11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199">
                <a:moveTo>
                  <a:pt x="0" y="0"/>
                </a:moveTo>
                <a:lnTo>
                  <a:pt x="291" y="0"/>
                </a:lnTo>
                <a:lnTo>
                  <a:pt x="180" y="1199"/>
                </a:lnTo>
                <a:lnTo>
                  <a:pt x="81" y="1193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506F8B"/>
              </a:gs>
              <a:gs pos="50000">
                <a:srgbClr val="6E99C0"/>
              </a:gs>
              <a:gs pos="100000">
                <a:srgbClr val="506F8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99335" name="Picture 4" descr="group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09"/>
          <a:stretch>
            <a:fillRect/>
          </a:stretch>
        </p:blipFill>
        <p:spPr bwMode="auto">
          <a:xfrm>
            <a:off x="6451378" y="1209776"/>
            <a:ext cx="1827212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27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5"/>
          <a:stretch>
            <a:fillRect/>
          </a:stretch>
        </p:blipFill>
        <p:spPr bwMode="auto">
          <a:xfrm>
            <a:off x="9332335" y="2865673"/>
            <a:ext cx="21986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7" name="Picture 7" descr="合影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8"/>
          <a:stretch/>
        </p:blipFill>
        <p:spPr bwMode="auto">
          <a:xfrm>
            <a:off x="7071028" y="3601501"/>
            <a:ext cx="2194967" cy="132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38" name="组合 4"/>
          <p:cNvGrpSpPr>
            <a:grpSpLocks/>
          </p:cNvGrpSpPr>
          <p:nvPr/>
        </p:nvGrpSpPr>
        <p:grpSpPr bwMode="auto">
          <a:xfrm>
            <a:off x="9607511" y="1158923"/>
            <a:ext cx="1000125" cy="903288"/>
            <a:chOff x="7714394" y="896888"/>
            <a:chExt cx="1000125" cy="903337"/>
          </a:xfrm>
        </p:grpSpPr>
        <p:grpSp>
          <p:nvGrpSpPr>
            <p:cNvPr id="99400" name="Group 3"/>
            <p:cNvGrpSpPr>
              <a:grpSpLocks/>
            </p:cNvGrpSpPr>
            <p:nvPr/>
          </p:nvGrpSpPr>
          <p:grpSpPr bwMode="auto">
            <a:xfrm>
              <a:off x="7714394" y="980728"/>
              <a:ext cx="1000125" cy="714375"/>
              <a:chOff x="803" y="1519"/>
              <a:chExt cx="937" cy="692"/>
            </a:xfrm>
          </p:grpSpPr>
          <p:sp>
            <p:nvSpPr>
              <p:cNvPr id="99409" name="AutoShape 4"/>
              <p:cNvSpPr>
                <a:spLocks noChangeArrowheads="1"/>
              </p:cNvSpPr>
              <p:nvPr/>
            </p:nvSpPr>
            <p:spPr bwMode="gray">
              <a:xfrm>
                <a:off x="803" y="1519"/>
                <a:ext cx="937" cy="6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1600 w 21600"/>
                  <a:gd name="T13" fmla="*/ 10800 h 21600"/>
                  <a:gd name="T14" fmla="*/ 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434" y="10800"/>
                    </a:moveTo>
                    <a:cubicBezTo>
                      <a:pt x="11434" y="11150"/>
                      <a:pt x="11150" y="11434"/>
                      <a:pt x="10800" y="11434"/>
                    </a:cubicBezTo>
                    <a:cubicBezTo>
                      <a:pt x="10449" y="11434"/>
                      <a:pt x="10166" y="11150"/>
                      <a:pt x="10166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lnTo>
                      <a:pt x="11434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346"/>
                  </a:gs>
                  <a:gs pos="50000">
                    <a:srgbClr val="001121"/>
                  </a:gs>
                  <a:gs pos="100000">
                    <a:srgbClr val="00234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9410" name="Oval 5"/>
              <p:cNvSpPr>
                <a:spLocks noChangeArrowheads="1"/>
              </p:cNvSpPr>
              <p:nvPr/>
            </p:nvSpPr>
            <p:spPr bwMode="gray">
              <a:xfrm>
                <a:off x="803" y="1798"/>
                <a:ext cx="937" cy="145"/>
              </a:xfrm>
              <a:prstGeom prst="ellipse">
                <a:avLst/>
              </a:prstGeom>
              <a:gradFill rotWithShape="1">
                <a:gsLst>
                  <a:gs pos="0">
                    <a:srgbClr val="002346"/>
                  </a:gs>
                  <a:gs pos="100000">
                    <a:srgbClr val="435D7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chemeClr val="tx1"/>
                  </a:solidFill>
                  <a:ea typeface="华文中宋" panose="02010600040101010101" pitchFamily="2" charset="-122"/>
                </a:endParaRPr>
              </a:p>
            </p:txBody>
          </p:sp>
        </p:grpSp>
        <p:sp>
          <p:nvSpPr>
            <p:cNvPr id="99401" name="Text Box 6"/>
            <p:cNvSpPr txBox="1">
              <a:spLocks noChangeArrowheads="1"/>
            </p:cNvSpPr>
            <p:nvPr/>
          </p:nvSpPr>
          <p:spPr bwMode="gray">
            <a:xfrm>
              <a:off x="7856418" y="1343463"/>
              <a:ext cx="735012" cy="307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400" dirty="0" smtClean="0">
                  <a:solidFill>
                    <a:srgbClr val="FFFFFF"/>
                  </a:solidFill>
                  <a:ea typeface="华文中宋" panose="02010600040101010101" pitchFamily="2" charset="-122"/>
                </a:rPr>
                <a:t>2010</a:t>
              </a:r>
              <a:endParaRPr lang="en-US" altLang="zh-CN" sz="1400" dirty="0">
                <a:solidFill>
                  <a:srgbClr val="FFFFFF"/>
                </a:solidFill>
                <a:ea typeface="华文中宋" panose="02010600040101010101" pitchFamily="2" charset="-122"/>
              </a:endParaRPr>
            </a:p>
          </p:txBody>
        </p:sp>
        <p:pic>
          <p:nvPicPr>
            <p:cNvPr id="99402" name="Picture 7" descr="shadow_1_m"/>
            <p:cNvPicPr>
              <a:picLocks noChangeAspect="1" noChangeArrowheads="1"/>
            </p:cNvPicPr>
            <p:nvPr/>
          </p:nvPicPr>
          <p:blipFill>
            <a:blip r:embed="rId6" cstate="print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903306" y="1673225"/>
              <a:ext cx="668338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9403" name="Group 42"/>
            <p:cNvGrpSpPr>
              <a:grpSpLocks/>
            </p:cNvGrpSpPr>
            <p:nvPr/>
          </p:nvGrpSpPr>
          <p:grpSpPr bwMode="auto">
            <a:xfrm>
              <a:off x="7764291" y="1079500"/>
              <a:ext cx="874713" cy="231775"/>
              <a:chOff x="604" y="2704"/>
              <a:chExt cx="1390" cy="350"/>
            </a:xfrm>
          </p:grpSpPr>
          <p:sp>
            <p:nvSpPr>
              <p:cNvPr id="99407" name="AutoShape 43"/>
              <p:cNvSpPr>
                <a:spLocks noChangeArrowheads="1"/>
              </p:cNvSpPr>
              <p:nvPr/>
            </p:nvSpPr>
            <p:spPr bwMode="gray">
              <a:xfrm flipH="1">
                <a:off x="1472" y="2704"/>
                <a:ext cx="522" cy="341"/>
              </a:xfrm>
              <a:prstGeom prst="curvedRightArrow">
                <a:avLst>
                  <a:gd name="adj1" fmla="val 19583"/>
                  <a:gd name="adj2" fmla="val 44676"/>
                  <a:gd name="adj3" fmla="val 43217"/>
                </a:avLst>
              </a:prstGeom>
              <a:gradFill rotWithShape="1">
                <a:gsLst>
                  <a:gs pos="0">
                    <a:srgbClr val="FFBE93"/>
                  </a:gs>
                  <a:gs pos="100000">
                    <a:srgbClr val="FF66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chemeClr val="tx1"/>
                  </a:solidFill>
                  <a:ea typeface="华文中宋" panose="02010600040101010101" pitchFamily="2" charset="-122"/>
                </a:endParaRPr>
              </a:p>
            </p:txBody>
          </p:sp>
          <p:sp>
            <p:nvSpPr>
              <p:cNvPr id="99408" name="AutoShape 44"/>
              <p:cNvSpPr>
                <a:spLocks noChangeArrowheads="1"/>
              </p:cNvSpPr>
              <p:nvPr/>
            </p:nvSpPr>
            <p:spPr bwMode="gray">
              <a:xfrm>
                <a:off x="604" y="2713"/>
                <a:ext cx="522" cy="341"/>
              </a:xfrm>
              <a:prstGeom prst="curvedRightArrow">
                <a:avLst>
                  <a:gd name="adj1" fmla="val 16542"/>
                  <a:gd name="adj2" fmla="val 38977"/>
                  <a:gd name="adj3" fmla="val 43465"/>
                </a:avLst>
              </a:prstGeom>
              <a:gradFill rotWithShape="1">
                <a:gsLst>
                  <a:gs pos="0">
                    <a:srgbClr val="FFBE93"/>
                  </a:gs>
                  <a:gs pos="100000">
                    <a:srgbClr val="FF66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chemeClr val="tx1"/>
                  </a:solidFill>
                  <a:ea typeface="华文中宋" panose="02010600040101010101" pitchFamily="2" charset="-122"/>
                </a:endParaRPr>
              </a:p>
            </p:txBody>
          </p:sp>
        </p:grpSp>
        <p:grpSp>
          <p:nvGrpSpPr>
            <p:cNvPr id="99404" name="Group 36"/>
            <p:cNvGrpSpPr>
              <a:grpSpLocks/>
            </p:cNvGrpSpPr>
            <p:nvPr/>
          </p:nvGrpSpPr>
          <p:grpSpPr bwMode="auto">
            <a:xfrm rot="363836">
              <a:off x="8089899" y="896888"/>
              <a:ext cx="288925" cy="471487"/>
              <a:chOff x="1846" y="2328"/>
              <a:chExt cx="482" cy="596"/>
            </a:xfrm>
          </p:grpSpPr>
          <p:sp>
            <p:nvSpPr>
              <p:cNvPr id="99405" name="Oval 37"/>
              <p:cNvSpPr>
                <a:spLocks noChangeArrowheads="1"/>
              </p:cNvSpPr>
              <p:nvPr/>
            </p:nvSpPr>
            <p:spPr bwMode="gray">
              <a:xfrm>
                <a:off x="2024" y="2328"/>
                <a:ext cx="126" cy="123"/>
              </a:xfrm>
              <a:prstGeom prst="ellipse">
                <a:avLst/>
              </a:prstGeom>
              <a:solidFill>
                <a:srgbClr val="CC9900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57" lon="1500000" rev="0"/>
                </a:camera>
                <a:lightRig rig="legacyNormal2" dir="t"/>
              </a:scene3d>
              <a:sp3d extrusionH="11100" prstMaterial="legacyMatte">
                <a:bevelT w="13500" h="13500" prst="angle"/>
                <a:bevelB w="13500" h="13500" prst="angle"/>
                <a:extrusionClr>
                  <a:srgbClr val="FFB219"/>
                </a:extrusionClr>
                <a:contourClr>
                  <a:srgbClr val="CC9900"/>
                </a:contour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chemeClr val="tx1"/>
                  </a:solidFill>
                  <a:ea typeface="华文中宋" panose="02010600040101010101" pitchFamily="2" charset="-122"/>
                </a:endParaRPr>
              </a:p>
            </p:txBody>
          </p:sp>
          <p:sp>
            <p:nvSpPr>
              <p:cNvPr id="99406" name="Freeform 38"/>
              <p:cNvSpPr>
                <a:spLocks/>
              </p:cNvSpPr>
              <p:nvPr/>
            </p:nvSpPr>
            <p:spPr bwMode="gray">
              <a:xfrm>
                <a:off x="1846" y="2346"/>
                <a:ext cx="482" cy="578"/>
              </a:xfrm>
              <a:custGeom>
                <a:avLst/>
                <a:gdLst>
                  <a:gd name="T0" fmla="*/ 0 w 3312"/>
                  <a:gd name="T1" fmla="*/ 0 h 3962"/>
                  <a:gd name="T2" fmla="*/ 0 w 3312"/>
                  <a:gd name="T3" fmla="*/ 0 h 3962"/>
                  <a:gd name="T4" fmla="*/ 0 w 3312"/>
                  <a:gd name="T5" fmla="*/ 0 h 3962"/>
                  <a:gd name="T6" fmla="*/ 0 w 3312"/>
                  <a:gd name="T7" fmla="*/ 0 h 3962"/>
                  <a:gd name="T8" fmla="*/ 0 w 3312"/>
                  <a:gd name="T9" fmla="*/ 0 h 3962"/>
                  <a:gd name="T10" fmla="*/ 0 w 3312"/>
                  <a:gd name="T11" fmla="*/ 0 h 3962"/>
                  <a:gd name="T12" fmla="*/ 0 w 3312"/>
                  <a:gd name="T13" fmla="*/ 0 h 3962"/>
                  <a:gd name="T14" fmla="*/ 0 w 3312"/>
                  <a:gd name="T15" fmla="*/ 0 h 3962"/>
                  <a:gd name="T16" fmla="*/ 0 w 3312"/>
                  <a:gd name="T17" fmla="*/ 0 h 3962"/>
                  <a:gd name="T18" fmla="*/ 0 w 3312"/>
                  <a:gd name="T19" fmla="*/ 0 h 3962"/>
                  <a:gd name="T20" fmla="*/ 0 w 3312"/>
                  <a:gd name="T21" fmla="*/ 0 h 3962"/>
                  <a:gd name="T22" fmla="*/ 0 w 3312"/>
                  <a:gd name="T23" fmla="*/ 0 h 3962"/>
                  <a:gd name="T24" fmla="*/ 0 w 3312"/>
                  <a:gd name="T25" fmla="*/ 0 h 3962"/>
                  <a:gd name="T26" fmla="*/ 0 w 3312"/>
                  <a:gd name="T27" fmla="*/ 0 h 3962"/>
                  <a:gd name="T28" fmla="*/ 0 w 3312"/>
                  <a:gd name="T29" fmla="*/ 0 h 3962"/>
                  <a:gd name="T30" fmla="*/ 0 w 3312"/>
                  <a:gd name="T31" fmla="*/ 0 h 3962"/>
                  <a:gd name="T32" fmla="*/ 0 w 3312"/>
                  <a:gd name="T33" fmla="*/ 0 h 3962"/>
                  <a:gd name="T34" fmla="*/ 0 w 3312"/>
                  <a:gd name="T35" fmla="*/ 0 h 3962"/>
                  <a:gd name="T36" fmla="*/ 0 w 3312"/>
                  <a:gd name="T37" fmla="*/ 0 h 3962"/>
                  <a:gd name="T38" fmla="*/ 0 w 3312"/>
                  <a:gd name="T39" fmla="*/ 0 h 3962"/>
                  <a:gd name="T40" fmla="*/ 0 w 3312"/>
                  <a:gd name="T41" fmla="*/ 0 h 3962"/>
                  <a:gd name="T42" fmla="*/ 0 w 3312"/>
                  <a:gd name="T43" fmla="*/ 0 h 3962"/>
                  <a:gd name="T44" fmla="*/ 0 w 3312"/>
                  <a:gd name="T45" fmla="*/ 0 h 3962"/>
                  <a:gd name="T46" fmla="*/ 0 w 3312"/>
                  <a:gd name="T47" fmla="*/ 0 h 396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312"/>
                  <a:gd name="T73" fmla="*/ 0 h 3962"/>
                  <a:gd name="T74" fmla="*/ 3312 w 3312"/>
                  <a:gd name="T75" fmla="*/ 3962 h 396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312" h="3962">
                    <a:moveTo>
                      <a:pt x="1376" y="696"/>
                    </a:moveTo>
                    <a:cubicBezTo>
                      <a:pt x="1401" y="795"/>
                      <a:pt x="1489" y="920"/>
                      <a:pt x="1639" y="920"/>
                    </a:cubicBezTo>
                    <a:cubicBezTo>
                      <a:pt x="1801" y="920"/>
                      <a:pt x="1876" y="795"/>
                      <a:pt x="1926" y="708"/>
                    </a:cubicBezTo>
                    <a:lnTo>
                      <a:pt x="2940" y="66"/>
                    </a:lnTo>
                    <a:cubicBezTo>
                      <a:pt x="3042" y="0"/>
                      <a:pt x="3142" y="16"/>
                      <a:pt x="3204" y="78"/>
                    </a:cubicBezTo>
                    <a:cubicBezTo>
                      <a:pt x="3267" y="140"/>
                      <a:pt x="3312" y="264"/>
                      <a:pt x="3072" y="444"/>
                    </a:cubicBezTo>
                    <a:lnTo>
                      <a:pt x="2139" y="1081"/>
                    </a:lnTo>
                    <a:lnTo>
                      <a:pt x="2476" y="2372"/>
                    </a:lnTo>
                    <a:lnTo>
                      <a:pt x="2251" y="2435"/>
                    </a:lnTo>
                    <a:lnTo>
                      <a:pt x="2614" y="3589"/>
                    </a:lnTo>
                    <a:cubicBezTo>
                      <a:pt x="2651" y="3751"/>
                      <a:pt x="2639" y="3863"/>
                      <a:pt x="2539" y="3925"/>
                    </a:cubicBezTo>
                    <a:cubicBezTo>
                      <a:pt x="2401" y="3962"/>
                      <a:pt x="2289" y="3863"/>
                      <a:pt x="2226" y="3689"/>
                    </a:cubicBezTo>
                    <a:cubicBezTo>
                      <a:pt x="2101" y="3453"/>
                      <a:pt x="1876" y="2720"/>
                      <a:pt x="1789" y="2534"/>
                    </a:cubicBezTo>
                    <a:lnTo>
                      <a:pt x="1414" y="2534"/>
                    </a:lnTo>
                    <a:cubicBezTo>
                      <a:pt x="1339" y="2770"/>
                      <a:pt x="1151" y="3465"/>
                      <a:pt x="1051" y="3689"/>
                    </a:cubicBezTo>
                    <a:cubicBezTo>
                      <a:pt x="1001" y="3838"/>
                      <a:pt x="914" y="3950"/>
                      <a:pt x="789" y="3925"/>
                    </a:cubicBezTo>
                    <a:cubicBezTo>
                      <a:pt x="714" y="3875"/>
                      <a:pt x="614" y="3838"/>
                      <a:pt x="676" y="3577"/>
                    </a:cubicBezTo>
                    <a:lnTo>
                      <a:pt x="1001" y="2459"/>
                    </a:lnTo>
                    <a:lnTo>
                      <a:pt x="751" y="2397"/>
                    </a:lnTo>
                    <a:lnTo>
                      <a:pt x="1126" y="1081"/>
                    </a:lnTo>
                    <a:lnTo>
                      <a:pt x="139" y="497"/>
                    </a:lnTo>
                    <a:cubicBezTo>
                      <a:pt x="54" y="402"/>
                      <a:pt x="0" y="342"/>
                      <a:pt x="60" y="180"/>
                    </a:cubicBezTo>
                    <a:cubicBezTo>
                      <a:pt x="186" y="102"/>
                      <a:pt x="214" y="112"/>
                      <a:pt x="389" y="162"/>
                    </a:cubicBezTo>
                    <a:lnTo>
                      <a:pt x="1376" y="696"/>
                    </a:lnTo>
                    <a:close/>
                  </a:path>
                </a:pathLst>
              </a:custGeom>
              <a:solidFill>
                <a:srgbClr val="CC9900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57" lon="1500000" rev="0"/>
                </a:camera>
                <a:lightRig rig="legacyNormal2" dir="t"/>
              </a:scene3d>
              <a:sp3d extrusionH="11100" prstMaterial="legacyMatte">
                <a:bevelT w="13500" h="13500" prst="angle"/>
                <a:bevelB w="13500" h="13500" prst="angle"/>
                <a:extrusionClr>
                  <a:srgbClr val="FFB219"/>
                </a:extrusionClr>
                <a:contourClr>
                  <a:srgbClr val="CC9900"/>
                </a:contourClr>
              </a:sp3d>
            </p:spPr>
            <p:txBody>
              <a:bodyPr>
                <a:flatTx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99339" name="组合 3"/>
          <p:cNvGrpSpPr>
            <a:grpSpLocks/>
          </p:cNvGrpSpPr>
          <p:nvPr/>
        </p:nvGrpSpPr>
        <p:grpSpPr bwMode="auto">
          <a:xfrm>
            <a:off x="8214990" y="1727343"/>
            <a:ext cx="1279525" cy="1246187"/>
            <a:chOff x="6669819" y="1873250"/>
            <a:chExt cx="1187450" cy="1063104"/>
          </a:xfrm>
        </p:grpSpPr>
        <p:grpSp>
          <p:nvGrpSpPr>
            <p:cNvPr id="99389" name="Group 3"/>
            <p:cNvGrpSpPr>
              <a:grpSpLocks/>
            </p:cNvGrpSpPr>
            <p:nvPr/>
          </p:nvGrpSpPr>
          <p:grpSpPr bwMode="auto">
            <a:xfrm>
              <a:off x="6669819" y="1891796"/>
              <a:ext cx="1187450" cy="876300"/>
              <a:chOff x="803" y="1519"/>
              <a:chExt cx="937" cy="692"/>
            </a:xfrm>
          </p:grpSpPr>
          <p:sp>
            <p:nvSpPr>
              <p:cNvPr id="99398" name="AutoShape 4"/>
              <p:cNvSpPr>
                <a:spLocks noChangeArrowheads="1"/>
              </p:cNvSpPr>
              <p:nvPr/>
            </p:nvSpPr>
            <p:spPr bwMode="gray">
              <a:xfrm>
                <a:off x="803" y="1519"/>
                <a:ext cx="937" cy="6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1600 w 21600"/>
                  <a:gd name="T13" fmla="*/ 10800 h 21600"/>
                  <a:gd name="T14" fmla="*/ 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1434" y="10800"/>
                    </a:moveTo>
                    <a:cubicBezTo>
                      <a:pt x="11434" y="11150"/>
                      <a:pt x="11150" y="11434"/>
                      <a:pt x="10800" y="11434"/>
                    </a:cubicBezTo>
                    <a:cubicBezTo>
                      <a:pt x="10449" y="11434"/>
                      <a:pt x="10166" y="11150"/>
                      <a:pt x="10166" y="10800"/>
                    </a:cubicBezTo>
                    <a:lnTo>
                      <a:pt x="0" y="10800"/>
                    </a:ln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lnTo>
                      <a:pt x="11434" y="1080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2346"/>
                  </a:gs>
                  <a:gs pos="50000">
                    <a:srgbClr val="001121"/>
                  </a:gs>
                  <a:gs pos="100000">
                    <a:srgbClr val="00234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99399" name="Oval 5"/>
              <p:cNvSpPr>
                <a:spLocks noChangeArrowheads="1"/>
              </p:cNvSpPr>
              <p:nvPr/>
            </p:nvSpPr>
            <p:spPr bwMode="gray">
              <a:xfrm>
                <a:off x="803" y="1798"/>
                <a:ext cx="937" cy="145"/>
              </a:xfrm>
              <a:prstGeom prst="ellipse">
                <a:avLst/>
              </a:prstGeom>
              <a:gradFill rotWithShape="1">
                <a:gsLst>
                  <a:gs pos="0">
                    <a:srgbClr val="002346"/>
                  </a:gs>
                  <a:gs pos="100000">
                    <a:srgbClr val="435D77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chemeClr val="tx1"/>
                  </a:solidFill>
                  <a:ea typeface="华文中宋" panose="02010600040101010101" pitchFamily="2" charset="-122"/>
                </a:endParaRPr>
              </a:p>
            </p:txBody>
          </p:sp>
        </p:grpSp>
        <p:sp>
          <p:nvSpPr>
            <p:cNvPr id="99390" name="Text Box 6"/>
            <p:cNvSpPr txBox="1">
              <a:spLocks noChangeArrowheads="1"/>
            </p:cNvSpPr>
            <p:nvPr/>
          </p:nvSpPr>
          <p:spPr bwMode="gray">
            <a:xfrm>
              <a:off x="6915868" y="2443812"/>
              <a:ext cx="735012" cy="28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 sz="1600">
                  <a:solidFill>
                    <a:srgbClr val="FFFFFF"/>
                  </a:solidFill>
                  <a:ea typeface="华文中宋" panose="02010600040101010101" pitchFamily="2" charset="-122"/>
                </a:rPr>
                <a:t>2012</a:t>
              </a:r>
            </a:p>
          </p:txBody>
        </p:sp>
        <p:pic>
          <p:nvPicPr>
            <p:cNvPr id="99391" name="Picture 7" descr="shadow_1_m"/>
            <p:cNvPicPr>
              <a:picLocks noChangeAspect="1" noChangeArrowheads="1"/>
            </p:cNvPicPr>
            <p:nvPr/>
          </p:nvPicPr>
          <p:blipFill>
            <a:blip r:embed="rId7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928581" y="2809354"/>
              <a:ext cx="668338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9392" name="Group 36"/>
            <p:cNvGrpSpPr>
              <a:grpSpLocks/>
            </p:cNvGrpSpPr>
            <p:nvPr/>
          </p:nvGrpSpPr>
          <p:grpSpPr bwMode="auto">
            <a:xfrm rot="363836">
              <a:off x="7102698" y="1873250"/>
              <a:ext cx="368300" cy="454025"/>
              <a:chOff x="1971" y="2318"/>
              <a:chExt cx="482" cy="596"/>
            </a:xfrm>
          </p:grpSpPr>
          <p:sp>
            <p:nvSpPr>
              <p:cNvPr id="99396" name="Oval 37"/>
              <p:cNvSpPr>
                <a:spLocks noChangeArrowheads="1"/>
              </p:cNvSpPr>
              <p:nvPr/>
            </p:nvSpPr>
            <p:spPr bwMode="gray">
              <a:xfrm>
                <a:off x="2149" y="2318"/>
                <a:ext cx="126" cy="123"/>
              </a:xfrm>
              <a:prstGeom prst="ellipse">
                <a:avLst/>
              </a:prstGeom>
              <a:solidFill>
                <a:srgbClr val="CC9900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57" lon="1500000" rev="0"/>
                </a:camera>
                <a:lightRig rig="legacyNormal2" dir="t"/>
              </a:scene3d>
              <a:sp3d extrusionH="11100" prstMaterial="legacyMatte">
                <a:bevelT w="13500" h="13500" prst="angle"/>
                <a:bevelB w="13500" h="13500" prst="angle"/>
                <a:extrusionClr>
                  <a:srgbClr val="FFB219"/>
                </a:extrusionClr>
                <a:contourClr>
                  <a:srgbClr val="CC9900"/>
                </a:contour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chemeClr val="tx1"/>
                  </a:solidFill>
                  <a:ea typeface="华文中宋" panose="02010600040101010101" pitchFamily="2" charset="-122"/>
                </a:endParaRPr>
              </a:p>
            </p:txBody>
          </p:sp>
          <p:sp>
            <p:nvSpPr>
              <p:cNvPr id="99397" name="Freeform 38"/>
              <p:cNvSpPr>
                <a:spLocks/>
              </p:cNvSpPr>
              <p:nvPr/>
            </p:nvSpPr>
            <p:spPr bwMode="gray">
              <a:xfrm>
                <a:off x="1971" y="2336"/>
                <a:ext cx="482" cy="578"/>
              </a:xfrm>
              <a:custGeom>
                <a:avLst/>
                <a:gdLst>
                  <a:gd name="T0" fmla="*/ 0 w 3312"/>
                  <a:gd name="T1" fmla="*/ 0 h 3962"/>
                  <a:gd name="T2" fmla="*/ 0 w 3312"/>
                  <a:gd name="T3" fmla="*/ 0 h 3962"/>
                  <a:gd name="T4" fmla="*/ 0 w 3312"/>
                  <a:gd name="T5" fmla="*/ 0 h 3962"/>
                  <a:gd name="T6" fmla="*/ 0 w 3312"/>
                  <a:gd name="T7" fmla="*/ 0 h 3962"/>
                  <a:gd name="T8" fmla="*/ 0 w 3312"/>
                  <a:gd name="T9" fmla="*/ 0 h 3962"/>
                  <a:gd name="T10" fmla="*/ 0 w 3312"/>
                  <a:gd name="T11" fmla="*/ 0 h 3962"/>
                  <a:gd name="T12" fmla="*/ 0 w 3312"/>
                  <a:gd name="T13" fmla="*/ 0 h 3962"/>
                  <a:gd name="T14" fmla="*/ 0 w 3312"/>
                  <a:gd name="T15" fmla="*/ 0 h 3962"/>
                  <a:gd name="T16" fmla="*/ 0 w 3312"/>
                  <a:gd name="T17" fmla="*/ 0 h 3962"/>
                  <a:gd name="T18" fmla="*/ 0 w 3312"/>
                  <a:gd name="T19" fmla="*/ 0 h 3962"/>
                  <a:gd name="T20" fmla="*/ 0 w 3312"/>
                  <a:gd name="T21" fmla="*/ 0 h 3962"/>
                  <a:gd name="T22" fmla="*/ 0 w 3312"/>
                  <a:gd name="T23" fmla="*/ 0 h 3962"/>
                  <a:gd name="T24" fmla="*/ 0 w 3312"/>
                  <a:gd name="T25" fmla="*/ 0 h 3962"/>
                  <a:gd name="T26" fmla="*/ 0 w 3312"/>
                  <a:gd name="T27" fmla="*/ 0 h 3962"/>
                  <a:gd name="T28" fmla="*/ 0 w 3312"/>
                  <a:gd name="T29" fmla="*/ 0 h 3962"/>
                  <a:gd name="T30" fmla="*/ 0 w 3312"/>
                  <a:gd name="T31" fmla="*/ 0 h 3962"/>
                  <a:gd name="T32" fmla="*/ 0 w 3312"/>
                  <a:gd name="T33" fmla="*/ 0 h 3962"/>
                  <a:gd name="T34" fmla="*/ 0 w 3312"/>
                  <a:gd name="T35" fmla="*/ 0 h 3962"/>
                  <a:gd name="T36" fmla="*/ 0 w 3312"/>
                  <a:gd name="T37" fmla="*/ 0 h 3962"/>
                  <a:gd name="T38" fmla="*/ 0 w 3312"/>
                  <a:gd name="T39" fmla="*/ 0 h 3962"/>
                  <a:gd name="T40" fmla="*/ 0 w 3312"/>
                  <a:gd name="T41" fmla="*/ 0 h 3962"/>
                  <a:gd name="T42" fmla="*/ 0 w 3312"/>
                  <a:gd name="T43" fmla="*/ 0 h 3962"/>
                  <a:gd name="T44" fmla="*/ 0 w 3312"/>
                  <a:gd name="T45" fmla="*/ 0 h 3962"/>
                  <a:gd name="T46" fmla="*/ 0 w 3312"/>
                  <a:gd name="T47" fmla="*/ 0 h 396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312"/>
                  <a:gd name="T73" fmla="*/ 0 h 3962"/>
                  <a:gd name="T74" fmla="*/ 3312 w 3312"/>
                  <a:gd name="T75" fmla="*/ 3962 h 396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312" h="3962">
                    <a:moveTo>
                      <a:pt x="1376" y="696"/>
                    </a:moveTo>
                    <a:cubicBezTo>
                      <a:pt x="1401" y="795"/>
                      <a:pt x="1489" y="920"/>
                      <a:pt x="1639" y="920"/>
                    </a:cubicBezTo>
                    <a:cubicBezTo>
                      <a:pt x="1801" y="920"/>
                      <a:pt x="1876" y="795"/>
                      <a:pt x="1926" y="708"/>
                    </a:cubicBezTo>
                    <a:lnTo>
                      <a:pt x="2940" y="66"/>
                    </a:lnTo>
                    <a:cubicBezTo>
                      <a:pt x="3042" y="0"/>
                      <a:pt x="3142" y="16"/>
                      <a:pt x="3204" y="78"/>
                    </a:cubicBezTo>
                    <a:cubicBezTo>
                      <a:pt x="3267" y="140"/>
                      <a:pt x="3312" y="264"/>
                      <a:pt x="3072" y="444"/>
                    </a:cubicBezTo>
                    <a:lnTo>
                      <a:pt x="2139" y="1081"/>
                    </a:lnTo>
                    <a:lnTo>
                      <a:pt x="2476" y="2372"/>
                    </a:lnTo>
                    <a:lnTo>
                      <a:pt x="2251" y="2435"/>
                    </a:lnTo>
                    <a:lnTo>
                      <a:pt x="2614" y="3589"/>
                    </a:lnTo>
                    <a:cubicBezTo>
                      <a:pt x="2651" y="3751"/>
                      <a:pt x="2639" y="3863"/>
                      <a:pt x="2539" y="3925"/>
                    </a:cubicBezTo>
                    <a:cubicBezTo>
                      <a:pt x="2401" y="3962"/>
                      <a:pt x="2289" y="3863"/>
                      <a:pt x="2226" y="3689"/>
                    </a:cubicBezTo>
                    <a:cubicBezTo>
                      <a:pt x="2101" y="3453"/>
                      <a:pt x="1876" y="2720"/>
                      <a:pt x="1789" y="2534"/>
                    </a:cubicBezTo>
                    <a:lnTo>
                      <a:pt x="1414" y="2534"/>
                    </a:lnTo>
                    <a:cubicBezTo>
                      <a:pt x="1339" y="2770"/>
                      <a:pt x="1151" y="3465"/>
                      <a:pt x="1051" y="3689"/>
                    </a:cubicBezTo>
                    <a:cubicBezTo>
                      <a:pt x="1001" y="3838"/>
                      <a:pt x="914" y="3950"/>
                      <a:pt x="789" y="3925"/>
                    </a:cubicBezTo>
                    <a:cubicBezTo>
                      <a:pt x="714" y="3875"/>
                      <a:pt x="614" y="3838"/>
                      <a:pt x="676" y="3577"/>
                    </a:cubicBezTo>
                    <a:lnTo>
                      <a:pt x="1001" y="2459"/>
                    </a:lnTo>
                    <a:lnTo>
                      <a:pt x="751" y="2397"/>
                    </a:lnTo>
                    <a:lnTo>
                      <a:pt x="1126" y="1081"/>
                    </a:lnTo>
                    <a:lnTo>
                      <a:pt x="139" y="497"/>
                    </a:lnTo>
                    <a:cubicBezTo>
                      <a:pt x="54" y="402"/>
                      <a:pt x="0" y="342"/>
                      <a:pt x="60" y="180"/>
                    </a:cubicBezTo>
                    <a:cubicBezTo>
                      <a:pt x="186" y="102"/>
                      <a:pt x="214" y="112"/>
                      <a:pt x="389" y="162"/>
                    </a:cubicBezTo>
                    <a:lnTo>
                      <a:pt x="1376" y="696"/>
                    </a:lnTo>
                    <a:close/>
                  </a:path>
                </a:pathLst>
              </a:custGeom>
              <a:solidFill>
                <a:srgbClr val="CC9900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57" lon="1500000" rev="0"/>
                </a:camera>
                <a:lightRig rig="legacyNormal2" dir="t"/>
              </a:scene3d>
              <a:sp3d extrusionH="11100" prstMaterial="legacyMatte">
                <a:bevelT w="13500" h="13500" prst="angle"/>
                <a:bevelB w="13500" h="13500" prst="angle"/>
                <a:extrusionClr>
                  <a:srgbClr val="FFB219"/>
                </a:extrusionClr>
                <a:contourClr>
                  <a:srgbClr val="CC9900"/>
                </a:contourClr>
              </a:sp3d>
            </p:spPr>
            <p:txBody>
              <a:bodyPr>
                <a:flatTx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99393" name="Group 42"/>
            <p:cNvGrpSpPr>
              <a:grpSpLocks/>
            </p:cNvGrpSpPr>
            <p:nvPr/>
          </p:nvGrpSpPr>
          <p:grpSpPr bwMode="auto">
            <a:xfrm>
              <a:off x="6804248" y="2027238"/>
              <a:ext cx="979488" cy="204787"/>
              <a:chOff x="724" y="2704"/>
              <a:chExt cx="1390" cy="350"/>
            </a:xfrm>
          </p:grpSpPr>
          <p:sp>
            <p:nvSpPr>
              <p:cNvPr id="99394" name="AutoShape 43"/>
              <p:cNvSpPr>
                <a:spLocks noChangeArrowheads="1"/>
              </p:cNvSpPr>
              <p:nvPr/>
            </p:nvSpPr>
            <p:spPr bwMode="gray">
              <a:xfrm flipH="1">
                <a:off x="1592" y="2704"/>
                <a:ext cx="522" cy="341"/>
              </a:xfrm>
              <a:prstGeom prst="curvedRightArrow">
                <a:avLst>
                  <a:gd name="adj1" fmla="val 19583"/>
                  <a:gd name="adj2" fmla="val 44676"/>
                  <a:gd name="adj3" fmla="val 43217"/>
                </a:avLst>
              </a:prstGeom>
              <a:gradFill rotWithShape="1">
                <a:gsLst>
                  <a:gs pos="0">
                    <a:srgbClr val="FFBE93"/>
                  </a:gs>
                  <a:gs pos="100000">
                    <a:srgbClr val="FF66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chemeClr val="tx1"/>
                  </a:solidFill>
                  <a:ea typeface="华文中宋" panose="02010600040101010101" pitchFamily="2" charset="-122"/>
                </a:endParaRPr>
              </a:p>
            </p:txBody>
          </p:sp>
          <p:sp>
            <p:nvSpPr>
              <p:cNvPr id="99395" name="AutoShape 44"/>
              <p:cNvSpPr>
                <a:spLocks noChangeArrowheads="1"/>
              </p:cNvSpPr>
              <p:nvPr/>
            </p:nvSpPr>
            <p:spPr bwMode="gray">
              <a:xfrm>
                <a:off x="724" y="2713"/>
                <a:ext cx="522" cy="341"/>
              </a:xfrm>
              <a:prstGeom prst="curvedRightArrow">
                <a:avLst>
                  <a:gd name="adj1" fmla="val 16542"/>
                  <a:gd name="adj2" fmla="val 38977"/>
                  <a:gd name="adj3" fmla="val 43465"/>
                </a:avLst>
              </a:prstGeom>
              <a:gradFill rotWithShape="1">
                <a:gsLst>
                  <a:gs pos="0">
                    <a:srgbClr val="FFBE93"/>
                  </a:gs>
                  <a:gs pos="100000">
                    <a:srgbClr val="FF66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chemeClr val="tx1"/>
                  </a:solidFill>
                  <a:ea typeface="华文中宋" panose="02010600040101010101" pitchFamily="2" charset="-122"/>
                </a:endParaRPr>
              </a:p>
            </p:txBody>
          </p:sp>
        </p:grpSp>
      </p:grpSp>
      <p:sp>
        <p:nvSpPr>
          <p:cNvPr id="99344" name="Freeform 16"/>
          <p:cNvSpPr>
            <a:spLocks/>
          </p:cNvSpPr>
          <p:nvPr/>
        </p:nvSpPr>
        <p:spPr bwMode="gray">
          <a:xfrm rot="15252802">
            <a:off x="3231880" y="4036001"/>
            <a:ext cx="420688" cy="1332353"/>
          </a:xfrm>
          <a:custGeom>
            <a:avLst/>
            <a:gdLst>
              <a:gd name="T0" fmla="*/ 0 w 291"/>
              <a:gd name="T1" fmla="*/ 0 h 1199"/>
              <a:gd name="T2" fmla="*/ 2147483647 w 291"/>
              <a:gd name="T3" fmla="*/ 0 h 1199"/>
              <a:gd name="T4" fmla="*/ 2147483647 w 291"/>
              <a:gd name="T5" fmla="*/ 2147483647 h 1199"/>
              <a:gd name="T6" fmla="*/ 2147483647 w 291"/>
              <a:gd name="T7" fmla="*/ 2147483647 h 1199"/>
              <a:gd name="T8" fmla="*/ 0 w 291"/>
              <a:gd name="T9" fmla="*/ 0 h 11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199"/>
              <a:gd name="T17" fmla="*/ 291 w 291"/>
              <a:gd name="T18" fmla="*/ 1199 h 11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199">
                <a:moveTo>
                  <a:pt x="0" y="0"/>
                </a:moveTo>
                <a:lnTo>
                  <a:pt x="291" y="0"/>
                </a:lnTo>
                <a:lnTo>
                  <a:pt x="180" y="1199"/>
                </a:lnTo>
                <a:lnTo>
                  <a:pt x="81" y="1193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506F8B"/>
              </a:gs>
              <a:gs pos="50000">
                <a:srgbClr val="6E99C0"/>
              </a:gs>
              <a:gs pos="100000">
                <a:srgbClr val="506F8B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99345" name="组合 10"/>
          <p:cNvGrpSpPr>
            <a:grpSpLocks/>
          </p:cNvGrpSpPr>
          <p:nvPr/>
        </p:nvGrpSpPr>
        <p:grpSpPr bwMode="auto">
          <a:xfrm>
            <a:off x="498363" y="3491433"/>
            <a:ext cx="2446338" cy="2454275"/>
            <a:chOff x="614996" y="4055755"/>
            <a:chExt cx="2444836" cy="2454349"/>
          </a:xfrm>
        </p:grpSpPr>
        <p:pic>
          <p:nvPicPr>
            <p:cNvPr id="99378" name="Picture 7" descr="shadow_1_m"/>
            <p:cNvPicPr>
              <a:picLocks noChangeAspect="1" noChangeArrowheads="1"/>
            </p:cNvPicPr>
            <p:nvPr/>
          </p:nvPicPr>
          <p:blipFill>
            <a:blip r:embed="rId7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63809" y="6235653"/>
              <a:ext cx="1368735" cy="274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9379" name="组合 7"/>
            <p:cNvGrpSpPr>
              <a:grpSpLocks/>
            </p:cNvGrpSpPr>
            <p:nvPr/>
          </p:nvGrpSpPr>
          <p:grpSpPr bwMode="auto">
            <a:xfrm>
              <a:off x="614996" y="4055755"/>
              <a:ext cx="2444836" cy="2181557"/>
              <a:chOff x="396282" y="3993859"/>
              <a:chExt cx="2444836" cy="2181557"/>
            </a:xfrm>
          </p:grpSpPr>
          <p:grpSp>
            <p:nvGrpSpPr>
              <p:cNvPr id="99380" name="Group 3"/>
              <p:cNvGrpSpPr>
                <a:grpSpLocks/>
              </p:cNvGrpSpPr>
              <p:nvPr/>
            </p:nvGrpSpPr>
            <p:grpSpPr bwMode="auto">
              <a:xfrm>
                <a:off x="396282" y="4281699"/>
                <a:ext cx="2444836" cy="1893717"/>
                <a:chOff x="803" y="1524"/>
                <a:chExt cx="942" cy="692"/>
              </a:xfrm>
            </p:grpSpPr>
            <p:sp>
              <p:nvSpPr>
                <p:cNvPr id="99387" name="AutoShape 4"/>
                <p:cNvSpPr>
                  <a:spLocks noChangeArrowheads="1"/>
                </p:cNvSpPr>
                <p:nvPr/>
              </p:nvSpPr>
              <p:spPr bwMode="gray">
                <a:xfrm>
                  <a:off x="808" y="1524"/>
                  <a:ext cx="937" cy="69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1600 w 21600"/>
                    <a:gd name="T13" fmla="*/ 10800 h 21600"/>
                    <a:gd name="T14" fmla="*/ 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1434" y="10800"/>
                      </a:moveTo>
                      <a:cubicBezTo>
                        <a:pt x="11434" y="11150"/>
                        <a:pt x="11150" y="11434"/>
                        <a:pt x="10800" y="11434"/>
                      </a:cubicBezTo>
                      <a:cubicBezTo>
                        <a:pt x="10449" y="11434"/>
                        <a:pt x="10166" y="11150"/>
                        <a:pt x="10166" y="10800"/>
                      </a:cubicBezTo>
                      <a:lnTo>
                        <a:pt x="0" y="10800"/>
                      </a:lnTo>
                      <a:cubicBezTo>
                        <a:pt x="0" y="16764"/>
                        <a:pt x="4835" y="21600"/>
                        <a:pt x="10800" y="21600"/>
                      </a:cubicBezTo>
                      <a:cubicBezTo>
                        <a:pt x="16764" y="21600"/>
                        <a:pt x="21600" y="16764"/>
                        <a:pt x="21600" y="10800"/>
                      </a:cubicBezTo>
                      <a:lnTo>
                        <a:pt x="11434" y="1080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2346"/>
                    </a:gs>
                    <a:gs pos="50000">
                      <a:srgbClr val="001121"/>
                    </a:gs>
                    <a:gs pos="100000">
                      <a:srgbClr val="002346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99388" name="Oval 5"/>
                <p:cNvSpPr>
                  <a:spLocks noChangeArrowheads="1"/>
                </p:cNvSpPr>
                <p:nvPr/>
              </p:nvSpPr>
              <p:spPr bwMode="gray">
                <a:xfrm>
                  <a:off x="803" y="1798"/>
                  <a:ext cx="937" cy="14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2346"/>
                    </a:gs>
                    <a:gs pos="100000">
                      <a:srgbClr val="435D77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1800">
                    <a:solidFill>
                      <a:schemeClr val="tx1"/>
                    </a:solidFill>
                    <a:ea typeface="华文中宋" panose="02010600040101010101" pitchFamily="2" charset="-122"/>
                  </a:endParaRPr>
                </a:p>
              </p:txBody>
            </p:sp>
          </p:grpSp>
          <p:sp>
            <p:nvSpPr>
              <p:cNvPr id="99381" name="Text Box 6"/>
              <p:cNvSpPr txBox="1">
                <a:spLocks noChangeArrowheads="1"/>
              </p:cNvSpPr>
              <p:nvPr/>
            </p:nvSpPr>
            <p:spPr bwMode="gray">
              <a:xfrm>
                <a:off x="909830" y="5518535"/>
                <a:ext cx="1505281" cy="523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zh-CN" sz="2800" dirty="0" smtClean="0">
                    <a:solidFill>
                      <a:srgbClr val="FFFFFF"/>
                    </a:solidFill>
                    <a:ea typeface="华文中宋" panose="02010600040101010101" pitchFamily="2" charset="-122"/>
                  </a:rPr>
                  <a:t>2022</a:t>
                </a:r>
                <a:endParaRPr lang="en-US" altLang="zh-CN" sz="2800" dirty="0">
                  <a:solidFill>
                    <a:srgbClr val="FFFFFF"/>
                  </a:solidFill>
                  <a:ea typeface="华文中宋" panose="02010600040101010101" pitchFamily="2" charset="-122"/>
                </a:endParaRPr>
              </a:p>
            </p:txBody>
          </p:sp>
          <p:grpSp>
            <p:nvGrpSpPr>
              <p:cNvPr id="99382" name="Group 42"/>
              <p:cNvGrpSpPr>
                <a:grpSpLocks/>
              </p:cNvGrpSpPr>
              <p:nvPr/>
            </p:nvGrpSpPr>
            <p:grpSpPr bwMode="auto">
              <a:xfrm>
                <a:off x="671588" y="4636571"/>
                <a:ext cx="2005961" cy="442552"/>
                <a:chOff x="724" y="2764"/>
                <a:chExt cx="1390" cy="350"/>
              </a:xfrm>
            </p:grpSpPr>
            <p:sp>
              <p:nvSpPr>
                <p:cNvPr id="99385" name="AutoShape 43"/>
                <p:cNvSpPr>
                  <a:spLocks noChangeArrowheads="1"/>
                </p:cNvSpPr>
                <p:nvPr/>
              </p:nvSpPr>
              <p:spPr bwMode="gray">
                <a:xfrm flipH="1">
                  <a:off x="1592" y="2764"/>
                  <a:ext cx="522" cy="341"/>
                </a:xfrm>
                <a:prstGeom prst="curvedRightArrow">
                  <a:avLst>
                    <a:gd name="adj1" fmla="val 19583"/>
                    <a:gd name="adj2" fmla="val 44676"/>
                    <a:gd name="adj3" fmla="val 43217"/>
                  </a:avLst>
                </a:prstGeom>
                <a:gradFill rotWithShape="1">
                  <a:gsLst>
                    <a:gs pos="0">
                      <a:srgbClr val="FFBE93"/>
                    </a:gs>
                    <a:gs pos="100000">
                      <a:srgbClr val="FF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1800">
                    <a:solidFill>
                      <a:schemeClr val="tx1"/>
                    </a:solidFill>
                    <a:ea typeface="华文中宋" panose="02010600040101010101" pitchFamily="2" charset="-122"/>
                  </a:endParaRPr>
                </a:p>
              </p:txBody>
            </p:sp>
            <p:sp>
              <p:nvSpPr>
                <p:cNvPr id="99386" name="AutoShape 44"/>
                <p:cNvSpPr>
                  <a:spLocks noChangeArrowheads="1"/>
                </p:cNvSpPr>
                <p:nvPr/>
              </p:nvSpPr>
              <p:spPr bwMode="gray">
                <a:xfrm>
                  <a:off x="724" y="2773"/>
                  <a:ext cx="522" cy="341"/>
                </a:xfrm>
                <a:prstGeom prst="curvedRightArrow">
                  <a:avLst>
                    <a:gd name="adj1" fmla="val 16542"/>
                    <a:gd name="adj2" fmla="val 38977"/>
                    <a:gd name="adj3" fmla="val 43465"/>
                  </a:avLst>
                </a:prstGeom>
                <a:gradFill rotWithShape="1">
                  <a:gsLst>
                    <a:gs pos="0">
                      <a:srgbClr val="FFBE93"/>
                    </a:gs>
                    <a:gs pos="100000">
                      <a:srgbClr val="FF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1800">
                    <a:solidFill>
                      <a:schemeClr val="tx1"/>
                    </a:solidFill>
                    <a:ea typeface="华文中宋" panose="02010600040101010101" pitchFamily="2" charset="-122"/>
                  </a:endParaRPr>
                </a:p>
              </p:txBody>
            </p:sp>
          </p:grpSp>
          <p:sp>
            <p:nvSpPr>
              <p:cNvPr id="99383" name="Freeform 31"/>
              <p:cNvSpPr>
                <a:spLocks/>
              </p:cNvSpPr>
              <p:nvPr/>
            </p:nvSpPr>
            <p:spPr bwMode="gray">
              <a:xfrm rot="291726">
                <a:off x="1201333" y="4043558"/>
                <a:ext cx="860772" cy="1210052"/>
              </a:xfrm>
              <a:custGeom>
                <a:avLst/>
                <a:gdLst>
                  <a:gd name="T0" fmla="*/ 0 w 3312"/>
                  <a:gd name="T1" fmla="*/ 0 h 3962"/>
                  <a:gd name="T2" fmla="*/ 0 w 3312"/>
                  <a:gd name="T3" fmla="*/ 0 h 3962"/>
                  <a:gd name="T4" fmla="*/ 0 w 3312"/>
                  <a:gd name="T5" fmla="*/ 0 h 3962"/>
                  <a:gd name="T6" fmla="*/ 0 w 3312"/>
                  <a:gd name="T7" fmla="*/ 0 h 3962"/>
                  <a:gd name="T8" fmla="*/ 0 w 3312"/>
                  <a:gd name="T9" fmla="*/ 0 h 3962"/>
                  <a:gd name="T10" fmla="*/ 0 w 3312"/>
                  <a:gd name="T11" fmla="*/ 0 h 3962"/>
                  <a:gd name="T12" fmla="*/ 0 w 3312"/>
                  <a:gd name="T13" fmla="*/ 0 h 3962"/>
                  <a:gd name="T14" fmla="*/ 0 w 3312"/>
                  <a:gd name="T15" fmla="*/ 0 h 3962"/>
                  <a:gd name="T16" fmla="*/ 0 w 3312"/>
                  <a:gd name="T17" fmla="*/ 0 h 3962"/>
                  <a:gd name="T18" fmla="*/ 0 w 3312"/>
                  <a:gd name="T19" fmla="*/ 0 h 3962"/>
                  <a:gd name="T20" fmla="*/ 0 w 3312"/>
                  <a:gd name="T21" fmla="*/ 0 h 3962"/>
                  <a:gd name="T22" fmla="*/ 0 w 3312"/>
                  <a:gd name="T23" fmla="*/ 0 h 3962"/>
                  <a:gd name="T24" fmla="*/ 0 w 3312"/>
                  <a:gd name="T25" fmla="*/ 0 h 3962"/>
                  <a:gd name="T26" fmla="*/ 0 w 3312"/>
                  <a:gd name="T27" fmla="*/ 0 h 3962"/>
                  <a:gd name="T28" fmla="*/ 0 w 3312"/>
                  <a:gd name="T29" fmla="*/ 0 h 3962"/>
                  <a:gd name="T30" fmla="*/ 0 w 3312"/>
                  <a:gd name="T31" fmla="*/ 0 h 3962"/>
                  <a:gd name="T32" fmla="*/ 0 w 3312"/>
                  <a:gd name="T33" fmla="*/ 0 h 3962"/>
                  <a:gd name="T34" fmla="*/ 0 w 3312"/>
                  <a:gd name="T35" fmla="*/ 0 h 3962"/>
                  <a:gd name="T36" fmla="*/ 0 w 3312"/>
                  <a:gd name="T37" fmla="*/ 0 h 3962"/>
                  <a:gd name="T38" fmla="*/ 0 w 3312"/>
                  <a:gd name="T39" fmla="*/ 0 h 3962"/>
                  <a:gd name="T40" fmla="*/ 0 w 3312"/>
                  <a:gd name="T41" fmla="*/ 0 h 3962"/>
                  <a:gd name="T42" fmla="*/ 0 w 3312"/>
                  <a:gd name="T43" fmla="*/ 0 h 3962"/>
                  <a:gd name="T44" fmla="*/ 0 w 3312"/>
                  <a:gd name="T45" fmla="*/ 0 h 3962"/>
                  <a:gd name="T46" fmla="*/ 0 w 3312"/>
                  <a:gd name="T47" fmla="*/ 0 h 396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312"/>
                  <a:gd name="T73" fmla="*/ 0 h 3962"/>
                  <a:gd name="T74" fmla="*/ 3312 w 3312"/>
                  <a:gd name="T75" fmla="*/ 3962 h 396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312" h="3962">
                    <a:moveTo>
                      <a:pt x="1376" y="696"/>
                    </a:moveTo>
                    <a:cubicBezTo>
                      <a:pt x="1401" y="795"/>
                      <a:pt x="1489" y="920"/>
                      <a:pt x="1639" y="920"/>
                    </a:cubicBezTo>
                    <a:cubicBezTo>
                      <a:pt x="1801" y="920"/>
                      <a:pt x="1876" y="795"/>
                      <a:pt x="1926" y="708"/>
                    </a:cubicBezTo>
                    <a:lnTo>
                      <a:pt x="2940" y="66"/>
                    </a:lnTo>
                    <a:cubicBezTo>
                      <a:pt x="3042" y="0"/>
                      <a:pt x="3142" y="16"/>
                      <a:pt x="3204" y="78"/>
                    </a:cubicBezTo>
                    <a:cubicBezTo>
                      <a:pt x="3267" y="140"/>
                      <a:pt x="3312" y="264"/>
                      <a:pt x="3072" y="444"/>
                    </a:cubicBezTo>
                    <a:lnTo>
                      <a:pt x="2139" y="1081"/>
                    </a:lnTo>
                    <a:lnTo>
                      <a:pt x="2476" y="2372"/>
                    </a:lnTo>
                    <a:lnTo>
                      <a:pt x="2251" y="2435"/>
                    </a:lnTo>
                    <a:lnTo>
                      <a:pt x="2614" y="3589"/>
                    </a:lnTo>
                    <a:cubicBezTo>
                      <a:pt x="2651" y="3751"/>
                      <a:pt x="2639" y="3863"/>
                      <a:pt x="2539" y="3925"/>
                    </a:cubicBezTo>
                    <a:cubicBezTo>
                      <a:pt x="2401" y="3962"/>
                      <a:pt x="2289" y="3863"/>
                      <a:pt x="2226" y="3689"/>
                    </a:cubicBezTo>
                    <a:cubicBezTo>
                      <a:pt x="2101" y="3453"/>
                      <a:pt x="1876" y="2720"/>
                      <a:pt x="1789" y="2534"/>
                    </a:cubicBezTo>
                    <a:lnTo>
                      <a:pt x="1414" y="2534"/>
                    </a:lnTo>
                    <a:cubicBezTo>
                      <a:pt x="1339" y="2770"/>
                      <a:pt x="1151" y="3465"/>
                      <a:pt x="1051" y="3689"/>
                    </a:cubicBezTo>
                    <a:cubicBezTo>
                      <a:pt x="1001" y="3838"/>
                      <a:pt x="914" y="3950"/>
                      <a:pt x="789" y="3925"/>
                    </a:cubicBezTo>
                    <a:cubicBezTo>
                      <a:pt x="714" y="3875"/>
                      <a:pt x="614" y="3838"/>
                      <a:pt x="676" y="3577"/>
                    </a:cubicBezTo>
                    <a:lnTo>
                      <a:pt x="1001" y="2459"/>
                    </a:lnTo>
                    <a:lnTo>
                      <a:pt x="751" y="2397"/>
                    </a:lnTo>
                    <a:lnTo>
                      <a:pt x="1126" y="1081"/>
                    </a:lnTo>
                    <a:lnTo>
                      <a:pt x="139" y="497"/>
                    </a:lnTo>
                    <a:cubicBezTo>
                      <a:pt x="54" y="402"/>
                      <a:pt x="0" y="342"/>
                      <a:pt x="60" y="180"/>
                    </a:cubicBezTo>
                    <a:cubicBezTo>
                      <a:pt x="186" y="102"/>
                      <a:pt x="214" y="112"/>
                      <a:pt x="389" y="162"/>
                    </a:cubicBezTo>
                    <a:lnTo>
                      <a:pt x="1376" y="696"/>
                    </a:lnTo>
                    <a:close/>
                  </a:path>
                </a:pathLst>
              </a:custGeom>
              <a:solidFill>
                <a:srgbClr val="FEE3AC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57" lon="1500000" rev="0"/>
                </a:camera>
                <a:lightRig rig="legacyFlat2" dir="t"/>
              </a:scene3d>
              <a:sp3d extrusionH="87300" prstMaterial="legacyMetal">
                <a:bevelT w="13500" h="13500" prst="angle"/>
                <a:bevelB w="13500" h="13500" prst="angle"/>
                <a:extrusionClr>
                  <a:srgbClr val="FFB219"/>
                </a:extrusionClr>
                <a:contourClr>
                  <a:srgbClr val="FEE3AC"/>
                </a:contourClr>
              </a:sp3d>
            </p:spPr>
            <p:txBody>
              <a:bodyPr>
                <a:flatTx/>
              </a:bodyPr>
              <a:lstStyle/>
              <a:p>
                <a:endParaRPr lang="zh-CN" altLang="en-US"/>
              </a:p>
            </p:txBody>
          </p:sp>
          <p:sp>
            <p:nvSpPr>
              <p:cNvPr id="99384" name="Oval 30"/>
              <p:cNvSpPr>
                <a:spLocks noChangeArrowheads="1"/>
              </p:cNvSpPr>
              <p:nvPr/>
            </p:nvSpPr>
            <p:spPr bwMode="gray">
              <a:xfrm rot="291726">
                <a:off x="1595354" y="3993859"/>
                <a:ext cx="225015" cy="257502"/>
              </a:xfrm>
              <a:prstGeom prst="ellipse">
                <a:avLst/>
              </a:prstGeom>
              <a:solidFill>
                <a:srgbClr val="FEE3AC"/>
              </a:solidFill>
              <a:ln w="9525">
                <a:round/>
                <a:headEnd/>
                <a:tailEnd/>
              </a:ln>
              <a:scene3d>
                <a:camera prst="legacyPerspectiveFront">
                  <a:rot lat="20099957" lon="1500000" rev="0"/>
                </a:camera>
                <a:lightRig rig="legacyFlat2" dir="t"/>
              </a:scene3d>
              <a:sp3d extrusionH="87300" prstMaterial="legacyMetal">
                <a:bevelT w="13500" h="13500" prst="angle"/>
                <a:bevelB w="13500" h="13500" prst="angle"/>
                <a:extrusionClr>
                  <a:srgbClr val="FFB219"/>
                </a:extrusionClr>
                <a:contourClr>
                  <a:srgbClr val="FEE3AC"/>
                </a:contourClr>
              </a:sp3d>
            </p:spPr>
            <p:txBody>
              <a:bodyPr wrap="none" anchor="ctr">
                <a:flatTx/>
              </a:bodyPr>
              <a:lstStyle>
                <a:lvl1pPr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>
                  <a:solidFill>
                    <a:schemeClr val="tx1"/>
                  </a:solidFill>
                  <a:ea typeface="华文中宋" panose="02010600040101010101" pitchFamily="2" charset="-122"/>
                </a:endParaRPr>
              </a:p>
            </p:txBody>
          </p:sp>
        </p:grpSp>
      </p:grpSp>
      <p:grpSp>
        <p:nvGrpSpPr>
          <p:cNvPr id="99346" name="组合 9"/>
          <p:cNvGrpSpPr>
            <a:grpSpLocks/>
          </p:cNvGrpSpPr>
          <p:nvPr/>
        </p:nvGrpSpPr>
        <p:grpSpPr bwMode="auto">
          <a:xfrm>
            <a:off x="3826953" y="2973530"/>
            <a:ext cx="1781175" cy="2144713"/>
            <a:chOff x="3059832" y="2728586"/>
            <a:chExt cx="1781798" cy="2143848"/>
          </a:xfrm>
        </p:grpSpPr>
        <p:grpSp>
          <p:nvGrpSpPr>
            <p:cNvPr id="99367" name="组合 8"/>
            <p:cNvGrpSpPr>
              <a:grpSpLocks/>
            </p:cNvGrpSpPr>
            <p:nvPr/>
          </p:nvGrpSpPr>
          <p:grpSpPr bwMode="auto">
            <a:xfrm>
              <a:off x="3059832" y="2972856"/>
              <a:ext cx="1781798" cy="1899578"/>
              <a:chOff x="3059832" y="2972856"/>
              <a:chExt cx="1781798" cy="1899578"/>
            </a:xfrm>
          </p:grpSpPr>
          <p:pic>
            <p:nvPicPr>
              <p:cNvPr id="99370" name="Picture 22" descr="shadow_1_m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209574" y="4620021"/>
                <a:ext cx="1484312" cy="252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9371" name="组合 1"/>
              <p:cNvGrpSpPr>
                <a:grpSpLocks/>
              </p:cNvGrpSpPr>
              <p:nvPr/>
            </p:nvGrpSpPr>
            <p:grpSpPr bwMode="auto">
              <a:xfrm>
                <a:off x="3059832" y="2972856"/>
                <a:ext cx="1781798" cy="1661126"/>
                <a:chOff x="1356456" y="3673475"/>
                <a:chExt cx="2628900" cy="2092325"/>
              </a:xfrm>
            </p:grpSpPr>
            <p:grpSp>
              <p:nvGrpSpPr>
                <p:cNvPr id="99372" name="Group 17"/>
                <p:cNvGrpSpPr>
                  <a:grpSpLocks/>
                </p:cNvGrpSpPr>
                <p:nvPr/>
              </p:nvGrpSpPr>
              <p:grpSpPr bwMode="auto">
                <a:xfrm>
                  <a:off x="1356456" y="3673475"/>
                  <a:ext cx="2628900" cy="2092325"/>
                  <a:chOff x="803" y="1519"/>
                  <a:chExt cx="937" cy="692"/>
                </a:xfrm>
              </p:grpSpPr>
              <p:sp>
                <p:nvSpPr>
                  <p:cNvPr id="99376" name="AutoShape 18"/>
                  <p:cNvSpPr>
                    <a:spLocks noChangeArrowheads="1"/>
                  </p:cNvSpPr>
                  <p:nvPr/>
                </p:nvSpPr>
                <p:spPr bwMode="gray">
                  <a:xfrm>
                    <a:off x="803" y="1519"/>
                    <a:ext cx="937" cy="6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21600 w 21600"/>
                      <a:gd name="T13" fmla="*/ 10800 h 21600"/>
                      <a:gd name="T14" fmla="*/ 0 w 21600"/>
                      <a:gd name="T15" fmla="*/ 2160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1434" y="10800"/>
                        </a:moveTo>
                        <a:cubicBezTo>
                          <a:pt x="11434" y="11150"/>
                          <a:pt x="11150" y="11434"/>
                          <a:pt x="10800" y="11434"/>
                        </a:cubicBezTo>
                        <a:cubicBezTo>
                          <a:pt x="10449" y="11434"/>
                          <a:pt x="10166" y="11150"/>
                          <a:pt x="10166" y="10800"/>
                        </a:cubicBezTo>
                        <a:lnTo>
                          <a:pt x="0" y="10800"/>
                        </a:lnTo>
                        <a:cubicBezTo>
                          <a:pt x="0" y="16764"/>
                          <a:pt x="4835" y="21600"/>
                          <a:pt x="10800" y="21600"/>
                        </a:cubicBezTo>
                        <a:cubicBezTo>
                          <a:pt x="16764" y="21600"/>
                          <a:pt x="21600" y="16764"/>
                          <a:pt x="21600" y="10800"/>
                        </a:cubicBezTo>
                        <a:lnTo>
                          <a:pt x="11434" y="10800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0099CC"/>
                      </a:gs>
                      <a:gs pos="50000">
                        <a:srgbClr val="004961"/>
                      </a:gs>
                      <a:gs pos="100000">
                        <a:srgbClr val="0099CC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377" name="Oval 19"/>
                  <p:cNvSpPr>
                    <a:spLocks noChangeArrowheads="1"/>
                  </p:cNvSpPr>
                  <p:nvPr/>
                </p:nvSpPr>
                <p:spPr bwMode="gray">
                  <a:xfrm>
                    <a:off x="803" y="1798"/>
                    <a:ext cx="937" cy="145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99CC"/>
                      </a:gs>
                      <a:gs pos="100000">
                        <a:srgbClr val="76C8E4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0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endParaRPr lang="zh-CN" altLang="en-US" sz="1800">
                      <a:solidFill>
                        <a:schemeClr val="tx1"/>
                      </a:solidFill>
                      <a:ea typeface="华文中宋" panose="02010600040101010101" pitchFamily="2" charset="-122"/>
                    </a:endParaRPr>
                  </a:p>
                </p:txBody>
              </p:sp>
            </p:grpSp>
            <p:sp>
              <p:nvSpPr>
                <p:cNvPr id="99373" name="Text Box 20"/>
                <p:cNvSpPr txBox="1">
                  <a:spLocks noChangeArrowheads="1"/>
                </p:cNvSpPr>
                <p:nvPr/>
              </p:nvSpPr>
              <p:spPr bwMode="gray">
                <a:xfrm>
                  <a:off x="1850036" y="5021745"/>
                  <a:ext cx="1627187" cy="581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altLang="zh-CN" sz="2400" dirty="0" smtClean="0">
                      <a:solidFill>
                        <a:srgbClr val="FFFFFF"/>
                      </a:solidFill>
                      <a:ea typeface="华文中宋" panose="02010600040101010101" pitchFamily="2" charset="-122"/>
                    </a:rPr>
                    <a:t>2018</a:t>
                  </a:r>
                  <a:endParaRPr lang="en-US" altLang="zh-CN" sz="2400" dirty="0">
                    <a:solidFill>
                      <a:srgbClr val="FFFFFF"/>
                    </a:solidFill>
                    <a:ea typeface="华文中宋" panose="02010600040101010101" pitchFamily="2" charset="-122"/>
                  </a:endParaRPr>
                </a:p>
              </p:txBody>
            </p:sp>
            <p:sp>
              <p:nvSpPr>
                <p:cNvPr id="99374" name="AutoShape 21"/>
                <p:cNvSpPr>
                  <a:spLocks noChangeArrowheads="1"/>
                </p:cNvSpPr>
                <p:nvPr/>
              </p:nvSpPr>
              <p:spPr bwMode="gray">
                <a:xfrm flipH="1">
                  <a:off x="2877281" y="3848100"/>
                  <a:ext cx="828675" cy="596900"/>
                </a:xfrm>
                <a:prstGeom prst="curvedRightArrow">
                  <a:avLst>
                    <a:gd name="adj1" fmla="val 19583"/>
                    <a:gd name="adj2" fmla="val 44676"/>
                    <a:gd name="adj3" fmla="val 39194"/>
                  </a:avLst>
                </a:prstGeom>
                <a:gradFill rotWithShape="1">
                  <a:gsLst>
                    <a:gs pos="0">
                      <a:srgbClr val="FFBE93"/>
                    </a:gs>
                    <a:gs pos="100000">
                      <a:srgbClr val="FF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1800">
                    <a:solidFill>
                      <a:schemeClr val="tx1"/>
                    </a:solidFill>
                    <a:ea typeface="华文中宋" panose="02010600040101010101" pitchFamily="2" charset="-122"/>
                  </a:endParaRPr>
                </a:p>
              </p:txBody>
            </p:sp>
            <p:sp>
              <p:nvSpPr>
                <p:cNvPr id="99375" name="AutoShape 35"/>
                <p:cNvSpPr>
                  <a:spLocks noChangeArrowheads="1"/>
                </p:cNvSpPr>
                <p:nvPr/>
              </p:nvSpPr>
              <p:spPr bwMode="gray">
                <a:xfrm>
                  <a:off x="1499331" y="3862388"/>
                  <a:ext cx="828675" cy="596900"/>
                </a:xfrm>
                <a:prstGeom prst="curvedRightArrow">
                  <a:avLst>
                    <a:gd name="adj1" fmla="val 16542"/>
                    <a:gd name="adj2" fmla="val 38977"/>
                    <a:gd name="adj3" fmla="val 39419"/>
                  </a:avLst>
                </a:prstGeom>
                <a:gradFill rotWithShape="1">
                  <a:gsLst>
                    <a:gs pos="0">
                      <a:srgbClr val="FFBE93"/>
                    </a:gs>
                    <a:gs pos="100000">
                      <a:srgbClr val="FF660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endParaRPr lang="zh-CN" altLang="en-US" sz="1800">
                    <a:solidFill>
                      <a:schemeClr val="tx1"/>
                    </a:solidFill>
                    <a:ea typeface="华文中宋" panose="02010600040101010101" pitchFamily="2" charset="-122"/>
                  </a:endParaRPr>
                </a:p>
              </p:txBody>
            </p:sp>
          </p:grpSp>
        </p:grpSp>
        <p:sp>
          <p:nvSpPr>
            <p:cNvPr id="99368" name="Freeform 38"/>
            <p:cNvSpPr>
              <a:spLocks/>
            </p:cNvSpPr>
            <p:nvPr/>
          </p:nvSpPr>
          <p:spPr bwMode="gray">
            <a:xfrm rot="363836">
              <a:off x="3497992" y="2791985"/>
              <a:ext cx="754267" cy="951532"/>
            </a:xfrm>
            <a:custGeom>
              <a:avLst/>
              <a:gdLst>
                <a:gd name="T0" fmla="*/ 0 w 3312"/>
                <a:gd name="T1" fmla="*/ 0 h 3962"/>
                <a:gd name="T2" fmla="*/ 0 w 3312"/>
                <a:gd name="T3" fmla="*/ 0 h 3962"/>
                <a:gd name="T4" fmla="*/ 0 w 3312"/>
                <a:gd name="T5" fmla="*/ 0 h 3962"/>
                <a:gd name="T6" fmla="*/ 0 w 3312"/>
                <a:gd name="T7" fmla="*/ 0 h 3962"/>
                <a:gd name="T8" fmla="*/ 0 w 3312"/>
                <a:gd name="T9" fmla="*/ 0 h 3962"/>
                <a:gd name="T10" fmla="*/ 0 w 3312"/>
                <a:gd name="T11" fmla="*/ 0 h 3962"/>
                <a:gd name="T12" fmla="*/ 0 w 3312"/>
                <a:gd name="T13" fmla="*/ 0 h 3962"/>
                <a:gd name="T14" fmla="*/ 0 w 3312"/>
                <a:gd name="T15" fmla="*/ 0 h 3962"/>
                <a:gd name="T16" fmla="*/ 0 w 3312"/>
                <a:gd name="T17" fmla="*/ 0 h 3962"/>
                <a:gd name="T18" fmla="*/ 0 w 3312"/>
                <a:gd name="T19" fmla="*/ 0 h 3962"/>
                <a:gd name="T20" fmla="*/ 0 w 3312"/>
                <a:gd name="T21" fmla="*/ 0 h 3962"/>
                <a:gd name="T22" fmla="*/ 0 w 3312"/>
                <a:gd name="T23" fmla="*/ 0 h 3962"/>
                <a:gd name="T24" fmla="*/ 0 w 3312"/>
                <a:gd name="T25" fmla="*/ 0 h 3962"/>
                <a:gd name="T26" fmla="*/ 0 w 3312"/>
                <a:gd name="T27" fmla="*/ 0 h 3962"/>
                <a:gd name="T28" fmla="*/ 0 w 3312"/>
                <a:gd name="T29" fmla="*/ 0 h 3962"/>
                <a:gd name="T30" fmla="*/ 0 w 3312"/>
                <a:gd name="T31" fmla="*/ 0 h 3962"/>
                <a:gd name="T32" fmla="*/ 0 w 3312"/>
                <a:gd name="T33" fmla="*/ 0 h 3962"/>
                <a:gd name="T34" fmla="*/ 0 w 3312"/>
                <a:gd name="T35" fmla="*/ 0 h 3962"/>
                <a:gd name="T36" fmla="*/ 0 w 3312"/>
                <a:gd name="T37" fmla="*/ 0 h 3962"/>
                <a:gd name="T38" fmla="*/ 0 w 3312"/>
                <a:gd name="T39" fmla="*/ 0 h 3962"/>
                <a:gd name="T40" fmla="*/ 0 w 3312"/>
                <a:gd name="T41" fmla="*/ 0 h 3962"/>
                <a:gd name="T42" fmla="*/ 0 w 3312"/>
                <a:gd name="T43" fmla="*/ 0 h 3962"/>
                <a:gd name="T44" fmla="*/ 0 w 3312"/>
                <a:gd name="T45" fmla="*/ 0 h 3962"/>
                <a:gd name="T46" fmla="*/ 0 w 3312"/>
                <a:gd name="T47" fmla="*/ 0 h 396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312"/>
                <a:gd name="T73" fmla="*/ 0 h 3962"/>
                <a:gd name="T74" fmla="*/ 3312 w 3312"/>
                <a:gd name="T75" fmla="*/ 3962 h 396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312" h="3962">
                  <a:moveTo>
                    <a:pt x="1376" y="696"/>
                  </a:moveTo>
                  <a:cubicBezTo>
                    <a:pt x="1401" y="795"/>
                    <a:pt x="1489" y="920"/>
                    <a:pt x="1639" y="920"/>
                  </a:cubicBezTo>
                  <a:cubicBezTo>
                    <a:pt x="1801" y="920"/>
                    <a:pt x="1876" y="795"/>
                    <a:pt x="1926" y="708"/>
                  </a:cubicBezTo>
                  <a:lnTo>
                    <a:pt x="2940" y="66"/>
                  </a:lnTo>
                  <a:cubicBezTo>
                    <a:pt x="3042" y="0"/>
                    <a:pt x="3142" y="16"/>
                    <a:pt x="3204" y="78"/>
                  </a:cubicBezTo>
                  <a:cubicBezTo>
                    <a:pt x="3267" y="140"/>
                    <a:pt x="3312" y="264"/>
                    <a:pt x="3072" y="444"/>
                  </a:cubicBezTo>
                  <a:lnTo>
                    <a:pt x="2139" y="1081"/>
                  </a:lnTo>
                  <a:lnTo>
                    <a:pt x="2476" y="2372"/>
                  </a:lnTo>
                  <a:lnTo>
                    <a:pt x="2251" y="2435"/>
                  </a:lnTo>
                  <a:lnTo>
                    <a:pt x="2614" y="3589"/>
                  </a:lnTo>
                  <a:cubicBezTo>
                    <a:pt x="2651" y="3751"/>
                    <a:pt x="2639" y="3863"/>
                    <a:pt x="2539" y="3925"/>
                  </a:cubicBezTo>
                  <a:cubicBezTo>
                    <a:pt x="2401" y="3962"/>
                    <a:pt x="2289" y="3863"/>
                    <a:pt x="2226" y="3689"/>
                  </a:cubicBezTo>
                  <a:cubicBezTo>
                    <a:pt x="2101" y="3453"/>
                    <a:pt x="1876" y="2720"/>
                    <a:pt x="1789" y="2534"/>
                  </a:cubicBezTo>
                  <a:lnTo>
                    <a:pt x="1414" y="2534"/>
                  </a:lnTo>
                  <a:cubicBezTo>
                    <a:pt x="1339" y="2770"/>
                    <a:pt x="1151" y="3465"/>
                    <a:pt x="1051" y="3689"/>
                  </a:cubicBezTo>
                  <a:cubicBezTo>
                    <a:pt x="1001" y="3838"/>
                    <a:pt x="914" y="3950"/>
                    <a:pt x="789" y="3925"/>
                  </a:cubicBezTo>
                  <a:cubicBezTo>
                    <a:pt x="714" y="3875"/>
                    <a:pt x="614" y="3838"/>
                    <a:pt x="676" y="3577"/>
                  </a:cubicBezTo>
                  <a:lnTo>
                    <a:pt x="1001" y="2459"/>
                  </a:lnTo>
                  <a:lnTo>
                    <a:pt x="751" y="2397"/>
                  </a:lnTo>
                  <a:lnTo>
                    <a:pt x="1126" y="1081"/>
                  </a:lnTo>
                  <a:lnTo>
                    <a:pt x="139" y="497"/>
                  </a:lnTo>
                  <a:cubicBezTo>
                    <a:pt x="54" y="402"/>
                    <a:pt x="0" y="342"/>
                    <a:pt x="60" y="180"/>
                  </a:cubicBezTo>
                  <a:cubicBezTo>
                    <a:pt x="186" y="102"/>
                    <a:pt x="214" y="112"/>
                    <a:pt x="389" y="162"/>
                  </a:cubicBezTo>
                  <a:lnTo>
                    <a:pt x="1376" y="696"/>
                  </a:lnTo>
                  <a:close/>
                </a:path>
              </a:pathLst>
            </a:custGeom>
            <a:solidFill>
              <a:srgbClr val="CC9900"/>
            </a:solidFill>
            <a:ln w="9525">
              <a:round/>
              <a:headEnd/>
              <a:tailEnd/>
            </a:ln>
            <a:scene3d>
              <a:camera prst="legacyPerspectiveFront">
                <a:rot lat="20099957" lon="1500000" rev="0"/>
              </a:camera>
              <a:lightRig rig="legacyNormal2" dir="t"/>
            </a:scene3d>
            <a:sp3d extrusionH="11100" prstMaterial="legacyMatte">
              <a:bevelT w="13500" h="13500" prst="angle"/>
              <a:bevelB w="13500" h="13500" prst="angle"/>
              <a:extrusionClr>
                <a:srgbClr val="FFB219"/>
              </a:extrusionClr>
              <a:contourClr>
                <a:srgbClr val="CC9900"/>
              </a:contourClr>
            </a:sp3d>
          </p:spPr>
          <p:txBody>
            <a:bodyPr>
              <a:flatTx/>
            </a:bodyPr>
            <a:lstStyle/>
            <a:p>
              <a:endParaRPr lang="zh-CN" altLang="en-US"/>
            </a:p>
          </p:txBody>
        </p:sp>
        <p:sp>
          <p:nvSpPr>
            <p:cNvPr id="99369" name="Oval 37"/>
            <p:cNvSpPr>
              <a:spLocks noChangeArrowheads="1"/>
            </p:cNvSpPr>
            <p:nvPr/>
          </p:nvSpPr>
          <p:spPr bwMode="gray">
            <a:xfrm rot="363836">
              <a:off x="3820223" y="2728586"/>
              <a:ext cx="197173" cy="202489"/>
            </a:xfrm>
            <a:prstGeom prst="ellipse">
              <a:avLst/>
            </a:prstGeom>
            <a:solidFill>
              <a:srgbClr val="CC9900"/>
            </a:solidFill>
            <a:ln w="9525">
              <a:round/>
              <a:headEnd/>
              <a:tailEnd/>
            </a:ln>
            <a:scene3d>
              <a:camera prst="legacyPerspectiveFront">
                <a:rot lat="20099957" lon="1500000" rev="0"/>
              </a:camera>
              <a:lightRig rig="legacyNormal2" dir="t"/>
            </a:scene3d>
            <a:sp3d extrusionH="11100" prstMaterial="legacyMatte">
              <a:bevelT w="13500" h="13500" prst="angle"/>
              <a:bevelB w="13500" h="13500" prst="angle"/>
              <a:extrusionClr>
                <a:srgbClr val="FFB219"/>
              </a:extrusionClr>
              <a:contourClr>
                <a:srgbClr val="CC9900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800">
                <a:solidFill>
                  <a:schemeClr val="tx1"/>
                </a:solidFill>
                <a:ea typeface="华文中宋" panose="02010600040101010101" pitchFamily="2" charset="-122"/>
              </a:endParaRP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4970713" y="2501921"/>
            <a:ext cx="0" cy="46037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348" name="组合 16"/>
          <p:cNvGrpSpPr>
            <a:grpSpLocks/>
          </p:cNvGrpSpPr>
          <p:nvPr/>
        </p:nvGrpSpPr>
        <p:grpSpPr bwMode="auto">
          <a:xfrm>
            <a:off x="4186790" y="2423349"/>
            <a:ext cx="783923" cy="145358"/>
            <a:chOff x="3173399" y="2358264"/>
            <a:chExt cx="795916" cy="118157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3219470" y="2422133"/>
              <a:ext cx="749845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椭圆 15"/>
            <p:cNvSpPr/>
            <p:nvPr/>
          </p:nvSpPr>
          <p:spPr>
            <a:xfrm>
              <a:off x="3173399" y="2358264"/>
              <a:ext cx="79433" cy="11815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99349" name="组合 84"/>
          <p:cNvGrpSpPr>
            <a:grpSpLocks/>
          </p:cNvGrpSpPr>
          <p:nvPr/>
        </p:nvGrpSpPr>
        <p:grpSpPr bwMode="auto">
          <a:xfrm>
            <a:off x="8345163" y="1463817"/>
            <a:ext cx="1119189" cy="103510"/>
            <a:chOff x="3158159" y="2373504"/>
            <a:chExt cx="872407" cy="100189"/>
          </a:xfrm>
        </p:grpSpPr>
        <p:cxnSp>
          <p:nvCxnSpPr>
            <p:cNvPr id="86" name="直接连接符 85"/>
            <p:cNvCxnSpPr/>
            <p:nvPr/>
          </p:nvCxnSpPr>
          <p:spPr>
            <a:xfrm>
              <a:off x="3218544" y="2422803"/>
              <a:ext cx="812022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椭圆 86"/>
            <p:cNvSpPr/>
            <p:nvPr/>
          </p:nvSpPr>
          <p:spPr>
            <a:xfrm>
              <a:off x="3158159" y="2373504"/>
              <a:ext cx="68331" cy="10018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99350" name="组合 92"/>
          <p:cNvGrpSpPr>
            <a:grpSpLocks/>
          </p:cNvGrpSpPr>
          <p:nvPr/>
        </p:nvGrpSpPr>
        <p:grpSpPr bwMode="auto">
          <a:xfrm rot="-5400000">
            <a:off x="7864248" y="3361071"/>
            <a:ext cx="430213" cy="80963"/>
            <a:chOff x="3173399" y="2380025"/>
            <a:chExt cx="429543" cy="81156"/>
          </a:xfrm>
        </p:grpSpPr>
        <p:cxnSp>
          <p:nvCxnSpPr>
            <p:cNvPr id="94" name="直接连接符 93"/>
            <p:cNvCxnSpPr/>
            <p:nvPr/>
          </p:nvCxnSpPr>
          <p:spPr>
            <a:xfrm rot="5400000" flipV="1">
              <a:off x="3396888" y="2231202"/>
              <a:ext cx="0" cy="383577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椭圆 94"/>
            <p:cNvSpPr/>
            <p:nvPr/>
          </p:nvSpPr>
          <p:spPr>
            <a:xfrm>
              <a:off x="3159134" y="2380025"/>
              <a:ext cx="79251" cy="811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cxnSp>
        <p:nvCxnSpPr>
          <p:cNvPr id="98" name="直接连接符 97"/>
          <p:cNvCxnSpPr/>
          <p:nvPr/>
        </p:nvCxnSpPr>
        <p:spPr>
          <a:xfrm flipH="1" flipV="1">
            <a:off x="7706991" y="3217899"/>
            <a:ext cx="369888" cy="328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352" name="组合 101"/>
          <p:cNvGrpSpPr>
            <a:grpSpLocks/>
          </p:cNvGrpSpPr>
          <p:nvPr/>
        </p:nvGrpSpPr>
        <p:grpSpPr bwMode="auto">
          <a:xfrm rot="-5400000">
            <a:off x="9584304" y="2650187"/>
            <a:ext cx="342900" cy="80963"/>
            <a:chOff x="3173399" y="2380025"/>
            <a:chExt cx="343474" cy="81156"/>
          </a:xfrm>
        </p:grpSpPr>
        <p:cxnSp>
          <p:nvCxnSpPr>
            <p:cNvPr id="103" name="直接连接符 102"/>
            <p:cNvCxnSpPr/>
            <p:nvPr/>
          </p:nvCxnSpPr>
          <p:spPr>
            <a:xfrm rot="5400000" flipV="1">
              <a:off x="3382504" y="2274310"/>
              <a:ext cx="0" cy="29736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椭圆 103"/>
            <p:cNvSpPr/>
            <p:nvPr/>
          </p:nvSpPr>
          <p:spPr>
            <a:xfrm>
              <a:off x="3173398" y="2380024"/>
              <a:ext cx="79508" cy="811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cxnSp>
        <p:nvCxnSpPr>
          <p:cNvPr id="105" name="直接连接符 104"/>
          <p:cNvCxnSpPr/>
          <p:nvPr/>
        </p:nvCxnSpPr>
        <p:spPr>
          <a:xfrm flipH="1">
            <a:off x="9464353" y="2503629"/>
            <a:ext cx="287337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>
            <a:off x="1808916" y="5741116"/>
            <a:ext cx="0" cy="20955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355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43810" r="19464"/>
          <a:stretch>
            <a:fillRect/>
          </a:stretch>
        </p:blipFill>
        <p:spPr bwMode="auto">
          <a:xfrm>
            <a:off x="495595" y="1402607"/>
            <a:ext cx="3624622" cy="178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56" name="组合 88"/>
          <p:cNvGrpSpPr>
            <a:grpSpLocks/>
          </p:cNvGrpSpPr>
          <p:nvPr/>
        </p:nvGrpSpPr>
        <p:grpSpPr bwMode="auto">
          <a:xfrm rot="10800000">
            <a:off x="1779364" y="5835626"/>
            <a:ext cx="1925803" cy="135138"/>
            <a:chOff x="3173399" y="2395265"/>
            <a:chExt cx="651900" cy="81156"/>
          </a:xfrm>
        </p:grpSpPr>
        <p:cxnSp>
          <p:nvCxnSpPr>
            <p:cNvPr id="97" name="直接连接符 96"/>
            <p:cNvCxnSpPr/>
            <p:nvPr/>
          </p:nvCxnSpPr>
          <p:spPr>
            <a:xfrm rot="10800000" flipH="1">
              <a:off x="3205122" y="2407995"/>
              <a:ext cx="605902" cy="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椭圆 98"/>
            <p:cNvSpPr/>
            <p:nvPr/>
          </p:nvSpPr>
          <p:spPr>
            <a:xfrm>
              <a:off x="3159124" y="2395265"/>
              <a:ext cx="79307" cy="8115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96" name="TextBox 5"/>
          <p:cNvSpPr txBox="1">
            <a:spLocks noChangeArrowheads="1"/>
          </p:cNvSpPr>
          <p:nvPr/>
        </p:nvSpPr>
        <p:spPr bwMode="auto">
          <a:xfrm>
            <a:off x="557189" y="277357"/>
            <a:ext cx="7784184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3413"/>
              </a:lnSpc>
            </a:pPr>
            <a:r>
              <a:rPr lang="en-US" altLang="zh-CN" sz="36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Team Introduction: history</a:t>
            </a:r>
            <a:endParaRPr lang="zh-CN" altLang="en-US" sz="36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0" name="图片 99">
            <a:extLst>
              <a:ext uri="{FF2B5EF4-FFF2-40B4-BE49-F238E27FC236}">
                <a16:creationId xmlns="" xmlns:a16="http://schemas.microsoft.com/office/drawing/2014/main" id="{9B697239-C93E-43EB-9BA9-20735CC889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t="29402" r="1" b="13954"/>
          <a:stretch/>
        </p:blipFill>
        <p:spPr>
          <a:xfrm>
            <a:off x="3556365" y="5064099"/>
            <a:ext cx="4103525" cy="1473411"/>
          </a:xfrm>
          <a:prstGeom prst="rect">
            <a:avLst/>
          </a:prstGeom>
        </p:spPr>
      </p:pic>
      <p:sp>
        <p:nvSpPr>
          <p:cNvPr id="101" name="Freeform 34"/>
          <p:cNvSpPr>
            <a:spLocks/>
          </p:cNvSpPr>
          <p:nvPr/>
        </p:nvSpPr>
        <p:spPr bwMode="gray">
          <a:xfrm rot="291726">
            <a:off x="6729116" y="2193967"/>
            <a:ext cx="577620" cy="760746"/>
          </a:xfrm>
          <a:custGeom>
            <a:avLst/>
            <a:gdLst>
              <a:gd name="T0" fmla="*/ 0 w 3312"/>
              <a:gd name="T1" fmla="*/ 0 h 3962"/>
              <a:gd name="T2" fmla="*/ 0 w 3312"/>
              <a:gd name="T3" fmla="*/ 0 h 3962"/>
              <a:gd name="T4" fmla="*/ 0 w 3312"/>
              <a:gd name="T5" fmla="*/ 0 h 3962"/>
              <a:gd name="T6" fmla="*/ 0 w 3312"/>
              <a:gd name="T7" fmla="*/ 0 h 3962"/>
              <a:gd name="T8" fmla="*/ 0 w 3312"/>
              <a:gd name="T9" fmla="*/ 0 h 3962"/>
              <a:gd name="T10" fmla="*/ 0 w 3312"/>
              <a:gd name="T11" fmla="*/ 0 h 3962"/>
              <a:gd name="T12" fmla="*/ 0 w 3312"/>
              <a:gd name="T13" fmla="*/ 0 h 3962"/>
              <a:gd name="T14" fmla="*/ 0 w 3312"/>
              <a:gd name="T15" fmla="*/ 0 h 3962"/>
              <a:gd name="T16" fmla="*/ 0 w 3312"/>
              <a:gd name="T17" fmla="*/ 0 h 3962"/>
              <a:gd name="T18" fmla="*/ 0 w 3312"/>
              <a:gd name="T19" fmla="*/ 0 h 3962"/>
              <a:gd name="T20" fmla="*/ 0 w 3312"/>
              <a:gd name="T21" fmla="*/ 0 h 3962"/>
              <a:gd name="T22" fmla="*/ 0 w 3312"/>
              <a:gd name="T23" fmla="*/ 0 h 3962"/>
              <a:gd name="T24" fmla="*/ 0 w 3312"/>
              <a:gd name="T25" fmla="*/ 0 h 3962"/>
              <a:gd name="T26" fmla="*/ 0 w 3312"/>
              <a:gd name="T27" fmla="*/ 0 h 3962"/>
              <a:gd name="T28" fmla="*/ 0 w 3312"/>
              <a:gd name="T29" fmla="*/ 0 h 3962"/>
              <a:gd name="T30" fmla="*/ 0 w 3312"/>
              <a:gd name="T31" fmla="*/ 0 h 3962"/>
              <a:gd name="T32" fmla="*/ 0 w 3312"/>
              <a:gd name="T33" fmla="*/ 0 h 3962"/>
              <a:gd name="T34" fmla="*/ 0 w 3312"/>
              <a:gd name="T35" fmla="*/ 0 h 3962"/>
              <a:gd name="T36" fmla="*/ 0 w 3312"/>
              <a:gd name="T37" fmla="*/ 0 h 3962"/>
              <a:gd name="T38" fmla="*/ 0 w 3312"/>
              <a:gd name="T39" fmla="*/ 0 h 3962"/>
              <a:gd name="T40" fmla="*/ 0 w 3312"/>
              <a:gd name="T41" fmla="*/ 0 h 3962"/>
              <a:gd name="T42" fmla="*/ 0 w 3312"/>
              <a:gd name="T43" fmla="*/ 0 h 3962"/>
              <a:gd name="T44" fmla="*/ 0 w 3312"/>
              <a:gd name="T45" fmla="*/ 0 h 3962"/>
              <a:gd name="T46" fmla="*/ 0 w 3312"/>
              <a:gd name="T47" fmla="*/ 0 h 39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312"/>
              <a:gd name="T73" fmla="*/ 0 h 3962"/>
              <a:gd name="T74" fmla="*/ 3312 w 3312"/>
              <a:gd name="T75" fmla="*/ 3962 h 39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312" h="3962">
                <a:moveTo>
                  <a:pt x="1376" y="696"/>
                </a:moveTo>
                <a:cubicBezTo>
                  <a:pt x="1401" y="795"/>
                  <a:pt x="1489" y="920"/>
                  <a:pt x="1639" y="920"/>
                </a:cubicBezTo>
                <a:cubicBezTo>
                  <a:pt x="1801" y="920"/>
                  <a:pt x="1876" y="795"/>
                  <a:pt x="1926" y="708"/>
                </a:cubicBezTo>
                <a:lnTo>
                  <a:pt x="2940" y="66"/>
                </a:lnTo>
                <a:cubicBezTo>
                  <a:pt x="3042" y="0"/>
                  <a:pt x="3142" y="16"/>
                  <a:pt x="3204" y="78"/>
                </a:cubicBezTo>
                <a:cubicBezTo>
                  <a:pt x="3267" y="140"/>
                  <a:pt x="3312" y="264"/>
                  <a:pt x="3072" y="444"/>
                </a:cubicBezTo>
                <a:lnTo>
                  <a:pt x="2139" y="1081"/>
                </a:lnTo>
                <a:lnTo>
                  <a:pt x="2476" y="2372"/>
                </a:lnTo>
                <a:lnTo>
                  <a:pt x="2251" y="2435"/>
                </a:lnTo>
                <a:lnTo>
                  <a:pt x="2614" y="3589"/>
                </a:lnTo>
                <a:cubicBezTo>
                  <a:pt x="2651" y="3751"/>
                  <a:pt x="2639" y="3863"/>
                  <a:pt x="2539" y="3925"/>
                </a:cubicBezTo>
                <a:cubicBezTo>
                  <a:pt x="2401" y="3962"/>
                  <a:pt x="2289" y="3863"/>
                  <a:pt x="2226" y="3689"/>
                </a:cubicBezTo>
                <a:cubicBezTo>
                  <a:pt x="2101" y="3453"/>
                  <a:pt x="1876" y="2720"/>
                  <a:pt x="1789" y="2534"/>
                </a:cubicBezTo>
                <a:lnTo>
                  <a:pt x="1414" y="2534"/>
                </a:lnTo>
                <a:cubicBezTo>
                  <a:pt x="1339" y="2770"/>
                  <a:pt x="1151" y="3465"/>
                  <a:pt x="1051" y="3689"/>
                </a:cubicBezTo>
                <a:cubicBezTo>
                  <a:pt x="1001" y="3838"/>
                  <a:pt x="914" y="3950"/>
                  <a:pt x="789" y="3925"/>
                </a:cubicBezTo>
                <a:cubicBezTo>
                  <a:pt x="714" y="3875"/>
                  <a:pt x="614" y="3838"/>
                  <a:pt x="676" y="3577"/>
                </a:cubicBezTo>
                <a:lnTo>
                  <a:pt x="1001" y="2459"/>
                </a:lnTo>
                <a:lnTo>
                  <a:pt x="751" y="2397"/>
                </a:lnTo>
                <a:lnTo>
                  <a:pt x="1126" y="1081"/>
                </a:lnTo>
                <a:lnTo>
                  <a:pt x="139" y="497"/>
                </a:lnTo>
                <a:cubicBezTo>
                  <a:pt x="54" y="402"/>
                  <a:pt x="0" y="342"/>
                  <a:pt x="60" y="180"/>
                </a:cubicBezTo>
                <a:cubicBezTo>
                  <a:pt x="186" y="102"/>
                  <a:pt x="214" y="112"/>
                  <a:pt x="389" y="162"/>
                </a:cubicBezTo>
                <a:lnTo>
                  <a:pt x="1376" y="696"/>
                </a:lnTo>
                <a:close/>
              </a:path>
            </a:pathLst>
          </a:custGeom>
          <a:solidFill>
            <a:srgbClr val="FFCC00"/>
          </a:solidFill>
          <a:ln w="9525">
            <a:round/>
            <a:headEnd/>
            <a:tailEnd/>
          </a:ln>
          <a:scene3d>
            <a:camera prst="legacyPerspectiveFront">
              <a:rot lat="20099957" lon="1500000" rev="0"/>
            </a:camera>
            <a:lightRig rig="legacyFlat2" dir="t"/>
          </a:scene3d>
          <a:sp3d extrusionH="36500" prstMaterial="legacyMatte">
            <a:bevelT w="13500" h="13500" prst="angle"/>
            <a:bevelB w="13500" h="13500" prst="angle"/>
            <a:extrusionClr>
              <a:srgbClr val="FFB219"/>
            </a:extrusionClr>
            <a:contourClr>
              <a:srgbClr val="FFCC00"/>
            </a:contourClr>
          </a:sp3d>
        </p:spPr>
        <p:txBody>
          <a:bodyPr>
            <a:flatTx/>
          </a:bodyPr>
          <a:lstStyle/>
          <a:p>
            <a:endParaRPr lang="zh-CN" altLang="en-US"/>
          </a:p>
        </p:txBody>
      </p:sp>
      <p:sp>
        <p:nvSpPr>
          <p:cNvPr id="102" name="Oval 33"/>
          <p:cNvSpPr>
            <a:spLocks noChangeArrowheads="1"/>
          </p:cNvSpPr>
          <p:nvPr/>
        </p:nvSpPr>
        <p:spPr bwMode="gray">
          <a:xfrm rot="291726">
            <a:off x="6938745" y="2172015"/>
            <a:ext cx="150996" cy="16188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scene3d>
            <a:camera prst="legacyPerspectiveFront">
              <a:rot lat="20099957" lon="1500000" rev="0"/>
            </a:camera>
            <a:lightRig rig="legacyFlat2" dir="t"/>
          </a:scene3d>
          <a:sp3d extrusionH="36500" prstMaterial="legacyMatte">
            <a:bevelT w="13500" h="13500" prst="angle"/>
            <a:bevelB w="13500" h="13500" prst="angle"/>
            <a:extrusionClr>
              <a:srgbClr val="FFB219"/>
            </a:extrusionClr>
            <a:contourClr>
              <a:srgbClr val="FFCC00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1800">
              <a:solidFill>
                <a:schemeClr val="tx1"/>
              </a:solidFill>
              <a:ea typeface="华文中宋" panose="02010600040101010101" pitchFamily="2" charset="-122"/>
            </a:endParaRPr>
          </a:p>
        </p:txBody>
      </p:sp>
      <p:sp>
        <p:nvSpPr>
          <p:cNvPr id="106" name="Rectangle 28"/>
          <p:cNvSpPr>
            <a:spLocks noChangeArrowheads="1"/>
          </p:cNvSpPr>
          <p:nvPr/>
        </p:nvSpPr>
        <p:spPr bwMode="gray">
          <a:xfrm>
            <a:off x="8472162" y="5422503"/>
            <a:ext cx="3027469" cy="87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400" i="1" dirty="0">
                <a:solidFill>
                  <a:srgbClr val="FF0000"/>
                </a:solidFill>
              </a:rPr>
              <a:t>A keen-witted and capable  team</a:t>
            </a:r>
            <a:r>
              <a:rPr lang="zh-CN" altLang="en-US" sz="2400" i="1" dirty="0">
                <a:solidFill>
                  <a:srgbClr val="FF0000"/>
                </a:solidFill>
              </a:rPr>
              <a:t>！</a:t>
            </a:r>
            <a:endParaRPr lang="en-US" altLang="zh-CN" sz="2400" i="1" dirty="0"/>
          </a:p>
        </p:txBody>
      </p:sp>
    </p:spTree>
    <p:extLst>
      <p:ext uri="{BB962C8B-B14F-4D97-AF65-F5344CB8AC3E}">
        <p14:creationId xmlns:p14="http://schemas.microsoft.com/office/powerpoint/2010/main" val="16486761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832119" y="196501"/>
            <a:ext cx="9981290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3413"/>
              </a:lnSpc>
            </a:pP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Team Introduction: Staff and Students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4" name="图表 33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993358"/>
              </p:ext>
            </p:extLst>
          </p:nvPr>
        </p:nvGraphicFramePr>
        <p:xfrm>
          <a:off x="3543744" y="115386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5" name="组合 34"/>
          <p:cNvGrpSpPr/>
          <p:nvPr/>
        </p:nvGrpSpPr>
        <p:grpSpPr>
          <a:xfrm>
            <a:off x="1110229" y="1306291"/>
            <a:ext cx="9833365" cy="1978692"/>
            <a:chOff x="1000020" y="1543857"/>
            <a:chExt cx="9833365" cy="1978692"/>
          </a:xfrm>
        </p:grpSpPr>
        <p:grpSp>
          <p:nvGrpSpPr>
            <p:cNvPr id="36" name="组合 35"/>
            <p:cNvGrpSpPr/>
            <p:nvPr/>
          </p:nvGrpSpPr>
          <p:grpSpPr>
            <a:xfrm>
              <a:off x="1000020" y="1543857"/>
              <a:ext cx="9833365" cy="1978692"/>
              <a:chOff x="1000020" y="1543857"/>
              <a:chExt cx="9833365" cy="1978692"/>
            </a:xfrm>
          </p:grpSpPr>
          <p:grpSp>
            <p:nvGrpSpPr>
              <p:cNvPr id="38" name="组合 3"/>
              <p:cNvGrpSpPr>
                <a:grpSpLocks/>
              </p:cNvGrpSpPr>
              <p:nvPr/>
            </p:nvGrpSpPr>
            <p:grpSpPr bwMode="auto">
              <a:xfrm>
                <a:off x="1000020" y="1543857"/>
                <a:ext cx="9833365" cy="1978692"/>
                <a:chOff x="-6165801" y="644817"/>
                <a:chExt cx="9833366" cy="1978692"/>
              </a:xfrm>
            </p:grpSpPr>
            <p:grpSp>
              <p:nvGrpSpPr>
                <p:cNvPr id="41" name="组合 39"/>
                <p:cNvGrpSpPr>
                  <a:grpSpLocks/>
                </p:cNvGrpSpPr>
                <p:nvPr/>
              </p:nvGrpSpPr>
              <p:grpSpPr bwMode="auto">
                <a:xfrm>
                  <a:off x="-6165801" y="644817"/>
                  <a:ext cx="9833366" cy="1978692"/>
                  <a:chOff x="129702" y="1024229"/>
                  <a:chExt cx="9833366" cy="1978692"/>
                </a:xfrm>
              </p:grpSpPr>
              <p:pic>
                <p:nvPicPr>
                  <p:cNvPr id="44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924523" y="2225732"/>
                    <a:ext cx="2036763" cy="7771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5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9702" y="2072921"/>
                    <a:ext cx="2038350" cy="7995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6" name="TextBox 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80813" y="2177341"/>
                    <a:ext cx="1854213" cy="7078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r>
                      <a:rPr lang="en-US" altLang="zh-CN" sz="2000" dirty="0" smtClean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32</a:t>
                    </a:r>
                    <a:r>
                      <a:rPr lang="en-US" altLang="zh-CN" sz="2000" dirty="0" smtClean="0">
                        <a:solidFill>
                          <a:srgbClr val="1F497D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 Graduate students</a:t>
                    </a:r>
                    <a:endParaRPr lang="en-US" altLang="zh-CN" sz="2000" dirty="0">
                      <a:solidFill>
                        <a:srgbClr val="1F497D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47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79768" y="2225733"/>
                    <a:ext cx="955675" cy="4000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r>
                      <a:rPr lang="en-US" altLang="zh-CN" sz="20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65%</a:t>
                    </a:r>
                  </a:p>
                </p:txBody>
              </p:sp>
              <p:cxnSp>
                <p:nvCxnSpPr>
                  <p:cNvPr id="48" name="AutoShape 32"/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189340" y="1080474"/>
                    <a:ext cx="1970078" cy="138223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34925">
                    <a:solidFill>
                      <a:schemeClr val="accent4"/>
                    </a:solidFill>
                    <a:miter lim="800000"/>
                    <a:headEnd/>
                    <a:tailEnd type="triangle" w="med" len="med"/>
                  </a:ln>
                </p:spPr>
              </p:cxnSp>
              <p:cxnSp>
                <p:nvCxnSpPr>
                  <p:cNvPr id="49" name="AutoShape 32"/>
                  <p:cNvCxnSpPr>
                    <a:cxnSpLocks noChangeShapeType="1"/>
                    <a:stCxn id="45" idx="3"/>
                  </p:cNvCxnSpPr>
                  <p:nvPr/>
                </p:nvCxnSpPr>
                <p:spPr bwMode="auto">
                  <a:xfrm flipV="1">
                    <a:off x="2168052" y="1396249"/>
                    <a:ext cx="1279817" cy="107644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34925">
                    <a:solidFill>
                      <a:schemeClr val="accent4"/>
                    </a:solidFill>
                    <a:miter lim="800000"/>
                    <a:headEnd/>
                    <a:tailEnd type="triangle" w="med" len="med"/>
                  </a:ln>
                </p:spPr>
              </p:cxnSp>
              <p:pic>
                <p:nvPicPr>
                  <p:cNvPr id="51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924523" y="1117210"/>
                    <a:ext cx="2038545" cy="7078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3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7580" y="1260573"/>
                    <a:ext cx="675809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r>
                      <a:rPr lang="en-US" altLang="zh-CN" dirty="0" smtClean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10%</a:t>
                    </a:r>
                    <a:endParaRPr lang="en-US" altLang="zh-CN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sp>
                <p:nvSpPr>
                  <p:cNvPr id="54" name="Text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50906" y="1024229"/>
                    <a:ext cx="785813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600" b="1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eaLnBrk="1" hangingPunct="1"/>
                    <a:r>
                      <a:rPr lang="en-US" altLang="zh-CN" dirty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8</a:t>
                    </a:r>
                    <a:r>
                      <a:rPr lang="en-US" altLang="zh-CN" dirty="0" smtClean="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%</a:t>
                    </a:r>
                    <a:endParaRPr lang="en-US" altLang="zh-CN" dirty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  <p:cxnSp>
                <p:nvCxnSpPr>
                  <p:cNvPr id="71" name="AutoShape 19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5914020" y="2376286"/>
                    <a:ext cx="2010503" cy="108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34925">
                    <a:solidFill>
                      <a:schemeClr val="accent4"/>
                    </a:solidFill>
                    <a:miter lim="800000"/>
                    <a:headEnd/>
                    <a:tailEnd type="triangle" w="med" len="med"/>
                  </a:ln>
                </p:spPr>
              </p:cxnSp>
              <p:cxnSp>
                <p:nvCxnSpPr>
                  <p:cNvPr id="72" name="AutoShape 19"/>
                  <p:cNvCxnSpPr>
                    <a:cxnSpLocks noChangeShapeType="1"/>
                  </p:cNvCxnSpPr>
                  <p:nvPr/>
                </p:nvCxnSpPr>
                <p:spPr bwMode="auto">
                  <a:xfrm rot="10800000">
                    <a:off x="5895924" y="1317235"/>
                    <a:ext cx="2010503" cy="108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34925">
                    <a:solidFill>
                      <a:schemeClr val="accent4"/>
                    </a:solidFill>
                    <a:miter lim="800000"/>
                    <a:headEnd/>
                    <a:tailEnd type="triangle" w="med" len="med"/>
                  </a:ln>
                </p:spPr>
              </p:cxnSp>
            </p:grpSp>
            <p:sp>
              <p:nvSpPr>
                <p:cNvPr id="42" name="TextBox 52"/>
                <p:cNvSpPr txBox="1">
                  <a:spLocks noChangeArrowheads="1"/>
                </p:cNvSpPr>
                <p:nvPr/>
              </p:nvSpPr>
              <p:spPr bwMode="auto">
                <a:xfrm>
                  <a:off x="-6042931" y="1818667"/>
                  <a:ext cx="2260986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sz="2000" dirty="0" smtClean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5</a:t>
                  </a:r>
                  <a:r>
                    <a:rPr lang="en-US" altLang="zh-CN" sz="200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 </a:t>
                  </a:r>
                  <a:r>
                    <a:rPr lang="en-US" altLang="zh-CN" sz="2000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Postdocs</a:t>
                  </a:r>
                  <a:r>
                    <a:rPr lang="en-US" altLang="zh-CN" sz="2000" dirty="0" smtClean="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endParaRPr lang="en-US" altLang="zh-CN" sz="2000" dirty="0">
                    <a:solidFill>
                      <a:srgbClr val="1F49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3" name="TextBox 32"/>
                <p:cNvSpPr txBox="1">
                  <a:spLocks noChangeArrowheads="1"/>
                </p:cNvSpPr>
                <p:nvPr/>
              </p:nvSpPr>
              <p:spPr bwMode="auto">
                <a:xfrm>
                  <a:off x="-1167295" y="830381"/>
                  <a:ext cx="78581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2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/>
                  <a:r>
                    <a:rPr lang="en-US" altLang="zh-CN" dirty="0" smtClean="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17%</a:t>
                  </a:r>
                  <a:endParaRPr lang="en-US" altLang="zh-CN" dirty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39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0020" y="1572191"/>
                <a:ext cx="2036763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Box 48"/>
              <p:cNvSpPr txBox="1">
                <a:spLocks noChangeArrowheads="1"/>
              </p:cNvSpPr>
              <p:nvPr/>
            </p:nvSpPr>
            <p:spPr bwMode="auto">
              <a:xfrm>
                <a:off x="1077665" y="1637104"/>
                <a:ext cx="192563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6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6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6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6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2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000" dirty="0" smtClean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r>
                  <a:rPr lang="zh-CN" altLang="en-US" sz="2000" dirty="0" smtClean="0">
                    <a:solidFill>
                      <a:srgbClr val="1F49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dirty="0" smtClean="0">
                    <a:solidFill>
                      <a:srgbClr val="1F49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Professors</a:t>
                </a:r>
                <a:endParaRPr lang="en-US" altLang="zh-CN" sz="2000" dirty="0">
                  <a:solidFill>
                    <a:srgbClr val="1F49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TextBox 58"/>
            <p:cNvSpPr txBox="1">
              <a:spLocks noChangeArrowheads="1"/>
            </p:cNvSpPr>
            <p:nvPr/>
          </p:nvSpPr>
          <p:spPr bwMode="auto">
            <a:xfrm>
              <a:off x="8954383" y="1572191"/>
              <a:ext cx="164465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00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en-US" altLang="zh-CN" sz="2000" dirty="0" smtClean="0">
                  <a:solidFill>
                    <a:srgbClr val="1F49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Associate Professors </a:t>
              </a:r>
              <a:endParaRPr lang="en-US" altLang="zh-CN" sz="200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73" name="表格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585771"/>
              </p:ext>
            </p:extLst>
          </p:nvPr>
        </p:nvGraphicFramePr>
        <p:xfrm>
          <a:off x="8133524" y="3937000"/>
          <a:ext cx="2808288" cy="2492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36800"/>
                <a:gridCol w="1371488"/>
              </a:tblGrid>
              <a:tr h="6230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0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Age</a:t>
                      </a:r>
                      <a:endParaRPr lang="zh-CN" altLang="en-US" sz="2000" b="1" kern="0" baseline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7" marR="91437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numbers</a:t>
                      </a:r>
                      <a:endParaRPr lang="zh-CN" altLang="en-US" sz="2000" b="1" kern="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7" marR="91437" marT="45712" marB="4571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230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0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&gt;35</a:t>
                      </a:r>
                      <a:endParaRPr lang="zh-CN" altLang="en-US" sz="2000" b="1" kern="0" baseline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7" marR="91437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en-US" altLang="zh-CN" sz="2000" b="1" kern="0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2000" b="0" kern="0" baseline="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(20%)</a:t>
                      </a:r>
                      <a:endParaRPr lang="zh-CN" altLang="en-US" sz="2000" b="0" kern="0" baseline="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7" marR="91437" marT="45712" marB="4571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2309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0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30-35</a:t>
                      </a:r>
                      <a:endParaRPr lang="zh-CN" altLang="en-US" sz="2000" b="1" kern="0" baseline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7" marR="91437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</a:t>
                      </a:r>
                      <a:r>
                        <a:rPr lang="en-US" altLang="zh-CN" sz="2000" b="1" kern="0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2000" b="0" kern="0" baseline="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( 8% )</a:t>
                      </a:r>
                      <a:endParaRPr lang="zh-CN" altLang="en-US" sz="2000" b="1" kern="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7" marR="91437" marT="45712" marB="4571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6230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0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20-30</a:t>
                      </a:r>
                      <a:endParaRPr lang="en-US" altLang="zh-CN" sz="2000" b="1" kern="0" baseline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7" marR="91437" marT="45712" marB="4571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kern="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35</a:t>
                      </a:r>
                      <a:r>
                        <a:rPr lang="en-US" altLang="zh-CN" sz="2000" b="1" kern="0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2000" b="0" kern="0" baseline="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(72%)</a:t>
                      </a:r>
                      <a:endParaRPr lang="zh-CN" altLang="en-US" sz="2000" b="1" kern="0" baseline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7" marR="91437" marT="45712" marB="45712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2118" y="3831905"/>
            <a:ext cx="6704041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75" name="TextBox 29"/>
          <p:cNvSpPr txBox="1">
            <a:spLocks noChangeArrowheads="1"/>
          </p:cNvSpPr>
          <p:nvPr/>
        </p:nvSpPr>
        <p:spPr bwMode="auto">
          <a:xfrm>
            <a:off x="5424451" y="4346165"/>
            <a:ext cx="21117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80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Preparation and characterization of actinide complexes</a:t>
            </a:r>
            <a:endParaRPr lang="zh-CN" altLang="en-US" sz="1800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TextBox 89"/>
          <p:cNvSpPr txBox="1">
            <a:spLocks noChangeArrowheads="1"/>
          </p:cNvSpPr>
          <p:nvPr/>
        </p:nvSpPr>
        <p:spPr bwMode="auto">
          <a:xfrm>
            <a:off x="1298067" y="4160190"/>
            <a:ext cx="225481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Basic and applied fundamental research on spent fuel reprocessing</a:t>
            </a:r>
            <a:endParaRPr lang="zh-CN" altLang="en-US" sz="1800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TextBox 90"/>
          <p:cNvSpPr txBox="1">
            <a:spLocks noChangeArrowheads="1"/>
          </p:cNvSpPr>
          <p:nvPr/>
        </p:nvSpPr>
        <p:spPr bwMode="auto">
          <a:xfrm>
            <a:off x="3597185" y="4624882"/>
            <a:ext cx="17336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1F49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Computational chemistry of actinides</a:t>
            </a:r>
            <a:endParaRPr lang="zh-CN" altLang="en-US" dirty="0">
              <a:solidFill>
                <a:srgbClr val="1F49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TextBox 30"/>
          <p:cNvSpPr txBox="1">
            <a:spLocks noChangeArrowheads="1"/>
          </p:cNvSpPr>
          <p:nvPr/>
        </p:nvSpPr>
        <p:spPr bwMode="auto">
          <a:xfrm>
            <a:off x="2032398" y="5399084"/>
            <a:ext cx="96638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solidFill>
                  <a:srgbClr val="FF0000"/>
                </a:solidFill>
              </a:rPr>
              <a:t>22 </a:t>
            </a:r>
            <a:endParaRPr lang="zh-CN" altLang="en-US" sz="2000" dirty="0">
              <a:solidFill>
                <a:srgbClr val="1F497D"/>
              </a:solidFill>
            </a:endParaRPr>
          </a:p>
        </p:txBody>
      </p:sp>
      <p:sp>
        <p:nvSpPr>
          <p:cNvPr id="79" name="TextBox 91"/>
          <p:cNvSpPr txBox="1">
            <a:spLocks noChangeArrowheads="1"/>
          </p:cNvSpPr>
          <p:nvPr/>
        </p:nvSpPr>
        <p:spPr bwMode="auto">
          <a:xfrm>
            <a:off x="4171824" y="5348187"/>
            <a:ext cx="96812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solidFill>
                  <a:srgbClr val="FF0000"/>
                </a:solidFill>
              </a:rPr>
              <a:t>10 </a:t>
            </a:r>
            <a:endParaRPr lang="zh-CN" altLang="en-US" sz="2000" dirty="0">
              <a:solidFill>
                <a:srgbClr val="1F497D"/>
              </a:solidFill>
            </a:endParaRPr>
          </a:p>
        </p:txBody>
      </p:sp>
      <p:sp>
        <p:nvSpPr>
          <p:cNvPr id="80" name="TextBox 92"/>
          <p:cNvSpPr txBox="1">
            <a:spLocks noChangeArrowheads="1"/>
          </p:cNvSpPr>
          <p:nvPr/>
        </p:nvSpPr>
        <p:spPr bwMode="auto">
          <a:xfrm>
            <a:off x="5945249" y="5445151"/>
            <a:ext cx="96812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solidFill>
                  <a:srgbClr val="FF0000"/>
                </a:solidFill>
              </a:rPr>
              <a:t>17 </a:t>
            </a:r>
            <a:endParaRPr lang="zh-CN" altLang="en-US" sz="20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63898" y="1207051"/>
            <a:ext cx="9868806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Aft>
                <a:spcPts val="600"/>
              </a:spcAft>
              <a:buNone/>
              <a:defRPr/>
            </a:pPr>
            <a:r>
              <a:rPr lang="en-US" altLang="zh-CN" sz="2800" b="1" dirty="0" smtClean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Prof</a:t>
            </a:r>
            <a:r>
              <a:rPr lang="en-US" altLang="zh-CN" sz="2800" b="1" dirty="0" smtClean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en-US" altLang="zh-CN" sz="2800" b="1" dirty="0" err="1" smtClean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Zhifang</a:t>
            </a:r>
            <a:r>
              <a:rPr lang="en-US" altLang="zh-CN" sz="2800" b="1" dirty="0" smtClean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Chai, </a:t>
            </a:r>
            <a:r>
              <a:rPr lang="en-US" altLang="zh-CN" sz="2400" b="1" dirty="0" smtClean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Member </a:t>
            </a:r>
            <a:r>
              <a:rPr lang="en-US" altLang="zh-CN" sz="2400" b="1" dirty="0" smtClean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of CAS</a:t>
            </a:r>
            <a:endParaRPr lang="en-US" altLang="zh-CN" sz="2800" b="1" dirty="0">
              <a:solidFill>
                <a:srgbClr val="FF0000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055440" y="234322"/>
            <a:ext cx="4608512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3413"/>
              </a:lnSpc>
            </a:pPr>
            <a:r>
              <a:rPr lang="en-US" altLang="zh-CN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Team members</a:t>
            </a:r>
            <a:endParaRPr lang="zh-CN" altLang="en-US" sz="3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33E9B1F-A07B-BBA9-0D6D-6571D8E5C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471226"/>
            <a:ext cx="1872208" cy="24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3E86AF51-E62E-C4D2-EAB7-69D72E2CA665}"/>
              </a:ext>
            </a:extLst>
          </p:cNvPr>
          <p:cNvSpPr/>
          <p:nvPr/>
        </p:nvSpPr>
        <p:spPr>
          <a:xfrm>
            <a:off x="191344" y="4202027"/>
            <a:ext cx="1153260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The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George von Hevesy 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Award (2005), and 9</a:t>
            </a: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national and ministerial level awards. </a:t>
            </a: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000" b="1" dirty="0" smtClean="0">
              <a:solidFill>
                <a:schemeClr val="tx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 smtClean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The 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Outstanding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Scientific and Technological Achievement Award of the 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CAS </a:t>
            </a:r>
            <a:r>
              <a:rPr lang="en-US" altLang="zh-CN" sz="2000" b="1" dirty="0" smtClean="0">
                <a:solidFill>
                  <a:schemeClr val="tx1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(2019).</a:t>
            </a:r>
            <a:endParaRPr lang="en-US" altLang="zh-CN" sz="2000" b="1" dirty="0">
              <a:solidFill>
                <a:schemeClr val="tx1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Editorial 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board of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international </a:t>
            </a: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journals (e.g.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 </a:t>
            </a:r>
            <a:r>
              <a:rPr lang="en-US" altLang="zh-CN" sz="2000" b="1" dirty="0" err="1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Radiochimica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Acta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, </a:t>
            </a:r>
            <a:r>
              <a:rPr lang="en-US" altLang="zh-CN" sz="2000" b="1" dirty="0" err="1" smtClean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Metallomics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 and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10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domestic </a:t>
            </a:r>
            <a:endParaRPr lang="en-US" altLang="zh-CN" sz="2000" b="1" dirty="0" smtClean="0">
              <a:solidFill>
                <a:prstClr val="black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600"/>
              </a:spcBef>
              <a:buClr>
                <a:srgbClr val="0000FF"/>
              </a:buClr>
              <a:defRPr/>
            </a:pP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  journals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CD3A0400-DE71-7589-5351-707AE82886A9}"/>
              </a:ext>
            </a:extLst>
          </p:cNvPr>
          <p:cNvSpPr txBox="1"/>
          <p:nvPr/>
        </p:nvSpPr>
        <p:spPr>
          <a:xfrm>
            <a:off x="2105609" y="1724426"/>
            <a:ext cx="9688496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Developed nuclear 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technology and nuclear analysis methodology and applied </a:t>
            </a:r>
            <a:endParaRPr lang="en-US" altLang="zh-CN" sz="2000" b="1" dirty="0" smtClean="0">
              <a:solidFill>
                <a:prstClr val="black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defRPr/>
            </a:pP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  them 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in several interdisciplinary fields. </a:t>
            </a:r>
            <a:endParaRPr lang="en-US" altLang="zh-CN" sz="2000" b="1" i="0" dirty="0"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600"/>
              </a:spcBef>
              <a:buClr>
                <a:srgbClr val="0000FF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Published more than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600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papers , </a:t>
            </a: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8</a:t>
            </a: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Chinese books and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English books, and </a:t>
            </a:r>
            <a:endParaRPr lang="en-US" altLang="zh-CN" sz="2000" b="1" dirty="0" smtClean="0">
              <a:solidFill>
                <a:prstClr val="black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defRPr/>
            </a:pP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  given 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more than 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60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plenary or keynote presentations at important international </a:t>
            </a: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Clr>
                <a:srgbClr val="0000FF"/>
              </a:buClr>
              <a:defRPr/>
            </a:pP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  conferences</a:t>
            </a:r>
            <a:r>
              <a:rPr lang="en-US" altLang="zh-CN" sz="2000" b="1" dirty="0">
                <a:solidFill>
                  <a:prstClr val="black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922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808">
        <p:fade/>
      </p:transition>
    </mc:Choice>
    <mc:Fallback xmlns="">
      <p:transition spd="med" advTm="24808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010" x="4654550" y="4572000"/>
          <p14:tracePt t="1307" x="4654550" y="4546600"/>
          <p14:tracePt t="1323" x="4654550" y="4540250"/>
          <p14:tracePt t="1355" x="4654550" y="4527550"/>
          <p14:tracePt t="1363" x="4654550" y="4514850"/>
          <p14:tracePt t="1382" x="4648200" y="4508500"/>
          <p14:tracePt t="1388" x="4648200" y="4502150"/>
          <p14:tracePt t="1404" x="4648200" y="4495800"/>
          <p14:tracePt t="1414" x="4648200" y="4489450"/>
          <p14:tracePt t="1428" x="4648200" y="4483100"/>
          <p14:tracePt t="1452" x="4648200" y="4476750"/>
          <p14:tracePt t="1467" x="4648200" y="4464050"/>
          <p14:tracePt t="1491" x="4648200" y="4451350"/>
          <p14:tracePt t="1499" x="4648200" y="4445000"/>
          <p14:tracePt t="1508" x="4635500" y="4419600"/>
          <p14:tracePt t="1525" x="4629150" y="4413250"/>
          <p14:tracePt t="1541" x="4622800" y="4400550"/>
          <p14:tracePt t="1565" x="4622800" y="4394200"/>
          <p14:tracePt t="1589" x="4622800" y="4387850"/>
          <p14:tracePt t="1605" x="4616450" y="4381500"/>
          <p14:tracePt t="1613" x="4616450" y="4375150"/>
          <p14:tracePt t="1630" x="4610100" y="4375150"/>
          <p14:tracePt t="1641" x="4610100" y="4368800"/>
          <p14:tracePt t="16259" x="4578350" y="4368800"/>
          <p14:tracePt t="16386" x="4489450" y="4349750"/>
          <p14:tracePt t="16394" x="4445000" y="4343400"/>
          <p14:tracePt t="16403" x="4381500" y="4337050"/>
          <p14:tracePt t="16411" x="4330700" y="4330700"/>
          <p14:tracePt t="16424" x="4254500" y="4305300"/>
          <p14:tracePt t="16441" x="4216400" y="4298950"/>
          <p14:tracePt t="16458" x="4210050" y="4298950"/>
          <p14:tracePt t="16510" x="4210050" y="4292600"/>
          <p14:tracePt t="16517" x="4203700" y="4286250"/>
          <p14:tracePt t="16525" x="4191000" y="4273550"/>
          <p14:tracePt t="16543" x="4171950" y="4254500"/>
          <p14:tracePt t="16558" x="4152900" y="4222750"/>
          <p14:tracePt t="16574" x="4127500" y="4203700"/>
          <p14:tracePt t="16591" x="4108450" y="4178300"/>
          <p14:tracePt t="16607" x="4108450" y="4171950"/>
          <p14:tracePt t="16624" x="4102100" y="4152900"/>
          <p14:tracePt t="16641" x="4102100" y="4121150"/>
          <p14:tracePt t="16657" x="4095750" y="4114800"/>
          <p14:tracePt t="16674" x="4095750" y="4108450"/>
          <p14:tracePt t="16690" x="4095750" y="4102100"/>
          <p14:tracePt t="16707" x="4102100" y="4095750"/>
          <p14:tracePt t="16724" x="4127500" y="4083050"/>
          <p14:tracePt t="16741" x="4171950" y="4070350"/>
          <p14:tracePt t="16757" x="4203700" y="4070350"/>
          <p14:tracePt t="16774" x="4248150" y="4064000"/>
          <p14:tracePt t="16791" x="4286250" y="4064000"/>
          <p14:tracePt t="16807" x="4356100" y="4064000"/>
          <p14:tracePt t="16825" x="4445000" y="4064000"/>
          <p14:tracePt t="16841" x="4540250" y="4064000"/>
          <p14:tracePt t="16857" x="4629150" y="4064000"/>
          <p14:tracePt t="16874" x="4730750" y="4083050"/>
          <p14:tracePt t="16891" x="4813300" y="4089400"/>
          <p14:tracePt t="16907" x="4914900" y="4102100"/>
          <p14:tracePt t="16924" x="5016500" y="4121150"/>
          <p14:tracePt t="16941" x="5092700" y="4127500"/>
          <p14:tracePt t="16957" x="5207000" y="4127500"/>
          <p14:tracePt t="16957" x="5270500" y="4127500"/>
          <p14:tracePt t="16975" x="5410200" y="4114800"/>
          <p14:tracePt t="16991" x="5543550" y="4089400"/>
          <p14:tracePt t="17007" x="5670550" y="4064000"/>
          <p14:tracePt t="17026" x="5816600" y="4025900"/>
          <p14:tracePt t="17041" x="5899150" y="3987800"/>
          <p14:tracePt t="17059" x="5930900" y="3968750"/>
          <p14:tracePt t="17074" x="5937250" y="3949700"/>
          <p14:tracePt t="17091" x="5937250" y="3930650"/>
          <p14:tracePt t="17108" x="5937250" y="3911600"/>
          <p14:tracePt t="17124" x="5905500" y="3854450"/>
          <p14:tracePt t="17141" x="5816600" y="3765550"/>
          <p14:tracePt t="17157" x="5651500" y="3657600"/>
          <p14:tracePt t="17174" x="5499100" y="3594100"/>
          <p14:tracePt t="17191" x="5359400" y="3549650"/>
          <p14:tracePt t="17208" x="5283200" y="3556000"/>
          <p14:tracePt t="17225" x="5251450" y="3594100"/>
          <p14:tracePt t="17241" x="5219700" y="3695700"/>
          <p14:tracePt t="17257" x="5213350" y="3848100"/>
          <p14:tracePt t="17274" x="5213350" y="3987800"/>
          <p14:tracePt t="17293" x="5270500" y="4102100"/>
          <p14:tracePt t="17308" x="5340350" y="4159250"/>
          <p14:tracePt t="17324" x="5454650" y="4216400"/>
          <p14:tracePt t="17341" x="5549900" y="4248150"/>
          <p14:tracePt t="17357" x="5632450" y="4260850"/>
          <p14:tracePt t="17374" x="5638800" y="4260850"/>
          <p14:tracePt t="17390" x="5645150" y="4260850"/>
          <p14:tracePt t="17458" x="5657850" y="4254500"/>
          <p14:tracePt t="17466" x="5702300" y="4241800"/>
          <p14:tracePt t="17475" x="5899150" y="4203700"/>
          <p14:tracePt t="17491" x="6076950" y="4159250"/>
          <p14:tracePt t="17508" x="6362700" y="4089400"/>
          <p14:tracePt t="17525" x="6527800" y="4044950"/>
          <p14:tracePt t="17541" x="6648450" y="4013200"/>
          <p14:tracePt t="17557" x="6813550" y="4013200"/>
          <p14:tracePt t="17574" x="7004050" y="4013200"/>
          <p14:tracePt t="17591" x="7232650" y="4013200"/>
          <p14:tracePt t="17591" x="7340600" y="4013200"/>
          <p14:tracePt t="17612" x="7391400" y="4013200"/>
          <p14:tracePt t="17624" x="7524750" y="4013200"/>
          <p14:tracePt t="17641" x="7581900" y="4006850"/>
          <p14:tracePt t="17657" x="7607300" y="3994150"/>
          <p14:tracePt t="17674" x="7620000" y="3987800"/>
          <p14:tracePt t="17691" x="7645400" y="3968750"/>
          <p14:tracePt t="17708" x="7664450" y="3943350"/>
          <p14:tracePt t="17708" x="7677150" y="3930650"/>
          <p14:tracePt t="17724" x="7696200" y="3898900"/>
          <p14:tracePt t="17741" x="7696200" y="3886200"/>
          <p14:tracePt t="17757" x="7696200" y="3873500"/>
          <p14:tracePt t="17774" x="7696200" y="3860800"/>
          <p14:tracePt t="17791" x="7670800" y="3854450"/>
          <p14:tracePt t="17809" x="7626350" y="3854450"/>
          <p14:tracePt t="17824" x="7512050" y="3898900"/>
          <p14:tracePt t="17841" x="7391400" y="3975100"/>
          <p14:tracePt t="17857" x="7327900" y="4025900"/>
          <p14:tracePt t="17874" x="7296150" y="4057650"/>
          <p14:tracePt t="17891" x="7296150" y="4064000"/>
          <p14:tracePt t="17916" x="7308850" y="4070350"/>
          <p14:tracePt t="17927" x="7340600" y="4083050"/>
          <p14:tracePt t="17940" x="7391400" y="4089400"/>
          <p14:tracePt t="17957" x="7435850" y="4095750"/>
          <p14:tracePt t="17974" x="7416800" y="4095750"/>
          <p14:tracePt t="18007" x="7340600" y="4095750"/>
          <p14:tracePt t="18014" x="7277100" y="4095750"/>
          <p14:tracePt t="18024" x="6699250" y="4064000"/>
          <p14:tracePt t="18041" x="6083300" y="4064000"/>
          <p14:tracePt t="18058" x="5626100" y="4083050"/>
          <p14:tracePt t="18074" x="5327650" y="4127500"/>
          <p14:tracePt t="18091" x="4927600" y="4165600"/>
          <p14:tracePt t="18107" x="4610100" y="4171950"/>
          <p14:tracePt t="18124" x="4413250" y="4191000"/>
          <p14:tracePt t="18141" x="4248150" y="4210050"/>
          <p14:tracePt t="18157" x="4108450" y="4235450"/>
          <p14:tracePt t="18157" x="4057650" y="4241800"/>
          <p14:tracePt t="18175" x="3949700" y="4260850"/>
          <p14:tracePt t="18191" x="3879850" y="4273550"/>
          <p14:tracePt t="18207" x="3860800" y="4273550"/>
          <p14:tracePt t="18224" x="3790950" y="4286250"/>
          <p14:tracePt t="18241" x="3784600" y="4292600"/>
          <p14:tracePt t="18257" x="3778250" y="4292600"/>
          <p14:tracePt t="18274" x="3771900" y="4298950"/>
          <p14:tracePt t="18296" x="3771900" y="4305300"/>
          <p14:tracePt t="18307" x="3759200" y="4311650"/>
          <p14:tracePt t="18324" x="3752850" y="4311650"/>
          <p14:tracePt t="18340" x="3752850" y="4318000"/>
          <p14:tracePt t="18357" x="3746500" y="4324350"/>
          <p14:tracePt t="18642" x="3733800" y="4343400"/>
          <p14:tracePt t="18650" x="3721100" y="4368800"/>
          <p14:tracePt t="18659" x="3702050" y="4387850"/>
          <p14:tracePt t="18674" x="3644900" y="4438650"/>
          <p14:tracePt t="18691" x="3619500" y="4457700"/>
          <p14:tracePt t="18707" x="3600450" y="4489450"/>
          <p14:tracePt t="18725" x="3581400" y="4508500"/>
          <p14:tracePt t="18742" x="3543300" y="4546600"/>
          <p14:tracePt t="18758" x="3511550" y="4572000"/>
          <p14:tracePt t="18774" x="3479800" y="4597400"/>
          <p14:tracePt t="18791" x="3441700" y="4622800"/>
          <p14:tracePt t="18807" x="3416300" y="4635500"/>
          <p14:tracePt t="18824" x="3403600" y="4654550"/>
          <p14:tracePt t="18840" x="3390900" y="4667250"/>
          <p14:tracePt t="18857" x="3384550" y="4679950"/>
          <p14:tracePt t="18874" x="3371850" y="4686300"/>
          <p14:tracePt t="18891" x="3359150" y="4705350"/>
          <p14:tracePt t="18907" x="3340100" y="4730750"/>
          <p14:tracePt t="18925" x="3333750" y="4737100"/>
          <p14:tracePt t="18954" x="3333750" y="4743450"/>
          <p14:tracePt t="18962" x="3321050" y="4749800"/>
          <p14:tracePt t="18976" x="3321050" y="4756150"/>
          <p14:tracePt t="18991" x="3314700" y="4762500"/>
          <p14:tracePt t="19007" x="3308350" y="4768850"/>
          <p14:tracePt t="19024" x="3302000" y="4775200"/>
          <p14:tracePt t="19044" x="3302000" y="4781550"/>
          <p14:tracePt t="19057" x="3302000" y="4787900"/>
          <p14:tracePt t="19078" x="3295650" y="4787900"/>
          <p14:tracePt t="19094" x="3295650" y="4794250"/>
          <p14:tracePt t="19166" x="3289300" y="4794250"/>
          <p14:tracePt t="19175" x="3289300" y="4800600"/>
          <p14:tracePt t="19198" x="3282950" y="4800600"/>
          <p14:tracePt t="19206" x="3282950" y="4806950"/>
          <p14:tracePt t="19238" x="3282950" y="4813300"/>
          <p14:tracePt t="19270" x="3276600" y="4813300"/>
          <p14:tracePt t="19288" x="3276600" y="4819650"/>
          <p14:tracePt t="19512" x="3276600" y="4826000"/>
          <p14:tracePt t="19568" x="3282950" y="4826000"/>
          <p14:tracePt t="19608" x="3289300" y="4826000"/>
          <p14:tracePt t="19618" x="3295650" y="4826000"/>
          <p14:tracePt t="19624" x="3302000" y="4832350"/>
          <p14:tracePt t="19642" x="3308350" y="4832350"/>
          <p14:tracePt t="19659" x="3314700" y="4832350"/>
          <p14:tracePt t="19675" x="3321050" y="4832350"/>
          <p14:tracePt t="19730" x="3327400" y="4832350"/>
          <p14:tracePt t="19754" x="3333750" y="4832350"/>
          <p14:tracePt t="19802" x="3340100" y="4832350"/>
          <p14:tracePt t="19818" x="3346450" y="4832350"/>
          <p14:tracePt t="19827" x="3346450" y="4838700"/>
          <p14:tracePt t="19850" x="3352800" y="4838700"/>
          <p14:tracePt t="19882" x="3359150" y="4838700"/>
          <p14:tracePt t="19907" x="3365500" y="4838700"/>
          <p14:tracePt t="19922" x="3371850" y="4838700"/>
          <p14:tracePt t="19956" x="3384550" y="4838700"/>
          <p14:tracePt t="19964" x="3390900" y="4838700"/>
          <p14:tracePt t="19980" x="3397250" y="4838700"/>
          <p14:tracePt t="19990" x="3409950" y="4838700"/>
          <p14:tracePt t="20007" x="3416300" y="4838700"/>
          <p14:tracePt t="20024" x="3435350" y="4838700"/>
          <p14:tracePt t="20040" x="3441700" y="4845050"/>
          <p14:tracePt t="20057" x="3454400" y="4845050"/>
          <p14:tracePt t="20075" x="3467100" y="4851400"/>
          <p14:tracePt t="20090" x="3473450" y="4851400"/>
          <p14:tracePt t="20124" x="3479800" y="4851400"/>
          <p14:tracePt t="20164" x="3486150" y="4857750"/>
          <p14:tracePt t="20172" x="3492500" y="4857750"/>
          <p14:tracePt t="20180" x="3498850" y="4857750"/>
          <p14:tracePt t="20196" x="3505200" y="4864100"/>
          <p14:tracePt t="20214" x="3511550" y="4870450"/>
          <p14:tracePt t="20240" x="3517900" y="4870450"/>
          <p14:tracePt t="20247" x="3530600" y="4870450"/>
          <p14:tracePt t="20262" x="3530600" y="4876800"/>
          <p14:tracePt t="20288" x="3536950" y="4876800"/>
          <p14:tracePt t="20464" x="3543300" y="4876800"/>
          <p14:tracePt t="20470" x="3556000" y="4876800"/>
          <p14:tracePt t="20478" x="3575050" y="4876800"/>
          <p14:tracePt t="20490" x="3619500" y="4883150"/>
          <p14:tracePt t="20507" x="3657600" y="4883150"/>
          <p14:tracePt t="20526" x="3670300" y="4883150"/>
          <p14:tracePt t="20541" x="3689350" y="4889500"/>
          <p14:tracePt t="20557" x="3702050" y="4895850"/>
          <p14:tracePt t="20574" x="3714750" y="4895850"/>
          <p14:tracePt t="20590" x="3721100" y="4895850"/>
          <p14:tracePt t="20616" x="3727450" y="4895850"/>
          <p14:tracePt t="20738" x="3733800" y="4895850"/>
          <p14:tracePt t="20744" x="3746500" y="4895850"/>
          <p14:tracePt t="20757" x="3771900" y="4908550"/>
          <p14:tracePt t="20774" x="3803650" y="4914900"/>
          <p14:tracePt t="20790" x="3848100" y="4927600"/>
          <p14:tracePt t="20807" x="3867150" y="4940300"/>
          <p14:tracePt t="20825" x="3879850" y="4940300"/>
          <p14:tracePt t="20840" x="3879850" y="4946650"/>
          <p14:tracePt t="20857" x="3886200" y="4946650"/>
          <p14:tracePt t="20874" x="3892550" y="4946650"/>
          <p14:tracePt t="20890" x="3905250" y="4946650"/>
          <p14:tracePt t="20907" x="3930650" y="4959350"/>
          <p14:tracePt t="20924" x="3968750" y="4965700"/>
          <p14:tracePt t="20941" x="3994150" y="4978400"/>
          <p14:tracePt t="20960" x="4038600" y="4991100"/>
          <p14:tracePt t="20974" x="4089400" y="5010150"/>
          <p14:tracePt t="20991" x="4152900" y="5029200"/>
          <p14:tracePt t="21007" x="4229100" y="5060950"/>
          <p14:tracePt t="21024" x="4267200" y="5073650"/>
          <p14:tracePt t="21040" x="4292600" y="5080000"/>
          <p14:tracePt t="21057" x="4298950" y="5080000"/>
          <p14:tracePt t="21074" x="4298950" y="5086350"/>
          <p14:tracePt t="21093" x="4305300" y="5086350"/>
          <p14:tracePt t="21107" x="4330700" y="5099050"/>
          <p14:tracePt t="21107" x="4343400" y="5111750"/>
          <p14:tracePt t="21124" x="4406900" y="5137150"/>
          <p14:tracePt t="21141" x="4464050" y="5156200"/>
          <p14:tracePt t="21161" x="4489450" y="5175250"/>
          <p14:tracePt t="21176" x="4495800" y="5181600"/>
          <p14:tracePt t="21191" x="4502150" y="5187950"/>
          <p14:tracePt t="21207" x="4508500" y="5187950"/>
          <p14:tracePt t="21224" x="4508500" y="5194300"/>
          <p14:tracePt t="21240" x="4508500" y="5200650"/>
          <p14:tracePt t="21261" x="4508500" y="5207000"/>
          <p14:tracePt t="21276" x="4508500" y="5213350"/>
          <p14:tracePt t="21290" x="4508500" y="5226050"/>
          <p14:tracePt t="21308" x="4508500" y="5251450"/>
          <p14:tracePt t="21324" x="4495800" y="5270500"/>
          <p14:tracePt t="21341" x="4483100" y="5276850"/>
          <p14:tracePt t="21357" x="4457700" y="5308600"/>
          <p14:tracePt t="21374" x="4394200" y="5346700"/>
          <p14:tracePt t="21391" x="4330700" y="5384800"/>
          <p14:tracePt t="21408" x="4254500" y="5410200"/>
          <p14:tracePt t="21424" x="4159250" y="5461000"/>
          <p14:tracePt t="21441" x="4076700" y="5499100"/>
          <p14:tracePt t="21458" x="3987800" y="5543550"/>
          <p14:tracePt t="21474" x="3905250" y="5594350"/>
          <p14:tracePt t="21490" x="3810000" y="5632450"/>
          <p14:tracePt t="21507" x="3714750" y="5664200"/>
          <p14:tracePt t="21524" x="3581400" y="5708650"/>
          <p14:tracePt t="21540" x="3479800" y="5727700"/>
          <p14:tracePt t="21557" x="3340100" y="5753100"/>
          <p14:tracePt t="21574" x="3257550" y="5765800"/>
          <p14:tracePt t="21591" x="3194050" y="5772150"/>
          <p14:tracePt t="21607" x="3143250" y="5784850"/>
          <p14:tracePt t="21624" x="3098800" y="5797550"/>
          <p14:tracePt t="21640" x="3054350" y="5816600"/>
          <p14:tracePt t="21664" x="3016250" y="5842000"/>
          <p14:tracePt t="21674" x="2997200" y="5867400"/>
          <p14:tracePt t="21691" x="2965450" y="5880100"/>
          <p14:tracePt t="21707" x="2927350" y="5905500"/>
          <p14:tracePt t="21725" x="2908300" y="5924550"/>
          <p14:tracePt t="21740" x="2870200" y="5949950"/>
          <p14:tracePt t="21757" x="2838450" y="5969000"/>
          <p14:tracePt t="21774" x="2825750" y="5981700"/>
          <p14:tracePt t="21790" x="2806700" y="5994400"/>
          <p14:tracePt t="21807" x="2781300" y="6013450"/>
          <p14:tracePt t="21825" x="2762250" y="6026150"/>
          <p14:tracePt t="21840" x="2736850" y="6038850"/>
          <p14:tracePt t="21857" x="2730500" y="6045200"/>
          <p14:tracePt t="21875" x="2711450" y="6057900"/>
          <p14:tracePt t="21891" x="2692400" y="6070600"/>
          <p14:tracePt t="21907" x="2667000" y="6083300"/>
          <p14:tracePt t="21925" x="2654300" y="6089650"/>
          <p14:tracePt t="21941" x="2647950" y="6089650"/>
          <p14:tracePt t="21957" x="2654300" y="6089650"/>
          <p14:tracePt t="22083" x="2660650" y="6089650"/>
          <p14:tracePt t="22090" x="2667000" y="6089650"/>
          <p14:tracePt t="22098" x="2679700" y="6089650"/>
          <p14:tracePt t="22107" x="2698750" y="6089650"/>
          <p14:tracePt t="22124" x="2717800" y="6083300"/>
          <p14:tracePt t="22141" x="2762250" y="6076950"/>
          <p14:tracePt t="22159" x="2819400" y="6070600"/>
          <p14:tracePt t="22174" x="2908300" y="6070600"/>
          <p14:tracePt t="22191" x="2997200" y="6064250"/>
          <p14:tracePt t="22207" x="3086100" y="6064250"/>
          <p14:tracePt t="22224" x="3155950" y="6051550"/>
          <p14:tracePt t="22240" x="3225800" y="6051550"/>
          <p14:tracePt t="22257" x="3276600" y="6045200"/>
          <p14:tracePt t="22274" x="3321050" y="6038850"/>
          <p14:tracePt t="22290" x="3365500" y="6038850"/>
          <p14:tracePt t="22307" x="3422650" y="6032500"/>
          <p14:tracePt t="22325" x="3467100" y="6032500"/>
          <p14:tracePt t="22341" x="3511550" y="6026150"/>
          <p14:tracePt t="22357" x="3556000" y="6026150"/>
          <p14:tracePt t="22378" x="3600450" y="6026150"/>
          <p14:tracePt t="22392" x="3638550" y="6026150"/>
          <p14:tracePt t="22407" x="3676650" y="6026150"/>
          <p14:tracePt t="22424" x="3708400" y="6026150"/>
          <p14:tracePt t="22440" x="3740150" y="6026150"/>
          <p14:tracePt t="22457" x="3784600" y="6026150"/>
          <p14:tracePt t="22474" x="3822700" y="6026150"/>
          <p14:tracePt t="22490" x="3873500" y="6026150"/>
          <p14:tracePt t="22507" x="3962400" y="6026150"/>
          <p14:tracePt t="22524" x="4044950" y="6026150"/>
          <p14:tracePt t="22540" x="4095750" y="6026150"/>
          <p14:tracePt t="22557" x="4152900" y="6019800"/>
          <p14:tracePt t="22574" x="4178300" y="6013450"/>
          <p14:tracePt t="22590" x="4216400" y="6000750"/>
          <p14:tracePt t="22614" x="4241800" y="5994400"/>
          <p14:tracePt t="22625" x="4292600" y="5981700"/>
          <p14:tracePt t="22641" x="4356100" y="5962650"/>
          <p14:tracePt t="22657" x="4406900" y="5930900"/>
          <p14:tracePt t="22674" x="4432300" y="5911850"/>
          <p14:tracePt t="22690" x="4457700" y="5867400"/>
          <p14:tracePt t="22707" x="4476750" y="5829300"/>
          <p14:tracePt t="22724" x="4489450" y="5797550"/>
          <p14:tracePt t="22741" x="4502150" y="5765800"/>
          <p14:tracePt t="22757" x="4502150" y="5734050"/>
          <p14:tracePt t="22774" x="4502150" y="5683250"/>
          <p14:tracePt t="22790" x="4464050" y="5645150"/>
          <p14:tracePt t="22807" x="4406900" y="5638800"/>
          <p14:tracePt t="22825" x="4381500" y="5638800"/>
          <p14:tracePt t="22840" x="4343400" y="5657850"/>
          <p14:tracePt t="22857" x="4286250" y="5721350"/>
          <p14:tracePt t="22875" x="4235450" y="5778500"/>
          <p14:tracePt t="22891" x="4197350" y="5822950"/>
          <p14:tracePt t="22907" x="4152900" y="5886450"/>
          <p14:tracePt t="22925" x="4127500" y="5930900"/>
          <p14:tracePt t="22940" x="4114800" y="5956300"/>
          <p14:tracePt t="22957" x="4114800" y="5962650"/>
          <p14:tracePt t="22974" x="4114800" y="5969000"/>
          <p14:tracePt t="22992" x="4114800" y="5975350"/>
          <p14:tracePt t="23016" x="4121150" y="5981700"/>
          <p14:tracePt t="23024" x="4146550" y="5988050"/>
          <p14:tracePt t="23040" x="4171950" y="5988050"/>
          <p14:tracePt t="23057" x="4248150" y="5988050"/>
          <p14:tracePt t="23075" x="4279900" y="5988050"/>
          <p14:tracePt t="23090" x="4298950" y="5988050"/>
          <p14:tracePt t="23108" x="4305300" y="5988050"/>
          <p14:tracePt t="23124" x="4311650" y="5962650"/>
          <p14:tracePt t="23142" x="4318000" y="5911850"/>
          <p14:tracePt t="23157" x="4318000" y="5854700"/>
          <p14:tracePt t="23174" x="4318000" y="5797550"/>
          <p14:tracePt t="23190" x="4298950" y="5759450"/>
          <p14:tracePt t="23207" x="4260850" y="5734050"/>
          <p14:tracePt t="23224" x="4235450" y="5715000"/>
          <p14:tracePt t="23240" x="4165600" y="5708650"/>
          <p14:tracePt t="23258" x="4146550" y="5708650"/>
          <p14:tracePt t="23258" x="4133850" y="5715000"/>
          <p14:tracePt t="23274" x="4102100" y="5740400"/>
          <p14:tracePt t="23291" x="4070350" y="5791200"/>
          <p14:tracePt t="23307" x="4057650" y="5854700"/>
          <p14:tracePt t="23324" x="4057650" y="5892800"/>
          <p14:tracePt t="23340" x="4064000" y="5930900"/>
          <p14:tracePt t="23358" x="4140200" y="5994400"/>
          <p14:tracePt t="23374" x="4235450" y="6026150"/>
          <p14:tracePt t="23392" x="4381500" y="6045200"/>
          <p14:tracePt t="23407" x="4451350" y="6045200"/>
          <p14:tracePt t="23424" x="4457700" y="6045200"/>
          <p14:tracePt t="23440" x="4457700" y="6038850"/>
          <p14:tracePt t="23457" x="4445000" y="6038850"/>
          <p14:tracePt t="23474" x="4438650" y="6038850"/>
          <p14:tracePt t="23490" x="4438650" y="6057900"/>
          <p14:tracePt t="23507" x="4438650" y="6076950"/>
          <p14:tracePt t="23524" x="4438650" y="6096000"/>
          <p14:tracePt t="23540" x="4438650" y="6102350"/>
          <p14:tracePt t="23557" x="4445000" y="6102350"/>
          <p14:tracePt t="23588" x="4451350" y="6102350"/>
          <p14:tracePt t="23596" x="4464050" y="6089650"/>
          <p14:tracePt t="23613" x="4470400" y="6083300"/>
          <p14:tracePt t="23624" x="4470400" y="6070600"/>
          <p14:tracePt t="23641" x="4476750" y="6070600"/>
          <p14:tracePt t="23670" x="4483100" y="6070600"/>
          <p14:tracePt t="23726" x="4489450" y="6070600"/>
          <p14:tracePt t="23754" x="4489450" y="60642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5912" y="1464932"/>
            <a:ext cx="7997066" cy="4621994"/>
            <a:chOff x="227121" y="1124744"/>
            <a:chExt cx="7698935" cy="4621994"/>
          </a:xfrm>
        </p:grpSpPr>
        <p:sp>
          <p:nvSpPr>
            <p:cNvPr id="23" name="矩形 22">
              <a:extLst>
                <a:ext uri="{FF2B5EF4-FFF2-40B4-BE49-F238E27FC236}">
                  <a16:creationId xmlns="" xmlns:a16="http://schemas.microsoft.com/office/drawing/2014/main" id="{5A4C4719-3523-4452-AF98-545AA731EF27}"/>
                </a:ext>
              </a:extLst>
            </p:cNvPr>
            <p:cNvSpPr/>
            <p:nvPr/>
          </p:nvSpPr>
          <p:spPr>
            <a:xfrm>
              <a:off x="227121" y="1124744"/>
              <a:ext cx="30605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p"/>
              </a:pPr>
              <a:r>
                <a:rPr lang="en-US" altLang="zh-CN" sz="20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altLang="zh-C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National Science Fund for </a:t>
              </a:r>
              <a:r>
                <a: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Distinguished</a:t>
              </a:r>
              <a:r>
                <a:rPr lang="en-US" altLang="zh-C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Young Scholars</a:t>
              </a: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2019</a:t>
              </a: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endParaRPr lang="zh-CN" altLang="en-US" sz="2000" b="1" dirty="0">
                <a:solidFill>
                  <a:srgbClr val="1F497D"/>
                </a:solidFill>
                <a:latin typeface="Arial" pitchFamily="34" charset="0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D602ACD5-5AE0-4A07-B4A3-A64462EE6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5"/>
            <a:stretch/>
          </p:blipFill>
          <p:spPr>
            <a:xfrm>
              <a:off x="877823" y="2132856"/>
              <a:ext cx="1646025" cy="1547992"/>
            </a:xfrm>
            <a:prstGeom prst="rect">
              <a:avLst/>
            </a:prstGeom>
          </p:spPr>
        </p:pic>
        <p:sp>
          <p:nvSpPr>
            <p:cNvPr id="116" name="矩形 115">
              <a:extLst>
                <a:ext uri="{FF2B5EF4-FFF2-40B4-BE49-F238E27FC236}">
                  <a16:creationId xmlns="" xmlns:a16="http://schemas.microsoft.com/office/drawing/2014/main" id="{A0EB372C-10D9-4644-B58F-B8931514E5A1}"/>
                </a:ext>
              </a:extLst>
            </p:cNvPr>
            <p:cNvSpPr/>
            <p:nvPr/>
          </p:nvSpPr>
          <p:spPr>
            <a:xfrm>
              <a:off x="4071850" y="1177320"/>
              <a:ext cx="319499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p"/>
              </a:pPr>
              <a:r>
                <a:rPr lang="en-US" altLang="zh-CN" sz="20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altLang="zh-C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National Science Fund for </a:t>
              </a:r>
              <a:r>
                <a: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Outstanding</a:t>
              </a:r>
              <a:r>
                <a:rPr lang="en-US" altLang="zh-C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Young Scholars </a:t>
              </a: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endParaRPr lang="zh-CN" altLang="en-US" sz="2000" b="1" dirty="0">
                <a:solidFill>
                  <a:srgbClr val="1F497D"/>
                </a:solidFill>
                <a:latin typeface="Arial" pitchFamily="34" charset="0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957CF244-40FD-4F3F-B134-EE5DCB622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9263" y="2169234"/>
              <a:ext cx="1163910" cy="1548000"/>
            </a:xfrm>
            <a:prstGeom prst="rect">
              <a:avLst/>
            </a:prstGeom>
          </p:spPr>
        </p:pic>
        <p:sp>
          <p:nvSpPr>
            <p:cNvPr id="133" name="矩形 132">
              <a:extLst>
                <a:ext uri="{FF2B5EF4-FFF2-40B4-BE49-F238E27FC236}">
                  <a16:creationId xmlns="" xmlns:a16="http://schemas.microsoft.com/office/drawing/2014/main" id="{28E440F0-5319-47E2-844A-399FEE64EC60}"/>
                </a:ext>
              </a:extLst>
            </p:cNvPr>
            <p:cNvSpPr/>
            <p:nvPr/>
          </p:nvSpPr>
          <p:spPr>
            <a:xfrm>
              <a:off x="542191" y="3807746"/>
              <a:ext cx="3030374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Prof.Dr</a:t>
              </a:r>
              <a:r>
                <a:rPr lang="en-US" altLang="zh-CN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Wei-</a:t>
              </a:r>
              <a:r>
                <a:rPr lang="en-US" altLang="zh-CN" sz="20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qun</a:t>
              </a:r>
              <a:r>
                <a:rPr lang="en-US" altLang="zh-CN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Ph.D</a:t>
              </a:r>
              <a:r>
                <a:rPr lang="en-US" altLang="zh-CN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Tsinghua University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Born: </a:t>
              </a:r>
              <a:r>
                <a:rPr lang="en-US" altLang="zh-CN" sz="20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1976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Research Interest: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Actinide Separation</a:t>
              </a:r>
              <a:endPara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矩形 133">
              <a:extLst>
                <a:ext uri="{FF2B5EF4-FFF2-40B4-BE49-F238E27FC236}">
                  <a16:creationId xmlns="" xmlns:a16="http://schemas.microsoft.com/office/drawing/2014/main" id="{F31A8D44-3C74-4EAF-AEC0-3422D0E3CB60}"/>
                </a:ext>
              </a:extLst>
            </p:cNvPr>
            <p:cNvSpPr/>
            <p:nvPr/>
          </p:nvSpPr>
          <p:spPr>
            <a:xfrm>
              <a:off x="4336164" y="3807746"/>
              <a:ext cx="3589892" cy="1938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Prof.Dr</a:t>
              </a: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Dr</a:t>
              </a: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Lei </a:t>
              </a:r>
              <a:r>
                <a:rPr lang="en-US" altLang="zh-CN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Mei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Ph.D</a:t>
              </a: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zh-CN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Peking </a:t>
              </a: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University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Born</a:t>
              </a: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zh-CN" sz="20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1986</a:t>
              </a:r>
              <a:endPara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Research Interest: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r>
                <a:rPr lang="en-US" altLang="zh-CN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Actinide </a:t>
              </a:r>
              <a:r>
                <a:rPr lang="en-US" altLang="zh-CN" sz="20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Coordination Polymers</a:t>
              </a:r>
              <a:endPara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</a:pPr>
              <a:endPara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1" name="矩形 120">
            <a:extLst>
              <a:ext uri="{FF2B5EF4-FFF2-40B4-BE49-F238E27FC236}">
                <a16:creationId xmlns="" xmlns:a16="http://schemas.microsoft.com/office/drawing/2014/main" id="{58F17F23-4A90-415F-A655-A0290C0B795E}"/>
              </a:ext>
            </a:extLst>
          </p:cNvPr>
          <p:cNvSpPr/>
          <p:nvPr/>
        </p:nvSpPr>
        <p:spPr>
          <a:xfrm>
            <a:off x="7673631" y="1471342"/>
            <a:ext cx="46817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Youth Innovation Promotion Association CAS </a:t>
            </a:r>
            <a:endParaRPr lang="zh-CN" altLang="en-US" sz="2000" b="1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72A5B8A2-C195-43AA-8C58-3663388C4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24" y="2381864"/>
            <a:ext cx="1296144" cy="1730352"/>
          </a:xfrm>
          <a:prstGeom prst="rect">
            <a:avLst/>
          </a:prstGeom>
        </p:spPr>
      </p:pic>
      <p:sp>
        <p:nvSpPr>
          <p:cNvPr id="28" name="TextBox 5"/>
          <p:cNvSpPr txBox="1">
            <a:spLocks noChangeArrowheads="1"/>
          </p:cNvSpPr>
          <p:nvPr/>
        </p:nvSpPr>
        <p:spPr bwMode="auto">
          <a:xfrm>
            <a:off x="1055439" y="234322"/>
            <a:ext cx="8090949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3413"/>
              </a:lnSpc>
            </a:pPr>
            <a:r>
              <a:rPr lang="en-US" altLang="zh-CN" sz="3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Team </a:t>
            </a:r>
            <a:r>
              <a:rPr lang="en-US" altLang="zh-CN" sz="36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members</a:t>
            </a:r>
            <a:r>
              <a:rPr lang="zh-CN" altLang="en-US" sz="36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Full Professors</a:t>
            </a:r>
            <a:r>
              <a:rPr lang="en-US" altLang="zh-CN" sz="36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F31A8D44-3C74-4EAF-AEC0-3422D0E3CB60}"/>
              </a:ext>
            </a:extLst>
          </p:cNvPr>
          <p:cNvSpPr/>
          <p:nvPr/>
        </p:nvSpPr>
        <p:spPr>
          <a:xfrm>
            <a:off x="8241373" y="4145085"/>
            <a:ext cx="348524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zh-CN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Prof.Dr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Dr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Liyong</a:t>
            </a: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Yuan</a:t>
            </a:r>
            <a:endParaRPr lang="en-US" altLang="zh-CN" sz="2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zh-CN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Peking University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zh-CN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Interest: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Actinide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Separation Materials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67541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559" y="1048616"/>
            <a:ext cx="1111250" cy="15741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2"/>
          <a:stretch>
            <a:fillRect/>
          </a:stretch>
        </p:blipFill>
        <p:spPr>
          <a:xfrm>
            <a:off x="3709707" y="1040361"/>
            <a:ext cx="1228090" cy="15824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rcRect r="1142" b="5242"/>
          <a:stretch>
            <a:fillRect/>
          </a:stretch>
        </p:blipFill>
        <p:spPr>
          <a:xfrm>
            <a:off x="9542029" y="1119101"/>
            <a:ext cx="1374775" cy="1503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rcRect r="-209" b="3872"/>
          <a:stretch>
            <a:fillRect/>
          </a:stretch>
        </p:blipFill>
        <p:spPr>
          <a:xfrm>
            <a:off x="899034" y="983211"/>
            <a:ext cx="1219835" cy="16395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9081134" y="2726186"/>
            <a:ext cx="299062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Yalan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Liu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Assoc. Prof.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PhD.  2015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China Institute of Atomic Energy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Actinide molten salt chemistry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6117171" y="2726186"/>
            <a:ext cx="312789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Qunyan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Wu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Assoc. Prof.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PhD.  2010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Beijing Institute of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Actinide computational chemistry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269345" y="2726186"/>
            <a:ext cx="275437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Lin Wang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Assoc. Prof.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PhD.  2012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Peking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+mn-ea"/>
              </a:rPr>
              <a:t>Actinide separation chemistry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3078171" y="2726186"/>
            <a:ext cx="312789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Congzhi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Wang    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Assoc. Prof.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PhD.  2012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Beijing Institute of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Actinide computational chemistry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BFAE9B0-176F-9E70-D4D9-79096EDA98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0" t="2389" r="326" b="18244"/>
          <a:stretch>
            <a:fillRect/>
          </a:stretch>
        </p:blipFill>
        <p:spPr>
          <a:xfrm>
            <a:off x="3624299" y="3875636"/>
            <a:ext cx="1398905" cy="16529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EFD5CB8A-37FD-D42E-B4D4-F64F01368CCA}"/>
              </a:ext>
            </a:extLst>
          </p:cNvPr>
          <p:cNvPicPr/>
          <p:nvPr/>
        </p:nvPicPr>
        <p:blipFill>
          <a:blip r:embed="rId14"/>
          <a:srcRect b="3853"/>
          <a:stretch>
            <a:fillRect/>
          </a:stretch>
        </p:blipFill>
        <p:spPr>
          <a:xfrm>
            <a:off x="9675379" y="3880716"/>
            <a:ext cx="1241425" cy="1647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4A48CC3E-31AC-D358-C110-9135B6801751}"/>
              </a:ext>
            </a:extLst>
          </p:cNvPr>
          <p:cNvPicPr/>
          <p:nvPr/>
        </p:nvPicPr>
        <p:blipFill>
          <a:blip r:embed="rId15"/>
          <a:srcRect r="-983" b="4530"/>
          <a:stretch>
            <a:fillRect/>
          </a:stretch>
        </p:blipFill>
        <p:spPr>
          <a:xfrm>
            <a:off x="6802641" y="3909291"/>
            <a:ext cx="1238885" cy="1619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9C08D1B-0A6F-111B-A534-403896C7D0E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5517" r="6004"/>
          <a:stretch>
            <a:fillRect/>
          </a:stretch>
        </p:blipFill>
        <p:spPr>
          <a:xfrm>
            <a:off x="845693" y="3948026"/>
            <a:ext cx="1326515" cy="1580515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BB2FFF74-EAA3-51CA-8456-941F79582DCC}"/>
              </a:ext>
            </a:extLst>
          </p:cNvPr>
          <p:cNvSpPr txBox="1"/>
          <p:nvPr/>
        </p:nvSpPr>
        <p:spPr>
          <a:xfrm>
            <a:off x="3078171" y="5631946"/>
            <a:ext cx="378338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Jianhui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Lan     Assoc. Prof.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PhD.  2010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Beijing University of Chemical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Actinide computational chemistry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B9FDA0DD-45DE-DBB5-F987-3CD21363D1D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69345" y="5631946"/>
            <a:ext cx="327883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Kongqiu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Hu     Assoc. Prof.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PhD.  2015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Tsinghua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Actinide coordination chemistry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8BB5B41F-E376-4F06-A8F1-BF370D483C7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383590" y="5631946"/>
            <a:ext cx="2539065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Jipan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Yu     Assoc. Prof.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PhD.  2014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Tsinghua University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Actinide chemistry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A5721EAA-BC9E-A2FD-2AE2-B43EC1F9B7F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699461" y="5631946"/>
            <a:ext cx="284256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Zijie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Li     Assoc. Prof.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PhD.  2007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Chinese Academy of Sciences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  <a:sym typeface="+mn-ea"/>
              </a:rPr>
              <a:t>Actinide separation chemistry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xmlns="" id="{6BA0EF7A-866B-C3D6-80CD-7E9E4D570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454" y="272197"/>
            <a:ext cx="10662577" cy="52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3413"/>
              </a:lnSpc>
            </a:pP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Team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Introduction: Associate Professors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6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J2022.potx" id="{8BBC4BC3-BEB5-4946-8F80-1256EA926EF8}" vid="{EA5DC5B3-5A7E-45FE-8A8B-1A4198E2B1EA}"/>
    </a:ext>
  </a:extLst>
</a:theme>
</file>

<file path=ppt/theme/theme2.xml><?xml version="1.0" encoding="utf-8"?>
<a:theme xmlns:a="http://schemas.openxmlformats.org/drawingml/2006/main" name="1_课题组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课题组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charset="0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CJ2022</Template>
  <TotalTime>1538</TotalTime>
  <Words>2054</Words>
  <Application>Microsoft Office PowerPoint</Application>
  <PresentationFormat>自定义</PresentationFormat>
  <Paragraphs>403</Paragraphs>
  <Slides>28</Slides>
  <Notes>11</Notes>
  <HiddenSlides>0</HiddenSlides>
  <MMClips>0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31" baseType="lpstr">
      <vt:lpstr>6_Office 主题​​</vt:lpstr>
      <vt:lpstr>1_课题组4</vt:lpstr>
      <vt:lpstr>2_课题组4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Jun Cao</dc:creator>
  <cp:lastModifiedBy>DELL</cp:lastModifiedBy>
  <cp:revision>240</cp:revision>
  <dcterms:created xsi:type="dcterms:W3CDTF">2023-01-01T14:23:30Z</dcterms:created>
  <dcterms:modified xsi:type="dcterms:W3CDTF">2023-09-17T12:40:39Z</dcterms:modified>
</cp:coreProperties>
</file>