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449" r:id="rId2"/>
    <p:sldId id="2450" r:id="rId3"/>
    <p:sldId id="2452" r:id="rId4"/>
    <p:sldId id="2582" r:id="rId5"/>
    <p:sldId id="2600" r:id="rId6"/>
    <p:sldId id="2455" r:id="rId7"/>
    <p:sldId id="2595" r:id="rId8"/>
    <p:sldId id="2456" r:id="rId9"/>
    <p:sldId id="2458" r:id="rId10"/>
    <p:sldId id="2599" r:id="rId11"/>
    <p:sldId id="2584" r:id="rId12"/>
    <p:sldId id="2585" r:id="rId13"/>
    <p:sldId id="2464" r:id="rId14"/>
    <p:sldId id="2583" r:id="rId15"/>
    <p:sldId id="2601" r:id="rId16"/>
    <p:sldId id="2598" r:id="rId17"/>
    <p:sldId id="2468" r:id="rId18"/>
    <p:sldId id="2469" r:id="rId19"/>
    <p:sldId id="2470" r:id="rId20"/>
    <p:sldId id="2471" r:id="rId21"/>
    <p:sldId id="2592" r:id="rId22"/>
    <p:sldId id="2594" r:id="rId23"/>
    <p:sldId id="2593" r:id="rId24"/>
    <p:sldId id="1389" r:id="rId25"/>
    <p:sldId id="2586" r:id="rId26"/>
    <p:sldId id="2481" r:id="rId27"/>
    <p:sldId id="2482" r:id="rId28"/>
    <p:sldId id="257" r:id="rId29"/>
    <p:sldId id="2604" r:id="rId30"/>
    <p:sldId id="2603" r:id="rId31"/>
    <p:sldId id="2602" r:id="rId32"/>
    <p:sldId id="2588" r:id="rId33"/>
    <p:sldId id="2488" r:id="rId34"/>
    <p:sldId id="2489" r:id="rId35"/>
    <p:sldId id="2490" r:id="rId36"/>
    <p:sldId id="1827" r:id="rId37"/>
    <p:sldId id="2492" r:id="rId38"/>
  </p:sldIdLst>
  <p:sldSz cx="9144000" cy="5143500" type="screen16x9"/>
  <p:notesSz cx="6797675" cy="9928225"/>
  <p:custDataLst>
    <p:tags r:id="rId41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44" userDrawn="1">
          <p15:clr>
            <a:srgbClr val="A4A3A4"/>
          </p15:clr>
        </p15:guide>
        <p15:guide id="2" pos="5408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J.江" initials="W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19F6"/>
    <a:srgbClr val="005DA2"/>
    <a:srgbClr val="A6A6A6"/>
    <a:srgbClr val="071F65"/>
    <a:srgbClr val="FFFFFF"/>
    <a:srgbClr val="B7B7B7"/>
    <a:srgbClr val="0033CC"/>
    <a:srgbClr val="FFFF00"/>
    <a:srgbClr val="1388FB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14" autoAdjust="0"/>
    <p:restoredTop sz="92039" autoAdjust="0"/>
  </p:normalViewPr>
  <p:slideViewPr>
    <p:cSldViewPr showGuides="1">
      <p:cViewPr>
        <p:scale>
          <a:sx n="90" d="100"/>
          <a:sy n="90" d="100"/>
        </p:scale>
        <p:origin x="216" y="1032"/>
      </p:cViewPr>
      <p:guideLst>
        <p:guide pos="344"/>
        <p:guide pos="5408"/>
        <p:guide orient="horz" pos="1620"/>
      </p:guideLst>
    </p:cSldViewPr>
  </p:slideViewPr>
  <p:outlineViewPr>
    <p:cViewPr>
      <p:scale>
        <a:sx n="33" d="100"/>
        <a:sy n="33" d="100"/>
      </p:scale>
      <p:origin x="0" y="-6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D2E-CA4A-ABBA-14B1A808E3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2E-CA4A-ABBA-14B1A808E3A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C3A-5C4C-A8E8-E2BC734B07D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C3A-5C4C-A8E8-E2BC734B07D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C3A-5C4C-A8E8-E2BC734B07D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C3A-5C4C-A8E8-E2BC734B07D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C3A-5C4C-A8E8-E2BC734B07D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C3A-5C4C-A8E8-E2BC734B07D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2E-CA4A-ABBA-14B1A808E3A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C3A-5C4C-A8E8-E2BC734B07D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C3A-5C4C-A8E8-E2BC734B07D0}"/>
              </c:ext>
            </c:extLst>
          </c:dPt>
          <c:dLbls>
            <c:dLbl>
              <c:idx val="0"/>
              <c:layout>
                <c:manualLayout>
                  <c:x val="-0.11752702428774971"/>
                  <c:y val="0.2441507963510371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D2E-CA4A-ABBA-14B1A808E3AE}"/>
                </c:ext>
              </c:extLst>
            </c:dLbl>
            <c:dLbl>
              <c:idx val="1"/>
              <c:layout>
                <c:manualLayout>
                  <c:x val="-4.4092323075213866E-2"/>
                  <c:y val="-5.49891130108074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33899157403566"/>
                      <c:h val="0.174092939157135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D2E-CA4A-ABBA-14B1A808E3AE}"/>
                </c:ext>
              </c:extLst>
            </c:dLbl>
            <c:dLbl>
              <c:idx val="8"/>
              <c:layout>
                <c:manualLayout>
                  <c:x val="-1.5084215788888954E-2"/>
                  <c:y val="0.1086298034341839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97876746638287"/>
                      <c:h val="0.196924800030202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D2E-CA4A-ABBA-14B1A808E3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Sheet1!$A$2:$A$12</c:f>
              <c:strCache>
                <c:ptCount val="11"/>
                <c:pt idx="0">
                  <c:v>Energy &amp; Battery</c:v>
                </c:pt>
                <c:pt idx="1">
                  <c:v>Magnetism&amp;Multiferroic</c:v>
                </c:pt>
                <c:pt idx="2">
                  <c:v>Metal&amp;Alloy</c:v>
                </c:pt>
                <c:pt idx="3">
                  <c:v>Oxides Film</c:v>
                </c:pt>
                <c:pt idx="4">
                  <c:v>Spintronics</c:v>
                </c:pt>
                <c:pt idx="5">
                  <c:v>Polymer </c:v>
                </c:pt>
                <c:pt idx="6">
                  <c:v>Nano Composite　</c:v>
                </c:pt>
                <c:pt idx="7">
                  <c:v>Biology</c:v>
                </c:pt>
                <c:pt idx="8">
                  <c:v>Superconductivity</c:v>
                </c:pt>
                <c:pt idx="9">
                  <c:v>Engineering</c:v>
                </c:pt>
                <c:pt idx="10">
                  <c:v>others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64</c:v>
                </c:pt>
                <c:pt idx="1">
                  <c:v>27</c:v>
                </c:pt>
                <c:pt idx="2">
                  <c:v>32</c:v>
                </c:pt>
                <c:pt idx="3">
                  <c:v>15</c:v>
                </c:pt>
                <c:pt idx="4">
                  <c:v>11</c:v>
                </c:pt>
                <c:pt idx="5">
                  <c:v>17</c:v>
                </c:pt>
                <c:pt idx="6">
                  <c:v>15</c:v>
                </c:pt>
                <c:pt idx="7">
                  <c:v>3</c:v>
                </c:pt>
                <c:pt idx="8">
                  <c:v>7</c:v>
                </c:pt>
                <c:pt idx="9">
                  <c:v>12</c:v>
                </c:pt>
                <c:pt idx="1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E-CA4A-ABBA-14B1A808E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546634D4-6826-4280-8DB9-19D143CADB2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2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BE61C9F4-D0A3-417B-B817-AAD999A50B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 eaLnBrk="1" hangingPunct="1">
              <a:defRPr sz="120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 eaLnBrk="1" hangingPunct="1">
              <a:defRPr sz="120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2D2B385D-30C0-42A3-A406-FDA826925B69}" type="datetimeFigureOut">
              <a:rPr lang="zh-CN" altLang="en-US"/>
              <a:t>2023/9/21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2117" tIns="46058" rIns="92117" bIns="46058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 eaLnBrk="1" hangingPunct="1">
              <a:defRPr sz="120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2" y="9430090"/>
            <a:ext cx="2945660" cy="496412"/>
          </a:xfrm>
          <a:prstGeom prst="rect">
            <a:avLst/>
          </a:prstGeom>
        </p:spPr>
        <p:txBody>
          <a:bodyPr vert="horz" wrap="square" lIns="92117" tIns="46058" rIns="92117" bIns="46058" numCol="1" anchor="b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C994A22-7990-4147-B722-23103CA33D18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positron annihilation lifetime spectrum 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062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389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1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5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7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E9945-95FD-4340-AC95-868156AD12A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C598D-9B25-41F2-B008-9EA8DB91FF4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205983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0E28F-C52D-4A97-95D4-C0569AAA1EFD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0625" y="69044"/>
            <a:ext cx="7882594" cy="494732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3000" b="1" baseline="0">
                <a:solidFill>
                  <a:srgbClr val="005DA2"/>
                </a:solidFill>
                <a:latin typeface="Arial" panose="020B060402020209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100000" y="270000"/>
            <a:ext cx="810000" cy="27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790843" y="608563"/>
            <a:ext cx="8349621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253770" y="721049"/>
            <a:ext cx="8459450" cy="40416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16535" indent="-2159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1800" b="1" baseline="0">
                <a:solidFill>
                  <a:srgbClr val="005DA2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1pPr>
            <a:lvl2pPr marL="540385" indent="-2159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Font typeface="Arial" panose="020B0604020202090204" pitchFamily="34" charset="0"/>
              <a:buChar char="•"/>
              <a:defRPr sz="1500"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" y="91763"/>
            <a:ext cx="731625" cy="4946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5DDF-294A-47C7-9938-98EB7AF5D866}" type="slidenum">
              <a:rPr lang="en-US" altLang="zh-CN"/>
              <a:t>‹#›</a:t>
            </a:fld>
            <a:endParaRPr lang="en-US" altLang="zh-CN"/>
          </a:p>
        </p:txBody>
      </p:sp>
      <p:pic>
        <p:nvPicPr>
          <p:cNvPr id="11" name="图片 18" descr="图片1副本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7039" y="130782"/>
            <a:ext cx="960107" cy="43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457200" y="130782"/>
            <a:ext cx="6881826" cy="431953"/>
          </a:xfrm>
        </p:spPr>
        <p:txBody>
          <a:bodyPr/>
          <a:lstStyle>
            <a:lvl1pPr algn="l"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3" name="矩形 6"/>
          <p:cNvSpPr/>
          <p:nvPr userDrawn="1"/>
        </p:nvSpPr>
        <p:spPr>
          <a:xfrm>
            <a:off x="395537" y="586542"/>
            <a:ext cx="8496944" cy="81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4" name="圆角矩形 7"/>
          <p:cNvSpPr/>
          <p:nvPr userDrawn="1"/>
        </p:nvSpPr>
        <p:spPr>
          <a:xfrm>
            <a:off x="195216" y="497941"/>
            <a:ext cx="200320" cy="172675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81"/>
            <a:ext cx="7772400" cy="1021557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1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2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43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24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05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286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67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48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CCFD9-E225-4027-8A39-47BB1E8B305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1" y="1200154"/>
            <a:ext cx="4038600" cy="3394472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E8E55-4005-43B9-AF5B-63A4A6F5E9C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000" indent="0">
              <a:buNone/>
              <a:defRPr sz="1700" b="1"/>
            </a:lvl2pPr>
            <a:lvl3pPr marL="762000" indent="0">
              <a:buNone/>
              <a:defRPr sz="1500" b="1"/>
            </a:lvl3pPr>
            <a:lvl4pPr marL="1143000" indent="0">
              <a:buNone/>
              <a:defRPr sz="1400" b="1"/>
            </a:lvl4pPr>
            <a:lvl5pPr marL="1524000" indent="0">
              <a:buNone/>
              <a:defRPr sz="1400" b="1"/>
            </a:lvl5pPr>
            <a:lvl6pPr marL="1905000" indent="0">
              <a:buNone/>
              <a:defRPr sz="1400" b="1"/>
            </a:lvl6pPr>
            <a:lvl7pPr marL="2286000" indent="0">
              <a:buNone/>
              <a:defRPr sz="1400" b="1"/>
            </a:lvl7pPr>
            <a:lvl8pPr marL="2667000" indent="0">
              <a:buNone/>
              <a:defRPr sz="1400" b="1"/>
            </a:lvl8pPr>
            <a:lvl9pPr marL="3048000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4" y="1151338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000" indent="0">
              <a:buNone/>
              <a:defRPr sz="1700" b="1"/>
            </a:lvl2pPr>
            <a:lvl3pPr marL="762000" indent="0">
              <a:buNone/>
              <a:defRPr sz="1500" b="1"/>
            </a:lvl3pPr>
            <a:lvl4pPr marL="1143000" indent="0">
              <a:buNone/>
              <a:defRPr sz="1400" b="1"/>
            </a:lvl4pPr>
            <a:lvl5pPr marL="1524000" indent="0">
              <a:buNone/>
              <a:defRPr sz="1400" b="1"/>
            </a:lvl5pPr>
            <a:lvl6pPr marL="1905000" indent="0">
              <a:buNone/>
              <a:defRPr sz="1400" b="1"/>
            </a:lvl6pPr>
            <a:lvl7pPr marL="2286000" indent="0">
              <a:buNone/>
              <a:defRPr sz="1400" b="1"/>
            </a:lvl7pPr>
            <a:lvl8pPr marL="2667000" indent="0">
              <a:buNone/>
              <a:defRPr sz="1400" b="1"/>
            </a:lvl8pPr>
            <a:lvl9pPr marL="3048000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E7009-F018-417B-A00B-621B4BA5E7A7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42EE-A927-47F0-8C6F-13CEA9EFBA92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89ED-2AB0-4A45-9A5F-8F7C8E84949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20" y="204790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07"/>
            <a:ext cx="5111750" cy="4389835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20" y="1076328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1000" indent="0">
              <a:buNone/>
              <a:defRPr sz="1000"/>
            </a:lvl2pPr>
            <a:lvl3pPr marL="762000" indent="0">
              <a:buNone/>
              <a:defRPr sz="800"/>
            </a:lvl3pPr>
            <a:lvl4pPr marL="1143000" indent="0">
              <a:buNone/>
              <a:defRPr sz="700"/>
            </a:lvl4pPr>
            <a:lvl5pPr marL="1524000" indent="0">
              <a:buNone/>
              <a:defRPr sz="700"/>
            </a:lvl5pPr>
            <a:lvl6pPr marL="1905000" indent="0">
              <a:buNone/>
              <a:defRPr sz="700"/>
            </a:lvl6pPr>
            <a:lvl7pPr marL="2286000" indent="0">
              <a:buNone/>
              <a:defRPr sz="700"/>
            </a:lvl7pPr>
            <a:lvl8pPr marL="2667000" indent="0">
              <a:buNone/>
              <a:defRPr sz="700"/>
            </a:lvl8pPr>
            <a:lvl9pPr marL="3048000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2F39D-253D-47DE-8C96-79F70A04D70E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700"/>
            </a:lvl1pPr>
            <a:lvl2pPr marL="381000" indent="0">
              <a:buNone/>
              <a:defRPr sz="2300"/>
            </a:lvl2pPr>
            <a:lvl3pPr marL="762000" indent="0">
              <a:buNone/>
              <a:defRPr sz="2000"/>
            </a:lvl3pPr>
            <a:lvl4pPr marL="1143000" indent="0">
              <a:buNone/>
              <a:defRPr sz="1700"/>
            </a:lvl4pPr>
            <a:lvl5pPr marL="1524000" indent="0">
              <a:buNone/>
              <a:defRPr sz="1700"/>
            </a:lvl5pPr>
            <a:lvl6pPr marL="1905000" indent="0">
              <a:buNone/>
              <a:defRPr sz="1700"/>
            </a:lvl6pPr>
            <a:lvl7pPr marL="2286000" indent="0">
              <a:buNone/>
              <a:defRPr sz="1700"/>
            </a:lvl7pPr>
            <a:lvl8pPr marL="2667000" indent="0">
              <a:buNone/>
              <a:defRPr sz="1700"/>
            </a:lvl8pPr>
            <a:lvl9pPr marL="3048000" indent="0">
              <a:buNone/>
              <a:defRPr sz="17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200"/>
            </a:lvl1pPr>
            <a:lvl2pPr marL="381000" indent="0">
              <a:buNone/>
              <a:defRPr sz="1000"/>
            </a:lvl2pPr>
            <a:lvl3pPr marL="762000" indent="0">
              <a:buNone/>
              <a:defRPr sz="800"/>
            </a:lvl3pPr>
            <a:lvl4pPr marL="1143000" indent="0">
              <a:buNone/>
              <a:defRPr sz="700"/>
            </a:lvl4pPr>
            <a:lvl5pPr marL="1524000" indent="0">
              <a:buNone/>
              <a:defRPr sz="700"/>
            </a:lvl5pPr>
            <a:lvl6pPr marL="1905000" indent="0">
              <a:buNone/>
              <a:defRPr sz="700"/>
            </a:lvl6pPr>
            <a:lvl7pPr marL="2286000" indent="0">
              <a:buNone/>
              <a:defRPr sz="700"/>
            </a:lvl7pPr>
            <a:lvl8pPr marL="2667000" indent="0">
              <a:buNone/>
              <a:defRPr sz="700"/>
            </a:lvl8pPr>
            <a:lvl9pPr marL="3048000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90104-07A5-48B5-BEDE-05F658D4D210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9" tIns="45719" rIns="91439" bIns="45719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9" tIns="45719" rIns="91439" bIns="45719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1" y="4767267"/>
            <a:ext cx="2133600" cy="273844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l" eaLnBrk="1" hangingPunct="1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1" y="4767267"/>
            <a:ext cx="2895600" cy="273844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ctr" eaLnBrk="1" hangingPunct="1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wrap="square" lIns="91439" tIns="45719" rIns="91439" bIns="45719" numCol="1" anchor="ctr" anchorCtr="0" compatLnSpc="1"/>
          <a:lstStyle>
            <a:lvl1pPr algn="r" eaLnBrk="1" hangingPunct="1">
              <a:defRPr sz="10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4C4A90C-E326-4071-A758-2EBBA93615FA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5pPr>
      <a:lvl6pPr marL="381000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6pPr>
      <a:lvl7pPr marL="762000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7pPr>
      <a:lvl8pPr marL="1143000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8pPr>
      <a:lvl9pPr marL="1524000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9125" indent="-238125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905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500" indent="-1905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indent="-1905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500" indent="-190500" algn="l" defTabSz="762000" rtl="0" eaLnBrk="1" latinLnBrk="0" hangingPunct="1">
        <a:spcBef>
          <a:spcPct val="20000"/>
        </a:spcBef>
        <a:buFont typeface="Arial" panose="020B060402020209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500" indent="-190500" algn="l" defTabSz="762000" rtl="0" eaLnBrk="1" latinLnBrk="0" hangingPunct="1">
        <a:spcBef>
          <a:spcPct val="20000"/>
        </a:spcBef>
        <a:buFont typeface="Arial" panose="020B060402020209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500" indent="-190500" algn="l" defTabSz="762000" rtl="0" eaLnBrk="1" latinLnBrk="0" hangingPunct="1">
        <a:spcBef>
          <a:spcPct val="20000"/>
        </a:spcBef>
        <a:buFont typeface="Arial" panose="020B060402020209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500" indent="-190500" algn="l" defTabSz="762000" rtl="0" eaLnBrk="1" latinLnBrk="0" hangingPunct="1">
        <a:spcBef>
          <a:spcPct val="20000"/>
        </a:spcBef>
        <a:buFont typeface="Arial" panose="020B060402020209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4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5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6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7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8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4" userDrawn="1">
          <p15:clr>
            <a:srgbClr val="F26B43"/>
          </p15:clr>
        </p15:guide>
        <p15:guide id="2" pos="54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jpeg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hyperlink" Target="https://user.csns.ihep.ac.cn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10" Type="http://schemas.openxmlformats.org/officeDocument/2006/relationships/image" Target="../media/image72.png"/><Relationship Id="rId4" Type="http://schemas.openxmlformats.org/officeDocument/2006/relationships/image" Target="../media/image66.jpeg"/><Relationship Id="rId9" Type="http://schemas.openxmlformats.org/officeDocument/2006/relationships/image" Target="../media/image7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76.pn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eg"/><Relationship Id="rId9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image" Target="../media/image96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png"/><Relationship Id="rId7" Type="http://schemas.openxmlformats.org/officeDocument/2006/relationships/image" Target="../media/image113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2168517"/>
            <a:ext cx="9144000" cy="2851505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F6D265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0110" y="2550598"/>
            <a:ext cx="8804787" cy="192290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7" name="文本框 6"/>
          <p:cNvSpPr txBox="1"/>
          <p:nvPr/>
        </p:nvSpPr>
        <p:spPr>
          <a:xfrm>
            <a:off x="1387785" y="3261215"/>
            <a:ext cx="6309437" cy="1534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500" b="1" dirty="0">
                <a:solidFill>
                  <a:schemeClr val="bg1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LIANG </a:t>
            </a:r>
            <a:r>
              <a:rPr lang="en-US" altLang="zh-CN" sz="1500" b="1" dirty="0" err="1">
                <a:solidFill>
                  <a:schemeClr val="bg1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Tianjiao</a:t>
            </a:r>
            <a:r>
              <a:rPr lang="en-US" altLang="zh-CN" sz="1500" b="1" dirty="0">
                <a:solidFill>
                  <a:schemeClr val="bg1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,</a:t>
            </a:r>
            <a:r>
              <a:rPr lang="zh-CN" altLang="en-US" sz="1500" b="1" dirty="0">
                <a:solidFill>
                  <a:schemeClr val="bg1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 </a:t>
            </a:r>
            <a:r>
              <a:rPr lang="en-US" altLang="zh-CN" sz="1500" b="1" dirty="0">
                <a:solidFill>
                  <a:schemeClr val="bg1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Dongguan Branch</a:t>
            </a:r>
            <a:endParaRPr lang="en-US" altLang="zh-CN" sz="1500" b="1" dirty="0">
              <a:solidFill>
                <a:schemeClr val="bg1"/>
              </a:solidFill>
              <a:latin typeface="Arial Bold" panose="020B0604020202090204" charset="0"/>
              <a:cs typeface="Arial Bold" panose="020B0604020202090204" charset="0"/>
            </a:endParaRPr>
          </a:p>
          <a:p>
            <a:pPr algn="ctr">
              <a:spcAft>
                <a:spcPts val="1200"/>
              </a:spcAft>
            </a:pPr>
            <a:r>
              <a:rPr lang="en-US" altLang="zh-CN" sz="1500" b="1" dirty="0">
                <a:solidFill>
                  <a:schemeClr val="bg1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International</a:t>
            </a:r>
            <a:r>
              <a:rPr lang="zh-CN" altLang="en-US" sz="1500" b="1" dirty="0">
                <a:solidFill>
                  <a:schemeClr val="bg1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 </a:t>
            </a:r>
            <a:r>
              <a:rPr lang="en-US" altLang="zh-CN" sz="1500" b="1" dirty="0">
                <a:solidFill>
                  <a:schemeClr val="bg1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Assessment</a:t>
            </a:r>
          </a:p>
          <a:p>
            <a:pPr algn="ctr">
              <a:spcAft>
                <a:spcPts val="1200"/>
              </a:spcAft>
            </a:pPr>
            <a:r>
              <a:rPr lang="en-US" altLang="zh-CN" sz="1500" b="1" dirty="0">
                <a:solidFill>
                  <a:schemeClr val="bg1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21</a:t>
            </a:r>
            <a:r>
              <a:rPr lang="en-US" altLang="zh-CN" sz="1500" b="1" baseline="30000" dirty="0">
                <a:solidFill>
                  <a:schemeClr val="bg1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st</a:t>
            </a:r>
            <a:r>
              <a:rPr lang="en-US" altLang="zh-CN" sz="1500" b="1" dirty="0">
                <a:solidFill>
                  <a:schemeClr val="bg1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 Sep,2023</a:t>
            </a:r>
            <a:endParaRPr lang="en-US" altLang="zh-CN" sz="1500" b="1" dirty="0">
              <a:solidFill>
                <a:schemeClr val="bg1"/>
              </a:solidFill>
              <a:latin typeface="Arial Bold" panose="020B0604020202090204" charset="0"/>
              <a:cs typeface="Arial Bold" panose="020B0604020202090204" charset="0"/>
            </a:endParaRPr>
          </a:p>
          <a:p>
            <a:pPr algn="ctr">
              <a:lnSpc>
                <a:spcPct val="125000"/>
              </a:lnSpc>
            </a:pPr>
            <a:endParaRPr lang="en-US" altLang="zh-CN" sz="1500" b="1" dirty="0">
              <a:solidFill>
                <a:schemeClr val="bg1"/>
              </a:solidFill>
              <a:latin typeface="Arial Bold" panose="020B0604020202090204" charset="0"/>
              <a:ea typeface="+mj-ea"/>
              <a:cs typeface="Arial Bold" panose="020B0604020202090204" charset="0"/>
            </a:endParaRPr>
          </a:p>
        </p:txBody>
      </p:sp>
      <p:sp>
        <p:nvSpPr>
          <p:cNvPr id="8" name="标题 3"/>
          <p:cNvSpPr txBox="1"/>
          <p:nvPr/>
        </p:nvSpPr>
        <p:spPr>
          <a:xfrm>
            <a:off x="140110" y="2601511"/>
            <a:ext cx="8804787" cy="737431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4000" b="1" u="none" strike="noStrike" kern="0" cap="none" spc="0" normalizeH="0" baseline="0" dirty="0">
                <a:solidFill>
                  <a:srgbClr val="005DA2"/>
                </a:solidFill>
                <a:uFillTx/>
                <a:latin typeface="Arial" panose="020B060402020209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en-US" altLang="zh-CN" sz="3000" dirty="0">
                <a:solidFill>
                  <a:schemeClr val="bg2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sym typeface="+mn-ea"/>
              </a:rPr>
              <a:t>CSNS Neutron Science</a:t>
            </a:r>
            <a:endParaRPr lang="en-US" altLang="zh-CN" sz="3000" dirty="0">
              <a:solidFill>
                <a:schemeClr val="bg1"/>
              </a:solidFill>
              <a:cs typeface="Arial" panose="020B0604020202090204" pitchFamily="34" charset="0"/>
              <a:sym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A3F07D6-885D-9D44-85CB-5E7D1C078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52" y="0"/>
            <a:ext cx="4665700" cy="216851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A181427-FBEB-A249-BE07-DCFEABF9E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222" y="-956642"/>
            <a:ext cx="1446778" cy="3112833"/>
          </a:xfrm>
          <a:prstGeom prst="rect">
            <a:avLst/>
          </a:prstGeom>
        </p:spPr>
      </p:pic>
      <p:pic>
        <p:nvPicPr>
          <p:cNvPr id="11" name="Picture 2" descr="C:\Users\Administrator\Desktop\靶心-8.jpg">
            <a:extLst>
              <a:ext uri="{FF2B5EF4-FFF2-40B4-BE49-F238E27FC236}">
                <a16:creationId xmlns:a16="http://schemas.microsoft.com/office/drawing/2014/main" id="{CD62FF85-7E44-DB4C-9DBE-C2C788319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98"/>
            <a:ext cx="3400353" cy="218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">
            <a:extLst>
              <a:ext uri="{FF2B5EF4-FFF2-40B4-BE49-F238E27FC236}">
                <a16:creationId xmlns:a16="http://schemas.microsoft.com/office/drawing/2014/main" id="{ABD6DCDC-724A-BB4F-9FC6-6D12600E7E5F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10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4E0F1B2-EF34-A241-8B96-096AAEEFFEA1}"/>
              </a:ext>
            </a:extLst>
          </p:cNvPr>
          <p:cNvSpPr txBox="1">
            <a:spLocks noChangeArrowheads="1"/>
          </p:cNvSpPr>
          <p:nvPr/>
        </p:nvSpPr>
        <p:spPr>
          <a:xfrm>
            <a:off x="827405" y="127000"/>
            <a:ext cx="770255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28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Atmospheric Neutron Irradiation</a:t>
            </a:r>
          </a:p>
          <a:p>
            <a:pPr>
              <a:defRPr/>
            </a:pPr>
            <a:endParaRPr lang="en-US" altLang="zh-CN" sz="3200" b="1" dirty="0">
              <a:solidFill>
                <a:srgbClr val="0432FF"/>
              </a:solidFill>
            </a:endParaRPr>
          </a:p>
          <a:p>
            <a:pPr eaLnBrk="0" hangingPunct="0">
              <a:defRPr/>
            </a:pPr>
            <a:endParaRPr lang="en-US" altLang="zh-CN" sz="3200" b="1" dirty="0">
              <a:solidFill>
                <a:srgbClr val="0432FF"/>
              </a:solidFill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3C85DB23-CE48-B243-A3FC-E16E7E040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5746" y="1419622"/>
            <a:ext cx="25495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374B2E83-92C8-6246-98C4-BA35DFC8E183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3219822"/>
            <a:ext cx="3851920" cy="91558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290" lvl="1" indent="-288290" eaLnBrk="1" fontAlgn="auto" hangingPunct="1"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charset="0"/>
              <a:buChar char=""/>
              <a:tabLst>
                <a:tab pos="1609725" algn="l"/>
              </a:tabLst>
            </a:pPr>
            <a:r>
              <a:rPr kumimoji="1" lang="en-US" altLang="zh-CN" sz="1600" dirty="0">
                <a:ea typeface="微软雅黑" panose="020B0503020204020204" pitchFamily="34" charset="-122"/>
              </a:rPr>
              <a:t>The first neutron obtained  2022</a:t>
            </a:r>
            <a:r>
              <a:rPr kumimoji="1" lang="zh-CN" altLang="en-US" sz="1600" dirty="0">
                <a:ea typeface="微软雅黑" panose="020B0503020204020204" pitchFamily="34" charset="-122"/>
              </a:rPr>
              <a:t>，</a:t>
            </a:r>
            <a:r>
              <a:rPr kumimoji="1" lang="en-US" altLang="zh-CN" sz="1800" dirty="0">
                <a:solidFill>
                  <a:srgbClr val="0819F6"/>
                </a:solidFill>
                <a:ea typeface="微软雅黑" panose="020B0503020204020204" pitchFamily="34" charset="-122"/>
              </a:rPr>
              <a:t>under</a:t>
            </a:r>
            <a:r>
              <a:rPr kumimoji="1" lang="zh-CN" altLang="en-US" sz="1800" dirty="0">
                <a:solidFill>
                  <a:srgbClr val="0819F6"/>
                </a:solidFill>
                <a:ea typeface="微软雅黑" panose="020B0503020204020204" pitchFamily="34" charset="-122"/>
              </a:rPr>
              <a:t> </a:t>
            </a:r>
            <a:r>
              <a:rPr kumimoji="1" lang="en-US" altLang="zh-CN" sz="1800" dirty="0">
                <a:solidFill>
                  <a:srgbClr val="0819F6"/>
                </a:solidFill>
                <a:ea typeface="微软雅黑" panose="020B0503020204020204" pitchFamily="34" charset="-122"/>
              </a:rPr>
              <a:t>trial</a:t>
            </a:r>
            <a:r>
              <a:rPr kumimoji="1" lang="zh-CN" altLang="en-US" sz="1800" dirty="0">
                <a:solidFill>
                  <a:srgbClr val="0819F6"/>
                </a:solidFill>
                <a:ea typeface="微软雅黑" panose="020B0503020204020204" pitchFamily="34" charset="-122"/>
              </a:rPr>
              <a:t> </a:t>
            </a:r>
            <a:r>
              <a:rPr kumimoji="1" lang="en-US" altLang="zh-CN" sz="1800" dirty="0">
                <a:solidFill>
                  <a:srgbClr val="0819F6"/>
                </a:solidFill>
                <a:ea typeface="微软雅黑" panose="020B0503020204020204" pitchFamily="34" charset="-122"/>
              </a:rPr>
              <a:t>operation</a:t>
            </a:r>
            <a:r>
              <a:rPr kumimoji="1" lang="zh-CN" altLang="en-US" sz="1800" dirty="0">
                <a:solidFill>
                  <a:srgbClr val="0819F6"/>
                </a:solidFill>
                <a:ea typeface="微软雅黑" panose="020B0503020204020204" pitchFamily="34" charset="-122"/>
              </a:rPr>
              <a:t> </a:t>
            </a:r>
            <a:r>
              <a:rPr kumimoji="1" lang="en-US" altLang="zh-CN" sz="1800" dirty="0">
                <a:solidFill>
                  <a:srgbClr val="0819F6"/>
                </a:solidFill>
                <a:ea typeface="微软雅黑" panose="020B0503020204020204" pitchFamily="34" charset="-122"/>
              </a:rPr>
              <a:t>now</a:t>
            </a:r>
          </a:p>
          <a:p>
            <a:pPr marL="288290" lvl="1" indent="-288290" eaLnBrk="1" fontAlgn="auto" hangingPunct="1"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charset="0"/>
              <a:buChar char=""/>
              <a:tabLst>
                <a:tab pos="1609725" algn="l"/>
              </a:tabLst>
            </a:pPr>
            <a:r>
              <a:rPr kumimoji="1" lang="en-US" altLang="zh-CN" sz="1600" dirty="0">
                <a:ea typeface="微软雅黑" panose="020B0503020204020204" pitchFamily="34" charset="-122"/>
              </a:rPr>
              <a:t>Good spectra shape with JEDEC </a:t>
            </a:r>
          </a:p>
          <a:p>
            <a:pPr marL="288290" lvl="1" indent="-288290" eaLnBrk="1" fontAlgn="auto" hangingPunct="1"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charset="0"/>
              <a:buChar char=""/>
              <a:tabLst>
                <a:tab pos="1609725" algn="l"/>
              </a:tabLst>
            </a:pPr>
            <a:r>
              <a:rPr kumimoji="1" lang="en-US" altLang="zh-CN" sz="1600" dirty="0">
                <a:ea typeface="微软雅黑" panose="020B0503020204020204" pitchFamily="34" charset="-122"/>
              </a:rPr>
              <a:t>flux range:10</a:t>
            </a:r>
            <a:r>
              <a:rPr kumimoji="1" lang="en-US" altLang="zh-CN" sz="1600" baseline="30000" dirty="0">
                <a:ea typeface="微软雅黑" panose="020B0503020204020204" pitchFamily="34" charset="-122"/>
              </a:rPr>
              <a:t>3</a:t>
            </a:r>
            <a:r>
              <a:rPr kumimoji="1" lang="en-US" altLang="zh-CN" sz="1600" dirty="0">
                <a:ea typeface="微软雅黑" panose="020B0503020204020204" pitchFamily="34" charset="-122"/>
              </a:rPr>
              <a:t>-10</a:t>
            </a:r>
            <a:r>
              <a:rPr kumimoji="1" lang="en-US" altLang="zh-CN" sz="1600" baseline="30000" dirty="0">
                <a:ea typeface="微软雅黑" panose="020B0503020204020204" pitchFamily="34" charset="-122"/>
              </a:rPr>
              <a:t>7</a:t>
            </a:r>
            <a:r>
              <a:rPr kumimoji="1" lang="en-US" altLang="zh-CN" sz="1600" dirty="0">
                <a:ea typeface="微软雅黑" panose="020B0503020204020204" pitchFamily="34" charset="-122"/>
              </a:rPr>
              <a:t> n/cm</a:t>
            </a:r>
            <a:r>
              <a:rPr kumimoji="1" lang="en-US" altLang="zh-CN" sz="1600" baseline="30000" dirty="0">
                <a:ea typeface="微软雅黑" panose="020B0503020204020204" pitchFamily="34" charset="-122"/>
              </a:rPr>
              <a:t>2</a:t>
            </a:r>
            <a:r>
              <a:rPr kumimoji="1" lang="en-US" altLang="zh-CN" sz="1600" dirty="0">
                <a:ea typeface="微软雅黑" panose="020B0503020204020204" pitchFamily="34" charset="-122"/>
              </a:rPr>
              <a:t>/s (&gt;10MeV)</a:t>
            </a:r>
          </a:p>
          <a:p>
            <a:pPr marL="288290" lvl="1" indent="-288290" eaLnBrk="1" fontAlgn="auto" hangingPunct="1"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charset="0"/>
              <a:buChar char=""/>
              <a:tabLst>
                <a:tab pos="1609725" algn="l"/>
              </a:tabLst>
            </a:pPr>
            <a:r>
              <a:rPr kumimoji="1" lang="en-US" altLang="zh-CN" sz="1600" dirty="0">
                <a:ea typeface="微软雅黑" panose="020B0503020204020204" pitchFamily="34" charset="-122"/>
              </a:rPr>
              <a:t>Collimated beam (1-10cm) </a:t>
            </a:r>
          </a:p>
          <a:p>
            <a:pPr marL="288290" lvl="1" indent="-288290" eaLnBrk="1" fontAlgn="auto" hangingPunct="1"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charset="0"/>
              <a:buChar char=""/>
              <a:tabLst>
                <a:tab pos="1609725" algn="l"/>
              </a:tabLst>
            </a:pPr>
            <a:r>
              <a:rPr kumimoji="1" lang="en-US" altLang="zh-CN" sz="1600" dirty="0">
                <a:ea typeface="微软雅黑" panose="020B0503020204020204" pitchFamily="34" charset="-122"/>
              </a:rPr>
              <a:t>Extended beam (80cm</a:t>
            </a:r>
            <a:r>
              <a:rPr kumimoji="1" lang="zh-CN" altLang="en-US" sz="1600" dirty="0">
                <a:ea typeface="微软雅黑" panose="020B0503020204020204" pitchFamily="34" charset="-122"/>
              </a:rPr>
              <a:t> </a:t>
            </a:r>
            <a:r>
              <a:rPr kumimoji="1" lang="en-US" altLang="zh-CN" sz="1600" dirty="0">
                <a:ea typeface="微软雅黑" panose="020B0503020204020204" pitchFamily="34" charset="-122"/>
              </a:rPr>
              <a:t>x</a:t>
            </a:r>
            <a:r>
              <a:rPr kumimoji="1" lang="zh-CN" altLang="en-US" sz="1600" dirty="0">
                <a:ea typeface="微软雅黑" panose="020B0503020204020204" pitchFamily="34" charset="-122"/>
              </a:rPr>
              <a:t> </a:t>
            </a:r>
            <a:r>
              <a:rPr kumimoji="1" lang="en-US" altLang="zh-CN" sz="1600" dirty="0">
                <a:ea typeface="微软雅黑" panose="020B0503020204020204" pitchFamily="34" charset="-122"/>
              </a:rPr>
              <a:t>80cm)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BB0EBBD-64E3-7146-BB53-B102F538A6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48" r="-5631"/>
          <a:stretch>
            <a:fillRect/>
          </a:stretch>
        </p:blipFill>
        <p:spPr>
          <a:xfrm>
            <a:off x="697187" y="1458434"/>
            <a:ext cx="2752725" cy="1663700"/>
          </a:xfrm>
          <a:prstGeom prst="rect">
            <a:avLst/>
          </a:prstGeom>
        </p:spPr>
      </p:pic>
      <p:pic>
        <p:nvPicPr>
          <p:cNvPr id="20" name="图片 37">
            <a:extLst>
              <a:ext uri="{FF2B5EF4-FFF2-40B4-BE49-F238E27FC236}">
                <a16:creationId xmlns:a16="http://schemas.microsoft.com/office/drawing/2014/main" id="{C6473E90-FB35-8347-AF08-5A9C73E36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05" y="1469141"/>
            <a:ext cx="2169795" cy="162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7907E0DB-D93E-6748-AF4E-B346752553D3}"/>
              </a:ext>
            </a:extLst>
          </p:cNvPr>
          <p:cNvSpPr txBox="1"/>
          <p:nvPr/>
        </p:nvSpPr>
        <p:spPr>
          <a:xfrm>
            <a:off x="251520" y="685697"/>
            <a:ext cx="8981094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290" lvl="1" indent="-288290" algn="l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charset="0"/>
              <a:buChar char=""/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Aim to neutron single event effect test for semiconductors, electronic devices and integrated equipment used in aviation and ground.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82CC9982-291C-AB4D-9CFE-FA8D04D49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3588940"/>
            <a:ext cx="2615408" cy="127059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4F142CF-0C92-4440-B83E-6F477D3F6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998" y="3522899"/>
            <a:ext cx="2497479" cy="1295373"/>
          </a:xfrm>
          <a:prstGeom prst="rect">
            <a:avLst/>
          </a:prstGeom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49E1665C-6FEF-2842-B8D8-19242661CE10}"/>
              </a:ext>
            </a:extLst>
          </p:cNvPr>
          <p:cNvSpPr txBox="1">
            <a:spLocks noChangeArrowheads="1"/>
          </p:cNvSpPr>
          <p:nvPr/>
        </p:nvSpPr>
        <p:spPr>
          <a:xfrm>
            <a:off x="4365607" y="4847450"/>
            <a:ext cx="3851920" cy="3165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fontAlgn="auto" hangingPunct="1">
              <a:spcBef>
                <a:spcPts val="600"/>
              </a:spcBef>
              <a:spcAft>
                <a:spcPts val="0"/>
              </a:spcAft>
              <a:buSzPct val="70000"/>
              <a:buNone/>
              <a:tabLst>
                <a:tab pos="1609725" algn="l"/>
              </a:tabLst>
            </a:pPr>
            <a:r>
              <a:rPr kumimoji="1" lang="en-US" altLang="zh-CN" sz="1400" dirty="0">
                <a:ea typeface="微软雅黑" panose="020B0503020204020204" pitchFamily="34" charset="-122"/>
              </a:rPr>
              <a:t>Industry</a:t>
            </a:r>
            <a:r>
              <a:rPr kumimoji="1" lang="zh-CN" altLang="en-US" sz="1400" dirty="0">
                <a:ea typeface="微软雅黑" panose="020B0503020204020204" pitchFamily="34" charset="-122"/>
              </a:rPr>
              <a:t> </a:t>
            </a:r>
            <a:r>
              <a:rPr kumimoji="1" lang="en-US" altLang="zh-CN" sz="1400" dirty="0">
                <a:ea typeface="微软雅黑" panose="020B0503020204020204" pitchFamily="34" charset="-122"/>
              </a:rPr>
              <a:t>user</a:t>
            </a:r>
            <a:r>
              <a:rPr kumimoji="1" lang="zh-CN" altLang="en-US" sz="1400" dirty="0">
                <a:ea typeface="微软雅黑" panose="020B0503020204020204" pitchFamily="34" charset="-122"/>
              </a:rPr>
              <a:t>                                           </a:t>
            </a:r>
            <a:r>
              <a:rPr kumimoji="1" lang="en-US" altLang="zh-CN" sz="1400" dirty="0">
                <a:ea typeface="微软雅黑" panose="020B0503020204020204" pitchFamily="34" charset="-122"/>
              </a:rPr>
              <a:t>Research</a:t>
            </a:r>
            <a:r>
              <a:rPr kumimoji="1" lang="zh-CN" altLang="en-US" sz="1400" dirty="0">
                <a:ea typeface="微软雅黑" panose="020B0503020204020204" pitchFamily="34" charset="-122"/>
              </a:rPr>
              <a:t> </a:t>
            </a:r>
            <a:r>
              <a:rPr kumimoji="1" lang="en-US" altLang="zh-CN" sz="1400" dirty="0">
                <a:ea typeface="微软雅黑" panose="020B0503020204020204" pitchFamily="34" charset="-122"/>
              </a:rPr>
              <a:t>user</a:t>
            </a:r>
          </a:p>
        </p:txBody>
      </p:sp>
    </p:spTree>
    <p:extLst>
      <p:ext uri="{BB962C8B-B14F-4D97-AF65-F5344CB8AC3E}">
        <p14:creationId xmlns:p14="http://schemas.microsoft.com/office/powerpoint/2010/main" val="4251996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90245" y="123190"/>
            <a:ext cx="851154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Engineering Material Diffractometer &amp; </a:t>
            </a:r>
            <a:r>
              <a:rPr lang="zh-CN" altLang="en-US" sz="1800" b="1" dirty="0">
                <a:solidFill>
                  <a:srgbClr val="0432FF"/>
                </a:solidFill>
                <a:latin typeface="Arial" panose="020B0604020202020204" pitchFamily="34" charset="0"/>
                <a:ea typeface="宋体" pitchFamily="2" charset="-122"/>
                <a:cs typeface="+mn-cs"/>
                <a:sym typeface="+mn-ea"/>
              </a:rPr>
              <a:t> </a:t>
            </a:r>
            <a:r>
              <a:rPr lang="en-US" altLang="zh-CN" sz="1800" b="1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E</a:t>
            </a:r>
            <a:r>
              <a:rPr lang="en-US" altLang="zh-CN" sz="1800" b="1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nergy</a:t>
            </a:r>
            <a:r>
              <a:rPr lang="zh-CN" altLang="en-US" sz="1800" b="1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800" b="1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Resolved</a:t>
            </a:r>
            <a:r>
              <a:rPr lang="zh-CN" altLang="en-US" sz="1800" b="1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800" b="1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Neutron</a:t>
            </a:r>
            <a:r>
              <a:rPr lang="zh-CN" altLang="en-US" sz="1800" b="1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800" b="1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Imaging</a:t>
            </a:r>
            <a:endParaRPr lang="en-US" altLang="zh-CN" sz="1800" b="1" dirty="0">
              <a:solidFill>
                <a:srgbClr val="005DA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179512" y="627380"/>
            <a:ext cx="462426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tabLst>
                <a:tab pos="1609725" algn="l"/>
              </a:tabLst>
            </a:pPr>
            <a:r>
              <a:rPr kumimoji="1" lang="en-US" altLang="zh-CN" sz="1800" dirty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</a:rPr>
              <a:t>EMD </a:t>
            </a:r>
            <a:r>
              <a:rPr kumimoji="1"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</a:rPr>
              <a:t>(</a:t>
            </a:r>
            <a:r>
              <a:rPr kumimoji="1" lang="en-US" altLang="zh-CN" sz="18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  <a:sym typeface="+mn-ea"/>
              </a:rPr>
              <a:t>Under commissioning</a:t>
            </a:r>
            <a:r>
              <a:rPr kumimoji="1"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</a:rPr>
              <a:t>)</a:t>
            </a:r>
            <a:endParaRPr kumimoji="1" lang="en-US" altLang="zh-CN" sz="1800" dirty="0">
              <a:solidFill>
                <a:srgbClr val="C00000"/>
              </a:solidFill>
              <a:latin typeface="+mn-lt"/>
              <a:ea typeface="微软雅黑" panose="020B0503020204020204" pitchFamily="34" charset="-122"/>
            </a:endParaRPr>
          </a:p>
          <a:p>
            <a:pPr marL="0" lvl="0" indent="0" algn="l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tabLst>
                <a:tab pos="1609725" algn="l"/>
              </a:tabLst>
            </a:pPr>
            <a:r>
              <a:rPr kumimoji="1" lang="en-US" altLang="zh-CN" sz="1800" dirty="0">
                <a:latin typeface="+mn-lt"/>
                <a:ea typeface="微软雅黑" panose="020B0503020204020204" pitchFamily="34" charset="-122"/>
              </a:rPr>
              <a:t>Built for Residual Stress Analysis, Texture Analysis, Industrial metallurgy and manufacturing process simulation.</a:t>
            </a:r>
          </a:p>
          <a:p>
            <a:pPr marL="260350" lvl="0" indent="-285750" algn="l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"/>
              <a:tabLst>
                <a:tab pos="1609725" algn="l"/>
              </a:tabLst>
            </a:pPr>
            <a:r>
              <a:rPr kumimoji="1" lang="en-US" altLang="zh-CN" sz="1800" dirty="0">
                <a:latin typeface="+mn-lt"/>
                <a:ea typeface="微软雅黑" panose="020B0503020204020204" pitchFamily="34" charset="-122"/>
              </a:rPr>
              <a:t>Obtained first beam on Dec.29 2022, and launched day-one experiment on Apr. </a:t>
            </a:r>
            <a:r>
              <a:rPr kumimoji="1" lang="en-US" altLang="zh-CN" dirty="0">
                <a:latin typeface="+mn-lt"/>
                <a:ea typeface="微软雅黑" panose="020B0503020204020204" pitchFamily="34" charset="-122"/>
              </a:rPr>
              <a:t>28</a:t>
            </a:r>
            <a:r>
              <a:rPr kumimoji="1" lang="en-US" altLang="zh-CN" sz="1800" dirty="0">
                <a:latin typeface="+mn-lt"/>
                <a:ea typeface="微软雅黑" panose="020B0503020204020204" pitchFamily="34" charset="-122"/>
              </a:rPr>
              <a:t>.</a:t>
            </a: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r="4545"/>
          <a:stretch>
            <a:fillRect/>
          </a:stretch>
        </p:blipFill>
        <p:spPr>
          <a:xfrm>
            <a:off x="396875" y="2714625"/>
            <a:ext cx="2074545" cy="1131570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2433" b="5189"/>
          <a:stretch>
            <a:fillRect/>
          </a:stretch>
        </p:blipFill>
        <p:spPr>
          <a:xfrm>
            <a:off x="2556510" y="2647950"/>
            <a:ext cx="1731645" cy="13220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875" y="3977957"/>
            <a:ext cx="336232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</a:rPr>
              <a:t>Neutron wavelength 0.5-6.0Å</a:t>
            </a:r>
          </a:p>
          <a:p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</a:rPr>
              <a:t>resolution </a:t>
            </a:r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  <a:sym typeface="Symbol" panose="05050102010706020507" pitchFamily="18" charset="2"/>
              </a:rPr>
              <a:t> </a:t>
            </a:r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</a:rPr>
              <a:t>d/d ~ 0.25 %</a:t>
            </a:r>
          </a:p>
          <a:p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</a:rPr>
              <a:t>Gauge volume 2, 3, 4, 6mm</a:t>
            </a:r>
          </a:p>
          <a:p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</a:rPr>
              <a:t>sample table 1.8x1.8m, 2ton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4803775" y="627380"/>
            <a:ext cx="416071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tabLst>
                <a:tab pos="1609725" algn="l"/>
              </a:tabLst>
            </a:pPr>
            <a:r>
              <a:rPr kumimoji="1" lang="en-US" altLang="zh-CN" sz="1800" dirty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</a:rPr>
              <a:t>ERNI </a:t>
            </a:r>
            <a:r>
              <a:rPr kumimoji="1"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</a:rPr>
              <a:t>(</a:t>
            </a:r>
            <a:r>
              <a:rPr kumimoji="1" lang="en-US" altLang="zh-CN" sz="18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  <a:sym typeface="+mn-ea"/>
              </a:rPr>
              <a:t>Under commissioning</a:t>
            </a:r>
            <a:r>
              <a:rPr kumimoji="1"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</a:rPr>
              <a:t>)</a:t>
            </a:r>
            <a:endParaRPr kumimoji="1" lang="en-US" altLang="zh-CN" sz="1800" dirty="0">
              <a:solidFill>
                <a:srgbClr val="C00000"/>
              </a:solidFill>
              <a:latin typeface="+mn-lt"/>
              <a:ea typeface="微软雅黑" panose="020B0503020204020204" pitchFamily="34" charset="-122"/>
            </a:endParaRPr>
          </a:p>
          <a:p>
            <a:pPr marL="0" lvl="0" indent="0" algn="l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tabLst>
                <a:tab pos="1609725" algn="l"/>
              </a:tabLst>
            </a:pPr>
            <a:r>
              <a:rPr kumimoji="1" lang="en-US" altLang="zh-CN" sz="1800" dirty="0">
                <a:latin typeface="+mn-lt"/>
                <a:ea typeface="微软雅黑" panose="020B0503020204020204" pitchFamily="34" charset="-122"/>
              </a:rPr>
              <a:t>Designed for Bragg edge imaging, Conventional neutron imaging,Grating imaging and Neutron diffraction.</a:t>
            </a:r>
          </a:p>
          <a:p>
            <a:pPr marL="260350" lvl="0" indent="-285750" algn="l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"/>
              <a:tabLst>
                <a:tab pos="1609725" algn="l"/>
              </a:tabLst>
            </a:pPr>
            <a:r>
              <a:rPr kumimoji="1" lang="en-US" altLang="zh-CN" sz="1800" dirty="0">
                <a:latin typeface="+mn-lt"/>
                <a:ea typeface="微软雅黑" panose="020B0503020204020204" pitchFamily="34" charset="-122"/>
              </a:rPr>
              <a:t>Obtained first beam on Jan. 05 2023,</a:t>
            </a:r>
            <a:r>
              <a:rPr kumimoji="1" lang="zh-CN" altLang="en-US" sz="1800" dirty="0">
                <a:latin typeface="+mn-lt"/>
                <a:ea typeface="微软雅黑" panose="020B0503020204020204" pitchFamily="34" charset="-122"/>
              </a:rPr>
              <a:t> </a:t>
            </a:r>
            <a:endParaRPr kumimoji="1" lang="en-US" altLang="zh-CN" sz="1800" dirty="0"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2" name="矩形">
            <a:extLst>
              <a:ext uri="{FF2B5EF4-FFF2-40B4-BE49-F238E27FC236}">
                <a16:creationId xmlns:a16="http://schemas.microsoft.com/office/drawing/2014/main" id="{E8C34F45-C167-DC4A-98D9-AED26462D058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11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C8680E70-8B27-AD41-BD52-48F725960A61}"/>
              </a:ext>
            </a:extLst>
          </p:cNvPr>
          <p:cNvSpPr txBox="1"/>
          <p:nvPr/>
        </p:nvSpPr>
        <p:spPr>
          <a:xfrm>
            <a:off x="5004435" y="4156075"/>
            <a:ext cx="456438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  <a:sym typeface="+mn-ea"/>
              </a:rPr>
              <a:t>The field of view 200 mm x 200 mm</a:t>
            </a:r>
            <a:endParaRPr lang="en-US" altLang="zh-CN" sz="1600" kern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+mn-lt"/>
              <a:ea typeface="微软雅黑" panose="020B0503020204020204" pitchFamily="34" charset="-122"/>
              <a:cs typeface="+mn-lt"/>
            </a:endParaRPr>
          </a:p>
          <a:p>
            <a:pPr marL="0" indent="0">
              <a:buNone/>
            </a:pPr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  <a:sym typeface="+mn-ea"/>
              </a:rPr>
              <a:t>The spatial resolution &lt;25 µm</a:t>
            </a:r>
            <a:endParaRPr lang="en-US" altLang="zh-CN" sz="1600" kern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+mn-lt"/>
              <a:ea typeface="微软雅黑" panose="020B0503020204020204" pitchFamily="34" charset="-122"/>
              <a:cs typeface="+mn-lt"/>
            </a:endParaRPr>
          </a:p>
          <a:p>
            <a:pPr marL="0" indent="0">
              <a:buNone/>
            </a:pPr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  <a:sym typeface="+mn-ea"/>
              </a:rPr>
              <a:t>The wavelength resolution &lt;0.4%. </a:t>
            </a:r>
          </a:p>
        </p:txBody>
      </p:sp>
      <p:pic>
        <p:nvPicPr>
          <p:cNvPr id="15" name="图片 13">
            <a:extLst>
              <a:ext uri="{FF2B5EF4-FFF2-40B4-BE49-F238E27FC236}">
                <a16:creationId xmlns:a16="http://schemas.microsoft.com/office/drawing/2014/main" id="{FD8D61DB-0BF7-F14E-8463-EDABC890D5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8" t="10197" r="31185" b="9881"/>
          <a:stretch>
            <a:fillRect/>
          </a:stretch>
        </p:blipFill>
        <p:spPr>
          <a:xfrm>
            <a:off x="5076056" y="2705775"/>
            <a:ext cx="783590" cy="13227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B8BCD34-0CAB-4B48-AE0D-CA0554DFE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835" y="2711450"/>
            <a:ext cx="1882140" cy="130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61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25157" y="126104"/>
            <a:ext cx="851884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1800" b="1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Very Small Angle Neutron Scattering &amp; </a:t>
            </a:r>
            <a:r>
              <a:rPr lang="en-US" altLang="zh-CN" sz="1800" b="1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High Energy Inelastic Spectrometer</a:t>
            </a:r>
            <a:r>
              <a:rPr lang="en-US" altLang="zh-CN" sz="1800" b="1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</a:p>
        </p:txBody>
      </p:sp>
      <p:graphicFrame>
        <p:nvGraphicFramePr>
          <p:cNvPr id="11" name="对象 -2147482598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2327573"/>
              </p:ext>
            </p:extLst>
          </p:nvPr>
        </p:nvGraphicFramePr>
        <p:xfrm>
          <a:off x="2628265" y="2571750"/>
          <a:ext cx="1822450" cy="1451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9" r:id="rId4" imgW="8776970" imgH="6130290" progId="Origin95.Graph">
                  <p:embed/>
                </p:oleObj>
              </mc:Choice>
              <mc:Fallback>
                <p:oleObj r:id="rId4" imgW="8776970" imgH="6130290" progId="Origin95.Graph">
                  <p:embed/>
                  <p:pic>
                    <p:nvPicPr>
                      <p:cNvPr id="11" name="对象 -214748259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8265" y="2571750"/>
                        <a:ext cx="1822450" cy="14516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3"/>
          <p:cNvSpPr txBox="1"/>
          <p:nvPr/>
        </p:nvSpPr>
        <p:spPr>
          <a:xfrm>
            <a:off x="316230" y="673735"/>
            <a:ext cx="404114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1609725" algn="l"/>
              </a:tabLst>
            </a:pPr>
            <a:r>
              <a:rPr kumimoji="1" lang="en-US" altLang="zh-CN" sz="1800" dirty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</a:rPr>
              <a:t>VSANS </a:t>
            </a:r>
            <a:r>
              <a:rPr kumimoji="1"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  <a:sym typeface="+mn-ea"/>
              </a:rPr>
              <a:t>(</a:t>
            </a:r>
            <a:r>
              <a:rPr kumimoji="1" lang="en-US" altLang="zh-CN" sz="18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  <a:sym typeface="+mn-ea"/>
              </a:rPr>
              <a:t>Under commissioning</a:t>
            </a:r>
            <a:r>
              <a:rPr kumimoji="1"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  <a:sym typeface="+mn-ea"/>
              </a:rPr>
              <a:t>)</a:t>
            </a:r>
            <a:endParaRPr kumimoji="1" lang="en-US" altLang="zh-CN" sz="1800" dirty="0">
              <a:solidFill>
                <a:srgbClr val="C00000"/>
              </a:solidFill>
              <a:latin typeface="+mn-lt"/>
              <a:ea typeface="微软雅黑" panose="020B0503020204020204" pitchFamily="34" charset="-122"/>
            </a:endParaRPr>
          </a:p>
          <a:p>
            <a:pPr marL="0" lvl="0" indent="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1609725" algn="l"/>
              </a:tabLst>
            </a:pPr>
            <a:r>
              <a:rPr kumimoji="1" lang="en-US" altLang="zh-CN" sz="1800" dirty="0">
                <a:latin typeface="+mn-lt"/>
                <a:ea typeface="微软雅黑" panose="020B0503020204020204" pitchFamily="34" charset="-122"/>
              </a:rPr>
              <a:t>Study Structure-Property relationship on multiphase and multiscale in the field of biology, polymer, nano, giant and super molecular science.</a:t>
            </a:r>
          </a:p>
          <a:p>
            <a:pPr marL="262890" lvl="0" indent="-28829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</a:pPr>
            <a:r>
              <a:rPr kumimoji="1" lang="en-US" altLang="zh-CN" sz="1800" dirty="0">
                <a:latin typeface="+mn-lt"/>
                <a:ea typeface="微软雅黑" panose="020B0503020204020204" pitchFamily="34" charset="-122"/>
              </a:rPr>
              <a:t>Obtained First beam on Jan. 04 2023.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396875" y="4088994"/>
            <a:ext cx="434149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82296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</a:rPr>
              <a:t>SANS and Polarized Mode:  Qmin=0.002 Å</a:t>
            </a:r>
            <a:r>
              <a:rPr lang="en-US" altLang="zh-CN" sz="1600" kern="0" baseline="3000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</a:rPr>
              <a:t>-1</a:t>
            </a:r>
            <a:endParaRPr lang="en-US" altLang="zh-CN" sz="1600" kern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+mn-lt"/>
              <a:ea typeface="微软雅黑" panose="020B0503020204020204" pitchFamily="34" charset="-122"/>
              <a:cs typeface="+mn-lt"/>
            </a:endParaRPr>
          </a:p>
          <a:p>
            <a:pPr marL="0" lvl="0" indent="0" defTabSz="82296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</a:rPr>
              <a:t>VSANS Mode: Qmin=0.0004 Å</a:t>
            </a:r>
            <a:r>
              <a:rPr lang="en-US" altLang="zh-CN" sz="1600" kern="0" baseline="3000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</a:rPr>
              <a:t>-1</a:t>
            </a:r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</a:rPr>
              <a:t> </a:t>
            </a:r>
          </a:p>
          <a:p>
            <a:pPr marL="0" lvl="0" indent="0" defTabSz="82296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</a:rPr>
              <a:t>Measurable Length Scale 3.2 Å−1.0 μm 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2"/>
          <a:stretch>
            <a:fillRect/>
          </a:stretch>
        </p:blipFill>
        <p:spPr>
          <a:xfrm>
            <a:off x="396875" y="2623820"/>
            <a:ext cx="2254885" cy="12280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52975" y="657225"/>
            <a:ext cx="426866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1609725" algn="l"/>
              </a:tabLst>
            </a:pPr>
            <a:r>
              <a:rPr kumimoji="1" lang="en-US" altLang="zh-CN" sz="1800" dirty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</a:rPr>
              <a:t>HD</a:t>
            </a:r>
            <a:r>
              <a:rPr kumimoji="1"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  <a:sym typeface="+mn-ea"/>
              </a:rPr>
              <a:t>(</a:t>
            </a:r>
            <a:r>
              <a:rPr kumimoji="1" lang="en-US" altLang="zh-CN" sz="18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  <a:sym typeface="+mn-ea"/>
              </a:rPr>
              <a:t>Under commissioning</a:t>
            </a:r>
            <a:r>
              <a:rPr kumimoji="1"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  <a:sym typeface="+mn-ea"/>
              </a:rPr>
              <a:t>)</a:t>
            </a:r>
            <a:endParaRPr kumimoji="1" lang="en-US" altLang="zh-CN" sz="1800" dirty="0">
              <a:solidFill>
                <a:srgbClr val="C00000"/>
              </a:solidFill>
              <a:latin typeface="+mn-lt"/>
              <a:ea typeface="微软雅黑" panose="020B0503020204020204" pitchFamily="34" charset="-122"/>
            </a:endParaRPr>
          </a:p>
          <a:p>
            <a:pPr marL="0" lvl="0" indent="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1609725" algn="l"/>
              </a:tabLst>
            </a:pPr>
            <a:r>
              <a:rPr kumimoji="1" lang="en-US" altLang="zh-CN" dirty="0">
                <a:latin typeface="+mn-lt"/>
                <a:ea typeface="微软雅黑" panose="020B0503020204020204" pitchFamily="34" charset="-122"/>
              </a:rPr>
              <a:t>S</a:t>
            </a:r>
            <a:r>
              <a:rPr kumimoji="1" lang="en-CN" altLang="zh-CN">
                <a:latin typeface="+mn-lt"/>
                <a:ea typeface="微软雅黑" panose="020B0503020204020204" pitchFamily="34" charset="-122"/>
              </a:rPr>
              <a:t>tud</a:t>
            </a:r>
            <a:r>
              <a:rPr kumimoji="1" lang="en-US" altLang="zh-CN" dirty="0">
                <a:latin typeface="+mn-lt"/>
                <a:ea typeface="微软雅黑" panose="020B0503020204020204" pitchFamily="34" charset="-122"/>
              </a:rPr>
              <a:t>y</a:t>
            </a:r>
            <a:r>
              <a:rPr kumimoji="1" lang="en-CN" altLang="zh-CN">
                <a:latin typeface="+mn-lt"/>
                <a:ea typeface="微软雅黑" panose="020B0503020204020204" pitchFamily="34" charset="-122"/>
              </a:rPr>
              <a:t> Dynamic properties : Lattice dynamics, Spin dynamics, Crystal field excitations, Spin-orbital couplin</a:t>
            </a:r>
            <a:endParaRPr kumimoji="1" lang="en-US" altLang="zh-CN" dirty="0">
              <a:latin typeface="+mn-lt"/>
              <a:ea typeface="微软雅黑" panose="020B0503020204020204" pitchFamily="34" charset="-122"/>
            </a:endParaRPr>
          </a:p>
          <a:p>
            <a:pPr marL="262890" lvl="0" indent="-28829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</a:pPr>
            <a:r>
              <a:rPr kumimoji="1" lang="en-US" altLang="zh-CN" dirty="0">
                <a:latin typeface="+mn-lt"/>
                <a:ea typeface="微软雅黑" panose="020B0503020204020204" pitchFamily="34" charset="-122"/>
              </a:rPr>
              <a:t>Obtained First beam on Jan. 12 2023</a:t>
            </a:r>
            <a:endParaRPr kumimoji="1" lang="en-US" altLang="zh-CN" sz="1800" dirty="0"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5" name="矩形">
            <a:extLst>
              <a:ext uri="{FF2B5EF4-FFF2-40B4-BE49-F238E27FC236}">
                <a16:creationId xmlns:a16="http://schemas.microsoft.com/office/drawing/2014/main" id="{733DECB5-0DEC-4B4D-8338-60AF080FABD5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12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6C7F11C0-74B2-0548-8E3E-9FA5AB34D091}"/>
              </a:ext>
            </a:extLst>
          </p:cNvPr>
          <p:cNvSpPr txBox="1"/>
          <p:nvPr/>
        </p:nvSpPr>
        <p:spPr>
          <a:xfrm>
            <a:off x="4861560" y="3796030"/>
            <a:ext cx="3362325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None/>
            </a:pPr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  <a:sym typeface="+mn-ea"/>
              </a:rPr>
              <a:t>Energy range : 10meV~1500 meV</a:t>
            </a:r>
            <a:endParaRPr lang="en-US" altLang="zh-CN" sz="1600" kern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+mn-lt"/>
              <a:ea typeface="微软雅黑" panose="020B0503020204020204" pitchFamily="34" charset="-122"/>
              <a:cs typeface="+mn-lt"/>
            </a:endParaRPr>
          </a:p>
          <a:p>
            <a:pPr algn="l">
              <a:buClrTx/>
              <a:buSzTx/>
              <a:buNone/>
            </a:pPr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  <a:sym typeface="+mn-ea"/>
              </a:rPr>
              <a:t>Resolution: : 3%~10%</a:t>
            </a:r>
            <a:endParaRPr lang="en-US" altLang="zh-CN" sz="1600" kern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+mn-lt"/>
              <a:ea typeface="微软雅黑" panose="020B0503020204020204" pitchFamily="34" charset="-122"/>
              <a:cs typeface="+mn-lt"/>
            </a:endParaRPr>
          </a:p>
          <a:p>
            <a:pPr algn="l">
              <a:buClrTx/>
              <a:buSzTx/>
              <a:buNone/>
            </a:pPr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  <a:sym typeface="+mn-ea"/>
              </a:rPr>
              <a:t>Detector coverage:</a:t>
            </a:r>
            <a:endParaRPr lang="en-US" altLang="zh-CN" sz="1600" kern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+mn-lt"/>
              <a:ea typeface="微软雅黑" panose="020B0503020204020204" pitchFamily="34" charset="-122"/>
              <a:cs typeface="+mn-lt"/>
            </a:endParaRPr>
          </a:p>
          <a:p>
            <a:pPr algn="l">
              <a:buClrTx/>
              <a:buSzTx/>
              <a:buNone/>
            </a:pPr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  <a:sym typeface="+mn-ea"/>
              </a:rPr>
              <a:t>horizontal：-30˚～+60˚</a:t>
            </a:r>
            <a:endParaRPr lang="en-US" altLang="zh-CN" sz="1600" kern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+mn-lt"/>
              <a:ea typeface="微软雅黑" panose="020B0503020204020204" pitchFamily="34" charset="-122"/>
              <a:cs typeface="+mn-lt"/>
            </a:endParaRPr>
          </a:p>
          <a:p>
            <a:pPr algn="l">
              <a:buClrTx/>
              <a:buSzTx/>
              <a:buNone/>
            </a:pPr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lt"/>
                <a:sym typeface="+mn-ea"/>
              </a:rPr>
              <a:t>vertical：-30˚～+30˚</a:t>
            </a: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7E640DB0-34A4-434D-BAC6-3EF7C8ACF8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315" y="2643505"/>
            <a:ext cx="2132330" cy="1099820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B617D089-65AC-7D44-9EF8-0C0CC3F472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60" y="2539365"/>
            <a:ext cx="1557655" cy="128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51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12140" y="123190"/>
            <a:ext cx="1048575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rgbClr val="0432FF"/>
                </a:solidFill>
                <a:latin typeface="Arial" panose="020B0604020202090204" pitchFamily="34" charset="0"/>
                <a:ea typeface="宋体" pitchFamily="2" charset="-122"/>
                <a:cs typeface="+mn-cs"/>
              </a:rPr>
              <a:t> </a:t>
            </a:r>
            <a:r>
              <a:rPr lang="en-US" altLang="zh-CN" sz="2000" b="1" dirty="0">
                <a:solidFill>
                  <a:srgbClr val="005DA2"/>
                </a:solidFill>
                <a:latin typeface="Arial" panose="020B0604020202090204" pitchFamily="34" charset="0"/>
                <a:ea typeface="微软雅黑" panose="020B0503020204020204" pitchFamily="34" charset="-122"/>
              </a:rPr>
              <a:t>High-Resolution</a:t>
            </a:r>
            <a:r>
              <a:rPr lang="zh-CN" altLang="en-US" sz="2000" b="1" dirty="0">
                <a:solidFill>
                  <a:srgbClr val="005DA2"/>
                </a:solidFill>
                <a:latin typeface="Arial" panose="020B060402020209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005DA2"/>
                </a:solidFill>
                <a:latin typeface="Arial" panose="020B0604020202090204" pitchFamily="34" charset="0"/>
                <a:ea typeface="微软雅黑" panose="020B0503020204020204" pitchFamily="34" charset="-122"/>
              </a:rPr>
              <a:t>Diffractometer &amp; High Pressure Diffractometer</a:t>
            </a:r>
          </a:p>
        </p:txBody>
      </p:sp>
      <p:pic>
        <p:nvPicPr>
          <p:cNvPr id="12" name="Picture 2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95710" y="1814157"/>
            <a:ext cx="2210103" cy="1657578"/>
          </a:xfrm>
          <a:prstGeom prst="rect">
            <a:avLst/>
          </a:prstGeom>
        </p:spPr>
      </p:pic>
      <p:pic>
        <p:nvPicPr>
          <p:cNvPr id="19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44" y="1833104"/>
            <a:ext cx="1409221" cy="1657578"/>
          </a:xfrm>
          <a:prstGeom prst="rect">
            <a:avLst/>
          </a:prstGeom>
        </p:spPr>
      </p:pic>
      <p:sp>
        <p:nvSpPr>
          <p:cNvPr id="20" name="TextBox 5"/>
          <p:cNvSpPr txBox="1"/>
          <p:nvPr/>
        </p:nvSpPr>
        <p:spPr>
          <a:xfrm>
            <a:off x="-39873" y="677953"/>
            <a:ext cx="488720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290" lvl="1" indent="-288290" eaLnBrk="1" fontAlgn="auto" hangingPunct="1"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Detecting tiny structural changes complex crystal or magnetic structures in condensed matters physics.</a:t>
            </a:r>
          </a:p>
        </p:txBody>
      </p:sp>
      <p:sp>
        <p:nvSpPr>
          <p:cNvPr id="21" name="TextBox 7"/>
          <p:cNvSpPr txBox="1"/>
          <p:nvPr/>
        </p:nvSpPr>
        <p:spPr>
          <a:xfrm>
            <a:off x="620371" y="3643159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  <a:cs typeface="+mn-lt"/>
              </a:rPr>
              <a:t>Best resolution: &lt;0.05%</a:t>
            </a:r>
          </a:p>
          <a:p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  <a:cs typeface="+mn-lt"/>
              </a:rPr>
              <a:t>d-range:0.1-25Å@6.25 Hz</a:t>
            </a:r>
          </a:p>
        </p:txBody>
      </p:sp>
      <p:sp>
        <p:nvSpPr>
          <p:cNvPr id="22" name="TextBox 9"/>
          <p:cNvSpPr txBox="1"/>
          <p:nvPr/>
        </p:nvSpPr>
        <p:spPr>
          <a:xfrm>
            <a:off x="1844081" y="4484081"/>
            <a:ext cx="5688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sz="20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</a:rPr>
              <a:t>Construction will be completed </a:t>
            </a:r>
            <a:r>
              <a:rPr kumimoji="1" lang="en-US" altLang="zh-CN" sz="20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</a:rPr>
              <a:t>by</a:t>
            </a:r>
            <a:r>
              <a:rPr kumimoji="1" lang="en-US" sz="20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</a:rPr>
              <a:t> the end of 2023</a:t>
            </a:r>
          </a:p>
        </p:txBody>
      </p:sp>
      <p:sp>
        <p:nvSpPr>
          <p:cNvPr id="23" name="TextBox 4"/>
          <p:cNvSpPr txBox="1"/>
          <p:nvPr/>
        </p:nvSpPr>
        <p:spPr>
          <a:xfrm>
            <a:off x="4688333" y="677609"/>
            <a:ext cx="4887204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290" lvl="1" indent="-288290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l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High Pressure Powder Diffractometer applies for mineral, ceramics, hydrate, organics, Earth &amp; Geology etc.</a:t>
            </a:r>
          </a:p>
        </p:txBody>
      </p:sp>
      <p:pic>
        <p:nvPicPr>
          <p:cNvPr id="24" name="图片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955" y="1905000"/>
            <a:ext cx="20447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051" y="1904859"/>
            <a:ext cx="2044439" cy="153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8"/>
          <p:cNvSpPr txBox="1"/>
          <p:nvPr/>
        </p:nvSpPr>
        <p:spPr>
          <a:xfrm>
            <a:off x="5003537" y="357182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SzTx/>
              <a:buNone/>
            </a:pPr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  <a:cs typeface="+mn-lt"/>
              </a:rPr>
              <a:t>Resolution：~ 0.6%</a:t>
            </a:r>
          </a:p>
          <a:p>
            <a:pPr>
              <a:buClrTx/>
              <a:buSzTx/>
              <a:buNone/>
            </a:pPr>
            <a:r>
              <a:rPr lang="en-US" altLang="zh-CN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  <a:cs typeface="+mn-lt"/>
              </a:rPr>
              <a:t>Highest Pressure: 20Gpa</a:t>
            </a:r>
          </a:p>
        </p:txBody>
      </p:sp>
      <p:sp>
        <p:nvSpPr>
          <p:cNvPr id="13" name="矩形">
            <a:extLst>
              <a:ext uri="{FF2B5EF4-FFF2-40B4-BE49-F238E27FC236}">
                <a16:creationId xmlns:a16="http://schemas.microsoft.com/office/drawing/2014/main" id="{37347964-6442-3240-883A-2E1ECACD29A6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13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Outline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123728" y="930233"/>
            <a:ext cx="7043183" cy="3041015"/>
          </a:xfrm>
        </p:spPr>
        <p:txBody>
          <a:bodyPr>
            <a:noAutofit/>
          </a:bodyPr>
          <a:lstStyle/>
          <a:p>
            <a:pPr marL="0" indent="0" eaLnBrk="1" fontAlgn="auto" hangingPunct="1">
              <a:spcBef>
                <a:spcPts val="600"/>
              </a:spcBef>
              <a:buNone/>
            </a:pPr>
            <a:r>
              <a:rPr lang="en-US" altLang="zh-CN" sz="2400" kern="0" dirty="0">
                <a:solidFill>
                  <a:schemeClr val="bg1">
                    <a:lumMod val="65000"/>
                  </a:schemeClr>
                </a:solidFill>
                <a:sym typeface="+mn-ea"/>
              </a:rPr>
              <a:t>Status and Progress of Neutron Science </a:t>
            </a: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en-US" altLang="zh-CN" sz="2400" kern="0" dirty="0">
              <a:sym typeface="+mn-ea"/>
            </a:endParaRP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r>
              <a:rPr lang="en-US" altLang="zh-CN" sz="2400" b="1" kern="0" dirty="0">
                <a:solidFill>
                  <a:schemeClr val="bg1">
                    <a:lumMod val="65000"/>
                  </a:schemeClr>
                </a:solidFill>
                <a:uFillTx/>
                <a:sym typeface="+mn-ea"/>
              </a:rPr>
              <a:t> </a:t>
            </a:r>
            <a:r>
              <a:rPr lang="en-US" altLang="zh-CN" sz="2400" kern="0" dirty="0">
                <a:sym typeface="+mn-ea"/>
              </a:rPr>
              <a:t>Scientific Highlights</a:t>
            </a: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en-US" altLang="zh-CN" sz="2400" b="1" kern="0" dirty="0">
              <a:solidFill>
                <a:schemeClr val="bg1">
                  <a:lumMod val="65000"/>
                </a:schemeClr>
              </a:solidFill>
              <a:uFillTx/>
            </a:endParaRP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r>
              <a:rPr lang="en-US" altLang="zh-CN" sz="2400" b="1" kern="0" dirty="0">
                <a:solidFill>
                  <a:schemeClr val="bg1">
                    <a:lumMod val="65000"/>
                  </a:schemeClr>
                </a:solidFill>
                <a:uFillTx/>
                <a:sym typeface="+mn-ea"/>
              </a:rPr>
              <a:t>Neutron Technology R&amp;D</a:t>
            </a: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en-US" altLang="zh-CN" sz="2400" b="1" kern="0" dirty="0">
              <a:solidFill>
                <a:schemeClr val="bg1">
                  <a:lumMod val="65000"/>
                </a:schemeClr>
              </a:solidFill>
              <a:uFillTx/>
            </a:endParaRPr>
          </a:p>
          <a:p>
            <a:pPr marL="0" indent="0" eaLnBrk="1" fontAlgn="auto" hangingPunct="1">
              <a:spcBef>
                <a:spcPts val="600"/>
              </a:spcBef>
              <a:buNone/>
            </a:pPr>
            <a:r>
              <a:rPr lang="en-US" altLang="zh-CN" sz="2400" kern="0" dirty="0">
                <a:solidFill>
                  <a:schemeClr val="bg1">
                    <a:lumMod val="65000"/>
                  </a:schemeClr>
                </a:solidFill>
                <a:sym typeface="+mn-ea"/>
              </a:rPr>
              <a:t>CSNS-II</a:t>
            </a:r>
            <a:r>
              <a:rPr lang="zh-CN" altLang="en-US" sz="2400" kern="0" dirty="0">
                <a:solidFill>
                  <a:schemeClr val="bg1">
                    <a:lumMod val="65000"/>
                  </a:schemeClr>
                </a:solidFill>
                <a:sym typeface="+mn-ea"/>
              </a:rPr>
              <a:t> </a:t>
            </a:r>
            <a:r>
              <a:rPr lang="en-US" altLang="zh-CN" sz="2400" kern="0" dirty="0">
                <a:solidFill>
                  <a:schemeClr val="bg1">
                    <a:lumMod val="65000"/>
                  </a:schemeClr>
                </a:solidFill>
                <a:sym typeface="+mn-ea"/>
              </a:rPr>
              <a:t>Neutron</a:t>
            </a:r>
            <a:r>
              <a:rPr lang="zh-CN" altLang="en-US" sz="2400" kern="0" dirty="0">
                <a:solidFill>
                  <a:schemeClr val="bg1">
                    <a:lumMod val="65000"/>
                  </a:schemeClr>
                </a:solidFill>
                <a:sym typeface="+mn-ea"/>
              </a:rPr>
              <a:t> </a:t>
            </a:r>
            <a:r>
              <a:rPr lang="en-US" altLang="zh-CN" sz="2400" kern="0" dirty="0">
                <a:solidFill>
                  <a:schemeClr val="bg1">
                    <a:lumMod val="65000"/>
                  </a:schemeClr>
                </a:solidFill>
                <a:sym typeface="+mn-ea"/>
              </a:rPr>
              <a:t>Science</a:t>
            </a:r>
          </a:p>
          <a:p>
            <a:pPr mar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en-US" altLang="zh-CN" sz="2400" b="1" kern="0" dirty="0">
              <a:solidFill>
                <a:schemeClr val="bg1">
                  <a:lumMod val="65000"/>
                </a:schemeClr>
              </a:solidFill>
              <a:uFillTx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8F4F695E-9F4B-4EBD-ADDA-CF0F013F34BD}"/>
              </a:ext>
            </a:extLst>
          </p:cNvPr>
          <p:cNvSpPr/>
          <p:nvPr/>
        </p:nvSpPr>
        <p:spPr>
          <a:xfrm>
            <a:off x="4921724" y="912485"/>
            <a:ext cx="392322" cy="75676"/>
          </a:xfrm>
          <a:prstGeom prst="ellipse">
            <a:avLst/>
          </a:prstGeom>
          <a:noFill/>
          <a:ln w="952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95000"/>
                    <a:alpha val="6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0B4AAAF-AEE7-4875-92C2-6EC20E3A857E}"/>
              </a:ext>
            </a:extLst>
          </p:cNvPr>
          <p:cNvGrpSpPr/>
          <p:nvPr/>
        </p:nvGrpSpPr>
        <p:grpSpPr>
          <a:xfrm>
            <a:off x="1405693" y="861410"/>
            <a:ext cx="575041" cy="706635"/>
            <a:chOff x="7087521" y="1204421"/>
            <a:chExt cx="1065155" cy="1235579"/>
          </a:xfrm>
        </p:grpSpPr>
        <p:sp>
          <p:nvSpPr>
            <p:cNvPr id="28" name="六边形 27">
              <a:extLst>
                <a:ext uri="{FF2B5EF4-FFF2-40B4-BE49-F238E27FC236}">
                  <a16:creationId xmlns:a16="http://schemas.microsoft.com/office/drawing/2014/main" id="{E2906569-C492-4A6A-809D-2DE7D36BB2F0}"/>
                </a:ext>
              </a:extLst>
            </p:cNvPr>
            <p:cNvSpPr/>
            <p:nvPr/>
          </p:nvSpPr>
          <p:spPr>
            <a:xfrm rot="5400000">
              <a:off x="7002309" y="1289633"/>
              <a:ext cx="1235579" cy="1065155"/>
            </a:xfrm>
            <a:prstGeom prst="hexagon">
              <a:avLst/>
            </a:prstGeom>
            <a:solidFill>
              <a:srgbClr val="005DA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F4E66D2-138A-4C8A-9A2C-1490C5588373}"/>
                </a:ext>
              </a:extLst>
            </p:cNvPr>
            <p:cNvSpPr txBox="1"/>
            <p:nvPr/>
          </p:nvSpPr>
          <p:spPr>
            <a:xfrm>
              <a:off x="7258081" y="1302372"/>
              <a:ext cx="531104" cy="10282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600000" lon="600000" rev="0"/>
                </a:camera>
                <a:lightRig rig="threePt" dir="t"/>
              </a:scene3d>
              <a:sp3d extrusionH="254000"/>
            </a:bodyPr>
            <a:lstStyle/>
            <a:p>
              <a:pPr algn="dist"/>
              <a:r>
                <a:rPr lang="en-US" altLang="zh-CN" sz="3200" b="1" dirty="0">
                  <a:ln>
                    <a:gradFill flip="none" rotWithShape="1">
                      <a:gsLst>
                        <a:gs pos="21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  <a:gradFill flip="none" rotWithShape="1">
                    <a:gsLst>
                      <a:gs pos="15000">
                        <a:srgbClr val="25A9E0">
                          <a:alpha val="0"/>
                        </a:srgbClr>
                      </a:gs>
                      <a:gs pos="76000">
                        <a:srgbClr val="BDE5F5"/>
                      </a:gs>
                    </a:gsLst>
                    <a:lin ang="16200000" scaled="1"/>
                    <a:tileRect/>
                  </a:gradFill>
                  <a:latin typeface="Impact" panose="020B0806030902050204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15000">
                      <a:srgbClr val="25A9E0">
                        <a:alpha val="0"/>
                      </a:srgbClr>
                    </a:gs>
                    <a:gs pos="76000">
                      <a:srgbClr val="BDE5F5"/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90542DB9-1A52-4613-AF2B-6BFB4533DA13}"/>
                </a:ext>
              </a:extLst>
            </p:cNvPr>
            <p:cNvGrpSpPr/>
            <p:nvPr/>
          </p:nvGrpSpPr>
          <p:grpSpPr>
            <a:xfrm>
              <a:off x="7305842" y="1939365"/>
              <a:ext cx="642297" cy="227573"/>
              <a:chOff x="7325366" y="1826652"/>
              <a:chExt cx="642297" cy="227573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B43F4533-F6A5-492F-B676-0BC56279301F}"/>
                  </a:ext>
                </a:extLst>
              </p:cNvPr>
              <p:cNvSpPr/>
              <p:nvPr/>
            </p:nvSpPr>
            <p:spPr>
              <a:xfrm>
                <a:off x="7325366" y="1826652"/>
                <a:ext cx="642297" cy="132323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20390F07-2CB1-4935-92D9-24C3416A1E31}"/>
                  </a:ext>
                </a:extLst>
              </p:cNvPr>
              <p:cNvSpPr/>
              <p:nvPr/>
            </p:nvSpPr>
            <p:spPr>
              <a:xfrm>
                <a:off x="7353165" y="1933356"/>
                <a:ext cx="586697" cy="120869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DA6DA2F8-A940-4CE2-812B-4C5FBB2409B5}"/>
                  </a:ext>
                </a:extLst>
              </p:cNvPr>
              <p:cNvSpPr/>
              <p:nvPr/>
            </p:nvSpPr>
            <p:spPr>
              <a:xfrm>
                <a:off x="7340601" y="1884562"/>
                <a:ext cx="598044" cy="123207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07F65A2E-99E1-4F57-8580-3CC1EE038074}"/>
              </a:ext>
            </a:extLst>
          </p:cNvPr>
          <p:cNvGrpSpPr/>
          <p:nvPr/>
        </p:nvGrpSpPr>
        <p:grpSpPr>
          <a:xfrm>
            <a:off x="1392094" y="1684819"/>
            <a:ext cx="575041" cy="706635"/>
            <a:chOff x="7087521" y="1204421"/>
            <a:chExt cx="1065155" cy="1235579"/>
          </a:xfrm>
        </p:grpSpPr>
        <p:sp>
          <p:nvSpPr>
            <p:cNvPr id="42" name="六边形 41">
              <a:extLst>
                <a:ext uri="{FF2B5EF4-FFF2-40B4-BE49-F238E27FC236}">
                  <a16:creationId xmlns:a16="http://schemas.microsoft.com/office/drawing/2014/main" id="{FC9F5F6F-2F4F-4870-A03F-98BD6D37CB80}"/>
                </a:ext>
              </a:extLst>
            </p:cNvPr>
            <p:cNvSpPr/>
            <p:nvPr/>
          </p:nvSpPr>
          <p:spPr>
            <a:xfrm rot="5400000">
              <a:off x="7002309" y="1289633"/>
              <a:ext cx="1235579" cy="1065155"/>
            </a:xfrm>
            <a:prstGeom prst="hexagon">
              <a:avLst/>
            </a:prstGeom>
            <a:solidFill>
              <a:srgbClr val="B7B7B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F8DF2D5-6E68-4B81-A2B2-DFDC98F6C27B}"/>
                </a:ext>
              </a:extLst>
            </p:cNvPr>
            <p:cNvSpPr txBox="1"/>
            <p:nvPr/>
          </p:nvSpPr>
          <p:spPr>
            <a:xfrm>
              <a:off x="7258081" y="1302372"/>
              <a:ext cx="531104" cy="10282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600000" lon="600000" rev="0"/>
                </a:camera>
                <a:lightRig rig="threePt" dir="t"/>
              </a:scene3d>
              <a:sp3d extrusionH="254000"/>
            </a:bodyPr>
            <a:lstStyle/>
            <a:p>
              <a:pPr algn="dist"/>
              <a:r>
                <a:rPr lang="en-US" altLang="zh-CN" sz="3200" b="1" dirty="0">
                  <a:ln>
                    <a:gradFill flip="none" rotWithShape="1">
                      <a:gsLst>
                        <a:gs pos="21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  <a:gradFill flip="none" rotWithShape="1">
                    <a:gsLst>
                      <a:gs pos="15000">
                        <a:srgbClr val="25A9E0">
                          <a:alpha val="0"/>
                        </a:srgbClr>
                      </a:gs>
                      <a:gs pos="76000">
                        <a:srgbClr val="BDE5F5"/>
                      </a:gs>
                    </a:gsLst>
                    <a:lin ang="16200000" scaled="1"/>
                    <a:tileRect/>
                  </a:gradFill>
                  <a:latin typeface="Impact" panose="020B0806030902050204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15000">
                      <a:srgbClr val="25A9E0">
                        <a:alpha val="0"/>
                      </a:srgbClr>
                    </a:gs>
                    <a:gs pos="76000">
                      <a:srgbClr val="BDE5F5"/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6C271AFC-9CA6-401F-AA0F-4C12BD02F702}"/>
                </a:ext>
              </a:extLst>
            </p:cNvPr>
            <p:cNvGrpSpPr/>
            <p:nvPr/>
          </p:nvGrpSpPr>
          <p:grpSpPr>
            <a:xfrm>
              <a:off x="7305842" y="1939365"/>
              <a:ext cx="642297" cy="227573"/>
              <a:chOff x="7325366" y="1826652"/>
              <a:chExt cx="642297" cy="227573"/>
            </a:xfrm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13640848-E376-4FDB-9985-968FDD29EAEF}"/>
                  </a:ext>
                </a:extLst>
              </p:cNvPr>
              <p:cNvSpPr/>
              <p:nvPr/>
            </p:nvSpPr>
            <p:spPr>
              <a:xfrm>
                <a:off x="7325366" y="1826652"/>
                <a:ext cx="642297" cy="132323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FDD3AC42-4DAF-473F-B2EC-0A6DC59F0C8F}"/>
                  </a:ext>
                </a:extLst>
              </p:cNvPr>
              <p:cNvSpPr/>
              <p:nvPr/>
            </p:nvSpPr>
            <p:spPr>
              <a:xfrm>
                <a:off x="7353165" y="1933356"/>
                <a:ext cx="586697" cy="120869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47445624-A507-4741-BDC7-AB6D4368B1A1}"/>
                  </a:ext>
                </a:extLst>
              </p:cNvPr>
              <p:cNvSpPr/>
              <p:nvPr/>
            </p:nvSpPr>
            <p:spPr>
              <a:xfrm>
                <a:off x="7340601" y="1884562"/>
                <a:ext cx="598044" cy="123207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DBFCC927-4F44-4724-BC18-E1EA7D64E40E}"/>
              </a:ext>
            </a:extLst>
          </p:cNvPr>
          <p:cNvGrpSpPr/>
          <p:nvPr/>
        </p:nvGrpSpPr>
        <p:grpSpPr>
          <a:xfrm>
            <a:off x="1392095" y="2551302"/>
            <a:ext cx="575041" cy="706635"/>
            <a:chOff x="7087521" y="1204421"/>
            <a:chExt cx="1065155" cy="1235579"/>
          </a:xfrm>
        </p:grpSpPr>
        <p:sp>
          <p:nvSpPr>
            <p:cNvPr id="49" name="六边形 48">
              <a:extLst>
                <a:ext uri="{FF2B5EF4-FFF2-40B4-BE49-F238E27FC236}">
                  <a16:creationId xmlns:a16="http://schemas.microsoft.com/office/drawing/2014/main" id="{5C154697-D3B3-4DB3-9BFC-B6C1B8CC52EC}"/>
                </a:ext>
              </a:extLst>
            </p:cNvPr>
            <p:cNvSpPr/>
            <p:nvPr/>
          </p:nvSpPr>
          <p:spPr>
            <a:xfrm rot="5400000">
              <a:off x="7002309" y="1289633"/>
              <a:ext cx="1235579" cy="1065155"/>
            </a:xfrm>
            <a:prstGeom prst="hexagon">
              <a:avLst/>
            </a:prstGeom>
            <a:solidFill>
              <a:srgbClr val="B7B7B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C19913C2-4605-4369-977A-73305CE52BD1}"/>
                </a:ext>
              </a:extLst>
            </p:cNvPr>
            <p:cNvSpPr txBox="1"/>
            <p:nvPr/>
          </p:nvSpPr>
          <p:spPr>
            <a:xfrm>
              <a:off x="7258081" y="1302372"/>
              <a:ext cx="531104" cy="10282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600000" lon="600000" rev="0"/>
                </a:camera>
                <a:lightRig rig="threePt" dir="t"/>
              </a:scene3d>
              <a:sp3d extrusionH="254000"/>
            </a:bodyPr>
            <a:lstStyle/>
            <a:p>
              <a:pPr algn="dist"/>
              <a:r>
                <a:rPr lang="en-US" altLang="zh-CN" sz="3200" b="1" dirty="0">
                  <a:ln>
                    <a:gradFill flip="none" rotWithShape="1">
                      <a:gsLst>
                        <a:gs pos="21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  <a:gradFill flip="none" rotWithShape="1">
                    <a:gsLst>
                      <a:gs pos="15000">
                        <a:srgbClr val="25A9E0">
                          <a:alpha val="0"/>
                        </a:srgbClr>
                      </a:gs>
                      <a:gs pos="76000">
                        <a:srgbClr val="BDE5F5"/>
                      </a:gs>
                    </a:gsLst>
                    <a:lin ang="16200000" scaled="1"/>
                    <a:tileRect/>
                  </a:gradFill>
                  <a:latin typeface="Impact" panose="020B0806030902050204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3200" b="1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15000">
                      <a:srgbClr val="25A9E0">
                        <a:alpha val="0"/>
                      </a:srgbClr>
                    </a:gs>
                    <a:gs pos="76000">
                      <a:srgbClr val="BDE5F5"/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BCF00DF5-C35D-42D5-9D52-1D73448721BE}"/>
                </a:ext>
              </a:extLst>
            </p:cNvPr>
            <p:cNvGrpSpPr/>
            <p:nvPr/>
          </p:nvGrpSpPr>
          <p:grpSpPr>
            <a:xfrm>
              <a:off x="7305842" y="1939365"/>
              <a:ext cx="642297" cy="227573"/>
              <a:chOff x="7325366" y="1826652"/>
              <a:chExt cx="642297" cy="227573"/>
            </a:xfrm>
          </p:grpSpPr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2D710AC9-421B-4FFE-8087-9E985BB0451E}"/>
                  </a:ext>
                </a:extLst>
              </p:cNvPr>
              <p:cNvSpPr/>
              <p:nvPr/>
            </p:nvSpPr>
            <p:spPr>
              <a:xfrm>
                <a:off x="7325366" y="1826652"/>
                <a:ext cx="642297" cy="132323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0601C58A-931E-4159-B486-0E8594176660}"/>
                  </a:ext>
                </a:extLst>
              </p:cNvPr>
              <p:cNvSpPr/>
              <p:nvPr/>
            </p:nvSpPr>
            <p:spPr>
              <a:xfrm>
                <a:off x="7353165" y="1933356"/>
                <a:ext cx="586697" cy="120869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6B8DF588-E9C9-4C94-9C03-E005FC528CD7}"/>
                  </a:ext>
                </a:extLst>
              </p:cNvPr>
              <p:cNvSpPr/>
              <p:nvPr/>
            </p:nvSpPr>
            <p:spPr>
              <a:xfrm>
                <a:off x="7340601" y="1884562"/>
                <a:ext cx="598044" cy="123207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907E34AD-5599-4F73-BC56-0CC998A2902F}"/>
              </a:ext>
            </a:extLst>
          </p:cNvPr>
          <p:cNvGrpSpPr/>
          <p:nvPr/>
        </p:nvGrpSpPr>
        <p:grpSpPr>
          <a:xfrm>
            <a:off x="1434070" y="3415822"/>
            <a:ext cx="575041" cy="706635"/>
            <a:chOff x="7087521" y="1204421"/>
            <a:chExt cx="1065155" cy="1235579"/>
          </a:xfrm>
        </p:grpSpPr>
        <p:sp>
          <p:nvSpPr>
            <p:cNvPr id="56" name="六边形 55">
              <a:extLst>
                <a:ext uri="{FF2B5EF4-FFF2-40B4-BE49-F238E27FC236}">
                  <a16:creationId xmlns:a16="http://schemas.microsoft.com/office/drawing/2014/main" id="{01DCA556-9643-4945-956F-2CBC4FF288E9}"/>
                </a:ext>
              </a:extLst>
            </p:cNvPr>
            <p:cNvSpPr/>
            <p:nvPr/>
          </p:nvSpPr>
          <p:spPr>
            <a:xfrm rot="5400000">
              <a:off x="7002309" y="1289633"/>
              <a:ext cx="1235579" cy="1065155"/>
            </a:xfrm>
            <a:prstGeom prst="hexagon">
              <a:avLst/>
            </a:prstGeom>
            <a:solidFill>
              <a:srgbClr val="B7B7B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F2687E47-4305-4545-8539-6D8B5A2D9991}"/>
                </a:ext>
              </a:extLst>
            </p:cNvPr>
            <p:cNvSpPr txBox="1"/>
            <p:nvPr/>
          </p:nvSpPr>
          <p:spPr>
            <a:xfrm>
              <a:off x="7258081" y="1302372"/>
              <a:ext cx="531104" cy="10282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600000" lon="600000" rev="0"/>
                </a:camera>
                <a:lightRig rig="threePt" dir="t"/>
              </a:scene3d>
              <a:sp3d extrusionH="254000"/>
            </a:bodyPr>
            <a:lstStyle/>
            <a:p>
              <a:pPr algn="dist"/>
              <a:r>
                <a:rPr lang="en-US" altLang="zh-CN" sz="3200" b="1" dirty="0">
                  <a:ln>
                    <a:gradFill flip="none" rotWithShape="1">
                      <a:gsLst>
                        <a:gs pos="21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  <a:gradFill flip="none" rotWithShape="1">
                    <a:gsLst>
                      <a:gs pos="15000">
                        <a:srgbClr val="25A9E0">
                          <a:alpha val="0"/>
                        </a:srgbClr>
                      </a:gs>
                      <a:gs pos="76000">
                        <a:srgbClr val="BDE5F5"/>
                      </a:gs>
                    </a:gsLst>
                    <a:lin ang="16200000" scaled="1"/>
                    <a:tileRect/>
                  </a:gradFill>
                  <a:latin typeface="Impact" panose="020B0806030902050204" pitchFamily="34" charset="0"/>
                  <a:ea typeface="微软雅黑" panose="020B0503020204020204" pitchFamily="34" charset="-122"/>
                </a:rPr>
                <a:t>4</a:t>
              </a:r>
              <a:endParaRPr lang="zh-CN" altLang="en-US" sz="3200" b="1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15000">
                      <a:srgbClr val="25A9E0">
                        <a:alpha val="0"/>
                      </a:srgbClr>
                    </a:gs>
                    <a:gs pos="76000">
                      <a:srgbClr val="BDE5F5"/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39158215-2B3B-4D26-BB89-1BEEF4054BC8}"/>
                </a:ext>
              </a:extLst>
            </p:cNvPr>
            <p:cNvGrpSpPr/>
            <p:nvPr/>
          </p:nvGrpSpPr>
          <p:grpSpPr>
            <a:xfrm>
              <a:off x="7305842" y="1939365"/>
              <a:ext cx="642297" cy="227573"/>
              <a:chOff x="7325366" y="1826652"/>
              <a:chExt cx="642297" cy="227573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B46A0E82-66D2-4E82-977F-074C25A72DBE}"/>
                  </a:ext>
                </a:extLst>
              </p:cNvPr>
              <p:cNvSpPr/>
              <p:nvPr/>
            </p:nvSpPr>
            <p:spPr>
              <a:xfrm>
                <a:off x="7325366" y="1826652"/>
                <a:ext cx="642297" cy="132323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B6C56E2F-6221-419A-A3EE-740FFB3463D1}"/>
                  </a:ext>
                </a:extLst>
              </p:cNvPr>
              <p:cNvSpPr/>
              <p:nvPr/>
            </p:nvSpPr>
            <p:spPr>
              <a:xfrm>
                <a:off x="7353165" y="1933356"/>
                <a:ext cx="586697" cy="120869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16D41BE8-712A-4B0B-AA16-EE317BA2830E}"/>
                  </a:ext>
                </a:extLst>
              </p:cNvPr>
              <p:cNvSpPr/>
              <p:nvPr/>
            </p:nvSpPr>
            <p:spPr>
              <a:xfrm>
                <a:off x="7340601" y="1884562"/>
                <a:ext cx="598044" cy="123207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2704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">
            <a:extLst>
              <a:ext uri="{FF2B5EF4-FFF2-40B4-BE49-F238E27FC236}">
                <a16:creationId xmlns:a16="http://schemas.microsoft.com/office/drawing/2014/main" id="{188AC645-FBF1-8C48-8193-DC79C4ACE278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15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B49DEE2-5E91-C442-81D4-A5D2866B1E8C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176400"/>
            <a:ext cx="9144000" cy="457200"/>
          </a:xfrm>
          <a:prstGeom prst="rect">
            <a:avLst/>
          </a:prstGeom>
        </p:spPr>
        <p:txBody>
          <a:bodyPr tIns="0" bIns="0"/>
          <a:lstStyle/>
          <a:p>
            <a:pPr>
              <a:lnSpc>
                <a:spcPct val="90000"/>
              </a:lnSpc>
              <a:defRPr/>
            </a:pPr>
            <a:r>
              <a:rPr lang="en-US" altLang="zh-CN" sz="3000" b="1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User</a:t>
            </a:r>
            <a:r>
              <a:rPr lang="zh-CN" altLang="en-US" sz="3000" b="1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 </a:t>
            </a:r>
            <a:r>
              <a:rPr lang="en-US" altLang="zh-CN" sz="3000" b="1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Service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9586BF7-CC9F-4C48-9B7B-118430F61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3595"/>
            <a:ext cx="3231009" cy="1604047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32A53C23-23F7-AB4A-A073-5E159A7E273A}"/>
              </a:ext>
            </a:extLst>
          </p:cNvPr>
          <p:cNvSpPr txBox="1"/>
          <p:nvPr/>
        </p:nvSpPr>
        <p:spPr>
          <a:xfrm>
            <a:off x="476848" y="1177890"/>
            <a:ext cx="8516242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2" indent="-342892" algn="just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ym typeface="+mn-ea"/>
              </a:rPr>
              <a:t>Registration user: </a:t>
            </a:r>
            <a:r>
              <a:rPr lang="en-US" altLang="zh-CN" sz="2000" dirty="0">
                <a:solidFill>
                  <a:srgbClr val="0819F6"/>
                </a:solidFill>
                <a:sym typeface="+mn-ea"/>
              </a:rPr>
              <a:t>5200+</a:t>
            </a:r>
            <a:r>
              <a:rPr lang="en-US" altLang="zh-CN" sz="2000" dirty="0">
                <a:sym typeface="+mn-ea"/>
              </a:rPr>
              <a:t> (100+</a:t>
            </a:r>
            <a:r>
              <a:rPr lang="zh-CN" altLang="en-US" sz="2000" dirty="0">
                <a:sym typeface="+mn-ea"/>
              </a:rPr>
              <a:t> </a:t>
            </a:r>
            <a:r>
              <a:rPr lang="en-US" altLang="zh-CN" sz="2000" dirty="0">
                <a:sym typeface="+mn-ea"/>
              </a:rPr>
              <a:t>abroad)</a:t>
            </a:r>
          </a:p>
          <a:p>
            <a:pPr marL="342892" indent="-342892" algn="just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CN" altLang="zh-CN" sz="2000"/>
              <a:t>T</a:t>
            </a:r>
            <a:r>
              <a:rPr lang="en-US" altLang="zh-CN" sz="2000" dirty="0" err="1"/>
              <a:t>en</a:t>
            </a:r>
            <a:r>
              <a:rPr lang="zh-CN" altLang="en-US" sz="2000" dirty="0"/>
              <a:t> </a:t>
            </a:r>
            <a:r>
              <a:rPr lang="en-CN" altLang="zh-CN" sz="2000"/>
              <a:t>rounds of proposal are called and completed, </a:t>
            </a:r>
            <a:r>
              <a:rPr lang="en-US" altLang="zh-CN" sz="2000" dirty="0">
                <a:sym typeface="+mn-ea"/>
              </a:rPr>
              <a:t>proposal</a:t>
            </a:r>
            <a:r>
              <a:rPr lang="zh-CN" altLang="en-US" sz="2000" dirty="0">
                <a:sym typeface="+mn-ea"/>
              </a:rPr>
              <a:t> </a:t>
            </a:r>
            <a:r>
              <a:rPr lang="en-US" altLang="zh-CN" sz="2000" dirty="0">
                <a:sym typeface="+mn-ea"/>
              </a:rPr>
              <a:t>approve</a:t>
            </a:r>
            <a:r>
              <a:rPr lang="zh-CN" altLang="en-US" sz="2000" dirty="0">
                <a:sym typeface="+mn-ea"/>
              </a:rPr>
              <a:t> </a:t>
            </a:r>
            <a:r>
              <a:rPr lang="en-US" altLang="zh-CN" sz="2000" dirty="0">
                <a:sym typeface="+mn-ea"/>
              </a:rPr>
              <a:t>rate</a:t>
            </a:r>
            <a:r>
              <a:rPr lang="zh-CN" altLang="en-US" sz="2000" dirty="0">
                <a:sym typeface="+mn-ea"/>
              </a:rPr>
              <a:t> </a:t>
            </a:r>
            <a:r>
              <a:rPr lang="en-US" altLang="zh-CN" sz="2000" dirty="0">
                <a:sym typeface="+mn-ea"/>
              </a:rPr>
              <a:t>of</a:t>
            </a:r>
            <a:r>
              <a:rPr lang="zh-CN" altLang="en-US" sz="2000" dirty="0">
                <a:sym typeface="+mn-ea"/>
              </a:rPr>
              <a:t> </a:t>
            </a:r>
            <a:r>
              <a:rPr lang="en-CN" altLang="zh-CN" sz="2000"/>
              <a:t>general user</a:t>
            </a:r>
            <a:r>
              <a:rPr lang="zh-CN" altLang="en-US" sz="2000" dirty="0"/>
              <a:t> </a:t>
            </a:r>
            <a:r>
              <a:rPr lang="en-US" altLang="zh-CN" sz="2000" dirty="0"/>
              <a:t>proposal</a:t>
            </a:r>
            <a:r>
              <a:rPr lang="en-CN" altLang="zh-CN" sz="2000"/>
              <a:t> </a:t>
            </a:r>
            <a:r>
              <a:rPr lang="en-US" altLang="zh-CN" sz="2000" dirty="0">
                <a:solidFill>
                  <a:srgbClr val="0819F6"/>
                </a:solidFill>
                <a:sym typeface="+mn-ea"/>
              </a:rPr>
              <a:t>:</a:t>
            </a:r>
            <a:r>
              <a:rPr lang="zh-CN" altLang="en-US" sz="2000" dirty="0">
                <a:solidFill>
                  <a:srgbClr val="0819F6"/>
                </a:solidFill>
                <a:sym typeface="+mn-ea"/>
              </a:rPr>
              <a:t> </a:t>
            </a:r>
            <a:r>
              <a:rPr lang="en-US" altLang="zh-CN" sz="2000" dirty="0">
                <a:solidFill>
                  <a:srgbClr val="0819F6"/>
                </a:solidFill>
                <a:sym typeface="+mn-ea"/>
              </a:rPr>
              <a:t>~30%</a:t>
            </a:r>
          </a:p>
          <a:p>
            <a:pPr marL="342892" indent="-342892" algn="just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ym typeface="+mn-ea"/>
              </a:rPr>
              <a:t>More</a:t>
            </a:r>
            <a:r>
              <a:rPr lang="zh-CN" altLang="en-US" sz="2000" dirty="0">
                <a:sym typeface="+mn-ea"/>
              </a:rPr>
              <a:t> </a:t>
            </a:r>
            <a:r>
              <a:rPr lang="en-US" altLang="zh-CN" sz="2000" dirty="0">
                <a:sym typeface="+mn-ea"/>
              </a:rPr>
              <a:t>than</a:t>
            </a:r>
            <a:r>
              <a:rPr lang="zh-CN" altLang="en-US" sz="2000" dirty="0">
                <a:sym typeface="+mn-ea"/>
              </a:rPr>
              <a:t> </a:t>
            </a:r>
            <a:r>
              <a:rPr lang="en-US" altLang="zh-CN" sz="2000" dirty="0">
                <a:solidFill>
                  <a:srgbClr val="0819F6"/>
                </a:solidFill>
                <a:sym typeface="+mn-ea"/>
              </a:rPr>
              <a:t>300</a:t>
            </a:r>
            <a:r>
              <a:rPr lang="zh-CN" altLang="en-US" sz="2000" dirty="0">
                <a:sym typeface="+mn-ea"/>
              </a:rPr>
              <a:t> </a:t>
            </a:r>
            <a:r>
              <a:rPr lang="en-US" altLang="zh-CN" sz="2000" dirty="0">
                <a:sym typeface="+mn-ea"/>
              </a:rPr>
              <a:t>user</a:t>
            </a:r>
            <a:r>
              <a:rPr lang="zh-CN" altLang="en-US" sz="2000" dirty="0">
                <a:sym typeface="+mn-ea"/>
              </a:rPr>
              <a:t> </a:t>
            </a:r>
            <a:r>
              <a:rPr lang="en-US" altLang="zh-CN" sz="2000" dirty="0">
                <a:sym typeface="+mn-ea"/>
              </a:rPr>
              <a:t>publication</a:t>
            </a:r>
          </a:p>
          <a:p>
            <a:pPr marL="342892" indent="-342892" algn="just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ym typeface="+mn-ea"/>
              </a:rPr>
              <a:t> </a:t>
            </a:r>
            <a:r>
              <a:rPr lang="en-US" altLang="zh-CN" sz="2000" dirty="0">
                <a:solidFill>
                  <a:srgbClr val="0819F6"/>
                </a:solidFill>
                <a:sym typeface="+mn-ea"/>
              </a:rPr>
              <a:t>~10%</a:t>
            </a:r>
            <a:r>
              <a:rPr lang="zh-CN" altLang="en-US" sz="2000" dirty="0">
                <a:solidFill>
                  <a:srgbClr val="0819F6"/>
                </a:solidFill>
                <a:sym typeface="+mn-ea"/>
              </a:rPr>
              <a:t> </a:t>
            </a:r>
            <a:r>
              <a:rPr lang="en-US" altLang="zh-CN" sz="2000" dirty="0">
                <a:sym typeface="+mn-ea"/>
              </a:rPr>
              <a:t>international</a:t>
            </a:r>
            <a:r>
              <a:rPr lang="zh-CN" altLang="en-US" sz="2000" dirty="0">
                <a:sym typeface="+mn-ea"/>
              </a:rPr>
              <a:t> </a:t>
            </a:r>
            <a:r>
              <a:rPr lang="en-US" altLang="zh-CN" sz="2000" dirty="0">
                <a:sym typeface="+mn-ea"/>
              </a:rPr>
              <a:t>user</a:t>
            </a:r>
            <a:r>
              <a:rPr lang="zh-CN" altLang="en-US" sz="2000" dirty="0">
                <a:sym typeface="+mn-ea"/>
              </a:rPr>
              <a:t> </a:t>
            </a:r>
            <a:r>
              <a:rPr lang="en-US" altLang="zh-CN" sz="2000" dirty="0">
                <a:sym typeface="+mn-ea"/>
              </a:rPr>
              <a:t>proposal</a:t>
            </a:r>
            <a:r>
              <a:rPr lang="zh-CN" altLang="en-US" sz="2000" dirty="0">
                <a:sym typeface="+mn-ea"/>
              </a:rPr>
              <a:t> </a:t>
            </a:r>
            <a:r>
              <a:rPr lang="en-US" altLang="zh-CN" sz="2000" dirty="0">
                <a:sym typeface="+mn-ea"/>
              </a:rPr>
              <a:t>before</a:t>
            </a:r>
            <a:r>
              <a:rPr lang="zh-CN" altLang="en-US" sz="2000" dirty="0">
                <a:sym typeface="+mn-ea"/>
              </a:rPr>
              <a:t> </a:t>
            </a:r>
            <a:r>
              <a:rPr lang="en-US" altLang="zh-CN" sz="2000" dirty="0">
                <a:sym typeface="+mn-ea"/>
              </a:rPr>
              <a:t>Covid19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N" sz="20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E3EE8F9-33B9-D640-BD73-C1DB45A23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205" y="3063595"/>
            <a:ext cx="2582788" cy="164712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51061629-A4EA-D84B-ADC4-601E3E923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597" y="688471"/>
            <a:ext cx="819039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https://user.csns.ihep.ac.cn</a:t>
            </a: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</a:t>
            </a:r>
            <a:r>
              <a:rPr kumimoji="1"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 both Chinese and English</a:t>
            </a: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37B98189-68DB-2644-91B8-9D08F3433B3D}"/>
              </a:ext>
            </a:extLst>
          </p:cNvPr>
          <p:cNvSpPr txBox="1"/>
          <p:nvPr/>
        </p:nvSpPr>
        <p:spPr bwMode="auto">
          <a:xfrm>
            <a:off x="827584" y="4813211"/>
            <a:ext cx="7978033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400" dirty="0"/>
              <a:t>General</a:t>
            </a:r>
            <a:r>
              <a:rPr lang="zh-CN" altLang="en-US" sz="1400" dirty="0"/>
              <a:t> </a:t>
            </a:r>
            <a:r>
              <a:rPr lang="en-US" altLang="zh-CN" sz="1400" dirty="0"/>
              <a:t>User</a:t>
            </a:r>
            <a:r>
              <a:rPr lang="zh-CN" altLang="en-US" sz="1400" dirty="0"/>
              <a:t> </a:t>
            </a:r>
            <a:r>
              <a:rPr lang="en-CN" sz="1400"/>
              <a:t>Proposal </a:t>
            </a:r>
            <a:r>
              <a:rPr lang="zh-CN" altLang="en-US" sz="1400" dirty="0"/>
              <a:t>                       </a:t>
            </a:r>
            <a:r>
              <a:rPr lang="en-US" altLang="zh-CN" sz="1400" dirty="0"/>
              <a:t>Proposal</a:t>
            </a:r>
            <a:r>
              <a:rPr lang="zh-CN" altLang="en-US" sz="1400" dirty="0"/>
              <a:t> </a:t>
            </a:r>
            <a:r>
              <a:rPr lang="en-US" altLang="zh-CN" sz="1400" dirty="0"/>
              <a:t>Performed</a:t>
            </a:r>
            <a:r>
              <a:rPr lang="zh-CN" altLang="en-US" sz="1400" dirty="0"/>
              <a:t>                                </a:t>
            </a:r>
            <a:r>
              <a:rPr lang="en-US" altLang="zh-CN" sz="1400" dirty="0"/>
              <a:t>User</a:t>
            </a:r>
            <a:r>
              <a:rPr lang="zh-CN" altLang="en-US" sz="1400" dirty="0"/>
              <a:t> </a:t>
            </a:r>
            <a:r>
              <a:rPr lang="en-US" altLang="zh-CN" sz="1400" dirty="0"/>
              <a:t>Publication</a:t>
            </a:r>
            <a:endParaRPr lang="en-CN" sz="1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C6C2BB7-CD9F-4A42-A80A-B52C72BA0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3125693"/>
            <a:ext cx="2376264" cy="164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18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A788006-1487-3668-3B5C-4348FCF1DD57}"/>
              </a:ext>
            </a:extLst>
          </p:cNvPr>
          <p:cNvSpPr txBox="1">
            <a:spLocks noChangeArrowheads="1"/>
          </p:cNvSpPr>
          <p:nvPr/>
        </p:nvSpPr>
        <p:spPr>
          <a:xfrm>
            <a:off x="755576" y="117192"/>
            <a:ext cx="6912768" cy="457200"/>
          </a:xfrm>
          <a:prstGeom prst="rect">
            <a:avLst/>
          </a:prstGeom>
        </p:spPr>
        <p:txBody>
          <a:bodyPr tIns="0" bIns="0"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Research Areas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594D46D-8E93-3E2E-A54B-16FDAF30D8FA}"/>
              </a:ext>
            </a:extLst>
          </p:cNvPr>
          <p:cNvGraphicFramePr/>
          <p:nvPr/>
        </p:nvGraphicFramePr>
        <p:xfrm>
          <a:off x="311827" y="693579"/>
          <a:ext cx="8208912" cy="4449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87DE91E5-3CB0-FB4F-51BE-3B47D73406C4}"/>
              </a:ext>
            </a:extLst>
          </p:cNvPr>
          <p:cNvSpPr txBox="1"/>
          <p:nvPr/>
        </p:nvSpPr>
        <p:spPr>
          <a:xfrm>
            <a:off x="6051567" y="767887"/>
            <a:ext cx="3134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819F6"/>
                </a:solidFill>
              </a:rPr>
              <a:t>University</a:t>
            </a:r>
            <a:r>
              <a:rPr kumimoji="1" lang="zh-CN" altLang="en-US" dirty="0">
                <a:solidFill>
                  <a:srgbClr val="0819F6"/>
                </a:solidFill>
              </a:rPr>
              <a:t>：～</a:t>
            </a:r>
            <a:r>
              <a:rPr kumimoji="1" lang="en-US" altLang="zh-CN" dirty="0">
                <a:solidFill>
                  <a:srgbClr val="0819F6"/>
                </a:solidFill>
              </a:rPr>
              <a:t>45%</a:t>
            </a:r>
          </a:p>
          <a:p>
            <a:r>
              <a:rPr kumimoji="1" lang="en" altLang="zh-CN" dirty="0">
                <a:solidFill>
                  <a:srgbClr val="0819F6"/>
                </a:solidFill>
              </a:rPr>
              <a:t>Research institution</a:t>
            </a:r>
            <a:r>
              <a:rPr kumimoji="1" lang="zh-CN" altLang="en-US" dirty="0">
                <a:solidFill>
                  <a:srgbClr val="0819F6"/>
                </a:solidFill>
              </a:rPr>
              <a:t>：～</a:t>
            </a:r>
            <a:r>
              <a:rPr kumimoji="1" lang="en-US" altLang="zh-CN" dirty="0">
                <a:solidFill>
                  <a:srgbClr val="0819F6"/>
                </a:solidFill>
              </a:rPr>
              <a:t>49%</a:t>
            </a:r>
          </a:p>
          <a:p>
            <a:r>
              <a:rPr kumimoji="1" lang="en-US" altLang="zh-CN" dirty="0">
                <a:solidFill>
                  <a:srgbClr val="0819F6"/>
                </a:solidFill>
              </a:rPr>
              <a:t>Industry</a:t>
            </a:r>
            <a:r>
              <a:rPr kumimoji="1" lang="zh-CN" altLang="en-US" dirty="0">
                <a:solidFill>
                  <a:srgbClr val="0819F6"/>
                </a:solidFill>
              </a:rPr>
              <a:t>：～</a:t>
            </a:r>
            <a:r>
              <a:rPr kumimoji="1" lang="en-US" altLang="zh-CN" dirty="0">
                <a:solidFill>
                  <a:srgbClr val="0819F6"/>
                </a:solidFill>
              </a:rPr>
              <a:t>6%</a:t>
            </a:r>
          </a:p>
          <a:p>
            <a:endParaRPr kumimoji="1" lang="zh-CN" altLang="en-US" dirty="0"/>
          </a:p>
        </p:txBody>
      </p:sp>
      <p:sp>
        <p:nvSpPr>
          <p:cNvPr id="5" name="矩形">
            <a:extLst>
              <a:ext uri="{FF2B5EF4-FFF2-40B4-BE49-F238E27FC236}">
                <a16:creationId xmlns:a16="http://schemas.microsoft.com/office/drawing/2014/main" id="{35CDAF84-7082-1B45-85C6-525211322A9F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16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3259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82" y="699898"/>
            <a:ext cx="2332851" cy="15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6375001" y="4304476"/>
            <a:ext cx="2183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Liu</a:t>
            </a:r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 </a:t>
            </a:r>
            <a:r>
              <a:rPr lang="en-US" altLang="zh-CN" sz="1400" b="1" i="1" dirty="0" err="1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et.al</a:t>
            </a:r>
            <a:r>
              <a:rPr lang="en-US" altLang="zh-CN" sz="1400" b="1" i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.</a:t>
            </a:r>
            <a:r>
              <a:rPr lang="zh-CN" altLang="en-US" sz="1400" b="1" i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  </a:t>
            </a:r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Science </a:t>
            </a:r>
          </a:p>
          <a:p>
            <a:pPr algn="ctr"/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 2020, 368, 1347-1352</a:t>
            </a:r>
            <a:endParaRPr lang="zh-CN" altLang="en-US" sz="14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</a:endParaRPr>
          </a:p>
        </p:txBody>
      </p:sp>
      <p:pic>
        <p:nvPicPr>
          <p:cNvPr id="20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1" y="3147814"/>
            <a:ext cx="5616624" cy="1728192"/>
          </a:xfrm>
          <a:prstGeom prst="rect">
            <a:avLst/>
          </a:prstGeom>
        </p:spPr>
      </p:pic>
      <p:pic>
        <p:nvPicPr>
          <p:cNvPr id="21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325" y="2355850"/>
            <a:ext cx="2625725" cy="18040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294688" y="909622"/>
            <a:ext cx="6481033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90" lvl="1" indent="-288290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Low-cost D&amp;P steel with high yield strength (~2 GPa), excellent toughness , and good ductility was obtained by Prof. Huang Mingxin‘s team of Hongkong University.</a:t>
            </a:r>
          </a:p>
          <a:p>
            <a:pPr marL="720090" lvl="1" indent="-288290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Important microscopic parameter information such as phase volume fraction and dislocation density was obtained through neutron diffraction @GPPD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755581" y="157768"/>
            <a:ext cx="914400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Scientific Highlight: Metal &amp; Alloy</a:t>
            </a:r>
          </a:p>
        </p:txBody>
      </p:sp>
      <p:sp>
        <p:nvSpPr>
          <p:cNvPr id="9" name="矩形">
            <a:extLst>
              <a:ext uri="{FF2B5EF4-FFF2-40B4-BE49-F238E27FC236}">
                <a16:creationId xmlns:a16="http://schemas.microsoft.com/office/drawing/2014/main" id="{57421715-9C91-8C4A-A4AB-0555B2254F53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17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3"/>
          <p:cNvSpPr txBox="1"/>
          <p:nvPr/>
        </p:nvSpPr>
        <p:spPr bwMode="auto">
          <a:xfrm>
            <a:off x="95000" y="817674"/>
            <a:ext cx="8802442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720090" lvl="1" indent="-288290" algn="l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Neutron Diffraction @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GPPD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determines the fine structure of carbon dioxide in iron-containing mordenite, which has the record of high carbon dioxide uptakes. 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This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work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was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supported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by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CSNS,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BSRF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and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PALS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of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IHEP.</a:t>
            </a: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112578"/>
            <a:ext cx="3872438" cy="1473655"/>
          </a:xfrm>
          <a:prstGeom prst="rect">
            <a:avLst/>
          </a:prstGeom>
        </p:spPr>
      </p:pic>
      <p:sp>
        <p:nvSpPr>
          <p:cNvPr id="7" name="矩形 2"/>
          <p:cNvSpPr/>
          <p:nvPr/>
        </p:nvSpPr>
        <p:spPr>
          <a:xfrm>
            <a:off x="395536" y="3867894"/>
            <a:ext cx="37167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Zhou</a:t>
            </a:r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 </a:t>
            </a:r>
            <a:r>
              <a:rPr lang="en-US" altLang="zh-CN" sz="1400" b="1" i="1" dirty="0" err="1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et.al</a:t>
            </a:r>
            <a:r>
              <a:rPr lang="en-US" altLang="zh-CN" sz="1400" b="1" i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.</a:t>
            </a:r>
            <a:r>
              <a:rPr lang="zh-CN" altLang="en-US" sz="1400" b="1" i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 </a:t>
            </a:r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Science,</a:t>
            </a:r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 </a:t>
            </a:r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2021,373,315-320</a:t>
            </a:r>
            <a:endParaRPr lang="zh-CN" altLang="en-US" sz="14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</a:endParaRPr>
          </a:p>
        </p:txBody>
      </p:sp>
      <p:pic>
        <p:nvPicPr>
          <p:cNvPr id="8" name="图片 3"/>
          <p:cNvPicPr/>
          <p:nvPr/>
        </p:nvPicPr>
        <p:blipFill>
          <a:blip r:embed="rId4" cstate="print"/>
          <a:srcRect t="60747"/>
          <a:stretch>
            <a:fillRect/>
          </a:stretch>
        </p:blipFill>
        <p:spPr>
          <a:xfrm>
            <a:off x="4428046" y="1995608"/>
            <a:ext cx="4141874" cy="693947"/>
          </a:xfrm>
          <a:prstGeom prst="rect">
            <a:avLst/>
          </a:prstGeom>
          <a:ln>
            <a:noFill/>
          </a:ln>
        </p:spPr>
      </p:pic>
      <p:pic>
        <p:nvPicPr>
          <p:cNvPr id="9" name="图片 6"/>
          <p:cNvPicPr/>
          <p:nvPr/>
        </p:nvPicPr>
        <p:blipFill>
          <a:blip r:embed="rId5" cstate="print"/>
          <a:srcRect l="36360" t="67402" r="-1"/>
          <a:stretch>
            <a:fillRect/>
          </a:stretch>
        </p:blipFill>
        <p:spPr>
          <a:xfrm>
            <a:off x="4312771" y="2868446"/>
            <a:ext cx="4141874" cy="1699305"/>
          </a:xfrm>
          <a:prstGeom prst="rect">
            <a:avLst/>
          </a:prstGeom>
          <a:ln>
            <a:noFill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83191" y="124113"/>
            <a:ext cx="914400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Scientific Highlight:</a:t>
            </a:r>
            <a:r>
              <a:rPr lang="zh-CN" altLang="en-US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Catalyzer &amp; MOF</a:t>
            </a:r>
          </a:p>
          <a:p>
            <a:pPr>
              <a:defRPr/>
            </a:pPr>
            <a:endParaRPr kumimoji="1" lang="en-US" altLang="zh-CN" sz="2000" dirty="0"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1" name="矩形">
            <a:extLst>
              <a:ext uri="{FF2B5EF4-FFF2-40B4-BE49-F238E27FC236}">
                <a16:creationId xmlns:a16="http://schemas.microsoft.com/office/drawing/2014/main" id="{1FEB14A4-C4FF-434E-B627-42E76EE20BFE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18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1"/>
          <p:cNvSpPr txBox="1"/>
          <p:nvPr/>
        </p:nvSpPr>
        <p:spPr bwMode="auto">
          <a:xfrm>
            <a:off x="395289" y="700030"/>
            <a:ext cx="8700392" cy="1014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720090" lvl="1" indent="-28829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Long-range ordered porous carbon crystal (LOPC) achieved by Yanwu Zhu’s group  of USTC. It is an new class of carbon-based crystal structures between graphite and C60 molecular. </a:t>
            </a:r>
          </a:p>
        </p:txBody>
      </p:sp>
      <p:sp>
        <p:nvSpPr>
          <p:cNvPr id="6" name="TextBox 2"/>
          <p:cNvSpPr txBox="1"/>
          <p:nvPr/>
        </p:nvSpPr>
        <p:spPr bwMode="auto">
          <a:xfrm>
            <a:off x="1763688" y="4569301"/>
            <a:ext cx="4822245" cy="306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F.</a:t>
            </a:r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 </a:t>
            </a:r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Pan</a:t>
            </a:r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 </a:t>
            </a:r>
            <a:r>
              <a:rPr lang="en-US" altLang="zh-CN" sz="1400" b="1" i="1" dirty="0" err="1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et.al</a:t>
            </a:r>
            <a:r>
              <a:rPr lang="en-US" altLang="zh-CN" sz="1400" b="1" i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.</a:t>
            </a:r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,</a:t>
            </a:r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 </a:t>
            </a:r>
            <a:r>
              <a:rPr 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Nature 2023, 614, 95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11436" y="185073"/>
            <a:ext cx="914400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Scientific Highlight:</a:t>
            </a:r>
            <a:r>
              <a:rPr lang="zh-CN" altLang="en-US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Carbon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46" y="1887342"/>
            <a:ext cx="5241403" cy="250937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069513" y="2206814"/>
            <a:ext cx="3263900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@MPI accurately reveal the short and medium range ordered structures of Fullerene and 2H graphite.</a:t>
            </a:r>
          </a:p>
        </p:txBody>
      </p:sp>
      <p:sp>
        <p:nvSpPr>
          <p:cNvPr id="8" name="矩形">
            <a:extLst>
              <a:ext uri="{FF2B5EF4-FFF2-40B4-BE49-F238E27FC236}">
                <a16:creationId xmlns:a16="http://schemas.microsoft.com/office/drawing/2014/main" id="{312478D2-AD7A-8D4B-9AFC-72C5BFF3ABC1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19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Outline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2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123728" y="930233"/>
            <a:ext cx="7043183" cy="3041015"/>
          </a:xfrm>
        </p:spPr>
        <p:txBody>
          <a:bodyPr>
            <a:noAutofit/>
          </a:bodyPr>
          <a:lstStyle/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r>
              <a:rPr lang="en-US" altLang="zh-CN" sz="2400" b="1" kern="0" dirty="0">
                <a:uFillTx/>
                <a:sym typeface="+mn-ea"/>
              </a:rPr>
              <a:t>Status and Progress of Neutron Science </a:t>
            </a: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en-US" altLang="zh-CN" sz="2400" kern="0" dirty="0">
              <a:sym typeface="+mn-ea"/>
            </a:endParaRP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r>
              <a:rPr lang="en-US" altLang="zh-CN" sz="2400" b="1" kern="0" dirty="0">
                <a:solidFill>
                  <a:schemeClr val="bg1">
                    <a:lumMod val="65000"/>
                  </a:schemeClr>
                </a:solidFill>
                <a:uFillTx/>
                <a:sym typeface="+mn-ea"/>
              </a:rPr>
              <a:t> Scientific Highlights</a:t>
            </a: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en-US" altLang="zh-CN" sz="2400" b="1" kern="0" dirty="0">
              <a:solidFill>
                <a:schemeClr val="bg1">
                  <a:lumMod val="65000"/>
                </a:schemeClr>
              </a:solidFill>
              <a:uFillTx/>
            </a:endParaRP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r>
              <a:rPr lang="en-US" altLang="zh-CN" sz="2400" b="1" kern="0" dirty="0">
                <a:solidFill>
                  <a:schemeClr val="bg1">
                    <a:lumMod val="65000"/>
                  </a:schemeClr>
                </a:solidFill>
                <a:uFillTx/>
                <a:sym typeface="+mn-ea"/>
              </a:rPr>
              <a:t>Neutron Technology</a:t>
            </a:r>
            <a:r>
              <a:rPr lang="zh-CN" altLang="en-US" sz="2400" b="1" kern="0" dirty="0">
                <a:solidFill>
                  <a:schemeClr val="bg1">
                    <a:lumMod val="65000"/>
                  </a:schemeClr>
                </a:solidFill>
                <a:uFillTx/>
                <a:sym typeface="+mn-ea"/>
              </a:rPr>
              <a:t> </a:t>
            </a:r>
            <a:r>
              <a:rPr lang="en-US" altLang="zh-CN" sz="2400" b="1" kern="0" dirty="0">
                <a:solidFill>
                  <a:schemeClr val="bg1">
                    <a:lumMod val="65000"/>
                  </a:schemeClr>
                </a:solidFill>
                <a:uFillTx/>
                <a:sym typeface="+mn-ea"/>
              </a:rPr>
              <a:t>R&amp;D </a:t>
            </a: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en-US" altLang="zh-CN" sz="2400" b="1" kern="0" dirty="0">
              <a:solidFill>
                <a:schemeClr val="bg1">
                  <a:lumMod val="65000"/>
                </a:schemeClr>
              </a:solidFill>
              <a:uFillTx/>
            </a:endParaRPr>
          </a:p>
          <a:p>
            <a:pPr mar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r>
              <a:rPr lang="en-US" altLang="zh-CN" sz="2400" b="1" kern="0" dirty="0">
                <a:solidFill>
                  <a:schemeClr val="bg1">
                    <a:lumMod val="65000"/>
                  </a:schemeClr>
                </a:solidFill>
                <a:uFillTx/>
                <a:sym typeface="+mn-ea"/>
              </a:rPr>
              <a:t>CSNS-II</a:t>
            </a:r>
            <a:r>
              <a:rPr lang="zh-CN" altLang="en-US" sz="2400" b="1" kern="0" dirty="0">
                <a:solidFill>
                  <a:schemeClr val="bg1">
                    <a:lumMod val="65000"/>
                  </a:schemeClr>
                </a:solidFill>
                <a:uFillTx/>
                <a:sym typeface="+mn-ea"/>
              </a:rPr>
              <a:t> </a:t>
            </a:r>
            <a:r>
              <a:rPr lang="en-US" altLang="zh-CN" sz="2400" b="1" kern="0" dirty="0">
                <a:solidFill>
                  <a:schemeClr val="bg1">
                    <a:lumMod val="65000"/>
                  </a:schemeClr>
                </a:solidFill>
                <a:uFillTx/>
                <a:sym typeface="+mn-ea"/>
              </a:rPr>
              <a:t>Neutron</a:t>
            </a:r>
            <a:r>
              <a:rPr lang="zh-CN" altLang="en-US" sz="2400" b="1" kern="0" dirty="0">
                <a:solidFill>
                  <a:schemeClr val="bg1">
                    <a:lumMod val="65000"/>
                  </a:schemeClr>
                </a:solidFill>
                <a:uFillTx/>
                <a:sym typeface="+mn-ea"/>
              </a:rPr>
              <a:t> </a:t>
            </a:r>
            <a:r>
              <a:rPr lang="en-US" altLang="zh-CN" sz="2400" kern="0" dirty="0">
                <a:solidFill>
                  <a:schemeClr val="bg1">
                    <a:lumMod val="65000"/>
                  </a:schemeClr>
                </a:solidFill>
                <a:sym typeface="+mn-ea"/>
              </a:rPr>
              <a:t>S</a:t>
            </a:r>
            <a:r>
              <a:rPr lang="en-US" altLang="zh-CN" sz="2400" b="1" kern="0" dirty="0">
                <a:solidFill>
                  <a:schemeClr val="bg1">
                    <a:lumMod val="65000"/>
                  </a:schemeClr>
                </a:solidFill>
                <a:uFillTx/>
                <a:sym typeface="+mn-ea"/>
              </a:rPr>
              <a:t>cience</a:t>
            </a:r>
          </a:p>
          <a:p>
            <a:pPr mar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en-US" altLang="zh-CN" sz="2400" b="1" kern="0" dirty="0">
              <a:solidFill>
                <a:schemeClr val="bg1">
                  <a:lumMod val="65000"/>
                </a:schemeClr>
              </a:solidFill>
              <a:uFillTx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8F4F695E-9F4B-4EBD-ADDA-CF0F013F34BD}"/>
              </a:ext>
            </a:extLst>
          </p:cNvPr>
          <p:cNvSpPr/>
          <p:nvPr/>
        </p:nvSpPr>
        <p:spPr>
          <a:xfrm>
            <a:off x="4921724" y="912485"/>
            <a:ext cx="392322" cy="75676"/>
          </a:xfrm>
          <a:prstGeom prst="ellipse">
            <a:avLst/>
          </a:prstGeom>
          <a:noFill/>
          <a:ln w="952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95000"/>
                    <a:alpha val="6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0B4AAAF-AEE7-4875-92C2-6EC20E3A857E}"/>
              </a:ext>
            </a:extLst>
          </p:cNvPr>
          <p:cNvGrpSpPr/>
          <p:nvPr/>
        </p:nvGrpSpPr>
        <p:grpSpPr>
          <a:xfrm>
            <a:off x="1405693" y="861410"/>
            <a:ext cx="575041" cy="706635"/>
            <a:chOff x="7087521" y="1204421"/>
            <a:chExt cx="1065155" cy="1235579"/>
          </a:xfrm>
        </p:grpSpPr>
        <p:sp>
          <p:nvSpPr>
            <p:cNvPr id="28" name="六边形 27">
              <a:extLst>
                <a:ext uri="{FF2B5EF4-FFF2-40B4-BE49-F238E27FC236}">
                  <a16:creationId xmlns:a16="http://schemas.microsoft.com/office/drawing/2014/main" id="{E2906569-C492-4A6A-809D-2DE7D36BB2F0}"/>
                </a:ext>
              </a:extLst>
            </p:cNvPr>
            <p:cNvSpPr/>
            <p:nvPr/>
          </p:nvSpPr>
          <p:spPr>
            <a:xfrm rot="5400000">
              <a:off x="7002309" y="1289633"/>
              <a:ext cx="1235579" cy="1065155"/>
            </a:xfrm>
            <a:prstGeom prst="hexagon">
              <a:avLst/>
            </a:prstGeom>
            <a:solidFill>
              <a:srgbClr val="005DA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F4E66D2-138A-4C8A-9A2C-1490C5588373}"/>
                </a:ext>
              </a:extLst>
            </p:cNvPr>
            <p:cNvSpPr txBox="1"/>
            <p:nvPr/>
          </p:nvSpPr>
          <p:spPr>
            <a:xfrm>
              <a:off x="7258081" y="1302372"/>
              <a:ext cx="531104" cy="10282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600000" lon="600000" rev="0"/>
                </a:camera>
                <a:lightRig rig="threePt" dir="t"/>
              </a:scene3d>
              <a:sp3d extrusionH="254000"/>
            </a:bodyPr>
            <a:lstStyle/>
            <a:p>
              <a:pPr algn="dist"/>
              <a:r>
                <a:rPr lang="en-US" altLang="zh-CN" sz="3200" b="1" dirty="0">
                  <a:ln>
                    <a:gradFill flip="none" rotWithShape="1">
                      <a:gsLst>
                        <a:gs pos="21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  <a:gradFill flip="none" rotWithShape="1">
                    <a:gsLst>
                      <a:gs pos="15000">
                        <a:srgbClr val="25A9E0">
                          <a:alpha val="0"/>
                        </a:srgbClr>
                      </a:gs>
                      <a:gs pos="76000">
                        <a:srgbClr val="BDE5F5"/>
                      </a:gs>
                    </a:gsLst>
                    <a:lin ang="16200000" scaled="1"/>
                    <a:tileRect/>
                  </a:gradFill>
                  <a:latin typeface="Impact" panose="020B0806030902050204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15000">
                      <a:srgbClr val="25A9E0">
                        <a:alpha val="0"/>
                      </a:srgbClr>
                    </a:gs>
                    <a:gs pos="76000">
                      <a:srgbClr val="BDE5F5"/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90542DB9-1A52-4613-AF2B-6BFB4533DA13}"/>
                </a:ext>
              </a:extLst>
            </p:cNvPr>
            <p:cNvGrpSpPr/>
            <p:nvPr/>
          </p:nvGrpSpPr>
          <p:grpSpPr>
            <a:xfrm>
              <a:off x="7305842" y="1939365"/>
              <a:ext cx="642297" cy="227573"/>
              <a:chOff x="7325366" y="1826652"/>
              <a:chExt cx="642297" cy="227573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B43F4533-F6A5-492F-B676-0BC56279301F}"/>
                  </a:ext>
                </a:extLst>
              </p:cNvPr>
              <p:cNvSpPr/>
              <p:nvPr/>
            </p:nvSpPr>
            <p:spPr>
              <a:xfrm>
                <a:off x="7325366" y="1826652"/>
                <a:ext cx="642297" cy="132323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20390F07-2CB1-4935-92D9-24C3416A1E31}"/>
                  </a:ext>
                </a:extLst>
              </p:cNvPr>
              <p:cNvSpPr/>
              <p:nvPr/>
            </p:nvSpPr>
            <p:spPr>
              <a:xfrm>
                <a:off x="7353165" y="1933356"/>
                <a:ext cx="586697" cy="120869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DA6DA2F8-A940-4CE2-812B-4C5FBB2409B5}"/>
                  </a:ext>
                </a:extLst>
              </p:cNvPr>
              <p:cNvSpPr/>
              <p:nvPr/>
            </p:nvSpPr>
            <p:spPr>
              <a:xfrm>
                <a:off x="7340601" y="1884562"/>
                <a:ext cx="598044" cy="123207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07F65A2E-99E1-4F57-8580-3CC1EE038074}"/>
              </a:ext>
            </a:extLst>
          </p:cNvPr>
          <p:cNvGrpSpPr/>
          <p:nvPr/>
        </p:nvGrpSpPr>
        <p:grpSpPr>
          <a:xfrm>
            <a:off x="1392094" y="1684819"/>
            <a:ext cx="575041" cy="706635"/>
            <a:chOff x="7087521" y="1204421"/>
            <a:chExt cx="1065155" cy="1235579"/>
          </a:xfrm>
        </p:grpSpPr>
        <p:sp>
          <p:nvSpPr>
            <p:cNvPr id="42" name="六边形 41">
              <a:extLst>
                <a:ext uri="{FF2B5EF4-FFF2-40B4-BE49-F238E27FC236}">
                  <a16:creationId xmlns:a16="http://schemas.microsoft.com/office/drawing/2014/main" id="{FC9F5F6F-2F4F-4870-A03F-98BD6D37CB80}"/>
                </a:ext>
              </a:extLst>
            </p:cNvPr>
            <p:cNvSpPr/>
            <p:nvPr/>
          </p:nvSpPr>
          <p:spPr>
            <a:xfrm rot="5400000">
              <a:off x="7002309" y="1289633"/>
              <a:ext cx="1235579" cy="1065155"/>
            </a:xfrm>
            <a:prstGeom prst="hexagon">
              <a:avLst/>
            </a:prstGeom>
            <a:solidFill>
              <a:srgbClr val="B7B7B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F8DF2D5-6E68-4B81-A2B2-DFDC98F6C27B}"/>
                </a:ext>
              </a:extLst>
            </p:cNvPr>
            <p:cNvSpPr txBox="1"/>
            <p:nvPr/>
          </p:nvSpPr>
          <p:spPr>
            <a:xfrm>
              <a:off x="7258081" y="1302372"/>
              <a:ext cx="531104" cy="10282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600000" lon="600000" rev="0"/>
                </a:camera>
                <a:lightRig rig="threePt" dir="t"/>
              </a:scene3d>
              <a:sp3d extrusionH="254000"/>
            </a:bodyPr>
            <a:lstStyle/>
            <a:p>
              <a:pPr algn="dist"/>
              <a:r>
                <a:rPr lang="en-US" altLang="zh-CN" sz="3200" b="1" dirty="0">
                  <a:ln>
                    <a:gradFill flip="none" rotWithShape="1">
                      <a:gsLst>
                        <a:gs pos="21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  <a:gradFill flip="none" rotWithShape="1">
                    <a:gsLst>
                      <a:gs pos="15000">
                        <a:srgbClr val="25A9E0">
                          <a:alpha val="0"/>
                        </a:srgbClr>
                      </a:gs>
                      <a:gs pos="76000">
                        <a:srgbClr val="BDE5F5"/>
                      </a:gs>
                    </a:gsLst>
                    <a:lin ang="16200000" scaled="1"/>
                    <a:tileRect/>
                  </a:gradFill>
                  <a:latin typeface="Impact" panose="020B0806030902050204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15000">
                      <a:srgbClr val="25A9E0">
                        <a:alpha val="0"/>
                      </a:srgbClr>
                    </a:gs>
                    <a:gs pos="76000">
                      <a:srgbClr val="BDE5F5"/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6C271AFC-9CA6-401F-AA0F-4C12BD02F702}"/>
                </a:ext>
              </a:extLst>
            </p:cNvPr>
            <p:cNvGrpSpPr/>
            <p:nvPr/>
          </p:nvGrpSpPr>
          <p:grpSpPr>
            <a:xfrm>
              <a:off x="7305842" y="1939365"/>
              <a:ext cx="642297" cy="227573"/>
              <a:chOff x="7325366" y="1826652"/>
              <a:chExt cx="642297" cy="227573"/>
            </a:xfrm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13640848-E376-4FDB-9985-968FDD29EAEF}"/>
                  </a:ext>
                </a:extLst>
              </p:cNvPr>
              <p:cNvSpPr/>
              <p:nvPr/>
            </p:nvSpPr>
            <p:spPr>
              <a:xfrm>
                <a:off x="7325366" y="1826652"/>
                <a:ext cx="642297" cy="132323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FDD3AC42-4DAF-473F-B2EC-0A6DC59F0C8F}"/>
                  </a:ext>
                </a:extLst>
              </p:cNvPr>
              <p:cNvSpPr/>
              <p:nvPr/>
            </p:nvSpPr>
            <p:spPr>
              <a:xfrm>
                <a:off x="7353165" y="1933356"/>
                <a:ext cx="586697" cy="120869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47445624-A507-4741-BDC7-AB6D4368B1A1}"/>
                  </a:ext>
                </a:extLst>
              </p:cNvPr>
              <p:cNvSpPr/>
              <p:nvPr/>
            </p:nvSpPr>
            <p:spPr>
              <a:xfrm>
                <a:off x="7340601" y="1884562"/>
                <a:ext cx="598044" cy="123207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DBFCC927-4F44-4724-BC18-E1EA7D64E40E}"/>
              </a:ext>
            </a:extLst>
          </p:cNvPr>
          <p:cNvGrpSpPr/>
          <p:nvPr/>
        </p:nvGrpSpPr>
        <p:grpSpPr>
          <a:xfrm>
            <a:off x="1392095" y="2551302"/>
            <a:ext cx="575041" cy="706635"/>
            <a:chOff x="7087521" y="1204421"/>
            <a:chExt cx="1065155" cy="1235579"/>
          </a:xfrm>
        </p:grpSpPr>
        <p:sp>
          <p:nvSpPr>
            <p:cNvPr id="49" name="六边形 48">
              <a:extLst>
                <a:ext uri="{FF2B5EF4-FFF2-40B4-BE49-F238E27FC236}">
                  <a16:creationId xmlns:a16="http://schemas.microsoft.com/office/drawing/2014/main" id="{5C154697-D3B3-4DB3-9BFC-B6C1B8CC52EC}"/>
                </a:ext>
              </a:extLst>
            </p:cNvPr>
            <p:cNvSpPr/>
            <p:nvPr/>
          </p:nvSpPr>
          <p:spPr>
            <a:xfrm rot="5400000">
              <a:off x="7002309" y="1289633"/>
              <a:ext cx="1235579" cy="1065155"/>
            </a:xfrm>
            <a:prstGeom prst="hexagon">
              <a:avLst/>
            </a:prstGeom>
            <a:solidFill>
              <a:srgbClr val="B7B7B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C19913C2-4605-4369-977A-73305CE52BD1}"/>
                </a:ext>
              </a:extLst>
            </p:cNvPr>
            <p:cNvSpPr txBox="1"/>
            <p:nvPr/>
          </p:nvSpPr>
          <p:spPr>
            <a:xfrm>
              <a:off x="7258081" y="1302372"/>
              <a:ext cx="531104" cy="10282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600000" lon="600000" rev="0"/>
                </a:camera>
                <a:lightRig rig="threePt" dir="t"/>
              </a:scene3d>
              <a:sp3d extrusionH="254000"/>
            </a:bodyPr>
            <a:lstStyle/>
            <a:p>
              <a:pPr algn="dist"/>
              <a:r>
                <a:rPr lang="en-US" altLang="zh-CN" sz="3200" b="1" dirty="0">
                  <a:ln>
                    <a:gradFill flip="none" rotWithShape="1">
                      <a:gsLst>
                        <a:gs pos="21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  <a:gradFill flip="none" rotWithShape="1">
                    <a:gsLst>
                      <a:gs pos="15000">
                        <a:srgbClr val="25A9E0">
                          <a:alpha val="0"/>
                        </a:srgbClr>
                      </a:gs>
                      <a:gs pos="76000">
                        <a:srgbClr val="BDE5F5"/>
                      </a:gs>
                    </a:gsLst>
                    <a:lin ang="16200000" scaled="1"/>
                    <a:tileRect/>
                  </a:gradFill>
                  <a:latin typeface="Impact" panose="020B0806030902050204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3200" b="1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15000">
                      <a:srgbClr val="25A9E0">
                        <a:alpha val="0"/>
                      </a:srgbClr>
                    </a:gs>
                    <a:gs pos="76000">
                      <a:srgbClr val="BDE5F5"/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BCF00DF5-C35D-42D5-9D52-1D73448721BE}"/>
                </a:ext>
              </a:extLst>
            </p:cNvPr>
            <p:cNvGrpSpPr/>
            <p:nvPr/>
          </p:nvGrpSpPr>
          <p:grpSpPr>
            <a:xfrm>
              <a:off x="7305842" y="1939365"/>
              <a:ext cx="642297" cy="227573"/>
              <a:chOff x="7325366" y="1826652"/>
              <a:chExt cx="642297" cy="227573"/>
            </a:xfrm>
          </p:grpSpPr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2D710AC9-421B-4FFE-8087-9E985BB0451E}"/>
                  </a:ext>
                </a:extLst>
              </p:cNvPr>
              <p:cNvSpPr/>
              <p:nvPr/>
            </p:nvSpPr>
            <p:spPr>
              <a:xfrm>
                <a:off x="7325366" y="1826652"/>
                <a:ext cx="642297" cy="132323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0601C58A-931E-4159-B486-0E8594176660}"/>
                  </a:ext>
                </a:extLst>
              </p:cNvPr>
              <p:cNvSpPr/>
              <p:nvPr/>
            </p:nvSpPr>
            <p:spPr>
              <a:xfrm>
                <a:off x="7353165" y="1933356"/>
                <a:ext cx="586697" cy="120869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6B8DF588-E9C9-4C94-9C03-E005FC528CD7}"/>
                  </a:ext>
                </a:extLst>
              </p:cNvPr>
              <p:cNvSpPr/>
              <p:nvPr/>
            </p:nvSpPr>
            <p:spPr>
              <a:xfrm>
                <a:off x="7340601" y="1884562"/>
                <a:ext cx="598044" cy="123207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907E34AD-5599-4F73-BC56-0CC998A2902F}"/>
              </a:ext>
            </a:extLst>
          </p:cNvPr>
          <p:cNvGrpSpPr/>
          <p:nvPr/>
        </p:nvGrpSpPr>
        <p:grpSpPr>
          <a:xfrm>
            <a:off x="1434070" y="3415822"/>
            <a:ext cx="575041" cy="706635"/>
            <a:chOff x="7087521" y="1204421"/>
            <a:chExt cx="1065155" cy="1235579"/>
          </a:xfrm>
        </p:grpSpPr>
        <p:sp>
          <p:nvSpPr>
            <p:cNvPr id="56" name="六边形 55">
              <a:extLst>
                <a:ext uri="{FF2B5EF4-FFF2-40B4-BE49-F238E27FC236}">
                  <a16:creationId xmlns:a16="http://schemas.microsoft.com/office/drawing/2014/main" id="{01DCA556-9643-4945-956F-2CBC4FF288E9}"/>
                </a:ext>
              </a:extLst>
            </p:cNvPr>
            <p:cNvSpPr/>
            <p:nvPr/>
          </p:nvSpPr>
          <p:spPr>
            <a:xfrm rot="5400000">
              <a:off x="7002309" y="1289633"/>
              <a:ext cx="1235579" cy="1065155"/>
            </a:xfrm>
            <a:prstGeom prst="hexagon">
              <a:avLst/>
            </a:prstGeom>
            <a:solidFill>
              <a:srgbClr val="B7B7B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F2687E47-4305-4545-8539-6D8B5A2D9991}"/>
                </a:ext>
              </a:extLst>
            </p:cNvPr>
            <p:cNvSpPr txBox="1"/>
            <p:nvPr/>
          </p:nvSpPr>
          <p:spPr>
            <a:xfrm>
              <a:off x="7258081" y="1302372"/>
              <a:ext cx="531104" cy="10282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600000" lon="600000" rev="0"/>
                </a:camera>
                <a:lightRig rig="threePt" dir="t"/>
              </a:scene3d>
              <a:sp3d extrusionH="254000"/>
            </a:bodyPr>
            <a:lstStyle/>
            <a:p>
              <a:pPr algn="dist"/>
              <a:r>
                <a:rPr lang="en-US" altLang="zh-CN" sz="3200" b="1" dirty="0">
                  <a:ln>
                    <a:gradFill flip="none" rotWithShape="1">
                      <a:gsLst>
                        <a:gs pos="21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  <a:gradFill flip="none" rotWithShape="1">
                    <a:gsLst>
                      <a:gs pos="15000">
                        <a:srgbClr val="25A9E0">
                          <a:alpha val="0"/>
                        </a:srgbClr>
                      </a:gs>
                      <a:gs pos="76000">
                        <a:srgbClr val="BDE5F5"/>
                      </a:gs>
                    </a:gsLst>
                    <a:lin ang="16200000" scaled="1"/>
                    <a:tileRect/>
                  </a:gradFill>
                  <a:latin typeface="Impact" panose="020B0806030902050204" pitchFamily="34" charset="0"/>
                  <a:ea typeface="微软雅黑" panose="020B0503020204020204" pitchFamily="34" charset="-122"/>
                </a:rPr>
                <a:t>4</a:t>
              </a:r>
              <a:endParaRPr lang="zh-CN" altLang="en-US" sz="3200" b="1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15000">
                      <a:srgbClr val="25A9E0">
                        <a:alpha val="0"/>
                      </a:srgbClr>
                    </a:gs>
                    <a:gs pos="76000">
                      <a:srgbClr val="BDE5F5"/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39158215-2B3B-4D26-BB89-1BEEF4054BC8}"/>
                </a:ext>
              </a:extLst>
            </p:cNvPr>
            <p:cNvGrpSpPr/>
            <p:nvPr/>
          </p:nvGrpSpPr>
          <p:grpSpPr>
            <a:xfrm>
              <a:off x="7305842" y="1939365"/>
              <a:ext cx="642297" cy="227573"/>
              <a:chOff x="7325366" y="1826652"/>
              <a:chExt cx="642297" cy="227573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B46A0E82-66D2-4E82-977F-074C25A72DBE}"/>
                  </a:ext>
                </a:extLst>
              </p:cNvPr>
              <p:cNvSpPr/>
              <p:nvPr/>
            </p:nvSpPr>
            <p:spPr>
              <a:xfrm>
                <a:off x="7325366" y="1826652"/>
                <a:ext cx="642297" cy="132323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B6C56E2F-6221-419A-A3EE-740FFB3463D1}"/>
                  </a:ext>
                </a:extLst>
              </p:cNvPr>
              <p:cNvSpPr/>
              <p:nvPr/>
            </p:nvSpPr>
            <p:spPr>
              <a:xfrm>
                <a:off x="7353165" y="1933356"/>
                <a:ext cx="586697" cy="120869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16D41BE8-712A-4B0B-AA16-EE317BA2830E}"/>
                  </a:ext>
                </a:extLst>
              </p:cNvPr>
              <p:cNvSpPr/>
              <p:nvPr/>
            </p:nvSpPr>
            <p:spPr>
              <a:xfrm>
                <a:off x="7340601" y="1884562"/>
                <a:ext cx="598044" cy="123207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7"/>
          <p:cNvSpPr txBox="1"/>
          <p:nvPr/>
        </p:nvSpPr>
        <p:spPr bwMode="auto">
          <a:xfrm>
            <a:off x="-308273" y="984468"/>
            <a:ext cx="4376217" cy="33239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720090" lvl="1" indent="-288290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The lanthanide all solid-state electrolyte material with good interface compatibility achieved by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Hong-Bin Yao’s group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of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USTC. </a:t>
            </a:r>
          </a:p>
          <a:p>
            <a:pPr marL="720090" lvl="1" indent="-288290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endParaRPr kumimoji="1" lang="en-US" altLang="zh-CN" sz="2000" dirty="0">
              <a:latin typeface="+mn-lt"/>
              <a:ea typeface="微软雅黑" panose="020B0503020204020204" pitchFamily="34" charset="-122"/>
            </a:endParaRPr>
          </a:p>
          <a:p>
            <a:pPr marL="720090" lvl="1" indent="-288290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Combined refinement of TOF neutron data (@MPI) and synchrotron X-ray was conducted to acquire a more convincing crystal structure.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671" y="915566"/>
            <a:ext cx="4809678" cy="3696553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 bwMode="auto">
          <a:xfrm>
            <a:off x="5073331" y="4711610"/>
            <a:ext cx="4822245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Y.</a:t>
            </a:r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 </a:t>
            </a:r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Yin</a:t>
            </a:r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 </a:t>
            </a:r>
            <a:r>
              <a:rPr lang="en-US" altLang="zh-CN" sz="1400" b="1" i="1" dirty="0" err="1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et.al</a:t>
            </a:r>
            <a:r>
              <a:rPr lang="en-US" altLang="zh-CN" sz="1400" b="1" i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.</a:t>
            </a:r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,</a:t>
            </a:r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 </a:t>
            </a:r>
            <a:r>
              <a:rPr 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Nature 2023, 61</a:t>
            </a:r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6</a:t>
            </a:r>
            <a:r>
              <a:rPr 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, </a:t>
            </a:r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77</a:t>
            </a:r>
            <a:endParaRPr lang="en-US" sz="1400" b="1" dirty="0">
              <a:solidFill>
                <a:srgbClr val="005D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55581" y="124113"/>
            <a:ext cx="914400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Scientific Highlight:</a:t>
            </a:r>
            <a:r>
              <a:rPr lang="zh-CN" altLang="en-US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Battery</a:t>
            </a:r>
          </a:p>
        </p:txBody>
      </p:sp>
      <p:sp>
        <p:nvSpPr>
          <p:cNvPr id="8" name="矩形">
            <a:extLst>
              <a:ext uri="{FF2B5EF4-FFF2-40B4-BE49-F238E27FC236}">
                <a16:creationId xmlns:a16="http://schemas.microsoft.com/office/drawing/2014/main" id="{6496E8E5-972D-2548-AC61-56E093222F32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20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827336" y="124113"/>
            <a:ext cx="914400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3000" b="1" dirty="0">
                <a:solidFill>
                  <a:srgbClr val="005DA2"/>
                </a:solidFill>
                <a:ea typeface="微软雅黑" panose="020B0503020204020204" charset="-122"/>
                <a:cs typeface="+mj-cs"/>
              </a:rPr>
              <a:t>Scientific Highlight: Magnetism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940" y="1657985"/>
            <a:ext cx="2967990" cy="172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7"/>
          <p:cNvSpPr txBox="1"/>
          <p:nvPr/>
        </p:nvSpPr>
        <p:spPr>
          <a:xfrm>
            <a:off x="489160" y="699566"/>
            <a:ext cx="7719983" cy="707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7168" indent="-216218" eaLnBrk="1" fontAlgn="auto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</a:pPr>
            <a:r>
              <a:rPr kumimoji="1" lang="en-US" altLang="zh-CN" sz="1999" dirty="0">
                <a:latin typeface="+mn-lt"/>
                <a:ea typeface="微软雅黑" panose="020B0503020204020204" charset="-122"/>
              </a:rPr>
              <a:t>Polarized Neutron Reflection</a:t>
            </a:r>
            <a:r>
              <a:rPr kumimoji="1" lang="zh-CN" altLang="en-US" sz="1999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999" dirty="0">
                <a:latin typeface="+mn-lt"/>
                <a:ea typeface="微软雅黑" panose="020B0503020204020204" charset="-122"/>
              </a:rPr>
              <a:t>@MR is used to accurately measure the magnetic distribution and the spin structure within thin films.</a:t>
            </a:r>
          </a:p>
        </p:txBody>
      </p:sp>
      <p:sp>
        <p:nvSpPr>
          <p:cNvPr id="12" name="TextBox 3"/>
          <p:cNvSpPr txBox="1"/>
          <p:nvPr/>
        </p:nvSpPr>
        <p:spPr>
          <a:xfrm>
            <a:off x="1115695" y="3380105"/>
            <a:ext cx="3312289" cy="307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Phys. Rev. Lett. </a:t>
            </a:r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2022,</a:t>
            </a:r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 </a:t>
            </a:r>
            <a:r>
              <a:rPr 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128, 167202 </a:t>
            </a:r>
          </a:p>
        </p:txBody>
      </p:sp>
      <p:sp>
        <p:nvSpPr>
          <p:cNvPr id="3" name="TextBox 7"/>
          <p:cNvSpPr txBox="1"/>
          <p:nvPr/>
        </p:nvSpPr>
        <p:spPr>
          <a:xfrm>
            <a:off x="712008" y="3784892"/>
            <a:ext cx="7719983" cy="1015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7168" indent="-216218" eaLnBrk="1" fontAlgn="auto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</a:pPr>
            <a:r>
              <a:rPr kumimoji="1" lang="en-US" altLang="zh-CN" sz="1999" dirty="0">
                <a:latin typeface="+mn-lt"/>
                <a:ea typeface="微软雅黑" panose="020B0503020204020204" charset="-122"/>
              </a:rPr>
              <a:t>It is found</a:t>
            </a:r>
            <a:r>
              <a:rPr kumimoji="1" lang="zh-CN" altLang="en-US" sz="1999" dirty="0">
                <a:ea typeface="微软雅黑" panose="020B0503020204020204" charset="-122"/>
              </a:rPr>
              <a:t> </a:t>
            </a:r>
            <a:r>
              <a:rPr kumimoji="1" lang="en-US" altLang="zh-CN" sz="1999" dirty="0">
                <a:latin typeface="+mn-lt"/>
                <a:ea typeface="微软雅黑" panose="020B0503020204020204" charset="-122"/>
              </a:rPr>
              <a:t>@SANS</a:t>
            </a:r>
            <a:r>
              <a:rPr kumimoji="1" lang="zh-CN" altLang="en-US" sz="1999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999" dirty="0">
                <a:latin typeface="+mn-lt"/>
                <a:ea typeface="微软雅黑" panose="020B0503020204020204" charset="-122"/>
              </a:rPr>
              <a:t>that all of the disordered biskyrmions have their in-plane symmetry axis aligned along certain directions, governed by the </a:t>
            </a:r>
            <a:r>
              <a:rPr kumimoji="1" lang="en-US" altLang="zh-CN" sz="1999" dirty="0" err="1">
                <a:latin typeface="+mn-lt"/>
                <a:ea typeface="微软雅黑" panose="020B0503020204020204" charset="-122"/>
              </a:rPr>
              <a:t>magnetocrystalline</a:t>
            </a:r>
            <a:r>
              <a:rPr kumimoji="1" lang="en-US" altLang="zh-CN" sz="1999" dirty="0">
                <a:latin typeface="+mn-lt"/>
                <a:ea typeface="微软雅黑" panose="020B0503020204020204" charset="-122"/>
              </a:rPr>
              <a:t> anisotropy.</a:t>
            </a:r>
          </a:p>
        </p:txBody>
      </p:sp>
      <p:pic>
        <p:nvPicPr>
          <p:cNvPr id="4" name="Picture 3" descr="Screenshot 2023-09-14 at 16.17.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335" y="1657985"/>
            <a:ext cx="2508885" cy="1564005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5398770" y="3337560"/>
            <a:ext cx="3203575" cy="307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Adv. Mater. 2019, 1900264</a:t>
            </a:r>
          </a:p>
        </p:txBody>
      </p:sp>
      <p:sp>
        <p:nvSpPr>
          <p:cNvPr id="13" name="矩形">
            <a:extLst>
              <a:ext uri="{FF2B5EF4-FFF2-40B4-BE49-F238E27FC236}">
                <a16:creationId xmlns:a16="http://schemas.microsoft.com/office/drawing/2014/main" id="{56AE466A-FFE2-D940-A7C7-CFA4534DA200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21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3119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899726" y="135543"/>
            <a:ext cx="9144000" cy="457200"/>
          </a:xfrm>
          <a:prstGeom prst="rect">
            <a:avLst/>
          </a:prstGeom>
        </p:spPr>
        <p:txBody>
          <a:bodyPr tIns="0" bIns="0"/>
          <a:lstStyle/>
          <a:p>
            <a:pPr algn="l">
              <a:buClrTx/>
              <a:buSzTx/>
              <a:buFontTx/>
              <a:defRPr/>
            </a:pPr>
            <a:r>
              <a:rPr lang="en-US" altLang="zh-CN" sz="3000" b="1" dirty="0">
                <a:solidFill>
                  <a:srgbClr val="005DA2"/>
                </a:solidFill>
                <a:ea typeface="微软雅黑" panose="020B0503020204020204" charset="-122"/>
                <a:cs typeface="+mj-cs"/>
              </a:rPr>
              <a:t>Scientific Highlight:</a:t>
            </a:r>
            <a:r>
              <a:rPr lang="zh-CN" altLang="en-US" sz="3000" b="1" dirty="0">
                <a:solidFill>
                  <a:srgbClr val="005DA2"/>
                </a:solidFill>
                <a:ea typeface="微软雅黑" panose="020B0503020204020204" charset="-122"/>
                <a:cs typeface="+mj-cs"/>
              </a:rPr>
              <a:t> </a:t>
            </a:r>
            <a:r>
              <a:rPr lang="en-US" altLang="zh-CN" sz="3000" b="1" dirty="0">
                <a:solidFill>
                  <a:srgbClr val="005DA2"/>
                </a:solidFill>
                <a:ea typeface="微软雅黑" panose="020B0503020204020204" charset="-122"/>
                <a:cs typeface="+mj-cs"/>
              </a:rPr>
              <a:t>Polymer and D</a:t>
            </a:r>
            <a:r>
              <a:rPr lang="en-US" altLang="zh-CN" sz="3000" b="1" dirty="0">
                <a:solidFill>
                  <a:srgbClr val="005DA2"/>
                </a:solidFill>
                <a:ea typeface="微软雅黑" panose="020B0503020204020204" charset="-122"/>
                <a:cs typeface="+mj-cs"/>
                <a:sym typeface="+mn-ea"/>
              </a:rPr>
              <a:t>rugs</a:t>
            </a:r>
            <a:endParaRPr lang="en-US" altLang="zh-CN" sz="3000" b="1" dirty="0">
              <a:solidFill>
                <a:srgbClr val="005DA2"/>
              </a:solidFill>
              <a:ea typeface="微软雅黑" panose="020B0503020204020204" charset="-122"/>
              <a:cs typeface="+mj-cs"/>
            </a:endParaRPr>
          </a:p>
          <a:p>
            <a:pPr>
              <a:defRPr/>
            </a:pPr>
            <a:endParaRPr lang="en-US" altLang="zh-CN" sz="3199" b="1" dirty="0">
              <a:solidFill>
                <a:srgbClr val="0432FF"/>
              </a:solidFill>
            </a:endParaRPr>
          </a:p>
        </p:txBody>
      </p:sp>
      <p:sp>
        <p:nvSpPr>
          <p:cNvPr id="19" name="TextBox 3"/>
          <p:cNvSpPr txBox="1"/>
          <p:nvPr/>
        </p:nvSpPr>
        <p:spPr>
          <a:xfrm>
            <a:off x="754380" y="3435985"/>
            <a:ext cx="41056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J. </a:t>
            </a:r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Am.</a:t>
            </a:r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 </a:t>
            </a:r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Chem. Soc. 2020, 142, 8473</a:t>
            </a:r>
          </a:p>
        </p:txBody>
      </p:sp>
      <p:sp>
        <p:nvSpPr>
          <p:cNvPr id="20" name="TextBox 5"/>
          <p:cNvSpPr txBox="1"/>
          <p:nvPr/>
        </p:nvSpPr>
        <p:spPr>
          <a:xfrm>
            <a:off x="250825" y="584200"/>
            <a:ext cx="8488045" cy="1015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7168" indent="-216218" defTabSz="685800" eaLnBrk="1" fontAlgn="auto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</a:pPr>
            <a:r>
              <a:rPr kumimoji="1" lang="en-US" altLang="zh-CN" sz="1999" dirty="0">
                <a:latin typeface="+mn-lt"/>
                <a:ea typeface="微软雅黑" panose="020B0503020204020204" charset="-122"/>
              </a:rPr>
              <a:t>The neutron data @SANS</a:t>
            </a:r>
            <a:r>
              <a:rPr kumimoji="1" lang="zh-CN" altLang="en-US" sz="1999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999" dirty="0">
                <a:latin typeface="+mn-lt"/>
                <a:ea typeface="微软雅黑" panose="020B0503020204020204" charset="-122"/>
              </a:rPr>
              <a:t>provides insight on the monomeric and integrated response capabilities of the </a:t>
            </a:r>
            <a:r>
              <a:rPr kumimoji="1" lang="en-US" altLang="zh-CN" sz="1999" dirty="0">
                <a:latin typeface="+mn-lt"/>
                <a:ea typeface="微软雅黑" panose="020B0503020204020204" charset="-122"/>
                <a:sym typeface="+mn-ea"/>
              </a:rPr>
              <a:t>Rotaxane dendrimers </a:t>
            </a:r>
            <a:r>
              <a:rPr kumimoji="1" lang="en-US" altLang="zh-CN" sz="1999" dirty="0">
                <a:latin typeface="+mn-lt"/>
                <a:ea typeface="微软雅黑" panose="020B0503020204020204" charset="-122"/>
              </a:rPr>
              <a:t>upon external stimulation in both solution (preparation) and film(application) state. </a:t>
            </a:r>
          </a:p>
        </p:txBody>
      </p:sp>
      <p:pic>
        <p:nvPicPr>
          <p:cNvPr id="21" name="Picture 6"/>
          <p:cNvPicPr>
            <a:picLocks noChangeAspect="1"/>
          </p:cNvPicPr>
          <p:nvPr/>
        </p:nvPicPr>
        <p:blipFill rotWithShape="1">
          <a:blip r:embed="rId2"/>
          <a:srcRect t="11747"/>
          <a:stretch>
            <a:fillRect/>
          </a:stretch>
        </p:blipFill>
        <p:spPr>
          <a:xfrm>
            <a:off x="970915" y="1563370"/>
            <a:ext cx="2798445" cy="1917065"/>
          </a:xfrm>
          <a:prstGeom prst="rect">
            <a:avLst/>
          </a:prstGeom>
        </p:spPr>
      </p:pic>
      <p:pic>
        <p:nvPicPr>
          <p:cNvPr id="8" name="Picture 2" descr="https://www.chinesechemsoc.org/cms/asset/d3f8bcbf-b463-4f4c-9ed5-0a68354cb301/keyima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8"/>
          <a:stretch>
            <a:fillRect/>
          </a:stretch>
        </p:blipFill>
        <p:spPr bwMode="auto">
          <a:xfrm>
            <a:off x="5004435" y="2787651"/>
            <a:ext cx="2561590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ig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4" t="44415" b="27668"/>
          <a:stretch>
            <a:fillRect/>
          </a:stretch>
        </p:blipFill>
        <p:spPr bwMode="auto">
          <a:xfrm>
            <a:off x="5292725" y="1563370"/>
            <a:ext cx="1733550" cy="127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6"/>
          <p:cNvSpPr txBox="1"/>
          <p:nvPr/>
        </p:nvSpPr>
        <p:spPr>
          <a:xfrm>
            <a:off x="5134611" y="3476625"/>
            <a:ext cx="2431415" cy="307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CCS Chem. 2022, 4, 1238</a:t>
            </a:r>
          </a:p>
        </p:txBody>
      </p:sp>
      <p:sp>
        <p:nvSpPr>
          <p:cNvPr id="3" name="TextBox 5"/>
          <p:cNvSpPr txBox="1"/>
          <p:nvPr/>
        </p:nvSpPr>
        <p:spPr>
          <a:xfrm>
            <a:off x="467995" y="3783330"/>
            <a:ext cx="8743315" cy="1015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7168" indent="-216218" defTabSz="685800" eaLnBrk="1" fontAlgn="auto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</a:pPr>
            <a:r>
              <a:rPr kumimoji="1" lang="en-US" altLang="zh-CN" sz="1999" dirty="0">
                <a:latin typeface="+mn-lt"/>
                <a:ea typeface="微软雅黑" panose="020B0503020204020204" charset="-122"/>
              </a:rPr>
              <a:t>Advanced drug design usually involves the development of novel therapeutic agents but also proper spatial arrangement of these components. @SANS data reveals that the drugs can be effectively delivered and released.</a:t>
            </a:r>
          </a:p>
        </p:txBody>
      </p:sp>
      <p:sp>
        <p:nvSpPr>
          <p:cNvPr id="11" name="矩形">
            <a:extLst>
              <a:ext uri="{FF2B5EF4-FFF2-40B4-BE49-F238E27FC236}">
                <a16:creationId xmlns:a16="http://schemas.microsoft.com/office/drawing/2014/main" id="{10F819CF-974E-2240-BF47-AABB8443C5BB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22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5418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7"/>
          <p:cNvSpPr txBox="1"/>
          <p:nvPr/>
        </p:nvSpPr>
        <p:spPr bwMode="auto">
          <a:xfrm>
            <a:off x="4986472" y="4426585"/>
            <a:ext cx="3689985" cy="30816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Physics Letters B, 2023</a:t>
            </a:r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,</a:t>
            </a:r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 </a:t>
            </a:r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839,</a:t>
            </a:r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 137832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561" y="1779270"/>
            <a:ext cx="3383915" cy="239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27971" y="123478"/>
            <a:ext cx="914400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3000" b="1" dirty="0">
                <a:solidFill>
                  <a:srgbClr val="005DA2"/>
                </a:solidFill>
                <a:ea typeface="微软雅黑" panose="020B0503020204020204" charset="-122"/>
                <a:cs typeface="+mj-cs"/>
              </a:rPr>
              <a:t>Scientific Highlight:</a:t>
            </a:r>
            <a:r>
              <a:rPr lang="zh-CN" altLang="en-US" sz="3000" b="1" dirty="0">
                <a:solidFill>
                  <a:srgbClr val="005DA2"/>
                </a:solidFill>
                <a:ea typeface="微软雅黑" panose="020B0503020204020204" charset="-122"/>
                <a:cs typeface="+mj-cs"/>
              </a:rPr>
              <a:t> </a:t>
            </a:r>
            <a:r>
              <a:rPr lang="en-US" altLang="zh-CN" sz="3000" b="1" dirty="0">
                <a:solidFill>
                  <a:srgbClr val="005DA2"/>
                </a:solidFill>
                <a:ea typeface="微软雅黑" panose="020B0503020204020204" charset="-122"/>
                <a:cs typeface="+mj-cs"/>
              </a:rPr>
              <a:t>Neutron Physics</a:t>
            </a:r>
          </a:p>
        </p:txBody>
      </p:sp>
      <p:sp>
        <p:nvSpPr>
          <p:cNvPr id="10" name="TextBox 1"/>
          <p:cNvSpPr txBox="1"/>
          <p:nvPr/>
        </p:nvSpPr>
        <p:spPr bwMode="auto">
          <a:xfrm>
            <a:off x="4533266" y="826770"/>
            <a:ext cx="4143192" cy="7076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197168" indent="-216218" defTabSz="685800" eaLnBrk="1" fontAlgn="auto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</a:pPr>
            <a:r>
              <a:rPr kumimoji="1" lang="en-US" altLang="zh-CN" sz="1999" dirty="0">
                <a:latin typeface="+mn-lt"/>
                <a:ea typeface="微软雅黑" panose="020B0503020204020204" charset="-122"/>
              </a:rPr>
              <a:t>1-300MeV 232Th fission cross section measured</a:t>
            </a:r>
            <a:r>
              <a:rPr kumimoji="1" lang="zh-CN" altLang="en-US" sz="1999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999" dirty="0">
                <a:latin typeface="+mn-lt"/>
                <a:ea typeface="微软雅黑" panose="020B0503020204020204" charset="-122"/>
              </a:rPr>
              <a:t>(@Back-n)</a:t>
            </a:r>
          </a:p>
        </p:txBody>
      </p:sp>
      <p:sp>
        <p:nvSpPr>
          <p:cNvPr id="3" name="TextBox 1"/>
          <p:cNvSpPr txBox="1"/>
          <p:nvPr/>
        </p:nvSpPr>
        <p:spPr bwMode="auto">
          <a:xfrm>
            <a:off x="138392" y="826770"/>
            <a:ext cx="4163733" cy="10152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197168" indent="-216218" defTabSz="685800" eaLnBrk="1" fontAlgn="auto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</a:pPr>
            <a:r>
              <a:rPr kumimoji="1" lang="en-US" altLang="zh-CN" sz="1999" dirty="0">
                <a:latin typeface="+mn-lt"/>
                <a:ea typeface="微软雅黑" panose="020B0503020204020204" charset="-122"/>
              </a:rPr>
              <a:t>Neutron ghost imaging is realized with a</a:t>
            </a:r>
            <a:r>
              <a:rPr kumimoji="1" lang="zh-CN" altLang="en-US" sz="1999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999" dirty="0">
                <a:latin typeface="+mn-lt"/>
                <a:ea typeface="微软雅黑" panose="020B0503020204020204" charset="-122"/>
              </a:rPr>
              <a:t>single-pixel</a:t>
            </a:r>
            <a:r>
              <a:rPr kumimoji="1" lang="zh-CN" altLang="en-US" sz="1999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999" dirty="0">
                <a:latin typeface="+mn-lt"/>
                <a:ea typeface="微软雅黑" panose="020B0503020204020204" charset="-122"/>
              </a:rPr>
              <a:t>detector</a:t>
            </a:r>
            <a:r>
              <a:rPr kumimoji="1" lang="zh-CN" altLang="en-US" sz="1999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999" dirty="0">
                <a:latin typeface="+mn-lt"/>
                <a:ea typeface="微软雅黑" panose="020B0503020204020204" charset="-122"/>
              </a:rPr>
              <a:t>(@testing</a:t>
            </a:r>
            <a:r>
              <a:rPr kumimoji="1" lang="zh-CN" altLang="en-US" sz="1999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999" dirty="0">
                <a:latin typeface="+mn-lt"/>
                <a:ea typeface="微软雅黑" panose="020B0503020204020204" charset="-122"/>
              </a:rPr>
              <a:t>beamline)</a:t>
            </a:r>
          </a:p>
        </p:txBody>
      </p:sp>
      <p:pic>
        <p:nvPicPr>
          <p:cNvPr id="4" name="Picture 3" descr="Screenshot 2023-09-14 at 16.08.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41" y="1779271"/>
            <a:ext cx="3261995" cy="2498090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 bwMode="auto">
          <a:xfrm>
            <a:off x="612140" y="4426585"/>
            <a:ext cx="3689985" cy="30816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Science Bulletin 2021</a:t>
            </a:r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,</a:t>
            </a:r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 </a:t>
            </a:r>
            <a:r>
              <a:rPr lang="en-US" altLang="zh-CN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66,</a:t>
            </a:r>
            <a:r>
              <a:rPr lang="zh-CN" altLang="en-US" sz="1400" b="1" dirty="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 133–138</a:t>
            </a:r>
          </a:p>
        </p:txBody>
      </p:sp>
      <p:sp>
        <p:nvSpPr>
          <p:cNvPr id="11" name="矩形">
            <a:extLst>
              <a:ext uri="{FF2B5EF4-FFF2-40B4-BE49-F238E27FC236}">
                <a16:creationId xmlns:a16="http://schemas.microsoft.com/office/drawing/2014/main" id="{A94AC6F2-0E2E-DA40-AF68-6F87F3381919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23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5959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r>
              <a:rPr lang="en" altLang="zh-CN" sz="2400" dirty="0"/>
              <a:t>Industry</a:t>
            </a:r>
            <a:r>
              <a:rPr lang="zh-CN" altLang="en-US" sz="2400" dirty="0"/>
              <a:t> </a:t>
            </a:r>
            <a:r>
              <a:rPr lang="en-US" altLang="zh-CN" sz="2400" dirty="0"/>
              <a:t>Application</a:t>
            </a:r>
            <a:endParaRPr lang="x-none" altLang="zh-CN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51047" t="1210" r="973" b="49228"/>
          <a:stretch/>
        </p:blipFill>
        <p:spPr>
          <a:xfrm>
            <a:off x="4209511" y="1669213"/>
            <a:ext cx="1049883" cy="101557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1C64790-411C-D447-94DE-4B6845A7F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838" y="650531"/>
            <a:ext cx="2660414" cy="1995311"/>
          </a:xfrm>
          <a:prstGeom prst="rect">
            <a:avLst/>
          </a:prstGeom>
        </p:spPr>
      </p:pic>
      <p:pic>
        <p:nvPicPr>
          <p:cNvPr id="14" name="图片 13" descr="图形用户界面, 应用程序&#10;&#10;描述已自动生成">
            <a:extLst>
              <a:ext uri="{FF2B5EF4-FFF2-40B4-BE49-F238E27FC236}">
                <a16:creationId xmlns:a16="http://schemas.microsoft.com/office/drawing/2014/main" id="{55919885-EBBE-C344-A3FF-209F145EF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1"/>
          <a:stretch/>
        </p:blipFill>
        <p:spPr>
          <a:xfrm>
            <a:off x="5341110" y="1538313"/>
            <a:ext cx="2139466" cy="1323502"/>
          </a:xfrm>
          <a:prstGeom prst="rect">
            <a:avLst/>
          </a:prstGeom>
        </p:spPr>
      </p:pic>
      <p:pic>
        <p:nvPicPr>
          <p:cNvPr id="15" name="图片 14" descr="图形用户界面&#10;&#10;低可信度描述已自动生成">
            <a:extLst>
              <a:ext uri="{FF2B5EF4-FFF2-40B4-BE49-F238E27FC236}">
                <a16:creationId xmlns:a16="http://schemas.microsoft.com/office/drawing/2014/main" id="{51944C5C-5D96-A14F-9F0E-70992CCC05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1"/>
          <a:stretch/>
        </p:blipFill>
        <p:spPr>
          <a:xfrm>
            <a:off x="5357668" y="644136"/>
            <a:ext cx="2122907" cy="1179705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E1B932AF-7D30-C001-18B6-CC8584A0C8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48998" b="49300"/>
          <a:stretch/>
        </p:blipFill>
        <p:spPr>
          <a:xfrm>
            <a:off x="4167565" y="650390"/>
            <a:ext cx="1155383" cy="107555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78CE748-A1C5-EC6F-759A-40CA5AFC98A9}"/>
              </a:ext>
            </a:extLst>
          </p:cNvPr>
          <p:cNvSpPr txBox="1"/>
          <p:nvPr/>
        </p:nvSpPr>
        <p:spPr>
          <a:xfrm>
            <a:off x="7729001" y="881612"/>
            <a:ext cx="12926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Before service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4A1EF8A-24A7-0D1B-581B-690A861B6B10}"/>
              </a:ext>
            </a:extLst>
          </p:cNvPr>
          <p:cNvSpPr txBox="1"/>
          <p:nvPr/>
        </p:nvSpPr>
        <p:spPr>
          <a:xfrm>
            <a:off x="7766267" y="1958349"/>
            <a:ext cx="1109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After</a:t>
            </a:r>
            <a:r>
              <a:rPr lang="zh-CN" altLang="en-US" dirty="0"/>
              <a:t> service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3D1E787C-695F-A00D-B3F3-60BA004E5E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838" y="2984273"/>
            <a:ext cx="1393253" cy="1817194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420A46DA-E4FF-8E6B-ED34-F8A697B6E5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50" y="2994168"/>
            <a:ext cx="2143023" cy="1855411"/>
          </a:xfrm>
          <a:prstGeom prst="rect">
            <a:avLst/>
          </a:prstGeom>
        </p:spPr>
      </p:pic>
      <p:pic>
        <p:nvPicPr>
          <p:cNvPr id="18" name="图片 1">
            <a:extLst>
              <a:ext uri="{FF2B5EF4-FFF2-40B4-BE49-F238E27FC236}">
                <a16:creationId xmlns:a16="http://schemas.microsoft.com/office/drawing/2014/main" id="{237CC43D-54BE-8E34-F03A-5EAD967BEB04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366637" y="2859782"/>
            <a:ext cx="2525843" cy="2101220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8B25C8A7-CD2B-A2D2-945F-FDE14256F0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1598" y="3005328"/>
            <a:ext cx="1444128" cy="1817194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9B9BCD8A-8D13-9241-AD9B-2DA37E155FF8}"/>
              </a:ext>
            </a:extLst>
          </p:cNvPr>
          <p:cNvSpPr txBox="1"/>
          <p:nvPr/>
        </p:nvSpPr>
        <p:spPr bwMode="auto">
          <a:xfrm>
            <a:off x="2381045" y="2708500"/>
            <a:ext cx="6167482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450"/>
              </a:spcBef>
              <a:spcAft>
                <a:spcPts val="0"/>
              </a:spcAft>
              <a:tabLst>
                <a:tab pos="1207294" algn="l"/>
              </a:tabLst>
            </a:pPr>
            <a:r>
              <a:rPr kumimoji="1" lang="en-US" altLang="zh-CN" sz="1600" dirty="0">
                <a:latin typeface="+mn-lt"/>
                <a:ea typeface="微软雅黑" panose="020B0503020204020204" charset="-122"/>
              </a:rPr>
              <a:t>Residual</a:t>
            </a:r>
            <a:r>
              <a:rPr kumimoji="1" lang="zh-CN" altLang="en-US" sz="1600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600" dirty="0">
                <a:latin typeface="+mn-lt"/>
                <a:ea typeface="微软雅黑" panose="020B0503020204020204" charset="-122"/>
              </a:rPr>
              <a:t>stress</a:t>
            </a:r>
            <a:r>
              <a:rPr kumimoji="1" lang="zh-CN" altLang="en-US" sz="1600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600" dirty="0">
                <a:latin typeface="+mn-lt"/>
                <a:ea typeface="微软雅黑" panose="020B0503020204020204" charset="-122"/>
              </a:rPr>
              <a:t>measurement</a:t>
            </a:r>
            <a:r>
              <a:rPr kumimoji="1" lang="zh-CN" altLang="en-US" sz="1600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600" dirty="0">
                <a:latin typeface="+mn-lt"/>
                <a:ea typeface="微软雅黑" panose="020B0503020204020204" charset="-122"/>
              </a:rPr>
              <a:t>of</a:t>
            </a:r>
            <a:r>
              <a:rPr kumimoji="1" lang="zh-CN" altLang="en-US" sz="1600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600" dirty="0">
                <a:latin typeface="+mn-lt"/>
                <a:ea typeface="微软雅黑" panose="020B0503020204020204" charset="-122"/>
              </a:rPr>
              <a:t>high-speed</a:t>
            </a:r>
            <a:r>
              <a:rPr kumimoji="1" lang="zh-CN" altLang="en-US" sz="1600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600" dirty="0">
                <a:latin typeface="+mn-lt"/>
                <a:ea typeface="微软雅黑" panose="020B0503020204020204" charset="-122"/>
              </a:rPr>
              <a:t>train</a:t>
            </a:r>
            <a:r>
              <a:rPr kumimoji="1" lang="zh-CN" altLang="en-US" sz="1600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600" dirty="0">
                <a:latin typeface="+mn-lt"/>
                <a:ea typeface="微软雅黑" panose="020B0503020204020204" charset="-122"/>
              </a:rPr>
              <a:t>wheels</a:t>
            </a: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CD45B309-DEAC-9D49-8971-C93B7CCF3B9C}"/>
              </a:ext>
            </a:extLst>
          </p:cNvPr>
          <p:cNvSpPr txBox="1"/>
          <p:nvPr/>
        </p:nvSpPr>
        <p:spPr bwMode="auto">
          <a:xfrm>
            <a:off x="1979712" y="4812828"/>
            <a:ext cx="7306538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450"/>
              </a:spcBef>
              <a:spcAft>
                <a:spcPts val="0"/>
              </a:spcAft>
              <a:tabLst>
                <a:tab pos="1207294" algn="l"/>
              </a:tabLst>
            </a:pPr>
            <a:r>
              <a:rPr kumimoji="1" lang="en-US" altLang="zh-CN" sz="1600" dirty="0">
                <a:latin typeface="+mn-lt"/>
                <a:ea typeface="微软雅黑" panose="020B0503020204020204" charset="-122"/>
              </a:rPr>
              <a:t>Vehicle</a:t>
            </a:r>
            <a:r>
              <a:rPr kumimoji="1" lang="zh-CN" altLang="en-US" sz="1600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600" dirty="0">
                <a:latin typeface="+mn-lt"/>
                <a:ea typeface="微软雅黑" panose="020B0503020204020204" charset="-122"/>
              </a:rPr>
              <a:t>battery:</a:t>
            </a:r>
            <a:r>
              <a:rPr kumimoji="1" lang="zh-CN" altLang="en-US" sz="1600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600" dirty="0">
                <a:latin typeface="+mn-lt"/>
                <a:ea typeface="微软雅黑" panose="020B0503020204020204" charset="-122"/>
              </a:rPr>
              <a:t>inhomogeneity</a:t>
            </a:r>
            <a:r>
              <a:rPr kumimoji="1" lang="zh-CN" altLang="en-US" sz="1600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600" dirty="0">
                <a:latin typeface="+mn-lt"/>
                <a:ea typeface="微软雅黑" panose="020B0503020204020204" charset="-122"/>
              </a:rPr>
              <a:t>exists</a:t>
            </a:r>
            <a:r>
              <a:rPr kumimoji="1" lang="zh-CN" altLang="en-US" sz="1600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600" dirty="0">
                <a:latin typeface="+mn-lt"/>
                <a:ea typeface="微软雅黑" panose="020B0503020204020204" charset="-122"/>
              </a:rPr>
              <a:t>during</a:t>
            </a:r>
            <a:r>
              <a:rPr kumimoji="1" lang="zh-CN" altLang="en-US" sz="1600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600" dirty="0">
                <a:latin typeface="+mn-lt"/>
                <a:ea typeface="微软雅黑" panose="020B0503020204020204" charset="-122"/>
              </a:rPr>
              <a:t>charge</a:t>
            </a:r>
            <a:r>
              <a:rPr kumimoji="1" lang="zh-CN" altLang="en-US" sz="1600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600" dirty="0">
                <a:latin typeface="+mn-lt"/>
                <a:ea typeface="微软雅黑" panose="020B0503020204020204" charset="-122"/>
              </a:rPr>
              <a:t>and</a:t>
            </a:r>
            <a:r>
              <a:rPr kumimoji="1" lang="zh-CN" altLang="en-US" sz="1600" dirty="0">
                <a:latin typeface="+mn-lt"/>
                <a:ea typeface="微软雅黑" panose="020B0503020204020204" charset="-122"/>
              </a:rPr>
              <a:t> </a:t>
            </a:r>
            <a:r>
              <a:rPr kumimoji="1" lang="en-US" altLang="zh-CN" sz="1600" dirty="0">
                <a:latin typeface="+mn-lt"/>
                <a:ea typeface="微软雅黑" panose="020B0503020204020204" charset="-122"/>
              </a:rPr>
              <a:t>dis-charge</a:t>
            </a:r>
          </a:p>
        </p:txBody>
      </p:sp>
      <p:sp>
        <p:nvSpPr>
          <p:cNvPr id="24" name="矩形">
            <a:extLst>
              <a:ext uri="{FF2B5EF4-FFF2-40B4-BE49-F238E27FC236}">
                <a16:creationId xmlns:a16="http://schemas.microsoft.com/office/drawing/2014/main" id="{2B8E0B35-5E7A-8F4D-B4A1-DD762AAD5810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24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4374222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Outline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123728" y="930233"/>
            <a:ext cx="7043183" cy="3041015"/>
          </a:xfrm>
        </p:spPr>
        <p:txBody>
          <a:bodyPr>
            <a:noAutofit/>
          </a:bodyPr>
          <a:lstStyle/>
          <a:p>
            <a:pPr marL="0" indent="0" eaLnBrk="1" fontAlgn="auto" hangingPunct="1">
              <a:spcBef>
                <a:spcPts val="600"/>
              </a:spcBef>
              <a:buNone/>
            </a:pPr>
            <a:r>
              <a:rPr lang="en-US" altLang="zh-CN" sz="2400" kern="0" dirty="0">
                <a:solidFill>
                  <a:schemeClr val="bg1">
                    <a:lumMod val="65000"/>
                  </a:schemeClr>
                </a:solidFill>
                <a:sym typeface="+mn-ea"/>
              </a:rPr>
              <a:t>Status and Progress of Neutron Science </a:t>
            </a: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en-US" altLang="zh-CN" sz="2400" kern="0" dirty="0">
              <a:sym typeface="+mn-ea"/>
            </a:endParaRP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r>
              <a:rPr lang="en-US" altLang="zh-CN" sz="2400" b="1" kern="0" dirty="0">
                <a:solidFill>
                  <a:schemeClr val="bg1">
                    <a:lumMod val="65000"/>
                  </a:schemeClr>
                </a:solidFill>
                <a:uFillTx/>
                <a:sym typeface="+mn-ea"/>
              </a:rPr>
              <a:t> </a:t>
            </a:r>
            <a:r>
              <a:rPr lang="en-US" altLang="zh-CN" sz="2400" kern="0" dirty="0">
                <a:solidFill>
                  <a:schemeClr val="bg1">
                    <a:lumMod val="65000"/>
                  </a:schemeClr>
                </a:solidFill>
                <a:sym typeface="+mn-ea"/>
              </a:rPr>
              <a:t>Scientific Highlights</a:t>
            </a: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en-US" altLang="zh-CN" sz="2400" b="1" kern="0" dirty="0">
              <a:solidFill>
                <a:schemeClr val="bg1">
                  <a:lumMod val="65000"/>
                </a:schemeClr>
              </a:solidFill>
              <a:uFillTx/>
            </a:endParaRP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r>
              <a:rPr lang="en-US" altLang="zh-CN" sz="2400" kern="0" dirty="0">
                <a:sym typeface="+mn-ea"/>
              </a:rPr>
              <a:t>Neutron Technology R&amp;D</a:t>
            </a: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en-US" altLang="zh-CN" sz="2400" b="1" kern="0" dirty="0">
              <a:solidFill>
                <a:schemeClr val="bg1">
                  <a:lumMod val="65000"/>
                </a:schemeClr>
              </a:solidFill>
              <a:uFillTx/>
            </a:endParaRPr>
          </a:p>
          <a:p>
            <a:pPr marL="0" indent="0" eaLnBrk="1" fontAlgn="auto" hangingPunct="1">
              <a:spcBef>
                <a:spcPts val="600"/>
              </a:spcBef>
              <a:buNone/>
            </a:pPr>
            <a:r>
              <a:rPr lang="en-US" altLang="zh-CN" sz="2400" kern="0" dirty="0">
                <a:solidFill>
                  <a:schemeClr val="bg1">
                    <a:lumMod val="65000"/>
                  </a:schemeClr>
                </a:solidFill>
                <a:sym typeface="+mn-ea"/>
              </a:rPr>
              <a:t>CSNS-II</a:t>
            </a:r>
            <a:r>
              <a:rPr lang="zh-CN" altLang="en-US" sz="2400" kern="0" dirty="0">
                <a:solidFill>
                  <a:schemeClr val="bg1">
                    <a:lumMod val="65000"/>
                  </a:schemeClr>
                </a:solidFill>
                <a:sym typeface="+mn-ea"/>
              </a:rPr>
              <a:t> </a:t>
            </a:r>
            <a:r>
              <a:rPr lang="en-US" altLang="zh-CN" sz="2400" kern="0" dirty="0">
                <a:solidFill>
                  <a:schemeClr val="bg1">
                    <a:lumMod val="65000"/>
                  </a:schemeClr>
                </a:solidFill>
                <a:sym typeface="+mn-ea"/>
              </a:rPr>
              <a:t>Neutron</a:t>
            </a:r>
            <a:r>
              <a:rPr lang="zh-CN" altLang="en-US" sz="2400" kern="0" dirty="0">
                <a:solidFill>
                  <a:schemeClr val="bg1">
                    <a:lumMod val="65000"/>
                  </a:schemeClr>
                </a:solidFill>
                <a:sym typeface="+mn-ea"/>
              </a:rPr>
              <a:t> </a:t>
            </a:r>
            <a:r>
              <a:rPr lang="en-US" altLang="zh-CN" sz="2400" kern="0" dirty="0">
                <a:solidFill>
                  <a:schemeClr val="bg1">
                    <a:lumMod val="65000"/>
                  </a:schemeClr>
                </a:solidFill>
                <a:sym typeface="+mn-ea"/>
              </a:rPr>
              <a:t>Science</a:t>
            </a:r>
          </a:p>
          <a:p>
            <a:pPr mar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en-US" altLang="zh-CN" sz="2400" b="1" kern="0" dirty="0">
              <a:solidFill>
                <a:schemeClr val="bg1">
                  <a:lumMod val="65000"/>
                </a:schemeClr>
              </a:solidFill>
              <a:uFillTx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8F4F695E-9F4B-4EBD-ADDA-CF0F013F34BD}"/>
              </a:ext>
            </a:extLst>
          </p:cNvPr>
          <p:cNvSpPr/>
          <p:nvPr/>
        </p:nvSpPr>
        <p:spPr>
          <a:xfrm>
            <a:off x="4921724" y="912485"/>
            <a:ext cx="392322" cy="75676"/>
          </a:xfrm>
          <a:prstGeom prst="ellipse">
            <a:avLst/>
          </a:prstGeom>
          <a:noFill/>
          <a:ln w="952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95000"/>
                    <a:alpha val="6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0B4AAAF-AEE7-4875-92C2-6EC20E3A857E}"/>
              </a:ext>
            </a:extLst>
          </p:cNvPr>
          <p:cNvGrpSpPr/>
          <p:nvPr/>
        </p:nvGrpSpPr>
        <p:grpSpPr>
          <a:xfrm>
            <a:off x="1405693" y="861410"/>
            <a:ext cx="575041" cy="706635"/>
            <a:chOff x="7087521" y="1204421"/>
            <a:chExt cx="1065155" cy="1235579"/>
          </a:xfrm>
        </p:grpSpPr>
        <p:sp>
          <p:nvSpPr>
            <p:cNvPr id="28" name="六边形 27">
              <a:extLst>
                <a:ext uri="{FF2B5EF4-FFF2-40B4-BE49-F238E27FC236}">
                  <a16:creationId xmlns:a16="http://schemas.microsoft.com/office/drawing/2014/main" id="{E2906569-C492-4A6A-809D-2DE7D36BB2F0}"/>
                </a:ext>
              </a:extLst>
            </p:cNvPr>
            <p:cNvSpPr/>
            <p:nvPr/>
          </p:nvSpPr>
          <p:spPr>
            <a:xfrm rot="5400000">
              <a:off x="7002309" y="1289633"/>
              <a:ext cx="1235579" cy="1065155"/>
            </a:xfrm>
            <a:prstGeom prst="hexagon">
              <a:avLst/>
            </a:prstGeom>
            <a:solidFill>
              <a:srgbClr val="005DA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F4E66D2-138A-4C8A-9A2C-1490C5588373}"/>
                </a:ext>
              </a:extLst>
            </p:cNvPr>
            <p:cNvSpPr txBox="1"/>
            <p:nvPr/>
          </p:nvSpPr>
          <p:spPr>
            <a:xfrm>
              <a:off x="7258081" y="1302372"/>
              <a:ext cx="531104" cy="10282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600000" lon="600000" rev="0"/>
                </a:camera>
                <a:lightRig rig="threePt" dir="t"/>
              </a:scene3d>
              <a:sp3d extrusionH="254000"/>
            </a:bodyPr>
            <a:lstStyle/>
            <a:p>
              <a:pPr algn="dist"/>
              <a:r>
                <a:rPr lang="en-US" altLang="zh-CN" sz="3200" b="1" dirty="0">
                  <a:ln>
                    <a:gradFill flip="none" rotWithShape="1">
                      <a:gsLst>
                        <a:gs pos="21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  <a:gradFill flip="none" rotWithShape="1">
                    <a:gsLst>
                      <a:gs pos="15000">
                        <a:srgbClr val="25A9E0">
                          <a:alpha val="0"/>
                        </a:srgbClr>
                      </a:gs>
                      <a:gs pos="76000">
                        <a:srgbClr val="BDE5F5"/>
                      </a:gs>
                    </a:gsLst>
                    <a:lin ang="16200000" scaled="1"/>
                    <a:tileRect/>
                  </a:gradFill>
                  <a:latin typeface="Impact" panose="020B0806030902050204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15000">
                      <a:srgbClr val="25A9E0">
                        <a:alpha val="0"/>
                      </a:srgbClr>
                    </a:gs>
                    <a:gs pos="76000">
                      <a:srgbClr val="BDE5F5"/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90542DB9-1A52-4613-AF2B-6BFB4533DA13}"/>
                </a:ext>
              </a:extLst>
            </p:cNvPr>
            <p:cNvGrpSpPr/>
            <p:nvPr/>
          </p:nvGrpSpPr>
          <p:grpSpPr>
            <a:xfrm>
              <a:off x="7305842" y="1939365"/>
              <a:ext cx="642297" cy="227573"/>
              <a:chOff x="7325366" y="1826652"/>
              <a:chExt cx="642297" cy="227573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B43F4533-F6A5-492F-B676-0BC56279301F}"/>
                  </a:ext>
                </a:extLst>
              </p:cNvPr>
              <p:cNvSpPr/>
              <p:nvPr/>
            </p:nvSpPr>
            <p:spPr>
              <a:xfrm>
                <a:off x="7325366" y="1826652"/>
                <a:ext cx="642297" cy="132323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20390F07-2CB1-4935-92D9-24C3416A1E31}"/>
                  </a:ext>
                </a:extLst>
              </p:cNvPr>
              <p:cNvSpPr/>
              <p:nvPr/>
            </p:nvSpPr>
            <p:spPr>
              <a:xfrm>
                <a:off x="7353165" y="1933356"/>
                <a:ext cx="586697" cy="120869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DA6DA2F8-A940-4CE2-812B-4C5FBB2409B5}"/>
                  </a:ext>
                </a:extLst>
              </p:cNvPr>
              <p:cNvSpPr/>
              <p:nvPr/>
            </p:nvSpPr>
            <p:spPr>
              <a:xfrm>
                <a:off x="7340601" y="1884562"/>
                <a:ext cx="598044" cy="123207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07F65A2E-99E1-4F57-8580-3CC1EE038074}"/>
              </a:ext>
            </a:extLst>
          </p:cNvPr>
          <p:cNvGrpSpPr/>
          <p:nvPr/>
        </p:nvGrpSpPr>
        <p:grpSpPr>
          <a:xfrm>
            <a:off x="1392094" y="1684819"/>
            <a:ext cx="575041" cy="706635"/>
            <a:chOff x="7087521" y="1204421"/>
            <a:chExt cx="1065155" cy="1235579"/>
          </a:xfrm>
        </p:grpSpPr>
        <p:sp>
          <p:nvSpPr>
            <p:cNvPr id="42" name="六边形 41">
              <a:extLst>
                <a:ext uri="{FF2B5EF4-FFF2-40B4-BE49-F238E27FC236}">
                  <a16:creationId xmlns:a16="http://schemas.microsoft.com/office/drawing/2014/main" id="{FC9F5F6F-2F4F-4870-A03F-98BD6D37CB80}"/>
                </a:ext>
              </a:extLst>
            </p:cNvPr>
            <p:cNvSpPr/>
            <p:nvPr/>
          </p:nvSpPr>
          <p:spPr>
            <a:xfrm rot="5400000">
              <a:off x="7002309" y="1289633"/>
              <a:ext cx="1235579" cy="1065155"/>
            </a:xfrm>
            <a:prstGeom prst="hexagon">
              <a:avLst/>
            </a:prstGeom>
            <a:solidFill>
              <a:srgbClr val="B7B7B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F8DF2D5-6E68-4B81-A2B2-DFDC98F6C27B}"/>
                </a:ext>
              </a:extLst>
            </p:cNvPr>
            <p:cNvSpPr txBox="1"/>
            <p:nvPr/>
          </p:nvSpPr>
          <p:spPr>
            <a:xfrm>
              <a:off x="7258081" y="1302372"/>
              <a:ext cx="531104" cy="10282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600000" lon="600000" rev="0"/>
                </a:camera>
                <a:lightRig rig="threePt" dir="t"/>
              </a:scene3d>
              <a:sp3d extrusionH="254000"/>
            </a:bodyPr>
            <a:lstStyle/>
            <a:p>
              <a:pPr algn="dist"/>
              <a:r>
                <a:rPr lang="en-US" altLang="zh-CN" sz="3200" b="1" dirty="0">
                  <a:ln>
                    <a:gradFill flip="none" rotWithShape="1">
                      <a:gsLst>
                        <a:gs pos="21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  <a:gradFill flip="none" rotWithShape="1">
                    <a:gsLst>
                      <a:gs pos="15000">
                        <a:srgbClr val="25A9E0">
                          <a:alpha val="0"/>
                        </a:srgbClr>
                      </a:gs>
                      <a:gs pos="76000">
                        <a:srgbClr val="BDE5F5"/>
                      </a:gs>
                    </a:gsLst>
                    <a:lin ang="16200000" scaled="1"/>
                    <a:tileRect/>
                  </a:gradFill>
                  <a:latin typeface="Impact" panose="020B0806030902050204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15000">
                      <a:srgbClr val="25A9E0">
                        <a:alpha val="0"/>
                      </a:srgbClr>
                    </a:gs>
                    <a:gs pos="76000">
                      <a:srgbClr val="BDE5F5"/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6C271AFC-9CA6-401F-AA0F-4C12BD02F702}"/>
                </a:ext>
              </a:extLst>
            </p:cNvPr>
            <p:cNvGrpSpPr/>
            <p:nvPr/>
          </p:nvGrpSpPr>
          <p:grpSpPr>
            <a:xfrm>
              <a:off x="7305842" y="1939365"/>
              <a:ext cx="642297" cy="227573"/>
              <a:chOff x="7325366" y="1826652"/>
              <a:chExt cx="642297" cy="227573"/>
            </a:xfrm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13640848-E376-4FDB-9985-968FDD29EAEF}"/>
                  </a:ext>
                </a:extLst>
              </p:cNvPr>
              <p:cNvSpPr/>
              <p:nvPr/>
            </p:nvSpPr>
            <p:spPr>
              <a:xfrm>
                <a:off x="7325366" y="1826652"/>
                <a:ext cx="642297" cy="132323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FDD3AC42-4DAF-473F-B2EC-0A6DC59F0C8F}"/>
                  </a:ext>
                </a:extLst>
              </p:cNvPr>
              <p:cNvSpPr/>
              <p:nvPr/>
            </p:nvSpPr>
            <p:spPr>
              <a:xfrm>
                <a:off x="7353165" y="1933356"/>
                <a:ext cx="586697" cy="120869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47445624-A507-4741-BDC7-AB6D4368B1A1}"/>
                  </a:ext>
                </a:extLst>
              </p:cNvPr>
              <p:cNvSpPr/>
              <p:nvPr/>
            </p:nvSpPr>
            <p:spPr>
              <a:xfrm>
                <a:off x="7340601" y="1884562"/>
                <a:ext cx="598044" cy="123207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DBFCC927-4F44-4724-BC18-E1EA7D64E40E}"/>
              </a:ext>
            </a:extLst>
          </p:cNvPr>
          <p:cNvGrpSpPr/>
          <p:nvPr/>
        </p:nvGrpSpPr>
        <p:grpSpPr>
          <a:xfrm>
            <a:off x="1392095" y="2551302"/>
            <a:ext cx="575041" cy="706635"/>
            <a:chOff x="7087521" y="1204421"/>
            <a:chExt cx="1065155" cy="1235579"/>
          </a:xfrm>
        </p:grpSpPr>
        <p:sp>
          <p:nvSpPr>
            <p:cNvPr id="49" name="六边形 48">
              <a:extLst>
                <a:ext uri="{FF2B5EF4-FFF2-40B4-BE49-F238E27FC236}">
                  <a16:creationId xmlns:a16="http://schemas.microsoft.com/office/drawing/2014/main" id="{5C154697-D3B3-4DB3-9BFC-B6C1B8CC52EC}"/>
                </a:ext>
              </a:extLst>
            </p:cNvPr>
            <p:cNvSpPr/>
            <p:nvPr/>
          </p:nvSpPr>
          <p:spPr>
            <a:xfrm rot="5400000">
              <a:off x="7002309" y="1289633"/>
              <a:ext cx="1235579" cy="1065155"/>
            </a:xfrm>
            <a:prstGeom prst="hexagon">
              <a:avLst/>
            </a:prstGeom>
            <a:solidFill>
              <a:srgbClr val="B7B7B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C19913C2-4605-4369-977A-73305CE52BD1}"/>
                </a:ext>
              </a:extLst>
            </p:cNvPr>
            <p:cNvSpPr txBox="1"/>
            <p:nvPr/>
          </p:nvSpPr>
          <p:spPr>
            <a:xfrm>
              <a:off x="7258081" y="1302372"/>
              <a:ext cx="531104" cy="10282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600000" lon="600000" rev="0"/>
                </a:camera>
                <a:lightRig rig="threePt" dir="t"/>
              </a:scene3d>
              <a:sp3d extrusionH="254000"/>
            </a:bodyPr>
            <a:lstStyle/>
            <a:p>
              <a:pPr algn="dist"/>
              <a:r>
                <a:rPr lang="en-US" altLang="zh-CN" sz="3200" b="1" dirty="0">
                  <a:ln>
                    <a:gradFill flip="none" rotWithShape="1">
                      <a:gsLst>
                        <a:gs pos="21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  <a:gradFill flip="none" rotWithShape="1">
                    <a:gsLst>
                      <a:gs pos="15000">
                        <a:srgbClr val="25A9E0">
                          <a:alpha val="0"/>
                        </a:srgbClr>
                      </a:gs>
                      <a:gs pos="76000">
                        <a:srgbClr val="BDE5F5"/>
                      </a:gs>
                    </a:gsLst>
                    <a:lin ang="16200000" scaled="1"/>
                    <a:tileRect/>
                  </a:gradFill>
                  <a:latin typeface="Impact" panose="020B0806030902050204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3200" b="1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15000">
                      <a:srgbClr val="25A9E0">
                        <a:alpha val="0"/>
                      </a:srgbClr>
                    </a:gs>
                    <a:gs pos="76000">
                      <a:srgbClr val="BDE5F5"/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BCF00DF5-C35D-42D5-9D52-1D73448721BE}"/>
                </a:ext>
              </a:extLst>
            </p:cNvPr>
            <p:cNvGrpSpPr/>
            <p:nvPr/>
          </p:nvGrpSpPr>
          <p:grpSpPr>
            <a:xfrm>
              <a:off x="7305842" y="1939365"/>
              <a:ext cx="642297" cy="227573"/>
              <a:chOff x="7325366" y="1826652"/>
              <a:chExt cx="642297" cy="227573"/>
            </a:xfrm>
          </p:grpSpPr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2D710AC9-421B-4FFE-8087-9E985BB0451E}"/>
                  </a:ext>
                </a:extLst>
              </p:cNvPr>
              <p:cNvSpPr/>
              <p:nvPr/>
            </p:nvSpPr>
            <p:spPr>
              <a:xfrm>
                <a:off x="7325366" y="1826652"/>
                <a:ext cx="642297" cy="132323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0601C58A-931E-4159-B486-0E8594176660}"/>
                  </a:ext>
                </a:extLst>
              </p:cNvPr>
              <p:cNvSpPr/>
              <p:nvPr/>
            </p:nvSpPr>
            <p:spPr>
              <a:xfrm>
                <a:off x="7353165" y="1933356"/>
                <a:ext cx="586697" cy="120869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6B8DF588-E9C9-4C94-9C03-E005FC528CD7}"/>
                  </a:ext>
                </a:extLst>
              </p:cNvPr>
              <p:cNvSpPr/>
              <p:nvPr/>
            </p:nvSpPr>
            <p:spPr>
              <a:xfrm>
                <a:off x="7340601" y="1884562"/>
                <a:ext cx="598044" cy="123207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907E34AD-5599-4F73-BC56-0CC998A2902F}"/>
              </a:ext>
            </a:extLst>
          </p:cNvPr>
          <p:cNvGrpSpPr/>
          <p:nvPr/>
        </p:nvGrpSpPr>
        <p:grpSpPr>
          <a:xfrm>
            <a:off x="1434070" y="3415822"/>
            <a:ext cx="575041" cy="706635"/>
            <a:chOff x="7087521" y="1204421"/>
            <a:chExt cx="1065155" cy="1235579"/>
          </a:xfrm>
        </p:grpSpPr>
        <p:sp>
          <p:nvSpPr>
            <p:cNvPr id="56" name="六边形 55">
              <a:extLst>
                <a:ext uri="{FF2B5EF4-FFF2-40B4-BE49-F238E27FC236}">
                  <a16:creationId xmlns:a16="http://schemas.microsoft.com/office/drawing/2014/main" id="{01DCA556-9643-4945-956F-2CBC4FF288E9}"/>
                </a:ext>
              </a:extLst>
            </p:cNvPr>
            <p:cNvSpPr/>
            <p:nvPr/>
          </p:nvSpPr>
          <p:spPr>
            <a:xfrm rot="5400000">
              <a:off x="7002309" y="1289633"/>
              <a:ext cx="1235579" cy="1065155"/>
            </a:xfrm>
            <a:prstGeom prst="hexagon">
              <a:avLst/>
            </a:prstGeom>
            <a:solidFill>
              <a:srgbClr val="B7B7B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F2687E47-4305-4545-8539-6D8B5A2D9991}"/>
                </a:ext>
              </a:extLst>
            </p:cNvPr>
            <p:cNvSpPr txBox="1"/>
            <p:nvPr/>
          </p:nvSpPr>
          <p:spPr>
            <a:xfrm>
              <a:off x="7258081" y="1302372"/>
              <a:ext cx="531104" cy="10282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600000" lon="600000" rev="0"/>
                </a:camera>
                <a:lightRig rig="threePt" dir="t"/>
              </a:scene3d>
              <a:sp3d extrusionH="254000"/>
            </a:bodyPr>
            <a:lstStyle/>
            <a:p>
              <a:pPr algn="dist"/>
              <a:r>
                <a:rPr lang="en-US" altLang="zh-CN" sz="3200" b="1" dirty="0">
                  <a:ln>
                    <a:gradFill flip="none" rotWithShape="1">
                      <a:gsLst>
                        <a:gs pos="21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  <a:gradFill flip="none" rotWithShape="1">
                    <a:gsLst>
                      <a:gs pos="15000">
                        <a:srgbClr val="25A9E0">
                          <a:alpha val="0"/>
                        </a:srgbClr>
                      </a:gs>
                      <a:gs pos="76000">
                        <a:srgbClr val="BDE5F5"/>
                      </a:gs>
                    </a:gsLst>
                    <a:lin ang="16200000" scaled="1"/>
                    <a:tileRect/>
                  </a:gradFill>
                  <a:latin typeface="Impact" panose="020B0806030902050204" pitchFamily="34" charset="0"/>
                  <a:ea typeface="微软雅黑" panose="020B0503020204020204" pitchFamily="34" charset="-122"/>
                </a:rPr>
                <a:t>4</a:t>
              </a:r>
              <a:endParaRPr lang="zh-CN" altLang="en-US" sz="3200" b="1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15000">
                      <a:srgbClr val="25A9E0">
                        <a:alpha val="0"/>
                      </a:srgbClr>
                    </a:gs>
                    <a:gs pos="76000">
                      <a:srgbClr val="BDE5F5"/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39158215-2B3B-4D26-BB89-1BEEF4054BC8}"/>
                </a:ext>
              </a:extLst>
            </p:cNvPr>
            <p:cNvGrpSpPr/>
            <p:nvPr/>
          </p:nvGrpSpPr>
          <p:grpSpPr>
            <a:xfrm>
              <a:off x="7305842" y="1939365"/>
              <a:ext cx="642297" cy="227573"/>
              <a:chOff x="7325366" y="1826652"/>
              <a:chExt cx="642297" cy="227573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B46A0E82-66D2-4E82-977F-074C25A72DBE}"/>
                  </a:ext>
                </a:extLst>
              </p:cNvPr>
              <p:cNvSpPr/>
              <p:nvPr/>
            </p:nvSpPr>
            <p:spPr>
              <a:xfrm>
                <a:off x="7325366" y="1826652"/>
                <a:ext cx="642297" cy="132323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B6C56E2F-6221-419A-A3EE-740FFB3463D1}"/>
                  </a:ext>
                </a:extLst>
              </p:cNvPr>
              <p:cNvSpPr/>
              <p:nvPr/>
            </p:nvSpPr>
            <p:spPr>
              <a:xfrm>
                <a:off x="7353165" y="1933356"/>
                <a:ext cx="586697" cy="120869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16D41BE8-712A-4B0B-AA16-EE317BA2830E}"/>
                  </a:ext>
                </a:extLst>
              </p:cNvPr>
              <p:cNvSpPr/>
              <p:nvPr/>
            </p:nvSpPr>
            <p:spPr>
              <a:xfrm>
                <a:off x="7340601" y="1884562"/>
                <a:ext cx="598044" cy="123207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8008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899160" y="123190"/>
            <a:ext cx="801243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Sample Environments</a:t>
            </a:r>
          </a:p>
          <a:p>
            <a:pPr eaLnBrk="0" hangingPunct="0">
              <a:defRPr/>
            </a:pPr>
            <a:endParaRPr lang="en-US" altLang="zh-CN" sz="3200" b="1" dirty="0">
              <a:solidFill>
                <a:srgbClr val="0432FF"/>
              </a:solidFill>
            </a:endParaRPr>
          </a:p>
        </p:txBody>
      </p:sp>
      <p:sp>
        <p:nvSpPr>
          <p:cNvPr id="36" name="TextBox 3"/>
          <p:cNvSpPr txBox="1"/>
          <p:nvPr/>
        </p:nvSpPr>
        <p:spPr>
          <a:xfrm>
            <a:off x="-443505" y="710992"/>
            <a:ext cx="953054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90" lvl="1" indent="-288290" algn="l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More than 20 sets of SE equipment have been used online.</a:t>
            </a:r>
          </a:p>
          <a:p>
            <a:pPr marL="720090" lvl="1" indent="-288290" algn="l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At present, CSNS can provide the SE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with temperature range of 0.3-1873K, 10GPa pressure, 9T magnetic field and some coupled fields for users.</a:t>
            </a:r>
          </a:p>
          <a:p>
            <a:pPr marL="720090" lvl="1" indent="-28829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The necessary SE equipment optimization, research and development work is being carried out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，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such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as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Rheometer,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Temperature Jumper,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in-situ catalytic reactor. 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709545"/>
            <a:ext cx="3073400" cy="2289810"/>
          </a:xfrm>
          <a:prstGeom prst="rect">
            <a:avLst/>
          </a:prstGeom>
        </p:spPr>
      </p:pic>
      <p:pic>
        <p:nvPicPr>
          <p:cNvPr id="38" name="内容占位符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r="15565"/>
          <a:stretch>
            <a:fillRect/>
          </a:stretch>
        </p:blipFill>
        <p:spPr>
          <a:xfrm>
            <a:off x="4315788" y="2748479"/>
            <a:ext cx="720000" cy="1080000"/>
          </a:xfrm>
          <a:prstGeom prst="rect">
            <a:avLst/>
          </a:prstGeom>
        </p:spPr>
      </p:pic>
      <p:pic>
        <p:nvPicPr>
          <p:cNvPr id="39" name="图片 21"/>
          <p:cNvPicPr/>
          <p:nvPr/>
        </p:nvPicPr>
        <p:blipFill rotWithShape="1">
          <a:blip r:embed="rId4"/>
          <a:srcRect r="12620"/>
          <a:stretch>
            <a:fillRect/>
          </a:stretch>
        </p:blipFill>
        <p:spPr>
          <a:xfrm>
            <a:off x="5147563" y="2763084"/>
            <a:ext cx="720000" cy="1080000"/>
          </a:xfrm>
          <a:prstGeom prst="rect">
            <a:avLst/>
          </a:prstGeom>
        </p:spPr>
      </p:pic>
      <p:pic>
        <p:nvPicPr>
          <p:cNvPr id="41" name="图片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153" y="3896049"/>
            <a:ext cx="72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8"/>
          <a:stretch>
            <a:fillRect/>
          </a:stretch>
        </p:blipFill>
        <p:spPr bwMode="auto">
          <a:xfrm>
            <a:off x="4335054" y="3880163"/>
            <a:ext cx="72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图片 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t="17484" r="6974" b="22140"/>
          <a:stretch>
            <a:fillRect/>
          </a:stretch>
        </p:blipFill>
        <p:spPr bwMode="auto">
          <a:xfrm>
            <a:off x="3529896" y="3879850"/>
            <a:ext cx="72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图片 4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7" r="31967" b="30417"/>
          <a:stretch>
            <a:fillRect/>
          </a:stretch>
        </p:blipFill>
        <p:spPr bwMode="auto">
          <a:xfrm>
            <a:off x="3532436" y="2754630"/>
            <a:ext cx="72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图片 26"/>
          <p:cNvPicPr/>
          <p:nvPr/>
        </p:nvPicPr>
        <p:blipFill>
          <a:blip r:embed="rId9"/>
          <a:stretch>
            <a:fillRect/>
          </a:stretch>
        </p:blipFill>
        <p:spPr>
          <a:xfrm>
            <a:off x="5979913" y="2751920"/>
            <a:ext cx="720000" cy="1080000"/>
          </a:xfrm>
          <a:prstGeom prst="rect">
            <a:avLst/>
          </a:prstGeom>
        </p:spPr>
      </p:pic>
      <p:pic>
        <p:nvPicPr>
          <p:cNvPr id="47" name="图片 3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40" y="3868292"/>
            <a:ext cx="720000" cy="1080000"/>
          </a:xfrm>
          <a:prstGeom prst="rect">
            <a:avLst/>
          </a:prstGeom>
        </p:spPr>
      </p:pic>
      <p:sp>
        <p:nvSpPr>
          <p:cNvPr id="14" name="矩形">
            <a:extLst>
              <a:ext uri="{FF2B5EF4-FFF2-40B4-BE49-F238E27FC236}">
                <a16:creationId xmlns:a16="http://schemas.microsoft.com/office/drawing/2014/main" id="{F57CF9ED-50C5-BB40-89C6-242FC6A97217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26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67511FF-BB1F-CD4F-A2E7-6427949D04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2" t="8180" b="6984"/>
          <a:stretch/>
        </p:blipFill>
        <p:spPr>
          <a:xfrm>
            <a:off x="6785054" y="2763083"/>
            <a:ext cx="1595879" cy="1065395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C5F65F7D-FAB1-6F41-A386-EC9DDB58D2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8"/>
          <a:stretch>
            <a:fillRect/>
          </a:stretch>
        </p:blipFill>
        <p:spPr bwMode="auto">
          <a:xfrm>
            <a:off x="6780410" y="3868292"/>
            <a:ext cx="1595879" cy="112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899726" y="111413"/>
            <a:ext cx="914400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Neutron Detector &amp; Electronics</a:t>
            </a:r>
          </a:p>
          <a:p>
            <a:pPr eaLnBrk="0" hangingPunct="0">
              <a:defRPr/>
            </a:pPr>
            <a:endParaRPr lang="en-US" altLang="zh-CN" sz="3000" b="1" dirty="0">
              <a:solidFill>
                <a:srgbClr val="005DA2"/>
              </a:solidFill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14" name="内容占位符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8056" y="2283718"/>
            <a:ext cx="1727684" cy="1211947"/>
          </a:xfrm>
          <a:prstGeom prst="rect">
            <a:avLst/>
          </a:prstGeom>
        </p:spPr>
      </p:pic>
      <p:pic>
        <p:nvPicPr>
          <p:cNvPr id="16" name="图片 1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597" y="2283717"/>
            <a:ext cx="1703106" cy="121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9" b="26900"/>
          <a:stretch>
            <a:fillRect/>
          </a:stretch>
        </p:blipFill>
        <p:spPr bwMode="auto">
          <a:xfrm>
            <a:off x="5760597" y="3535304"/>
            <a:ext cx="1736683" cy="120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51"/>
          <p:cNvPicPr/>
          <p:nvPr/>
        </p:nvPicPr>
        <p:blipFill>
          <a:blip r:embed="rId5"/>
          <a:stretch>
            <a:fillRect/>
          </a:stretch>
        </p:blipFill>
        <p:spPr>
          <a:xfrm>
            <a:off x="3988056" y="3525289"/>
            <a:ext cx="1736684" cy="1211947"/>
          </a:xfrm>
          <a:prstGeom prst="rect">
            <a:avLst/>
          </a:prstGeom>
        </p:spPr>
      </p:pic>
      <p:pic>
        <p:nvPicPr>
          <p:cNvPr id="20" name="图片 28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680" y="3535304"/>
            <a:ext cx="1488316" cy="1201932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5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45" t="14481" r="9168" b="17550"/>
          <a:stretch>
            <a:fillRect/>
          </a:stretch>
        </p:blipFill>
        <p:spPr>
          <a:xfrm>
            <a:off x="7512933" y="2279686"/>
            <a:ext cx="1488315" cy="1116848"/>
          </a:xfrm>
          <a:prstGeom prst="rect">
            <a:avLst/>
          </a:prstGeom>
        </p:spPr>
      </p:pic>
      <p:sp>
        <p:nvSpPr>
          <p:cNvPr id="22" name="TextBox 3"/>
          <p:cNvSpPr txBox="1"/>
          <p:nvPr/>
        </p:nvSpPr>
        <p:spPr>
          <a:xfrm>
            <a:off x="-396551" y="727200"/>
            <a:ext cx="972108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90" lvl="1" indent="-28829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Develop advanced neutron detectors and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readout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electronics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for CSNS and other neutron sources in China , Including detection physics, electronics, software, mechanics </a:t>
            </a:r>
          </a:p>
          <a:p>
            <a:pPr marL="720090" lvl="1" indent="-28829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Several  Labs for the detectors development and mass production </a:t>
            </a:r>
          </a:p>
          <a:p>
            <a:pPr marL="720090" lvl="1" indent="-28829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</a:pPr>
            <a:endParaRPr kumimoji="1" lang="en-US" altLang="zh-CN" sz="2000" dirty="0">
              <a:latin typeface="+mn-lt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551FA7F-A770-8940-8F3B-3CF5D9CD87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355726"/>
            <a:ext cx="3811216" cy="2239406"/>
          </a:xfrm>
          <a:prstGeom prst="rect">
            <a:avLst/>
          </a:prstGeom>
        </p:spPr>
      </p:pic>
      <p:sp>
        <p:nvSpPr>
          <p:cNvPr id="12" name="矩形">
            <a:extLst>
              <a:ext uri="{FF2B5EF4-FFF2-40B4-BE49-F238E27FC236}">
                <a16:creationId xmlns:a16="http://schemas.microsoft.com/office/drawing/2014/main" id="{41724663-09D6-5443-B7FD-DA567912DA1E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27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99726" y="124113"/>
            <a:ext cx="914400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3000" b="1" dirty="0">
                <a:solidFill>
                  <a:srgbClr val="005DA2"/>
                </a:solidFill>
                <a:ea typeface="微软雅黑" panose="020B0503020204020204" charset="-122"/>
                <a:cs typeface="+mj-cs"/>
              </a:rPr>
              <a:t>Neutron</a:t>
            </a:r>
            <a:r>
              <a:rPr lang="zh-CN" altLang="en-US" sz="3000" b="1" dirty="0">
                <a:solidFill>
                  <a:srgbClr val="005DA2"/>
                </a:solidFill>
                <a:ea typeface="微软雅黑" panose="020B0503020204020204" charset="-122"/>
                <a:cs typeface="+mj-cs"/>
              </a:rPr>
              <a:t> </a:t>
            </a:r>
            <a:r>
              <a:rPr lang="en-US" altLang="zh-CN" sz="3000" b="1" dirty="0">
                <a:solidFill>
                  <a:srgbClr val="005DA2"/>
                </a:solidFill>
                <a:ea typeface="微软雅黑" panose="020B0503020204020204" charset="-122"/>
                <a:cs typeface="+mj-cs"/>
              </a:rPr>
              <a:t>Polarization, Optics</a:t>
            </a:r>
            <a:r>
              <a:rPr lang="zh-CN" altLang="en-US" sz="3000" b="1" dirty="0">
                <a:solidFill>
                  <a:srgbClr val="005DA2"/>
                </a:solidFill>
                <a:ea typeface="微软雅黑" panose="020B0503020204020204" charset="-122"/>
                <a:cs typeface="+mj-cs"/>
              </a:rPr>
              <a:t> </a:t>
            </a:r>
            <a:r>
              <a:rPr lang="en-US" altLang="zh-CN" sz="3000" b="1" dirty="0">
                <a:solidFill>
                  <a:srgbClr val="005DA2"/>
                </a:solidFill>
                <a:ea typeface="微软雅黑" panose="020B0503020204020204" charset="-122"/>
                <a:cs typeface="+mj-cs"/>
              </a:rPr>
              <a:t>and</a:t>
            </a:r>
            <a:r>
              <a:rPr lang="zh-CN" altLang="en-US" sz="3000" b="1" dirty="0">
                <a:solidFill>
                  <a:srgbClr val="005DA2"/>
                </a:solidFill>
                <a:ea typeface="微软雅黑" panose="020B0503020204020204" charset="-122"/>
                <a:cs typeface="+mj-cs"/>
              </a:rPr>
              <a:t> </a:t>
            </a:r>
            <a:r>
              <a:rPr lang="en-US" altLang="zh-CN" sz="3000" b="1" dirty="0">
                <a:solidFill>
                  <a:srgbClr val="005DA2"/>
                </a:solidFill>
                <a:ea typeface="微软雅黑" panose="020B0503020204020204" charset="-122"/>
                <a:cs typeface="+mj-cs"/>
              </a:rPr>
              <a:t>Chopper</a:t>
            </a:r>
          </a:p>
          <a:p>
            <a:pPr eaLnBrk="0" hangingPunct="0">
              <a:defRPr/>
            </a:pPr>
            <a:endParaRPr lang="en-US" altLang="zh-CN" sz="3199" b="1" dirty="0">
              <a:solidFill>
                <a:srgbClr val="0432FF"/>
              </a:solidFill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215266" y="627380"/>
            <a:ext cx="3502025" cy="215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450"/>
              </a:spcBef>
              <a:spcAft>
                <a:spcPts val="0"/>
              </a:spcAft>
              <a:tabLst>
                <a:tab pos="1207294" algn="l"/>
              </a:tabLst>
            </a:pPr>
            <a:r>
              <a:rPr kumimoji="1" lang="en-US" altLang="zh-CN" dirty="0">
                <a:solidFill>
                  <a:srgbClr val="C00000"/>
                </a:solidFill>
                <a:latin typeface="+mn-lt"/>
                <a:ea typeface="微软雅黑" panose="020B0503020204020204" charset="-122"/>
              </a:rPr>
              <a:t>Polarization</a:t>
            </a:r>
            <a:endParaRPr kumimoji="1" lang="en-US" altLang="zh-CN" dirty="0">
              <a:latin typeface="+mn-lt"/>
              <a:ea typeface="微软雅黑" panose="020B0503020204020204" charset="-122"/>
            </a:endParaRPr>
          </a:p>
          <a:p>
            <a:pPr marL="197168" indent="-216218" defTabSz="685800" eaLnBrk="1" fontAlgn="auto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</a:pPr>
            <a:r>
              <a:rPr kumimoji="1" lang="en-US" altLang="zh-CN" dirty="0">
                <a:latin typeface="+mn-lt"/>
                <a:ea typeface="微软雅黑" panose="020B0503020204020204" charset="-122"/>
              </a:rPr>
              <a:t>Off-situ and In-situ 3He neutron spin filter as neutron polarizer and analyzer</a:t>
            </a:r>
          </a:p>
          <a:p>
            <a:pPr marL="197168" indent="-216218" defTabSz="685800" eaLnBrk="1" fontAlgn="auto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</a:pPr>
            <a:r>
              <a:rPr kumimoji="1" lang="en-US" altLang="zh-CN" dirty="0">
                <a:latin typeface="+mn-lt"/>
                <a:ea typeface="微软雅黑" panose="020B0503020204020204" charset="-122"/>
              </a:rPr>
              <a:t>Customized neutron guide field and spin flipper based on beamline deployment</a:t>
            </a:r>
          </a:p>
        </p:txBody>
      </p:sp>
      <p:pic>
        <p:nvPicPr>
          <p:cNvPr id="12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r="4807"/>
          <a:stretch>
            <a:fillRect/>
          </a:stretch>
        </p:blipFill>
        <p:spPr>
          <a:xfrm>
            <a:off x="323850" y="3154680"/>
            <a:ext cx="2801620" cy="14566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4" name="TextBox 3"/>
          <p:cNvSpPr txBox="1"/>
          <p:nvPr/>
        </p:nvSpPr>
        <p:spPr>
          <a:xfrm>
            <a:off x="3518503" y="627381"/>
            <a:ext cx="2711450" cy="188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450"/>
              </a:spcBef>
              <a:spcAft>
                <a:spcPts val="0"/>
              </a:spcAft>
              <a:tabLst>
                <a:tab pos="1207294" algn="l"/>
              </a:tabLst>
            </a:pPr>
            <a:r>
              <a:rPr kumimoji="1" lang="en-US" altLang="zh-CN" dirty="0">
                <a:solidFill>
                  <a:srgbClr val="C00000"/>
                </a:solidFill>
                <a:latin typeface="+mn-lt"/>
                <a:ea typeface="微软雅黑" panose="020B0503020204020204" charset="-122"/>
              </a:rPr>
              <a:t>Guide</a:t>
            </a:r>
            <a:endParaRPr kumimoji="1" lang="en-US" altLang="zh-CN" dirty="0">
              <a:latin typeface="+mn-lt"/>
              <a:ea typeface="微软雅黑" panose="020B0503020204020204" charset="-122"/>
            </a:endParaRPr>
          </a:p>
          <a:p>
            <a:pPr marL="197168" indent="-216218" defTabSz="685800" eaLnBrk="1" fontAlgn="auto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</a:pPr>
            <a:r>
              <a:rPr kumimoji="1" lang="en-US" altLang="zh-CN" dirty="0">
                <a:latin typeface="+mn-lt"/>
                <a:ea typeface="微软雅黑" panose="020B0503020204020204" charset="-122"/>
              </a:rPr>
              <a:t>Glass base fabrication available</a:t>
            </a:r>
          </a:p>
          <a:p>
            <a:pPr marL="197168" indent="-216218" defTabSz="685800" eaLnBrk="1" fontAlgn="auto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</a:pPr>
            <a:r>
              <a:rPr kumimoji="1" lang="en-US" altLang="zh-CN" dirty="0">
                <a:latin typeface="+mn-lt"/>
                <a:ea typeface="微软雅黑" panose="020B0503020204020204" charset="-122"/>
              </a:rPr>
              <a:t>0.5m and 2m glass frames and assembly machines established</a:t>
            </a:r>
          </a:p>
        </p:txBody>
      </p:sp>
      <p:pic>
        <p:nvPicPr>
          <p:cNvPr id="32" name="图片 31"/>
          <p:cNvPicPr/>
          <p:nvPr/>
        </p:nvPicPr>
        <p:blipFill>
          <a:blip r:embed="rId3"/>
          <a:stretch>
            <a:fillRect/>
          </a:stretch>
        </p:blipFill>
        <p:spPr>
          <a:xfrm>
            <a:off x="3491801" y="3219561"/>
            <a:ext cx="1800000" cy="1440000"/>
          </a:xfrm>
          <a:prstGeom prst="rect">
            <a:avLst/>
          </a:prstGeom>
        </p:spPr>
      </p:pic>
      <p:pic>
        <p:nvPicPr>
          <p:cNvPr id="33" name="图片 32"/>
          <p:cNvPicPr/>
          <p:nvPr/>
        </p:nvPicPr>
        <p:blipFill>
          <a:blip r:embed="rId4"/>
          <a:stretch>
            <a:fillRect/>
          </a:stretch>
        </p:blipFill>
        <p:spPr>
          <a:xfrm>
            <a:off x="5364452" y="3219637"/>
            <a:ext cx="1800000" cy="144000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6084570" y="627381"/>
            <a:ext cx="3118485" cy="188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450"/>
              </a:spcBef>
              <a:spcAft>
                <a:spcPts val="0"/>
              </a:spcAft>
              <a:tabLst>
                <a:tab pos="1207294" algn="l"/>
              </a:tabLst>
            </a:pPr>
            <a:r>
              <a:rPr kumimoji="1" lang="en-US" altLang="zh-CN" dirty="0">
                <a:solidFill>
                  <a:srgbClr val="C00000"/>
                </a:solidFill>
                <a:latin typeface="+mn-lt"/>
                <a:ea typeface="微软雅黑" panose="020B0503020204020204" charset="-122"/>
              </a:rPr>
              <a:t>Chopper</a:t>
            </a:r>
          </a:p>
          <a:p>
            <a:pPr marL="197168" indent="-216218" defTabSz="685800" eaLnBrk="1" fontAlgn="auto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</a:pPr>
            <a:r>
              <a:rPr kumimoji="1" lang="en-US" altLang="zh-CN" dirty="0">
                <a:latin typeface="+mn-lt"/>
                <a:ea typeface="微软雅黑" panose="020B0503020204020204" charset="-122"/>
              </a:rPr>
              <a:t>Developed and manufactured 34 sets of choppers(T</a:t>
            </a:r>
            <a:r>
              <a:rPr kumimoji="1" lang="en-US" altLang="zh-CN" baseline="-25000" dirty="0">
                <a:latin typeface="+mn-lt"/>
                <a:ea typeface="微软雅黑" panose="020B0503020204020204" charset="-122"/>
              </a:rPr>
              <a:t>0</a:t>
            </a:r>
            <a:r>
              <a:rPr kumimoji="1" lang="en-US" altLang="zh-CN" dirty="0">
                <a:latin typeface="+mn-lt"/>
                <a:ea typeface="微软雅黑" panose="020B0503020204020204" charset="-122"/>
              </a:rPr>
              <a:t>, Disk, Fermi)</a:t>
            </a:r>
          </a:p>
          <a:p>
            <a:pPr marL="197168" indent="-216218" defTabSz="685800" eaLnBrk="1" fontAlgn="auto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</a:pPr>
            <a:r>
              <a:rPr kumimoji="1" lang="en-US" altLang="zh-CN" dirty="0">
                <a:latin typeface="+mn-lt"/>
                <a:ea typeface="微软雅黑" panose="020B0503020204020204" charset="-122"/>
              </a:rPr>
              <a:t>Very low vibrations:~0.14mm/s@50Hz</a:t>
            </a:r>
          </a:p>
        </p:txBody>
      </p:sp>
      <p:pic>
        <p:nvPicPr>
          <p:cNvPr id="14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045" y="3147695"/>
            <a:ext cx="1564640" cy="1567815"/>
          </a:xfrm>
          <a:prstGeom prst="rect">
            <a:avLst/>
          </a:prstGeom>
        </p:spPr>
      </p:pic>
      <p:sp>
        <p:nvSpPr>
          <p:cNvPr id="13" name="矩形">
            <a:extLst>
              <a:ext uri="{FF2B5EF4-FFF2-40B4-BE49-F238E27FC236}">
                <a16:creationId xmlns:a16="http://schemas.microsoft.com/office/drawing/2014/main" id="{3AD883FE-3022-EC44-B46E-E43C302890D4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28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3322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899160" y="123190"/>
            <a:ext cx="801243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Data</a:t>
            </a:r>
            <a:r>
              <a:rPr lang="zh-CN" altLang="en-US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Analysis</a:t>
            </a:r>
            <a:endParaRPr lang="en-US" altLang="zh-CN" sz="3200" b="1" dirty="0">
              <a:solidFill>
                <a:srgbClr val="0432FF"/>
              </a:solidFill>
            </a:endParaRPr>
          </a:p>
        </p:txBody>
      </p:sp>
      <p:sp>
        <p:nvSpPr>
          <p:cNvPr id="36" name="TextBox 3"/>
          <p:cNvSpPr txBox="1"/>
          <p:nvPr/>
        </p:nvSpPr>
        <p:spPr>
          <a:xfrm>
            <a:off x="45835" y="626463"/>
            <a:ext cx="8975806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90" lvl="1" indent="-28829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D</a:t>
            </a:r>
            <a:r>
              <a:rPr kumimoji="1" lang="en-CN" altLang="zh-CN" sz="2000">
                <a:latin typeface="+mn-lt"/>
                <a:ea typeface="微软雅黑" panose="020B0503020204020204" pitchFamily="34" charset="-122"/>
              </a:rPr>
              <a:t>evelops and supports the scientific data software for neutron instrumentations, including data reduction, data analysis, computer simulation, scientific application and data management systems.</a:t>
            </a:r>
          </a:p>
          <a:p>
            <a:pPr marL="720090" lvl="1" indent="-288290" algn="l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endParaRPr kumimoji="1" lang="en-US" altLang="zh-CN" sz="2000" dirty="0"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4" name="矩形">
            <a:extLst>
              <a:ext uri="{FF2B5EF4-FFF2-40B4-BE49-F238E27FC236}">
                <a16:creationId xmlns:a16="http://schemas.microsoft.com/office/drawing/2014/main" id="{F57CF9ED-50C5-BB40-89C6-242FC6A97217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29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8" name="Picture 4" descr="Mantid Project">
            <a:extLst>
              <a:ext uri="{FF2B5EF4-FFF2-40B4-BE49-F238E27FC236}">
                <a16:creationId xmlns:a16="http://schemas.microsoft.com/office/drawing/2014/main" id="{D720B81B-E388-874B-9780-AE774F1A3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53" y="4437401"/>
            <a:ext cx="1529708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3" descr="SimpleHist2D_Hit_position_when_entering_detector">
            <a:extLst>
              <a:ext uri="{FF2B5EF4-FFF2-40B4-BE49-F238E27FC236}">
                <a16:creationId xmlns:a16="http://schemas.microsoft.com/office/drawing/2014/main" id="{153EEE5E-DCC1-DB45-BA5D-55C0DD736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76" y="3435846"/>
            <a:ext cx="1541544" cy="1156158"/>
          </a:xfrm>
          <a:prstGeom prst="rect">
            <a:avLst/>
          </a:prstGeom>
        </p:spPr>
      </p:pic>
      <p:pic>
        <p:nvPicPr>
          <p:cNvPr id="20" name="Picture 34">
            <a:extLst>
              <a:ext uri="{FF2B5EF4-FFF2-40B4-BE49-F238E27FC236}">
                <a16:creationId xmlns:a16="http://schemas.microsoft.com/office/drawing/2014/main" id="{7FA207A5-3057-854A-95E3-E69C49C30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95" y="2624850"/>
            <a:ext cx="1252366" cy="8027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B812EE6-12F4-F644-B778-A84B4D8E6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3022" y="1677628"/>
            <a:ext cx="6084168" cy="3374749"/>
          </a:xfrm>
          <a:prstGeom prst="rect">
            <a:avLst/>
          </a:prstGeom>
        </p:spPr>
      </p:pic>
      <p:graphicFrame>
        <p:nvGraphicFramePr>
          <p:cNvPr id="22" name="对象 1">
            <a:extLst>
              <a:ext uri="{FF2B5EF4-FFF2-40B4-BE49-F238E27FC236}">
                <a16:creationId xmlns:a16="http://schemas.microsoft.com/office/drawing/2014/main" id="{9B2A96AC-89E1-9840-B8BC-4FD4170170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176" y="1563638"/>
          <a:ext cx="1418685" cy="1085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0" name="Graph" r:id="rId7" imgW="3920760" imgH="3000960" progId="Origin50.Graph">
                  <p:embed/>
                </p:oleObj>
              </mc:Choice>
              <mc:Fallback>
                <p:oleObj name="Graph" r:id="rId7" imgW="3920760" imgH="3000960" progId="Origin50.Graph">
                  <p:embed/>
                  <p:pic>
                    <p:nvPicPr>
                      <p:cNvPr id="52" name="对象 1">
                        <a:extLst>
                          <a:ext uri="{FF2B5EF4-FFF2-40B4-BE49-F238E27FC236}">
                            <a16:creationId xmlns:a16="http://schemas.microsoft.com/office/drawing/2014/main" id="{AFF0A2E6-7E45-3F43-9508-EE72B266BA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0176" y="1563638"/>
                        <a:ext cx="1418685" cy="1085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2108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3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755581" y="123478"/>
            <a:ext cx="9144000" cy="457200"/>
          </a:xfrm>
          <a:prstGeom prst="rect">
            <a:avLst/>
          </a:prstGeom>
        </p:spPr>
        <p:txBody>
          <a:bodyPr tIns="0" bIns="0"/>
          <a:lstStyle/>
          <a:p>
            <a:pPr eaLnBrk="0" hangingPunct="0">
              <a:defRPr/>
            </a:pPr>
            <a:r>
              <a:rPr lang="en-US" altLang="zh-CN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General Status</a:t>
            </a:r>
          </a:p>
        </p:txBody>
      </p:sp>
      <p:sp>
        <p:nvSpPr>
          <p:cNvPr id="7" name="矩形 7"/>
          <p:cNvSpPr>
            <a:spLocks noChangeArrowheads="1"/>
          </p:cNvSpPr>
          <p:nvPr/>
        </p:nvSpPr>
        <p:spPr bwMode="auto">
          <a:xfrm>
            <a:off x="-108520" y="126640"/>
            <a:ext cx="993710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288290" indent="-288290" algn="l" defTabSz="914400" eaLnBrk="1" fontAlgn="auto" hangingPunct="1">
              <a:spcBef>
                <a:spcPts val="600"/>
              </a:spcBef>
              <a:spcAft>
                <a:spcPts val="1200"/>
              </a:spcAft>
              <a:buClrTx/>
              <a:buSzPct val="70000"/>
              <a:buFont typeface="Wingdings" panose="05000000000000000000" charset="0"/>
              <a:buChar char=""/>
            </a:pPr>
            <a:endParaRPr lang="en-US" altLang="zh-CN" sz="2400" b="1" kern="0" dirty="0">
              <a:solidFill>
                <a:srgbClr val="005DA2"/>
              </a:solidFill>
              <a:uFillTx/>
              <a:latin typeface="Times New Roman" panose="02020503050405090304" pitchFamily="18" charset="0"/>
              <a:ea typeface="微软雅黑" panose="020B0503020204020204" pitchFamily="34" charset="-122"/>
            </a:endParaRPr>
          </a:p>
          <a:p>
            <a:pPr marL="540090" lvl="1" indent="-28829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400" dirty="0">
                <a:latin typeface="+mn-lt"/>
                <a:ea typeface="微软雅黑" panose="020B0503020204020204" pitchFamily="34" charset="-122"/>
              </a:rPr>
              <a:t>3 day-one neutron instruments + 8 cooperative instruments</a:t>
            </a:r>
          </a:p>
          <a:p>
            <a:pPr marL="540090" lvl="1" indent="-28829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400" dirty="0">
                <a:latin typeface="+mn-lt"/>
                <a:ea typeface="微软雅黑" panose="020B0503020204020204" pitchFamily="34" charset="-122"/>
              </a:rPr>
              <a:t>4 instruments open to users, other 7 instruments will open next year</a:t>
            </a:r>
          </a:p>
          <a:p>
            <a:pPr marL="540090" lvl="1" indent="-28829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400" dirty="0">
                <a:latin typeface="+mn-lt"/>
                <a:ea typeface="微软雅黑" panose="020B0503020204020204" pitchFamily="34" charset="-122"/>
              </a:rPr>
              <a:t>Target station operates at 140kW stably and safely </a:t>
            </a:r>
          </a:p>
          <a:p>
            <a:pPr marL="540090" lvl="1" indent="-28829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400" dirty="0">
                <a:latin typeface="+mn-lt"/>
                <a:ea typeface="微软雅黑" panose="020B0503020204020204" pitchFamily="34" charset="-122"/>
              </a:rPr>
              <a:t>Neutron Technologies R&amp;D goes well: sample environments, neutron detector, optics, polarization,</a:t>
            </a:r>
            <a:r>
              <a:rPr kumimoji="1" lang="zh-CN" altLang="en-US" sz="24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400" dirty="0">
                <a:latin typeface="+mn-lt"/>
                <a:ea typeface="微软雅黑" panose="020B0503020204020204" pitchFamily="34" charset="-122"/>
              </a:rPr>
              <a:t>data</a:t>
            </a:r>
            <a:r>
              <a:rPr kumimoji="1" lang="zh-CN" altLang="en-US" sz="24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400" dirty="0">
                <a:latin typeface="+mn-lt"/>
                <a:ea typeface="微软雅黑" panose="020B0503020204020204" pitchFamily="34" charset="-122"/>
              </a:rPr>
              <a:t>analysis,</a:t>
            </a:r>
            <a:r>
              <a:rPr kumimoji="1" lang="zh-CN" altLang="en-US" sz="24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400" dirty="0">
                <a:latin typeface="+mn-lt"/>
                <a:ea typeface="微软雅黑" panose="020B0503020204020204" pitchFamily="34" charset="-122"/>
              </a:rPr>
              <a:t>target, moderator etc.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8B948E-FC5E-2D4E-84A6-B61D8B51D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63838"/>
            <a:ext cx="2592288" cy="137092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D6254BF-0F35-CC4C-96A0-DBC8804CA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202" y="3371639"/>
            <a:ext cx="2238565" cy="131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3ABE409-F7D9-4C47-A748-B0E1EA440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037" y="3344960"/>
            <a:ext cx="3851920" cy="1528540"/>
          </a:xfrm>
          <a:prstGeom prst="rect">
            <a:avLst/>
          </a:prstGeom>
        </p:spPr>
      </p:pic>
      <p:sp>
        <p:nvSpPr>
          <p:cNvPr id="8" name="矩形">
            <a:extLst>
              <a:ext uri="{FF2B5EF4-FFF2-40B4-BE49-F238E27FC236}">
                <a16:creationId xmlns:a16="http://schemas.microsoft.com/office/drawing/2014/main" id="{D38A205D-5634-8543-9E97-FB4EF6BD5A3D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3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00563" y="1809046"/>
            <a:ext cx="3435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Cd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decoupled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material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R&amp;D</a:t>
            </a:r>
            <a:endParaRPr 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1"/>
          <p:cNvSpPr>
            <a:spLocks noGrp="1"/>
          </p:cNvSpPr>
          <p:nvPr>
            <p:ph idx="1"/>
          </p:nvPr>
        </p:nvSpPr>
        <p:spPr>
          <a:xfrm>
            <a:off x="4716017" y="3845682"/>
            <a:ext cx="3960440" cy="888787"/>
          </a:xfrm>
        </p:spPr>
        <p:txBody>
          <a:bodyPr>
            <a:normAutofit/>
          </a:bodyPr>
          <a:lstStyle/>
          <a:p>
            <a:pPr marL="288290" indent="-288290" eaLnBrk="1" fontAlgn="auto" hangingPunct="1">
              <a:spcBef>
                <a:spcPts val="600"/>
              </a:spcBef>
              <a:buFont typeface="Wingdings" panose="05000000000000000000" charset="0"/>
              <a:buChar char=""/>
            </a:pPr>
            <a:r>
              <a:rPr kumimoji="1" lang="en-US" altLang="zh-CN" sz="2000" b="0" dirty="0">
                <a:solidFill>
                  <a:schemeClr val="tx1"/>
                </a:solidFill>
                <a:latin typeface="+mn-lt"/>
              </a:rPr>
              <a:t>R&amp;D of Moderator：New decouple material developed</a:t>
            </a:r>
          </a:p>
        </p:txBody>
      </p:sp>
      <p:pic>
        <p:nvPicPr>
          <p:cNvPr id="8" name="图片 7" descr="微信图片_20220901225635"/>
          <p:cNvPicPr/>
          <p:nvPr/>
        </p:nvPicPr>
        <p:blipFill>
          <a:blip r:embed="rId2"/>
          <a:srcRect l="9298" t="3077" r="9928" b="17494"/>
          <a:stretch>
            <a:fillRect/>
          </a:stretch>
        </p:blipFill>
        <p:spPr>
          <a:xfrm rot="5400000">
            <a:off x="5211445" y="539115"/>
            <a:ext cx="1080770" cy="154495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6804191" y="772128"/>
            <a:ext cx="1440000" cy="108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114" y="2163376"/>
            <a:ext cx="1442679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79670" y="2103755"/>
            <a:ext cx="1533525" cy="108013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内容占位符 2"/>
          <p:cNvSpPr txBox="1">
            <a:spLocks noChangeArrowheads="1"/>
          </p:cNvSpPr>
          <p:nvPr/>
        </p:nvSpPr>
        <p:spPr bwMode="auto">
          <a:xfrm>
            <a:off x="5315411" y="3169116"/>
            <a:ext cx="3567170" cy="390190"/>
          </a:xfrm>
          <a:prstGeom prst="rect">
            <a:avLst/>
          </a:prstGeom>
          <a:noFill/>
          <a:ln w="254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9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32385" indent="0" algn="l" fontAlgn="auto" latinLnBrk="0">
              <a:lnSpc>
                <a:spcPts val="2000"/>
              </a:lnSpc>
              <a:spcBef>
                <a:spcPts val="0"/>
              </a:spcBef>
              <a:buNone/>
              <a:defRPr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B4C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decoupled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material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R&amp;D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4" name="文本框 13"/>
          <p:cNvPicPr/>
          <p:nvPr/>
        </p:nvPicPr>
        <p:blipFill rotWithShape="1">
          <a:blip r:embed="rId6" cstate="print"/>
          <a:srcRect l="19347" t="13494" r="10764" b="26881"/>
          <a:stretch>
            <a:fillRect/>
          </a:stretch>
        </p:blipFill>
        <p:spPr bwMode="auto">
          <a:xfrm>
            <a:off x="539557" y="771803"/>
            <a:ext cx="144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 descr="200x-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95017" y="771689"/>
            <a:ext cx="1440000" cy="1080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 bwMode="auto">
          <a:xfrm>
            <a:off x="1475472" y="1866929"/>
            <a:ext cx="166243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 anchorCtr="0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FontTx/>
              <a:buNone/>
              <a:defRPr kumimoji="0" sz="1600" b="1">
                <a:solidFill>
                  <a:srgbClr val="0000FF"/>
                </a:solidFill>
                <a:ea typeface="微软雅黑" panose="020B0503020204020204" pitchFamily="34" charset="-122"/>
              </a:defRPr>
            </a:lvl1pPr>
          </a:lstStyle>
          <a:p>
            <a:pPr defTabSz="685800" eaLnBrk="1" fontAlgn="auto" hangingPunct="1">
              <a:spcAft>
                <a:spcPts val="0"/>
              </a:spcAft>
              <a:defRPr/>
            </a:pPr>
            <a:r>
              <a:rPr lang="zh-CN" altLang="en-US" sz="1400" b="0" dirty="0">
                <a:solidFill>
                  <a:schemeClr val="tx1"/>
                </a:solidFill>
                <a:latin typeface="微软雅黑" panose="020B0503020204020204" pitchFamily="34" charset="-122"/>
              </a:rPr>
              <a:t>Zr-W target plate</a:t>
            </a:r>
          </a:p>
        </p:txBody>
      </p:sp>
      <p:pic>
        <p:nvPicPr>
          <p:cNvPr id="17" name="图片 16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67"/>
          <a:stretch>
            <a:fillRect/>
          </a:stretch>
        </p:blipFill>
        <p:spPr>
          <a:xfrm>
            <a:off x="538287" y="2163566"/>
            <a:ext cx="1440000" cy="10800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 bwMode="auto">
          <a:xfrm>
            <a:off x="179576" y="3278446"/>
            <a:ext cx="198501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 anchorCtr="0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FontTx/>
              <a:buNone/>
              <a:defRPr kumimoji="0" sz="1600" b="1">
                <a:solidFill>
                  <a:srgbClr val="0000FF"/>
                </a:solidFill>
                <a:ea typeface="微软雅黑" panose="020B0503020204020204" pitchFamily="34" charset="-122"/>
              </a:defRPr>
            </a:lvl1pPr>
          </a:lstStyle>
          <a:p>
            <a:pPr defTabSz="685800" eaLnBrk="1" fontAlgn="auto" hangingPunct="1">
              <a:spcAft>
                <a:spcPts val="0"/>
              </a:spcAft>
              <a:defRPr/>
            </a:pPr>
            <a:r>
              <a:rPr lang="zh-CN" altLang="en-US" sz="1400" b="0" dirty="0">
                <a:solidFill>
                  <a:schemeClr val="tx1"/>
                </a:solidFill>
                <a:latin typeface="微软雅黑" panose="020B0503020204020204" pitchFamily="34" charset="-122"/>
              </a:rPr>
              <a:t>Zr-W erosion sample</a:t>
            </a:r>
          </a:p>
        </p:txBody>
      </p:sp>
      <p:sp>
        <p:nvSpPr>
          <p:cNvPr id="21" name="文本框 20"/>
          <p:cNvSpPr txBox="1"/>
          <p:nvPr/>
        </p:nvSpPr>
        <p:spPr bwMode="auto">
          <a:xfrm>
            <a:off x="2051476" y="3278614"/>
            <a:ext cx="28561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 anchorCtr="0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FontTx/>
              <a:buNone/>
              <a:defRPr kumimoji="0" sz="1600" b="1">
                <a:solidFill>
                  <a:srgbClr val="0000FF"/>
                </a:solidFill>
                <a:ea typeface="微软雅黑" panose="020B0503020204020204" pitchFamily="34" charset="-122"/>
              </a:defRPr>
            </a:lvl1pPr>
          </a:lstStyle>
          <a:p>
            <a:pPr algn="ctr" defTabSz="685800" eaLnBrk="1" fontAlgn="auto" hangingPunct="1">
              <a:spcAft>
                <a:spcPts val="0"/>
              </a:spcAft>
              <a:defRPr/>
            </a:pPr>
            <a:r>
              <a:rPr lang="en-US" altLang="zh-CN" sz="1400" b="0" dirty="0">
                <a:solidFill>
                  <a:schemeClr val="tx1"/>
                </a:solidFill>
                <a:latin typeface="微软雅黑" panose="020B0503020204020204" pitchFamily="34" charset="-122"/>
              </a:rPr>
              <a:t>Erosion</a:t>
            </a:r>
            <a:r>
              <a:rPr lang="zh-CN" altLang="en-US" sz="1400" b="0" dirty="0">
                <a:solidFill>
                  <a:schemeClr val="tx1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1400" b="0" dirty="0">
                <a:solidFill>
                  <a:schemeClr val="tx1"/>
                </a:solidFill>
                <a:latin typeface="微软雅黑" panose="020B0503020204020204" pitchFamily="34" charset="-122"/>
              </a:rPr>
              <a:t>experimental</a:t>
            </a:r>
            <a:r>
              <a:rPr lang="zh-CN" altLang="en-US" sz="1400" b="0" dirty="0">
                <a:solidFill>
                  <a:schemeClr val="tx1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1400" b="0" dirty="0">
                <a:solidFill>
                  <a:schemeClr val="tx1"/>
                </a:solidFill>
                <a:latin typeface="微软雅黑" panose="020B0503020204020204" pitchFamily="34" charset="-122"/>
              </a:rPr>
              <a:t>platform</a:t>
            </a:r>
            <a:endParaRPr lang="zh-CN" altLang="en-US" sz="1400" b="0" dirty="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22" name="图片 21"/>
          <p:cNvPicPr/>
          <p:nvPr/>
        </p:nvPicPr>
        <p:blipFill>
          <a:blip r:embed="rId9"/>
          <a:stretch>
            <a:fillRect/>
          </a:stretch>
        </p:blipFill>
        <p:spPr>
          <a:xfrm>
            <a:off x="2595156" y="2188897"/>
            <a:ext cx="1440000" cy="10800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 bwMode="auto">
          <a:xfrm>
            <a:off x="179784" y="3796029"/>
            <a:ext cx="4392216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 anchorCtr="0">
            <a:spAutoFit/>
          </a:bodyPr>
          <a:lstStyle/>
          <a:p>
            <a:pPr marL="288290" indent="-288290" algn="l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charset="0"/>
              <a:buChar char=""/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R&amp;D of Target，Ta claded W target and Zr claded W erosion experiment.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754311" y="123478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sz="3000" b="1" dirty="0">
                <a:solidFill>
                  <a:srgbClr val="005DA2"/>
                </a:solidFill>
                <a:latin typeface="Arial" panose="020B0604020202090204" pitchFamily="34" charset="0"/>
                <a:ea typeface="微软雅黑" panose="020B0503020204020204" pitchFamily="34" charset="-122"/>
              </a:rPr>
              <a:t>Target &amp; Moderator R&amp;D</a:t>
            </a:r>
            <a:endParaRPr lang="en-US" altLang="zh-CN" sz="3200" b="1" dirty="0">
              <a:solidFill>
                <a:srgbClr val="0432FF"/>
              </a:solidFill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-315595" y="366395"/>
            <a:ext cx="304800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/>
          <a:lstStyle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endParaRPr lang="zh-CN" altLang="en-US" sz="2800" b="1" dirty="0">
              <a:ln>
                <a:solidFill>
                  <a:srgbClr val="FFFF00"/>
                </a:solidFill>
              </a:ln>
              <a:solidFill>
                <a:srgbClr val="2433F8"/>
              </a:solidFill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矩形">
            <a:extLst>
              <a:ext uri="{FF2B5EF4-FFF2-40B4-BE49-F238E27FC236}">
                <a16:creationId xmlns:a16="http://schemas.microsoft.com/office/drawing/2014/main" id="{952D6A5D-5979-0944-93FC-7453548B59D8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30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4876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31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754311" y="123478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5DA2"/>
                </a:solidFill>
                <a:ea typeface="微软雅黑" panose="020B0503020204020204" charset="-122"/>
                <a:sym typeface="+mn-ea"/>
              </a:rPr>
              <a:t>Post Irradiation Examination</a:t>
            </a:r>
            <a:r>
              <a:rPr lang="en-US" altLang="zh-CN" sz="3200" b="1" dirty="0">
                <a:solidFill>
                  <a:srgbClr val="005DA2"/>
                </a:solidFill>
                <a:ea typeface="微软雅黑" panose="020B0503020204020204" charset="-122"/>
              </a:rPr>
              <a:t> for Target</a:t>
            </a:r>
          </a:p>
        </p:txBody>
      </p:sp>
      <p:sp>
        <p:nvSpPr>
          <p:cNvPr id="25" name="矩形">
            <a:extLst>
              <a:ext uri="{FF2B5EF4-FFF2-40B4-BE49-F238E27FC236}">
                <a16:creationId xmlns:a16="http://schemas.microsoft.com/office/drawing/2014/main" id="{952D6A5D-5979-0944-93FC-7453548B59D8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31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1D6F4696-7883-7B44-A18E-1AB12F7B4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72" y="998396"/>
            <a:ext cx="2280749" cy="1738437"/>
          </a:xfrm>
          <a:prstGeom prst="rect">
            <a:avLst/>
          </a:prstGeom>
        </p:spPr>
      </p:pic>
      <p:pic>
        <p:nvPicPr>
          <p:cNvPr id="28" name="Picture 3" descr="C:\Users\weish\Desktop\新建文件夹\微信截图_20190115163919.png">
            <a:extLst>
              <a:ext uri="{FF2B5EF4-FFF2-40B4-BE49-F238E27FC236}">
                <a16:creationId xmlns:a16="http://schemas.microsoft.com/office/drawing/2014/main" id="{AC6EBB2B-9FC7-3D40-A71F-E6CB4C725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538" y="834201"/>
            <a:ext cx="1162262" cy="72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箭头: 右 5">
            <a:extLst>
              <a:ext uri="{FF2B5EF4-FFF2-40B4-BE49-F238E27FC236}">
                <a16:creationId xmlns:a16="http://schemas.microsoft.com/office/drawing/2014/main" id="{CA56955B-BA74-D142-8F77-563F11076D8B}"/>
              </a:ext>
            </a:extLst>
          </p:cNvPr>
          <p:cNvSpPr/>
          <p:nvPr/>
        </p:nvSpPr>
        <p:spPr>
          <a:xfrm flipH="1">
            <a:off x="6394337" y="1581772"/>
            <a:ext cx="890091" cy="353399"/>
          </a:xfrm>
          <a:prstGeom prst="rightArrow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9094581-EB34-0047-AC3D-98688A8FE011}"/>
              </a:ext>
            </a:extLst>
          </p:cNvPr>
          <p:cNvSpPr txBox="1"/>
          <p:nvPr/>
        </p:nvSpPr>
        <p:spPr bwMode="auto">
          <a:xfrm>
            <a:off x="7484685" y="1648570"/>
            <a:ext cx="1405045" cy="46166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/>
              <a:t>Ta </a:t>
            </a:r>
            <a:r>
              <a:rPr lang="en-US" altLang="zh-CN" sz="1200" dirty="0"/>
              <a:t>coating</a:t>
            </a:r>
            <a:r>
              <a:rPr lang="zh-CN" altLang="en-US" sz="1200" dirty="0"/>
              <a:t> detection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BE7E93E-7D01-1746-8E65-5578B4F8700A}"/>
              </a:ext>
            </a:extLst>
          </p:cNvPr>
          <p:cNvSpPr txBox="1"/>
          <p:nvPr/>
        </p:nvSpPr>
        <p:spPr bwMode="auto">
          <a:xfrm>
            <a:off x="7484684" y="2535726"/>
            <a:ext cx="1544964" cy="46166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/>
              <a:t>PIE of the target vessel material</a:t>
            </a:r>
            <a:endParaRPr lang="zh-CN" altLang="en-US" sz="1200" dirty="0"/>
          </a:p>
        </p:txBody>
      </p:sp>
      <p:pic>
        <p:nvPicPr>
          <p:cNvPr id="32" name="Picture 24" descr="C:\Users\weish\Desktop\新建文件夹\微信截图_20190115170719.png">
            <a:extLst>
              <a:ext uri="{FF2B5EF4-FFF2-40B4-BE49-F238E27FC236}">
                <a16:creationId xmlns:a16="http://schemas.microsoft.com/office/drawing/2014/main" id="{87586E7B-3C1E-5D47-96A8-4B2E3776D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233" y="2032061"/>
            <a:ext cx="1607415" cy="44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44ADA4EE-9F1B-E64A-92C6-A3D3E6DB2530}"/>
              </a:ext>
            </a:extLst>
          </p:cNvPr>
          <p:cNvSpPr txBox="1"/>
          <p:nvPr/>
        </p:nvSpPr>
        <p:spPr bwMode="auto">
          <a:xfrm>
            <a:off x="4741089" y="2591092"/>
            <a:ext cx="868525" cy="46166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192881" indent="-192881">
              <a:spcBef>
                <a:spcPts val="338"/>
              </a:spcBef>
              <a:buClr>
                <a:schemeClr val="tx1"/>
              </a:buClr>
            </a:pP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Used target </a:t>
            </a:r>
            <a:endParaRPr lang="zh-CN" altLang="en-US" sz="12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8FF4097-1A76-144D-B18A-227572C9E4C4}"/>
              </a:ext>
            </a:extLst>
          </p:cNvPr>
          <p:cNvSpPr txBox="1"/>
          <p:nvPr/>
        </p:nvSpPr>
        <p:spPr bwMode="auto">
          <a:xfrm>
            <a:off x="6286543" y="1951360"/>
            <a:ext cx="1364336" cy="4154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050" dirty="0"/>
              <a:t>Target cutting</a:t>
            </a:r>
            <a:endParaRPr lang="en-US" altLang="zh-CN" sz="1050" dirty="0"/>
          </a:p>
          <a:p>
            <a:r>
              <a:rPr lang="en-US" altLang="zh-CN" sz="1050" dirty="0"/>
              <a:t>Sample preparation</a:t>
            </a:r>
            <a:endParaRPr lang="zh-CN" altLang="en-US" sz="1050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9841B186-C0BE-A546-9AE7-101A0C720E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748" y="3350419"/>
            <a:ext cx="1992154" cy="14939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51C7189-2FB7-3A4B-8738-CC0ABF748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397" y="3350419"/>
            <a:ext cx="1873568" cy="149209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8DE63FA-D345-1243-AF46-D63224D646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3352801"/>
            <a:ext cx="1933099" cy="149209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FBC6197-18CB-B84D-9108-7C8E4F2151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2" r="1926"/>
          <a:stretch>
            <a:fillRect/>
          </a:stretch>
        </p:blipFill>
        <p:spPr>
          <a:xfrm>
            <a:off x="2453164" y="3352801"/>
            <a:ext cx="1943100" cy="1492091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18C29606-A82C-5F4C-904E-6161495DE2E0}"/>
              </a:ext>
            </a:extLst>
          </p:cNvPr>
          <p:cNvSpPr txBox="1"/>
          <p:nvPr/>
        </p:nvSpPr>
        <p:spPr>
          <a:xfrm>
            <a:off x="-66073" y="890283"/>
            <a:ext cx="4291056" cy="2037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57175" indent="-257175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Equipment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and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testing platform for irradiated samples were developed, and joint commissioning is undergoing.</a:t>
            </a:r>
          </a:p>
          <a:p>
            <a:pPr marL="257175" indent="-257175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Prepare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post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irradiation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examination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 of key materials on the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used 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target</a:t>
            </a:r>
            <a:endParaRPr kumimoji="1" lang="en-US" altLang="zh-CN" sz="2000" dirty="0">
              <a:latin typeface="+mn-lt"/>
              <a:ea typeface="微软雅黑" panose="020B0503020204020204" pitchFamily="34" charset="-122"/>
            </a:endParaRPr>
          </a:p>
          <a:p>
            <a:pPr marL="257175" indent="-257175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zh-CN" altLang="en-US" sz="1999" dirty="0"/>
          </a:p>
        </p:txBody>
      </p:sp>
    </p:spTree>
    <p:extLst>
      <p:ext uri="{BB962C8B-B14F-4D97-AF65-F5344CB8AC3E}">
        <p14:creationId xmlns:p14="http://schemas.microsoft.com/office/powerpoint/2010/main" val="2188027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Outline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123728" y="930233"/>
            <a:ext cx="7043183" cy="3041015"/>
          </a:xfrm>
        </p:spPr>
        <p:txBody>
          <a:bodyPr>
            <a:noAutofit/>
          </a:bodyPr>
          <a:lstStyle/>
          <a:p>
            <a:pPr marL="0" indent="0" eaLnBrk="1" fontAlgn="auto" hangingPunct="1">
              <a:spcBef>
                <a:spcPts val="600"/>
              </a:spcBef>
              <a:buNone/>
            </a:pPr>
            <a:r>
              <a:rPr lang="en-US" altLang="zh-CN" sz="2400" kern="0" dirty="0">
                <a:solidFill>
                  <a:schemeClr val="bg1">
                    <a:lumMod val="65000"/>
                  </a:schemeClr>
                </a:solidFill>
                <a:sym typeface="+mn-ea"/>
              </a:rPr>
              <a:t>Status and Progress of Neutron Science </a:t>
            </a: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en-US" altLang="zh-CN" sz="2400" kern="0" dirty="0">
              <a:sym typeface="+mn-ea"/>
            </a:endParaRP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r>
              <a:rPr lang="en-US" altLang="zh-CN" sz="2400" b="1" kern="0" dirty="0">
                <a:solidFill>
                  <a:schemeClr val="bg1">
                    <a:lumMod val="65000"/>
                  </a:schemeClr>
                </a:solidFill>
                <a:uFillTx/>
                <a:sym typeface="+mn-ea"/>
              </a:rPr>
              <a:t> </a:t>
            </a:r>
            <a:r>
              <a:rPr lang="en-US" altLang="zh-CN" sz="2400" kern="0" dirty="0">
                <a:solidFill>
                  <a:schemeClr val="bg1">
                    <a:lumMod val="65000"/>
                  </a:schemeClr>
                </a:solidFill>
                <a:sym typeface="+mn-ea"/>
              </a:rPr>
              <a:t>Scientific Highlights</a:t>
            </a: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en-US" altLang="zh-CN" sz="2400" b="1" kern="0" dirty="0">
              <a:solidFill>
                <a:schemeClr val="bg1">
                  <a:lumMod val="65000"/>
                </a:schemeClr>
              </a:solidFill>
              <a:uFillTx/>
            </a:endParaRP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r>
              <a:rPr lang="en-US" altLang="zh-CN" sz="2400" kern="0" dirty="0">
                <a:solidFill>
                  <a:schemeClr val="bg1">
                    <a:lumMod val="65000"/>
                  </a:schemeClr>
                </a:solidFill>
                <a:sym typeface="+mn-ea"/>
              </a:rPr>
              <a:t>Neutron Technology R&amp;D</a:t>
            </a:r>
          </a:p>
          <a:p>
            <a:pPr marL="0" lv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en-US" altLang="zh-CN" sz="2400" b="1" kern="0" dirty="0">
              <a:solidFill>
                <a:schemeClr val="bg1">
                  <a:lumMod val="65000"/>
                </a:schemeClr>
              </a:solidFill>
              <a:uFillTx/>
            </a:endParaRPr>
          </a:p>
          <a:p>
            <a:pPr mar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r>
              <a:rPr lang="en-US" altLang="zh-CN" sz="2400" kern="0" dirty="0">
                <a:sym typeface="+mn-ea"/>
              </a:rPr>
              <a:t>CSNS-II</a:t>
            </a:r>
            <a:r>
              <a:rPr lang="zh-CN" altLang="en-US" sz="2400" kern="0" dirty="0">
                <a:sym typeface="+mn-ea"/>
              </a:rPr>
              <a:t> </a:t>
            </a:r>
            <a:r>
              <a:rPr lang="en-US" altLang="zh-CN" sz="2400" kern="0" dirty="0">
                <a:sym typeface="+mn-ea"/>
              </a:rPr>
              <a:t>Neutron</a:t>
            </a:r>
            <a:r>
              <a:rPr lang="zh-CN" altLang="en-US" sz="2400" kern="0" dirty="0">
                <a:sym typeface="+mn-ea"/>
              </a:rPr>
              <a:t> </a:t>
            </a:r>
            <a:r>
              <a:rPr lang="en-US" altLang="zh-CN" sz="2400" kern="0" dirty="0">
                <a:sym typeface="+mn-ea"/>
              </a:rPr>
              <a:t>Science</a:t>
            </a:r>
          </a:p>
          <a:p>
            <a:pPr marL="0" indent="0" algn="l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en-US" altLang="zh-CN" sz="2400" b="1" kern="0" dirty="0">
              <a:solidFill>
                <a:schemeClr val="bg1">
                  <a:lumMod val="65000"/>
                </a:schemeClr>
              </a:solidFill>
              <a:uFillTx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8F4F695E-9F4B-4EBD-ADDA-CF0F013F34BD}"/>
              </a:ext>
            </a:extLst>
          </p:cNvPr>
          <p:cNvSpPr/>
          <p:nvPr/>
        </p:nvSpPr>
        <p:spPr>
          <a:xfrm>
            <a:off x="4921724" y="912485"/>
            <a:ext cx="392322" cy="75676"/>
          </a:xfrm>
          <a:prstGeom prst="ellipse">
            <a:avLst/>
          </a:prstGeom>
          <a:noFill/>
          <a:ln w="952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95000"/>
                    <a:alpha val="6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0B4AAAF-AEE7-4875-92C2-6EC20E3A857E}"/>
              </a:ext>
            </a:extLst>
          </p:cNvPr>
          <p:cNvGrpSpPr/>
          <p:nvPr/>
        </p:nvGrpSpPr>
        <p:grpSpPr>
          <a:xfrm>
            <a:off x="1405693" y="861410"/>
            <a:ext cx="575041" cy="706635"/>
            <a:chOff x="7087521" y="1204421"/>
            <a:chExt cx="1065155" cy="1235579"/>
          </a:xfrm>
        </p:grpSpPr>
        <p:sp>
          <p:nvSpPr>
            <p:cNvPr id="28" name="六边形 27">
              <a:extLst>
                <a:ext uri="{FF2B5EF4-FFF2-40B4-BE49-F238E27FC236}">
                  <a16:creationId xmlns:a16="http://schemas.microsoft.com/office/drawing/2014/main" id="{E2906569-C492-4A6A-809D-2DE7D36BB2F0}"/>
                </a:ext>
              </a:extLst>
            </p:cNvPr>
            <p:cNvSpPr/>
            <p:nvPr/>
          </p:nvSpPr>
          <p:spPr>
            <a:xfrm rot="5400000">
              <a:off x="7002309" y="1289633"/>
              <a:ext cx="1235579" cy="1065155"/>
            </a:xfrm>
            <a:prstGeom prst="hexagon">
              <a:avLst/>
            </a:prstGeom>
            <a:solidFill>
              <a:srgbClr val="005DA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F4E66D2-138A-4C8A-9A2C-1490C5588373}"/>
                </a:ext>
              </a:extLst>
            </p:cNvPr>
            <p:cNvSpPr txBox="1"/>
            <p:nvPr/>
          </p:nvSpPr>
          <p:spPr>
            <a:xfrm>
              <a:off x="7258081" y="1302372"/>
              <a:ext cx="531104" cy="10282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600000" lon="600000" rev="0"/>
                </a:camera>
                <a:lightRig rig="threePt" dir="t"/>
              </a:scene3d>
              <a:sp3d extrusionH="254000"/>
            </a:bodyPr>
            <a:lstStyle/>
            <a:p>
              <a:pPr algn="dist"/>
              <a:r>
                <a:rPr lang="en-US" altLang="zh-CN" sz="3200" b="1" dirty="0">
                  <a:ln>
                    <a:gradFill flip="none" rotWithShape="1">
                      <a:gsLst>
                        <a:gs pos="21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  <a:gradFill flip="none" rotWithShape="1">
                    <a:gsLst>
                      <a:gs pos="15000">
                        <a:srgbClr val="25A9E0">
                          <a:alpha val="0"/>
                        </a:srgbClr>
                      </a:gs>
                      <a:gs pos="76000">
                        <a:srgbClr val="BDE5F5"/>
                      </a:gs>
                    </a:gsLst>
                    <a:lin ang="16200000" scaled="1"/>
                    <a:tileRect/>
                  </a:gradFill>
                  <a:latin typeface="Impact" panose="020B0806030902050204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15000">
                      <a:srgbClr val="25A9E0">
                        <a:alpha val="0"/>
                      </a:srgbClr>
                    </a:gs>
                    <a:gs pos="76000">
                      <a:srgbClr val="BDE5F5"/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90542DB9-1A52-4613-AF2B-6BFB4533DA13}"/>
                </a:ext>
              </a:extLst>
            </p:cNvPr>
            <p:cNvGrpSpPr/>
            <p:nvPr/>
          </p:nvGrpSpPr>
          <p:grpSpPr>
            <a:xfrm>
              <a:off x="7305842" y="1939365"/>
              <a:ext cx="642297" cy="227573"/>
              <a:chOff x="7325366" y="1826652"/>
              <a:chExt cx="642297" cy="227573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B43F4533-F6A5-492F-B676-0BC56279301F}"/>
                  </a:ext>
                </a:extLst>
              </p:cNvPr>
              <p:cNvSpPr/>
              <p:nvPr/>
            </p:nvSpPr>
            <p:spPr>
              <a:xfrm>
                <a:off x="7325366" y="1826652"/>
                <a:ext cx="642297" cy="132323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20390F07-2CB1-4935-92D9-24C3416A1E31}"/>
                  </a:ext>
                </a:extLst>
              </p:cNvPr>
              <p:cNvSpPr/>
              <p:nvPr/>
            </p:nvSpPr>
            <p:spPr>
              <a:xfrm>
                <a:off x="7353165" y="1933356"/>
                <a:ext cx="586697" cy="120869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DA6DA2F8-A940-4CE2-812B-4C5FBB2409B5}"/>
                  </a:ext>
                </a:extLst>
              </p:cNvPr>
              <p:cNvSpPr/>
              <p:nvPr/>
            </p:nvSpPr>
            <p:spPr>
              <a:xfrm>
                <a:off x="7340601" y="1884562"/>
                <a:ext cx="598044" cy="123207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07F65A2E-99E1-4F57-8580-3CC1EE038074}"/>
              </a:ext>
            </a:extLst>
          </p:cNvPr>
          <p:cNvGrpSpPr/>
          <p:nvPr/>
        </p:nvGrpSpPr>
        <p:grpSpPr>
          <a:xfrm>
            <a:off x="1392094" y="1684819"/>
            <a:ext cx="575041" cy="706635"/>
            <a:chOff x="7087521" y="1204421"/>
            <a:chExt cx="1065155" cy="1235579"/>
          </a:xfrm>
        </p:grpSpPr>
        <p:sp>
          <p:nvSpPr>
            <p:cNvPr id="42" name="六边形 41">
              <a:extLst>
                <a:ext uri="{FF2B5EF4-FFF2-40B4-BE49-F238E27FC236}">
                  <a16:creationId xmlns:a16="http://schemas.microsoft.com/office/drawing/2014/main" id="{FC9F5F6F-2F4F-4870-A03F-98BD6D37CB80}"/>
                </a:ext>
              </a:extLst>
            </p:cNvPr>
            <p:cNvSpPr/>
            <p:nvPr/>
          </p:nvSpPr>
          <p:spPr>
            <a:xfrm rot="5400000">
              <a:off x="7002309" y="1289633"/>
              <a:ext cx="1235579" cy="1065155"/>
            </a:xfrm>
            <a:prstGeom prst="hexagon">
              <a:avLst/>
            </a:prstGeom>
            <a:solidFill>
              <a:srgbClr val="B7B7B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F8DF2D5-6E68-4B81-A2B2-DFDC98F6C27B}"/>
                </a:ext>
              </a:extLst>
            </p:cNvPr>
            <p:cNvSpPr txBox="1"/>
            <p:nvPr/>
          </p:nvSpPr>
          <p:spPr>
            <a:xfrm>
              <a:off x="7258081" y="1302372"/>
              <a:ext cx="531104" cy="10282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600000" lon="600000" rev="0"/>
                </a:camera>
                <a:lightRig rig="threePt" dir="t"/>
              </a:scene3d>
              <a:sp3d extrusionH="254000"/>
            </a:bodyPr>
            <a:lstStyle/>
            <a:p>
              <a:pPr algn="dist"/>
              <a:r>
                <a:rPr lang="en-US" altLang="zh-CN" sz="3200" b="1" dirty="0">
                  <a:ln>
                    <a:gradFill flip="none" rotWithShape="1">
                      <a:gsLst>
                        <a:gs pos="21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  <a:gradFill flip="none" rotWithShape="1">
                    <a:gsLst>
                      <a:gs pos="15000">
                        <a:srgbClr val="25A9E0">
                          <a:alpha val="0"/>
                        </a:srgbClr>
                      </a:gs>
                      <a:gs pos="76000">
                        <a:srgbClr val="BDE5F5"/>
                      </a:gs>
                    </a:gsLst>
                    <a:lin ang="16200000" scaled="1"/>
                    <a:tileRect/>
                  </a:gradFill>
                  <a:latin typeface="Impact" panose="020B0806030902050204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15000">
                      <a:srgbClr val="25A9E0">
                        <a:alpha val="0"/>
                      </a:srgbClr>
                    </a:gs>
                    <a:gs pos="76000">
                      <a:srgbClr val="BDE5F5"/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6C271AFC-9CA6-401F-AA0F-4C12BD02F702}"/>
                </a:ext>
              </a:extLst>
            </p:cNvPr>
            <p:cNvGrpSpPr/>
            <p:nvPr/>
          </p:nvGrpSpPr>
          <p:grpSpPr>
            <a:xfrm>
              <a:off x="7305842" y="1939365"/>
              <a:ext cx="642297" cy="227573"/>
              <a:chOff x="7325366" y="1826652"/>
              <a:chExt cx="642297" cy="227573"/>
            </a:xfrm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13640848-E376-4FDB-9985-968FDD29EAEF}"/>
                  </a:ext>
                </a:extLst>
              </p:cNvPr>
              <p:cNvSpPr/>
              <p:nvPr/>
            </p:nvSpPr>
            <p:spPr>
              <a:xfrm>
                <a:off x="7325366" y="1826652"/>
                <a:ext cx="642297" cy="132323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FDD3AC42-4DAF-473F-B2EC-0A6DC59F0C8F}"/>
                  </a:ext>
                </a:extLst>
              </p:cNvPr>
              <p:cNvSpPr/>
              <p:nvPr/>
            </p:nvSpPr>
            <p:spPr>
              <a:xfrm>
                <a:off x="7353165" y="1933356"/>
                <a:ext cx="586697" cy="120869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47445624-A507-4741-BDC7-AB6D4368B1A1}"/>
                  </a:ext>
                </a:extLst>
              </p:cNvPr>
              <p:cNvSpPr/>
              <p:nvPr/>
            </p:nvSpPr>
            <p:spPr>
              <a:xfrm>
                <a:off x="7340601" y="1884562"/>
                <a:ext cx="598044" cy="123207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DBFCC927-4F44-4724-BC18-E1EA7D64E40E}"/>
              </a:ext>
            </a:extLst>
          </p:cNvPr>
          <p:cNvGrpSpPr/>
          <p:nvPr/>
        </p:nvGrpSpPr>
        <p:grpSpPr>
          <a:xfrm>
            <a:off x="1392095" y="2551302"/>
            <a:ext cx="575041" cy="706635"/>
            <a:chOff x="7087521" y="1204421"/>
            <a:chExt cx="1065155" cy="1235579"/>
          </a:xfrm>
        </p:grpSpPr>
        <p:sp>
          <p:nvSpPr>
            <p:cNvPr id="49" name="六边形 48">
              <a:extLst>
                <a:ext uri="{FF2B5EF4-FFF2-40B4-BE49-F238E27FC236}">
                  <a16:creationId xmlns:a16="http://schemas.microsoft.com/office/drawing/2014/main" id="{5C154697-D3B3-4DB3-9BFC-B6C1B8CC52EC}"/>
                </a:ext>
              </a:extLst>
            </p:cNvPr>
            <p:cNvSpPr/>
            <p:nvPr/>
          </p:nvSpPr>
          <p:spPr>
            <a:xfrm rot="5400000">
              <a:off x="7002309" y="1289633"/>
              <a:ext cx="1235579" cy="1065155"/>
            </a:xfrm>
            <a:prstGeom prst="hexagon">
              <a:avLst/>
            </a:prstGeom>
            <a:solidFill>
              <a:srgbClr val="B7B7B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C19913C2-4605-4369-977A-73305CE52BD1}"/>
                </a:ext>
              </a:extLst>
            </p:cNvPr>
            <p:cNvSpPr txBox="1"/>
            <p:nvPr/>
          </p:nvSpPr>
          <p:spPr>
            <a:xfrm>
              <a:off x="7258081" y="1302372"/>
              <a:ext cx="531104" cy="10282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600000" lon="600000" rev="0"/>
                </a:camera>
                <a:lightRig rig="threePt" dir="t"/>
              </a:scene3d>
              <a:sp3d extrusionH="254000"/>
            </a:bodyPr>
            <a:lstStyle/>
            <a:p>
              <a:pPr algn="dist"/>
              <a:r>
                <a:rPr lang="en-US" altLang="zh-CN" sz="3200" b="1" dirty="0">
                  <a:ln>
                    <a:gradFill flip="none" rotWithShape="1">
                      <a:gsLst>
                        <a:gs pos="21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  <a:gradFill flip="none" rotWithShape="1">
                    <a:gsLst>
                      <a:gs pos="15000">
                        <a:srgbClr val="25A9E0">
                          <a:alpha val="0"/>
                        </a:srgbClr>
                      </a:gs>
                      <a:gs pos="76000">
                        <a:srgbClr val="BDE5F5"/>
                      </a:gs>
                    </a:gsLst>
                    <a:lin ang="16200000" scaled="1"/>
                    <a:tileRect/>
                  </a:gradFill>
                  <a:latin typeface="Impact" panose="020B0806030902050204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3200" b="1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15000">
                      <a:srgbClr val="25A9E0">
                        <a:alpha val="0"/>
                      </a:srgbClr>
                    </a:gs>
                    <a:gs pos="76000">
                      <a:srgbClr val="BDE5F5"/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BCF00DF5-C35D-42D5-9D52-1D73448721BE}"/>
                </a:ext>
              </a:extLst>
            </p:cNvPr>
            <p:cNvGrpSpPr/>
            <p:nvPr/>
          </p:nvGrpSpPr>
          <p:grpSpPr>
            <a:xfrm>
              <a:off x="7305842" y="1939365"/>
              <a:ext cx="642297" cy="227573"/>
              <a:chOff x="7325366" y="1826652"/>
              <a:chExt cx="642297" cy="227573"/>
            </a:xfrm>
          </p:grpSpPr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2D710AC9-421B-4FFE-8087-9E985BB0451E}"/>
                  </a:ext>
                </a:extLst>
              </p:cNvPr>
              <p:cNvSpPr/>
              <p:nvPr/>
            </p:nvSpPr>
            <p:spPr>
              <a:xfrm>
                <a:off x="7325366" y="1826652"/>
                <a:ext cx="642297" cy="132323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0601C58A-931E-4159-B486-0E8594176660}"/>
                  </a:ext>
                </a:extLst>
              </p:cNvPr>
              <p:cNvSpPr/>
              <p:nvPr/>
            </p:nvSpPr>
            <p:spPr>
              <a:xfrm>
                <a:off x="7353165" y="1933356"/>
                <a:ext cx="586697" cy="120869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6B8DF588-E9C9-4C94-9C03-E005FC528CD7}"/>
                  </a:ext>
                </a:extLst>
              </p:cNvPr>
              <p:cNvSpPr/>
              <p:nvPr/>
            </p:nvSpPr>
            <p:spPr>
              <a:xfrm>
                <a:off x="7340601" y="1884562"/>
                <a:ext cx="598044" cy="123207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907E34AD-5599-4F73-BC56-0CC998A2902F}"/>
              </a:ext>
            </a:extLst>
          </p:cNvPr>
          <p:cNvGrpSpPr/>
          <p:nvPr/>
        </p:nvGrpSpPr>
        <p:grpSpPr>
          <a:xfrm>
            <a:off x="1434070" y="3415822"/>
            <a:ext cx="575041" cy="706635"/>
            <a:chOff x="7087521" y="1204421"/>
            <a:chExt cx="1065155" cy="1235579"/>
          </a:xfrm>
        </p:grpSpPr>
        <p:sp>
          <p:nvSpPr>
            <p:cNvPr id="56" name="六边形 55">
              <a:extLst>
                <a:ext uri="{FF2B5EF4-FFF2-40B4-BE49-F238E27FC236}">
                  <a16:creationId xmlns:a16="http://schemas.microsoft.com/office/drawing/2014/main" id="{01DCA556-9643-4945-956F-2CBC4FF288E9}"/>
                </a:ext>
              </a:extLst>
            </p:cNvPr>
            <p:cNvSpPr/>
            <p:nvPr/>
          </p:nvSpPr>
          <p:spPr>
            <a:xfrm rot="5400000">
              <a:off x="7002309" y="1289633"/>
              <a:ext cx="1235579" cy="1065155"/>
            </a:xfrm>
            <a:prstGeom prst="hexagon">
              <a:avLst/>
            </a:prstGeom>
            <a:solidFill>
              <a:srgbClr val="B7B7B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F2687E47-4305-4545-8539-6D8B5A2D9991}"/>
                </a:ext>
              </a:extLst>
            </p:cNvPr>
            <p:cNvSpPr txBox="1"/>
            <p:nvPr/>
          </p:nvSpPr>
          <p:spPr>
            <a:xfrm>
              <a:off x="7258081" y="1302372"/>
              <a:ext cx="531104" cy="10282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600000" lon="600000" rev="0"/>
                </a:camera>
                <a:lightRig rig="threePt" dir="t"/>
              </a:scene3d>
              <a:sp3d extrusionH="254000"/>
            </a:bodyPr>
            <a:lstStyle/>
            <a:p>
              <a:pPr algn="dist"/>
              <a:r>
                <a:rPr lang="en-US" altLang="zh-CN" sz="3200" b="1" dirty="0">
                  <a:ln>
                    <a:gradFill flip="none" rotWithShape="1">
                      <a:gsLst>
                        <a:gs pos="21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  <a:gradFill flip="none" rotWithShape="1">
                    <a:gsLst>
                      <a:gs pos="15000">
                        <a:srgbClr val="25A9E0">
                          <a:alpha val="0"/>
                        </a:srgbClr>
                      </a:gs>
                      <a:gs pos="76000">
                        <a:srgbClr val="BDE5F5"/>
                      </a:gs>
                    </a:gsLst>
                    <a:lin ang="16200000" scaled="1"/>
                    <a:tileRect/>
                  </a:gradFill>
                  <a:latin typeface="Impact" panose="020B0806030902050204" pitchFamily="34" charset="0"/>
                  <a:ea typeface="微软雅黑" panose="020B0503020204020204" pitchFamily="34" charset="-122"/>
                </a:rPr>
                <a:t>4</a:t>
              </a:r>
              <a:endParaRPr lang="zh-CN" altLang="en-US" sz="3200" b="1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15000">
                      <a:srgbClr val="25A9E0">
                        <a:alpha val="0"/>
                      </a:srgbClr>
                    </a:gs>
                    <a:gs pos="76000">
                      <a:srgbClr val="BDE5F5"/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39158215-2B3B-4D26-BB89-1BEEF4054BC8}"/>
                </a:ext>
              </a:extLst>
            </p:cNvPr>
            <p:cNvGrpSpPr/>
            <p:nvPr/>
          </p:nvGrpSpPr>
          <p:grpSpPr>
            <a:xfrm>
              <a:off x="7305842" y="1939365"/>
              <a:ext cx="642297" cy="227573"/>
              <a:chOff x="7325366" y="1826652"/>
              <a:chExt cx="642297" cy="227573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B46A0E82-66D2-4E82-977F-074C25A72DBE}"/>
                  </a:ext>
                </a:extLst>
              </p:cNvPr>
              <p:cNvSpPr/>
              <p:nvPr/>
            </p:nvSpPr>
            <p:spPr>
              <a:xfrm>
                <a:off x="7325366" y="1826652"/>
                <a:ext cx="642297" cy="132323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B6C56E2F-6221-419A-A3EE-740FFB3463D1}"/>
                  </a:ext>
                </a:extLst>
              </p:cNvPr>
              <p:cNvSpPr/>
              <p:nvPr/>
            </p:nvSpPr>
            <p:spPr>
              <a:xfrm>
                <a:off x="7353165" y="1933356"/>
                <a:ext cx="586697" cy="120869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16D41BE8-712A-4B0B-AA16-EE317BA2830E}"/>
                  </a:ext>
                </a:extLst>
              </p:cNvPr>
              <p:cNvSpPr/>
              <p:nvPr/>
            </p:nvSpPr>
            <p:spPr>
              <a:xfrm>
                <a:off x="7340601" y="1884562"/>
                <a:ext cx="598044" cy="123207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6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2175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/>
          <p:nvPr/>
        </p:nvSpPr>
        <p:spPr bwMode="auto">
          <a:xfrm>
            <a:off x="827756" y="179620"/>
            <a:ext cx="6881826" cy="4319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65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65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65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65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381000" algn="ctr" rtl="0" fontAlgn="base">
              <a:spcBef>
                <a:spcPct val="0"/>
              </a:spcBef>
              <a:spcAft>
                <a:spcPct val="0"/>
              </a:spcAft>
              <a:defRPr sz="3665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762000" algn="ctr" rtl="0" fontAlgn="base">
              <a:spcBef>
                <a:spcPct val="0"/>
              </a:spcBef>
              <a:spcAft>
                <a:spcPct val="0"/>
              </a:spcAft>
              <a:defRPr sz="3665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1143000" algn="ctr" rtl="0" fontAlgn="base">
              <a:spcBef>
                <a:spcPct val="0"/>
              </a:spcBef>
              <a:spcAft>
                <a:spcPct val="0"/>
              </a:spcAft>
              <a:defRPr sz="3665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1524000" algn="ctr" rtl="0" fontAlgn="base">
              <a:spcBef>
                <a:spcPct val="0"/>
              </a:spcBef>
              <a:spcAft>
                <a:spcPct val="0"/>
              </a:spcAft>
              <a:defRPr sz="3665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r>
              <a:rPr lang="en-US" altLang="zh-CN" sz="3000" dirty="0">
                <a:solidFill>
                  <a:srgbClr val="005DA2"/>
                </a:solidFill>
                <a:latin typeface="Arial" panose="020B0604020202090204" pitchFamily="34" charset="0"/>
              </a:rPr>
              <a:t>CSNS II Target Station Upgrade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55" y="843094"/>
            <a:ext cx="3980696" cy="2694567"/>
          </a:xfrm>
          <a:prstGeom prst="rect">
            <a:avLst/>
          </a:prstGeom>
          <a:noFill/>
          <a:ln w="12700">
            <a:solidFill>
              <a:schemeClr val="accent3">
                <a:alpha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椭圆 5"/>
          <p:cNvSpPr/>
          <p:nvPr/>
        </p:nvSpPr>
        <p:spPr>
          <a:xfrm>
            <a:off x="6324265" y="1578737"/>
            <a:ext cx="684076" cy="136616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-298536" y="787402"/>
            <a:ext cx="4757669" cy="318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720090" lvl="1" indent="-288290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b="0" dirty="0">
                <a:latin typeface="+mn-lt"/>
                <a:ea typeface="微软雅黑" panose="020B0503020204020204" pitchFamily="34" charset="-122"/>
                <a:sym typeface="+mn-ea"/>
              </a:rPr>
              <a:t>Target plug replacement</a:t>
            </a:r>
          </a:p>
          <a:p>
            <a:pPr marL="720090" lvl="1" indent="-288290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b="0" dirty="0">
                <a:latin typeface="+mn-lt"/>
                <a:ea typeface="微软雅黑" panose="020B0503020204020204" pitchFamily="34" charset="-122"/>
                <a:sym typeface="+mn-ea"/>
              </a:rPr>
              <a:t>Moderator Reflector Plug replacement</a:t>
            </a:r>
          </a:p>
          <a:p>
            <a:pPr marL="720090" lvl="1" indent="-288290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b="0" dirty="0">
                <a:latin typeface="+mn-lt"/>
                <a:ea typeface="微软雅黑" panose="020B0503020204020204" pitchFamily="34" charset="-122"/>
                <a:sym typeface="+mn-ea"/>
              </a:rPr>
              <a:t>Heavy water cooling system upgrade</a:t>
            </a:r>
          </a:p>
          <a:p>
            <a:pPr marL="720090" lvl="1" indent="-288290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b="0" dirty="0">
                <a:latin typeface="+mn-lt"/>
                <a:ea typeface="微软雅黑" panose="020B0503020204020204" pitchFamily="34" charset="-122"/>
                <a:sym typeface="+mn-ea"/>
              </a:rPr>
              <a:t>Second cryogenic refrigerator and hydrogen loop</a:t>
            </a:r>
          </a:p>
          <a:p>
            <a:pPr marL="720090" lvl="1" indent="-288290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b="0" dirty="0">
                <a:latin typeface="+mn-lt"/>
                <a:ea typeface="微软雅黑" panose="020B0503020204020204" pitchFamily="34" charset="-122"/>
                <a:sym typeface="+mn-ea"/>
              </a:rPr>
              <a:t>Remote handling tool and storage of radioactive waste </a:t>
            </a:r>
          </a:p>
          <a:p>
            <a:pPr marL="720090" lvl="1" indent="-2882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b="0" dirty="0">
                <a:latin typeface="+mn-lt"/>
                <a:ea typeface="微软雅黑" panose="020B0503020204020204" pitchFamily="34" charset="-122"/>
              </a:rPr>
              <a:t>preliminary neutronic design and</a:t>
            </a:r>
            <a:r>
              <a:rPr kumimoji="1" lang="zh-CN" altLang="en-US" b="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b="0" dirty="0">
                <a:latin typeface="+mn-lt"/>
                <a:ea typeface="微软雅黑" panose="020B0503020204020204" pitchFamily="34" charset="-122"/>
              </a:rPr>
              <a:t>thermal</a:t>
            </a:r>
            <a:r>
              <a:rPr kumimoji="1" lang="zh-CN" altLang="en-US" b="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b="0" dirty="0">
                <a:latin typeface="+mn-lt"/>
                <a:ea typeface="微软雅黑" panose="020B0503020204020204" pitchFamily="34" charset="-122"/>
              </a:rPr>
              <a:t>hydraulic</a:t>
            </a:r>
            <a:r>
              <a:rPr kumimoji="1" lang="zh-CN" altLang="en-US" b="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b="0" dirty="0">
                <a:latin typeface="+mn-lt"/>
                <a:ea typeface="微软雅黑" panose="020B0503020204020204" pitchFamily="34" charset="-122"/>
              </a:rPr>
              <a:t>analysis</a:t>
            </a:r>
            <a:r>
              <a:rPr kumimoji="1" lang="zh-CN" altLang="en-US" b="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b="0" dirty="0">
                <a:latin typeface="+mn-lt"/>
                <a:ea typeface="微软雅黑" panose="020B0503020204020204" pitchFamily="34" charset="-122"/>
              </a:rPr>
              <a:t>completed.</a:t>
            </a:r>
            <a:r>
              <a:rPr kumimoji="1" lang="zh-CN" altLang="en-US" b="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b="0" dirty="0">
                <a:latin typeface="+mn-lt"/>
                <a:ea typeface="微软雅黑" panose="020B0503020204020204" pitchFamily="34" charset="-122"/>
              </a:rPr>
              <a:t>The</a:t>
            </a:r>
            <a:r>
              <a:rPr kumimoji="1" lang="zh-CN" altLang="en-US" b="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b="0" dirty="0">
                <a:latin typeface="+mn-lt"/>
                <a:ea typeface="微软雅黑" panose="020B0503020204020204" pitchFamily="34" charset="-122"/>
              </a:rPr>
              <a:t>key</a:t>
            </a:r>
            <a:r>
              <a:rPr kumimoji="1" lang="zh-CN" altLang="en-US" b="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b="0" dirty="0">
                <a:latin typeface="+mn-lt"/>
                <a:ea typeface="微软雅黑" panose="020B0503020204020204" pitchFamily="34" charset="-122"/>
              </a:rPr>
              <a:t>technology</a:t>
            </a:r>
            <a:r>
              <a:rPr kumimoji="1" lang="zh-CN" altLang="en-US" b="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b="0" dirty="0">
                <a:latin typeface="+mn-lt"/>
                <a:ea typeface="微软雅黑" panose="020B0503020204020204" pitchFamily="34" charset="-122"/>
              </a:rPr>
              <a:t>have</a:t>
            </a:r>
            <a:r>
              <a:rPr kumimoji="1" lang="zh-CN" altLang="en-US" b="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b="0" dirty="0">
                <a:latin typeface="+mn-lt"/>
                <a:ea typeface="微软雅黑" panose="020B0503020204020204" pitchFamily="34" charset="-122"/>
              </a:rPr>
              <a:t>been</a:t>
            </a:r>
            <a:r>
              <a:rPr kumimoji="1" lang="zh-CN" altLang="en-US" b="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b="0" dirty="0">
                <a:latin typeface="+mn-lt"/>
                <a:ea typeface="微软雅黑" panose="020B0503020204020204" pitchFamily="34" charset="-122"/>
              </a:rPr>
              <a:t>improved</a:t>
            </a:r>
            <a:endParaRPr kumimoji="1" lang="en-US" altLang="zh-CN" b="0" dirty="0">
              <a:latin typeface="+mn-lt"/>
              <a:ea typeface="微软雅黑" panose="020B0503020204020204" pitchFamily="34" charset="-122"/>
              <a:sym typeface="+mn-ea"/>
            </a:endParaRPr>
          </a:p>
          <a:p>
            <a:pPr marL="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altLang="zh-CN" sz="1600" dirty="0"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  <a:sym typeface="+mn-ea"/>
            </a:endParaRPr>
          </a:p>
        </p:txBody>
      </p:sp>
      <p:pic>
        <p:nvPicPr>
          <p:cNvPr id="10" name="图片 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" y="3742690"/>
            <a:ext cx="2014220" cy="121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7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965" y="3615903"/>
            <a:ext cx="1727670" cy="145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45944"/>
            <a:ext cx="613235" cy="13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891" y="3676863"/>
            <a:ext cx="2055531" cy="149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">
            <a:extLst>
              <a:ext uri="{FF2B5EF4-FFF2-40B4-BE49-F238E27FC236}">
                <a16:creationId xmlns:a16="http://schemas.microsoft.com/office/drawing/2014/main" id="{B3E938F1-A4B5-334D-AEDA-54FBC4E67C09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33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04" y="933065"/>
            <a:ext cx="4741920" cy="4126897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8"/>
          <p:cNvSpPr>
            <a:spLocks noChangeArrowheads="1"/>
          </p:cNvSpPr>
          <p:nvPr/>
        </p:nvSpPr>
        <p:spPr bwMode="auto">
          <a:xfrm>
            <a:off x="122359" y="1347615"/>
            <a:ext cx="7199291" cy="39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 eaLnBrk="0" hangingPunct="0"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altLang="zh-CN" sz="1600" dirty="0">
                <a:solidFill>
                  <a:srgbClr val="C00000"/>
                </a:solidFill>
              </a:rPr>
              <a:t>BL03: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Liquid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reflectometer</a:t>
            </a: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altLang="zh-CN" sz="1600" dirty="0">
                <a:solidFill>
                  <a:srgbClr val="C00000"/>
                </a:solidFill>
              </a:rPr>
              <a:t>BL04: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Cold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inelastic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Spectrometer</a:t>
            </a: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altLang="zh-CN" sz="1600" dirty="0">
                <a:solidFill>
                  <a:srgbClr val="C00000"/>
                </a:solidFill>
              </a:rPr>
              <a:t>BL06: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molecular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vibration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Spectrometer</a:t>
            </a: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altLang="zh-CN" sz="1600" dirty="0">
                <a:solidFill>
                  <a:srgbClr val="C00000"/>
                </a:solidFill>
              </a:rPr>
              <a:t>BL08A: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neutron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technology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test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station</a:t>
            </a: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endParaRPr lang="en-US" altLang="zh-CN" sz="1600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endParaRPr lang="en-US" altLang="zh-CN" sz="1600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endParaRPr lang="en-US" altLang="zh-CN" sz="1600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endParaRPr lang="en-US" altLang="zh-CN" sz="1600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endParaRPr lang="en-US" altLang="zh-CN" sz="1600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altLang="zh-CN" sz="1600" dirty="0">
                <a:solidFill>
                  <a:srgbClr val="C00000"/>
                </a:solidFill>
              </a:rPr>
              <a:t>BL10: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Backscattering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endParaRPr lang="en-US" altLang="zh-CN" sz="1600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altLang="zh-CN" sz="1600" dirty="0">
                <a:solidFill>
                  <a:srgbClr val="C00000"/>
                </a:solidFill>
              </a:rPr>
              <a:t>spectrometer</a:t>
            </a:r>
          </a:p>
          <a:p>
            <a:pPr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l"/>
            </a:pPr>
            <a:endParaRPr lang="en-US" altLang="zh-CN" sz="2000" b="1" dirty="0">
              <a:solidFill>
                <a:srgbClr val="005CE7"/>
              </a:solidFill>
            </a:endParaRPr>
          </a:p>
        </p:txBody>
      </p:sp>
      <p:sp>
        <p:nvSpPr>
          <p:cNvPr id="6" name="矩形 8"/>
          <p:cNvSpPr>
            <a:spLocks noChangeArrowheads="1"/>
          </p:cNvSpPr>
          <p:nvPr/>
        </p:nvSpPr>
        <p:spPr bwMode="auto">
          <a:xfrm>
            <a:off x="5471737" y="933065"/>
            <a:ext cx="4139808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 eaLnBrk="0" hangingPunct="0"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altLang="zh-CN" sz="1600" dirty="0">
                <a:solidFill>
                  <a:srgbClr val="C00000"/>
                </a:solidFill>
              </a:rPr>
              <a:t>BL20: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Polarized chopper spectrometer</a:t>
            </a: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altLang="zh-CN" sz="1600" dirty="0">
                <a:solidFill>
                  <a:srgbClr val="C00000"/>
                </a:solidFill>
              </a:rPr>
              <a:t>BL19: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Single crystal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diffractometer</a:t>
            </a: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altLang="zh-CN" sz="1600" dirty="0">
                <a:solidFill>
                  <a:srgbClr val="C00000"/>
                </a:solidFill>
              </a:rPr>
              <a:t>BL17: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Quasi-elastic spectrometer</a:t>
            </a: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endParaRPr lang="en-US" altLang="zh-CN" sz="1600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endParaRPr lang="en-US" altLang="zh-CN" sz="1600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endParaRPr lang="en-US" altLang="zh-CN" sz="1600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altLang="zh-CN" sz="1600" dirty="0">
                <a:solidFill>
                  <a:srgbClr val="C00000"/>
                </a:solidFill>
              </a:rPr>
              <a:t>BL12: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Neutron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Physics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&amp;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application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</a:rPr>
              <a:t>BL07:</a:t>
            </a: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</a:rPr>
              <a:t>Reserve</a:t>
            </a:r>
          </a:p>
          <a:p>
            <a:pPr marL="0" indent="0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</a:rPr>
              <a:t>BL10A:</a:t>
            </a: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</a:rPr>
              <a:t>Reserve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99979" y="155293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l"/>
            <a:r>
              <a:rPr lang="en-US" altLang="zh-CN" sz="3000" b="1" dirty="0">
                <a:solidFill>
                  <a:srgbClr val="005DA2"/>
                </a:solidFill>
                <a:latin typeface="Arial" panose="020B0604020202090204" pitchFamily="34" charset="0"/>
                <a:ea typeface="微软雅黑" panose="020B0503020204020204" pitchFamily="34" charset="-122"/>
              </a:rPr>
              <a:t>CSNS II  Neutron Instruments</a:t>
            </a:r>
          </a:p>
        </p:txBody>
      </p:sp>
      <p:sp>
        <p:nvSpPr>
          <p:cNvPr id="8" name="Rectangle 3"/>
          <p:cNvSpPr/>
          <p:nvPr/>
        </p:nvSpPr>
        <p:spPr>
          <a:xfrm>
            <a:off x="2584373" y="3704755"/>
            <a:ext cx="64372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lvl="1" eaLnBrk="1" fontAlgn="auto" hangingPunct="1">
              <a:spcBef>
                <a:spcPts val="0"/>
              </a:spcBef>
              <a:spcAft>
                <a:spcPts val="0"/>
              </a:spcAft>
              <a:tabLst>
                <a:tab pos="1609725" algn="l"/>
              </a:tabLst>
              <a:defRPr/>
            </a:pPr>
            <a:endParaRPr kumimoji="1" lang="en-US" altLang="zh-CN" sz="2000" dirty="0">
              <a:latin typeface="+mn-lt"/>
              <a:ea typeface="微软雅黑" panose="020B0503020204020204" pitchFamily="34" charset="-122"/>
            </a:endParaRPr>
          </a:p>
          <a:p>
            <a:pPr marL="720090" lvl="1" indent="-2882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/>
            </a:pPr>
            <a:r>
              <a:rPr kumimoji="1" lang="en-US" sz="2000" dirty="0">
                <a:latin typeface="+mn-lt"/>
                <a:ea typeface="微软雅黑" panose="020B0503020204020204" pitchFamily="34" charset="-122"/>
              </a:rPr>
              <a:t>the instrument suite and instrument selection were reviewed by CSNS scientific and technical committee and CSNS international advisory committee. </a:t>
            </a:r>
          </a:p>
        </p:txBody>
      </p:sp>
      <p:sp>
        <p:nvSpPr>
          <p:cNvPr id="9" name="矩形">
            <a:extLst>
              <a:ext uri="{FF2B5EF4-FFF2-40B4-BE49-F238E27FC236}">
                <a16:creationId xmlns:a16="http://schemas.microsoft.com/office/drawing/2014/main" id="{A010AC4D-7EB1-084B-ADCB-63CADE873DE6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34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标题 2"/>
          <p:cNvSpPr>
            <a:spLocks noGrp="1"/>
          </p:cNvSpPr>
          <p:nvPr>
            <p:ph type="title"/>
          </p:nvPr>
        </p:nvSpPr>
        <p:spPr>
          <a:xfrm>
            <a:off x="755426" y="178926"/>
            <a:ext cx="7744003" cy="431953"/>
          </a:xfrm>
        </p:spPr>
        <p:txBody>
          <a:bodyPr/>
          <a:lstStyle/>
          <a:p>
            <a:r>
              <a:rPr lang="en-US" altLang="zh-CN" sz="3000" dirty="0">
                <a:latin typeface="Arial" panose="020B0604020202090204" pitchFamily="34" charset="0"/>
              </a:rPr>
              <a:t>CSNS-II Instrument design</a:t>
            </a:r>
          </a:p>
        </p:txBody>
      </p:sp>
      <p:pic>
        <p:nvPicPr>
          <p:cNvPr id="5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12" y="771434"/>
            <a:ext cx="3600000" cy="18439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730" y="843915"/>
            <a:ext cx="3600000" cy="1675537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828292" y="2972521"/>
            <a:ext cx="3600000" cy="1800000"/>
          </a:xfrm>
          <a:prstGeom prst="rect">
            <a:avLst/>
          </a:prstGeom>
        </p:spPr>
      </p:pic>
      <p:pic>
        <p:nvPicPr>
          <p:cNvPr id="11" name="图片 73" descr="C:\Users\sw08n\Documents\WeChat Files\sw08neu\FileStorage\Temp\1672476625833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293" y="2897479"/>
            <a:ext cx="3600000" cy="19408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1340714" y="2520553"/>
            <a:ext cx="19864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Liquid</a:t>
            </a:r>
            <a:r>
              <a:rPr lang="zh-CN" altLang="en-US" sz="1600" dirty="0"/>
              <a:t> </a:t>
            </a:r>
            <a:r>
              <a:rPr lang="en-US" altLang="zh-CN" sz="1600" dirty="0"/>
              <a:t>reflectometer</a:t>
            </a:r>
            <a:endParaRPr lang="zh-CN" altLang="en-US" sz="1600" dirty="0"/>
          </a:p>
        </p:txBody>
      </p:sp>
      <p:sp>
        <p:nvSpPr>
          <p:cNvPr id="4" name="矩形 3"/>
          <p:cNvSpPr/>
          <p:nvPr/>
        </p:nvSpPr>
        <p:spPr>
          <a:xfrm>
            <a:off x="5301621" y="2520553"/>
            <a:ext cx="30139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Neutron</a:t>
            </a:r>
            <a:r>
              <a:rPr lang="zh-CN" altLang="en-US" sz="1600" dirty="0"/>
              <a:t> </a:t>
            </a:r>
            <a:r>
              <a:rPr lang="en-US" altLang="zh-CN" sz="1600" dirty="0"/>
              <a:t>technology</a:t>
            </a:r>
            <a:r>
              <a:rPr lang="zh-CN" altLang="en-US" sz="1600" dirty="0"/>
              <a:t> </a:t>
            </a:r>
            <a:r>
              <a:rPr lang="en-US" altLang="zh-CN" sz="1600" dirty="0"/>
              <a:t>test</a:t>
            </a:r>
            <a:r>
              <a:rPr lang="zh-CN" altLang="en-US" sz="1600" dirty="0"/>
              <a:t> </a:t>
            </a:r>
            <a:r>
              <a:rPr lang="en-US" altLang="zh-CN" sz="1600" dirty="0"/>
              <a:t>station</a:t>
            </a:r>
            <a:endParaRPr lang="zh-CN" altLang="en-US" sz="1600" dirty="0"/>
          </a:p>
        </p:txBody>
      </p:sp>
      <p:sp>
        <p:nvSpPr>
          <p:cNvPr id="6" name="矩形 5"/>
          <p:cNvSpPr/>
          <p:nvPr/>
        </p:nvSpPr>
        <p:spPr>
          <a:xfrm>
            <a:off x="1059113" y="4718004"/>
            <a:ext cx="3089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Neutron</a:t>
            </a:r>
            <a:r>
              <a:rPr lang="zh-CN" altLang="en-US" sz="1600" dirty="0"/>
              <a:t> </a:t>
            </a:r>
            <a:r>
              <a:rPr lang="en-US" altLang="zh-CN" sz="1600" dirty="0"/>
              <a:t>physics</a:t>
            </a:r>
            <a:r>
              <a:rPr lang="zh-CN" altLang="en-US" sz="1600" dirty="0"/>
              <a:t> </a:t>
            </a:r>
            <a:r>
              <a:rPr lang="en-US" altLang="zh-CN" sz="1600" dirty="0"/>
              <a:t>and</a:t>
            </a:r>
            <a:r>
              <a:rPr lang="zh-CN" altLang="en-US" sz="1600" dirty="0"/>
              <a:t> </a:t>
            </a:r>
            <a:r>
              <a:rPr lang="en-US" altLang="zh-CN" sz="1600" dirty="0"/>
              <a:t>application</a:t>
            </a:r>
            <a:endParaRPr lang="zh-CN" altLang="en-US" sz="1600" dirty="0"/>
          </a:p>
        </p:txBody>
      </p:sp>
      <p:sp>
        <p:nvSpPr>
          <p:cNvPr id="9" name="矩形 8"/>
          <p:cNvSpPr/>
          <p:nvPr/>
        </p:nvSpPr>
        <p:spPr>
          <a:xfrm>
            <a:off x="5462724" y="4736734"/>
            <a:ext cx="26581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Cold</a:t>
            </a:r>
            <a:r>
              <a:rPr lang="zh-CN" altLang="en-US" sz="1600" dirty="0"/>
              <a:t> </a:t>
            </a:r>
            <a:r>
              <a:rPr lang="en-US" altLang="zh-CN" sz="1600" dirty="0"/>
              <a:t>inelastic</a:t>
            </a:r>
            <a:r>
              <a:rPr lang="zh-CN" altLang="en-US" sz="1600" dirty="0"/>
              <a:t> </a:t>
            </a:r>
            <a:r>
              <a:rPr lang="en-US" altLang="zh-CN" sz="1600" dirty="0"/>
              <a:t>spectrometer</a:t>
            </a:r>
            <a:endParaRPr lang="zh-CN" altLang="en-US" sz="1600" dirty="0"/>
          </a:p>
        </p:txBody>
      </p:sp>
      <p:sp>
        <p:nvSpPr>
          <p:cNvPr id="12" name="矩形">
            <a:extLst>
              <a:ext uri="{FF2B5EF4-FFF2-40B4-BE49-F238E27FC236}">
                <a16:creationId xmlns:a16="http://schemas.microsoft.com/office/drawing/2014/main" id="{E7110940-DC59-9F43-B1C9-633AE613B09A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35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8AF24B-2B0E-8A02-0599-F99617417494}"/>
              </a:ext>
            </a:extLst>
          </p:cNvPr>
          <p:cNvSpPr txBox="1"/>
          <p:nvPr/>
        </p:nvSpPr>
        <p:spPr>
          <a:xfrm>
            <a:off x="457199" y="604886"/>
            <a:ext cx="82560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itchFamily="2" charset="2"/>
              <a:buChar char="l"/>
            </a:pPr>
            <a:r>
              <a:rPr lang="en-US" altLang="zh-CN" sz="1500" dirty="0"/>
              <a:t>The</a:t>
            </a:r>
            <a:r>
              <a:rPr lang="zh-CN" altLang="en-US" sz="1500" dirty="0"/>
              <a:t> </a:t>
            </a:r>
            <a:r>
              <a:rPr lang="en-US" altLang="zh-CN" sz="1500" dirty="0"/>
              <a:t>physical</a:t>
            </a:r>
            <a:r>
              <a:rPr lang="zh-CN" altLang="en-US" sz="1500" dirty="0"/>
              <a:t> </a:t>
            </a:r>
            <a:r>
              <a:rPr lang="en-US" altLang="zh-CN" sz="1500" dirty="0"/>
              <a:t>designs</a:t>
            </a:r>
            <a:r>
              <a:rPr lang="zh-CN" altLang="en-US" sz="1500" dirty="0"/>
              <a:t> </a:t>
            </a:r>
            <a:r>
              <a:rPr lang="en-US" altLang="zh-CN" sz="1500" dirty="0"/>
              <a:t>of</a:t>
            </a:r>
            <a:r>
              <a:rPr lang="zh-CN" altLang="en-US" sz="1500" dirty="0"/>
              <a:t> </a:t>
            </a:r>
            <a:r>
              <a:rPr lang="en-US" altLang="zh-CN" sz="1500" dirty="0"/>
              <a:t>9</a:t>
            </a:r>
            <a:r>
              <a:rPr lang="zh-CN" altLang="en-US" sz="1500" dirty="0"/>
              <a:t> </a:t>
            </a:r>
            <a:r>
              <a:rPr lang="en-US" altLang="zh-CN" sz="1500" dirty="0"/>
              <a:t>neutron</a:t>
            </a:r>
            <a:r>
              <a:rPr lang="zh-CN" altLang="en-US" sz="1500" dirty="0"/>
              <a:t> </a:t>
            </a:r>
            <a:r>
              <a:rPr lang="en-US" altLang="zh-CN" sz="1500" dirty="0"/>
              <a:t>instruments</a:t>
            </a:r>
            <a:r>
              <a:rPr lang="zh-CN" altLang="en-US" sz="1500" dirty="0"/>
              <a:t> </a:t>
            </a:r>
            <a:r>
              <a:rPr lang="en-US" altLang="zh-CN" sz="1500" dirty="0"/>
              <a:t>have</a:t>
            </a:r>
            <a:r>
              <a:rPr lang="zh-CN" altLang="en-US" sz="1500" dirty="0"/>
              <a:t> </a:t>
            </a:r>
            <a:r>
              <a:rPr lang="en-US" altLang="zh-CN" sz="1500" dirty="0"/>
              <a:t>been</a:t>
            </a:r>
            <a:r>
              <a:rPr lang="zh-CN" altLang="en-US" sz="1500" dirty="0"/>
              <a:t> </a:t>
            </a:r>
            <a:r>
              <a:rPr lang="en-US" altLang="zh-CN" sz="1500" dirty="0"/>
              <a:t>completed</a:t>
            </a:r>
            <a:r>
              <a:rPr lang="zh-CN" altLang="en-US" sz="1500" dirty="0"/>
              <a:t> </a:t>
            </a:r>
            <a:r>
              <a:rPr lang="en-US" altLang="zh-CN" sz="1500" dirty="0"/>
              <a:t>primarily.</a:t>
            </a:r>
            <a:r>
              <a:rPr lang="zh-CN" altLang="en-US" sz="1500" dirty="0"/>
              <a:t> </a:t>
            </a:r>
            <a:endParaRPr lang="en-US" altLang="zh-CN" sz="1500" dirty="0"/>
          </a:p>
          <a:p>
            <a:pPr marL="257175" indent="-257175">
              <a:buFont typeface="Wingdings" pitchFamily="2" charset="2"/>
              <a:buChar char="l"/>
            </a:pPr>
            <a:r>
              <a:rPr lang="en-US" altLang="zh-CN" sz="1500" dirty="0"/>
              <a:t>The</a:t>
            </a:r>
            <a:r>
              <a:rPr lang="zh-CN" altLang="en-US" sz="1500" dirty="0"/>
              <a:t> </a:t>
            </a:r>
            <a:r>
              <a:rPr lang="en-US" altLang="zh-CN" sz="1500" dirty="0"/>
              <a:t>performance</a:t>
            </a:r>
            <a:r>
              <a:rPr lang="zh-CN" altLang="en-US" sz="1500" dirty="0"/>
              <a:t> </a:t>
            </a:r>
            <a:r>
              <a:rPr lang="en-US" altLang="zh-CN" sz="1500" dirty="0"/>
              <a:t>optimization</a:t>
            </a:r>
            <a:r>
              <a:rPr lang="zh-CN" altLang="en-US" sz="1500" dirty="0"/>
              <a:t> </a:t>
            </a:r>
            <a:r>
              <a:rPr lang="en-US" altLang="zh-CN" sz="1500" dirty="0"/>
              <a:t>and</a:t>
            </a:r>
            <a:r>
              <a:rPr lang="zh-CN" altLang="en-US" sz="1500" dirty="0"/>
              <a:t> </a:t>
            </a:r>
            <a:r>
              <a:rPr lang="en-US" altLang="zh-CN" sz="1500" dirty="0"/>
              <a:t>engineering design of</a:t>
            </a:r>
            <a:r>
              <a:rPr lang="zh-CN" altLang="en-US" sz="1500" dirty="0"/>
              <a:t> </a:t>
            </a:r>
            <a:r>
              <a:rPr lang="en-US" altLang="zh-CN" sz="1500" dirty="0"/>
              <a:t>instruments</a:t>
            </a:r>
            <a:r>
              <a:rPr lang="zh-CN" altLang="en-US" sz="1500" dirty="0"/>
              <a:t> </a:t>
            </a:r>
            <a:r>
              <a:rPr lang="en-US" altLang="zh-CN" sz="1500" dirty="0"/>
              <a:t>are</a:t>
            </a:r>
            <a:r>
              <a:rPr lang="zh-CN" altLang="en-US" sz="1500" dirty="0"/>
              <a:t> </a:t>
            </a:r>
            <a:r>
              <a:rPr lang="en-US" altLang="zh-CN" sz="1500" dirty="0"/>
              <a:t>going</a:t>
            </a:r>
            <a:r>
              <a:rPr lang="zh-CN" altLang="en-US" sz="1500" dirty="0"/>
              <a:t> </a:t>
            </a:r>
            <a:r>
              <a:rPr lang="en-US" altLang="zh-CN" sz="1500" dirty="0"/>
              <a:t>forward,</a:t>
            </a:r>
            <a:r>
              <a:rPr lang="zh-CN" altLang="en-US" sz="1500" dirty="0"/>
              <a:t> </a:t>
            </a:r>
            <a:endParaRPr lang="en-US" altLang="zh-CN" sz="1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9025E7-7819-E511-E823-CCE5F65049E9}"/>
              </a:ext>
            </a:extLst>
          </p:cNvPr>
          <p:cNvSpPr txBox="1"/>
          <p:nvPr/>
        </p:nvSpPr>
        <p:spPr>
          <a:xfrm>
            <a:off x="1653442" y="3389494"/>
            <a:ext cx="2342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The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physical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03A4A-E1A0-0B6F-0461-002192FBCBB0}"/>
              </a:ext>
            </a:extLst>
          </p:cNvPr>
          <p:cNvSpPr txBox="1"/>
          <p:nvPr/>
        </p:nvSpPr>
        <p:spPr>
          <a:xfrm>
            <a:off x="5436814" y="3368767"/>
            <a:ext cx="2807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The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instrument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layout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3001CB-7F0E-4853-43BB-CCAE5C8C90C4}"/>
              </a:ext>
            </a:extLst>
          </p:cNvPr>
          <p:cNvSpPr txBox="1"/>
          <p:nvPr/>
        </p:nvSpPr>
        <p:spPr>
          <a:xfrm>
            <a:off x="102743" y="1433259"/>
            <a:ext cx="5334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BL17: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CN" altLang="zh-CN">
                <a:solidFill>
                  <a:srgbClr val="C00000"/>
                </a:solidFill>
              </a:rPr>
              <a:t>Elastic Diffuse Scattering Spectrometer</a:t>
            </a:r>
            <a:endParaRPr lang="en-US" altLang="zh-CN" dirty="0">
              <a:solidFill>
                <a:srgbClr val="C00000"/>
              </a:solidFill>
            </a:endParaRPr>
          </a:p>
          <a:p>
            <a:endParaRPr lang="en-CN" b="1" dirty="0"/>
          </a:p>
        </p:txBody>
      </p:sp>
      <p:pic>
        <p:nvPicPr>
          <p:cNvPr id="15" name="Picture 101">
            <a:extLst>
              <a:ext uri="{FF2B5EF4-FFF2-40B4-BE49-F238E27FC236}">
                <a16:creationId xmlns:a16="http://schemas.microsoft.com/office/drawing/2014/main" id="{2CE7C908-FFC8-D94F-A9CC-7E76CCC5A4B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" y="1960338"/>
            <a:ext cx="4247849" cy="1456700"/>
          </a:xfrm>
          <a:prstGeom prst="rect">
            <a:avLst/>
          </a:prstGeom>
          <a:noFill/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711318C-5EF8-BC4D-929B-7FFFE8823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370" y="1834812"/>
            <a:ext cx="4247849" cy="1473875"/>
          </a:xfrm>
          <a:prstGeom prst="rect">
            <a:avLst/>
          </a:prstGeom>
        </p:spPr>
      </p:pic>
      <p:pic>
        <p:nvPicPr>
          <p:cNvPr id="21" name="Picture 54">
            <a:extLst>
              <a:ext uri="{FF2B5EF4-FFF2-40B4-BE49-F238E27FC236}">
                <a16:creationId xmlns:a16="http://schemas.microsoft.com/office/drawing/2014/main" id="{58C3A9FE-5183-EB4D-A165-897BCA631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8" t="52567" r="7826" b="6727"/>
          <a:stretch/>
        </p:blipFill>
        <p:spPr>
          <a:xfrm>
            <a:off x="179512" y="3890137"/>
            <a:ext cx="1486498" cy="1085920"/>
          </a:xfrm>
          <a:prstGeom prst="rect">
            <a:avLst/>
          </a:prstGeom>
        </p:spPr>
      </p:pic>
      <p:pic>
        <p:nvPicPr>
          <p:cNvPr id="22" name="Picture 56">
            <a:extLst>
              <a:ext uri="{FF2B5EF4-FFF2-40B4-BE49-F238E27FC236}">
                <a16:creationId xmlns:a16="http://schemas.microsoft.com/office/drawing/2014/main" id="{AB401BA4-3FAC-E54A-9C4F-F3F85F175C6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8625" y="3885210"/>
            <a:ext cx="1327931" cy="1095773"/>
          </a:xfrm>
          <a:prstGeom prst="rect">
            <a:avLst/>
          </a:prstGeom>
        </p:spPr>
      </p:pic>
      <p:pic>
        <p:nvPicPr>
          <p:cNvPr id="23" name="Picture 86">
            <a:extLst>
              <a:ext uri="{FF2B5EF4-FFF2-40B4-BE49-F238E27FC236}">
                <a16:creationId xmlns:a16="http://schemas.microsoft.com/office/drawing/2014/main" id="{8C7C4B12-4A12-9749-AA25-369869D24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036" y="3885210"/>
            <a:ext cx="2610420" cy="1010162"/>
          </a:xfrm>
          <a:prstGeom prst="rect">
            <a:avLst/>
          </a:prstGeom>
        </p:spPr>
      </p:pic>
      <p:pic>
        <p:nvPicPr>
          <p:cNvPr id="24" name="Picture 1">
            <a:extLst>
              <a:ext uri="{FF2B5EF4-FFF2-40B4-BE49-F238E27FC236}">
                <a16:creationId xmlns:a16="http://schemas.microsoft.com/office/drawing/2014/main" id="{39690910-ABCB-4846-8152-869B2368E4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50"/>
          <a:stretch/>
        </p:blipFill>
        <p:spPr>
          <a:xfrm>
            <a:off x="3652118" y="3928678"/>
            <a:ext cx="1046708" cy="1011239"/>
          </a:xfrm>
          <a:prstGeom prst="rect">
            <a:avLst/>
          </a:prstGeom>
        </p:spPr>
      </p:pic>
      <p:pic>
        <p:nvPicPr>
          <p:cNvPr id="25" name="图片 1403">
            <a:extLst>
              <a:ext uri="{FF2B5EF4-FFF2-40B4-BE49-F238E27FC236}">
                <a16:creationId xmlns:a16="http://schemas.microsoft.com/office/drawing/2014/main" id="{BF7ED093-4B35-BE40-903F-9ECEA948663A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60" y="3918244"/>
            <a:ext cx="791742" cy="108646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标题 2">
            <a:extLst>
              <a:ext uri="{FF2B5EF4-FFF2-40B4-BE49-F238E27FC236}">
                <a16:creationId xmlns:a16="http://schemas.microsoft.com/office/drawing/2014/main" id="{7D8E7013-3F45-6C4F-A518-10517BA21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426" y="178926"/>
            <a:ext cx="7744003" cy="431953"/>
          </a:xfrm>
        </p:spPr>
        <p:txBody>
          <a:bodyPr/>
          <a:lstStyle/>
          <a:p>
            <a:r>
              <a:rPr lang="en-US" altLang="zh-CN" sz="3000" dirty="0">
                <a:latin typeface="Arial" panose="020B0604020202090204" pitchFamily="34" charset="0"/>
              </a:rPr>
              <a:t>CSNS-II Instrument design</a:t>
            </a:r>
          </a:p>
        </p:txBody>
      </p:sp>
    </p:spTree>
    <p:extLst>
      <p:ext uri="{BB962C8B-B14F-4D97-AF65-F5344CB8AC3E}">
        <p14:creationId xmlns:p14="http://schemas.microsoft.com/office/powerpoint/2010/main" val="2871321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37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131268" y="628902"/>
            <a:ext cx="8899282" cy="49958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216535" marR="0" lvl="1" indent="-215900" defTabSz="914400" latinLnBrk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Instruments and target station has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been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operated with high efficiency. </a:t>
            </a:r>
          </a:p>
          <a:p>
            <a:pPr marL="216535" marR="0" lvl="1" indent="-215900" defTabSz="914400" latinLnBrk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The user demands is strong and the scientific output is significant.   </a:t>
            </a:r>
          </a:p>
          <a:p>
            <a:pPr marL="216535" marR="0" lvl="1" indent="-215900" defTabSz="914400" latinLnBrk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The construction, commissioning and operation of  cooperative instruments are going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forward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as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planning,</a:t>
            </a:r>
          </a:p>
          <a:p>
            <a:pPr marL="216535" marR="0" lvl="1" indent="-215900" defTabSz="914400" latinLnBrk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The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design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and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R&amp;D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for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target station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and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instruments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of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CSNS-II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keep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improving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. </a:t>
            </a:r>
            <a:endParaRPr kumimoji="1" lang="en-US" altLang="zh-CN" sz="2000" dirty="0">
              <a:latin typeface="+mn-lt"/>
              <a:ea typeface="微软雅黑" panose="020B0503020204020204" pitchFamily="34" charset="-122"/>
              <a:sym typeface="+mn-ea"/>
            </a:endParaRPr>
          </a:p>
          <a:p>
            <a:pPr marL="635" lvl="1" defTabSz="91440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Tx/>
              <a:buSzPct val="70000"/>
            </a:pPr>
            <a:r>
              <a:rPr kumimoji="1" lang="en-US" altLang="zh-CN" sz="20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  <a:sym typeface="+mn-ea"/>
              </a:rPr>
              <a:t>Challenges</a:t>
            </a:r>
          </a:p>
          <a:p>
            <a:pPr marL="216535" lvl="1" indent="-215900" defTabSz="91440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Human resource to adapt the operation,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science application and CSNS II Project</a:t>
            </a:r>
          </a:p>
          <a:p>
            <a:pPr marL="216535" lvl="1" indent="-215900" defTabSz="91440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Original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innovation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technology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and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methods</a:t>
            </a:r>
          </a:p>
          <a:p>
            <a:pPr marL="635" lvl="1" defTabSz="91440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Tx/>
              <a:buSzPct val="70000"/>
            </a:pPr>
            <a:r>
              <a:rPr kumimoji="1" lang="zh-CN" altLang="en-US" sz="200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sym typeface="+mn-ea"/>
              </a:rPr>
              <a:t>                                 </a:t>
            </a:r>
            <a:r>
              <a:rPr lang="en-US" altLang="zh-CN" sz="2400" dirty="0">
                <a:solidFill>
                  <a:srgbClr val="FF0000"/>
                </a:solidFill>
              </a:rPr>
              <a:t>Many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thanks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for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your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review!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1312013" y="171702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lvl="0" eaLnBrk="1" hangingPunct="1">
              <a:defRPr/>
            </a:pPr>
            <a:r>
              <a:rPr lang="en-US" altLang="zh-CN" sz="3000" b="1" dirty="0">
                <a:solidFill>
                  <a:srgbClr val="005DA2"/>
                </a:solidFill>
                <a:latin typeface="Arial" panose="020B0604020202090204" pitchFamily="34" charset="0"/>
                <a:ea typeface="微软雅黑" panose="020B0503020204020204" pitchFamily="34" charset="-122"/>
              </a:rPr>
              <a:t>Summary and challenges</a:t>
            </a:r>
            <a:endParaRPr lang="zh-CN" altLang="en-US" sz="3200" b="1" kern="0" dirty="0">
              <a:solidFill>
                <a:srgbClr val="FF0000"/>
              </a:solidFill>
              <a:cs typeface="Arial" panose="020B0604020202090204" pitchFamily="34" charset="0"/>
            </a:endParaRPr>
          </a:p>
        </p:txBody>
      </p:sp>
      <p:sp>
        <p:nvSpPr>
          <p:cNvPr id="5" name="矩形">
            <a:extLst>
              <a:ext uri="{FF2B5EF4-FFF2-40B4-BE49-F238E27FC236}">
                <a16:creationId xmlns:a16="http://schemas.microsoft.com/office/drawing/2014/main" id="{CEF8EDC0-9C56-2B4E-A7BF-360F15F7C681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37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640" y="1906905"/>
            <a:ext cx="2298065" cy="175895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4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755581" y="124113"/>
            <a:ext cx="9144000" cy="457200"/>
          </a:xfrm>
          <a:prstGeom prst="rect">
            <a:avLst/>
          </a:prstGeom>
        </p:spPr>
        <p:txBody>
          <a:bodyPr tIns="0" bIns="0"/>
          <a:lstStyle/>
          <a:p>
            <a:pPr eaLnBrk="0" hangingPunct="0">
              <a:defRPr/>
            </a:pPr>
            <a:r>
              <a:rPr lang="en-US" altLang="zh-CN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Target Station Status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9605" y="687624"/>
            <a:ext cx="6588224" cy="29946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720090" lvl="1" indent="-288290" algn="l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Beam power increased from 20kW to 140kW</a:t>
            </a:r>
          </a:p>
          <a:p>
            <a:pPr marL="720090" lvl="1" indent="-288290" algn="l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The neutronic performance of the source (and moderators) is excellent</a:t>
            </a:r>
          </a:p>
          <a:p>
            <a:pPr marL="720090" lvl="1" indent="-288290" algn="l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Keep stable and safe operation, the failure time of target station is  316 hours in past five years</a:t>
            </a:r>
          </a:p>
          <a:p>
            <a:pPr marL="720090" lvl="1" indent="-288290" algn="l" defTabSz="914400" eaLnBrk="1" fontAlgn="auto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Prompt recovery experience from failure</a:t>
            </a:r>
          </a:p>
          <a:p>
            <a:pPr marL="1177290" lvl="2" indent="-28829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1600" dirty="0">
                <a:latin typeface="+mn-lt"/>
                <a:ea typeface="微软雅黑" panose="020B0503020204020204" pitchFamily="34" charset="-122"/>
              </a:rPr>
              <a:t>Recovery of hydrogen pump failure: 50 hours</a:t>
            </a:r>
          </a:p>
          <a:p>
            <a:pPr marL="1177290" lvl="2" indent="-28829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1600" dirty="0">
                <a:latin typeface="+mn-lt"/>
                <a:ea typeface="微软雅黑" panose="020B0503020204020204" pitchFamily="34" charset="-122"/>
              </a:rPr>
              <a:t>Recovery of Target-2 failure:  170 hours 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90204" pitchFamily="34" charset="0"/>
              <a:buChar char="•"/>
            </a:pPr>
            <a:endParaRPr lang="zh-CN" altLang="en-US" sz="2000" dirty="0">
              <a:cs typeface="Times New Roman" panose="02020503050405090304" pitchFamily="18" charset="0"/>
            </a:endParaRPr>
          </a:p>
          <a:p>
            <a:pPr lvl="1" algn="just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endParaRPr kumimoji="1" lang="zh-CN" altLang="en-US" sz="2000" b="1" dirty="0">
              <a:solidFill>
                <a:srgbClr val="FF0000"/>
              </a:solidFill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13216" t="4851" b="11150"/>
          <a:stretch>
            <a:fillRect/>
          </a:stretch>
        </p:blipFill>
        <p:spPr>
          <a:xfrm>
            <a:off x="5634355" y="3656965"/>
            <a:ext cx="1289685" cy="1388110"/>
          </a:xfrm>
          <a:prstGeom prst="rect">
            <a:avLst/>
          </a:prstGeom>
        </p:spPr>
      </p:pic>
      <p:pic>
        <p:nvPicPr>
          <p:cNvPr id="10" name="图片 7" descr="DPHM peak comparison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7392" r="9532" b="4285"/>
          <a:stretch>
            <a:fillRect/>
          </a:stretch>
        </p:blipFill>
        <p:spPr bwMode="auto">
          <a:xfrm>
            <a:off x="6660515" y="621665"/>
            <a:ext cx="2001520" cy="150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5" y="3674599"/>
            <a:ext cx="2419225" cy="138788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531" y="3674599"/>
            <a:ext cx="1549062" cy="136827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/>
          <a:srcRect l="11171" r="9971"/>
          <a:stretch>
            <a:fillRect/>
          </a:stretch>
        </p:blipFill>
        <p:spPr>
          <a:xfrm>
            <a:off x="4171294" y="3674599"/>
            <a:ext cx="1381194" cy="138788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19" y="3664797"/>
            <a:ext cx="1850509" cy="1387882"/>
          </a:xfrm>
          <a:prstGeom prst="rect">
            <a:avLst/>
          </a:prstGeom>
        </p:spPr>
      </p:pic>
      <p:sp>
        <p:nvSpPr>
          <p:cNvPr id="12" name="矩形">
            <a:extLst>
              <a:ext uri="{FF2B5EF4-FFF2-40B4-BE49-F238E27FC236}">
                <a16:creationId xmlns:a16="http://schemas.microsoft.com/office/drawing/2014/main" id="{79B91AF8-0C0C-464D-A771-FFDE2ED74932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4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3088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5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">
            <a:extLst>
              <a:ext uri="{FF2B5EF4-FFF2-40B4-BE49-F238E27FC236}">
                <a16:creationId xmlns:a16="http://schemas.microsoft.com/office/drawing/2014/main" id="{188AC645-FBF1-8C48-8193-DC79C4ACE278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5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D9B0BD7C-A854-8445-BB4E-562868FBB1CD}"/>
              </a:ext>
            </a:extLst>
          </p:cNvPr>
          <p:cNvSpPr txBox="1">
            <a:spLocks/>
          </p:cNvSpPr>
          <p:nvPr/>
        </p:nvSpPr>
        <p:spPr>
          <a:xfrm>
            <a:off x="179512" y="917217"/>
            <a:ext cx="4964349" cy="179003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2000" b="1" dirty="0">
                <a:solidFill>
                  <a:srgbClr val="0066FF"/>
                </a:solidFill>
              </a:rPr>
              <a:t>GPPD:</a:t>
            </a:r>
          </a:p>
          <a:p>
            <a:pPr marL="446088" lvl="1" indent="-266700">
              <a:spcAft>
                <a:spcPts val="384"/>
              </a:spcAft>
              <a:tabLst>
                <a:tab pos="538163" algn="l"/>
              </a:tabLst>
            </a:pPr>
            <a:r>
              <a:rPr lang="en-US" altLang="zh-CN" sz="1600" dirty="0"/>
              <a:t>For most users to determine crystallographic and magnetic structures for general purposes</a:t>
            </a:r>
          </a:p>
          <a:p>
            <a:pPr marL="446088" lvl="1" indent="-266700">
              <a:spcAft>
                <a:spcPts val="384"/>
              </a:spcAft>
              <a:tabLst>
                <a:tab pos="538163" algn="l"/>
              </a:tabLst>
            </a:pPr>
            <a:r>
              <a:rPr lang="en-US" altLang="zh-CN" sz="1600" dirty="0"/>
              <a:t>Best resolution </a:t>
            </a:r>
            <a:r>
              <a:rPr lang="en-US" altLang="zh-CN" sz="1600" dirty="0">
                <a:sym typeface="Symbol" panose="05050102010706020507" pitchFamily="18" charset="2"/>
              </a:rPr>
              <a:t></a:t>
            </a:r>
            <a:r>
              <a:rPr lang="en-US" altLang="zh-CN" sz="1600" dirty="0"/>
              <a:t>d/d ~ 0.14 %</a:t>
            </a:r>
            <a:r>
              <a:rPr lang="zh-CN" altLang="en-US" sz="1600" dirty="0"/>
              <a:t>，</a:t>
            </a:r>
            <a:r>
              <a:rPr lang="en-US" altLang="zh-CN" sz="1600" dirty="0"/>
              <a:t>Stress</a:t>
            </a:r>
            <a:r>
              <a:rPr lang="zh-CN" altLang="en-US" sz="1600" dirty="0"/>
              <a:t> </a:t>
            </a:r>
            <a:r>
              <a:rPr lang="en-US" altLang="zh-CN" sz="1600" dirty="0"/>
              <a:t>test</a:t>
            </a:r>
            <a:r>
              <a:rPr lang="zh-CN" altLang="en-US" sz="1600" dirty="0"/>
              <a:t> </a:t>
            </a:r>
            <a:r>
              <a:rPr lang="en-US" altLang="zh-CN" sz="1600" dirty="0"/>
              <a:t>upgrade</a:t>
            </a:r>
            <a:r>
              <a:rPr lang="zh-CN" altLang="en-US" sz="1600" dirty="0"/>
              <a:t> </a:t>
            </a:r>
            <a:r>
              <a:rPr lang="en-US" altLang="zh-CN" sz="1600" dirty="0"/>
              <a:t>completed</a:t>
            </a:r>
            <a:endParaRPr lang="en-US" altLang="zh-CN" sz="1600" b="1" dirty="0">
              <a:solidFill>
                <a:srgbClr val="0066FF"/>
              </a:solidFill>
            </a:endParaRPr>
          </a:p>
          <a:p>
            <a:pPr marL="0" indent="0">
              <a:buNone/>
            </a:pPr>
            <a:r>
              <a:rPr lang="en-US" altLang="zh-CN" sz="1600" b="1" dirty="0">
                <a:solidFill>
                  <a:srgbClr val="0066FF"/>
                </a:solidFill>
              </a:rPr>
              <a:t>MR:</a:t>
            </a:r>
          </a:p>
          <a:p>
            <a:pPr marL="446088" lvl="1" indent="-266700">
              <a:spcAft>
                <a:spcPts val="384"/>
              </a:spcAft>
              <a:tabLst>
                <a:tab pos="538163" algn="l"/>
              </a:tabLst>
            </a:pPr>
            <a:r>
              <a:rPr lang="en-US" altLang="zh-CN" sz="1600" dirty="0"/>
              <a:t>Vertical</a:t>
            </a:r>
            <a:r>
              <a:rPr lang="zh-CN" altLang="en-US" sz="1600" dirty="0"/>
              <a:t> </a:t>
            </a:r>
            <a:r>
              <a:rPr lang="en-US" altLang="zh-CN" sz="1600" dirty="0"/>
              <a:t>sample</a:t>
            </a:r>
            <a:r>
              <a:rPr lang="zh-CN" altLang="en-US" sz="1600" dirty="0"/>
              <a:t> </a:t>
            </a:r>
            <a:r>
              <a:rPr lang="en-US" altLang="zh-CN" sz="1600" dirty="0"/>
              <a:t>geometry:</a:t>
            </a:r>
            <a:r>
              <a:rPr lang="zh-CN" altLang="en-US" sz="1600" dirty="0"/>
              <a:t> </a:t>
            </a:r>
            <a:r>
              <a:rPr lang="en-US" altLang="zh-CN" sz="1600" dirty="0"/>
              <a:t>solid</a:t>
            </a:r>
            <a:r>
              <a:rPr lang="zh-CN" altLang="en-US" sz="1600" dirty="0"/>
              <a:t> </a:t>
            </a:r>
            <a:r>
              <a:rPr lang="en-US" altLang="zh-CN" sz="1600" dirty="0"/>
              <a:t>film </a:t>
            </a:r>
          </a:p>
          <a:p>
            <a:pPr marL="446088" lvl="1" indent="-266700">
              <a:spcAft>
                <a:spcPts val="384"/>
              </a:spcAft>
              <a:tabLst>
                <a:tab pos="538163" algn="l"/>
              </a:tabLst>
            </a:pPr>
            <a:r>
              <a:rPr lang="en-US" altLang="zh-CN" sz="1600" dirty="0"/>
              <a:t>Reflectivity/diffraction/Polarizing analysis</a:t>
            </a:r>
          </a:p>
          <a:p>
            <a:pPr marL="446088" lvl="1" indent="-266700">
              <a:spcAft>
                <a:spcPts val="384"/>
              </a:spcAft>
              <a:tabLst>
                <a:tab pos="538163" algn="l"/>
              </a:tabLst>
            </a:pPr>
            <a:r>
              <a:rPr lang="en-US" altLang="zh-CN" sz="1600" dirty="0"/>
              <a:t>Best</a:t>
            </a:r>
            <a:r>
              <a:rPr lang="zh-CN" altLang="en-US" sz="1600" dirty="0"/>
              <a:t> </a:t>
            </a:r>
            <a:r>
              <a:rPr lang="en-US" altLang="zh-CN" sz="1600" dirty="0"/>
              <a:t>resolution </a:t>
            </a:r>
            <a:r>
              <a:rPr lang="en-US" altLang="zh-CN" sz="1600" dirty="0">
                <a:sym typeface="Symbol" panose="05050102010706020507" pitchFamily="18" charset="2"/>
              </a:rPr>
              <a:t>Q</a:t>
            </a:r>
            <a:r>
              <a:rPr lang="en-US" altLang="zh-CN" sz="1600" dirty="0"/>
              <a:t>/Q &lt; 1%  </a:t>
            </a:r>
          </a:p>
          <a:p>
            <a:pPr marL="0" indent="0">
              <a:buNone/>
            </a:pPr>
            <a:r>
              <a:rPr lang="en-US" altLang="zh-CN" sz="1600" b="1" dirty="0">
                <a:solidFill>
                  <a:srgbClr val="0066FF"/>
                </a:solidFill>
              </a:rPr>
              <a:t>SANS:</a:t>
            </a:r>
          </a:p>
          <a:p>
            <a:pPr marL="446088" lvl="1" indent="-266700">
              <a:spcAft>
                <a:spcPts val="384"/>
              </a:spcAft>
              <a:tabLst>
                <a:tab pos="538163" algn="l"/>
              </a:tabLst>
            </a:pPr>
            <a:r>
              <a:rPr lang="en-US" altLang="zh-CN" sz="1600" dirty="0"/>
              <a:t>Reliable SANS data between 0.005~1.4 Å</a:t>
            </a:r>
            <a:r>
              <a:rPr lang="en-US" altLang="zh-CN" sz="1600" baseline="30000" dirty="0"/>
              <a:t>-1</a:t>
            </a:r>
            <a:endParaRPr lang="en-US" altLang="zh-CN" sz="1600" dirty="0"/>
          </a:p>
          <a:p>
            <a:pPr marL="446088" lvl="1" indent="-266700">
              <a:spcAft>
                <a:spcPts val="384"/>
              </a:spcAft>
              <a:tabLst>
                <a:tab pos="538163" algn="l"/>
              </a:tabLst>
            </a:pPr>
            <a:r>
              <a:rPr lang="en-US" altLang="zh-CN" sz="1600" dirty="0"/>
              <a:t>Instrument Q</a:t>
            </a:r>
            <a:r>
              <a:rPr lang="zh-CN" altLang="en-US" sz="1600" dirty="0"/>
              <a:t> </a:t>
            </a:r>
            <a:r>
              <a:rPr lang="en-US" altLang="zh-CN" sz="1600" dirty="0"/>
              <a:t>resolution ~8%</a:t>
            </a:r>
            <a:r>
              <a:rPr lang="zh-CN" altLang="en-US" sz="1600" dirty="0"/>
              <a:t> </a:t>
            </a:r>
            <a:r>
              <a:rPr lang="en-US" altLang="zh-CN" sz="1600" dirty="0"/>
              <a:t>@</a:t>
            </a:r>
            <a:r>
              <a:rPr lang="zh-CN" altLang="en-US" sz="1600" dirty="0"/>
              <a:t> </a:t>
            </a:r>
            <a:r>
              <a:rPr lang="en-US" altLang="zh-CN" sz="1600" dirty="0"/>
              <a:t>Å</a:t>
            </a:r>
            <a:r>
              <a:rPr lang="en-US" altLang="zh-CN" sz="1600" baseline="30000" dirty="0"/>
              <a:t>-1 </a:t>
            </a:r>
          </a:p>
          <a:p>
            <a:pPr marL="0" indent="0">
              <a:buNone/>
              <a:tabLst>
                <a:tab pos="538163" algn="l"/>
              </a:tabLst>
            </a:pPr>
            <a:endParaRPr lang="en-US" altLang="zh-CN" sz="1600" b="1" dirty="0">
              <a:solidFill>
                <a:srgbClr val="0066FF"/>
              </a:solidFill>
            </a:endParaRPr>
          </a:p>
          <a:p>
            <a:pPr marL="179388" lvl="1" indent="0">
              <a:spcAft>
                <a:spcPts val="384"/>
              </a:spcAft>
              <a:buNone/>
              <a:tabLst>
                <a:tab pos="538163" algn="l"/>
              </a:tabLst>
            </a:pPr>
            <a:endParaRPr lang="en-US" altLang="zh-CN" sz="1600" baseline="30000" dirty="0"/>
          </a:p>
        </p:txBody>
      </p:sp>
      <p:pic>
        <p:nvPicPr>
          <p:cNvPr id="10" name="图片 8" descr="D:\desktop\国际评审截图\反射谱仪整体布局图9.jpg">
            <a:extLst>
              <a:ext uri="{FF2B5EF4-FFF2-40B4-BE49-F238E27FC236}">
                <a16:creationId xmlns:a16="http://schemas.microsoft.com/office/drawing/2014/main" id="{DFD05422-7938-FD42-B713-25875421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383" y="2029815"/>
            <a:ext cx="3474854" cy="173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Administrator-pc\Desktop\DSC_0550_副本_副本.jpg">
            <a:extLst>
              <a:ext uri="{FF2B5EF4-FFF2-40B4-BE49-F238E27FC236}">
                <a16:creationId xmlns:a16="http://schemas.microsoft.com/office/drawing/2014/main" id="{E85D03BA-380E-7E40-BC6D-DFDB21CA1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195" y="723646"/>
            <a:ext cx="3474854" cy="143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DD54A89E-9FCF-3B46-A629-D70D3D4728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35524" r="17712" b="24265"/>
          <a:stretch>
            <a:fillRect/>
          </a:stretch>
        </p:blipFill>
        <p:spPr bwMode="auto">
          <a:xfrm>
            <a:off x="5321373" y="3781273"/>
            <a:ext cx="3527676" cy="135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CF70CCFC-088B-5948-A269-48C158CF3068}"/>
              </a:ext>
            </a:extLst>
          </p:cNvPr>
          <p:cNvSpPr txBox="1">
            <a:spLocks noChangeArrowheads="1"/>
          </p:cNvSpPr>
          <p:nvPr/>
        </p:nvSpPr>
        <p:spPr>
          <a:xfrm>
            <a:off x="755576" y="133549"/>
            <a:ext cx="914400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2800" b="1" dirty="0">
                <a:solidFill>
                  <a:srgbClr val="005DA2"/>
                </a:solidFill>
                <a:ea typeface="微软雅黑" panose="020B0503020204020204" pitchFamily="34" charset="-122"/>
              </a:rPr>
              <a:t>Day-one Neutron</a:t>
            </a:r>
            <a:r>
              <a:rPr lang="zh-CN" altLang="en-US" sz="2800" b="1" dirty="0">
                <a:solidFill>
                  <a:srgbClr val="005DA2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rgbClr val="005DA2"/>
                </a:solidFill>
                <a:ea typeface="微软雅黑" panose="020B0503020204020204" pitchFamily="34" charset="-122"/>
              </a:rPr>
              <a:t>Scattering</a:t>
            </a:r>
            <a:r>
              <a:rPr lang="zh-CN" altLang="en-US" sz="2800" b="1" dirty="0">
                <a:solidFill>
                  <a:srgbClr val="005DA2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rgbClr val="005DA2"/>
                </a:solidFill>
                <a:ea typeface="微软雅黑" panose="020B0503020204020204" pitchFamily="34" charset="-122"/>
              </a:rPr>
              <a:t>Instruments</a:t>
            </a:r>
            <a:endParaRPr lang="en-US" altLang="zh-CN" sz="28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22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755963" y="123094"/>
            <a:ext cx="914400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Day-one Instruments Upgrade</a:t>
            </a:r>
            <a:endParaRPr lang="en-US" altLang="zh-CN" sz="3200" b="1" dirty="0">
              <a:solidFill>
                <a:srgbClr val="0432FF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722" y="3075806"/>
            <a:ext cx="896727" cy="16068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975" y="2492378"/>
            <a:ext cx="729285" cy="5834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8" y="2354491"/>
            <a:ext cx="3754014" cy="23281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195" y="727710"/>
            <a:ext cx="9017000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90" lvl="1" indent="-28829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The residual stress measurement capability was upgraded for GPPD in 2021</a:t>
            </a:r>
          </a:p>
          <a:p>
            <a:pPr marL="720090" lvl="1" indent="-28829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SANS upgrade during 2022-24 to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expand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Q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range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and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improve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2000" dirty="0">
                <a:latin typeface="+mn-lt"/>
                <a:ea typeface="微软雅黑" panose="020B0503020204020204" pitchFamily="34" charset="-122"/>
                <a:sym typeface="+mn-ea"/>
              </a:rPr>
              <a:t>electronics</a:t>
            </a:r>
            <a:endParaRPr kumimoji="1" lang="en-US" altLang="zh-CN" sz="2000" dirty="0">
              <a:latin typeface="+mn-lt"/>
              <a:ea typeface="微软雅黑" panose="020B0503020204020204" pitchFamily="34" charset="-122"/>
            </a:endParaRPr>
          </a:p>
          <a:p>
            <a:pPr marL="720090" lvl="1" indent="-28829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A range of sample environments are upgraded for MR and SANS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0" y="2429191"/>
            <a:ext cx="2587354" cy="2194244"/>
          </a:xfrm>
          <a:prstGeom prst="rect">
            <a:avLst/>
          </a:prstGeom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9705" y="2429975"/>
            <a:ext cx="1490655" cy="219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">
            <a:extLst>
              <a:ext uri="{FF2B5EF4-FFF2-40B4-BE49-F238E27FC236}">
                <a16:creationId xmlns:a16="http://schemas.microsoft.com/office/drawing/2014/main" id="{0C2EC761-1513-2B41-B868-51A337B9A250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6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5" descr="C:\Users\Administrator-pc\Desktop\DSC_0550_副本_副本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921" y="699135"/>
            <a:ext cx="4869796" cy="201663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899160" y="123190"/>
            <a:ext cx="763905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North</a:t>
            </a:r>
            <a:r>
              <a:rPr lang="zh-CN" altLang="en-US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30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Instruments Hall</a:t>
            </a:r>
            <a:endParaRPr lang="en-US" altLang="zh-CN" sz="3200" b="1" dirty="0">
              <a:solidFill>
                <a:srgbClr val="0432FF"/>
              </a:solidFill>
            </a:endParaRPr>
          </a:p>
          <a:p>
            <a:pPr eaLnBrk="0" hangingPunct="0">
              <a:defRPr/>
            </a:pPr>
            <a:endParaRPr lang="en-US" altLang="zh-CN" sz="3200" b="1" dirty="0">
              <a:solidFill>
                <a:srgbClr val="0432FF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920" y="2840692"/>
            <a:ext cx="4968448" cy="2302807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477189" y="1347221"/>
            <a:ext cx="792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kern="0" dirty="0">
                <a:solidFill>
                  <a:srgbClr val="005DA2"/>
                </a:solidFill>
                <a:uFillTx/>
                <a:latin typeface="Times New Roman" panose="02020503050405090304" pitchFamily="18" charset="0"/>
                <a:ea typeface="微软雅黑" panose="020B0503020204020204" pitchFamily="34" charset="-122"/>
              </a:rPr>
              <a:t>2018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76726" y="3435329"/>
            <a:ext cx="792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kern="0" dirty="0">
                <a:solidFill>
                  <a:srgbClr val="005DA2"/>
                </a:solidFill>
                <a:uFillTx/>
                <a:latin typeface="Times New Roman" panose="02020503050405090304" pitchFamily="18" charset="0"/>
                <a:ea typeface="微软雅黑" panose="020B0503020204020204" pitchFamily="34" charset="-122"/>
              </a:rPr>
              <a:t>2023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矩形">
            <a:extLst>
              <a:ext uri="{FF2B5EF4-FFF2-40B4-BE49-F238E27FC236}">
                <a16:creationId xmlns:a16="http://schemas.microsoft.com/office/drawing/2014/main" id="{188AC645-FBF1-8C48-8193-DC79C4ACE278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7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895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27336" y="130463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sz="3000" b="1" dirty="0">
                <a:solidFill>
                  <a:srgbClr val="005DA2"/>
                </a:solidFill>
                <a:latin typeface="Arial" panose="020B0604020202090204" pitchFamily="34" charset="0"/>
                <a:ea typeface="微软雅黑" panose="020B0503020204020204" pitchFamily="34" charset="-122"/>
              </a:rPr>
              <a:t>Cooperative Instruments</a:t>
            </a:r>
            <a:endParaRPr lang="en-US" altLang="zh-CN" sz="3200" b="1" dirty="0">
              <a:solidFill>
                <a:srgbClr val="0432FF"/>
              </a:solidFill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A9B86D4-9447-442E-A686-543A9470CE91}"/>
              </a:ext>
            </a:extLst>
          </p:cNvPr>
          <p:cNvGrpSpPr/>
          <p:nvPr/>
        </p:nvGrpSpPr>
        <p:grpSpPr>
          <a:xfrm>
            <a:off x="-5841" y="688261"/>
            <a:ext cx="9977177" cy="4764624"/>
            <a:chOff x="-5841" y="688261"/>
            <a:chExt cx="9977177" cy="4764624"/>
          </a:xfrm>
        </p:grpSpPr>
        <p:sp>
          <p:nvSpPr>
            <p:cNvPr id="22" name="矩形">
              <a:extLst>
                <a:ext uri="{FF2B5EF4-FFF2-40B4-BE49-F238E27FC236}">
                  <a16:creationId xmlns:a16="http://schemas.microsoft.com/office/drawing/2014/main" id="{339FD81E-45C7-449F-B5AA-7DA39AB31456}"/>
                </a:ext>
              </a:extLst>
            </p:cNvPr>
            <p:cNvSpPr/>
            <p:nvPr/>
          </p:nvSpPr>
          <p:spPr>
            <a:xfrm>
              <a:off x="8676457" y="4876006"/>
              <a:ext cx="345184" cy="288032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36" tIns="45717" rIns="91436" bIns="45717" anchor="t" anchorCtr="0"/>
            <a:lstStyle/>
            <a:p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fld id="{CAD2D6BD-DE1B-4B5F-8B41-2702339687B9}" type="slidenum">
                <a:rPr lang="en-US" altLang="zh-CN" sz="900">
                  <a:solidFill>
                    <a:srgbClr val="4D5E68"/>
                  </a:solidFill>
                  <a:latin typeface="Impact" panose="020B0806030902050204" pitchFamily="34" charset="0"/>
                  <a:cs typeface="Calibri" panose="020F0502020204030204" pitchFamily="34" charset="0"/>
                </a:rPr>
                <a:t>8</a:t>
              </a:fld>
              <a:endParaRPr lang="zh-CN" altLang="en-US" sz="900" dirty="0">
                <a:solidFill>
                  <a:srgbClr val="4D5E68"/>
                </a:solidFill>
                <a:latin typeface="Impact" panose="020B080603090205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9F1D5E48-02B2-4729-8D04-C4670253E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7626" y="688261"/>
              <a:ext cx="5208323" cy="4043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矩形 8">
              <a:extLst>
                <a:ext uri="{FF2B5EF4-FFF2-40B4-BE49-F238E27FC236}">
                  <a16:creationId xmlns:a16="http://schemas.microsoft.com/office/drawing/2014/main" id="{A646EF4A-F0D8-4FAE-A308-EE13A2E14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41" y="1634135"/>
              <a:ext cx="7298774" cy="307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55600" indent="-355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marL="0" indent="0" defTabSz="822960">
                <a:spcAft>
                  <a:spcPts val="600"/>
                </a:spcAft>
                <a:buClr>
                  <a:srgbClr val="000000"/>
                </a:buClr>
                <a:defRPr/>
              </a:pP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BL05:</a:t>
              </a: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High</a:t>
              </a: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energy</a:t>
              </a: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inelastic</a:t>
              </a: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spectrometer</a:t>
              </a: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(2020)</a:t>
              </a:r>
            </a:p>
            <a:p>
              <a:pPr marL="0" indent="0" defTabSz="822960">
                <a:spcAft>
                  <a:spcPts val="600"/>
                </a:spcAft>
                <a:buClr>
                  <a:srgbClr val="000000"/>
                </a:buClr>
                <a:defRPr/>
              </a:pPr>
              <a:endParaRPr lang="en-US" altLang="zh-CN" sz="1600" b="1" dirty="0">
                <a:solidFill>
                  <a:srgbClr val="0432FF"/>
                </a:solidFill>
              </a:endParaRPr>
            </a:p>
            <a:p>
              <a:pPr marL="0" indent="0" defTabSz="822960">
                <a:spcAft>
                  <a:spcPts val="600"/>
                </a:spcAft>
                <a:buClr>
                  <a:srgbClr val="000000"/>
                </a:buClr>
                <a:defRPr/>
              </a:pPr>
              <a:r>
                <a:rPr lang="zh-CN" altLang="en-US" sz="1200" b="1" dirty="0">
                  <a:solidFill>
                    <a:srgbClr val="0432FF"/>
                  </a:solidFill>
                </a:rPr>
                <a:t> </a:t>
              </a:r>
              <a:endParaRPr lang="en-US" altLang="zh-CN" sz="1200" b="1" dirty="0">
                <a:solidFill>
                  <a:srgbClr val="0432FF"/>
                </a:solidFill>
              </a:endParaRPr>
            </a:p>
            <a:p>
              <a:pPr marL="0" indent="0" defTabSz="822960">
                <a:spcAft>
                  <a:spcPts val="600"/>
                </a:spcAft>
                <a:buClr>
                  <a:srgbClr val="000000"/>
                </a:buClr>
                <a:defRPr/>
              </a:pPr>
              <a:endParaRPr lang="en-US" altLang="zh-CN" sz="1600" b="1" dirty="0">
                <a:solidFill>
                  <a:srgbClr val="0432FF"/>
                </a:solidFill>
              </a:endParaRPr>
            </a:p>
            <a:p>
              <a:pPr marL="0" indent="0" defTabSz="822960">
                <a:spcAft>
                  <a:spcPts val="600"/>
                </a:spcAft>
                <a:buClr>
                  <a:srgbClr val="000000"/>
                </a:buClr>
                <a:defRPr/>
              </a:pPr>
              <a:endParaRPr lang="en-US" altLang="zh-CN" sz="1600" b="1" dirty="0">
                <a:solidFill>
                  <a:srgbClr val="0432FF"/>
                </a:solidFill>
              </a:endParaRPr>
            </a:p>
            <a:p>
              <a:pPr marL="0" indent="0" defTabSz="822960">
                <a:spcAft>
                  <a:spcPts val="600"/>
                </a:spcAft>
                <a:buClr>
                  <a:srgbClr val="000000"/>
                </a:buClr>
                <a:defRPr/>
              </a:pP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BL08:</a:t>
              </a: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Engineering Material</a:t>
              </a: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Diffractometer</a:t>
              </a: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(2020) </a:t>
              </a:r>
            </a:p>
            <a:p>
              <a:pPr marL="0" indent="0" defTabSz="822960">
                <a:spcAft>
                  <a:spcPts val="600"/>
                </a:spcAft>
                <a:buClr>
                  <a:srgbClr val="000000"/>
                </a:buClr>
                <a:defRPr/>
              </a:pPr>
              <a:endParaRPr lang="en-US" altLang="zh-CN" sz="1200" dirty="0">
                <a:solidFill>
                  <a:srgbClr val="0432FF"/>
                </a:solidFill>
              </a:endParaRPr>
            </a:p>
            <a:p>
              <a:pPr marL="0" indent="0" defTabSz="822960">
                <a:spcAft>
                  <a:spcPts val="600"/>
                </a:spcAft>
                <a:buClr>
                  <a:srgbClr val="000000"/>
                </a:buClr>
                <a:defRPr/>
              </a:pPr>
              <a:endParaRPr lang="en-US" altLang="zh-CN" dirty="0">
                <a:solidFill>
                  <a:srgbClr val="0432FF"/>
                </a:solidFill>
              </a:endParaRPr>
            </a:p>
            <a:p>
              <a:pPr marL="0" indent="0" defTabSz="822960">
                <a:spcAft>
                  <a:spcPts val="600"/>
                </a:spcAft>
                <a:buClr>
                  <a:srgbClr val="000000"/>
                </a:buClr>
                <a:defRPr/>
              </a:pP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BL09:</a:t>
              </a: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High resolution Diffractometer</a:t>
              </a: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(2021)</a:t>
              </a:r>
            </a:p>
            <a:p>
              <a:pPr marL="320040" indent="-320040" defTabSz="822960">
                <a:spcAft>
                  <a:spcPts val="600"/>
                </a:spcAft>
                <a:buClr>
                  <a:srgbClr val="000000"/>
                </a:buClr>
                <a:buFont typeface="Wingdings" panose="05000000000000000000" pitchFamily="2" charset="2"/>
                <a:buChar char="l"/>
                <a:defRPr/>
              </a:pPr>
              <a:endParaRPr lang="en-US" altLang="zh-CN" sz="2000" b="1" dirty="0">
                <a:solidFill>
                  <a:srgbClr val="005CE7"/>
                </a:solidFill>
              </a:endParaRPr>
            </a:p>
          </p:txBody>
        </p:sp>
        <p:sp>
          <p:nvSpPr>
            <p:cNvPr id="25" name="矩形 8">
              <a:extLst>
                <a:ext uri="{FF2B5EF4-FFF2-40B4-BE49-F238E27FC236}">
                  <a16:creationId xmlns:a16="http://schemas.microsoft.com/office/drawing/2014/main" id="{50AD181F-FD1F-456F-B3BE-B4CF95E48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4816" y="1335036"/>
              <a:ext cx="4352986" cy="234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55600" indent="-355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marL="0" indent="0" defTabSz="822960">
                <a:spcAft>
                  <a:spcPts val="600"/>
                </a:spcAft>
                <a:buClr>
                  <a:srgbClr val="000000"/>
                </a:buClr>
                <a:defRPr/>
              </a:pPr>
              <a:r>
                <a:rPr lang="zh-CN" altLang="en-US" sz="1350" b="1" dirty="0">
                  <a:solidFill>
                    <a:srgbClr val="005DA2"/>
                  </a:solidFill>
                </a:rPr>
                <a:t>    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BL16:</a:t>
              </a: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Multiple Physics Instrument</a:t>
              </a: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(2018)</a:t>
              </a:r>
            </a:p>
            <a:p>
              <a:pPr marL="0" indent="0" defTabSz="822960">
                <a:spcAft>
                  <a:spcPts val="600"/>
                </a:spcAft>
                <a:buClr>
                  <a:srgbClr val="000000"/>
                </a:buClr>
                <a:defRPr/>
              </a:pP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   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BL15:</a:t>
              </a: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High Pressure Diffractometer (2021)</a:t>
              </a:r>
            </a:p>
            <a:p>
              <a:pPr marL="0" indent="0" defTabSz="822960">
                <a:spcAft>
                  <a:spcPts val="600"/>
                </a:spcAft>
                <a:buClr>
                  <a:srgbClr val="000000"/>
                </a:buClr>
                <a:defRPr/>
              </a:pPr>
              <a:endParaRPr kumimoji="1" lang="en-US" altLang="zh-CN" b="1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</a:endParaRPr>
            </a:p>
            <a:p>
              <a:pPr marL="0" indent="0" defTabSz="822960">
                <a:spcAft>
                  <a:spcPts val="600"/>
                </a:spcAft>
                <a:buClr>
                  <a:srgbClr val="000000"/>
                </a:buClr>
                <a:defRPr/>
              </a:pP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BL14:</a:t>
              </a: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Very small angle neutron scattering(2020)</a:t>
              </a:r>
            </a:p>
            <a:p>
              <a:pPr marL="0" indent="0" defTabSz="822960">
                <a:spcAft>
                  <a:spcPts val="600"/>
                </a:spcAft>
                <a:buClr>
                  <a:srgbClr val="000000"/>
                </a:buClr>
                <a:defRPr/>
              </a:pP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BL13:</a:t>
              </a: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Energy resolved neutron imaging(2020)</a:t>
              </a:r>
              <a:endParaRPr kumimoji="1" lang="zh-CN" altLang="en-US" b="1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</a:endParaRPr>
            </a:p>
            <a:p>
              <a:pPr marL="0" indent="0" defTabSz="822960">
                <a:spcAft>
                  <a:spcPts val="600"/>
                </a:spcAft>
                <a:buClr>
                  <a:srgbClr val="000000"/>
                </a:buClr>
                <a:defRPr/>
              </a:pPr>
              <a:endParaRPr kumimoji="1" lang="en-US" altLang="zh-CN" b="1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</a:endParaRPr>
            </a:p>
            <a:p>
              <a:pPr marL="0" indent="0" defTabSz="822960">
                <a:spcAft>
                  <a:spcPts val="600"/>
                </a:spcAft>
                <a:buClr>
                  <a:srgbClr val="000000"/>
                </a:buClr>
                <a:defRPr/>
              </a:pP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BL11:</a:t>
              </a:r>
              <a:r>
                <a:rPr kumimoji="1" lang="zh-CN" altLang="en-US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 </a:t>
              </a:r>
              <a:r>
                <a:rPr kumimoji="1" lang="en-US" altLang="zh-CN" b="1" dirty="0">
                  <a:solidFill>
                    <a:srgbClr val="0819F6"/>
                  </a:solidFill>
                  <a:latin typeface="+mn-lt"/>
                  <a:ea typeface="微软雅黑" panose="020B0503020204020204" pitchFamily="34" charset="-122"/>
                </a:rPr>
                <a:t>Atmosphere Neutron Irradiation(2019)</a:t>
              </a:r>
            </a:p>
            <a:p>
              <a:pPr marL="320040" indent="-320040" defTabSz="822960">
                <a:spcAft>
                  <a:spcPts val="600"/>
                </a:spcAft>
                <a:buClr>
                  <a:srgbClr val="000000"/>
                </a:buClr>
                <a:buFont typeface="Wingdings" panose="05000000000000000000" pitchFamily="2" charset="2"/>
                <a:buChar char="l"/>
                <a:defRPr/>
              </a:pPr>
              <a:endParaRPr lang="en-US" altLang="zh-CN" sz="1350" b="1" dirty="0">
                <a:solidFill>
                  <a:srgbClr val="005CE7"/>
                </a:solidFill>
              </a:endParaRPr>
            </a:p>
          </p:txBody>
        </p:sp>
        <p:sp>
          <p:nvSpPr>
            <p:cNvPr id="26" name="Rectangle 3">
              <a:extLst>
                <a:ext uri="{FF2B5EF4-FFF2-40B4-BE49-F238E27FC236}">
                  <a16:creationId xmlns:a16="http://schemas.microsoft.com/office/drawing/2014/main" id="{3DC014EF-6B84-4215-B99E-449BBCFABD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579426" y="3848875"/>
              <a:ext cx="6391910" cy="1604010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8610" indent="-308610" defTabSz="822960">
                <a:spcBef>
                  <a:spcPts val="0"/>
                </a:spcBef>
                <a:defRPr/>
              </a:pPr>
              <a:r>
                <a:rPr kumimoji="1" lang="en-US" altLang="zh-CN" sz="1600" dirty="0">
                  <a:ea typeface="微软雅黑" panose="020B0503020204020204" pitchFamily="34" charset="-122"/>
                </a:rPr>
                <a:t>BL16 open to user</a:t>
              </a:r>
              <a:r>
                <a:rPr kumimoji="1" lang="zh-CN" altLang="en-US" sz="1600" dirty="0">
                  <a:ea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ea typeface="微软雅黑" panose="020B0503020204020204" pitchFamily="34" charset="-122"/>
                </a:rPr>
                <a:t>since</a:t>
              </a:r>
              <a:r>
                <a:rPr kumimoji="1" lang="zh-CN" altLang="en-US" sz="1600" dirty="0">
                  <a:ea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ea typeface="微软雅黑" panose="020B0503020204020204" pitchFamily="34" charset="-122"/>
                </a:rPr>
                <a:t>Oct.</a:t>
              </a:r>
              <a:r>
                <a:rPr kumimoji="1" lang="zh-CN" altLang="en-US" sz="1600" dirty="0">
                  <a:ea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ea typeface="微软雅黑" panose="020B0503020204020204" pitchFamily="34" charset="-122"/>
                </a:rPr>
                <a:t>2021</a:t>
              </a:r>
            </a:p>
            <a:p>
              <a:pPr marL="308610" indent="-308610" defTabSz="822960">
                <a:spcBef>
                  <a:spcPts val="0"/>
                </a:spcBef>
                <a:defRPr/>
              </a:pPr>
              <a:r>
                <a:rPr kumimoji="1" lang="en-US" altLang="zh-CN" sz="1600" dirty="0">
                  <a:ea typeface="微软雅黑" panose="020B0503020204020204" pitchFamily="34" charset="-122"/>
                </a:rPr>
                <a:t>BL05, 08,</a:t>
              </a:r>
              <a:r>
                <a:rPr kumimoji="1" lang="zh-CN" altLang="en-US" sz="1600" dirty="0">
                  <a:ea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ea typeface="微软雅黑" panose="020B0503020204020204" pitchFamily="34" charset="-122"/>
                </a:rPr>
                <a:t>11, 13, 14 under trail-operation</a:t>
              </a:r>
              <a:r>
                <a:rPr kumimoji="1" lang="zh-CN" altLang="en-US" sz="1600" dirty="0">
                  <a:ea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ea typeface="微软雅黑" panose="020B0503020204020204" pitchFamily="34" charset="-122"/>
                </a:rPr>
                <a:t>or</a:t>
              </a:r>
              <a:r>
                <a:rPr kumimoji="1" lang="zh-CN" altLang="en-US" sz="1600" dirty="0">
                  <a:ea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ea typeface="微软雅黑" panose="020B0503020204020204" pitchFamily="34" charset="-122"/>
                </a:rPr>
                <a:t>commissioning</a:t>
              </a:r>
            </a:p>
            <a:p>
              <a:pPr marL="308610" indent="-308610" defTabSz="822960">
                <a:spcBef>
                  <a:spcPts val="0"/>
                </a:spcBef>
                <a:defRPr/>
              </a:pPr>
              <a:r>
                <a:rPr kumimoji="1" lang="en-US" altLang="zh-CN" sz="1600" dirty="0">
                  <a:ea typeface="微软雅黑" panose="020B0503020204020204" pitchFamily="34" charset="-122"/>
                </a:rPr>
                <a:t>BL09, 15 will finish construction this year</a:t>
              </a:r>
            </a:p>
            <a:p>
              <a:pPr marL="308610" indent="-308610" defTabSz="822960">
                <a:spcBef>
                  <a:spcPts val="0"/>
                </a:spcBef>
                <a:defRPr/>
              </a:pPr>
              <a:r>
                <a:rPr kumimoji="1" lang="en-US" altLang="zh-CN" sz="1600" dirty="0">
                  <a:ea typeface="微软雅黑" panose="020B0503020204020204" pitchFamily="34" charset="-122"/>
                </a:rPr>
                <a:t>Total</a:t>
              </a:r>
              <a:r>
                <a:rPr kumimoji="1" lang="zh-CN" altLang="en-US" sz="1600" dirty="0">
                  <a:ea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ea typeface="微软雅黑" panose="020B0503020204020204" pitchFamily="34" charset="-122"/>
                </a:rPr>
                <a:t>budget</a:t>
              </a:r>
              <a:r>
                <a:rPr kumimoji="1" lang="zh-CN" altLang="en-US" sz="1600" dirty="0">
                  <a:ea typeface="微软雅黑" panose="020B0503020204020204" pitchFamily="34" charset="-122"/>
                </a:rPr>
                <a:t>  </a:t>
              </a:r>
              <a:r>
                <a:rPr kumimoji="1" lang="en-US" altLang="zh-CN" sz="1600" dirty="0">
                  <a:ea typeface="微软雅黑" panose="020B0503020204020204" pitchFamily="34" charset="-122"/>
                </a:rPr>
                <a:t>~1B</a:t>
              </a:r>
              <a:r>
                <a:rPr kumimoji="1" lang="zh-CN" altLang="en-US" sz="1600" dirty="0">
                  <a:ea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ea typeface="微软雅黑" panose="020B0503020204020204" pitchFamily="34" charset="-122"/>
                </a:rPr>
                <a:t>CNY</a:t>
              </a:r>
            </a:p>
            <a:p>
              <a:pPr marL="308610" indent="-308610" defTabSz="822960">
                <a:spcBef>
                  <a:spcPts val="0"/>
                </a:spcBef>
                <a:defRPr/>
              </a:pPr>
              <a:r>
                <a:rPr kumimoji="1" lang="en-US" altLang="zh-CN" sz="1600" dirty="0">
                  <a:ea typeface="微软雅黑" panose="020B0503020204020204" pitchFamily="34" charset="-122"/>
                </a:rPr>
                <a:t>Limit</a:t>
              </a:r>
              <a:r>
                <a:rPr kumimoji="1" lang="zh-CN" altLang="en-US" sz="1600" dirty="0">
                  <a:ea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ea typeface="微软雅黑" panose="020B0503020204020204" pitchFamily="34" charset="-122"/>
                </a:rPr>
                <a:t>to</a:t>
              </a:r>
              <a:r>
                <a:rPr kumimoji="1" lang="zh-CN" altLang="en-US" sz="1600" dirty="0">
                  <a:ea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ea typeface="微软雅黑" panose="020B0503020204020204" pitchFamily="34" charset="-122"/>
                </a:rPr>
                <a:t>up</a:t>
              </a:r>
              <a:r>
                <a:rPr kumimoji="1" lang="zh-CN" altLang="en-US" sz="1600" dirty="0">
                  <a:ea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ea typeface="微软雅黑" panose="020B0503020204020204" pitchFamily="34" charset="-122"/>
                </a:rPr>
                <a:t>to</a:t>
              </a:r>
              <a:r>
                <a:rPr kumimoji="1" lang="zh-CN" altLang="en-US" sz="1600" dirty="0">
                  <a:ea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ea typeface="微软雅黑" panose="020B0503020204020204" pitchFamily="34" charset="-122"/>
                </a:rPr>
                <a:t>30%</a:t>
              </a:r>
              <a:r>
                <a:rPr kumimoji="1" lang="zh-CN" altLang="en-US" sz="1600" dirty="0">
                  <a:ea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ea typeface="微软雅黑" panose="020B0503020204020204" pitchFamily="34" charset="-122"/>
                </a:rPr>
                <a:t>beamtime</a:t>
              </a:r>
              <a:r>
                <a:rPr kumimoji="1" lang="zh-CN" altLang="en-US" sz="1600" dirty="0">
                  <a:ea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ea typeface="微软雅黑" panose="020B0503020204020204" pitchFamily="34" charset="-122"/>
                </a:rPr>
                <a:t>for</a:t>
              </a:r>
              <a:r>
                <a:rPr kumimoji="1" lang="zh-CN" altLang="en-US" sz="1600" dirty="0">
                  <a:ea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ea typeface="微软雅黑" panose="020B0503020204020204" pitchFamily="34" charset="-122"/>
                </a:rPr>
                <a:t>cooperative</a:t>
              </a:r>
              <a:r>
                <a:rPr kumimoji="1" lang="zh-CN" altLang="en-US" sz="1600" dirty="0">
                  <a:ea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ea typeface="微软雅黑" panose="020B0503020204020204" pitchFamily="34" charset="-122"/>
                </a:rPr>
                <a:t>partner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F10C32DE-E5FF-4A97-984E-FB52F357C1C1}"/>
                </a:ext>
              </a:extLst>
            </p:cNvPr>
            <p:cNvSpPr/>
            <p:nvPr/>
          </p:nvSpPr>
          <p:spPr>
            <a:xfrm>
              <a:off x="4039" y="4197737"/>
              <a:ext cx="378472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</a:pPr>
              <a:r>
                <a:rPr lang="en-US" altLang="zh-CN" sz="1000" dirty="0"/>
                <a:t>with</a:t>
              </a:r>
              <a:r>
                <a:rPr lang="zh-CN" altLang="en-US" sz="1000" dirty="0"/>
                <a:t> </a:t>
              </a:r>
              <a:r>
                <a:rPr lang="en-US" altLang="zh-CN" sz="1000" dirty="0" err="1"/>
                <a:t>Shenzheng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graduate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school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of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Peking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University</a:t>
              </a:r>
              <a:endParaRPr lang="zh-CN" altLang="en-US" sz="1000" dirty="0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FC70A7C-531D-4DDB-AA56-C0F070CF507B}"/>
                </a:ext>
              </a:extLst>
            </p:cNvPr>
            <p:cNvSpPr/>
            <p:nvPr/>
          </p:nvSpPr>
          <p:spPr>
            <a:xfrm>
              <a:off x="-5841" y="1851670"/>
              <a:ext cx="288774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</a:pPr>
              <a:r>
                <a:rPr lang="en-US" altLang="zh-CN" sz="1000" dirty="0"/>
                <a:t>with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Sun</a:t>
              </a:r>
              <a:r>
                <a:rPr lang="zh-CN" altLang="en-US" sz="1000" dirty="0"/>
                <a:t> </a:t>
              </a:r>
              <a:r>
                <a:rPr lang="en-US" altLang="zh-CN" sz="1000" dirty="0" err="1"/>
                <a:t>Yat-sen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University</a:t>
              </a:r>
              <a:endParaRPr lang="zh-CN" altLang="en-US" sz="1000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AFA6E61-F470-4532-9948-1BF365D7D78A}"/>
                </a:ext>
              </a:extLst>
            </p:cNvPr>
            <p:cNvSpPr/>
            <p:nvPr/>
          </p:nvSpPr>
          <p:spPr>
            <a:xfrm>
              <a:off x="5967215" y="1821473"/>
              <a:ext cx="312227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</a:pPr>
              <a:r>
                <a:rPr lang="en-US" altLang="zh-CN" sz="1000" dirty="0"/>
                <a:t>with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Southern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University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of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Science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and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Technology</a:t>
              </a:r>
              <a:endParaRPr lang="zh-CN" altLang="en-US" sz="1000" dirty="0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144D9609-DF78-4181-8480-BD10DDF0E1EF}"/>
                </a:ext>
              </a:extLst>
            </p:cNvPr>
            <p:cNvSpPr/>
            <p:nvPr/>
          </p:nvSpPr>
          <p:spPr>
            <a:xfrm>
              <a:off x="5303109" y="1203598"/>
              <a:ext cx="397964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</a:pPr>
              <a:r>
                <a:rPr lang="en-US" altLang="zh-CN" sz="1000" dirty="0"/>
                <a:t>with</a:t>
              </a:r>
              <a:r>
                <a:rPr lang="zh-CN" altLang="en-US" sz="1000" dirty="0"/>
                <a:t> </a:t>
              </a:r>
              <a:r>
                <a:rPr lang="en-US" altLang="zh-CN" sz="1000" dirty="0" err="1"/>
                <a:t>DongGuan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University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of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Technology,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and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City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U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of</a:t>
              </a:r>
              <a:r>
                <a:rPr lang="zh-CN" altLang="en-US" sz="1000" dirty="0"/>
                <a:t> </a:t>
              </a:r>
              <a:r>
                <a:rPr lang="en-US" altLang="zh-CN" sz="1000" dirty="0" err="1"/>
                <a:t>HongKong</a:t>
              </a:r>
              <a:endParaRPr lang="zh-CN" altLang="en-US" sz="1000" dirty="0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352D8A0D-E508-474E-9EAD-73C823E25E31}"/>
                </a:ext>
              </a:extLst>
            </p:cNvPr>
            <p:cNvSpPr/>
            <p:nvPr/>
          </p:nvSpPr>
          <p:spPr>
            <a:xfrm>
              <a:off x="-5841" y="3333641"/>
              <a:ext cx="364173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</a:pPr>
              <a:r>
                <a:rPr lang="en-US" altLang="zh-CN" sz="1000" dirty="0"/>
                <a:t>With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Dongguan</a:t>
              </a:r>
              <a:r>
                <a:rPr lang="zh-CN" altLang="en-US" sz="1000" dirty="0"/>
                <a:t> </a:t>
              </a:r>
              <a:r>
                <a:rPr lang="en-GB" altLang="zh-CN" sz="1000" dirty="0" err="1"/>
                <a:t>Center</a:t>
              </a:r>
              <a:r>
                <a:rPr lang="en-GB" altLang="zh-CN" sz="1000" dirty="0"/>
                <a:t> of Excellence for</a:t>
              </a:r>
              <a:r>
                <a:rPr lang="zh-CN" altLang="en-US" sz="1000" dirty="0"/>
                <a:t> </a:t>
              </a:r>
              <a:r>
                <a:rPr lang="en-GB" altLang="zh-CN" sz="1000" dirty="0"/>
                <a:t>Advanced Materials</a:t>
              </a:r>
              <a:endParaRPr lang="zh-CN" altLang="en-US" sz="1000" dirty="0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3C6B849D-A81F-4142-8D7E-CCDF1996EDF3}"/>
                </a:ext>
              </a:extLst>
            </p:cNvPr>
            <p:cNvSpPr/>
            <p:nvPr/>
          </p:nvSpPr>
          <p:spPr>
            <a:xfrm>
              <a:off x="6031835" y="2685569"/>
              <a:ext cx="288774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</a:pPr>
              <a:r>
                <a:rPr lang="en-US" altLang="zh-CN" sz="1000" dirty="0"/>
                <a:t>Funded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by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Guangdong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Province</a:t>
              </a:r>
              <a:endParaRPr lang="zh-CN" altLang="en-US" sz="1000" dirty="0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D5482BB-3BD6-4508-8C90-5E626F2C7E0B}"/>
                </a:ext>
              </a:extLst>
            </p:cNvPr>
            <p:cNvSpPr/>
            <p:nvPr/>
          </p:nvSpPr>
          <p:spPr>
            <a:xfrm>
              <a:off x="6031835" y="2397537"/>
              <a:ext cx="288774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</a:pPr>
              <a:r>
                <a:rPr lang="en-US" altLang="zh-CN" sz="1000" dirty="0"/>
                <a:t>Funded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by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Guangdong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Province</a:t>
              </a:r>
              <a:endParaRPr lang="zh-CN" altLang="en-US" sz="1000" dirty="0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D2DDAD0-021E-4951-BAC9-2727BBFCE04C}"/>
                </a:ext>
              </a:extLst>
            </p:cNvPr>
            <p:cNvSpPr/>
            <p:nvPr/>
          </p:nvSpPr>
          <p:spPr>
            <a:xfrm>
              <a:off x="6003875" y="3261633"/>
              <a:ext cx="208823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</a:pPr>
              <a:r>
                <a:rPr lang="en-US" altLang="zh-CN" sz="1000" dirty="0"/>
                <a:t>With</a:t>
              </a:r>
              <a:r>
                <a:rPr lang="zh-CN" altLang="en-US" sz="1000" dirty="0"/>
                <a:t> </a:t>
              </a:r>
              <a:r>
                <a:rPr lang="en-GB" altLang="zh-CN" sz="1000" dirty="0"/>
                <a:t>China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CEPREI</a:t>
              </a:r>
              <a:r>
                <a:rPr lang="zh-CN" altLang="en-US" sz="1000" dirty="0"/>
                <a:t> </a:t>
              </a:r>
              <a:r>
                <a:rPr lang="en-US" altLang="zh-CN" sz="1000" dirty="0"/>
                <a:t>Lab.</a:t>
              </a:r>
              <a:endParaRPr lang="zh-CN" altLang="en-US" sz="1000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DF9E8C4B-38EC-0D41-BA06-BE9BF5248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658686"/>
            <a:ext cx="7045385" cy="2561136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z="750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zh-CN" altLang="en-US" sz="7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899160" y="138430"/>
            <a:ext cx="746760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2800" b="1" dirty="0">
                <a:solidFill>
                  <a:srgbClr val="005DA2"/>
                </a:solidFill>
                <a:ea typeface="微软雅黑" panose="020B0503020204020204" pitchFamily="34" charset="-122"/>
                <a:cs typeface="+mj-cs"/>
              </a:rPr>
              <a:t>Multi Physics Instrument (MPI)</a:t>
            </a:r>
          </a:p>
          <a:p>
            <a:pPr eaLnBrk="0" hangingPunct="0">
              <a:defRPr/>
            </a:pPr>
            <a:endParaRPr lang="en-US" altLang="zh-CN" sz="3200" b="1" dirty="0">
              <a:solidFill>
                <a:srgbClr val="0432FF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179070" y="628015"/>
            <a:ext cx="8703310" cy="8318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720090" lvl="1" indent="-288290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>
                <a:tab pos="1609725" algn="l"/>
              </a:tabLst>
            </a:pPr>
            <a:r>
              <a:rPr kumimoji="1" lang="en-US" altLang="zh-CN" sz="2000" dirty="0">
                <a:latin typeface="+mn-lt"/>
                <a:ea typeface="微软雅黑" panose="020B0503020204020204" pitchFamily="34" charset="-122"/>
              </a:rPr>
              <a:t>MPI was constructed as a total scattering diffractometer to measure both the Bragg and Diffuse Components. </a:t>
            </a:r>
            <a:r>
              <a:rPr kumimoji="1" lang="zh-CN" altLang="en-US" sz="2000" dirty="0"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</a:rPr>
              <a:t>Open</a:t>
            </a:r>
            <a:r>
              <a:rPr kumimoji="1" lang="zh-CN" altLang="en-US" sz="20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</a:rPr>
              <a:t>to</a:t>
            </a:r>
            <a:r>
              <a:rPr kumimoji="1" lang="zh-CN" altLang="en-US" sz="20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</a:rPr>
              <a:t>user</a:t>
            </a:r>
            <a:r>
              <a:rPr kumimoji="1" lang="zh-CN" altLang="en-US" sz="20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</a:rPr>
              <a:t>at</a:t>
            </a:r>
            <a:r>
              <a:rPr kumimoji="1" lang="zh-CN" altLang="en-US" sz="20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</a:rPr>
              <a:t>Oct.</a:t>
            </a:r>
            <a:r>
              <a:rPr kumimoji="1" lang="zh-CN" altLang="en-US" sz="20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solidFill>
                  <a:srgbClr val="0819F6"/>
                </a:solidFill>
                <a:latin typeface="+mn-lt"/>
                <a:ea typeface="微软雅黑" panose="020B0503020204020204" pitchFamily="34" charset="-122"/>
              </a:rPr>
              <a:t>2021</a:t>
            </a:r>
          </a:p>
        </p:txBody>
      </p:sp>
      <p:pic>
        <p:nvPicPr>
          <p:cNvPr id="14" name="图片 38"/>
          <p:cNvPicPr>
            <a:picLocks noChangeAspect="1"/>
          </p:cNvPicPr>
          <p:nvPr/>
        </p:nvPicPr>
        <p:blipFill>
          <a:blip r:embed="rId3" cstate="print"/>
          <a:srcRect l="7989" t="9022" r="10018" b="6725"/>
          <a:stretch>
            <a:fillRect/>
          </a:stretch>
        </p:blipFill>
        <p:spPr>
          <a:xfrm>
            <a:off x="6217003" y="1599039"/>
            <a:ext cx="2590065" cy="1675075"/>
          </a:xfrm>
          <a:prstGeom prst="rect">
            <a:avLst/>
          </a:prstGeom>
        </p:spPr>
      </p:pic>
      <p:sp>
        <p:nvSpPr>
          <p:cNvPr id="12" name="矩形 1"/>
          <p:cNvSpPr/>
          <p:nvPr/>
        </p:nvSpPr>
        <p:spPr>
          <a:xfrm>
            <a:off x="79978" y="3274114"/>
            <a:ext cx="295773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latinLnBrk="0">
              <a:spcAft>
                <a:spcPts val="600"/>
              </a:spcAft>
              <a:defRPr/>
            </a:pPr>
            <a:r>
              <a:rPr lang="en-US" altLang="zh-CN" dirty="0">
                <a:latin typeface="+mn-lt"/>
              </a:rPr>
              <a:t>Q:</a:t>
            </a:r>
            <a:r>
              <a:rPr lang="zh-CN" altLang="en-US" dirty="0">
                <a:latin typeface="+mn-lt"/>
              </a:rPr>
              <a:t>  </a:t>
            </a:r>
            <a:r>
              <a:rPr lang="en-US" altLang="zh-CN" dirty="0">
                <a:latin typeface="+mn-lt"/>
              </a:rPr>
              <a:t>0.1~50 </a:t>
            </a:r>
            <a:r>
              <a:rPr lang="en-US" altLang="zh-CN" dirty="0" err="1">
                <a:latin typeface="+mn-lt"/>
              </a:rPr>
              <a:t>Å</a:t>
            </a:r>
            <a:r>
              <a:rPr lang="en-US" altLang="zh-CN" dirty="0">
                <a:latin typeface="+mn-lt"/>
              </a:rPr>
              <a:t> </a:t>
            </a:r>
            <a:r>
              <a:rPr lang="en-US" altLang="zh-CN" baseline="30000" dirty="0">
                <a:latin typeface="+mn-lt"/>
              </a:rPr>
              <a:t>-1</a:t>
            </a:r>
            <a:r>
              <a:rPr lang="zh-CN" altLang="en-US" baseline="30000" dirty="0">
                <a:latin typeface="+mn-lt"/>
              </a:rPr>
              <a:t>  </a:t>
            </a:r>
            <a:r>
              <a:rPr lang="en-US" altLang="zh-CN" dirty="0">
                <a:latin typeface="+mn-lt"/>
              </a:rPr>
              <a:t> </a:t>
            </a:r>
          </a:p>
          <a:p>
            <a:pPr marL="0" indent="0" latinLnBrk="0">
              <a:spcAft>
                <a:spcPts val="600"/>
              </a:spcAft>
              <a:defRPr/>
            </a:pPr>
            <a:r>
              <a:rPr lang="en-US" altLang="zh-CN" dirty="0">
                <a:latin typeface="+mn-lt"/>
              </a:rPr>
              <a:t>∆r ~0.1 </a:t>
            </a:r>
            <a:r>
              <a:rPr lang="en-US" altLang="zh-CN" dirty="0" err="1">
                <a:latin typeface="+mn-lt"/>
              </a:rPr>
              <a:t>Å</a:t>
            </a:r>
            <a:r>
              <a:rPr lang="en-US" altLang="zh-CN" dirty="0">
                <a:latin typeface="+mn-lt"/>
              </a:rPr>
              <a:t> </a:t>
            </a:r>
          </a:p>
          <a:p>
            <a:pPr marL="0" indent="0" latinLnBrk="0">
              <a:spcAft>
                <a:spcPts val="600"/>
              </a:spcAft>
              <a:defRPr/>
            </a:pPr>
            <a:r>
              <a:rPr lang="en-US" altLang="zh-CN" dirty="0">
                <a:latin typeface="+mn-lt"/>
              </a:rPr>
              <a:t>Flux : 3.0×10</a:t>
            </a:r>
            <a:r>
              <a:rPr lang="en-US" altLang="zh-CN" baseline="30000" dirty="0">
                <a:latin typeface="+mn-lt"/>
              </a:rPr>
              <a:t>7</a:t>
            </a:r>
            <a:r>
              <a:rPr lang="en-US" altLang="zh-CN" dirty="0">
                <a:latin typeface="+mn-lt"/>
              </a:rPr>
              <a:t> n/cm</a:t>
            </a:r>
            <a:r>
              <a:rPr lang="en-US" altLang="zh-CN" baseline="30000" dirty="0">
                <a:latin typeface="+mn-lt"/>
              </a:rPr>
              <a:t>2</a:t>
            </a:r>
            <a:r>
              <a:rPr lang="en-US" altLang="zh-CN" dirty="0">
                <a:latin typeface="+mn-lt"/>
              </a:rPr>
              <a:t>/s</a:t>
            </a:r>
            <a:r>
              <a:rPr lang="zh-CN" altLang="en-US" dirty="0">
                <a:latin typeface="+mn-lt"/>
              </a:rPr>
              <a:t> </a:t>
            </a:r>
            <a:endParaRPr lang="en-US" altLang="zh-CN" dirty="0">
              <a:latin typeface="+mn-lt"/>
            </a:endParaRPr>
          </a:p>
          <a:p>
            <a:pPr marL="0" indent="0" latinLnBrk="0">
              <a:spcAft>
                <a:spcPts val="600"/>
              </a:spcAft>
              <a:defRPr/>
            </a:pPr>
            <a:r>
              <a:rPr lang="en-US" altLang="zh-CN" dirty="0">
                <a:latin typeface="+mn-lt"/>
              </a:rPr>
              <a:t>Medium</a:t>
            </a:r>
            <a:r>
              <a:rPr lang="en-US" altLang="zh-CN" i="1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High Q resolution</a:t>
            </a:r>
          </a:p>
          <a:p>
            <a:pPr marL="0" indent="0" latinLnBrk="0">
              <a:spcAft>
                <a:spcPts val="600"/>
              </a:spcAft>
              <a:defRPr/>
            </a:pPr>
            <a:r>
              <a:rPr lang="el-GR" altLang="zh-CN" dirty="0">
                <a:latin typeface="+mn-lt"/>
              </a:rPr>
              <a:t>Δ</a:t>
            </a:r>
            <a:r>
              <a:rPr lang="en-US" altLang="zh-CN" dirty="0">
                <a:latin typeface="+mn-lt"/>
              </a:rPr>
              <a:t>Q/Q : ~0.3%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69032F-FF1B-274C-B61D-5309A3167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3453725"/>
            <a:ext cx="3065237" cy="17232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9A9A0E0-D58F-3B42-A362-B59968B2F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174" y="3544461"/>
            <a:ext cx="2950091" cy="1462719"/>
          </a:xfrm>
          <a:prstGeom prst="rect">
            <a:avLst/>
          </a:prstGeom>
        </p:spPr>
      </p:pic>
      <p:sp>
        <p:nvSpPr>
          <p:cNvPr id="10" name="矩形">
            <a:extLst>
              <a:ext uri="{FF2B5EF4-FFF2-40B4-BE49-F238E27FC236}">
                <a16:creationId xmlns:a16="http://schemas.microsoft.com/office/drawing/2014/main" id="{ABD6DCDC-724A-BB4F-9FC6-6D12600E7E5F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9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66fbadfb-a895-4e1a-bf8b-3e9a26e46ed8&quot;,&quot;Name&quot;:&quot;自定义&quot;,&quot;Kind&quot;:&quot;Custom&quot;,&quot;OldGuidesSetting&quot;:{&quot;HeaderHeight&quot;:0.0,&quot;FooterHeight&quot;:0.0,&quot;SideMargin&quot;:6.0,&quot;TopMargin&quot;:0.0,&quot;BottomMargin&quot;:0.0,&quot;IntervalMargin&quot;:0.0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012D86"/>
            </a:gs>
            <a:gs pos="100000">
              <a:srgbClr val="0E2557"/>
            </a:gs>
          </a:gsLst>
          <a:lin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>
            <a:rot lat="0" lon="0" rev="10800000"/>
          </a:camera>
          <a:lightRig rig="threePt" dir="t"/>
        </a:scene3d>
      </a:spPr>
      <a:bodyPr rtlCol="0" anchor="ctr"/>
      <a:lstStyle>
        <a:defPPr algn="ctr">
          <a:defRPr/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  <a:txDef>
      <a:spPr bwMode="auto">
        <a:noFill/>
        <a:ln w="9525">
          <a:noFill/>
          <a:miter lim="800000"/>
        </a:ln>
      </a:spPr>
      <a:bodyPr/>
      <a:lstStyle>
        <a:defPPr marL="342900" indent="-342900" algn="ctr" eaLnBrk="0" hangingPunct="0">
          <a:spcBef>
            <a:spcPts val="600"/>
          </a:spcBef>
          <a:buClr>
            <a:schemeClr val="tx1"/>
          </a:buClr>
          <a:defRPr sz="2800" b="1" dirty="0" smtClean="0">
            <a:ln>
              <a:solidFill>
                <a:srgbClr val="FFFF00"/>
              </a:solidFill>
            </a:ln>
            <a:solidFill>
              <a:srgbClr val="2433F8"/>
            </a:solidFill>
            <a:latin typeface="Times New Roman" panose="02020503050405090304" pitchFamily="18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2962</TotalTime>
  <Words>2165</Words>
  <Application>Microsoft Macintosh PowerPoint</Application>
  <PresentationFormat>全屏显示(16:9)</PresentationFormat>
  <Paragraphs>367</Paragraphs>
  <Slides>37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48" baseType="lpstr">
      <vt:lpstr>微软雅黑</vt:lpstr>
      <vt:lpstr>Arial Bold</vt:lpstr>
      <vt:lpstr>Arial</vt:lpstr>
      <vt:lpstr>Arial Black</vt:lpstr>
      <vt:lpstr>Calibri</vt:lpstr>
      <vt:lpstr>Impact</vt:lpstr>
      <vt:lpstr>Times New Roman</vt:lpstr>
      <vt:lpstr>Wingdings</vt:lpstr>
      <vt:lpstr>Office 主题</vt:lpstr>
      <vt:lpstr>Origin95.Graph</vt:lpstr>
      <vt:lpstr>Graph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Industry Application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CSNS-II Instrument design</vt:lpstr>
      <vt:lpstr>CSNS-II Instrument design</vt:lpstr>
      <vt:lpstr>PowerPoint 演示文稿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Microsoft Office User</cp:lastModifiedBy>
  <cp:revision>8213</cp:revision>
  <dcterms:created xsi:type="dcterms:W3CDTF">2023-09-13T02:41:30Z</dcterms:created>
  <dcterms:modified xsi:type="dcterms:W3CDTF">2023-09-21T01:23:56Z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FD0401150916E4D716210165DE68FEB4_43</vt:lpwstr>
  </property>
  <property fmtid="{D5CDD505-2E9C-101B-9397-08002B2CF9AE}" pid="3" name="KSOProductBuildVer">
    <vt:lpwstr>2052-6.1.0.8274</vt:lpwstr>
  </property>
</Properties>
</file>